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5"/>
  </p:notesMasterIdLst>
  <p:handoutMasterIdLst>
    <p:handoutMasterId r:id="rId26"/>
  </p:handoutMasterIdLst>
  <p:sldIdLst>
    <p:sldId id="360" r:id="rId2"/>
    <p:sldId id="361" r:id="rId3"/>
    <p:sldId id="362" r:id="rId4"/>
    <p:sldId id="365" r:id="rId5"/>
    <p:sldId id="366" r:id="rId6"/>
    <p:sldId id="367" r:id="rId7"/>
    <p:sldId id="368" r:id="rId8"/>
    <p:sldId id="369" r:id="rId9"/>
    <p:sldId id="370" r:id="rId10"/>
    <p:sldId id="377" r:id="rId11"/>
    <p:sldId id="388" r:id="rId12"/>
    <p:sldId id="422" r:id="rId13"/>
    <p:sldId id="382" r:id="rId14"/>
    <p:sldId id="381" r:id="rId15"/>
    <p:sldId id="409" r:id="rId16"/>
    <p:sldId id="425" r:id="rId17"/>
    <p:sldId id="423" r:id="rId18"/>
    <p:sldId id="408" r:id="rId19"/>
    <p:sldId id="383" r:id="rId20"/>
    <p:sldId id="413" r:id="rId21"/>
    <p:sldId id="394" r:id="rId22"/>
    <p:sldId id="424" r:id="rId23"/>
    <p:sldId id="393" r:id="rId24"/>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133" d="100"/>
          <a:sy n="133" d="100"/>
        </p:scale>
        <p:origin x="672" y="8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62" d="100"/>
          <a:sy n="62" d="100"/>
        </p:scale>
        <p:origin x="3168" y="4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dirty="0"/>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dirty="0"/>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802.15-24-0674-05</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Dec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mentor.ieee.org/802.15/dcn/24/15-24-0371-30-04ab-consolidated-comments-draft-1-0.xlsm"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6.sv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mentor.ieee.org/802.15/dcn/24/15-24-0668-05-04ab-tgab-agenda-november-2024-through-january-2025.xlsx"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a:t>Slide </a:t>
            </a:r>
            <a:fld id="{8269BD7D-1DCB-4C55-B36B-7043228FA0F3}" type="slidenum">
              <a:rPr lang="en-US" smtClean="0"/>
              <a:pPr>
                <a:defRPr/>
              </a:pPr>
              <a:t>1</a:t>
            </a:fld>
            <a:endParaRPr lang="en-US"/>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372608"/>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Interim Call Slides Nov2024-Jan2025</a:t>
            </a: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25 November 2024</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[deprecated],  </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the interim Webex </a:t>
            </a:r>
            <a:r>
              <a:rPr lang="en-US" altLang="en-US" sz="1600" dirty="0">
                <a:highlight>
                  <a:srgbClr val="FFFF00"/>
                </a:highlight>
                <a:latin typeface="Times New Roman" panose="02020603050405020304" pitchFamily="18" charset="0"/>
              </a:rPr>
              <a:t>November 2024 through January 2025</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 and continue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Tree>
    <p:extLst>
      <p:ext uri="{BB962C8B-B14F-4D97-AF65-F5344CB8AC3E}">
        <p14:creationId xmlns:p14="http://schemas.microsoft.com/office/powerpoint/2010/main" val="3225554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sp>
        <p:nvSpPr>
          <p:cNvPr id="6" name="TextBox 5">
            <a:extLst>
              <a:ext uri="{FF2B5EF4-FFF2-40B4-BE49-F238E27FC236}">
                <a16:creationId xmlns:a16="http://schemas.microsoft.com/office/drawing/2014/main" id="{11BB7E29-2063-374F-C054-C36720382F35}"/>
              </a:ext>
            </a:extLst>
          </p:cNvPr>
          <p:cNvSpPr txBox="1"/>
          <p:nvPr/>
        </p:nvSpPr>
        <p:spPr>
          <a:xfrm>
            <a:off x="4481248" y="731282"/>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1035857" y="1889250"/>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graphicFrame>
        <p:nvGraphicFramePr>
          <p:cNvPr id="2" name="Content Placeholder 7">
            <a:extLst>
              <a:ext uri="{FF2B5EF4-FFF2-40B4-BE49-F238E27FC236}">
                <a16:creationId xmlns:a16="http://schemas.microsoft.com/office/drawing/2014/main" id="{240E59BA-6CB7-2144-16FC-20F0AC8B361F}"/>
              </a:ext>
            </a:extLst>
          </p:cNvPr>
          <p:cNvGraphicFramePr>
            <a:graphicFrameLocks/>
          </p:cNvGraphicFramePr>
          <p:nvPr>
            <p:extLst>
              <p:ext uri="{D42A27DB-BD31-4B8C-83A1-F6EECF244321}">
                <p14:modId xmlns:p14="http://schemas.microsoft.com/office/powerpoint/2010/main" val="2526143943"/>
              </p:ext>
            </p:extLst>
          </p:nvPr>
        </p:nvGraphicFramePr>
        <p:xfrm>
          <a:off x="3699424" y="1532871"/>
          <a:ext cx="5063576" cy="4182129"/>
        </p:xfrm>
        <a:graphic>
          <a:graphicData uri="http://schemas.openxmlformats.org/drawingml/2006/table">
            <a:tbl>
              <a:tblPr>
                <a:tableStyleId>{5C22544A-7EE6-4342-B048-85BDC9FD1C3A}</a:tableStyleId>
              </a:tblPr>
              <a:tblGrid>
                <a:gridCol w="3310976">
                  <a:extLst>
                    <a:ext uri="{9D8B030D-6E8A-4147-A177-3AD203B41FA5}">
                      <a16:colId xmlns:a16="http://schemas.microsoft.com/office/drawing/2014/main" val="4020299781"/>
                    </a:ext>
                  </a:extLst>
                </a:gridCol>
                <a:gridCol w="1752600">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algn="l" fontAlgn="b"/>
                      <a:r>
                        <a:rPr lang="en-US" sz="1600" u="none" strike="noStrike" dirty="0">
                          <a:solidFill>
                            <a:schemeClr val="bg1">
                              <a:lumMod val="65000"/>
                            </a:schemeClr>
                          </a:solidFill>
                          <a:effectLst/>
                          <a:latin typeface="+mn-lt"/>
                        </a:rPr>
                        <a:t>First letter ballot</a:t>
                      </a:r>
                      <a:endParaRPr lang="en-US" sz="1600" b="0" i="0" u="none" strike="noStrike" dirty="0">
                        <a:solidFill>
                          <a:schemeClr val="bg1">
                            <a:lumMod val="65000"/>
                          </a:schemeClr>
                        </a:solidFill>
                        <a:effectLst/>
                        <a:latin typeface="+mn-lt"/>
                      </a:endParaRP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2694915279"/>
                  </a:ext>
                </a:extLst>
              </a:tr>
              <a:tr h="551295">
                <a:tc>
                  <a:txBody>
                    <a:bodyPr/>
                    <a:lstStyle/>
                    <a:p>
                      <a:pPr algn="l" fontAlgn="b"/>
                      <a:r>
                        <a:rPr lang="en-US" sz="1600" b="0" i="0" u="none" strike="noStrike" dirty="0">
                          <a:solidFill>
                            <a:srgbClr val="000000"/>
                          </a:solidFill>
                          <a:effectLst/>
                          <a:latin typeface="+mn-lt"/>
                        </a:rPr>
                        <a:t>Initial LB comment resolution</a:t>
                      </a: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Start: July 2024</a:t>
                      </a: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Feb 2025</a:t>
                      </a: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March 2025</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May 2025</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June-July 2025</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July 2025</a:t>
                      </a:r>
                    </a:p>
                  </a:txBody>
                  <a:tcPr marL="5715" marR="5715" marT="5715" marB="0" anchor="ctr"/>
                </a:tc>
                <a:extLst>
                  <a:ext uri="{0D108BD9-81ED-4DB2-BD59-A6C34878D82A}">
                    <a16:rowId xmlns:a16="http://schemas.microsoft.com/office/drawing/2014/main" val="2854633268"/>
                  </a:ext>
                </a:extLst>
              </a:tr>
              <a:tr h="3810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Sept </a:t>
                      </a:r>
                      <a:r>
                        <a:rPr lang="en-US" sz="1600" b="0" i="0" u="none" strike="noStrike" kern="1200" baseline="0" dirty="0">
                          <a:solidFill>
                            <a:schemeClr val="tx1"/>
                          </a:solidFill>
                          <a:effectLst/>
                          <a:latin typeface="Calibri" panose="020F0502020204030204" pitchFamily="34" charset="0"/>
                          <a:ea typeface="+mn-ea"/>
                          <a:cs typeface="+mn-cs"/>
                        </a:rPr>
                        <a:t>2025</a:t>
                      </a:r>
                      <a:endParaRPr lang="en-US" sz="16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1258475387"/>
                  </a:ext>
                </a:extLst>
              </a:tr>
            </a:tbl>
          </a:graphicData>
        </a:graphic>
      </p:graphicFrame>
      <p:sp>
        <p:nvSpPr>
          <p:cNvPr id="3" name="TextBox 2">
            <a:extLst>
              <a:ext uri="{FF2B5EF4-FFF2-40B4-BE49-F238E27FC236}">
                <a16:creationId xmlns:a16="http://schemas.microsoft.com/office/drawing/2014/main" id="{EAE42474-CC6C-BCA6-DF0E-4F592704A73E}"/>
              </a:ext>
            </a:extLst>
          </p:cNvPr>
          <p:cNvSpPr txBox="1"/>
          <p:nvPr/>
        </p:nvSpPr>
        <p:spPr>
          <a:xfrm>
            <a:off x="8668070" y="3134380"/>
            <a:ext cx="2685730" cy="523220"/>
          </a:xfrm>
          <a:prstGeom prst="rect">
            <a:avLst/>
          </a:prstGeom>
          <a:noFill/>
        </p:spPr>
        <p:txBody>
          <a:bodyPr wrap="square" rtlCol="0">
            <a:spAutoFit/>
          </a:bodyPr>
          <a:lstStyle/>
          <a:p>
            <a:r>
              <a:rPr lang="en-US" sz="1400" dirty="0">
                <a:latin typeface="+mn-lt"/>
              </a:rPr>
              <a:t>Recirc start by 20-Feb can close before the March Plenary</a:t>
            </a:r>
          </a:p>
        </p:txBody>
      </p:sp>
    </p:spTree>
    <p:extLst>
      <p:ext uri="{BB962C8B-B14F-4D97-AF65-F5344CB8AC3E}">
        <p14:creationId xmlns:p14="http://schemas.microsoft.com/office/powerpoint/2010/main" val="972761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3C7AF-8FBE-BE0F-A7BC-E60E7E144C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F66D16-DB05-EB80-6E9D-ED8E0C1A5A54}"/>
              </a:ext>
            </a:extLst>
          </p:cNvPr>
          <p:cNvSpPr>
            <a:spLocks noGrp="1"/>
          </p:cNvSpPr>
          <p:nvPr>
            <p:ph type="title"/>
          </p:nvPr>
        </p:nvSpPr>
        <p:spPr/>
        <p:txBody>
          <a:bodyPr/>
          <a:lstStyle/>
          <a:p>
            <a:r>
              <a:rPr lang="en-US" dirty="0"/>
              <a:t>CRG</a:t>
            </a:r>
          </a:p>
        </p:txBody>
      </p:sp>
      <p:sp>
        <p:nvSpPr>
          <p:cNvPr id="4" name="Slide Number Placeholder 3">
            <a:extLst>
              <a:ext uri="{FF2B5EF4-FFF2-40B4-BE49-F238E27FC236}">
                <a16:creationId xmlns:a16="http://schemas.microsoft.com/office/drawing/2014/main" id="{ADD8962F-7EF9-54AB-F0EC-1D7D5E21663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graphicFrame>
        <p:nvGraphicFramePr>
          <p:cNvPr id="6" name="Table 5">
            <a:extLst>
              <a:ext uri="{FF2B5EF4-FFF2-40B4-BE49-F238E27FC236}">
                <a16:creationId xmlns:a16="http://schemas.microsoft.com/office/drawing/2014/main" id="{EC9A4F99-7C4A-49B8-1E70-148DABCE746F}"/>
              </a:ext>
            </a:extLst>
          </p:cNvPr>
          <p:cNvGraphicFramePr>
            <a:graphicFrameLocks noGrp="1"/>
          </p:cNvGraphicFramePr>
          <p:nvPr>
            <p:extLst>
              <p:ext uri="{D42A27DB-BD31-4B8C-83A1-F6EECF244321}">
                <p14:modId xmlns:p14="http://schemas.microsoft.com/office/powerpoint/2010/main" val="2159925196"/>
              </p:ext>
            </p:extLst>
          </p:nvPr>
        </p:nvGraphicFramePr>
        <p:xfrm>
          <a:off x="2533920" y="2277300"/>
          <a:ext cx="6690360" cy="3079946"/>
        </p:xfrm>
        <a:graphic>
          <a:graphicData uri="http://schemas.openxmlformats.org/drawingml/2006/table">
            <a:tbl>
              <a:tblPr firstRow="1" firstCol="1" bandRow="1">
                <a:tableStyleId>{5C22544A-7EE6-4342-B048-85BDC9FD1C3A}</a:tableStyleId>
              </a:tblPr>
              <a:tblGrid>
                <a:gridCol w="3581400">
                  <a:extLst>
                    <a:ext uri="{9D8B030D-6E8A-4147-A177-3AD203B41FA5}">
                      <a16:colId xmlns:a16="http://schemas.microsoft.com/office/drawing/2014/main" val="212524111"/>
                    </a:ext>
                  </a:extLst>
                </a:gridCol>
                <a:gridCol w="3108960">
                  <a:extLst>
                    <a:ext uri="{9D8B030D-6E8A-4147-A177-3AD203B41FA5}">
                      <a16:colId xmlns:a16="http://schemas.microsoft.com/office/drawing/2014/main" val="884110607"/>
                    </a:ext>
                  </a:extLst>
                </a:gridCol>
              </a:tblGrid>
              <a:tr h="0">
                <a:tc>
                  <a:txBody>
                    <a:bodyPr/>
                    <a:lstStyle/>
                    <a:p>
                      <a:pPr marL="0" marR="0">
                        <a:lnSpc>
                          <a:spcPct val="107000"/>
                        </a:lnSpc>
                        <a:spcBef>
                          <a:spcPts val="0"/>
                        </a:spcBef>
                        <a:spcAft>
                          <a:spcPts val="0"/>
                        </a:spcAft>
                      </a:pPr>
                      <a:r>
                        <a:rPr lang="en-US" sz="1800" kern="1200" dirty="0">
                          <a:effectLst/>
                        </a:rPr>
                        <a:t>Name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200">
                          <a:effectLst/>
                        </a:rPr>
                        <a:t>Affiliation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1941445"/>
                  </a:ext>
                </a:extLst>
              </a:tr>
              <a:tr h="0">
                <a:tc>
                  <a:txBody>
                    <a:bodyPr/>
                    <a:lstStyle/>
                    <a:p>
                      <a:pPr marL="0" marR="0">
                        <a:lnSpc>
                          <a:spcPct val="107000"/>
                        </a:lnSpc>
                        <a:spcBef>
                          <a:spcPts val="0"/>
                        </a:spcBef>
                        <a:spcAft>
                          <a:spcPts val="0"/>
                        </a:spcAft>
                      </a:pPr>
                      <a:r>
                        <a:rPr lang="en-US" sz="1800">
                          <a:effectLst/>
                        </a:rPr>
                        <a:t>Ben Rolfe (Chair)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BCA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4957616"/>
                  </a:ext>
                </a:extLst>
              </a:tr>
              <a:tr h="0">
                <a:tc>
                  <a:txBody>
                    <a:bodyPr/>
                    <a:lstStyle/>
                    <a:p>
                      <a:pPr marL="0" marR="0">
                        <a:lnSpc>
                          <a:spcPct val="107000"/>
                        </a:lnSpc>
                        <a:spcBef>
                          <a:spcPts val="0"/>
                        </a:spcBef>
                        <a:spcAft>
                          <a:spcPts val="0"/>
                        </a:spcAft>
                      </a:pPr>
                      <a:r>
                        <a:rPr lang="en-US" sz="1800" dirty="0">
                          <a:effectLst/>
                        </a:rPr>
                        <a:t> Billy Verso</a:t>
                      </a: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Qorvo</a:t>
                      </a:r>
                    </a:p>
                  </a:txBody>
                  <a:tcPr marL="68580" marR="68580" marT="0" marB="0"/>
                </a:tc>
                <a:extLst>
                  <a:ext uri="{0D108BD9-81ED-4DB2-BD59-A6C34878D82A}">
                    <a16:rowId xmlns:a16="http://schemas.microsoft.com/office/drawing/2014/main" val="295465182"/>
                  </a:ext>
                </a:extLst>
              </a:tr>
              <a:tr h="0">
                <a:tc>
                  <a:txBody>
                    <a:bodyPr/>
                    <a:lstStyle/>
                    <a:p>
                      <a:pPr marL="0" marR="0">
                        <a:lnSpc>
                          <a:spcPct val="107000"/>
                        </a:lnSpc>
                        <a:spcBef>
                          <a:spcPts val="0"/>
                        </a:spcBef>
                        <a:spcAft>
                          <a:spcPts val="0"/>
                        </a:spcAft>
                      </a:pPr>
                      <a:r>
                        <a:rPr lang="en-US" sz="1800" dirty="0">
                          <a:effectLst/>
                        </a:rPr>
                        <a:t> Clint Chaplin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Samsung</a:t>
                      </a:r>
                    </a:p>
                  </a:txBody>
                  <a:tcPr marL="68580" marR="68580" marT="0" marB="0"/>
                </a:tc>
                <a:extLst>
                  <a:ext uri="{0D108BD9-81ED-4DB2-BD59-A6C34878D82A}">
                    <a16:rowId xmlns:a16="http://schemas.microsoft.com/office/drawing/2014/main" val="3990447646"/>
                  </a:ext>
                </a:extLst>
              </a:tr>
              <a:tr h="61420">
                <a:tc>
                  <a:txBody>
                    <a:bodyPr/>
                    <a:lstStyle/>
                    <a:p>
                      <a:pPr marL="0" marR="0">
                        <a:lnSpc>
                          <a:spcPct val="107000"/>
                        </a:lnSpc>
                        <a:spcBef>
                          <a:spcPts val="0"/>
                        </a:spcBef>
                        <a:spcAft>
                          <a:spcPts val="0"/>
                        </a:spcAft>
                      </a:pPr>
                      <a:r>
                        <a:rPr lang="en-US" sz="1800" dirty="0">
                          <a:effectLst/>
                        </a:rPr>
                        <a:t> Riku Pirhonen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NXP</a:t>
                      </a:r>
                    </a:p>
                  </a:txBody>
                  <a:tcPr marL="68580" marR="68580" marT="0" marB="0"/>
                </a:tc>
                <a:extLst>
                  <a:ext uri="{0D108BD9-81ED-4DB2-BD59-A6C34878D82A}">
                    <a16:rowId xmlns:a16="http://schemas.microsoft.com/office/drawing/2014/main" val="3234045788"/>
                  </a:ext>
                </a:extLst>
              </a:tr>
              <a:tr h="0">
                <a:tc>
                  <a:txBody>
                    <a:bodyPr/>
                    <a:lstStyle/>
                    <a:p>
                      <a:pPr marL="0" marR="0">
                        <a:lnSpc>
                          <a:spcPct val="107000"/>
                        </a:lnSpc>
                        <a:spcBef>
                          <a:spcPts val="0"/>
                        </a:spcBef>
                        <a:spcAft>
                          <a:spcPts val="0"/>
                        </a:spcAft>
                      </a:pPr>
                      <a:r>
                        <a:rPr lang="en-US" sz="1800" dirty="0">
                          <a:effectLst/>
                        </a:rPr>
                        <a:t> Mickael </a:t>
                      </a:r>
                      <a:r>
                        <a:rPr lang="en-US" sz="1800" dirty="0" err="1">
                          <a:effectLst/>
                        </a:rPr>
                        <a:t>Maman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ST Microelectronics</a:t>
                      </a:r>
                    </a:p>
                  </a:txBody>
                  <a:tcPr marL="68580" marR="68580" marT="0" marB="0"/>
                </a:tc>
                <a:extLst>
                  <a:ext uri="{0D108BD9-81ED-4DB2-BD59-A6C34878D82A}">
                    <a16:rowId xmlns:a16="http://schemas.microsoft.com/office/drawing/2014/main" val="1941043928"/>
                  </a:ext>
                </a:extLst>
              </a:tr>
              <a:tr h="0">
                <a:tc>
                  <a:txBody>
                    <a:bodyPr/>
                    <a:lstStyle/>
                    <a:p>
                      <a:pPr marL="0" marR="0">
                        <a:lnSpc>
                          <a:spcPct val="107000"/>
                        </a:lnSpc>
                        <a:spcBef>
                          <a:spcPts val="0"/>
                        </a:spcBef>
                        <a:spcAft>
                          <a:spcPts val="0"/>
                        </a:spcAft>
                      </a:pPr>
                      <a:r>
                        <a:rPr lang="en-US" sz="1800" dirty="0">
                          <a:effectLst/>
                        </a:rPr>
                        <a:t> </a:t>
                      </a:r>
                      <a:r>
                        <a:rPr lang="en-US" sz="1800" dirty="0" err="1">
                          <a:effectLst/>
                        </a:rPr>
                        <a:t>Rojan</a:t>
                      </a:r>
                      <a:r>
                        <a:rPr lang="en-US" sz="1800" dirty="0">
                          <a:effectLst/>
                        </a:rPr>
                        <a:t>  </a:t>
                      </a:r>
                      <a:r>
                        <a:rPr lang="en-US" sz="1800" dirty="0" err="1">
                          <a:effectLst/>
                        </a:rPr>
                        <a:t>Chitrakar</a:t>
                      </a: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0" i="0" kern="1200" dirty="0">
                          <a:solidFill>
                            <a:schemeClr val="dk1"/>
                          </a:solidFill>
                          <a:effectLst/>
                          <a:latin typeface="+mn-lt"/>
                          <a:ea typeface="+mn-ea"/>
                          <a:cs typeface="+mn-cs"/>
                        </a:rPr>
                        <a:t>Huawei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9419433"/>
                  </a:ext>
                </a:extLst>
              </a:tr>
              <a:tr h="0">
                <a:tc>
                  <a:txBody>
                    <a:bodyPr/>
                    <a:lstStyle/>
                    <a:p>
                      <a:pPr marL="0" marR="0">
                        <a:lnSpc>
                          <a:spcPct val="107000"/>
                        </a:lnSpc>
                        <a:spcBef>
                          <a:spcPts val="0"/>
                        </a:spcBef>
                        <a:spcAft>
                          <a:spcPts val="0"/>
                        </a:spcAft>
                      </a:pPr>
                      <a:r>
                        <a:rPr lang="en-US" sz="1800" dirty="0">
                          <a:effectLst/>
                        </a:rPr>
                        <a:t> Alex Krebs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Apple</a:t>
                      </a:r>
                    </a:p>
                  </a:txBody>
                  <a:tcPr marL="68580" marR="68580" marT="0" marB="0"/>
                </a:tc>
                <a:extLst>
                  <a:ext uri="{0D108BD9-81ED-4DB2-BD59-A6C34878D82A}">
                    <a16:rowId xmlns:a16="http://schemas.microsoft.com/office/drawing/2014/main" val="2459563753"/>
                  </a:ext>
                </a:extLst>
              </a:tr>
              <a:tr h="0">
                <a:tc>
                  <a:txBody>
                    <a:bodyPr/>
                    <a:lstStyle/>
                    <a:p>
                      <a:pPr marL="0" marR="0">
                        <a:lnSpc>
                          <a:spcPct val="107000"/>
                        </a:lnSpc>
                        <a:spcBef>
                          <a:spcPts val="0"/>
                        </a:spcBef>
                        <a:spcAft>
                          <a:spcPts val="0"/>
                        </a:spcAft>
                      </a:pPr>
                      <a:r>
                        <a:rPr lang="en-US" sz="1800" dirty="0">
                          <a:effectLst/>
                        </a:rPr>
                        <a:t> </a:t>
                      </a:r>
                      <a:r>
                        <a:rPr lang="en-US" sz="1800" dirty="0" err="1">
                          <a:effectLst/>
                        </a:rPr>
                        <a:t>Pooria</a:t>
                      </a:r>
                      <a:r>
                        <a:rPr lang="en-US" sz="1800" dirty="0">
                          <a:effectLst/>
                        </a:rPr>
                        <a:t> </a:t>
                      </a:r>
                      <a:r>
                        <a:rPr lang="en-US" sz="1800" dirty="0" err="1">
                          <a:effectLst/>
                        </a:rPr>
                        <a:t>Pakrooh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Qualcomm</a:t>
                      </a:r>
                    </a:p>
                  </a:txBody>
                  <a:tcPr marL="68580" marR="68580" marT="0" marB="0"/>
                </a:tc>
                <a:extLst>
                  <a:ext uri="{0D108BD9-81ED-4DB2-BD59-A6C34878D82A}">
                    <a16:rowId xmlns:a16="http://schemas.microsoft.com/office/drawing/2014/main" val="4250519934"/>
                  </a:ext>
                </a:extLst>
              </a:tr>
              <a:tr h="0">
                <a:tc>
                  <a:txBody>
                    <a:bodyPr/>
                    <a:lstStyle/>
                    <a:p>
                      <a:pPr marL="0" marR="0">
                        <a:lnSpc>
                          <a:spcPct val="107000"/>
                        </a:lnSpc>
                        <a:spcBef>
                          <a:spcPts val="0"/>
                        </a:spcBef>
                        <a:spcAft>
                          <a:spcPts val="0"/>
                        </a:spcAft>
                      </a:pPr>
                      <a:r>
                        <a:rPr lang="en-US" sz="1800" dirty="0">
                          <a:effectLst/>
                        </a:rPr>
                        <a:t> Carlos Aldana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Meta</a:t>
                      </a:r>
                    </a:p>
                  </a:txBody>
                  <a:tcPr marL="68580" marR="68580" marT="0" marB="0"/>
                </a:tc>
                <a:extLst>
                  <a:ext uri="{0D108BD9-81ED-4DB2-BD59-A6C34878D82A}">
                    <a16:rowId xmlns:a16="http://schemas.microsoft.com/office/drawing/2014/main" val="2489069208"/>
                  </a:ext>
                </a:extLst>
              </a:tr>
              <a:tr h="0">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Li-Hsiang Sun</a:t>
                      </a: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MediaTek</a:t>
                      </a:r>
                    </a:p>
                  </a:txBody>
                  <a:tcPr marL="68580" marR="68580" marT="0" marB="0"/>
                </a:tc>
                <a:extLst>
                  <a:ext uri="{0D108BD9-81ED-4DB2-BD59-A6C34878D82A}">
                    <a16:rowId xmlns:a16="http://schemas.microsoft.com/office/drawing/2014/main" val="3798579534"/>
                  </a:ext>
                </a:extLst>
              </a:tr>
            </a:tbl>
          </a:graphicData>
        </a:graphic>
      </p:graphicFrame>
      <p:sp>
        <p:nvSpPr>
          <p:cNvPr id="5" name="Text Placeholder 2">
            <a:extLst>
              <a:ext uri="{FF2B5EF4-FFF2-40B4-BE49-F238E27FC236}">
                <a16:creationId xmlns:a16="http://schemas.microsoft.com/office/drawing/2014/main" id="{2DA5EC47-21D8-08E8-7E4D-711C64E1EC97}"/>
              </a:ext>
            </a:extLst>
          </p:cNvPr>
          <p:cNvSpPr txBox="1">
            <a:spLocks/>
          </p:cNvSpPr>
          <p:nvPr/>
        </p:nvSpPr>
        <p:spPr bwMode="auto">
          <a:xfrm>
            <a:off x="685800" y="5562600"/>
            <a:ext cx="9573208" cy="852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400050" lvl="1" indent="0" algn="ctr">
              <a:buFontTx/>
              <a:buNone/>
            </a:pPr>
            <a:r>
              <a:rPr lang="en-US" kern="0" dirty="0"/>
              <a:t>Quorum:  50% of CRG present</a:t>
            </a:r>
          </a:p>
          <a:p>
            <a:pPr marL="0" indent="0">
              <a:buFontTx/>
              <a:buNone/>
            </a:pPr>
            <a:endParaRPr lang="en-US" kern="0" dirty="0"/>
          </a:p>
        </p:txBody>
      </p:sp>
    </p:spTree>
    <p:extLst>
      <p:ext uri="{BB962C8B-B14F-4D97-AF65-F5344CB8AC3E}">
        <p14:creationId xmlns:p14="http://schemas.microsoft.com/office/powerpoint/2010/main" val="3681080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4953000" y="28956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38349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AEA16-846A-22C8-C21C-6FA84C92DB1E}"/>
              </a:ext>
            </a:extLst>
          </p:cNvPr>
          <p:cNvSpPr>
            <a:spLocks noGrp="1"/>
          </p:cNvSpPr>
          <p:nvPr>
            <p:ph type="title"/>
          </p:nvPr>
        </p:nvSpPr>
        <p:spPr/>
        <p:txBody>
          <a:bodyPr/>
          <a:lstStyle/>
          <a:p>
            <a:r>
              <a:rPr lang="en-US" dirty="0"/>
              <a:t>Consolidated Comments</a:t>
            </a:r>
          </a:p>
        </p:txBody>
      </p:sp>
      <p:sp>
        <p:nvSpPr>
          <p:cNvPr id="3" name="Text Placeholder 2">
            <a:extLst>
              <a:ext uri="{FF2B5EF4-FFF2-40B4-BE49-F238E27FC236}">
                <a16:creationId xmlns:a16="http://schemas.microsoft.com/office/drawing/2014/main" id="{95A53D6C-BE82-4664-4E39-41DAAFE6B47E}"/>
              </a:ext>
            </a:extLst>
          </p:cNvPr>
          <p:cNvSpPr>
            <a:spLocks noGrp="1"/>
          </p:cNvSpPr>
          <p:nvPr>
            <p:ph type="body" sz="half" idx="1"/>
          </p:nvPr>
        </p:nvSpPr>
        <p:spPr/>
        <p:txBody>
          <a:bodyPr/>
          <a:lstStyle/>
          <a:p>
            <a:pPr marL="0" indent="0" algn="ctr">
              <a:buNone/>
            </a:pPr>
            <a:r>
              <a:rPr lang="en-US" dirty="0"/>
              <a:t>15-24-0371	</a:t>
            </a:r>
          </a:p>
          <a:p>
            <a:pPr marL="0" indent="0" algn="ctr">
              <a:buNone/>
            </a:pPr>
            <a:r>
              <a:rPr lang="en-US" dirty="0">
                <a:hlinkClick r:id="rId2"/>
              </a:rPr>
              <a:t>https://mentor.ieee.org/802.15/dcn/24/15-24-0371-32-04ab-consolidated-comments-draft-1-0.xlsm</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69ABA10D-3530-A7B7-4D03-AE85D054305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15</a:t>
            </a:fld>
            <a:endParaRPr lang="en-US" dirty="0"/>
          </a:p>
        </p:txBody>
      </p:sp>
    </p:spTree>
    <p:extLst>
      <p:ext uri="{BB962C8B-B14F-4D97-AF65-F5344CB8AC3E}">
        <p14:creationId xmlns:p14="http://schemas.microsoft.com/office/powerpoint/2010/main" val="1212462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813B6-2711-6E49-5228-6C1DB9B0D41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B3FDE55-4CAD-2885-B374-0834DFEE61B8}"/>
              </a:ext>
            </a:extLst>
          </p:cNvPr>
          <p:cNvSpPr>
            <a:spLocks noGrp="1"/>
          </p:cNvSpPr>
          <p:nvPr>
            <p:ph type="ctrTitle"/>
          </p:nvPr>
        </p:nvSpPr>
        <p:spPr/>
        <p:txBody>
          <a:bodyPr/>
          <a:lstStyle/>
          <a:p>
            <a:r>
              <a:rPr lang="en-US" dirty="0"/>
              <a:t>Any Other Business</a:t>
            </a:r>
          </a:p>
        </p:txBody>
      </p:sp>
      <p:sp>
        <p:nvSpPr>
          <p:cNvPr id="4" name="Slide Number Placeholder 3">
            <a:extLst>
              <a:ext uri="{FF2B5EF4-FFF2-40B4-BE49-F238E27FC236}">
                <a16:creationId xmlns:a16="http://schemas.microsoft.com/office/drawing/2014/main" id="{0ADD44A5-983C-95DF-1C83-6889B76C344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16</a:t>
            </a:fld>
            <a:endParaRPr lang="en-US"/>
          </a:p>
        </p:txBody>
      </p:sp>
    </p:spTree>
    <p:extLst>
      <p:ext uri="{BB962C8B-B14F-4D97-AF65-F5344CB8AC3E}">
        <p14:creationId xmlns:p14="http://schemas.microsoft.com/office/powerpoint/2010/main" val="812047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17</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281474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1E126A36-AD5F-F467-A2D7-132366F2FE24}"/>
              </a:ext>
            </a:extLst>
          </p:cNvPr>
          <p:cNvPicPr>
            <a:picLocks noChangeAspect="1"/>
          </p:cNvPicPr>
          <p:nvPr/>
        </p:nvPicPr>
        <p:blipFill>
          <a:blip r:embed="rId2"/>
          <a:stretch>
            <a:fillRect/>
          </a:stretch>
        </p:blipFill>
        <p:spPr>
          <a:xfrm>
            <a:off x="8153400" y="1265299"/>
            <a:ext cx="3621632" cy="3763901"/>
          </a:xfrm>
          <a:prstGeom prst="rect">
            <a:avLst/>
          </a:prstGeom>
        </p:spPr>
      </p:pic>
      <p:pic>
        <p:nvPicPr>
          <p:cNvPr id="20" name="Picture 19">
            <a:extLst>
              <a:ext uri="{FF2B5EF4-FFF2-40B4-BE49-F238E27FC236}">
                <a16:creationId xmlns:a16="http://schemas.microsoft.com/office/drawing/2014/main" id="{03A30A3F-CA76-8FA5-702C-87C218B7E59E}"/>
              </a:ext>
            </a:extLst>
          </p:cNvPr>
          <p:cNvPicPr>
            <a:picLocks noChangeAspect="1"/>
          </p:cNvPicPr>
          <p:nvPr/>
        </p:nvPicPr>
        <p:blipFill>
          <a:blip r:embed="rId3"/>
          <a:stretch>
            <a:fillRect/>
          </a:stretch>
        </p:blipFill>
        <p:spPr>
          <a:xfrm>
            <a:off x="4257095" y="1274229"/>
            <a:ext cx="3761294" cy="3705333"/>
          </a:xfrm>
          <a:prstGeom prst="rect">
            <a:avLst/>
          </a:prstGeom>
        </p:spPr>
      </p:pic>
      <p:pic>
        <p:nvPicPr>
          <p:cNvPr id="29" name="Picture 28">
            <a:extLst>
              <a:ext uri="{FF2B5EF4-FFF2-40B4-BE49-F238E27FC236}">
                <a16:creationId xmlns:a16="http://schemas.microsoft.com/office/drawing/2014/main" id="{EA8C3FFA-B75C-0941-03EB-A0141805F480}"/>
              </a:ext>
            </a:extLst>
          </p:cNvPr>
          <p:cNvPicPr>
            <a:picLocks noChangeAspect="1"/>
          </p:cNvPicPr>
          <p:nvPr/>
        </p:nvPicPr>
        <p:blipFill>
          <a:blip r:embed="rId4"/>
          <a:stretch>
            <a:fillRect/>
          </a:stretch>
        </p:blipFill>
        <p:spPr>
          <a:xfrm>
            <a:off x="381000" y="1248784"/>
            <a:ext cx="3761294" cy="3705332"/>
          </a:xfrm>
          <a:prstGeom prst="rect">
            <a:avLst/>
          </a:prstGeom>
        </p:spPr>
      </p:pic>
      <p:sp>
        <p:nvSpPr>
          <p:cNvPr id="2" name="Title 1">
            <a:extLst>
              <a:ext uri="{FF2B5EF4-FFF2-40B4-BE49-F238E27FC236}">
                <a16:creationId xmlns:a16="http://schemas.microsoft.com/office/drawing/2014/main" id="{D4FDD954-D9C7-5552-F337-37F9541E8A18}"/>
              </a:ext>
            </a:extLst>
          </p:cNvPr>
          <p:cNvSpPr>
            <a:spLocks noGrp="1"/>
          </p:cNvSpPr>
          <p:nvPr>
            <p:ph type="title"/>
          </p:nvPr>
        </p:nvSpPr>
        <p:spPr>
          <a:xfrm>
            <a:off x="914400" y="685800"/>
            <a:ext cx="10363200" cy="473746"/>
          </a:xfrm>
        </p:spPr>
        <p:txBody>
          <a:bodyPr/>
          <a:lstStyle/>
          <a:p>
            <a:r>
              <a:rPr lang="en-US" dirty="0"/>
              <a:t>Call schedule, November thru January</a:t>
            </a:r>
          </a:p>
        </p:txBody>
      </p:sp>
      <p:sp>
        <p:nvSpPr>
          <p:cNvPr id="4" name="Slide Number Placeholder 3">
            <a:extLst>
              <a:ext uri="{FF2B5EF4-FFF2-40B4-BE49-F238E27FC236}">
                <a16:creationId xmlns:a16="http://schemas.microsoft.com/office/drawing/2014/main" id="{CDD6AB1C-8AE7-49EE-68EE-0AA96328A5E4}"/>
              </a:ext>
            </a:extLst>
          </p:cNvPr>
          <p:cNvSpPr>
            <a:spLocks noGrp="1"/>
          </p:cNvSpPr>
          <p:nvPr>
            <p:ph type="sldNum" sz="quarter" idx="12"/>
          </p:nvPr>
        </p:nvSpPr>
        <p:spPr>
          <a:xfrm>
            <a:off x="6041987" y="6475311"/>
            <a:ext cx="65" cy="184666"/>
          </a:xfrm>
        </p:spPr>
        <p:txBody>
          <a:bodyPr/>
          <a:lstStyle/>
          <a:p>
            <a:pPr>
              <a:defRPr/>
            </a:pPr>
            <a:endParaRPr lang="en-US" dirty="0"/>
          </a:p>
        </p:txBody>
      </p:sp>
      <p:sp>
        <p:nvSpPr>
          <p:cNvPr id="6" name="Rectangle 5">
            <a:extLst>
              <a:ext uri="{FF2B5EF4-FFF2-40B4-BE49-F238E27FC236}">
                <a16:creationId xmlns:a16="http://schemas.microsoft.com/office/drawing/2014/main" id="{E61B60C2-DE18-3AB6-9DCD-91ECD8328E1F}"/>
              </a:ext>
            </a:extLst>
          </p:cNvPr>
          <p:cNvSpPr/>
          <p:nvPr/>
        </p:nvSpPr>
        <p:spPr bwMode="auto">
          <a:xfrm>
            <a:off x="1061444" y="3565384"/>
            <a:ext cx="1829922"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15" name="Text Placeholder 2">
            <a:extLst>
              <a:ext uri="{FF2B5EF4-FFF2-40B4-BE49-F238E27FC236}">
                <a16:creationId xmlns:a16="http://schemas.microsoft.com/office/drawing/2014/main" id="{4456E55B-229E-4F26-97EE-6321022DE43A}"/>
              </a:ext>
            </a:extLst>
          </p:cNvPr>
          <p:cNvSpPr>
            <a:spLocks noGrp="1"/>
          </p:cNvSpPr>
          <p:nvPr>
            <p:ph type="body" sz="half" idx="1"/>
          </p:nvPr>
        </p:nvSpPr>
        <p:spPr>
          <a:xfrm>
            <a:off x="938884" y="5213564"/>
            <a:ext cx="10363200" cy="1339636"/>
          </a:xfrm>
          <a:ln>
            <a:solidFill>
              <a:schemeClr val="accent1">
                <a:lumMod val="75000"/>
              </a:schemeClr>
            </a:solidFill>
          </a:ln>
        </p:spPr>
        <p:txBody>
          <a:bodyPr>
            <a:normAutofit fontScale="70000" lnSpcReduction="20000"/>
          </a:bodyPr>
          <a:lstStyle/>
          <a:p>
            <a:pPr marL="0" indent="0">
              <a:buNone/>
            </a:pPr>
            <a:r>
              <a:rPr lang="en-US" dirty="0"/>
              <a:t>Commence on 26-November-2024 through January 7th</a:t>
            </a:r>
          </a:p>
          <a:p>
            <a:r>
              <a:rPr lang="en-US" dirty="0"/>
              <a:t>Weekly Tuesdays 06:00 PT (1 hour)</a:t>
            </a:r>
          </a:p>
          <a:p>
            <a:r>
              <a:rPr lang="en-US" dirty="0"/>
              <a:t>Thursdays 14:00 PT (1 hour) </a:t>
            </a:r>
          </a:p>
          <a:p>
            <a:pPr lvl="1"/>
            <a:r>
              <a:rPr lang="en-US" dirty="0"/>
              <a:t>Excludes November 28, December 24, 26, 31, January 2</a:t>
            </a:r>
          </a:p>
        </p:txBody>
      </p:sp>
      <p:sp>
        <p:nvSpPr>
          <p:cNvPr id="31" name="Oval 30">
            <a:extLst>
              <a:ext uri="{FF2B5EF4-FFF2-40B4-BE49-F238E27FC236}">
                <a16:creationId xmlns:a16="http://schemas.microsoft.com/office/drawing/2014/main" id="{AF450B58-E231-CB49-F965-DB9145E057D1}"/>
              </a:ext>
            </a:extLst>
          </p:cNvPr>
          <p:cNvSpPr/>
          <p:nvPr/>
        </p:nvSpPr>
        <p:spPr bwMode="auto">
          <a:xfrm>
            <a:off x="1524000" y="4572000"/>
            <a:ext cx="381000" cy="320816"/>
          </a:xfrm>
          <a:prstGeom prst="ellipse">
            <a:avLst/>
          </a:prstGeom>
          <a:noFill/>
          <a:ln w="38100" cap="flat" cmpd="sng" algn="ctr">
            <a:solidFill>
              <a:schemeClr val="bg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2" name="TextBox 41">
            <a:extLst>
              <a:ext uri="{FF2B5EF4-FFF2-40B4-BE49-F238E27FC236}">
                <a16:creationId xmlns:a16="http://schemas.microsoft.com/office/drawing/2014/main" id="{5C71F7CC-D6C7-4972-3755-CC28D0E202EE}"/>
              </a:ext>
            </a:extLst>
          </p:cNvPr>
          <p:cNvSpPr txBox="1"/>
          <p:nvPr/>
        </p:nvSpPr>
        <p:spPr>
          <a:xfrm>
            <a:off x="1061443" y="3903096"/>
            <a:ext cx="1829923" cy="264688"/>
          </a:xfrm>
          <a:prstGeom prst="rect">
            <a:avLst/>
          </a:prstGeom>
          <a:solidFill>
            <a:srgbClr val="FFC000"/>
          </a:solidFill>
        </p:spPr>
        <p:txBody>
          <a:bodyPr wrap="square" tIns="9144" bIns="9144" rtlCol="0">
            <a:spAutoFit/>
          </a:bodyPr>
          <a:lstStyle/>
          <a:p>
            <a:pPr algn="ctr"/>
            <a:r>
              <a:rPr lang="en-US" sz="1600" b="1" dirty="0">
                <a:latin typeface="Aptos Black" panose="020F0502020204030204" pitchFamily="34" charset="0"/>
              </a:rPr>
              <a:t>Plenary</a:t>
            </a:r>
          </a:p>
        </p:txBody>
      </p:sp>
      <p:cxnSp>
        <p:nvCxnSpPr>
          <p:cNvPr id="10" name="Straight Connector 9">
            <a:extLst>
              <a:ext uri="{FF2B5EF4-FFF2-40B4-BE49-F238E27FC236}">
                <a16:creationId xmlns:a16="http://schemas.microsoft.com/office/drawing/2014/main" id="{68CE4AD2-9076-D412-C639-88CF0102384D}"/>
              </a:ext>
            </a:extLst>
          </p:cNvPr>
          <p:cNvCxnSpPr/>
          <p:nvPr/>
        </p:nvCxnSpPr>
        <p:spPr bwMode="auto">
          <a:xfrm flipH="1">
            <a:off x="5452556" y="4648200"/>
            <a:ext cx="176884" cy="175133"/>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a:extLst>
              <a:ext uri="{FF2B5EF4-FFF2-40B4-BE49-F238E27FC236}">
                <a16:creationId xmlns:a16="http://schemas.microsoft.com/office/drawing/2014/main" id="{58E90499-A6EE-342A-EA7F-5C2DC44F9A2D}"/>
              </a:ext>
            </a:extLst>
          </p:cNvPr>
          <p:cNvCxnSpPr/>
          <p:nvPr/>
        </p:nvCxnSpPr>
        <p:spPr bwMode="auto">
          <a:xfrm>
            <a:off x="5444535" y="4659566"/>
            <a:ext cx="184905" cy="163767"/>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Oval 11">
            <a:extLst>
              <a:ext uri="{FF2B5EF4-FFF2-40B4-BE49-F238E27FC236}">
                <a16:creationId xmlns:a16="http://schemas.microsoft.com/office/drawing/2014/main" id="{C5157342-7A09-C588-399D-CB8F9183A7EB}"/>
              </a:ext>
            </a:extLst>
          </p:cNvPr>
          <p:cNvSpPr/>
          <p:nvPr/>
        </p:nvSpPr>
        <p:spPr bwMode="auto">
          <a:xfrm>
            <a:off x="5334000" y="2524125"/>
            <a:ext cx="381000" cy="320816"/>
          </a:xfrm>
          <a:prstGeom prst="ellipse">
            <a:avLst/>
          </a:prstGeom>
          <a:noFill/>
          <a:ln w="38100" cap="flat" cmpd="sng" algn="ctr">
            <a:solidFill>
              <a:schemeClr val="bg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5" name="Oval 24">
            <a:extLst>
              <a:ext uri="{FF2B5EF4-FFF2-40B4-BE49-F238E27FC236}">
                <a16:creationId xmlns:a16="http://schemas.microsoft.com/office/drawing/2014/main" id="{DBC00859-D21C-DB23-6BC3-740062E74744}"/>
              </a:ext>
            </a:extLst>
          </p:cNvPr>
          <p:cNvSpPr/>
          <p:nvPr/>
        </p:nvSpPr>
        <p:spPr bwMode="auto">
          <a:xfrm>
            <a:off x="6419852" y="2524125"/>
            <a:ext cx="381000" cy="320816"/>
          </a:xfrm>
          <a:prstGeom prst="ellipse">
            <a:avLst/>
          </a:prstGeom>
          <a:noFill/>
          <a:ln w="38100" cap="flat" cmpd="sng" algn="ctr">
            <a:solidFill>
              <a:schemeClr val="bg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6" name="Oval 25">
            <a:extLst>
              <a:ext uri="{FF2B5EF4-FFF2-40B4-BE49-F238E27FC236}">
                <a16:creationId xmlns:a16="http://schemas.microsoft.com/office/drawing/2014/main" id="{9FFDCAC8-DE66-7976-3D6D-F2AE62AE8064}"/>
              </a:ext>
            </a:extLst>
          </p:cNvPr>
          <p:cNvSpPr/>
          <p:nvPr/>
        </p:nvSpPr>
        <p:spPr bwMode="auto">
          <a:xfrm>
            <a:off x="5334000" y="3031984"/>
            <a:ext cx="381000" cy="320816"/>
          </a:xfrm>
          <a:prstGeom prst="ellipse">
            <a:avLst/>
          </a:prstGeom>
          <a:noFill/>
          <a:ln w="38100" cap="flat" cmpd="sng" algn="ctr">
            <a:solidFill>
              <a:schemeClr val="bg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8" name="Oval 27">
            <a:extLst>
              <a:ext uri="{FF2B5EF4-FFF2-40B4-BE49-F238E27FC236}">
                <a16:creationId xmlns:a16="http://schemas.microsoft.com/office/drawing/2014/main" id="{218D8B66-5EFB-4566-790D-3B4661F18260}"/>
              </a:ext>
            </a:extLst>
          </p:cNvPr>
          <p:cNvSpPr/>
          <p:nvPr/>
        </p:nvSpPr>
        <p:spPr bwMode="auto">
          <a:xfrm>
            <a:off x="6419852" y="3031984"/>
            <a:ext cx="381000" cy="320816"/>
          </a:xfrm>
          <a:prstGeom prst="ellipse">
            <a:avLst/>
          </a:prstGeom>
          <a:noFill/>
          <a:ln w="38100" cap="flat" cmpd="sng" algn="ctr">
            <a:solidFill>
              <a:schemeClr val="bg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3" name="Oval 32">
            <a:extLst>
              <a:ext uri="{FF2B5EF4-FFF2-40B4-BE49-F238E27FC236}">
                <a16:creationId xmlns:a16="http://schemas.microsoft.com/office/drawing/2014/main" id="{C66992CB-D4CF-BC4D-0116-C7169960ABB5}"/>
              </a:ext>
            </a:extLst>
          </p:cNvPr>
          <p:cNvSpPr/>
          <p:nvPr/>
        </p:nvSpPr>
        <p:spPr bwMode="auto">
          <a:xfrm>
            <a:off x="5334000" y="3565384"/>
            <a:ext cx="381000" cy="320816"/>
          </a:xfrm>
          <a:prstGeom prst="ellipse">
            <a:avLst/>
          </a:prstGeom>
          <a:noFill/>
          <a:ln w="38100" cap="flat" cmpd="sng" algn="ctr">
            <a:solidFill>
              <a:schemeClr val="bg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4" name="Oval 33">
            <a:extLst>
              <a:ext uri="{FF2B5EF4-FFF2-40B4-BE49-F238E27FC236}">
                <a16:creationId xmlns:a16="http://schemas.microsoft.com/office/drawing/2014/main" id="{8A4E82E2-0376-4910-741A-9049D03FE817}"/>
              </a:ext>
            </a:extLst>
          </p:cNvPr>
          <p:cNvSpPr/>
          <p:nvPr/>
        </p:nvSpPr>
        <p:spPr bwMode="auto">
          <a:xfrm>
            <a:off x="6419852" y="3565384"/>
            <a:ext cx="381000" cy="320816"/>
          </a:xfrm>
          <a:prstGeom prst="ellipse">
            <a:avLst/>
          </a:prstGeom>
          <a:noFill/>
          <a:ln w="38100" cap="flat" cmpd="sng" algn="ctr">
            <a:solidFill>
              <a:schemeClr val="bg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5" name="Oval 34">
            <a:extLst>
              <a:ext uri="{FF2B5EF4-FFF2-40B4-BE49-F238E27FC236}">
                <a16:creationId xmlns:a16="http://schemas.microsoft.com/office/drawing/2014/main" id="{EC0744A5-A02F-4A21-6E16-FA2F6C6FB546}"/>
              </a:ext>
            </a:extLst>
          </p:cNvPr>
          <p:cNvSpPr/>
          <p:nvPr/>
        </p:nvSpPr>
        <p:spPr bwMode="auto">
          <a:xfrm>
            <a:off x="9277348" y="3031984"/>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cxnSp>
        <p:nvCxnSpPr>
          <p:cNvPr id="3" name="Straight Connector 2">
            <a:extLst>
              <a:ext uri="{FF2B5EF4-FFF2-40B4-BE49-F238E27FC236}">
                <a16:creationId xmlns:a16="http://schemas.microsoft.com/office/drawing/2014/main" id="{45ADA378-DFFC-80AC-4E22-2CB870AA6850}"/>
              </a:ext>
            </a:extLst>
          </p:cNvPr>
          <p:cNvCxnSpPr/>
          <p:nvPr/>
        </p:nvCxnSpPr>
        <p:spPr bwMode="auto">
          <a:xfrm flipH="1">
            <a:off x="2675021" y="4648200"/>
            <a:ext cx="176884" cy="175133"/>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Connector 4">
            <a:extLst>
              <a:ext uri="{FF2B5EF4-FFF2-40B4-BE49-F238E27FC236}">
                <a16:creationId xmlns:a16="http://schemas.microsoft.com/office/drawing/2014/main" id="{4F2F8DF9-0E02-7339-FE2C-DBC02F09EFCB}"/>
              </a:ext>
            </a:extLst>
          </p:cNvPr>
          <p:cNvCxnSpPr/>
          <p:nvPr/>
        </p:nvCxnSpPr>
        <p:spPr bwMode="auto">
          <a:xfrm>
            <a:off x="2667000" y="4659566"/>
            <a:ext cx="184905" cy="163767"/>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Arrow: Right 6">
            <a:extLst>
              <a:ext uri="{FF2B5EF4-FFF2-40B4-BE49-F238E27FC236}">
                <a16:creationId xmlns:a16="http://schemas.microsoft.com/office/drawing/2014/main" id="{7738D272-B097-4EA2-42CA-05C5255324E1}"/>
              </a:ext>
            </a:extLst>
          </p:cNvPr>
          <p:cNvSpPr/>
          <p:nvPr/>
        </p:nvSpPr>
        <p:spPr bwMode="auto">
          <a:xfrm rot="2630276">
            <a:off x="8562623" y="2470441"/>
            <a:ext cx="838200" cy="533400"/>
          </a:xfrm>
          <a:prstGeom prst="rightArrow">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Now</a:t>
            </a:r>
          </a:p>
        </p:txBody>
      </p:sp>
      <p:sp>
        <p:nvSpPr>
          <p:cNvPr id="9" name="Arrow: Right 8">
            <a:extLst>
              <a:ext uri="{FF2B5EF4-FFF2-40B4-BE49-F238E27FC236}">
                <a16:creationId xmlns:a16="http://schemas.microsoft.com/office/drawing/2014/main" id="{C58EB35B-35B5-F468-CA4C-F5AA5E0D3A3C}"/>
              </a:ext>
            </a:extLst>
          </p:cNvPr>
          <p:cNvSpPr/>
          <p:nvPr/>
        </p:nvSpPr>
        <p:spPr bwMode="auto">
          <a:xfrm rot="3075479">
            <a:off x="8032797" y="3142605"/>
            <a:ext cx="838200" cy="5334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Next </a:t>
            </a:r>
          </a:p>
        </p:txBody>
      </p:sp>
      <p:sp>
        <p:nvSpPr>
          <p:cNvPr id="14" name="Rectangle 13">
            <a:extLst>
              <a:ext uri="{FF2B5EF4-FFF2-40B4-BE49-F238E27FC236}">
                <a16:creationId xmlns:a16="http://schemas.microsoft.com/office/drawing/2014/main" id="{BE2DB63F-D866-4F3C-E89E-55D731CD5064}"/>
              </a:ext>
            </a:extLst>
          </p:cNvPr>
          <p:cNvSpPr/>
          <p:nvPr/>
        </p:nvSpPr>
        <p:spPr bwMode="auto">
          <a:xfrm>
            <a:off x="8773997" y="3505200"/>
            <a:ext cx="1894003"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16" name="TextBox 15">
            <a:extLst>
              <a:ext uri="{FF2B5EF4-FFF2-40B4-BE49-F238E27FC236}">
                <a16:creationId xmlns:a16="http://schemas.microsoft.com/office/drawing/2014/main" id="{1A20A1B1-9E9F-A402-A21B-53F7BFD11191}"/>
              </a:ext>
            </a:extLst>
          </p:cNvPr>
          <p:cNvSpPr txBox="1"/>
          <p:nvPr/>
        </p:nvSpPr>
        <p:spPr>
          <a:xfrm>
            <a:off x="8806036" y="3820730"/>
            <a:ext cx="1829923" cy="264688"/>
          </a:xfrm>
          <a:prstGeom prst="rect">
            <a:avLst/>
          </a:prstGeom>
          <a:solidFill>
            <a:srgbClr val="FFC000"/>
          </a:solidFill>
        </p:spPr>
        <p:txBody>
          <a:bodyPr wrap="square" tIns="9144" bIns="9144" rtlCol="0">
            <a:spAutoFit/>
          </a:bodyPr>
          <a:lstStyle/>
          <a:p>
            <a:pPr algn="ctr"/>
            <a:r>
              <a:rPr lang="en-US" sz="1600" b="1" dirty="0">
                <a:latin typeface="Aptos Black" panose="020F0502020204030204" pitchFamily="34" charset="0"/>
              </a:rPr>
              <a:t>Wireless Interim</a:t>
            </a:r>
          </a:p>
        </p:txBody>
      </p:sp>
      <p:cxnSp>
        <p:nvCxnSpPr>
          <p:cNvPr id="17" name="Straight Connector 16">
            <a:extLst>
              <a:ext uri="{FF2B5EF4-FFF2-40B4-BE49-F238E27FC236}">
                <a16:creationId xmlns:a16="http://schemas.microsoft.com/office/drawing/2014/main" id="{E9F443D6-CBC3-1860-6AD1-5497D14CA128}"/>
              </a:ext>
            </a:extLst>
          </p:cNvPr>
          <p:cNvCxnSpPr/>
          <p:nvPr/>
        </p:nvCxnSpPr>
        <p:spPr bwMode="auto">
          <a:xfrm flipH="1">
            <a:off x="5444535" y="4131247"/>
            <a:ext cx="176884" cy="175133"/>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a:extLst>
              <a:ext uri="{FF2B5EF4-FFF2-40B4-BE49-F238E27FC236}">
                <a16:creationId xmlns:a16="http://schemas.microsoft.com/office/drawing/2014/main" id="{0A187A07-3ECC-6E23-1617-0F772ED3D75B}"/>
              </a:ext>
            </a:extLst>
          </p:cNvPr>
          <p:cNvCxnSpPr/>
          <p:nvPr/>
        </p:nvCxnSpPr>
        <p:spPr bwMode="auto">
          <a:xfrm>
            <a:off x="5436514" y="4142613"/>
            <a:ext cx="184905" cy="163767"/>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a:extLst>
              <a:ext uri="{FF2B5EF4-FFF2-40B4-BE49-F238E27FC236}">
                <a16:creationId xmlns:a16="http://schemas.microsoft.com/office/drawing/2014/main" id="{46BDE116-24F8-9F5F-EA69-1E52B4F39628}"/>
              </a:ext>
            </a:extLst>
          </p:cNvPr>
          <p:cNvCxnSpPr/>
          <p:nvPr/>
        </p:nvCxnSpPr>
        <p:spPr bwMode="auto">
          <a:xfrm flipH="1">
            <a:off x="6538949" y="4131247"/>
            <a:ext cx="176884" cy="175133"/>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a:extLst>
              <a:ext uri="{FF2B5EF4-FFF2-40B4-BE49-F238E27FC236}">
                <a16:creationId xmlns:a16="http://schemas.microsoft.com/office/drawing/2014/main" id="{FEFE8447-0630-808D-F1DF-22F946A89BCD}"/>
              </a:ext>
            </a:extLst>
          </p:cNvPr>
          <p:cNvCxnSpPr/>
          <p:nvPr/>
        </p:nvCxnSpPr>
        <p:spPr bwMode="auto">
          <a:xfrm>
            <a:off x="6530928" y="4142613"/>
            <a:ext cx="184905" cy="163767"/>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5" name="Graphic 54" descr="Balloons">
            <a:extLst>
              <a:ext uri="{FF2B5EF4-FFF2-40B4-BE49-F238E27FC236}">
                <a16:creationId xmlns:a16="http://schemas.microsoft.com/office/drawing/2014/main" id="{6B9F5A83-836A-B3E5-7424-49376BD44FD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72600" y="1752600"/>
            <a:ext cx="762000" cy="762000"/>
          </a:xfrm>
          <a:prstGeom prst="rect">
            <a:avLst/>
          </a:prstGeom>
        </p:spPr>
      </p:pic>
      <p:pic>
        <p:nvPicPr>
          <p:cNvPr id="57" name="Graphic 56" descr="A ribbon tied in a bow">
            <a:extLst>
              <a:ext uri="{FF2B5EF4-FFF2-40B4-BE49-F238E27FC236}">
                <a16:creationId xmlns:a16="http://schemas.microsoft.com/office/drawing/2014/main" id="{E1ED47C9-AD45-14C5-23CD-E7BC2638932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43400" y="4013060"/>
            <a:ext cx="3581400" cy="965298"/>
          </a:xfrm>
          <a:prstGeom prst="rect">
            <a:avLst/>
          </a:prstGeom>
        </p:spPr>
      </p:pic>
    </p:spTree>
    <p:extLst>
      <p:ext uri="{BB962C8B-B14F-4D97-AF65-F5344CB8AC3E}">
        <p14:creationId xmlns:p14="http://schemas.microsoft.com/office/powerpoint/2010/main" val="3391592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Recess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19</a:t>
            </a:fld>
            <a:endParaRPr lang="en-US"/>
          </a:p>
        </p:txBody>
      </p:sp>
      <p:pic>
        <p:nvPicPr>
          <p:cNvPr id="5" name="Picture 4">
            <a:extLst>
              <a:ext uri="{FF2B5EF4-FFF2-40B4-BE49-F238E27FC236}">
                <a16:creationId xmlns:a16="http://schemas.microsoft.com/office/drawing/2014/main" id="{618D91CD-B6E4-2E9D-F40A-98B8599AA3D4}"/>
              </a:ext>
            </a:extLst>
          </p:cNvPr>
          <p:cNvPicPr>
            <a:picLocks noChangeAspect="1"/>
          </p:cNvPicPr>
          <p:nvPr/>
        </p:nvPicPr>
        <p:blipFill>
          <a:blip r:embed="rId2"/>
          <a:stretch>
            <a:fillRect/>
          </a:stretch>
        </p:blipFill>
        <p:spPr>
          <a:xfrm>
            <a:off x="4388972" y="2148729"/>
            <a:ext cx="3414056" cy="2560542"/>
          </a:xfrm>
          <a:prstGeom prst="rect">
            <a:avLst/>
          </a:prstGeom>
        </p:spPr>
      </p:pic>
      <p:sp>
        <p:nvSpPr>
          <p:cNvPr id="7" name="Subtitle 3">
            <a:extLst>
              <a:ext uri="{FF2B5EF4-FFF2-40B4-BE49-F238E27FC236}">
                <a16:creationId xmlns:a16="http://schemas.microsoft.com/office/drawing/2014/main" id="{B7B3B758-6707-53B4-A18C-B96D5D615BF5}"/>
              </a:ext>
            </a:extLst>
          </p:cNvPr>
          <p:cNvSpPr txBox="1">
            <a:spLocks/>
          </p:cNvSpPr>
          <p:nvPr/>
        </p:nvSpPr>
        <p:spPr bwMode="auto">
          <a:xfrm>
            <a:off x="914400" y="5589029"/>
            <a:ext cx="10363200" cy="659371"/>
          </a:xfrm>
          <a:prstGeom prst="rect">
            <a:avLst/>
          </a:prstGeom>
          <a:noFill/>
          <a:ln>
            <a:solidFill>
              <a:schemeClr val="bg2">
                <a:lumMod val="20000"/>
                <a:lumOff val="8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kern="0" dirty="0"/>
              <a:t>November 2024 – January 2025</a:t>
            </a:r>
          </a:p>
        </p:txBody>
      </p:sp>
    </p:spTree>
    <p:extLst>
      <p:ext uri="{BB962C8B-B14F-4D97-AF65-F5344CB8AC3E}">
        <p14:creationId xmlns:p14="http://schemas.microsoft.com/office/powerpoint/2010/main" val="1048317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a:t>
            </a:fld>
            <a:endParaRPr lang="en-US"/>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6" name="Subtitle 3">
            <a:extLst>
              <a:ext uri="{FF2B5EF4-FFF2-40B4-BE49-F238E27FC236}">
                <a16:creationId xmlns:a16="http://schemas.microsoft.com/office/drawing/2014/main" id="{E2564EC1-BB73-5D49-E5A0-995DF661E841}"/>
              </a:ext>
            </a:extLst>
          </p:cNvPr>
          <p:cNvSpPr>
            <a:spLocks noGrp="1"/>
          </p:cNvSpPr>
          <p:nvPr>
            <p:ph type="subTitle" idx="1"/>
          </p:nvPr>
        </p:nvSpPr>
        <p:spPr>
          <a:xfrm>
            <a:off x="839415" y="2372137"/>
            <a:ext cx="10839401" cy="4039056"/>
          </a:xfrm>
          <a:ln>
            <a:solidFill>
              <a:schemeClr val="bg2">
                <a:lumMod val="20000"/>
                <a:lumOff val="80000"/>
              </a:schemeClr>
            </a:solidFill>
          </a:ln>
        </p:spPr>
        <p:txBody>
          <a:bodyPr/>
          <a:lstStyle/>
          <a:p>
            <a:r>
              <a:rPr lang="en-US" sz="2800" dirty="0"/>
              <a:t>Meeting Slides for the Interim meeting</a:t>
            </a:r>
          </a:p>
          <a:p>
            <a:r>
              <a:rPr lang="en-US" sz="2800" dirty="0"/>
              <a:t>November 26</a:t>
            </a:r>
            <a:r>
              <a:rPr lang="en-US" sz="2800" baseline="30000" dirty="0"/>
              <a:t>th</a:t>
            </a:r>
            <a:r>
              <a:rPr lang="en-US" sz="2800" dirty="0"/>
              <a:t>, 2024 </a:t>
            </a:r>
          </a:p>
          <a:p>
            <a:r>
              <a:rPr lang="en-US" sz="2800" dirty="0"/>
              <a:t>through </a:t>
            </a:r>
          </a:p>
          <a:p>
            <a:r>
              <a:rPr lang="en-US" sz="2800" dirty="0"/>
              <a:t>January 7</a:t>
            </a:r>
            <a:r>
              <a:rPr lang="en-US" sz="2800" baseline="30000" dirty="0"/>
              <a:t>th</a:t>
            </a:r>
            <a:r>
              <a:rPr lang="en-US" sz="2800" dirty="0"/>
              <a:t> 2025 </a:t>
            </a:r>
          </a:p>
          <a:p>
            <a:endParaRPr lang="en-US" sz="2800" dirty="0"/>
          </a:p>
          <a:p>
            <a:endParaRPr lang="en-US" sz="2800" dirty="0"/>
          </a:p>
          <a:p>
            <a:endParaRPr lang="en-US" sz="2800" dirty="0"/>
          </a:p>
        </p:txBody>
      </p:sp>
    </p:spTree>
    <p:extLst>
      <p:ext uri="{BB962C8B-B14F-4D97-AF65-F5344CB8AC3E}">
        <p14:creationId xmlns:p14="http://schemas.microsoft.com/office/powerpoint/2010/main" val="663738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422297-D70F-9612-630D-0F46A4F57EA9}"/>
              </a:ext>
            </a:extLst>
          </p:cNvPr>
          <p:cNvSpPr>
            <a:spLocks noGrp="1"/>
          </p:cNvSpPr>
          <p:nvPr>
            <p:ph type="ctrTitle"/>
          </p:nvPr>
        </p:nvSpPr>
        <p:spPr>
          <a:xfrm>
            <a:off x="914400" y="2274331"/>
            <a:ext cx="10363200" cy="3314697"/>
          </a:xfrm>
        </p:spPr>
        <p:txBody>
          <a:bodyPr/>
          <a:lstStyle/>
          <a:p>
            <a:r>
              <a:rPr lang="en-US" dirty="0"/>
              <a:t>Resume from Recess</a:t>
            </a:r>
            <a:br>
              <a:rPr lang="en-US" dirty="0"/>
            </a:br>
            <a:r>
              <a:rPr lang="en-US" dirty="0"/>
              <a:t>Happy New Year!</a:t>
            </a:r>
          </a:p>
        </p:txBody>
      </p:sp>
      <p:sp>
        <p:nvSpPr>
          <p:cNvPr id="4" name="Slide Number Placeholder 3">
            <a:extLst>
              <a:ext uri="{FF2B5EF4-FFF2-40B4-BE49-F238E27FC236}">
                <a16:creationId xmlns:a16="http://schemas.microsoft.com/office/drawing/2014/main" id="{83FD117C-DD5C-44C8-DFEA-DB52804827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20</a:t>
            </a:fld>
            <a:endParaRPr lang="en-US"/>
          </a:p>
        </p:txBody>
      </p:sp>
      <p:sp>
        <p:nvSpPr>
          <p:cNvPr id="8" name="Title 2">
            <a:extLst>
              <a:ext uri="{FF2B5EF4-FFF2-40B4-BE49-F238E27FC236}">
                <a16:creationId xmlns:a16="http://schemas.microsoft.com/office/drawing/2014/main" id="{30B6DDAA-7B61-DA00-B0E6-B873FED7D472}"/>
              </a:ext>
            </a:extLst>
          </p:cNvPr>
          <p:cNvSpPr txBox="1">
            <a:spLocks/>
          </p:cNvSpPr>
          <p:nvPr/>
        </p:nvSpPr>
        <p:spPr bwMode="auto">
          <a:xfrm>
            <a:off x="914400" y="804307"/>
            <a:ext cx="10363201" cy="1470025"/>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dirty="0"/>
              <a:t>Task Group 15.4ab</a:t>
            </a:r>
            <a:br>
              <a:rPr lang="en-US" kern="0" dirty="0"/>
            </a:br>
            <a:r>
              <a:rPr lang="en-US" kern="0" dirty="0"/>
              <a:t>Next Generation UWB Amendment</a:t>
            </a:r>
          </a:p>
        </p:txBody>
      </p:sp>
      <p:sp>
        <p:nvSpPr>
          <p:cNvPr id="2" name="Subtitle 3">
            <a:extLst>
              <a:ext uri="{FF2B5EF4-FFF2-40B4-BE49-F238E27FC236}">
                <a16:creationId xmlns:a16="http://schemas.microsoft.com/office/drawing/2014/main" id="{FA9A403E-3BCF-2F1D-C91B-AC590E6A2E97}"/>
              </a:ext>
            </a:extLst>
          </p:cNvPr>
          <p:cNvSpPr txBox="1">
            <a:spLocks/>
          </p:cNvSpPr>
          <p:nvPr/>
        </p:nvSpPr>
        <p:spPr bwMode="auto">
          <a:xfrm>
            <a:off x="914400" y="5589029"/>
            <a:ext cx="10363200" cy="659371"/>
          </a:xfrm>
          <a:prstGeom prst="rect">
            <a:avLst/>
          </a:prstGeom>
          <a:noFill/>
          <a:ln>
            <a:solidFill>
              <a:schemeClr val="bg2">
                <a:lumMod val="20000"/>
                <a:lumOff val="8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kern="0" dirty="0"/>
              <a:t>November 2024 – January 2025</a:t>
            </a:r>
          </a:p>
        </p:txBody>
      </p:sp>
      <p:pic>
        <p:nvPicPr>
          <p:cNvPr id="20" name="Graphic 19" descr="Balloons">
            <a:extLst>
              <a:ext uri="{FF2B5EF4-FFF2-40B4-BE49-F238E27FC236}">
                <a16:creationId xmlns:a16="http://schemas.microsoft.com/office/drawing/2014/main" id="{64C4E62D-2425-AADE-BD3F-B76CF671B35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2813" y="2475706"/>
            <a:ext cx="1906587" cy="1906587"/>
          </a:xfrm>
          <a:prstGeom prst="rect">
            <a:avLst/>
          </a:prstGeom>
        </p:spPr>
      </p:pic>
      <p:pic>
        <p:nvPicPr>
          <p:cNvPr id="24" name="Graphic 23" descr="A dog in a birthday hat dreaming of a bone">
            <a:extLst>
              <a:ext uri="{FF2B5EF4-FFF2-40B4-BE49-F238E27FC236}">
                <a16:creationId xmlns:a16="http://schemas.microsoft.com/office/drawing/2014/main" id="{63C5F737-13FD-46DE-24DA-06DCA056C1A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9393283" y="3659187"/>
            <a:ext cx="1884317" cy="1822412"/>
          </a:xfrm>
          <a:prstGeom prst="rect">
            <a:avLst/>
          </a:prstGeom>
        </p:spPr>
      </p:pic>
    </p:spTree>
    <p:extLst>
      <p:ext uri="{BB962C8B-B14F-4D97-AF65-F5344CB8AC3E}">
        <p14:creationId xmlns:p14="http://schemas.microsoft.com/office/powerpoint/2010/main" val="1422968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21</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5442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8B707E-CA37-C584-AE76-1B82A64BEF9E}"/>
              </a:ext>
            </a:extLst>
          </p:cNvPr>
          <p:cNvSpPr>
            <a:spLocks noGrp="1"/>
          </p:cNvSpPr>
          <p:nvPr>
            <p:ph type="ctrTitle"/>
          </p:nvPr>
        </p:nvSpPr>
        <p:spPr/>
        <p:txBody>
          <a:bodyPr/>
          <a:lstStyle/>
          <a:p>
            <a:r>
              <a:rPr lang="en-US" dirty="0"/>
              <a:t>Any Other Business</a:t>
            </a:r>
          </a:p>
        </p:txBody>
      </p:sp>
      <p:sp>
        <p:nvSpPr>
          <p:cNvPr id="4" name="Slide Number Placeholder 3">
            <a:extLst>
              <a:ext uri="{FF2B5EF4-FFF2-40B4-BE49-F238E27FC236}">
                <a16:creationId xmlns:a16="http://schemas.microsoft.com/office/drawing/2014/main" id="{B7C5327B-CB8C-981B-6E71-C492BF81409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22</a:t>
            </a:fld>
            <a:endParaRPr lang="en-US"/>
          </a:p>
        </p:txBody>
      </p:sp>
    </p:spTree>
    <p:extLst>
      <p:ext uri="{BB962C8B-B14F-4D97-AF65-F5344CB8AC3E}">
        <p14:creationId xmlns:p14="http://schemas.microsoft.com/office/powerpoint/2010/main" val="158533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Adjourned</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23</a:t>
            </a:fld>
            <a:endParaRPr lang="en-US" dirty="0"/>
          </a:p>
        </p:txBody>
      </p:sp>
      <p:pic>
        <p:nvPicPr>
          <p:cNvPr id="5" name="Picture 4">
            <a:extLst>
              <a:ext uri="{FF2B5EF4-FFF2-40B4-BE49-F238E27FC236}">
                <a16:creationId xmlns:a16="http://schemas.microsoft.com/office/drawing/2014/main" id="{BAA299EE-70B0-B648-4050-A1876DBEBFE6}"/>
              </a:ext>
            </a:extLst>
          </p:cNvPr>
          <p:cNvPicPr>
            <a:picLocks noChangeAspect="1"/>
          </p:cNvPicPr>
          <p:nvPr/>
        </p:nvPicPr>
        <p:blipFill>
          <a:blip r:embed="rId2"/>
          <a:stretch>
            <a:fillRect/>
          </a:stretch>
        </p:blipFill>
        <p:spPr>
          <a:xfrm>
            <a:off x="3671549" y="2057208"/>
            <a:ext cx="4848902" cy="2743583"/>
          </a:xfrm>
          <a:prstGeom prst="rect">
            <a:avLst/>
          </a:prstGeom>
        </p:spPr>
      </p:pic>
    </p:spTree>
    <p:extLst>
      <p:ext uri="{BB962C8B-B14F-4D97-AF65-F5344CB8AC3E}">
        <p14:creationId xmlns:p14="http://schemas.microsoft.com/office/powerpoint/2010/main" val="2159646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a:t>
            </a:fld>
            <a:endParaRPr lang="en-US"/>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p:txBody>
          <a:bodyPr>
            <a:normAutofit fontScale="92500" lnSpcReduction="20000"/>
          </a:bodyPr>
          <a:lstStyle/>
          <a:p>
            <a:r>
              <a:rPr lang="en-US" dirty="0"/>
              <a:t>Discussion: Everyone present is welcome</a:t>
            </a:r>
          </a:p>
          <a:p>
            <a:r>
              <a:rPr lang="en-US" dirty="0"/>
              <a:t>Straw polls: Everyone present may vote</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4</a:t>
            </a:fld>
            <a:endParaRPr lang="en-US" dirty="0"/>
          </a:p>
        </p:txBody>
      </p:sp>
    </p:spTree>
    <p:extLst>
      <p:ext uri="{BB962C8B-B14F-4D97-AF65-F5344CB8AC3E}">
        <p14:creationId xmlns:p14="http://schemas.microsoft.com/office/powerpoint/2010/main" val="2699925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hlinkClick r:id="rId6"/>
              </a:rPr>
              <a:t>https://standards.ieee.org/ipr/copyright-materials.html</a:t>
            </a:r>
            <a:endParaRPr lang="en-US" dirty="0"/>
          </a:p>
          <a:p>
            <a:pPr marL="0" indent="0">
              <a:buNone/>
            </a:pPr>
            <a:r>
              <a:rPr lang="en-US" dirty="0">
                <a:hlinkClick r:id="rId7"/>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Tree>
    <p:extLst>
      <p:ext uri="{BB962C8B-B14F-4D97-AF65-F5344CB8AC3E}">
        <p14:creationId xmlns:p14="http://schemas.microsoft.com/office/powerpoint/2010/main" val="2601341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968010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695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B240-8E09-B83A-0A5C-0F63A8A7C7A8}"/>
              </a:ext>
            </a:extLst>
          </p:cNvPr>
          <p:cNvSpPr>
            <a:spLocks noGrp="1"/>
          </p:cNvSpPr>
          <p:nvPr>
            <p:ph type="title"/>
          </p:nvPr>
        </p:nvSpPr>
        <p:spPr/>
        <p:txBody>
          <a:bodyPr/>
          <a:lstStyle/>
          <a:p>
            <a:r>
              <a:rPr lang="en-US" dirty="0"/>
              <a:t>IEEE 802 Ground Rules</a:t>
            </a:r>
          </a:p>
        </p:txBody>
      </p:sp>
      <p:sp>
        <p:nvSpPr>
          <p:cNvPr id="3" name="Text Placeholder 2">
            <a:extLst>
              <a:ext uri="{FF2B5EF4-FFF2-40B4-BE49-F238E27FC236}">
                <a16:creationId xmlns:a16="http://schemas.microsoft.com/office/drawing/2014/main" id="{BEC6B886-7290-1E3B-BA2F-5A8F94E73ECA}"/>
              </a:ext>
            </a:extLst>
          </p:cNvPr>
          <p:cNvSpPr>
            <a:spLocks noGrp="1"/>
          </p:cNvSpPr>
          <p:nvPr>
            <p:ph type="body" sz="half" idx="1"/>
          </p:nvPr>
        </p:nvSpPr>
        <p:spPr/>
        <p:txBody>
          <a:bodyPr/>
          <a:lstStyle/>
          <a:p>
            <a:pPr marL="0" indent="0">
              <a:buNone/>
            </a:pPr>
            <a:r>
              <a:rPr lang="en-US" dirty="0">
                <a:cs typeface="DejaVu Sans" pitchFamily="34" charset="0"/>
              </a:rPr>
              <a:t>Respect … give it, get it</a:t>
            </a:r>
          </a:p>
          <a:p>
            <a:pPr marL="0" indent="0">
              <a:buNone/>
            </a:pPr>
            <a:r>
              <a:rPr lang="en-US" dirty="0">
                <a:cs typeface="DejaVu Sans" pitchFamily="34" charset="0"/>
              </a:rPr>
              <a:t>NO product pitches</a:t>
            </a:r>
          </a:p>
          <a:p>
            <a:pPr marL="0" indent="0">
              <a:buNone/>
            </a:pPr>
            <a:r>
              <a:rPr lang="en-US" dirty="0">
                <a:cs typeface="DejaVu Sans" pitchFamily="34" charset="0"/>
              </a:rPr>
              <a:t>NO corporate pitches</a:t>
            </a:r>
          </a:p>
          <a:p>
            <a:pPr marL="0" indent="0">
              <a:buNone/>
            </a:pPr>
            <a:r>
              <a:rPr lang="en-US" dirty="0">
                <a:cs typeface="DejaVu Sans" pitchFamily="34" charset="0"/>
              </a:rPr>
              <a:t>NO prices</a:t>
            </a:r>
          </a:p>
          <a:p>
            <a:pPr marL="0" indent="0">
              <a:buNone/>
            </a:pPr>
            <a:r>
              <a:rPr lang="en-US" dirty="0">
                <a:cs typeface="DejaVu Sans" pitchFamily="34" charset="0"/>
              </a:rPr>
              <a:t>NO restrictive notices – (no confidentially notices in email)</a:t>
            </a:r>
          </a:p>
          <a:p>
            <a:pPr marL="0" indent="0">
              <a:buNone/>
            </a:pPr>
            <a:r>
              <a:rPr lang="en-US" dirty="0">
                <a:cs typeface="DejaVu Sans" pitchFamily="34" charset="0"/>
              </a:rPr>
              <a:t>Presentations must be openly available</a:t>
            </a:r>
          </a:p>
          <a:p>
            <a:pPr marL="0" indent="0">
              <a:buNone/>
            </a:pPr>
            <a:endParaRPr lang="en-US" dirty="0"/>
          </a:p>
        </p:txBody>
      </p:sp>
      <p:sp>
        <p:nvSpPr>
          <p:cNvPr id="4" name="Slide Number Placeholder 3">
            <a:extLst>
              <a:ext uri="{FF2B5EF4-FFF2-40B4-BE49-F238E27FC236}">
                <a16:creationId xmlns:a16="http://schemas.microsoft.com/office/drawing/2014/main" id="{F5400EF6-B557-BC8C-5869-F0BE63C8A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Tree>
    <p:extLst>
      <p:ext uri="{BB962C8B-B14F-4D97-AF65-F5344CB8AC3E}">
        <p14:creationId xmlns:p14="http://schemas.microsoft.com/office/powerpoint/2010/main" val="1169567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https://mentor.ieee.org/802.15/dcn/24/15-24-0668-07-04ab-tgab-agenda-november-2024-through-january-2025.xlsx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105884</TotalTime>
  <Words>1547</Words>
  <Application>Microsoft Office PowerPoint</Application>
  <PresentationFormat>Widescreen</PresentationFormat>
  <Paragraphs>196</Paragraphs>
  <Slides>23</Slides>
  <Notes>0</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Aptos Black</vt:lpstr>
      <vt:lpstr>Arial</vt:lpstr>
      <vt:lpstr>Calibri</vt:lpstr>
      <vt:lpstr>DejaVu Sans</vt:lpstr>
      <vt:lpstr>Monotype Sorts</vt:lpstr>
      <vt:lpstr>Open Sans</vt:lpstr>
      <vt:lpstr>Times New Roman</vt:lpstr>
      <vt:lpstr>IEEE-802_15</vt:lpstr>
      <vt:lpstr>PowerPoint Presentation</vt:lpstr>
      <vt:lpstr>Task Group 15.4ab Next Generation UWB Amendment</vt:lpstr>
      <vt:lpstr>Meeting Preamble </vt:lpstr>
      <vt:lpstr>Task Group Rules</vt:lpstr>
      <vt:lpstr>IEEE-SA Patent, Copyright, and Participation Policies</vt:lpstr>
      <vt:lpstr>Participants have a duty to inform the IEEE</vt:lpstr>
      <vt:lpstr>Participants have a duty to inform the IEEE</vt:lpstr>
      <vt:lpstr>IEEE 802 Ground Rules</vt:lpstr>
      <vt:lpstr>Agenda</vt:lpstr>
      <vt:lpstr>5.2.b Scope of the project (As approved):</vt:lpstr>
      <vt:lpstr>PowerPoint Presentation</vt:lpstr>
      <vt:lpstr>CRG</vt:lpstr>
      <vt:lpstr>Editor’s Corner</vt:lpstr>
      <vt:lpstr>Comment resolution</vt:lpstr>
      <vt:lpstr>Consolidated Comments</vt:lpstr>
      <vt:lpstr>Any Other Business</vt:lpstr>
      <vt:lpstr>Next Steps</vt:lpstr>
      <vt:lpstr>Call schedule, November thru January</vt:lpstr>
      <vt:lpstr>Recess</vt:lpstr>
      <vt:lpstr>Resume from Recess Happy New Year!</vt:lpstr>
      <vt:lpstr>Participants have a duty to inform the IEEE</vt:lpstr>
      <vt:lpstr>Any Other Business</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Benjamin Rolfe</cp:lastModifiedBy>
  <cp:revision>1337</cp:revision>
  <cp:lastPrinted>2000-07-07T01:25:49Z</cp:lastPrinted>
  <dcterms:created xsi:type="dcterms:W3CDTF">1999-06-22T06:24:01Z</dcterms:created>
  <dcterms:modified xsi:type="dcterms:W3CDTF">2025-01-07T08:17:50Z</dcterms:modified>
  <cp:category/>
</cp:coreProperties>
</file>