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1"/>
  </p:notesMasterIdLst>
  <p:handoutMasterIdLst>
    <p:handoutMasterId r:id="rId132"/>
  </p:handoutMasterIdLst>
  <p:sldIdLst>
    <p:sldId id="359" r:id="rId2"/>
    <p:sldId id="357" r:id="rId3"/>
    <p:sldId id="340" r:id="rId4"/>
    <p:sldId id="2055" r:id="rId5"/>
    <p:sldId id="342" r:id="rId6"/>
    <p:sldId id="2049" r:id="rId7"/>
    <p:sldId id="2050" r:id="rId8"/>
    <p:sldId id="2028" r:id="rId9"/>
    <p:sldId id="550" r:id="rId10"/>
    <p:sldId id="2054" r:id="rId11"/>
    <p:sldId id="349" r:id="rId12"/>
    <p:sldId id="2031" r:id="rId13"/>
    <p:sldId id="2045" r:id="rId14"/>
    <p:sldId id="2037" r:id="rId15"/>
    <p:sldId id="2051" r:id="rId16"/>
    <p:sldId id="2032" r:id="rId17"/>
    <p:sldId id="2033" r:id="rId18"/>
    <p:sldId id="2041" r:id="rId19"/>
    <p:sldId id="2052" r:id="rId20"/>
    <p:sldId id="2034" r:id="rId21"/>
    <p:sldId id="2035" r:id="rId22"/>
    <p:sldId id="2036" r:id="rId23"/>
    <p:sldId id="2048" r:id="rId24"/>
    <p:sldId id="2042" r:id="rId25"/>
    <p:sldId id="2044" r:id="rId26"/>
    <p:sldId id="2038" r:id="rId27"/>
    <p:sldId id="2039" r:id="rId28"/>
    <p:sldId id="2040" r:id="rId29"/>
    <p:sldId id="350" r:id="rId30"/>
    <p:sldId id="2053" r:id="rId31"/>
    <p:sldId id="351" r:id="rId32"/>
    <p:sldId id="2047" r:id="rId33"/>
    <p:sldId id="356" r:id="rId34"/>
    <p:sldId id="5867" r:id="rId35"/>
    <p:sldId id="361" r:id="rId36"/>
    <p:sldId id="425" r:id="rId37"/>
    <p:sldId id="426" r:id="rId38"/>
    <p:sldId id="423" r:id="rId39"/>
    <p:sldId id="388" r:id="rId40"/>
    <p:sldId id="422" r:id="rId41"/>
    <p:sldId id="408" r:id="rId42"/>
    <p:sldId id="424" r:id="rId43"/>
    <p:sldId id="5870" r:id="rId44"/>
    <p:sldId id="265" r:id="rId45"/>
    <p:sldId id="266" r:id="rId46"/>
    <p:sldId id="267" r:id="rId47"/>
    <p:sldId id="268" r:id="rId48"/>
    <p:sldId id="269" r:id="rId49"/>
    <p:sldId id="270" r:id="rId50"/>
    <p:sldId id="5868" r:id="rId51"/>
    <p:sldId id="5949" r:id="rId52"/>
    <p:sldId id="5950" r:id="rId53"/>
    <p:sldId id="5951" r:id="rId54"/>
    <p:sldId id="5952" r:id="rId55"/>
    <p:sldId id="5871" r:id="rId56"/>
    <p:sldId id="5953" r:id="rId57"/>
    <p:sldId id="5955" r:id="rId58"/>
    <p:sldId id="5956" r:id="rId59"/>
    <p:sldId id="5957" r:id="rId60"/>
    <p:sldId id="271" r:id="rId61"/>
    <p:sldId id="272" r:id="rId62"/>
    <p:sldId id="5872" r:id="rId63"/>
    <p:sldId id="5882" r:id="rId64"/>
    <p:sldId id="5854" r:id="rId65"/>
    <p:sldId id="5883" r:id="rId66"/>
    <p:sldId id="5848" r:id="rId67"/>
    <p:sldId id="5880" r:id="rId68"/>
    <p:sldId id="5881" r:id="rId69"/>
    <p:sldId id="285" r:id="rId70"/>
    <p:sldId id="5873" r:id="rId71"/>
    <p:sldId id="403" r:id="rId72"/>
    <p:sldId id="402" r:id="rId73"/>
    <p:sldId id="406" r:id="rId74"/>
    <p:sldId id="5958" r:id="rId75"/>
    <p:sldId id="399" r:id="rId76"/>
    <p:sldId id="5874" r:id="rId77"/>
    <p:sldId id="5959" r:id="rId78"/>
    <p:sldId id="5960" r:id="rId79"/>
    <p:sldId id="5961" r:id="rId80"/>
    <p:sldId id="5962" r:id="rId81"/>
    <p:sldId id="5963" r:id="rId82"/>
    <p:sldId id="5875" r:id="rId83"/>
    <p:sldId id="5964" r:id="rId84"/>
    <p:sldId id="5965" r:id="rId85"/>
    <p:sldId id="5966" r:id="rId86"/>
    <p:sldId id="5967" r:id="rId87"/>
    <p:sldId id="5968" r:id="rId88"/>
    <p:sldId id="5969" r:id="rId89"/>
    <p:sldId id="5970" r:id="rId90"/>
    <p:sldId id="5971" r:id="rId91"/>
    <p:sldId id="5972" r:id="rId92"/>
    <p:sldId id="5973" r:id="rId93"/>
    <p:sldId id="5974" r:id="rId94"/>
    <p:sldId id="5946" r:id="rId95"/>
    <p:sldId id="289" r:id="rId96"/>
    <p:sldId id="319" r:id="rId97"/>
    <p:sldId id="321" r:id="rId98"/>
    <p:sldId id="5947" r:id="rId99"/>
    <p:sldId id="371" r:id="rId100"/>
    <p:sldId id="372" r:id="rId101"/>
    <p:sldId id="363" r:id="rId102"/>
    <p:sldId id="358" r:id="rId103"/>
    <p:sldId id="362" r:id="rId104"/>
    <p:sldId id="373" r:id="rId105"/>
    <p:sldId id="5876" r:id="rId106"/>
    <p:sldId id="257" r:id="rId107"/>
    <p:sldId id="258" r:id="rId108"/>
    <p:sldId id="259" r:id="rId109"/>
    <p:sldId id="260" r:id="rId110"/>
    <p:sldId id="261" r:id="rId111"/>
    <p:sldId id="262" r:id="rId112"/>
    <p:sldId id="263" r:id="rId113"/>
    <p:sldId id="264" r:id="rId114"/>
    <p:sldId id="5975" r:id="rId115"/>
    <p:sldId id="5976" r:id="rId116"/>
    <p:sldId id="5977" r:id="rId117"/>
    <p:sldId id="5978" r:id="rId118"/>
    <p:sldId id="5979" r:id="rId119"/>
    <p:sldId id="5980" r:id="rId120"/>
    <p:sldId id="5981" r:id="rId121"/>
    <p:sldId id="5982" r:id="rId122"/>
    <p:sldId id="5877" r:id="rId123"/>
    <p:sldId id="2370" r:id="rId124"/>
    <p:sldId id="2379" r:id="rId125"/>
    <p:sldId id="2381" r:id="rId126"/>
    <p:sldId id="2380" r:id="rId127"/>
    <p:sldId id="5948" r:id="rId128"/>
    <p:sldId id="5985" r:id="rId129"/>
    <p:sldId id="5986" r:id="rId130"/>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C58F92-56E1-E5F6-834E-10CC12C75D7A}" name="Phil Beecher" initials="PB" userId="8e59e9d451c39ba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76" d="100"/>
          <a:sy n="76" d="100"/>
        </p:scale>
        <p:origin x="6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9</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126</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24</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126</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6716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63</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4171E-72F8-4220-2CC3-EFF36FCF76C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6859942-995A-BB84-2421-09BC4CED05A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17B314A-281B-C1D0-0B8E-D36CF0E9395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F214A1C-159F-B0B7-2E8A-28E53FBF84F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02077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65</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350051-D29B-4BA1-8001-3F6B646E31EB}" type="slidenum">
              <a:rPr kumimoji="1" lang="ja-JP" altLang="en-US" smtClean="0"/>
              <a:t>67</a:t>
            </a:fld>
            <a:endParaRPr kumimoji="1" lang="ja-JP" altLang="en-US"/>
          </a:p>
        </p:txBody>
      </p:sp>
    </p:spTree>
    <p:extLst>
      <p:ext uri="{BB962C8B-B14F-4D97-AF65-F5344CB8AC3E}">
        <p14:creationId xmlns:p14="http://schemas.microsoft.com/office/powerpoint/2010/main" val="12228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a:t>Shoichet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69</a:t>
            </a:fld>
            <a:endParaRPr kumimoji="1" lang="ja-JP" altLang="en-US" dirty="0"/>
          </a:p>
        </p:txBody>
      </p:sp>
    </p:spTree>
    <p:extLst>
      <p:ext uri="{BB962C8B-B14F-4D97-AF65-F5344CB8AC3E}">
        <p14:creationId xmlns:p14="http://schemas.microsoft.com/office/powerpoint/2010/main" val="805589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123</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24</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123</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124</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24</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124</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18468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63529-C2B6-4D09-F841-26083A6B6C27}"/>
            </a:ext>
          </a:extLst>
        </p:cNvPr>
        <p:cNvGrpSpPr/>
        <p:nvPr/>
      </p:nvGrpSpPr>
      <p:grpSpPr>
        <a:xfrm>
          <a:off x="0" y="0"/>
          <a:ext cx="0" cy="0"/>
          <a:chOff x="0" y="0"/>
          <a:chExt cx="0" cy="0"/>
        </a:xfrm>
      </p:grpSpPr>
      <p:sp>
        <p:nvSpPr>
          <p:cNvPr id="22529" name="Rectangle 2">
            <a:extLst>
              <a:ext uri="{FF2B5EF4-FFF2-40B4-BE49-F238E27FC236}">
                <a16:creationId xmlns:a16="http://schemas.microsoft.com/office/drawing/2014/main" id="{A2CAAC98-0912-6847-7827-19C4A1734227}"/>
              </a:ext>
            </a:extLst>
          </p:cNvPr>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a:extLst>
              <a:ext uri="{FF2B5EF4-FFF2-40B4-BE49-F238E27FC236}">
                <a16:creationId xmlns:a16="http://schemas.microsoft.com/office/drawing/2014/main" id="{60458B48-185C-4D5E-B0C4-A48014AECDBF}"/>
              </a:ext>
            </a:extLst>
          </p:cNvPr>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a:extLst>
              <a:ext uri="{FF2B5EF4-FFF2-40B4-BE49-F238E27FC236}">
                <a16:creationId xmlns:a16="http://schemas.microsoft.com/office/drawing/2014/main" id="{FB2105D7-905E-EEAE-B050-C6CD98FD851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125</a:t>
            </a:fld>
            <a:endParaRPr lang="en-US"/>
          </a:p>
        </p:txBody>
      </p:sp>
      <p:sp>
        <p:nvSpPr>
          <p:cNvPr id="22532" name="Rectangle 3">
            <a:extLst>
              <a:ext uri="{FF2B5EF4-FFF2-40B4-BE49-F238E27FC236}">
                <a16:creationId xmlns:a16="http://schemas.microsoft.com/office/drawing/2014/main" id="{24DEA472-4891-1AF3-F93A-0E2DD77E6640}"/>
              </a:ext>
            </a:extLst>
          </p:cNvPr>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24</a:t>
            </a:fld>
            <a:endParaRPr lang="en-US" sz="1400" b="1"/>
          </a:p>
        </p:txBody>
      </p:sp>
      <p:sp>
        <p:nvSpPr>
          <p:cNvPr id="22533" name="Rectangle 7">
            <a:extLst>
              <a:ext uri="{FF2B5EF4-FFF2-40B4-BE49-F238E27FC236}">
                <a16:creationId xmlns:a16="http://schemas.microsoft.com/office/drawing/2014/main" id="{CB7A3893-0DF1-5545-4F82-B8DDBE8B3526}"/>
              </a:ext>
            </a:extLst>
          </p:cNvPr>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125</a:t>
            </a:fld>
            <a:endParaRPr lang="en-US"/>
          </a:p>
        </p:txBody>
      </p:sp>
      <p:sp>
        <p:nvSpPr>
          <p:cNvPr id="22534" name="Rectangle 2">
            <a:extLst>
              <a:ext uri="{FF2B5EF4-FFF2-40B4-BE49-F238E27FC236}">
                <a16:creationId xmlns:a16="http://schemas.microsoft.com/office/drawing/2014/main" id="{977F47B5-C54C-0B36-A7FA-DFF6F9ADD261}"/>
              </a:ext>
            </a:extLst>
          </p:cNvPr>
          <p:cNvSpPr>
            <a:spLocks noGrp="1" noRot="1" noChangeAspect="1" noChangeArrowheads="1" noTextEdit="1"/>
          </p:cNvSpPr>
          <p:nvPr>
            <p:ph type="sldImg"/>
          </p:nvPr>
        </p:nvSpPr>
        <p:spPr>
          <a:xfrm>
            <a:off x="1157288" y="701675"/>
            <a:ext cx="4624387" cy="3468688"/>
          </a:xfrm>
          <a:ln/>
        </p:spPr>
      </p:sp>
      <p:sp>
        <p:nvSpPr>
          <p:cNvPr id="22535" name="Rectangle 3">
            <a:extLst>
              <a:ext uri="{FF2B5EF4-FFF2-40B4-BE49-F238E27FC236}">
                <a16:creationId xmlns:a16="http://schemas.microsoft.com/office/drawing/2014/main" id="{ED7AFE7B-21AB-1BA1-8263-F150A4287D3B}"/>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141889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lvl1pPr>
              <a:defRPr sz="3000">
                <a:latin typeface="+mn-lt"/>
              </a:defRPr>
            </a:lvl1pPr>
          </a:lstStyle>
          <a:p>
            <a:r>
              <a:rPr lang="en-US" dirty="0"/>
              <a:t>Click to edit Master title style</a:t>
            </a:r>
          </a:p>
        </p:txBody>
      </p:sp>
      <p:sp>
        <p:nvSpPr>
          <p:cNvPr id="3" name="Text Placeholder 2"/>
          <p:cNvSpPr>
            <a:spLocks noGrp="1"/>
          </p:cNvSpPr>
          <p:nvPr>
            <p:ph type="body" sz="half"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xfrm>
            <a:off x="4342399" y="6475413"/>
            <a:ext cx="535403" cy="184666"/>
          </a:xfrm>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26382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362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5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5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extLst>
      <p:ext uri="{BB962C8B-B14F-4D97-AF65-F5344CB8AC3E}">
        <p14:creationId xmlns:p14="http://schemas.microsoft.com/office/powerpoint/2010/main" val="262978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44"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extLst>
      <p:ext uri="{BB962C8B-B14F-4D97-AF65-F5344CB8AC3E}">
        <p14:creationId xmlns:p14="http://schemas.microsoft.com/office/powerpoint/2010/main" val="32706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2024</a:t>
            </a:r>
            <a:endParaRPr lang="en-US" altLang="ja-JP" dirty="0"/>
          </a:p>
        </p:txBody>
      </p:sp>
    </p:spTree>
    <p:extLst>
      <p:ext uri="{BB962C8B-B14F-4D97-AF65-F5344CB8AC3E}">
        <p14:creationId xmlns:p14="http://schemas.microsoft.com/office/powerpoint/2010/main" val="148873636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6629400" y="6481822"/>
            <a:ext cx="2286229" cy="299978"/>
          </a:xfrm>
        </p:spPr>
        <p:txBody>
          <a:bodyPr lIns="0" tIns="0" rIns="0" bIns="0"/>
          <a:lstStyle>
            <a:lvl1pPr>
              <a:defRPr sz="1200" b="1" i="0">
                <a:solidFill>
                  <a:srgbClr val="808080"/>
                </a:solidFill>
                <a:latin typeface="+mn-lt"/>
                <a:cs typeface="ＭＳ Ｐゴシック"/>
              </a:defRPr>
            </a:lvl1pPr>
          </a:lstStyle>
          <a:p>
            <a:pPr marL="12700"/>
            <a:endParaRPr lang="en-US" spc="-5"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メイリオ"/>
                <a:cs typeface="メイリオ"/>
              </a:defRPr>
            </a:lvl1pPr>
          </a:lstStyle>
          <a:p>
            <a:pPr marL="25400">
              <a:lnSpc>
                <a:spcPct val="100000"/>
              </a:lnSpc>
            </a:pPr>
            <a:fld id="{81D60167-4931-47E6-BA6A-407CBD079E47}" type="slidenum">
              <a:rPr spc="-10" dirty="0"/>
              <a:t>‹#›</a:t>
            </a:fld>
            <a:endParaRPr spc="-10" dirty="0"/>
          </a:p>
        </p:txBody>
      </p:sp>
      <p:sp>
        <p:nvSpPr>
          <p:cNvPr id="5" name="Date Placeholder 4">
            <a:extLst>
              <a:ext uri="{FF2B5EF4-FFF2-40B4-BE49-F238E27FC236}">
                <a16:creationId xmlns:a16="http://schemas.microsoft.com/office/drawing/2014/main" id="{41E35370-3728-02C2-A318-674C3154A04C}"/>
              </a:ext>
            </a:extLst>
          </p:cNvPr>
          <p:cNvSpPr>
            <a:spLocks noGrp="1" noChangeArrowheads="1"/>
          </p:cNvSpPr>
          <p:nvPr>
            <p:ph type="dt" sz="half" idx="13"/>
          </p:nvPr>
        </p:nvSpPr>
        <p:spPr bwMode="auto">
          <a:xfrm>
            <a:off x="684483" y="381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2024</a:t>
            </a:r>
            <a:endParaRPr lang="en-US" altLang="ja-JP" dirty="0"/>
          </a:p>
        </p:txBody>
      </p:sp>
    </p:spTree>
    <p:extLst>
      <p:ext uri="{BB962C8B-B14F-4D97-AF65-F5344CB8AC3E}">
        <p14:creationId xmlns:p14="http://schemas.microsoft.com/office/powerpoint/2010/main" val="3766001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802.15-24-0671-00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November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3" r:id="rId4"/>
    <p:sldLayoutId id="2147483664" r:id="rId5"/>
    <p:sldLayoutId id="2147483665" r:id="rId6"/>
    <p:sldLayoutId id="2147483666" r:id="rId7"/>
    <p:sldLayoutId id="2147483667" r:id="rId8"/>
    <p:sldLayoutId id="2147483668" r:id="rId9"/>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gif"/><Relationship Id="rId5" Type="http://schemas.openxmlformats.org/officeDocument/2006/relationships/image" Target="../media/image8.sv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hyperlink" Target="https://datatracker.ietf.org/meeting/121/proceedings" TargetMode="Externa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3" Type="http://schemas.openxmlformats.org/officeDocument/2006/relationships/hyperlink" Target="https://www.ietf.org/meeting/registration-fee-waivers/" TargetMode="External"/><Relationship Id="rId2" Type="http://schemas.openxmlformats.org/officeDocument/2006/relationships/hyperlink" Target="https://registration.ietf.org/122/" TargetMode="Externa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meetecho-player.ietf.org/playout/?session=IETF121-6LO-20241106-1500" TargetMode="External"/><Relationship Id="rId2" Type="http://schemas.openxmlformats.org/officeDocument/2006/relationships/hyperlink" Target="https://datatracker.ietf.org/doc/agenda-121-6lo/" TargetMode="Externa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3" Type="http://schemas.openxmlformats.org/officeDocument/2006/relationships/hyperlink" Target="https://datatracker.ietf.org/doc/draft-gomez-6lo-schc-15dot4/" TargetMode="External"/><Relationship Id="rId2" Type="http://schemas.openxmlformats.org/officeDocument/2006/relationships/hyperlink" Target="https://datatracker.ietf.org/doc/draft-ietf-6lo-multicast-registration/" TargetMode="External"/><Relationship Id="rId1" Type="http://schemas.openxmlformats.org/officeDocument/2006/relationships/slideLayout" Target="../slideLayouts/slideLayout5.xml"/><Relationship Id="rId6" Type="http://schemas.openxmlformats.org/officeDocument/2006/relationships/hyperlink" Target="https://datatracker.ietf.org/doc/draft-choi-6lo-owc/" TargetMode="External"/><Relationship Id="rId5" Type="http://schemas.openxmlformats.org/officeDocument/2006/relationships/hyperlink" Target="https://datatracker.ietf.org/doc/draft-ietf-6lo-prefix-registration/" TargetMode="External"/><Relationship Id="rId4" Type="http://schemas.openxmlformats.org/officeDocument/2006/relationships/hyperlink" Target="https://datatracker.ietf.org/doc/draft-ietf-6lo-path-aware-semantic-addressing/"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meetecho-player.ietf.org/playout/?session=IETF121-LAKE-20241104-1730" TargetMode="External"/><Relationship Id="rId2" Type="http://schemas.openxmlformats.org/officeDocument/2006/relationships/hyperlink" Target="https://datatracker.ietf.org/doc/agenda-121-lake/" TargetMode="External"/><Relationship Id="rId1" Type="http://schemas.openxmlformats.org/officeDocument/2006/relationships/slideLayout" Target="../slideLayouts/slideLayout5.xml"/><Relationship Id="rId4" Type="http://schemas.openxmlformats.org/officeDocument/2006/relationships/hyperlink" Target="https://datatracker.ietf.org/doc/minutes-121-lake-202411041730/"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s://datatracker.ietf.org/doc/draft-ietf-lake-edhoc-impl-cons/" TargetMode="External"/><Relationship Id="rId2" Type="http://schemas.openxmlformats.org/officeDocument/2006/relationships/hyperlink" Target="https://datatracker.ietf.org/doc/draft-ietf-lake-authz/" TargetMode="Externa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hyperlink" Target="https://meetecho-player.ietf.org/playout/?session=IETF121-SUIT-20241107-1730" TargetMode="External"/><Relationship Id="rId2" Type="http://schemas.openxmlformats.org/officeDocument/2006/relationships/hyperlink" Target="https://datatracker.ietf.org/doc/agenda-121-suit/" TargetMode="External"/><Relationship Id="rId1" Type="http://schemas.openxmlformats.org/officeDocument/2006/relationships/slideLayout" Target="../slideLayouts/slideLayout5.xml"/><Relationship Id="rId4" Type="http://schemas.openxmlformats.org/officeDocument/2006/relationships/hyperlink" Target="https://datatracker.ietf.org/doc/minutes-121-suit-202411071730/" TargetMode="External"/></Relationships>
</file>

<file path=ppt/slides/_rels/slide115.xml.rels><?xml version="1.0" encoding="UTF-8" standalone="yes"?>
<Relationships xmlns="http://schemas.openxmlformats.org/package/2006/relationships"><Relationship Id="rId8" Type="http://schemas.openxmlformats.org/officeDocument/2006/relationships/hyperlink" Target="https://datatracker.ietf.org/doc/draft-moran-suit-mti/" TargetMode="External"/><Relationship Id="rId3" Type="http://schemas.openxmlformats.org/officeDocument/2006/relationships/hyperlink" Target="https://datatracker.ietf.org/doc/draft-ietf-suit-mud/" TargetMode="External"/><Relationship Id="rId7" Type="http://schemas.openxmlformats.org/officeDocument/2006/relationships/hyperlink" Target="https://datatracker.ietf.org/doc/draft-ietf-suit-update-management/" TargetMode="External"/><Relationship Id="rId2" Type="http://schemas.openxmlformats.org/officeDocument/2006/relationships/hyperlink" Target="https://datatracker.ietf.org/doc/draft-ietf-suit-manifest/" TargetMode="External"/><Relationship Id="rId1" Type="http://schemas.openxmlformats.org/officeDocument/2006/relationships/slideLayout" Target="../slideLayouts/slideLayout5.xml"/><Relationship Id="rId6" Type="http://schemas.openxmlformats.org/officeDocument/2006/relationships/hyperlink" Target="https://datatracker.ietf.org/doc/draft-ietf-suit-report/" TargetMode="External"/><Relationship Id="rId5" Type="http://schemas.openxmlformats.org/officeDocument/2006/relationships/hyperlink" Target="https://datatracker.ietf.org/doc/draft-ietf-suit-firmware-encryption/" TargetMode="External"/><Relationship Id="rId4" Type="http://schemas.openxmlformats.org/officeDocument/2006/relationships/hyperlink" Target="https://datatracker.ietf.org/doc/draft-ietf-suit-trust-domains/"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hyperlink" Target="https://datatracker.ietf.org/doc/bof-requests" TargetMode="Externa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8" Type="http://schemas.openxmlformats.org/officeDocument/2006/relationships/hyperlink" Target="https://mentor.ieee.org/802.11/dcn/24/11-24-0549-05-immw-immw-draft-proposed-csd.docx" TargetMode="External"/><Relationship Id="rId3" Type="http://schemas.openxmlformats.org/officeDocument/2006/relationships/hyperlink" Target="https://www.ieee802.org/PARs.shtml" TargetMode="External"/><Relationship Id="rId7" Type="http://schemas.openxmlformats.org/officeDocument/2006/relationships/hyperlink" Target="https://mentor.ieee.org/802.11/dcn/24/11-24-1312-01-immw-draft-p802-11bq-par.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ww.ieee802.org/1/files/public/docs2024/ec-draft-CSD-0924-v01.pdf" TargetMode="External"/><Relationship Id="rId5" Type="http://schemas.openxmlformats.org/officeDocument/2006/relationships/hyperlink" Target="https://www.ieee802.org/1/files/public/docs2024/ec-draft-PAR-0924-v01.pdf" TargetMode="External"/><Relationship Id="rId4" Type="http://schemas.openxmlformats.org/officeDocument/2006/relationships/hyperlink" Target="https://www.ieee802.org/1/files/public/docs2024/cb-Hantel-draft-PAR-0924-v01.pdf" TargetMode="External"/><Relationship Id="rId9" Type="http://schemas.openxmlformats.org/officeDocument/2006/relationships/hyperlink" Target="https://mentor.ieee.org/802.15/dcn/24/15-24-0519-00-016t-draft-revision-par-for-802-16-2017.pdf"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s://www.ieee802.org/PARs.shtml"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s://mentor.ieee.org/802.11/dcn/24/11-24-0549-05-immw-immw-draft-proposed-csd.docx" TargetMode="External"/><Relationship Id="rId4" Type="http://schemas.openxmlformats.org/officeDocument/2006/relationships/hyperlink" Target="https://mentor.ieee.org/802.11/dcn/24/11-24-1312-01-immw-draft-p802-11bq-par.pdf" TargetMode="Externa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gstuebin@cisco.com" TargetMode="External"/><Relationship Id="rId1" Type="http://schemas.openxmlformats.org/officeDocument/2006/relationships/slideLayout" Target="../slideLayouts/slideLayout2.xml"/><Relationship Id="rId4" Type="http://schemas.openxmlformats.org/officeDocument/2006/relationships/hyperlink" Target="https://www.ieee802.org/15/pub/TG4me.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mentor.ieee.org/802.15/dcn/24/15-24-0166-05-04ac-privacy-primitives.docx" TargetMode="External"/><Relationship Id="rId2" Type="http://schemas.openxmlformats.org/officeDocument/2006/relationships/hyperlink" Target="https://mentor.ieee.org/802.15/dcn/23/15-23-0422-05-04ac-list-of-issues-to-be-solved.docx" TargetMode="External"/><Relationship Id="rId1" Type="http://schemas.openxmlformats.org/officeDocument/2006/relationships/slideLayout" Target="../slideLayouts/slideLayout5.xml"/><Relationship Id="rId5" Type="http://schemas.openxmlformats.org/officeDocument/2006/relationships/hyperlink" Target="https://mentor.ieee.org/802.15/dcn/24/15-24-0314-05-04ac-privacy-frame-formats.docx" TargetMode="External"/><Relationship Id="rId4" Type="http://schemas.openxmlformats.org/officeDocument/2006/relationships/hyperlink" Target="https://mentor.ieee.org/802.15/dcn/24/15-24-0315-06-04ac-privacy-mlme-primatives.docx"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5/dcn/24/15-24-0495-00-04ac-sept-2024-session-minutes.docx"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mentor.ieee.org/802.15/dcn/23/15-23-0397-02-04ac-project-task-list-for-tg4ac.xlsx" TargetMode="External"/><Relationship Id="rId2" Type="http://schemas.openxmlformats.org/officeDocument/2006/relationships/hyperlink" Target="https://mentor.ieee.org/802.15/dcn/23/15-23-0422-07-04ac-list-of-issues-to-be-solved.docx" TargetMode="External"/><Relationship Id="rId1" Type="http://schemas.openxmlformats.org/officeDocument/2006/relationships/slideLayout" Target="../slideLayouts/slideLayout5.xml"/><Relationship Id="rId4" Type="http://schemas.openxmlformats.org/officeDocument/2006/relationships/hyperlink" Target="https://mentor.ieee.org/802.15/dcn/22/15-22-0477-00-wng0-802-15-4-privacy-issues.pptx"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s://mentor.ieee.org/802.15/dcn/24/15-24-0166-07-04ac-privacy-primitives.docx" TargetMode="External"/><Relationship Id="rId2" Type="http://schemas.openxmlformats.org/officeDocument/2006/relationships/hyperlink" Target="https://mentor.ieee.org/802.15/dcn/24/15-24-0315-07-04ac-privacy-mlme-primatives.docx" TargetMode="External"/><Relationship Id="rId1" Type="http://schemas.openxmlformats.org/officeDocument/2006/relationships/slideLayout" Target="../slideLayouts/slideLayout5.xml"/><Relationship Id="rId4" Type="http://schemas.openxmlformats.org/officeDocument/2006/relationships/hyperlink" Target="https://mentor.ieee.org/802.15/dcn/24/15-24-0314-06-04ac-privacy-frame-formats.docx"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hyperlink" Target="https://mentor.ieee.org/802.15/dcn/24/15-24-0630-01-04ad-items-that-should-be-evaluated-by-the-proposers-of-the-802-15-4ad-phy.pptx" TargetMode="External"/><Relationship Id="rId3" Type="http://schemas.openxmlformats.org/officeDocument/2006/relationships/hyperlink" Target="https://mentor.ieee.org/802.15/dcn/24/15-24-0614-01-04ad-channel-model-for-evaluation-of-transmission-characteristics-of-ieee-802-15-4ad-phy.pptx" TargetMode="External"/><Relationship Id="rId7" Type="http://schemas.openxmlformats.org/officeDocument/2006/relationships/hyperlink" Target="https://mentor.ieee.org/802.15/dcn/24/15-24-0643-02-04ad-remarks-on-models-and-evaluation-of-solutions-for-tg4ad-phy-proposals.ppt" TargetMode="External"/><Relationship Id="rId2" Type="http://schemas.openxmlformats.org/officeDocument/2006/relationships/hyperlink" Target="https://mentor.ieee.org/802.15/dcn/24/15-24-0611-03-04ad-c-i-calculation-for-evaluation-of-transmission-characteristics-of-ieee-802-15-4ad-phy-under-interference-noise.pptx" TargetMode="External"/><Relationship Id="rId1" Type="http://schemas.openxmlformats.org/officeDocument/2006/relationships/slideLayout" Target="../slideLayouts/slideLayout1.xml"/><Relationship Id="rId6" Type="http://schemas.openxmlformats.org/officeDocument/2006/relationships/hyperlink" Target="https://mentor.ieee.org/802.15/dcn/24/15-24-0645-00-04ad-dr-iot-and-tg4ad-gap-analysis.pptx" TargetMode="External"/><Relationship Id="rId5" Type="http://schemas.openxmlformats.org/officeDocument/2006/relationships/hyperlink" Target="https://mentor.ieee.org/802.15/dcn/24/15-24-0647-02-04ad-modification-in-current-technical-guidance-document-r11-regarding-interference-scenario.pptx" TargetMode="External"/><Relationship Id="rId10" Type="http://schemas.openxmlformats.org/officeDocument/2006/relationships/hyperlink" Target="https://mentor.ieee.org/802.15/dcn/24/15-24-0488-00-04ad-call-for-proposals.docx" TargetMode="External"/><Relationship Id="rId4" Type="http://schemas.openxmlformats.org/officeDocument/2006/relationships/hyperlink" Target="https://mentor.ieee.org/802.15/dcn/24/15-24-0654-00-04ad-text-proposal-for-interfer-frequency.pptx" TargetMode="External"/><Relationship Id="rId9" Type="http://schemas.openxmlformats.org/officeDocument/2006/relationships/hyperlink" Target="https://mentor.ieee.org/802.15/dcn/24/15-24-0061-16-04ad-draft-802-15-4-next-generation-sun-phy-technical-guidance-document.docx"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5/dcn/24/15-24-0483-01-04ae-sept-2024-tg4ae-minutes.docx"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hyperlink" Target="https://mentor.ieee.org/802.15/dcn/24/15-24-0501-01-009a-sept-2024-session-minutes.docx" TargetMode="Externa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5/dcn/24/15-24-0468-00-009a-tg9a-project-task-list.xlsx" TargetMode="Externa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15/dcn/24/15-24-0561-00-016t-tg16t-initial-sa-ballot-comments-and-resolutions.xlsx"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s://mentor.ieee.org/802.15/dcn/24/15-24-0561-04-016t-tg16t-initial-sa-ballot-comments-and-resolutions.xlsx"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5/dcn/24/15-24-0519-02-016t-draft-revision-par-for-802-16-2017.pdf"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a:t>153</a:t>
            </a:r>
            <a:r>
              <a:rPr lang="en-US" baseline="30000"/>
              <a:t>rd</a:t>
            </a:r>
            <a:r>
              <a:rPr lang="en-US"/>
              <a:t> Session </a:t>
            </a:r>
            <a:r>
              <a:rPr lang="en-US" dirty="0"/>
              <a:t>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Closing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Nov 10-14, 2024</a:t>
            </a:r>
          </a:p>
          <a:p>
            <a:pPr>
              <a:lnSpc>
                <a:spcPct val="70000"/>
              </a:lnSpc>
              <a:defRPr/>
            </a:pPr>
            <a:endParaRPr lang="en-US" sz="2400" b="1" dirty="0">
              <a:latin typeface="Times New Roman" charset="0"/>
            </a:endParaRPr>
          </a:p>
          <a:p>
            <a:pPr eaLnBrk="1" fontAlgn="b" hangingPunct="1">
              <a:spcBef>
                <a:spcPts val="0"/>
              </a:spcBef>
              <a:defRPr/>
            </a:pPr>
            <a:r>
              <a:rPr lang="en-US" b="1" dirty="0"/>
              <a:t>Held in Vancouver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
        <p:nvSpPr>
          <p:cNvPr id="3" name="Google Shape;157;p7">
            <a:extLst>
              <a:ext uri="{FF2B5EF4-FFF2-40B4-BE49-F238E27FC236}">
                <a16:creationId xmlns:a16="http://schemas.microsoft.com/office/drawing/2014/main" id="{5753B677-F76D-42D4-4166-C9BF32A0CFE3}"/>
              </a:ext>
            </a:extLst>
          </p:cNvPr>
          <p:cNvSpPr txBox="1">
            <a:spLocks/>
          </p:cNvSpPr>
          <p:nvPr/>
        </p:nvSpPr>
        <p:spPr bwMode="auto">
          <a:xfrm>
            <a:off x="8038766" y="5567895"/>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fld id="{00000000-1234-1234-1234-123412341234}" type="slidenum">
              <a:rPr lang="en-US" smtClean="0"/>
              <a:pPr/>
              <a:t>10</a:t>
            </a:fld>
            <a:endParaRPr lang="en-US"/>
          </a:p>
        </p:txBody>
      </p:sp>
      <p:pic>
        <p:nvPicPr>
          <p:cNvPr id="6" name="Picture 5">
            <a:extLst>
              <a:ext uri="{FF2B5EF4-FFF2-40B4-BE49-F238E27FC236}">
                <a16:creationId xmlns:a16="http://schemas.microsoft.com/office/drawing/2014/main" id="{2B03C88D-C4DF-C9B3-4327-7BA65325CA32}"/>
              </a:ext>
            </a:extLst>
          </p:cNvPr>
          <p:cNvPicPr>
            <a:picLocks noChangeAspect="1"/>
          </p:cNvPicPr>
          <p:nvPr/>
        </p:nvPicPr>
        <p:blipFill>
          <a:blip r:embed="rId2"/>
          <a:stretch>
            <a:fillRect/>
          </a:stretch>
        </p:blipFill>
        <p:spPr>
          <a:xfrm>
            <a:off x="7067803" y="2341128"/>
            <a:ext cx="1691898" cy="919220"/>
          </a:xfrm>
          <a:prstGeom prst="rect">
            <a:avLst/>
          </a:prstGeom>
        </p:spPr>
      </p:pic>
      <p:pic>
        <p:nvPicPr>
          <p:cNvPr id="7" name="図 5">
            <a:extLst>
              <a:ext uri="{FF2B5EF4-FFF2-40B4-BE49-F238E27FC236}">
                <a16:creationId xmlns:a16="http://schemas.microsoft.com/office/drawing/2014/main" id="{E66959A3-78F1-A74C-A087-938B4D8D63B3}"/>
              </a:ext>
            </a:extLst>
          </p:cNvPr>
          <p:cNvPicPr>
            <a:picLocks noChangeAspect="1"/>
          </p:cNvPicPr>
          <p:nvPr/>
        </p:nvPicPr>
        <p:blipFill>
          <a:blip r:embed="rId3" cstate="print"/>
          <a:stretch>
            <a:fillRect/>
          </a:stretch>
        </p:blipFill>
        <p:spPr>
          <a:xfrm>
            <a:off x="6690779" y="3289140"/>
            <a:ext cx="1167153" cy="980501"/>
          </a:xfrm>
          <a:prstGeom prst="rect">
            <a:avLst/>
          </a:prstGeom>
        </p:spPr>
      </p:pic>
      <p:pic>
        <p:nvPicPr>
          <p:cNvPr id="8" name="Graphic 7" descr="Map compass with solid fill">
            <a:extLst>
              <a:ext uri="{FF2B5EF4-FFF2-40B4-BE49-F238E27FC236}">
                <a16:creationId xmlns:a16="http://schemas.microsoft.com/office/drawing/2014/main" id="{CA72AC21-2F66-68A8-EE4A-DB540AFE81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6993" y="2735911"/>
            <a:ext cx="3418002" cy="2200749"/>
          </a:xfrm>
          <a:prstGeom prst="rect">
            <a:avLst/>
          </a:prstGeom>
        </p:spPr>
      </p:pic>
      <p:pic>
        <p:nvPicPr>
          <p:cNvPr id="9" name="Picture 8" descr="Massive planets orbiting a bright space">
            <a:extLst>
              <a:ext uri="{FF2B5EF4-FFF2-40B4-BE49-F238E27FC236}">
                <a16:creationId xmlns:a16="http://schemas.microsoft.com/office/drawing/2014/main" id="{E9B61E61-E8CE-1D86-2260-36BD2469F0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Content Placeholder 4">
            <a:extLst>
              <a:ext uri="{FF2B5EF4-FFF2-40B4-BE49-F238E27FC236}">
                <a16:creationId xmlns:a16="http://schemas.microsoft.com/office/drawing/2014/main" id="{DA72185A-B0EF-5102-78EF-1B63DF8FA9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12" name="Content Placeholder 4" descr="A picture containing diagram&#10;&#10;Description automatically generated">
            <a:extLst>
              <a:ext uri="{FF2B5EF4-FFF2-40B4-BE49-F238E27FC236}">
                <a16:creationId xmlns:a16="http://schemas.microsoft.com/office/drawing/2014/main" id="{3595F365-ACFC-994F-79AD-1D56D165A2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13" name="Picture 12">
            <a:extLst>
              <a:ext uri="{FF2B5EF4-FFF2-40B4-BE49-F238E27FC236}">
                <a16:creationId xmlns:a16="http://schemas.microsoft.com/office/drawing/2014/main" id="{5A9FC310-8602-60B9-3521-A0513D8CD3BE}"/>
              </a:ext>
            </a:extLst>
          </p:cNvPr>
          <p:cNvPicPr>
            <a:picLocks noChangeAspect="1" noChangeArrowheads="1"/>
          </p:cNvPicPr>
          <p:nvPr/>
        </p:nvPicPr>
        <p:blipFill rotWithShape="1">
          <a:blip r:embed="rId9" cstate="print"/>
          <a:srcRect t="17146"/>
          <a:stretch/>
        </p:blipFill>
        <p:spPr bwMode="auto">
          <a:xfrm>
            <a:off x="1873449" y="5328426"/>
            <a:ext cx="1160133" cy="599242"/>
          </a:xfrm>
          <a:prstGeom prst="rect">
            <a:avLst/>
          </a:prstGeom>
          <a:noFill/>
          <a:ln w="9525">
            <a:noFill/>
            <a:miter lim="800000"/>
            <a:headEnd/>
            <a:tailEnd/>
          </a:ln>
        </p:spPr>
      </p:pic>
      <p:pic>
        <p:nvPicPr>
          <p:cNvPr id="14" name="Picture 13">
            <a:extLst>
              <a:ext uri="{FF2B5EF4-FFF2-40B4-BE49-F238E27FC236}">
                <a16:creationId xmlns:a16="http://schemas.microsoft.com/office/drawing/2014/main" id="{9338B814-C091-CC75-3DDA-45E3BB697EE4}"/>
              </a:ext>
            </a:extLst>
          </p:cNvPr>
          <p:cNvPicPr>
            <a:picLocks noChangeAspect="1" noChangeArrowheads="1"/>
          </p:cNvPicPr>
          <p:nvPr/>
        </p:nvPicPr>
        <p:blipFill rotWithShape="1">
          <a:blip r:embed="rId10" cstate="print"/>
          <a:srcRect b="14377"/>
          <a:stretch/>
        </p:blipFill>
        <p:spPr bwMode="auto">
          <a:xfrm>
            <a:off x="466022" y="4724878"/>
            <a:ext cx="1110188" cy="720231"/>
          </a:xfrm>
          <a:prstGeom prst="rect">
            <a:avLst/>
          </a:prstGeom>
          <a:noFill/>
          <a:ln w="9525">
            <a:noFill/>
            <a:miter lim="800000"/>
            <a:headEnd/>
            <a:tailEnd/>
          </a:ln>
        </p:spPr>
      </p:pic>
      <p:pic>
        <p:nvPicPr>
          <p:cNvPr id="15" name="Picture 14" descr="Warehouse Management">
            <a:extLst>
              <a:ext uri="{FF2B5EF4-FFF2-40B4-BE49-F238E27FC236}">
                <a16:creationId xmlns:a16="http://schemas.microsoft.com/office/drawing/2014/main" id="{C3082AB6-B78E-8052-F028-8C875D8D7851}"/>
              </a:ext>
            </a:extLst>
          </p:cNvPr>
          <p:cNvPicPr>
            <a:picLocks noChangeAspect="1" noChangeArrowheads="1"/>
          </p:cNvPicPr>
          <p:nvPr/>
        </p:nvPicPr>
        <p:blipFill>
          <a:blip r:embed="rId11" cstate="print"/>
          <a:srcRect/>
          <a:stretch>
            <a:fillRect/>
          </a:stretch>
        </p:blipFill>
        <p:spPr bwMode="auto">
          <a:xfrm>
            <a:off x="540451" y="2836113"/>
            <a:ext cx="1184743" cy="787506"/>
          </a:xfrm>
          <a:prstGeom prst="rect">
            <a:avLst/>
          </a:prstGeom>
          <a:noFill/>
        </p:spPr>
      </p:pic>
      <p:pic>
        <p:nvPicPr>
          <p:cNvPr id="16" name="Picture 15">
            <a:extLst>
              <a:ext uri="{FF2B5EF4-FFF2-40B4-BE49-F238E27FC236}">
                <a16:creationId xmlns:a16="http://schemas.microsoft.com/office/drawing/2014/main" id="{2774C390-D290-BCF2-C232-00C793C2E3D3}"/>
              </a:ext>
            </a:extLst>
          </p:cNvPr>
          <p:cNvPicPr>
            <a:picLocks noChangeAspect="1" noChangeArrowheads="1"/>
          </p:cNvPicPr>
          <p:nvPr/>
        </p:nvPicPr>
        <p:blipFill>
          <a:blip r:embed="rId12" cstate="print"/>
          <a:srcRect/>
          <a:stretch>
            <a:fillRect/>
          </a:stretch>
        </p:blipFill>
        <p:spPr bwMode="auto">
          <a:xfrm>
            <a:off x="291620" y="3769167"/>
            <a:ext cx="1181098" cy="754277"/>
          </a:xfrm>
          <a:prstGeom prst="rect">
            <a:avLst/>
          </a:prstGeom>
          <a:noFill/>
          <a:ln w="9525">
            <a:noFill/>
            <a:miter lim="800000"/>
            <a:headEnd/>
            <a:tailEnd/>
          </a:ln>
        </p:spPr>
      </p:pic>
      <p:grpSp>
        <p:nvGrpSpPr>
          <p:cNvPr id="17" name="Group 16">
            <a:extLst>
              <a:ext uri="{FF2B5EF4-FFF2-40B4-BE49-F238E27FC236}">
                <a16:creationId xmlns:a16="http://schemas.microsoft.com/office/drawing/2014/main" id="{9C5AB1D7-FBF8-F50C-3D29-D925BE050512}"/>
              </a:ext>
            </a:extLst>
          </p:cNvPr>
          <p:cNvGrpSpPr/>
          <p:nvPr/>
        </p:nvGrpSpPr>
        <p:grpSpPr>
          <a:xfrm>
            <a:off x="8262749" y="4765511"/>
            <a:ext cx="597125" cy="1171798"/>
            <a:chOff x="8756083" y="1726475"/>
            <a:chExt cx="1396105" cy="2798307"/>
          </a:xfrm>
        </p:grpSpPr>
        <p:pic>
          <p:nvPicPr>
            <p:cNvPr id="18" name="Picture 17">
              <a:extLst>
                <a:ext uri="{FF2B5EF4-FFF2-40B4-BE49-F238E27FC236}">
                  <a16:creationId xmlns:a16="http://schemas.microsoft.com/office/drawing/2014/main" id="{CFD0CE5A-A78B-F609-1F6D-FC84E189B222}"/>
                </a:ext>
              </a:extLst>
            </p:cNvPr>
            <p:cNvPicPr>
              <a:picLocks noChangeAspect="1"/>
            </p:cNvPicPr>
            <p:nvPr/>
          </p:nvPicPr>
          <p:blipFill>
            <a:blip r:embed="rId13"/>
            <a:stretch>
              <a:fillRect/>
            </a:stretch>
          </p:blipFill>
          <p:spPr>
            <a:xfrm>
              <a:off x="8756083" y="1726475"/>
              <a:ext cx="1396105" cy="2798307"/>
            </a:xfrm>
            <a:prstGeom prst="rect">
              <a:avLst/>
            </a:prstGeom>
          </p:spPr>
        </p:pic>
        <p:sp>
          <p:nvSpPr>
            <p:cNvPr id="19" name="TextBox 18">
              <a:extLst>
                <a:ext uri="{FF2B5EF4-FFF2-40B4-BE49-F238E27FC236}">
                  <a16:creationId xmlns:a16="http://schemas.microsoft.com/office/drawing/2014/main" id="{C75E19D0-C0FE-DEB8-97DD-51F3ADCCF48A}"/>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20" name="TextBox 19">
            <a:extLst>
              <a:ext uri="{FF2B5EF4-FFF2-40B4-BE49-F238E27FC236}">
                <a16:creationId xmlns:a16="http://schemas.microsoft.com/office/drawing/2014/main" id="{6AC7F05F-3DF5-3013-B1DA-4C705A5A782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21" name="Picture 20" descr="A picture containing text, clipart, dishware&#10;&#10;Description automatically generated">
            <a:extLst>
              <a:ext uri="{FF2B5EF4-FFF2-40B4-BE49-F238E27FC236}">
                <a16:creationId xmlns:a16="http://schemas.microsoft.com/office/drawing/2014/main" id="{F6EF0268-9F03-FF92-A4F7-5649D268C57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22" name="TextBox 21">
            <a:extLst>
              <a:ext uri="{FF2B5EF4-FFF2-40B4-BE49-F238E27FC236}">
                <a16:creationId xmlns:a16="http://schemas.microsoft.com/office/drawing/2014/main" id="{E5801844-63E6-05E1-8084-6378E83884B5}"/>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23" name="TextBox 22">
            <a:extLst>
              <a:ext uri="{FF2B5EF4-FFF2-40B4-BE49-F238E27FC236}">
                <a16:creationId xmlns:a16="http://schemas.microsoft.com/office/drawing/2014/main" id="{3AD78BCB-F269-69BA-515B-2F3AE457685E}"/>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4" name="TextBox 23">
            <a:extLst>
              <a:ext uri="{FF2B5EF4-FFF2-40B4-BE49-F238E27FC236}">
                <a16:creationId xmlns:a16="http://schemas.microsoft.com/office/drawing/2014/main" id="{6AC62818-CF3B-FF2C-8A6E-E5D33A1D5ED2}"/>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5" name="Picture 24" descr="next-46-att-telehealth">
            <a:extLst>
              <a:ext uri="{FF2B5EF4-FFF2-40B4-BE49-F238E27FC236}">
                <a16:creationId xmlns:a16="http://schemas.microsoft.com/office/drawing/2014/main" id="{AD449083-4ACF-AEB9-A850-EA24946D789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02778008-E164-0141-491F-14B7BD64E402}"/>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7" name="Picture 26">
            <a:extLst>
              <a:ext uri="{FF2B5EF4-FFF2-40B4-BE49-F238E27FC236}">
                <a16:creationId xmlns:a16="http://schemas.microsoft.com/office/drawing/2014/main" id="{E0F3A604-6E02-F8D5-1B49-5EE9CBC0DB1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35F3C760-6394-3CD9-5320-C15D318F2940}"/>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9" name="TextBox 28">
            <a:extLst>
              <a:ext uri="{FF2B5EF4-FFF2-40B4-BE49-F238E27FC236}">
                <a16:creationId xmlns:a16="http://schemas.microsoft.com/office/drawing/2014/main" id="{8788143C-CCCC-858F-1CF3-8E1B9E3531AF}"/>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30" name="Picture 29">
            <a:extLst>
              <a:ext uri="{FF2B5EF4-FFF2-40B4-BE49-F238E27FC236}">
                <a16:creationId xmlns:a16="http://schemas.microsoft.com/office/drawing/2014/main" id="{AAF6419A-723A-0549-47C6-2B3CC18463F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CCC63AA-8A1E-9859-198E-06B6658DBDC2}"/>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32" name="Bild 4">
            <a:extLst>
              <a:ext uri="{FF2B5EF4-FFF2-40B4-BE49-F238E27FC236}">
                <a16:creationId xmlns:a16="http://schemas.microsoft.com/office/drawing/2014/main" id="{811A2A54-C564-3307-EB49-25E5A760101C}"/>
              </a:ext>
            </a:extLst>
          </p:cNvPr>
          <p:cNvPicPr>
            <a:picLocks noChangeAspect="1"/>
          </p:cNvPicPr>
          <p:nvPr/>
        </p:nvPicPr>
        <p:blipFill>
          <a:blip r:embed="rId18" cstate="print"/>
          <a:srcRect/>
          <a:stretch>
            <a:fillRect/>
          </a:stretch>
        </p:blipFill>
        <p:spPr bwMode="auto">
          <a:xfrm>
            <a:off x="5769823" y="1614586"/>
            <a:ext cx="1530127" cy="987734"/>
          </a:xfrm>
          <a:prstGeom prst="rect">
            <a:avLst/>
          </a:prstGeom>
          <a:noFill/>
        </p:spPr>
      </p:pic>
      <p:sp>
        <p:nvSpPr>
          <p:cNvPr id="33" name="TextBox 32">
            <a:extLst>
              <a:ext uri="{FF2B5EF4-FFF2-40B4-BE49-F238E27FC236}">
                <a16:creationId xmlns:a16="http://schemas.microsoft.com/office/drawing/2014/main" id="{929D9946-22FB-7B38-131E-D05C2D97D628}"/>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4" name="Picture 33">
            <a:extLst>
              <a:ext uri="{FF2B5EF4-FFF2-40B4-BE49-F238E27FC236}">
                <a16:creationId xmlns:a16="http://schemas.microsoft.com/office/drawing/2014/main" id="{0DB94017-9582-FEDB-1851-72AF3575793F}"/>
              </a:ext>
            </a:extLst>
          </p:cNvPr>
          <p:cNvPicPr>
            <a:picLocks noChangeAspect="1" noChangeArrowheads="1"/>
          </p:cNvPicPr>
          <p:nvPr/>
        </p:nvPicPr>
        <p:blipFill>
          <a:blip r:embed="rId19" cstate="print"/>
          <a:srcRect/>
          <a:stretch>
            <a:fillRect/>
          </a:stretch>
        </p:blipFill>
        <p:spPr bwMode="auto">
          <a:xfrm>
            <a:off x="2049134" y="1669851"/>
            <a:ext cx="922622" cy="711188"/>
          </a:xfrm>
          <a:prstGeom prst="rect">
            <a:avLst/>
          </a:prstGeom>
          <a:noFill/>
          <a:ln w="9525">
            <a:noFill/>
            <a:miter lim="800000"/>
            <a:headEnd/>
            <a:tailEnd/>
          </a:ln>
        </p:spPr>
      </p:pic>
      <p:sp>
        <p:nvSpPr>
          <p:cNvPr id="35" name="TextBox 34">
            <a:extLst>
              <a:ext uri="{FF2B5EF4-FFF2-40B4-BE49-F238E27FC236}">
                <a16:creationId xmlns:a16="http://schemas.microsoft.com/office/drawing/2014/main" id="{6A19A28C-E99F-0F79-D5AD-B5DD065A7A29}"/>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36" name="Rectangle 35">
            <a:extLst>
              <a:ext uri="{FF2B5EF4-FFF2-40B4-BE49-F238E27FC236}">
                <a16:creationId xmlns:a16="http://schemas.microsoft.com/office/drawing/2014/main" id="{BBFFA3EF-DA01-B4AA-57B5-361844285034}"/>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8825653-1B42-9414-7C27-423CB4CEACAC}"/>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38" name="Rectangle 37">
            <a:extLst>
              <a:ext uri="{FF2B5EF4-FFF2-40B4-BE49-F238E27FC236}">
                <a16:creationId xmlns:a16="http://schemas.microsoft.com/office/drawing/2014/main" id="{7611BE9E-DA67-5CB2-532E-F9DFE660831D}"/>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28C6F2B-AFB5-8AE7-5626-5F2CA4E2A07A}"/>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40" name="Rectangle 39">
            <a:extLst>
              <a:ext uri="{FF2B5EF4-FFF2-40B4-BE49-F238E27FC236}">
                <a16:creationId xmlns:a16="http://schemas.microsoft.com/office/drawing/2014/main" id="{74FD0462-C13F-7E67-B65E-84985BD68900}"/>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A5FD7A4D-3654-4244-4E0F-63D410913396}"/>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42" name="Rectangle 41">
            <a:extLst>
              <a:ext uri="{FF2B5EF4-FFF2-40B4-BE49-F238E27FC236}">
                <a16:creationId xmlns:a16="http://schemas.microsoft.com/office/drawing/2014/main" id="{8ABD7FB2-6DA1-4C1D-46A1-F71D082B7023}"/>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0738E50-A395-D85F-B857-DCD5B7550A3F}"/>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44" name="Freeform: Shape 43">
            <a:extLst>
              <a:ext uri="{FF2B5EF4-FFF2-40B4-BE49-F238E27FC236}">
                <a16:creationId xmlns:a16="http://schemas.microsoft.com/office/drawing/2014/main" id="{D894D871-1D87-C989-6BD5-211C4352ABA6}"/>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F412EFEF-FA34-44EC-DC96-14B58BDC92A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47" name="TextBox 46">
            <a:extLst>
              <a:ext uri="{FF2B5EF4-FFF2-40B4-BE49-F238E27FC236}">
                <a16:creationId xmlns:a16="http://schemas.microsoft.com/office/drawing/2014/main" id="{2C3D0BBA-6429-1D3A-EFD4-79C988960BAB}"/>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48" name="TextBox 47">
            <a:extLst>
              <a:ext uri="{FF2B5EF4-FFF2-40B4-BE49-F238E27FC236}">
                <a16:creationId xmlns:a16="http://schemas.microsoft.com/office/drawing/2014/main" id="{9C18F842-211A-C426-974E-71EB77D3275D}"/>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Tree>
    <p:extLst>
      <p:ext uri="{BB962C8B-B14F-4D97-AF65-F5344CB8AC3E}">
        <p14:creationId xmlns:p14="http://schemas.microsoft.com/office/powerpoint/2010/main" val="5271196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Session Schedule</a:t>
            </a:r>
          </a:p>
        </p:txBody>
      </p:sp>
      <p:sp>
        <p:nvSpPr>
          <p:cNvPr id="7" name="Rectangle 3"/>
          <p:cNvSpPr>
            <a:spLocks noGrp="1" noChangeArrowheads="1"/>
          </p:cNvSpPr>
          <p:nvPr>
            <p:ph idx="1"/>
          </p:nvPr>
        </p:nvSpPr>
        <p:spPr>
          <a:xfrm>
            <a:off x="457200" y="1417638"/>
            <a:ext cx="8599140" cy="4918464"/>
          </a:xfrm>
        </p:spPr>
        <p:txBody>
          <a:bodyPr vert="horz" lIns="91440" tIns="45720" rIns="91440" bIns="45720" rtlCol="0" anchor="t">
            <a:normAutofit/>
          </a:bodyPr>
          <a:lstStyle/>
          <a:p>
            <a:pPr lvl="0" algn="just"/>
            <a:r>
              <a:rPr lang="en-US" altLang="ja-JP" dirty="0">
                <a:latin typeface="Times New Roman" panose="02020603050405020304" pitchFamily="18" charset="0"/>
                <a:cs typeface="Times New Roman" panose="02020603050405020304" pitchFamily="18" charset="0"/>
              </a:rPr>
              <a:t>IG NG-OWC scheduled 2 time slots in this week meeting </a:t>
            </a:r>
          </a:p>
          <a:p>
            <a:pPr marL="0" lvl="0" indent="0" algn="just">
              <a:buNone/>
            </a:pPr>
            <a:r>
              <a:rPr lang="en-US" altLang="ja-JP" sz="2400" dirty="0">
                <a:latin typeface="Times New Roman"/>
                <a:ea typeface="ＭＳ Ｐゴシック"/>
                <a:cs typeface="Times New Roman"/>
              </a:rPr>
              <a:t>   </a:t>
            </a:r>
            <a:r>
              <a:rPr lang="en-US" altLang="ja-JP" sz="2000" dirty="0">
                <a:latin typeface="Times New Roman"/>
                <a:ea typeface="ＭＳ Ｐゴシック"/>
                <a:cs typeface="Times New Roman"/>
              </a:rPr>
              <a:t>- Tue. PM2 and Wed. AM1</a:t>
            </a:r>
          </a:p>
          <a:p>
            <a:pPr marL="0" lvl="0" indent="0" algn="just">
              <a:buNone/>
            </a:pPr>
            <a:r>
              <a:rPr lang="en-US" altLang="ja-JP" sz="2000" dirty="0">
                <a:latin typeface="Times New Roman" panose="02020603050405020304" pitchFamily="18" charset="0"/>
                <a:cs typeface="Times New Roman" panose="02020603050405020304" pitchFamily="18" charset="0"/>
              </a:rPr>
              <a:t>   </a:t>
            </a:r>
          </a:p>
        </p:txBody>
      </p:sp>
      <p:sp>
        <p:nvSpPr>
          <p:cNvPr id="3" name="Foliennummernplatzhalter 3">
            <a:extLst>
              <a:ext uri="{FF2B5EF4-FFF2-40B4-BE49-F238E27FC236}">
                <a16:creationId xmlns:a16="http://schemas.microsoft.com/office/drawing/2014/main" id="{DA3F1910-72A4-C09F-89CF-48ACE0D13769}"/>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100</a:t>
            </a:fld>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16" y="533400"/>
            <a:ext cx="8229600" cy="1143000"/>
          </a:xfrm>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7" name="Rectangle 3"/>
          <p:cNvSpPr>
            <a:spLocks noGrp="1" noChangeArrowheads="1"/>
          </p:cNvSpPr>
          <p:nvPr>
            <p:ph idx="1"/>
          </p:nvPr>
        </p:nvSpPr>
        <p:spPr>
          <a:xfrm>
            <a:off x="457200" y="1417638"/>
            <a:ext cx="8599140" cy="4918464"/>
          </a:xfrm>
        </p:spPr>
        <p:txBody>
          <a:bodyPr vert="horz" lIns="91440" tIns="45720" rIns="91440" bIns="45720" rtlCol="0" anchor="t">
            <a:normAutofit fontScale="92500" lnSpcReduction="20000"/>
          </a:bodyPr>
          <a:lstStyle/>
          <a:p>
            <a:pPr algn="just"/>
            <a:r>
              <a:rPr lang="en-US" altLang="ja-JP" sz="2800" dirty="0">
                <a:latin typeface="Times New Roman"/>
                <a:ea typeface="ＭＳ Ｐゴシック"/>
                <a:cs typeface="Times New Roman"/>
              </a:rPr>
              <a:t>1</a:t>
            </a:r>
            <a:r>
              <a:rPr lang="en-US" altLang="ja-JP" sz="2800" baseline="30000" dirty="0">
                <a:latin typeface="Times New Roman"/>
                <a:ea typeface="ＭＳ Ｐゴシック"/>
                <a:cs typeface="Times New Roman"/>
              </a:rPr>
              <a:t>st</a:t>
            </a:r>
            <a:r>
              <a:rPr lang="en-US" altLang="ja-JP" sz="2800" dirty="0">
                <a:latin typeface="Times New Roman"/>
                <a:ea typeface="ＭＳ Ｐゴシック"/>
                <a:cs typeface="Times New Roman"/>
              </a:rPr>
              <a:t> Slot: Tue. PM2</a:t>
            </a:r>
          </a:p>
          <a:p>
            <a:pPr lvl="1" algn="just"/>
            <a:r>
              <a:rPr lang="en-US" altLang="ja-JP" sz="2000" dirty="0">
                <a:latin typeface="Times New Roman"/>
                <a:ea typeface="ＭＳ Ｐゴシック"/>
                <a:cs typeface="Times New Roman"/>
              </a:rPr>
              <a:t>Meeting Objectives and Agenda Approval (604-00)</a:t>
            </a:r>
          </a:p>
          <a:p>
            <a:pPr lvl="1" algn="just"/>
            <a:r>
              <a:rPr lang="it-IT" altLang="ko-KR" sz="2100" dirty="0">
                <a:latin typeface="Times New Roman"/>
                <a:ea typeface="ＭＳ Ｐゴシック"/>
                <a:cs typeface="Times New Roman"/>
              </a:rPr>
              <a:t>Discussion and Approval of IG NG-OWC September 2024 Meeting Minutes(598-00)</a:t>
            </a:r>
            <a:endParaRPr lang="en-US" altLang="ja-JP" sz="2100" dirty="0">
              <a:latin typeface="Times New Roman"/>
              <a:ea typeface="ＭＳ Ｐゴシック"/>
              <a:cs typeface="Times New Roman"/>
            </a:endParaRPr>
          </a:p>
          <a:p>
            <a:pPr lvl="1" algn="just"/>
            <a:r>
              <a:rPr lang="en-US" altLang="ja-JP" sz="2100" dirty="0">
                <a:latin typeface="Times New Roman"/>
                <a:ea typeface="ＭＳ Ｐゴシック"/>
                <a:cs typeface="Times New Roman"/>
              </a:rPr>
              <a:t>Present and accept the presentation from Kookmin University titled </a:t>
            </a:r>
            <a:r>
              <a:rPr lang="en-US" altLang="ja-JP" sz="2000" dirty="0">
                <a:latin typeface="Times New Roman"/>
                <a:ea typeface="ＭＳ Ｐゴシック"/>
                <a:cs typeface="Times New Roman"/>
              </a:rPr>
              <a:t>"Future Direction of MAC Protocols for NG-OWC in 3D Drone Networks" (622-00)</a:t>
            </a:r>
          </a:p>
          <a:p>
            <a:pPr lvl="1" algn="just"/>
            <a:r>
              <a:rPr lang="en-US" altLang="ja-JP" sz="2000" dirty="0">
                <a:latin typeface="Times New Roman"/>
                <a:ea typeface="ＭＳ Ｐゴシック"/>
                <a:cs typeface="Times New Roman"/>
              </a:rPr>
              <a:t>Present and accept the presentation from Kookmin University titled "Edge Computing Platform for NG-OWC in Smart Factory Environment" (623-00)</a:t>
            </a:r>
          </a:p>
          <a:p>
            <a:pPr lvl="1" algn="just"/>
            <a:r>
              <a:rPr lang="en-US" altLang="ja-JP" sz="2000" dirty="0">
                <a:latin typeface="Times New Roman"/>
                <a:ea typeface="ＭＳ Ｐゴシック"/>
                <a:cs typeface="Times New Roman"/>
              </a:rPr>
              <a:t>Present and accept the presentation from Kookmin University titled "Towards High-Speed, Secure Communication for Drones: The Role of FSO Networks" (624-00)</a:t>
            </a:r>
          </a:p>
          <a:p>
            <a:pPr lvl="1" algn="just"/>
            <a:r>
              <a:rPr lang="en-US" altLang="ja-JP" sz="2000" dirty="0">
                <a:latin typeface="Times New Roman"/>
                <a:ea typeface="ＭＳ Ｐゴシック"/>
                <a:cs typeface="Times New Roman"/>
              </a:rPr>
              <a:t>Present and accept the presentation from Kookmin University titled "Advancing FSO Networks for Next-Generation Drone Communication System" (625-00)</a:t>
            </a:r>
          </a:p>
          <a:p>
            <a:pPr lvl="1" algn="just"/>
            <a:r>
              <a:rPr lang="en-US" altLang="ja-JP" sz="2000" dirty="0">
                <a:latin typeface="Times New Roman"/>
                <a:ea typeface="ＭＳ Ｐゴシック"/>
                <a:cs typeface="Times New Roman"/>
              </a:rPr>
              <a:t>Present and accept the presentation from Kookmin University titled "Deep-learning based Invisible Light Object Detection for OWC Network in Drone Systems" (627-00)</a:t>
            </a:r>
          </a:p>
          <a:p>
            <a:pPr lvl="1" algn="just"/>
            <a:r>
              <a:rPr lang="en-US" altLang="ja-JP" sz="2000" dirty="0">
                <a:latin typeface="Times New Roman" panose="02020603050405020304" pitchFamily="18" charset="0"/>
                <a:cs typeface="Times New Roman" panose="02020603050405020304" pitchFamily="18" charset="0"/>
              </a:rPr>
              <a:t>Recess</a:t>
            </a:r>
          </a:p>
          <a:p>
            <a:pPr lvl="1" algn="just"/>
            <a:endParaRPr lang="en-US" altLang="ja-JP" sz="2000" dirty="0">
              <a:latin typeface="Times New Roman" panose="02020603050405020304" pitchFamily="18" charset="0"/>
              <a:cs typeface="Times New Roman" panose="02020603050405020304" pitchFamily="18" charset="0"/>
            </a:endParaRPr>
          </a:p>
        </p:txBody>
      </p:sp>
      <p:sp>
        <p:nvSpPr>
          <p:cNvPr id="3" name="Foliennummernplatzhalter 3">
            <a:extLst>
              <a:ext uri="{FF2B5EF4-FFF2-40B4-BE49-F238E27FC236}">
                <a16:creationId xmlns:a16="http://schemas.microsoft.com/office/drawing/2014/main" id="{E768732F-6AE2-7CE1-DBDD-02373B3253D3}"/>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101</a:t>
            </a:fld>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7" name="Rectangle 3"/>
          <p:cNvSpPr>
            <a:spLocks noGrp="1" noChangeArrowheads="1"/>
          </p:cNvSpPr>
          <p:nvPr>
            <p:ph idx="1"/>
          </p:nvPr>
        </p:nvSpPr>
        <p:spPr>
          <a:xfrm>
            <a:off x="381000" y="1417955"/>
            <a:ext cx="8331200" cy="4832985"/>
          </a:xfrm>
        </p:spPr>
        <p:txBody>
          <a:bodyPr vert="horz" lIns="91440" tIns="45720" rIns="91440" bIns="45720" rtlCol="0" anchor="t">
            <a:normAutofit fontScale="95000"/>
          </a:bodyPr>
          <a:lstStyle/>
          <a:p>
            <a:pPr algn="just"/>
            <a:r>
              <a:rPr lang="en-US" altLang="ja-JP" sz="2800" dirty="0">
                <a:latin typeface="Times New Roman" panose="02020603050405020304" pitchFamily="18" charset="0"/>
                <a:cs typeface="Times New Roman" panose="02020603050405020304" pitchFamily="18" charset="0"/>
              </a:rPr>
              <a:t>2</a:t>
            </a:r>
            <a:r>
              <a:rPr lang="en-US" altLang="ja-JP" sz="2800" baseline="30000" dirty="0">
                <a:latin typeface="Times New Roman" panose="02020603050405020304" pitchFamily="18" charset="0"/>
                <a:cs typeface="Times New Roman" panose="02020603050405020304" pitchFamily="18" charset="0"/>
              </a:rPr>
              <a:t>nd</a:t>
            </a:r>
            <a:r>
              <a:rPr lang="en-US" altLang="ja-JP" sz="2800" dirty="0">
                <a:latin typeface="Times New Roman" panose="02020603050405020304" pitchFamily="18" charset="0"/>
                <a:cs typeface="Times New Roman" panose="02020603050405020304" pitchFamily="18" charset="0"/>
              </a:rPr>
              <a:t> Slot: Thurs. AM2</a:t>
            </a:r>
          </a:p>
          <a:p>
            <a:pPr lvl="1" algn="just"/>
            <a:r>
              <a:rPr lang="en-US" altLang="ja-JP" sz="2400" dirty="0">
                <a:latin typeface="Times New Roman"/>
                <a:ea typeface="ＭＳ Ｐゴシック"/>
                <a:cs typeface="Times New Roman"/>
              </a:rPr>
              <a:t>Meeting Objectives and Agenda Approval (604-00)</a:t>
            </a:r>
          </a:p>
          <a:p>
            <a:pPr lvl="1" algn="just"/>
            <a:r>
              <a:rPr lang="en-US" altLang="ja-JP" sz="2400" dirty="0">
                <a:latin typeface="Times New Roman"/>
                <a:ea typeface="ＭＳ Ｐゴシック"/>
                <a:cs typeface="Times New Roman"/>
              </a:rPr>
              <a:t>Present and accept the presentation from Kookmin University titled "Lightweight AI for NG-OWC in Constrained Environment" (626-00)</a:t>
            </a:r>
          </a:p>
          <a:p>
            <a:pPr lvl="1" algn="just"/>
            <a:r>
              <a:rPr lang="en-US" altLang="ja-JP" sz="2400" dirty="0">
                <a:latin typeface="Times New Roman"/>
                <a:ea typeface="ＭＳ Ｐゴシック"/>
                <a:cs typeface="Times New Roman"/>
              </a:rPr>
              <a:t>Present and accept the presentation from Kookmin University titled "Deep Learning-based Real-time Tracking for Drone Systems" (628-00)</a:t>
            </a:r>
          </a:p>
          <a:p>
            <a:pPr lvl="1" algn="just"/>
            <a:r>
              <a:rPr lang="en-US" altLang="ja-JP" sz="2400" dirty="0">
                <a:latin typeface="Times New Roman"/>
                <a:ea typeface="ＭＳ Ｐゴシック"/>
                <a:cs typeface="Times New Roman"/>
              </a:rPr>
              <a:t>Plan for January meeting: January meeting will be skipped</a:t>
            </a:r>
            <a:endParaRPr lang="en-US" altLang="ja-JP" sz="2400" dirty="0">
              <a:latin typeface="Times New Roman" panose="02020603050405020304" pitchFamily="18" charset="0"/>
              <a:ea typeface="ＭＳ Ｐゴシック"/>
              <a:cs typeface="Times New Roman" panose="02020603050405020304" pitchFamily="18" charset="0"/>
            </a:endParaRPr>
          </a:p>
          <a:p>
            <a:pPr lvl="1" algn="just"/>
            <a:r>
              <a:rPr lang="en-US" altLang="ja-JP" sz="2400" dirty="0">
                <a:latin typeface="Times New Roman"/>
                <a:ea typeface="ＭＳ Ｐゴシック"/>
                <a:cs typeface="Times New Roman"/>
              </a:rPr>
              <a:t>Plan for IG NG-OWC</a:t>
            </a:r>
          </a:p>
          <a:p>
            <a:pPr lvl="1" algn="just"/>
            <a:r>
              <a:rPr lang="en-US" altLang="ja-JP" sz="2400" dirty="0">
                <a:latin typeface="Times New Roman" panose="02020603050405020304" pitchFamily="18" charset="0"/>
                <a:cs typeface="Times New Roman" panose="02020603050405020304" pitchFamily="18" charset="0"/>
              </a:rPr>
              <a:t>Adjourn</a:t>
            </a:r>
            <a:endParaRPr lang="en-US" altLang="ja-JP" sz="2400" dirty="0">
              <a:latin typeface="Times New Roman" panose="02020603050405020304" pitchFamily="18" charset="0"/>
              <a:ea typeface="ＭＳ Ｐゴシック"/>
              <a:cs typeface="Times New Roman" panose="02020603050405020304" pitchFamily="18" charset="0"/>
            </a:endParaRPr>
          </a:p>
          <a:p>
            <a:pPr marL="457200" lvl="1" indent="0" algn="just">
              <a:buNone/>
            </a:pPr>
            <a:endParaRPr lang="en-US" altLang="ja-JP" sz="2400" dirty="0">
              <a:latin typeface="Times New Roman" panose="02020603050405020304" pitchFamily="18" charset="0"/>
              <a:cs typeface="Times New Roman" panose="02020603050405020304" pitchFamily="18" charset="0"/>
            </a:endParaRPr>
          </a:p>
        </p:txBody>
      </p:sp>
      <p:sp>
        <p:nvSpPr>
          <p:cNvPr id="3" name="Foliennummernplatzhalter 3">
            <a:extLst>
              <a:ext uri="{FF2B5EF4-FFF2-40B4-BE49-F238E27FC236}">
                <a16:creationId xmlns:a16="http://schemas.microsoft.com/office/drawing/2014/main" id="{F85BF29D-49C8-93BD-A5CA-75DB6B7C05A9}"/>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102</a:t>
            </a:fld>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229600" cy="1143000"/>
          </a:xfrm>
        </p:spPr>
        <p:txBody>
          <a:bodyPr>
            <a:normAutofit/>
          </a:bodyPr>
          <a:lstStyle/>
          <a:p>
            <a:r>
              <a:rPr lang="en-US" altLang="ja-JP" sz="4000" dirty="0">
                <a:latin typeface="Times New Roman"/>
                <a:ea typeface="ＭＳ Ｐゴシック"/>
                <a:cs typeface="Times New Roman"/>
              </a:rPr>
              <a:t>Plan for January Meeting</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381000" y="1752600"/>
            <a:ext cx="8640960" cy="3887944"/>
          </a:xfrm>
        </p:spPr>
        <p:txBody>
          <a:bodyPr vert="horz" lIns="91440" tIns="45720" rIns="91440" bIns="45720" rtlCol="0" anchor="t">
            <a:normAutofit/>
          </a:bodyPr>
          <a:lstStyle/>
          <a:p>
            <a:pPr algn="just"/>
            <a:r>
              <a:rPr lang="en-US" altLang="ja-JP" sz="2800" dirty="0">
                <a:latin typeface="Times New Roman"/>
                <a:ea typeface="MS PGothic"/>
                <a:cs typeface="Times New Roman"/>
              </a:rPr>
              <a:t>January meeting will be skipped</a:t>
            </a:r>
            <a:endParaRPr lang="en-US" dirty="0"/>
          </a:p>
        </p:txBody>
      </p:sp>
      <p:sp>
        <p:nvSpPr>
          <p:cNvPr id="3" name="Foliennummernplatzhalter 3">
            <a:extLst>
              <a:ext uri="{FF2B5EF4-FFF2-40B4-BE49-F238E27FC236}">
                <a16:creationId xmlns:a16="http://schemas.microsoft.com/office/drawing/2014/main" id="{84343BAD-958C-5D1B-228B-2920A2170BF3}"/>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103</a:t>
            </a:fld>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229600" cy="1143000"/>
          </a:xfrm>
        </p:spPr>
        <p:txBody>
          <a:bodyPr>
            <a:normAutofit/>
          </a:bodyPr>
          <a:lstStyle/>
          <a:p>
            <a:pPr lvl="1" algn="ctr"/>
            <a:r>
              <a:rPr lang="en-US" altLang="ja-JP" sz="4000" dirty="0">
                <a:latin typeface="Times New Roman" panose="02020603050405020304" pitchFamily="18" charset="0"/>
                <a:cs typeface="Times New Roman" panose="02020603050405020304" pitchFamily="18" charset="0"/>
              </a:rPr>
              <a:t>Plan for IG NG-OWC</a:t>
            </a:r>
          </a:p>
        </p:txBody>
      </p:sp>
      <p:sp>
        <p:nvSpPr>
          <p:cNvPr id="7" name="Rectangle 3"/>
          <p:cNvSpPr>
            <a:spLocks noGrp="1" noChangeArrowheads="1"/>
          </p:cNvSpPr>
          <p:nvPr>
            <p:ph idx="1"/>
          </p:nvPr>
        </p:nvSpPr>
        <p:spPr>
          <a:xfrm>
            <a:off x="251520" y="2057400"/>
            <a:ext cx="8640960" cy="3887944"/>
          </a:xfrm>
        </p:spPr>
        <p:txBody>
          <a:bodyPr vert="horz" lIns="91440" tIns="45720" rIns="91440" bIns="45720" rtlCol="0" anchor="t">
            <a:normAutofit/>
          </a:bodyPr>
          <a:lstStyle/>
          <a:p>
            <a:pPr algn="just"/>
            <a:r>
              <a:rPr lang="en-US" sz="2800" dirty="0">
                <a:latin typeface="Times New Roman"/>
                <a:ea typeface="굴림"/>
                <a:cs typeface="Times New Roman"/>
              </a:rPr>
              <a:t>Invite experts from other countries.</a:t>
            </a:r>
          </a:p>
          <a:p>
            <a:r>
              <a:rPr lang="en-US" altLang="ko-KR" sz="2800" dirty="0">
                <a:latin typeface="Times New Roman"/>
                <a:ea typeface="굴림"/>
                <a:cs typeface="Times New Roman"/>
              </a:rPr>
              <a:t>Invite contributors from research institute and companies</a:t>
            </a:r>
            <a:endParaRPr lang="en-US" dirty="0"/>
          </a:p>
          <a:p>
            <a:pPr algn="just"/>
            <a:endParaRPr lang="en-US" altLang="ko-KR" sz="2800" dirty="0">
              <a:solidFill>
                <a:srgbClr val="0070C0"/>
              </a:solidFill>
              <a:latin typeface="Times New Roman" panose="02020603050405020304" pitchFamily="18" charset="0"/>
              <a:ea typeface="굴림" panose="020B0600000101010101" charset="-127"/>
              <a:cs typeface="Times New Roman" panose="02020603050405020304" pitchFamily="18" charset="0"/>
            </a:endParaRPr>
          </a:p>
          <a:p>
            <a:pPr algn="just">
              <a:lnSpc>
                <a:spcPct val="80000"/>
              </a:lnSpc>
            </a:pPr>
            <a:endParaRPr lang="en-US" altLang="ko-KR" sz="2800" dirty="0">
              <a:solidFill>
                <a:srgbClr val="000000"/>
              </a:solidFill>
              <a:latin typeface="Times New Roman" panose="02020603050405020304" pitchFamily="18" charset="0"/>
              <a:ea typeface="굴림" panose="020B0600000101010101" charset="-127"/>
              <a:cs typeface="Times New Roman" panose="02020603050405020304" pitchFamily="18" charset="0"/>
            </a:endParaRPr>
          </a:p>
          <a:p>
            <a:pPr marL="0" indent="0" algn="just">
              <a:buNone/>
            </a:pPr>
            <a:endParaRPr lang="en-US" altLang="ja-JP" sz="20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Foliennummernplatzhalter 3">
            <a:extLst>
              <a:ext uri="{FF2B5EF4-FFF2-40B4-BE49-F238E27FC236}">
                <a16:creationId xmlns:a16="http://schemas.microsoft.com/office/drawing/2014/main" id="{05236BB2-87F0-7269-3AA2-30A235EBC1F0}"/>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104</a:t>
            </a:fld>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IETF</a:t>
            </a:r>
            <a:br>
              <a:rPr lang="de-DE" dirty="0"/>
            </a:br>
            <a:r>
              <a:rPr lang="de-DE" dirty="0"/>
              <a:t>November 2024 </a:t>
            </a:r>
            <a:br>
              <a:rPr lang="de-DE" dirty="0"/>
            </a:br>
            <a:r>
              <a:rPr lang="de-DE" dirty="0"/>
              <a:t>Closing Report</a:t>
            </a:r>
          </a:p>
        </p:txBody>
      </p:sp>
      <p:sp>
        <p:nvSpPr>
          <p:cNvPr id="2" name="Foliennummernplatzhalter 3">
            <a:extLst>
              <a:ext uri="{FF2B5EF4-FFF2-40B4-BE49-F238E27FC236}">
                <a16:creationId xmlns:a16="http://schemas.microsoft.com/office/drawing/2014/main" id="{CACD06FB-7D82-5545-EA0B-D288A3049ABA}"/>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105</a:t>
            </a:fld>
            <a:endParaRPr lang="en-US" dirty="0"/>
          </a:p>
        </p:txBody>
      </p:sp>
    </p:spTree>
    <p:extLst>
      <p:ext uri="{BB962C8B-B14F-4D97-AF65-F5344CB8AC3E}">
        <p14:creationId xmlns:p14="http://schemas.microsoft.com/office/powerpoint/2010/main" val="37580216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457200" y="777600"/>
            <a:ext cx="8226000" cy="1141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Agenda for November</a:t>
            </a:r>
            <a:endParaRPr lang="en-US" sz="4400" b="0" strike="noStrike" spc="-1">
              <a:solidFill>
                <a:srgbClr val="000000"/>
              </a:solidFill>
              <a:latin typeface="Arial"/>
            </a:endParaRPr>
          </a:p>
        </p:txBody>
      </p:sp>
      <p:sp>
        <p:nvSpPr>
          <p:cNvPr id="140" name="CustomShape 2"/>
          <p:cNvSpPr/>
          <p:nvPr/>
        </p:nvSpPr>
        <p:spPr>
          <a:xfrm>
            <a:off x="457200" y="2252520"/>
            <a:ext cx="8226000" cy="3974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23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Discuss what will be happening in IETF 121 Dublin (November 2 – 8, 2024)</a:t>
            </a:r>
            <a:endParaRPr lang="en-US" sz="3200" b="0" strike="noStrike" spc="-1">
              <a:solidFill>
                <a:srgbClr val="000000"/>
              </a:solidFill>
              <a:latin typeface="Arial"/>
            </a:endParaRPr>
          </a:p>
        </p:txBody>
      </p:sp>
      <p:sp>
        <p:nvSpPr>
          <p:cNvPr id="4" name="Foliennummernplatzhalter 3">
            <a:extLst>
              <a:ext uri="{FF2B5EF4-FFF2-40B4-BE49-F238E27FC236}">
                <a16:creationId xmlns:a16="http://schemas.microsoft.com/office/drawing/2014/main" id="{77B4607D-A28B-A07B-2F55-74C3CD7775B7}"/>
              </a:ext>
            </a:extLst>
          </p:cNvPr>
          <p:cNvSpPr txBox="1">
            <a:spLocks/>
          </p:cNvSpPr>
          <p:nvPr/>
        </p:nvSpPr>
        <p:spPr>
          <a:xfrm>
            <a:off x="4224412" y="6425173"/>
            <a:ext cx="804788" cy="28042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106</a:t>
            </a:fld>
            <a:endParaRPr lang="en-US" sz="12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457200" y="777600"/>
            <a:ext cx="8226000" cy="1141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IETF 121</a:t>
            </a:r>
            <a:endParaRPr lang="en-US" sz="4400" b="0" strike="noStrike" spc="-1">
              <a:solidFill>
                <a:srgbClr val="000000"/>
              </a:solidFill>
              <a:latin typeface="Arial"/>
            </a:endParaRPr>
          </a:p>
        </p:txBody>
      </p:sp>
      <p:sp>
        <p:nvSpPr>
          <p:cNvPr id="142" name="CustomShape 2"/>
          <p:cNvSpPr/>
          <p:nvPr/>
        </p:nvSpPr>
        <p:spPr>
          <a:xfrm>
            <a:off x="457200" y="2252520"/>
            <a:ext cx="8226000" cy="3974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16000"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IETF 121 was held in Dublin between 2</a:t>
            </a:r>
            <a:r>
              <a:rPr lang="en-US" sz="3200" b="0" strike="noStrike" spc="-1" baseline="33000">
                <a:solidFill>
                  <a:srgbClr val="000000"/>
                </a:solidFill>
                <a:latin typeface="Arial"/>
                <a:ea typeface="DejaVu Sans"/>
              </a:rPr>
              <a:t>nd</a:t>
            </a:r>
            <a:r>
              <a:rPr lang="en-US" sz="3200" b="0" strike="noStrike" spc="-1">
                <a:solidFill>
                  <a:srgbClr val="000000"/>
                </a:solidFill>
                <a:latin typeface="Arial"/>
                <a:ea typeface="DejaVu Sans"/>
              </a:rPr>
              <a:t> of November and 8</a:t>
            </a:r>
            <a:r>
              <a:rPr lang="en-US" sz="3200" b="0" strike="noStrike" spc="-1" baseline="33000">
                <a:solidFill>
                  <a:srgbClr val="000000"/>
                </a:solidFill>
                <a:latin typeface="Arial"/>
                <a:ea typeface="DejaVu Sans"/>
              </a:rPr>
              <a:t>th</a:t>
            </a:r>
            <a:r>
              <a:rPr lang="en-US" sz="3200" b="0" strike="noStrike" spc="-1">
                <a:solidFill>
                  <a:srgbClr val="000000"/>
                </a:solidFill>
                <a:latin typeface="Arial"/>
                <a:ea typeface="DejaVu Sans"/>
              </a:rPr>
              <a:t> of November, 2024.</a:t>
            </a:r>
            <a:endParaRPr lang="en-US" sz="3200" b="0" strike="noStrike" spc="-1">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The proceedings are being collected:</a:t>
            </a:r>
            <a:endParaRPr lang="en-US" sz="3200" b="0" strike="noStrike" spc="-1">
              <a:solidFill>
                <a:srgbClr val="000000"/>
              </a:solidFill>
              <a:latin typeface="Arial"/>
            </a:endParaRPr>
          </a:p>
          <a:p>
            <a:pPr marL="432000" lvl="1" indent="-2160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800" b="0" u="sng" strike="noStrike" spc="-1">
                <a:solidFill>
                  <a:srgbClr val="0000FF"/>
                </a:solidFill>
                <a:uFillTx/>
                <a:latin typeface="Arial"/>
                <a:ea typeface="DejaVu Sans"/>
                <a:hlinkClick r:id="rId2"/>
              </a:rPr>
              <a:t>https://datatracker.ietf.org/meeting/121/proceedings</a:t>
            </a:r>
            <a:endParaRPr lang="en-US" sz="2800" b="0" strike="noStrike" spc="-1">
              <a:solidFill>
                <a:srgbClr val="000000"/>
              </a:solidFill>
              <a:latin typeface="Arial"/>
            </a:endParaRPr>
          </a:p>
        </p:txBody>
      </p:sp>
      <p:sp>
        <p:nvSpPr>
          <p:cNvPr id="2" name="Foliennummernplatzhalter 3">
            <a:extLst>
              <a:ext uri="{FF2B5EF4-FFF2-40B4-BE49-F238E27FC236}">
                <a16:creationId xmlns:a16="http://schemas.microsoft.com/office/drawing/2014/main" id="{5BFB1479-EAD8-0C1F-4C80-CE05167C6B2E}"/>
              </a:ext>
            </a:extLst>
          </p:cNvPr>
          <p:cNvSpPr txBox="1">
            <a:spLocks/>
          </p:cNvSpPr>
          <p:nvPr/>
        </p:nvSpPr>
        <p:spPr>
          <a:xfrm>
            <a:off x="4224412" y="6425173"/>
            <a:ext cx="804788" cy="28042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107</a:t>
            </a:fld>
            <a:endParaRPr lang="en-US" sz="12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457200" y="777600"/>
            <a:ext cx="8226000" cy="1141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IETF 122</a:t>
            </a:r>
            <a:endParaRPr lang="en-US" sz="4400" b="0" strike="noStrike" spc="-1">
              <a:solidFill>
                <a:srgbClr val="000000"/>
              </a:solidFill>
              <a:latin typeface="Arial"/>
            </a:endParaRPr>
          </a:p>
        </p:txBody>
      </p:sp>
      <p:sp>
        <p:nvSpPr>
          <p:cNvPr id="144" name="CustomShape 2"/>
          <p:cNvSpPr/>
          <p:nvPr/>
        </p:nvSpPr>
        <p:spPr>
          <a:xfrm>
            <a:off x="457200" y="2252520"/>
            <a:ext cx="8458200" cy="3974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89500" lnSpcReduction="20000"/>
          </a:bodyPr>
          <a:lstStyle/>
          <a:p>
            <a:pPr marL="177120" indent="-1771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IETF 122 will be held in Bangkok, between 15</a:t>
            </a:r>
            <a:r>
              <a:rPr lang="en-US" sz="3200" b="0" strike="noStrike" spc="-1" baseline="33000">
                <a:solidFill>
                  <a:srgbClr val="000000"/>
                </a:solidFill>
                <a:latin typeface="Arial"/>
                <a:ea typeface="DejaVu Sans"/>
              </a:rPr>
              <a:t>th</a:t>
            </a:r>
            <a:r>
              <a:rPr lang="en-US" sz="3200" b="0" strike="noStrike" spc="-1">
                <a:solidFill>
                  <a:srgbClr val="000000"/>
                </a:solidFill>
                <a:latin typeface="Arial"/>
                <a:ea typeface="DejaVu Sans"/>
              </a:rPr>
              <a:t> of March and 21</a:t>
            </a:r>
            <a:r>
              <a:rPr lang="en-US" sz="3200" b="0" strike="noStrike" spc="-1" baseline="33000">
                <a:solidFill>
                  <a:srgbClr val="000000"/>
                </a:solidFill>
                <a:latin typeface="Arial"/>
                <a:ea typeface="DejaVu Sans"/>
              </a:rPr>
              <a:t>th</a:t>
            </a:r>
            <a:r>
              <a:rPr lang="en-US" sz="3200" b="0" strike="noStrike" spc="-1">
                <a:solidFill>
                  <a:srgbClr val="000000"/>
                </a:solidFill>
                <a:latin typeface="Arial"/>
                <a:ea typeface="DejaVu Sans"/>
              </a:rPr>
              <a:t> of March, 2025.</a:t>
            </a:r>
            <a:endParaRPr lang="en-US" sz="3200" b="0" strike="noStrike" spc="-1">
              <a:solidFill>
                <a:srgbClr val="000000"/>
              </a:solidFill>
              <a:latin typeface="Arial"/>
            </a:endParaRPr>
          </a:p>
          <a:p>
            <a:pPr marL="177120" indent="-1771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Registration is open:</a:t>
            </a:r>
            <a:endParaRPr lang="en-US" sz="3200" b="0" strike="noStrike" spc="-1">
              <a:solidFill>
                <a:srgbClr val="000000"/>
              </a:solidFill>
              <a:latin typeface="Arial"/>
            </a:endParaRPr>
          </a:p>
          <a:p>
            <a:pPr marL="354240" lvl="1" indent="-1771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u="sng" strike="noStrike" spc="-1">
                <a:solidFill>
                  <a:srgbClr val="0000FF"/>
                </a:solidFill>
                <a:uFillTx/>
                <a:latin typeface="Arial"/>
                <a:ea typeface="DejaVu Sans"/>
                <a:hlinkClick r:id="rId2"/>
              </a:rPr>
              <a:t>Registration</a:t>
            </a:r>
            <a:endParaRPr lang="en-US" sz="3200" b="0" strike="noStrike" spc="-1">
              <a:solidFill>
                <a:srgbClr val="000000"/>
              </a:solidFill>
              <a:latin typeface="Arial"/>
            </a:endParaRPr>
          </a:p>
          <a:p>
            <a:pPr marL="354240" lvl="1" indent="-1771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There is registration fee waivers program</a:t>
            </a:r>
            <a:endParaRPr lang="en-US" sz="3200" b="0" strike="noStrike" spc="-1">
              <a:solidFill>
                <a:srgbClr val="000000"/>
              </a:solidFill>
              <a:latin typeface="Arial"/>
            </a:endParaRPr>
          </a:p>
          <a:p>
            <a:pPr marL="531360" lvl="2" indent="-1771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Almost all remote participation requests are accepted.</a:t>
            </a:r>
            <a:endParaRPr lang="en-US" sz="3200" b="0" strike="noStrike" spc="-1">
              <a:solidFill>
                <a:srgbClr val="000000"/>
              </a:solidFill>
              <a:latin typeface="Arial"/>
            </a:endParaRPr>
          </a:p>
          <a:p>
            <a:pPr marL="531360" lvl="2" indent="-1771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hlinkClick r:id="rId3"/>
              </a:rPr>
              <a:t>https://www.ietf.org/meeting/registration-fee-waivers/</a:t>
            </a:r>
            <a:endParaRPr lang="en-US" sz="3200" b="0" strike="noStrike" spc="-1">
              <a:solidFill>
                <a:srgbClr val="000000"/>
              </a:solidFill>
              <a:latin typeface="Arial"/>
            </a:endParaRPr>
          </a:p>
        </p:txBody>
      </p:sp>
      <p:sp>
        <p:nvSpPr>
          <p:cNvPr id="2" name="Foliennummernplatzhalter 3">
            <a:extLst>
              <a:ext uri="{FF2B5EF4-FFF2-40B4-BE49-F238E27FC236}">
                <a16:creationId xmlns:a16="http://schemas.microsoft.com/office/drawing/2014/main" id="{FAA09BDB-C89F-3102-46D9-760BB2E11233}"/>
              </a:ext>
            </a:extLst>
          </p:cNvPr>
          <p:cNvSpPr txBox="1">
            <a:spLocks/>
          </p:cNvSpPr>
          <p:nvPr/>
        </p:nvSpPr>
        <p:spPr>
          <a:xfrm>
            <a:off x="4224412" y="6425173"/>
            <a:ext cx="804788" cy="28042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108</a:t>
            </a:fld>
            <a:endParaRPr lang="en-US" sz="120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457200" y="777600"/>
            <a:ext cx="8226000" cy="1141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Working groups to cover</a:t>
            </a:r>
            <a:endParaRPr lang="en-US" sz="4400" b="0" strike="noStrike" spc="-1">
              <a:solidFill>
                <a:srgbClr val="000000"/>
              </a:solidFill>
              <a:latin typeface="Arial"/>
            </a:endParaRPr>
          </a:p>
        </p:txBody>
      </p:sp>
      <p:sp>
        <p:nvSpPr>
          <p:cNvPr id="146" name="CustomShape 2"/>
          <p:cNvSpPr/>
          <p:nvPr/>
        </p:nvSpPr>
        <p:spPr>
          <a:xfrm>
            <a:off x="457200" y="2252520"/>
            <a:ext cx="8226000" cy="3974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94480" indent="-2944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6lo – IPv6 over Networks of Resource-constrained Nodes</a:t>
            </a:r>
            <a:endParaRPr lang="en-US" sz="3200" b="0" strike="noStrike" spc="-1">
              <a:solidFill>
                <a:srgbClr val="000000"/>
              </a:solidFill>
              <a:latin typeface="Arial"/>
            </a:endParaRPr>
          </a:p>
          <a:p>
            <a:pPr marL="294480" indent="-2944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Lake – Lightweight Authenticated Key Exchange</a:t>
            </a:r>
            <a:endParaRPr lang="en-US" sz="3200" b="0" strike="noStrike" spc="-1">
              <a:solidFill>
                <a:srgbClr val="000000"/>
              </a:solidFill>
              <a:latin typeface="Arial"/>
            </a:endParaRPr>
          </a:p>
          <a:p>
            <a:pPr marL="294480" indent="-2944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Suit – Software Updates for Internet of Things</a:t>
            </a:r>
            <a:endParaRPr lang="en-US" sz="3200" b="0" strike="noStrike" spc="-1">
              <a:solidFill>
                <a:srgbClr val="000000"/>
              </a:solidFill>
              <a:latin typeface="Arial"/>
            </a:endParaRPr>
          </a:p>
        </p:txBody>
      </p:sp>
      <p:sp>
        <p:nvSpPr>
          <p:cNvPr id="2" name="Foliennummernplatzhalter 3">
            <a:extLst>
              <a:ext uri="{FF2B5EF4-FFF2-40B4-BE49-F238E27FC236}">
                <a16:creationId xmlns:a16="http://schemas.microsoft.com/office/drawing/2014/main" id="{51808DF7-93CD-4B56-75AF-E64F8E13B6C3}"/>
              </a:ext>
            </a:extLst>
          </p:cNvPr>
          <p:cNvSpPr txBox="1">
            <a:spLocks/>
          </p:cNvSpPr>
          <p:nvPr/>
        </p:nvSpPr>
        <p:spPr>
          <a:xfrm>
            <a:off x="4224412" y="6425173"/>
            <a:ext cx="804788" cy="28042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109</a:t>
            </a:fld>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457200" y="725040"/>
            <a:ext cx="8226000" cy="124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6lo – IPv6 over Networks of Resource-constrained Nodes</a:t>
            </a:r>
            <a:endParaRPr lang="en-US" sz="4400" b="0" strike="noStrike" spc="-1">
              <a:solidFill>
                <a:srgbClr val="000000"/>
              </a:solidFill>
              <a:latin typeface="Arial"/>
            </a:endParaRPr>
          </a:p>
        </p:txBody>
      </p:sp>
      <p:sp>
        <p:nvSpPr>
          <p:cNvPr id="148" name="CustomShape 2"/>
          <p:cNvSpPr/>
          <p:nvPr/>
        </p:nvSpPr>
        <p:spPr>
          <a:xfrm>
            <a:off x="457200" y="2252520"/>
            <a:ext cx="8226000" cy="3974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16000"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Did meet in 121</a:t>
            </a:r>
            <a:endParaRPr lang="en-US" sz="3200" b="0" strike="noStrike" spc="-1">
              <a:solidFill>
                <a:srgbClr val="000000"/>
              </a:solidFill>
              <a:latin typeface="Arial"/>
            </a:endParaRPr>
          </a:p>
          <a:p>
            <a:pPr marL="432000" lvl="1"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u="sng" strike="noStrike" spc="-1">
                <a:solidFill>
                  <a:srgbClr val="0000FF"/>
                </a:solidFill>
                <a:uFillTx/>
                <a:latin typeface="Arial"/>
                <a:ea typeface="DejaVu Sans"/>
                <a:hlinkClick r:id="rId2"/>
              </a:rPr>
              <a:t>Agenda</a:t>
            </a:r>
            <a:endParaRPr lang="en-US" sz="3200" b="0" strike="noStrike" spc="-1">
              <a:solidFill>
                <a:srgbClr val="000000"/>
              </a:solidFill>
              <a:latin typeface="Arial"/>
            </a:endParaRPr>
          </a:p>
          <a:p>
            <a:pPr marL="432000" lvl="1"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u="sng" strike="noStrike" spc="-1">
                <a:solidFill>
                  <a:srgbClr val="0000FF"/>
                </a:solidFill>
                <a:uFillTx/>
                <a:latin typeface="Arial"/>
                <a:ea typeface="DejaVu Sans"/>
                <a:hlinkClick r:id="rId3"/>
              </a:rPr>
              <a:t>Video</a:t>
            </a:r>
            <a:endParaRPr lang="en-US" sz="3200" b="0" strike="noStrike" spc="-1">
              <a:solidFill>
                <a:srgbClr val="000000"/>
              </a:solidFill>
              <a:latin typeface="Arial"/>
            </a:endParaRPr>
          </a:p>
          <a:p>
            <a:pPr marL="432000" lvl="1"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No minutes yet.</a:t>
            </a:r>
            <a:endParaRPr lang="en-US" sz="3200" b="0" strike="noStrike" spc="-1">
              <a:solidFill>
                <a:srgbClr val="000000"/>
              </a:solidFill>
              <a:latin typeface="Arial"/>
            </a:endParaRPr>
          </a:p>
        </p:txBody>
      </p:sp>
      <p:sp>
        <p:nvSpPr>
          <p:cNvPr id="2" name="Foliennummernplatzhalter 3">
            <a:extLst>
              <a:ext uri="{FF2B5EF4-FFF2-40B4-BE49-F238E27FC236}">
                <a16:creationId xmlns:a16="http://schemas.microsoft.com/office/drawing/2014/main" id="{FCC42AFF-5DED-09F9-8150-1038CA333D6D}"/>
              </a:ext>
            </a:extLst>
          </p:cNvPr>
          <p:cNvSpPr txBox="1">
            <a:spLocks/>
          </p:cNvSpPr>
          <p:nvPr/>
        </p:nvSpPr>
        <p:spPr>
          <a:xfrm>
            <a:off x="4224412" y="6425173"/>
            <a:ext cx="804788" cy="28042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110</a:t>
            </a:fld>
            <a:endParaRPr lang="en-US" sz="120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ustomShape 1"/>
          <p:cNvSpPr/>
          <p:nvPr/>
        </p:nvSpPr>
        <p:spPr>
          <a:xfrm>
            <a:off x="457200" y="777600"/>
            <a:ext cx="8226000" cy="1141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6lo Work in progress</a:t>
            </a:r>
            <a:endParaRPr lang="en-US" sz="4400" b="0" strike="noStrike" spc="-1">
              <a:solidFill>
                <a:srgbClr val="000000"/>
              </a:solidFill>
              <a:latin typeface="Arial"/>
            </a:endParaRPr>
          </a:p>
        </p:txBody>
      </p:sp>
      <p:sp>
        <p:nvSpPr>
          <p:cNvPr id="150" name="CustomShape 2"/>
          <p:cNvSpPr/>
          <p:nvPr/>
        </p:nvSpPr>
        <p:spPr>
          <a:xfrm>
            <a:off x="457200" y="2252520"/>
            <a:ext cx="8456400" cy="3974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91000" lnSpcReduction="10000"/>
          </a:bodyPr>
          <a:lstStyle/>
          <a:p>
            <a:pPr marL="393120" lvl="1" indent="-19656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800" b="0" strike="noStrike" spc="-1">
                <a:solidFill>
                  <a:srgbClr val="000000"/>
                </a:solidFill>
                <a:latin typeface="Arial"/>
                <a:ea typeface="DejaVu Sans"/>
              </a:rPr>
              <a:t>RFC Editor queue</a:t>
            </a:r>
            <a:endParaRPr lang="en-US" sz="2800" b="0" strike="noStrike" spc="-1">
              <a:solidFill>
                <a:srgbClr val="000000"/>
              </a:solidFill>
              <a:latin typeface="Arial"/>
            </a:endParaRPr>
          </a:p>
          <a:p>
            <a:pPr marL="589680" lvl="2" indent="-19656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1800" b="0" strike="noStrike" spc="-1">
                <a:solidFill>
                  <a:srgbClr val="000000"/>
                </a:solidFill>
                <a:latin typeface="Arial"/>
                <a:ea typeface="DejaVu Sans"/>
              </a:rPr>
              <a:t>IPv6 ND Multicast Address Listener Registration</a:t>
            </a:r>
            <a:endParaRPr lang="en-US" sz="1800" b="0" strike="noStrike" spc="-1">
              <a:solidFill>
                <a:srgbClr val="000000"/>
              </a:solidFill>
              <a:latin typeface="Arial"/>
            </a:endParaRPr>
          </a:p>
          <a:p>
            <a:pPr marL="786240" lvl="3" indent="-196560">
              <a:lnSpc>
                <a:spcPct val="100000"/>
              </a:lnSpc>
              <a:spcBef>
                <a:spcPts val="567"/>
              </a:spcBef>
              <a:buClr>
                <a:srgbClr val="000000"/>
              </a:buClr>
              <a:buSzPct val="45000"/>
              <a:buFont typeface="Wingdings" charset="2"/>
              <a:buChar char=""/>
              <a:tabLst>
                <a:tab pos="182880" algn="l"/>
                <a:tab pos="365760" algn="l"/>
                <a:tab pos="548640" algn="l"/>
                <a:tab pos="731520" algn="l"/>
              </a:tabLst>
            </a:pPr>
            <a:r>
              <a:rPr lang="en-US" sz="2000" b="0" u="sng" strike="noStrike" spc="-1">
                <a:solidFill>
                  <a:srgbClr val="0000FF"/>
                </a:solidFill>
                <a:uFillTx/>
                <a:latin typeface="Arial"/>
                <a:ea typeface="DejaVu Sans"/>
                <a:hlinkClick r:id="rId2"/>
              </a:rPr>
              <a:t>https://datatracker.ietf.org/doc/draft-ietf-6lo-multicast-registration/</a:t>
            </a:r>
            <a:endParaRPr lang="en-US" sz="2000" b="0" strike="noStrike" spc="-1">
              <a:solidFill>
                <a:srgbClr val="000000"/>
              </a:solidFill>
              <a:latin typeface="Arial"/>
            </a:endParaRPr>
          </a:p>
          <a:p>
            <a:pPr marL="393120" lvl="1" indent="-196560">
              <a:lnSpc>
                <a:spcPct val="100000"/>
              </a:lnSpc>
              <a:spcBef>
                <a:spcPts val="850"/>
              </a:spcBef>
              <a:buClr>
                <a:srgbClr val="000000"/>
              </a:buClr>
              <a:buSzPct val="45000"/>
              <a:buFont typeface="Wingdings" charset="2"/>
              <a:buChar char=""/>
              <a:tabLst>
                <a:tab pos="182880" algn="l"/>
                <a:tab pos="365760" algn="l"/>
                <a:tab pos="548640" algn="l"/>
                <a:tab pos="731520" algn="l"/>
              </a:tabLst>
            </a:pPr>
            <a:r>
              <a:rPr lang="en-US" sz="2400" b="0" strike="noStrike" spc="-1">
                <a:solidFill>
                  <a:srgbClr val="000000"/>
                </a:solidFill>
                <a:latin typeface="Arial"/>
                <a:ea typeface="DejaVu Sans"/>
              </a:rPr>
              <a:t>Work in progress</a:t>
            </a:r>
            <a:endParaRPr lang="en-US" sz="2400" b="0" strike="noStrike" spc="-1">
              <a:solidFill>
                <a:srgbClr val="000000"/>
              </a:solidFill>
              <a:latin typeface="Arial"/>
            </a:endParaRPr>
          </a:p>
          <a:p>
            <a:pPr marL="589680" lvl="2" indent="-196560">
              <a:lnSpc>
                <a:spcPct val="100000"/>
              </a:lnSpc>
              <a:spcBef>
                <a:spcPts val="850"/>
              </a:spcBef>
              <a:buClr>
                <a:srgbClr val="000000"/>
              </a:buClr>
              <a:buSzPct val="45000"/>
              <a:buFont typeface="Wingdings" charset="2"/>
              <a:buChar char=""/>
              <a:tabLst>
                <a:tab pos="182880" algn="l"/>
                <a:tab pos="365760" algn="l"/>
                <a:tab pos="548640" algn="l"/>
                <a:tab pos="731520" algn="l"/>
              </a:tabLst>
            </a:pPr>
            <a:r>
              <a:rPr lang="en-US" sz="1800" b="0" strike="noStrike" spc="-1">
                <a:solidFill>
                  <a:srgbClr val="000000"/>
                </a:solidFill>
                <a:latin typeface="Arial"/>
                <a:ea typeface="DejaVu Sans"/>
              </a:rPr>
              <a:t>Transmission of SCHC-compressed Packets over IEEE 802.15.4</a:t>
            </a:r>
            <a:endParaRPr lang="en-US" sz="1800" b="0" strike="noStrike" spc="-1">
              <a:solidFill>
                <a:srgbClr val="000000"/>
              </a:solidFill>
              <a:latin typeface="Arial"/>
            </a:endParaRPr>
          </a:p>
          <a:p>
            <a:pPr marL="786240" lvl="3" indent="-196560">
              <a:lnSpc>
                <a:spcPct val="100000"/>
              </a:lnSpc>
              <a:spcBef>
                <a:spcPts val="567"/>
              </a:spcBef>
              <a:buClr>
                <a:srgbClr val="000000"/>
              </a:buClr>
              <a:buSzPct val="45000"/>
              <a:buFont typeface="Wingdings" charset="2"/>
              <a:buChar char=""/>
              <a:tabLst>
                <a:tab pos="182880" algn="l"/>
                <a:tab pos="365760" algn="l"/>
                <a:tab pos="548640" algn="l"/>
                <a:tab pos="731520" algn="l"/>
              </a:tabLst>
            </a:pPr>
            <a:r>
              <a:rPr lang="en-US" sz="2000" b="0" u="sng" strike="noStrike" spc="-1">
                <a:solidFill>
                  <a:srgbClr val="0000FF"/>
                </a:solidFill>
                <a:uFillTx/>
                <a:latin typeface="Arial"/>
                <a:ea typeface="DejaVu Sans"/>
                <a:hlinkClick r:id="rId3"/>
              </a:rPr>
              <a:t>https://datatracker.ietf.org/doc/draft-gomez-6lo-schc-15dot4/</a:t>
            </a:r>
            <a:endParaRPr lang="en-US" sz="2000" b="0" strike="noStrike" spc="-1">
              <a:solidFill>
                <a:srgbClr val="000000"/>
              </a:solidFill>
              <a:latin typeface="Arial"/>
            </a:endParaRPr>
          </a:p>
          <a:p>
            <a:pPr marL="589680" lvl="2" indent="-196560">
              <a:lnSpc>
                <a:spcPct val="100000"/>
              </a:lnSpc>
              <a:spcBef>
                <a:spcPts val="567"/>
              </a:spcBef>
              <a:buClr>
                <a:srgbClr val="000000"/>
              </a:buClr>
              <a:buSzPct val="45000"/>
              <a:buFont typeface="Wingdings" charset="2"/>
              <a:buChar char=""/>
              <a:tabLst>
                <a:tab pos="182880" algn="l"/>
                <a:tab pos="365760" algn="l"/>
                <a:tab pos="548640" algn="l"/>
                <a:tab pos="731520" algn="l"/>
              </a:tabLst>
            </a:pPr>
            <a:r>
              <a:rPr lang="en-US" sz="1800" b="0" strike="noStrike" spc="-1">
                <a:solidFill>
                  <a:srgbClr val="000000"/>
                </a:solidFill>
                <a:latin typeface="Arial"/>
                <a:ea typeface="DejaVu Sans"/>
              </a:rPr>
              <a:t>Path-Aware Semantic Addressing (PASA) for Low power and Lossy Networks</a:t>
            </a:r>
            <a:endParaRPr lang="en-US" sz="1800" b="0" strike="noStrike" spc="-1">
              <a:solidFill>
                <a:srgbClr val="000000"/>
              </a:solidFill>
              <a:latin typeface="Arial"/>
            </a:endParaRPr>
          </a:p>
          <a:p>
            <a:pPr marL="786240" lvl="3" indent="-196560">
              <a:lnSpc>
                <a:spcPct val="100000"/>
              </a:lnSpc>
              <a:spcBef>
                <a:spcPts val="567"/>
              </a:spcBef>
              <a:buClr>
                <a:srgbClr val="000000"/>
              </a:buClr>
              <a:buSzPct val="45000"/>
              <a:buFont typeface="Wingdings" charset="2"/>
              <a:buChar char=""/>
              <a:tabLst>
                <a:tab pos="182880" algn="l"/>
                <a:tab pos="365760" algn="l"/>
                <a:tab pos="548640" algn="l"/>
                <a:tab pos="731520" algn="l"/>
              </a:tabLst>
            </a:pPr>
            <a:r>
              <a:rPr lang="en-US" sz="2000" b="0" u="sng" strike="noStrike" spc="-1">
                <a:solidFill>
                  <a:srgbClr val="0000FF"/>
                </a:solidFill>
                <a:uFillTx/>
                <a:latin typeface="Arial"/>
                <a:ea typeface="DejaVu Sans"/>
                <a:hlinkClick r:id="rId4"/>
              </a:rPr>
              <a:t>https://datatracker.ietf.org/doc/draft-ietf-6lo-path-aware-semantic-addressing/</a:t>
            </a:r>
            <a:endParaRPr lang="en-US" sz="2000" b="0" strike="noStrike" spc="-1">
              <a:solidFill>
                <a:srgbClr val="000000"/>
              </a:solidFill>
              <a:latin typeface="Arial"/>
            </a:endParaRPr>
          </a:p>
          <a:p>
            <a:pPr marL="589680" lvl="2" indent="-196560">
              <a:lnSpc>
                <a:spcPct val="100000"/>
              </a:lnSpc>
              <a:spcBef>
                <a:spcPts val="567"/>
              </a:spcBef>
              <a:buClr>
                <a:srgbClr val="000000"/>
              </a:buClr>
              <a:buSzPct val="45000"/>
              <a:buFont typeface="Wingdings" charset="2"/>
              <a:buChar char=""/>
              <a:tabLst>
                <a:tab pos="182880" algn="l"/>
                <a:tab pos="365760" algn="l"/>
                <a:tab pos="548640" algn="l"/>
                <a:tab pos="731520" algn="l"/>
              </a:tabLst>
            </a:pPr>
            <a:r>
              <a:rPr lang="en-US" sz="1800" b="0" strike="noStrike" spc="-1">
                <a:solidFill>
                  <a:srgbClr val="000000"/>
                </a:solidFill>
                <a:latin typeface="Arial"/>
                <a:ea typeface="DejaVu Sans"/>
              </a:rPr>
              <a:t>IPv6 Neighbor Discovery Prefix Registration</a:t>
            </a:r>
            <a:endParaRPr lang="en-US" sz="1800" b="0" strike="noStrike" spc="-1">
              <a:solidFill>
                <a:srgbClr val="000000"/>
              </a:solidFill>
              <a:latin typeface="Arial"/>
            </a:endParaRPr>
          </a:p>
          <a:p>
            <a:pPr marL="786240" lvl="3" indent="-196560">
              <a:lnSpc>
                <a:spcPct val="100000"/>
              </a:lnSpc>
              <a:buClr>
                <a:srgbClr val="000000"/>
              </a:buClr>
              <a:buSzPct val="45000"/>
              <a:buFont typeface="Wingdings" charset="2"/>
              <a:buChar char=""/>
              <a:tabLst>
                <a:tab pos="182880" algn="l"/>
                <a:tab pos="365760" algn="l"/>
                <a:tab pos="548640" algn="l"/>
                <a:tab pos="731520" algn="l"/>
              </a:tabLst>
            </a:pPr>
            <a:r>
              <a:rPr lang="en-US" sz="1800" b="0" u="sng" strike="noStrike" spc="-1">
                <a:solidFill>
                  <a:srgbClr val="0000FF"/>
                </a:solidFill>
                <a:uFillTx/>
                <a:latin typeface="Arial"/>
                <a:ea typeface="DejaVu Sans"/>
                <a:hlinkClick r:id="rId5"/>
              </a:rPr>
              <a:t>https://datatracker.ietf.org/doc/draft-ietf-6lo-prefix-registration/</a:t>
            </a:r>
            <a:endParaRPr lang="en-US" sz="1800" b="0" strike="noStrike" spc="-1">
              <a:solidFill>
                <a:srgbClr val="000000"/>
              </a:solidFill>
              <a:latin typeface="Arial"/>
            </a:endParaRPr>
          </a:p>
          <a:p>
            <a:pPr marL="589680" lvl="2" indent="-196560">
              <a:lnSpc>
                <a:spcPct val="100000"/>
              </a:lnSpc>
              <a:buClr>
                <a:srgbClr val="000000"/>
              </a:buClr>
              <a:buSzPct val="45000"/>
              <a:buFont typeface="Wingdings" charset="2"/>
              <a:buChar char=""/>
              <a:tabLst>
                <a:tab pos="182880" algn="l"/>
                <a:tab pos="365760" algn="l"/>
                <a:tab pos="548640" algn="l"/>
                <a:tab pos="731520" algn="l"/>
              </a:tabLst>
            </a:pPr>
            <a:r>
              <a:rPr lang="en-US" sz="1800" b="0" strike="noStrike" spc="-1">
                <a:solidFill>
                  <a:srgbClr val="000000"/>
                </a:solidFill>
                <a:latin typeface="Arial"/>
                <a:ea typeface="DejaVu Sans"/>
              </a:rPr>
              <a:t>Transmission of IPv6 Packets over Short-Range OWC</a:t>
            </a:r>
            <a:endParaRPr lang="en-US" sz="1800" b="0" strike="noStrike" spc="-1">
              <a:solidFill>
                <a:srgbClr val="000000"/>
              </a:solidFill>
              <a:latin typeface="Arial"/>
            </a:endParaRPr>
          </a:p>
          <a:p>
            <a:pPr marL="786240" lvl="3" indent="-196560">
              <a:lnSpc>
                <a:spcPct val="100000"/>
              </a:lnSpc>
              <a:buClr>
                <a:srgbClr val="000000"/>
              </a:buClr>
              <a:buSzPct val="45000"/>
              <a:buFont typeface="Wingdings" charset="2"/>
              <a:buChar char=""/>
              <a:tabLst>
                <a:tab pos="182880" algn="l"/>
                <a:tab pos="365760" algn="l"/>
                <a:tab pos="548640" algn="l"/>
                <a:tab pos="731520" algn="l"/>
              </a:tabLst>
            </a:pPr>
            <a:r>
              <a:rPr lang="en-US" sz="1800" b="0" u="sng" strike="noStrike" spc="-1">
                <a:solidFill>
                  <a:srgbClr val="0000FF"/>
                </a:solidFill>
                <a:uFillTx/>
                <a:latin typeface="Arial"/>
                <a:ea typeface="DejaVu Sans"/>
                <a:hlinkClick r:id="rId6"/>
              </a:rPr>
              <a:t>https://datatracker.ietf.org/doc/draft-choi-6lo-owc/</a:t>
            </a:r>
            <a:endParaRPr lang="en-US" sz="1800" b="0" strike="noStrike" spc="-1">
              <a:solidFill>
                <a:srgbClr val="000000"/>
              </a:solidFill>
              <a:latin typeface="Arial"/>
            </a:endParaRPr>
          </a:p>
        </p:txBody>
      </p:sp>
      <p:sp>
        <p:nvSpPr>
          <p:cNvPr id="2" name="Foliennummernplatzhalter 3">
            <a:extLst>
              <a:ext uri="{FF2B5EF4-FFF2-40B4-BE49-F238E27FC236}">
                <a16:creationId xmlns:a16="http://schemas.microsoft.com/office/drawing/2014/main" id="{3ECE1C48-B265-56FB-7AB3-314981D2142C}"/>
              </a:ext>
            </a:extLst>
          </p:cNvPr>
          <p:cNvSpPr txBox="1">
            <a:spLocks/>
          </p:cNvSpPr>
          <p:nvPr/>
        </p:nvSpPr>
        <p:spPr>
          <a:xfrm>
            <a:off x="4224412" y="6425173"/>
            <a:ext cx="804788" cy="28042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111</a:t>
            </a:fld>
            <a:endParaRPr lang="en-US" sz="12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457200" y="725040"/>
            <a:ext cx="8226000" cy="124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Lake – Lightweight Authenticated Key Exchange</a:t>
            </a:r>
            <a:endParaRPr lang="en-US" sz="4400" b="0" strike="noStrike" spc="-1">
              <a:solidFill>
                <a:srgbClr val="000000"/>
              </a:solidFill>
              <a:latin typeface="Arial"/>
            </a:endParaRPr>
          </a:p>
        </p:txBody>
      </p:sp>
      <p:sp>
        <p:nvSpPr>
          <p:cNvPr id="152" name="CustomShape 2"/>
          <p:cNvSpPr/>
          <p:nvPr/>
        </p:nvSpPr>
        <p:spPr>
          <a:xfrm>
            <a:off x="457200" y="2252520"/>
            <a:ext cx="8226000" cy="3974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64600" indent="-2646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Did meet in 121</a:t>
            </a:r>
            <a:endParaRPr lang="en-US" sz="3200" b="0" strike="noStrike" spc="-1">
              <a:solidFill>
                <a:srgbClr val="000000"/>
              </a:solidFill>
              <a:latin typeface="Arial"/>
            </a:endParaRPr>
          </a:p>
          <a:p>
            <a:pPr marL="432000" lvl="1"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u="sng" strike="noStrike" spc="-1">
                <a:solidFill>
                  <a:srgbClr val="0000FF"/>
                </a:solidFill>
                <a:uFillTx/>
                <a:latin typeface="Arial"/>
                <a:ea typeface="DejaVu Sans"/>
                <a:hlinkClick r:id="rId2"/>
              </a:rPr>
              <a:t>Agenda</a:t>
            </a:r>
            <a:endParaRPr lang="en-US" sz="3200" b="0" strike="noStrike" spc="-1">
              <a:solidFill>
                <a:srgbClr val="000000"/>
              </a:solidFill>
              <a:latin typeface="Arial"/>
            </a:endParaRPr>
          </a:p>
          <a:p>
            <a:pPr marL="432000" lvl="1"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u="sng" strike="noStrike" spc="-1">
                <a:solidFill>
                  <a:srgbClr val="0000FF"/>
                </a:solidFill>
                <a:uFillTx/>
                <a:latin typeface="Arial"/>
                <a:ea typeface="DejaVu Sans"/>
                <a:hlinkClick r:id="rId3"/>
              </a:rPr>
              <a:t>Video</a:t>
            </a:r>
            <a:endParaRPr lang="en-US" sz="3200" b="0" strike="noStrike" spc="-1">
              <a:solidFill>
                <a:srgbClr val="000000"/>
              </a:solidFill>
              <a:latin typeface="Arial"/>
            </a:endParaRPr>
          </a:p>
          <a:p>
            <a:pPr marL="432000" lvl="1"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u="sng" strike="noStrike" spc="-1">
                <a:solidFill>
                  <a:srgbClr val="0000FF"/>
                </a:solidFill>
                <a:uFillTx/>
                <a:latin typeface="Arial"/>
                <a:ea typeface="DejaVu Sans"/>
                <a:hlinkClick r:id="rId4"/>
              </a:rPr>
              <a:t>Minutes</a:t>
            </a:r>
            <a:endParaRPr lang="en-US" sz="3200" b="0" strike="noStrike" spc="-1">
              <a:solidFill>
                <a:srgbClr val="000000"/>
              </a:solidFill>
              <a:latin typeface="Arial"/>
            </a:endParaRPr>
          </a:p>
        </p:txBody>
      </p:sp>
      <p:sp>
        <p:nvSpPr>
          <p:cNvPr id="2" name="Foliennummernplatzhalter 3">
            <a:extLst>
              <a:ext uri="{FF2B5EF4-FFF2-40B4-BE49-F238E27FC236}">
                <a16:creationId xmlns:a16="http://schemas.microsoft.com/office/drawing/2014/main" id="{9F58008A-34F5-2BA8-4F80-B31EFCE66041}"/>
              </a:ext>
            </a:extLst>
          </p:cNvPr>
          <p:cNvSpPr txBox="1">
            <a:spLocks/>
          </p:cNvSpPr>
          <p:nvPr/>
        </p:nvSpPr>
        <p:spPr>
          <a:xfrm>
            <a:off x="4224412" y="6425173"/>
            <a:ext cx="804788" cy="28042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112</a:t>
            </a:fld>
            <a:endParaRPr lang="en-US" sz="12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3"/>
          <p:cNvSpPr/>
          <p:nvPr/>
        </p:nvSpPr>
        <p:spPr>
          <a:xfrm>
            <a:off x="457200" y="725040"/>
            <a:ext cx="8226000" cy="124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Lake – Work in progress</a:t>
            </a:r>
            <a:endParaRPr lang="en-US" sz="4400" b="0" strike="noStrike" spc="-1">
              <a:solidFill>
                <a:srgbClr val="000000"/>
              </a:solidFill>
              <a:latin typeface="Arial"/>
            </a:endParaRPr>
          </a:p>
        </p:txBody>
      </p:sp>
      <p:sp>
        <p:nvSpPr>
          <p:cNvPr id="154" name="CustomShape 4"/>
          <p:cNvSpPr/>
          <p:nvPr/>
        </p:nvSpPr>
        <p:spPr>
          <a:xfrm>
            <a:off x="457200" y="2252520"/>
            <a:ext cx="8226000" cy="3974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64600" indent="-2646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600" b="0" strike="noStrike" spc="-1">
                <a:solidFill>
                  <a:srgbClr val="000000"/>
                </a:solidFill>
                <a:latin typeface="Arial"/>
                <a:ea typeface="DejaVu Sans"/>
              </a:rPr>
              <a:t>Document status</a:t>
            </a:r>
            <a:endParaRPr lang="en-US" sz="2600" b="0" strike="noStrike" spc="-1">
              <a:solidFill>
                <a:srgbClr val="000000"/>
              </a:solidFill>
              <a:latin typeface="Arial"/>
            </a:endParaRPr>
          </a:p>
          <a:p>
            <a:pPr marL="457560" lvl="1" indent="-2275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600" b="0" strike="noStrike" spc="-1">
                <a:solidFill>
                  <a:srgbClr val="000000"/>
                </a:solidFill>
                <a:latin typeface="Arial"/>
                <a:ea typeface="DejaVu Sans"/>
              </a:rPr>
              <a:t>Working documents</a:t>
            </a:r>
            <a:endParaRPr lang="en-US" sz="2600" b="0" strike="noStrike" spc="-1">
              <a:solidFill>
                <a:srgbClr val="000000"/>
              </a:solidFill>
              <a:latin typeface="Arial"/>
            </a:endParaRPr>
          </a:p>
          <a:p>
            <a:pPr marL="687240" lvl="2" indent="-2275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600" b="0" strike="noStrike" spc="-1">
                <a:solidFill>
                  <a:srgbClr val="000000"/>
                </a:solidFill>
                <a:latin typeface="Arial"/>
                <a:ea typeface="DejaVu Sans"/>
              </a:rPr>
              <a:t>Lightweight Authorization using EDHOC </a:t>
            </a:r>
            <a:r>
              <a:rPr lang="en-US" sz="2600" b="0" u="sng" strike="noStrike" spc="-1">
                <a:solidFill>
                  <a:srgbClr val="0000FF"/>
                </a:solidFill>
                <a:uFillTx/>
                <a:latin typeface="Arial"/>
                <a:ea typeface="DejaVu Sans"/>
                <a:hlinkClick r:id="rId2"/>
              </a:rPr>
              <a:t>draft-ietf-lake-authz</a:t>
            </a:r>
            <a:endParaRPr lang="en-US" sz="2600" b="0" strike="noStrike" spc="-1">
              <a:solidFill>
                <a:srgbClr val="000000"/>
              </a:solidFill>
              <a:latin typeface="Arial"/>
            </a:endParaRPr>
          </a:p>
          <a:p>
            <a:pPr marL="687240" lvl="2" indent="-2275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600" b="0" strike="noStrike" spc="-1">
                <a:solidFill>
                  <a:srgbClr val="000000"/>
                </a:solidFill>
                <a:latin typeface="Arial"/>
                <a:ea typeface="DejaVu Sans"/>
              </a:rPr>
              <a:t>Implementation Considerations for EDHOC </a:t>
            </a:r>
            <a:r>
              <a:rPr lang="en-US" sz="2600" b="0" u="sng" strike="noStrike" spc="-1">
                <a:solidFill>
                  <a:srgbClr val="0000FF"/>
                </a:solidFill>
                <a:uFillTx/>
                <a:latin typeface="Arial"/>
                <a:ea typeface="DejaVu Sans"/>
                <a:hlinkClick r:id="rId3"/>
              </a:rPr>
              <a:t>draft-ietf-lake-edhoc-impl-cons</a:t>
            </a:r>
            <a:endParaRPr lang="en-US" sz="2600" b="0" strike="noStrike" spc="-1">
              <a:solidFill>
                <a:srgbClr val="000000"/>
              </a:solidFill>
              <a:latin typeface="Arial"/>
            </a:endParaRPr>
          </a:p>
          <a:p>
            <a:pPr>
              <a:lnSpc>
                <a:spcPct val="100000"/>
              </a:lnSpc>
              <a:spcBef>
                <a:spcPts val="1417"/>
              </a:spcBef>
              <a:tabLst>
                <a:tab pos="182880" algn="l"/>
                <a:tab pos="365760" algn="l"/>
                <a:tab pos="548640" algn="l"/>
                <a:tab pos="731520" algn="l"/>
              </a:tabLst>
            </a:pPr>
            <a:endParaRPr lang="en-US" sz="3200" b="0" strike="noStrike" spc="-1">
              <a:solidFill>
                <a:srgbClr val="000000"/>
              </a:solidFill>
              <a:latin typeface="Arial"/>
            </a:endParaRPr>
          </a:p>
        </p:txBody>
      </p:sp>
      <p:sp>
        <p:nvSpPr>
          <p:cNvPr id="2" name="Foliennummernplatzhalter 3">
            <a:extLst>
              <a:ext uri="{FF2B5EF4-FFF2-40B4-BE49-F238E27FC236}">
                <a16:creationId xmlns:a16="http://schemas.microsoft.com/office/drawing/2014/main" id="{E55E7725-1C42-3CDE-081B-01D3F7C656AE}"/>
              </a:ext>
            </a:extLst>
          </p:cNvPr>
          <p:cNvSpPr txBox="1">
            <a:spLocks/>
          </p:cNvSpPr>
          <p:nvPr/>
        </p:nvSpPr>
        <p:spPr>
          <a:xfrm>
            <a:off x="4224412" y="6425173"/>
            <a:ext cx="804788" cy="28042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113</a:t>
            </a:fld>
            <a:endParaRPr lang="en-US" sz="12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457200" y="725040"/>
            <a:ext cx="8226000" cy="124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Suit – Software Updates for Internet of Things</a:t>
            </a:r>
            <a:endParaRPr lang="en-US" sz="4400" b="0" strike="noStrike" spc="-1">
              <a:solidFill>
                <a:srgbClr val="000000"/>
              </a:solidFill>
              <a:latin typeface="Arial"/>
            </a:endParaRPr>
          </a:p>
        </p:txBody>
      </p:sp>
      <p:sp>
        <p:nvSpPr>
          <p:cNvPr id="156" name="CustomShape 2"/>
          <p:cNvSpPr/>
          <p:nvPr/>
        </p:nvSpPr>
        <p:spPr>
          <a:xfrm>
            <a:off x="457200" y="2252520"/>
            <a:ext cx="8226000" cy="3974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78080" indent="-4780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Did meet in 121</a:t>
            </a:r>
            <a:endParaRPr lang="en-US" sz="3200" b="0" strike="noStrike" spc="-1">
              <a:solidFill>
                <a:srgbClr val="000000"/>
              </a:solidFill>
              <a:latin typeface="Arial"/>
            </a:endParaRPr>
          </a:p>
          <a:p>
            <a:pPr marL="432000" lvl="1"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u="sng" strike="noStrike" spc="-1">
                <a:solidFill>
                  <a:srgbClr val="0000FF"/>
                </a:solidFill>
                <a:uFillTx/>
                <a:latin typeface="Arial"/>
                <a:ea typeface="DejaVu Sans"/>
                <a:hlinkClick r:id="rId2"/>
              </a:rPr>
              <a:t>Agenda</a:t>
            </a:r>
            <a:endParaRPr lang="en-US" sz="3200" b="0" strike="noStrike" spc="-1">
              <a:solidFill>
                <a:srgbClr val="000000"/>
              </a:solidFill>
              <a:latin typeface="Arial"/>
            </a:endParaRPr>
          </a:p>
          <a:p>
            <a:pPr marL="432000" lvl="1"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u="sng" strike="noStrike" spc="-1">
                <a:solidFill>
                  <a:srgbClr val="0000FF"/>
                </a:solidFill>
                <a:uFillTx/>
                <a:latin typeface="Arial"/>
                <a:ea typeface="DejaVu Sans"/>
                <a:hlinkClick r:id="rId3"/>
              </a:rPr>
              <a:t>Video</a:t>
            </a:r>
            <a:endParaRPr lang="en-US" sz="3200" b="0" strike="noStrike" spc="-1">
              <a:solidFill>
                <a:srgbClr val="000000"/>
              </a:solidFill>
              <a:latin typeface="Arial"/>
            </a:endParaRPr>
          </a:p>
          <a:p>
            <a:pPr marL="432000" lvl="1"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u="sng" strike="noStrike" spc="-1">
                <a:solidFill>
                  <a:srgbClr val="0000FF"/>
                </a:solidFill>
                <a:uFillTx/>
                <a:latin typeface="Arial"/>
                <a:ea typeface="DejaVu Sans"/>
                <a:hlinkClick r:id="rId4"/>
              </a:rPr>
              <a:t>Minutes</a:t>
            </a:r>
            <a:endParaRPr lang="en-US" sz="3200" b="0" strike="noStrike" spc="-1">
              <a:solidFill>
                <a:srgbClr val="000000"/>
              </a:solidFill>
              <a:latin typeface="Arial"/>
            </a:endParaRPr>
          </a:p>
        </p:txBody>
      </p:sp>
      <p:sp>
        <p:nvSpPr>
          <p:cNvPr id="2" name="Foliennummernplatzhalter 3">
            <a:extLst>
              <a:ext uri="{FF2B5EF4-FFF2-40B4-BE49-F238E27FC236}">
                <a16:creationId xmlns:a16="http://schemas.microsoft.com/office/drawing/2014/main" id="{D3194ECC-53CD-8CDB-BF46-4E92AB59BEFA}"/>
              </a:ext>
            </a:extLst>
          </p:cNvPr>
          <p:cNvSpPr txBox="1">
            <a:spLocks/>
          </p:cNvSpPr>
          <p:nvPr/>
        </p:nvSpPr>
        <p:spPr>
          <a:xfrm>
            <a:off x="4224412" y="6425173"/>
            <a:ext cx="804788" cy="28042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114</a:t>
            </a:fld>
            <a:endParaRPr lang="en-US" sz="12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7"/>
          <p:cNvSpPr/>
          <p:nvPr/>
        </p:nvSpPr>
        <p:spPr>
          <a:xfrm>
            <a:off x="457200" y="725040"/>
            <a:ext cx="8226000" cy="124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Suit – Work in progress</a:t>
            </a:r>
            <a:endParaRPr lang="en-US" sz="4400" b="0" strike="noStrike" spc="-1">
              <a:solidFill>
                <a:srgbClr val="000000"/>
              </a:solidFill>
              <a:latin typeface="Arial"/>
            </a:endParaRPr>
          </a:p>
        </p:txBody>
      </p:sp>
      <p:sp>
        <p:nvSpPr>
          <p:cNvPr id="158" name="CustomShape 8"/>
          <p:cNvSpPr/>
          <p:nvPr/>
        </p:nvSpPr>
        <p:spPr>
          <a:xfrm>
            <a:off x="457200" y="2252520"/>
            <a:ext cx="8226000" cy="3974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67000" lnSpcReduction="20000"/>
          </a:bodyPr>
          <a:lstStyle/>
          <a:p>
            <a:pPr marL="319320" indent="-3193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Document status</a:t>
            </a:r>
            <a:endParaRPr lang="en-US" sz="3200" b="0" strike="noStrike" spc="-1">
              <a:solidFill>
                <a:srgbClr val="000000"/>
              </a:solidFill>
              <a:latin typeface="Arial"/>
            </a:endParaRPr>
          </a:p>
          <a:p>
            <a:pPr marL="640800" lvl="1" indent="-3193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Publication requested</a:t>
            </a:r>
            <a:endParaRPr lang="en-US" sz="3200" b="0" strike="noStrike" spc="-1">
              <a:solidFill>
                <a:srgbClr val="000000"/>
              </a:solidFill>
              <a:latin typeface="Arial"/>
            </a:endParaRPr>
          </a:p>
          <a:p>
            <a:pPr marL="723600" lvl="4" indent="-1447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800" b="0" u="sng" strike="noStrike" spc="-1">
                <a:solidFill>
                  <a:srgbClr val="0000FF"/>
                </a:solidFill>
                <a:uFillTx/>
                <a:latin typeface="Arial"/>
                <a:ea typeface="DejaVu Sans"/>
                <a:hlinkClick r:id="rId2"/>
              </a:rPr>
              <a:t>https://datatracker.ietf.org/doc/draft-ietf-suit-manifest/</a:t>
            </a:r>
            <a:endParaRPr lang="en-US" sz="2800" b="0" strike="noStrike" spc="-1">
              <a:solidFill>
                <a:srgbClr val="000000"/>
              </a:solidFill>
              <a:latin typeface="Arial"/>
            </a:endParaRPr>
          </a:p>
          <a:p>
            <a:pPr marL="723600" lvl="4" indent="-1447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800" b="0" u="sng" strike="noStrike" spc="-1">
                <a:solidFill>
                  <a:srgbClr val="0000FF"/>
                </a:solidFill>
                <a:uFillTx/>
                <a:latin typeface="Arial"/>
                <a:ea typeface="DejaVu Sans"/>
                <a:hlinkClick r:id="rId3"/>
              </a:rPr>
              <a:t>https://datatracker.ietf.org/doc/draft-ietf-suit-mud/</a:t>
            </a:r>
            <a:endParaRPr lang="en-US" sz="2800" b="0" strike="noStrike" spc="-1">
              <a:solidFill>
                <a:srgbClr val="000000"/>
              </a:solidFill>
              <a:latin typeface="Arial"/>
            </a:endParaRPr>
          </a:p>
          <a:p>
            <a:pPr marL="723600" lvl="4" indent="-1447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800" b="0" u="sng" strike="noStrike" spc="-1">
                <a:solidFill>
                  <a:srgbClr val="0000FF"/>
                </a:solidFill>
                <a:uFillTx/>
                <a:latin typeface="Arial"/>
                <a:ea typeface="DejaVu Sans"/>
                <a:hlinkClick r:id="rId4"/>
              </a:rPr>
              <a:t>https://datatracker.ietf.org/doc/draft-ietf-suit-trust-domains/</a:t>
            </a:r>
            <a:endParaRPr lang="en-US" sz="2800" b="0" strike="noStrike" spc="-1">
              <a:solidFill>
                <a:srgbClr val="000000"/>
              </a:solidFill>
              <a:latin typeface="Arial"/>
            </a:endParaRPr>
          </a:p>
          <a:p>
            <a:pPr marL="723600" lvl="4" indent="-1447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800" b="0" u="sng" strike="noStrike" spc="-1">
                <a:solidFill>
                  <a:srgbClr val="0000FF"/>
                </a:solidFill>
                <a:uFillTx/>
                <a:latin typeface="Arial"/>
                <a:ea typeface="DejaVu Sans"/>
                <a:hlinkClick r:id="rId5"/>
              </a:rPr>
              <a:t>https://datatracker.ietf.org/doc/draft-ietf-suit-firmware-encryption/</a:t>
            </a:r>
            <a:endParaRPr lang="en-US" sz="2800" b="0" strike="noStrike" spc="-1">
              <a:solidFill>
                <a:srgbClr val="000000"/>
              </a:solidFill>
              <a:latin typeface="Arial"/>
            </a:endParaRPr>
          </a:p>
          <a:p>
            <a:pPr marL="319320" indent="-31932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Work in Progress (most of then almost done in WG)</a:t>
            </a:r>
            <a:endParaRPr lang="en-US" sz="3200" b="0" strike="noStrike" spc="-1">
              <a:solidFill>
                <a:srgbClr val="000000"/>
              </a:solidFill>
              <a:latin typeface="Arial"/>
            </a:endParaRPr>
          </a:p>
          <a:p>
            <a:pPr marL="640800" lvl="1" indent="-31932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800" b="0" u="sng" strike="noStrike" spc="-1">
                <a:solidFill>
                  <a:srgbClr val="0000FF"/>
                </a:solidFill>
                <a:uFillTx/>
                <a:latin typeface="Arial"/>
                <a:ea typeface="DejaVu Sans"/>
                <a:hlinkClick r:id="rId6"/>
              </a:rPr>
              <a:t>https://datatracker.ietf.org/doc/draft-ietf-suit-report/</a:t>
            </a:r>
            <a:endParaRPr lang="en-US" sz="2800" b="0" strike="noStrike" spc="-1">
              <a:solidFill>
                <a:srgbClr val="000000"/>
              </a:solidFill>
              <a:latin typeface="Arial"/>
            </a:endParaRPr>
          </a:p>
          <a:p>
            <a:pPr marL="640800" lvl="1" indent="-31932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800" b="0" u="sng" strike="noStrike" spc="-1">
                <a:solidFill>
                  <a:srgbClr val="0000FF"/>
                </a:solidFill>
                <a:uFillTx/>
                <a:latin typeface="Arial"/>
                <a:ea typeface="DejaVu Sans"/>
                <a:hlinkClick r:id="rId7"/>
              </a:rPr>
              <a:t>https://datatracker.ietf.org/doc/draft-ietf-suit-update-management/</a:t>
            </a:r>
            <a:endParaRPr lang="en-US" sz="2800" b="0" strike="noStrike" spc="-1">
              <a:solidFill>
                <a:srgbClr val="000000"/>
              </a:solidFill>
              <a:latin typeface="Arial"/>
            </a:endParaRPr>
          </a:p>
          <a:p>
            <a:pPr marL="640800" lvl="1" indent="-31932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800" b="0" u="sng" strike="noStrike" spc="-1">
                <a:solidFill>
                  <a:srgbClr val="0000FF"/>
                </a:solidFill>
                <a:uFillTx/>
                <a:latin typeface="Arial"/>
                <a:ea typeface="DejaVu Sans"/>
                <a:hlinkClick r:id="rId8"/>
              </a:rPr>
              <a:t>https://datatracker.ietf.org/doc/draft-moran-suit-mti/</a:t>
            </a:r>
            <a:endParaRPr lang="en-US" sz="2800" b="0" strike="noStrike" spc="-1">
              <a:solidFill>
                <a:srgbClr val="000000"/>
              </a:solidFill>
              <a:latin typeface="Arial"/>
            </a:endParaRPr>
          </a:p>
        </p:txBody>
      </p:sp>
      <p:sp>
        <p:nvSpPr>
          <p:cNvPr id="2" name="Foliennummernplatzhalter 3">
            <a:extLst>
              <a:ext uri="{FF2B5EF4-FFF2-40B4-BE49-F238E27FC236}">
                <a16:creationId xmlns:a16="http://schemas.microsoft.com/office/drawing/2014/main" id="{6AC1865D-6CCA-D4F3-1A48-3935CA0AB185}"/>
              </a:ext>
            </a:extLst>
          </p:cNvPr>
          <p:cNvSpPr txBox="1">
            <a:spLocks/>
          </p:cNvSpPr>
          <p:nvPr/>
        </p:nvSpPr>
        <p:spPr>
          <a:xfrm>
            <a:off x="4224412" y="6425173"/>
            <a:ext cx="804788" cy="28042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115</a:t>
            </a:fld>
            <a:endParaRPr lang="en-US" sz="12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457200" y="777600"/>
            <a:ext cx="8226000" cy="1141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BoFs in IETF 121</a:t>
            </a:r>
            <a:endParaRPr lang="en-US" sz="4400" b="0" strike="noStrike" spc="-1">
              <a:solidFill>
                <a:srgbClr val="000000"/>
              </a:solidFill>
              <a:latin typeface="Arial"/>
            </a:endParaRPr>
          </a:p>
        </p:txBody>
      </p:sp>
      <p:sp>
        <p:nvSpPr>
          <p:cNvPr id="160" name="CustomShape 2"/>
          <p:cNvSpPr/>
          <p:nvPr/>
        </p:nvSpPr>
        <p:spPr>
          <a:xfrm>
            <a:off x="457200" y="2252520"/>
            <a:ext cx="8226000" cy="3974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72000" lnSpcReduction="10000"/>
          </a:bodyPr>
          <a:lstStyle/>
          <a:p>
            <a:pPr marL="276480" indent="-2764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List of requested BoFs can be found from </a:t>
            </a:r>
            <a:r>
              <a:rPr lang="en-IE" sz="3200" b="0" u="sng" strike="noStrike" spc="-1">
                <a:solidFill>
                  <a:srgbClr val="0000FF"/>
                </a:solidFill>
                <a:uFillTx/>
                <a:latin typeface="Arial"/>
                <a:ea typeface="DejaVu Sans"/>
                <a:hlinkClick r:id="rId2"/>
              </a:rPr>
              <a:t>https://datatracker.ietf.org/doc/bof-requests</a:t>
            </a:r>
            <a:endParaRPr lang="en-US" sz="3200" b="0" strike="noStrike" spc="-1">
              <a:solidFill>
                <a:srgbClr val="000000"/>
              </a:solidFill>
              <a:latin typeface="Arial"/>
            </a:endParaRPr>
          </a:p>
          <a:p>
            <a:pPr marL="276480" indent="-2764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List of approved BoFs can be found from </a:t>
            </a:r>
            <a:r>
              <a:rPr lang="en-IE" sz="3200" b="0" u="sng" strike="noStrike" spc="-1">
                <a:solidFill>
                  <a:srgbClr val="0000FF"/>
                </a:solidFill>
                <a:uFillTx/>
                <a:latin typeface="Arial"/>
                <a:ea typeface="DejaVu Sans"/>
                <a:hlinkClick r:id="rId3"/>
              </a:rPr>
              <a:t>https://datatracker.ietf.org/wg/bofs/</a:t>
            </a:r>
            <a:endParaRPr lang="en-US" sz="3200" b="0" strike="noStrike" spc="-1">
              <a:solidFill>
                <a:srgbClr val="000000"/>
              </a:solidFill>
              <a:latin typeface="Arial"/>
            </a:endParaRPr>
          </a:p>
          <a:p>
            <a:pPr marL="276480" indent="-2764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alldispatch – IETF-Wide "Dispatch" Session BOF</a:t>
            </a:r>
            <a:endParaRPr lang="en-US" sz="3200" b="0" strike="noStrike" spc="-1">
              <a:solidFill>
                <a:srgbClr val="000000"/>
              </a:solidFill>
              <a:latin typeface="Arial"/>
            </a:endParaRPr>
          </a:p>
          <a:p>
            <a:pPr marL="276480" indent="-2764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diem – Digital Emblems BOF</a:t>
            </a:r>
            <a:endParaRPr lang="en-US" sz="3200" b="0" strike="noStrike" spc="-1">
              <a:solidFill>
                <a:srgbClr val="000000"/>
              </a:solidFill>
              <a:latin typeface="Arial"/>
            </a:endParaRPr>
          </a:p>
          <a:p>
            <a:pPr marL="276480" indent="-2764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hpwan – High Performance Wide Area Network BOF</a:t>
            </a:r>
            <a:endParaRPr lang="en-US" sz="3200" b="0" strike="noStrike" spc="-1">
              <a:solidFill>
                <a:srgbClr val="000000"/>
              </a:solidFill>
              <a:latin typeface="Arial"/>
            </a:endParaRPr>
          </a:p>
          <a:p>
            <a:pPr marL="276480" indent="-2764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rpp – RESTful Provisioning Protocol BOF</a:t>
            </a:r>
            <a:endParaRPr lang="en-US" sz="3200" b="0" strike="noStrike" spc="-1">
              <a:solidFill>
                <a:srgbClr val="000000"/>
              </a:solidFill>
              <a:latin typeface="Arial"/>
            </a:endParaRPr>
          </a:p>
          <a:p>
            <a:pPr marL="276480" indent="-2764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Deepspace – Deepspace BOF</a:t>
            </a:r>
            <a:endParaRPr lang="en-US" sz="3200" b="0" strike="noStrike" spc="-1">
              <a:solidFill>
                <a:srgbClr val="000000"/>
              </a:solidFill>
              <a:latin typeface="Arial"/>
            </a:endParaRPr>
          </a:p>
        </p:txBody>
      </p:sp>
      <p:sp>
        <p:nvSpPr>
          <p:cNvPr id="2" name="Foliennummernplatzhalter 3">
            <a:extLst>
              <a:ext uri="{FF2B5EF4-FFF2-40B4-BE49-F238E27FC236}">
                <a16:creationId xmlns:a16="http://schemas.microsoft.com/office/drawing/2014/main" id="{69AE9B57-7A9F-19C8-7E89-B10187B57E6D}"/>
              </a:ext>
            </a:extLst>
          </p:cNvPr>
          <p:cNvSpPr txBox="1">
            <a:spLocks/>
          </p:cNvSpPr>
          <p:nvPr/>
        </p:nvSpPr>
        <p:spPr>
          <a:xfrm>
            <a:off x="4224412" y="6425173"/>
            <a:ext cx="804788" cy="28042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116</a:t>
            </a:fld>
            <a:endParaRPr lang="en-US" sz="12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8880" cy="1144440"/>
          </a:xfrm>
          <a:prstGeom prst="rect">
            <a:avLst/>
          </a:prstGeom>
          <a:noFill/>
          <a:ln w="0">
            <a:noFill/>
          </a:ln>
        </p:spPr>
        <p:txBody>
          <a:bodyPr lIns="0" tIns="0" rIns="0" bIns="0" anchor="ctr">
            <a:noAutofit/>
          </a:bodyPr>
          <a:lstStyle/>
          <a:p>
            <a:pPr indent="0" algn="ctr">
              <a:lnSpc>
                <a:spcPct val="100000"/>
              </a:lnSpc>
              <a:buNone/>
              <a:tabLst>
                <a:tab pos="0" algn="l"/>
              </a:tabLst>
            </a:pPr>
            <a:r>
              <a:rPr lang="en-US" sz="3200" b="0" strike="noStrike" spc="-1">
                <a:solidFill>
                  <a:srgbClr val="000000"/>
                </a:solidFill>
                <a:latin typeface="Arial"/>
                <a:ea typeface="Noto Sans CJK SC"/>
              </a:rPr>
              <a:t>IETF-Wide "Dispatch" Session (alldispatch)</a:t>
            </a:r>
            <a:endParaRPr lang="en-US" sz="3200" b="0" strike="noStrike" spc="-1">
              <a:solidFill>
                <a:srgbClr val="000000"/>
              </a:solidFill>
              <a:latin typeface="Arial"/>
            </a:endParaRPr>
          </a:p>
        </p:txBody>
      </p:sp>
      <p:sp>
        <p:nvSpPr>
          <p:cNvPr id="162" name="PlaceHolder 2"/>
          <p:cNvSpPr>
            <a:spLocks noGrp="1"/>
          </p:cNvSpPr>
          <p:nvPr>
            <p:ph/>
          </p:nvPr>
        </p:nvSpPr>
        <p:spPr>
          <a:xfrm>
            <a:off x="457200" y="1604520"/>
            <a:ext cx="8228880" cy="3976920"/>
          </a:xfrm>
          <a:prstGeom prst="rect">
            <a:avLst/>
          </a:prstGeom>
          <a:noFill/>
          <a:ln w="0">
            <a:noFill/>
          </a:ln>
        </p:spPr>
        <p:txBody>
          <a:bodyPr lIns="0" tIns="0" rIns="0" bIns="0" anchor="t">
            <a:normAutofit fontScale="55000" lnSpcReduction="20000"/>
          </a:bodyPr>
          <a:lstStyle/>
          <a:p>
            <a:pPr marL="237600" indent="-1782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rPr>
              <a:t>Combination of the different dispatch groups in the IETF.</a:t>
            </a:r>
          </a:p>
          <a:p>
            <a:pPr marL="237600" indent="-1782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rPr>
              <a:t>Experiment to see whether we can combine all of them.</a:t>
            </a:r>
          </a:p>
          <a:p>
            <a:pPr marL="237600" indent="-1782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rPr>
              <a:t>This is meant to solve five problems:</a:t>
            </a:r>
          </a:p>
          <a:p>
            <a:pPr marL="475200" lvl="1" indent="-178200">
              <a:lnSpc>
                <a:spcPct val="100000"/>
              </a:lnSpc>
              <a:spcBef>
                <a:spcPts val="1134"/>
              </a:spcBef>
              <a:buClr>
                <a:srgbClr val="000000"/>
              </a:buClr>
              <a:buFont typeface="StarSymbol"/>
              <a:buAutoNum type="arabicParenR"/>
            </a:pPr>
            <a:r>
              <a:rPr lang="en-US" sz="2800" b="0" strike="noStrike" spc="-1">
                <a:solidFill>
                  <a:srgbClr val="000000"/>
                </a:solidFill>
                <a:latin typeface="Arial"/>
              </a:rPr>
              <a:t>Proponents often have trouble figuring out where to dispatch something that spans multiple areas.</a:t>
            </a:r>
          </a:p>
          <a:p>
            <a:pPr marL="475200" lvl="1" indent="-178200">
              <a:lnSpc>
                <a:spcPct val="100000"/>
              </a:lnSpc>
              <a:spcBef>
                <a:spcPts val="1134"/>
              </a:spcBef>
              <a:buClr>
                <a:srgbClr val="000000"/>
              </a:buClr>
              <a:buFont typeface="StarSymbol"/>
              <a:buAutoNum type="arabicParenR"/>
            </a:pPr>
            <a:r>
              <a:rPr lang="en-US" sz="2800" b="0" strike="noStrike" spc="-1">
                <a:solidFill>
                  <a:srgbClr val="000000"/>
                </a:solidFill>
                <a:latin typeface="Arial"/>
              </a:rPr>
              <a:t>Each Dispatch session aggravates scheduling because they have large target audiences, and consolidating them in a single time slot will simplify that problem.</a:t>
            </a:r>
          </a:p>
          <a:p>
            <a:pPr marL="475200" lvl="1" indent="-178200">
              <a:lnSpc>
                <a:spcPct val="100000"/>
              </a:lnSpc>
              <a:spcBef>
                <a:spcPts val="1134"/>
              </a:spcBef>
              <a:buClr>
                <a:srgbClr val="000000"/>
              </a:buClr>
              <a:buFont typeface="StarSymbol"/>
              <a:buAutoNum type="arabicParenR"/>
            </a:pPr>
            <a:r>
              <a:rPr lang="en-US" sz="2800" b="0" strike="noStrike" spc="-1">
                <a:solidFill>
                  <a:srgbClr val="000000"/>
                </a:solidFill>
                <a:latin typeface="Arial"/>
              </a:rPr>
              <a:t>Participants with cross-area expertise, who provide valuable input for dispatching, find it difficult to attend multiple Dispatch sessions.</a:t>
            </a:r>
          </a:p>
          <a:p>
            <a:pPr marL="475200" lvl="1" indent="-178200">
              <a:lnSpc>
                <a:spcPct val="100000"/>
              </a:lnSpc>
              <a:spcBef>
                <a:spcPts val="1134"/>
              </a:spcBef>
              <a:buClr>
                <a:srgbClr val="000000"/>
              </a:buClr>
              <a:buFont typeface="StarSymbol"/>
              <a:buAutoNum type="arabicParenR"/>
            </a:pPr>
            <a:r>
              <a:rPr lang="en-US" sz="2800" b="0" strike="noStrike" spc="-1">
                <a:solidFill>
                  <a:srgbClr val="000000"/>
                </a:solidFill>
                <a:latin typeface="Arial"/>
              </a:rPr>
              <a:t>Currently, Dispatch meetings sometimes result in routing to a different Dispatch, which wastes months.</a:t>
            </a:r>
          </a:p>
          <a:p>
            <a:pPr marL="475200" lvl="1" indent="-178200">
              <a:lnSpc>
                <a:spcPct val="100000"/>
              </a:lnSpc>
              <a:spcBef>
                <a:spcPts val="1134"/>
              </a:spcBef>
              <a:buClr>
                <a:srgbClr val="000000"/>
              </a:buClr>
              <a:buFont typeface="StarSymbol"/>
              <a:buAutoNum type="arabicParenR"/>
            </a:pPr>
            <a:r>
              <a:rPr lang="en-US" sz="2800" b="0" strike="noStrike" spc="-1">
                <a:solidFill>
                  <a:srgbClr val="000000"/>
                </a:solidFill>
                <a:latin typeface="Arial"/>
              </a:rPr>
              <a:t>There is a common practice of "Dispatch Shopping" in which proponents attempt to discover the least rigorous venue. This consumes agenda time and can result in lower-quality work being admitted into the IETF.</a:t>
            </a:r>
          </a:p>
        </p:txBody>
      </p:sp>
      <p:sp>
        <p:nvSpPr>
          <p:cNvPr id="2" name="Foliennummernplatzhalter 3">
            <a:extLst>
              <a:ext uri="{FF2B5EF4-FFF2-40B4-BE49-F238E27FC236}">
                <a16:creationId xmlns:a16="http://schemas.microsoft.com/office/drawing/2014/main" id="{A39F943D-D90D-229F-0DAE-BE239ABB24A9}"/>
              </a:ext>
            </a:extLst>
          </p:cNvPr>
          <p:cNvSpPr txBox="1">
            <a:spLocks/>
          </p:cNvSpPr>
          <p:nvPr/>
        </p:nvSpPr>
        <p:spPr>
          <a:xfrm>
            <a:off x="4224412" y="6425173"/>
            <a:ext cx="804788" cy="28042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117</a:t>
            </a:fld>
            <a:endParaRPr lang="en-US" sz="12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8880" cy="1144440"/>
          </a:xfrm>
          <a:prstGeom prst="rect">
            <a:avLst/>
          </a:prstGeom>
          <a:noFill/>
          <a:ln w="0">
            <a:noFill/>
          </a:ln>
        </p:spPr>
        <p:txBody>
          <a:bodyPr lIns="0" tIns="0" rIns="0" bIns="0" anchor="ctr">
            <a:noAutofit/>
          </a:bodyPr>
          <a:lstStyle/>
          <a:p>
            <a:pPr indent="0" algn="ctr">
              <a:lnSpc>
                <a:spcPct val="100000"/>
              </a:lnSpc>
              <a:buNone/>
              <a:tabLst>
                <a:tab pos="0" algn="l"/>
              </a:tabLst>
            </a:pPr>
            <a:r>
              <a:rPr lang="en-US" sz="3200" b="0" strike="noStrike" spc="-1">
                <a:solidFill>
                  <a:srgbClr val="000000"/>
                </a:solidFill>
                <a:latin typeface="Arial"/>
                <a:ea typeface="Noto Sans CJK SC"/>
              </a:rPr>
              <a:t>Digital Emblems (diem)</a:t>
            </a:r>
            <a:endParaRPr lang="en-US" sz="3200" b="0" strike="noStrike" spc="-1">
              <a:solidFill>
                <a:srgbClr val="000000"/>
              </a:solidFill>
              <a:latin typeface="Arial"/>
            </a:endParaRPr>
          </a:p>
        </p:txBody>
      </p:sp>
      <p:sp>
        <p:nvSpPr>
          <p:cNvPr id="164" name="PlaceHolder 2"/>
          <p:cNvSpPr>
            <a:spLocks noGrp="1"/>
          </p:cNvSpPr>
          <p:nvPr>
            <p:ph/>
          </p:nvPr>
        </p:nvSpPr>
        <p:spPr>
          <a:xfrm>
            <a:off x="457200" y="1604520"/>
            <a:ext cx="8228880" cy="3976920"/>
          </a:xfrm>
          <a:prstGeom prst="rect">
            <a:avLst/>
          </a:prstGeom>
          <a:noFill/>
          <a:ln w="0">
            <a:noFill/>
          </a:ln>
        </p:spPr>
        <p:txBody>
          <a:bodyPr lIns="0" tIns="0" rIns="0" bIns="0" anchor="t">
            <a:normAutofit fontScale="75500" lnSpcReduction="10000"/>
          </a:bodyPr>
          <a:lstStyle/>
          <a:p>
            <a:pPr marL="293760" indent="-2203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rPr>
              <a:t>International law defines a number of emblems, such as the blue helmets of United Nations peacekeeping forces, as indicative of special protections.</a:t>
            </a:r>
          </a:p>
          <a:p>
            <a:pPr marL="293760" indent="-2203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rPr>
              <a:t>Such physical emblems do not translate to the digital realm and also suffer from a number of weaknesses in the physical world.</a:t>
            </a:r>
          </a:p>
          <a:p>
            <a:pPr marL="293760" indent="-2203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rPr>
              <a:t>This BoF is to explore the problem space, discuss technical requirements raised by a variety of stakeholders, and help determine if there is useful work to be done in the IETF around digital emblems.</a:t>
            </a:r>
          </a:p>
          <a:p>
            <a:pPr marL="293760" indent="-2203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rPr>
              <a:t>Not working group forming.</a:t>
            </a:r>
          </a:p>
        </p:txBody>
      </p:sp>
      <p:sp>
        <p:nvSpPr>
          <p:cNvPr id="2" name="Foliennummernplatzhalter 3">
            <a:extLst>
              <a:ext uri="{FF2B5EF4-FFF2-40B4-BE49-F238E27FC236}">
                <a16:creationId xmlns:a16="http://schemas.microsoft.com/office/drawing/2014/main" id="{D11B0A2F-898E-DBEF-6B7A-22C0AEF4ED72}"/>
              </a:ext>
            </a:extLst>
          </p:cNvPr>
          <p:cNvSpPr txBox="1">
            <a:spLocks/>
          </p:cNvSpPr>
          <p:nvPr/>
        </p:nvSpPr>
        <p:spPr>
          <a:xfrm>
            <a:off x="4224412" y="6425173"/>
            <a:ext cx="804788" cy="28042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118</a:t>
            </a:fld>
            <a:endParaRPr lang="en-US" sz="12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525600"/>
            <a:ext cx="8228880" cy="1144440"/>
          </a:xfrm>
          <a:prstGeom prst="rect">
            <a:avLst/>
          </a:prstGeom>
          <a:noFill/>
          <a:ln w="0">
            <a:noFill/>
          </a:ln>
        </p:spPr>
        <p:txBody>
          <a:bodyPr lIns="0" tIns="0" rIns="0" bIns="0" anchor="ctr">
            <a:noAutofit/>
          </a:bodyPr>
          <a:lstStyle/>
          <a:p>
            <a:pPr indent="0" algn="ctr">
              <a:lnSpc>
                <a:spcPct val="100000"/>
              </a:lnSpc>
              <a:buNone/>
              <a:tabLst>
                <a:tab pos="0" algn="l"/>
              </a:tabLst>
            </a:pPr>
            <a:r>
              <a:rPr lang="en-US" sz="3200" b="0" strike="noStrike" spc="-1">
                <a:solidFill>
                  <a:srgbClr val="000000"/>
                </a:solidFill>
                <a:latin typeface="Arial"/>
                <a:ea typeface="Noto Sans CJK SC"/>
              </a:rPr>
              <a:t>High Performance Wide Area Network (hpwan)</a:t>
            </a:r>
            <a:endParaRPr lang="en-US" sz="3200" b="0" strike="noStrike" spc="-1">
              <a:solidFill>
                <a:srgbClr val="000000"/>
              </a:solidFill>
              <a:latin typeface="Arial"/>
            </a:endParaRPr>
          </a:p>
        </p:txBody>
      </p:sp>
      <p:sp>
        <p:nvSpPr>
          <p:cNvPr id="166" name="PlaceHolder 2"/>
          <p:cNvSpPr>
            <a:spLocks noGrp="1"/>
          </p:cNvSpPr>
          <p:nvPr>
            <p:ph/>
          </p:nvPr>
        </p:nvSpPr>
        <p:spPr>
          <a:xfrm>
            <a:off x="457200" y="1604520"/>
            <a:ext cx="8228880" cy="3976920"/>
          </a:xfrm>
          <a:prstGeom prst="rect">
            <a:avLst/>
          </a:prstGeom>
          <a:noFill/>
          <a:ln w="0">
            <a:noFill/>
          </a:ln>
        </p:spPr>
        <p:txBody>
          <a:bodyPr lIns="0" tIns="0" rIns="0" bIns="0" anchor="t">
            <a:normAutofit fontScale="86500" lnSpcReduction="20000"/>
          </a:bodyPr>
          <a:lstStyle/>
          <a:p>
            <a:pPr marL="341280" indent="-255960">
              <a:spcBef>
                <a:spcPts val="1417"/>
              </a:spcBef>
              <a:buClr>
                <a:srgbClr val="000000"/>
              </a:buClr>
              <a:buSzPct val="45000"/>
              <a:buFont typeface="Wingdings" charset="2"/>
              <a:buChar char=""/>
            </a:pPr>
            <a:r>
              <a:rPr lang="en-US" sz="3200" b="0" strike="noStrike" spc="-1">
                <a:solidFill>
                  <a:srgbClr val="000000"/>
                </a:solidFill>
                <a:latin typeface="Arial"/>
              </a:rPr>
              <a:t>“High-Performance Wide Area Networks (HP-WANs) are WANs that are engineered to meet the stringent demands of high-speed, low-latency, and ultra-high-volume applications in environments such as research, academia, and large-scale data processing.</a:t>
            </a:r>
          </a:p>
          <a:p>
            <a:pPr marL="341280" indent="-255960">
              <a:spcBef>
                <a:spcPts val="1417"/>
              </a:spcBef>
              <a:buClr>
                <a:srgbClr val="000000"/>
              </a:buClr>
              <a:buSzPct val="45000"/>
              <a:buFont typeface="Wingdings" charset="2"/>
              <a:buChar char=""/>
            </a:pPr>
            <a:r>
              <a:rPr lang="en-US" sz="3200" b="0" strike="noStrike" spc="-1">
                <a:solidFill>
                  <a:srgbClr val="000000"/>
                </a:solidFill>
                <a:latin typeface="Arial"/>
              </a:rPr>
              <a:t>These networks must efficiently handle high-throughput transmissions (particularly for large transactions), optimize available bandwidth, and ensure resilience, often where minimizing latency is critical.</a:t>
            </a:r>
          </a:p>
        </p:txBody>
      </p:sp>
      <p:sp>
        <p:nvSpPr>
          <p:cNvPr id="2" name="Foliennummernplatzhalter 3">
            <a:extLst>
              <a:ext uri="{FF2B5EF4-FFF2-40B4-BE49-F238E27FC236}">
                <a16:creationId xmlns:a16="http://schemas.microsoft.com/office/drawing/2014/main" id="{F0B119AA-751B-7D6C-3222-CB6E523C4979}"/>
              </a:ext>
            </a:extLst>
          </p:cNvPr>
          <p:cNvSpPr txBox="1">
            <a:spLocks/>
          </p:cNvSpPr>
          <p:nvPr/>
        </p:nvSpPr>
        <p:spPr>
          <a:xfrm>
            <a:off x="4224412" y="6425173"/>
            <a:ext cx="804788" cy="28042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119</a:t>
            </a:fld>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 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8880" cy="1144440"/>
          </a:xfrm>
          <a:prstGeom prst="rect">
            <a:avLst/>
          </a:prstGeom>
          <a:noFill/>
          <a:ln w="0">
            <a:noFill/>
          </a:ln>
        </p:spPr>
        <p:txBody>
          <a:bodyPr lIns="0" tIns="0" rIns="0" bIns="0" anchor="ctr">
            <a:noAutofit/>
          </a:bodyPr>
          <a:lstStyle/>
          <a:p>
            <a:pPr indent="0" algn="ctr">
              <a:lnSpc>
                <a:spcPct val="100000"/>
              </a:lnSpc>
              <a:buNone/>
              <a:tabLst>
                <a:tab pos="0" algn="l"/>
              </a:tabLst>
            </a:pPr>
            <a:r>
              <a:rPr lang="en-US" sz="3200" b="0" strike="noStrike" spc="-1">
                <a:solidFill>
                  <a:srgbClr val="000000"/>
                </a:solidFill>
                <a:latin typeface="Arial"/>
                <a:ea typeface="Noto Sans CJK SC"/>
              </a:rPr>
              <a:t> RESTful Provisioning Protocol (rpp) </a:t>
            </a:r>
            <a:endParaRPr lang="en-US" sz="3200" b="0" strike="noStrike" spc="-1">
              <a:solidFill>
                <a:srgbClr val="000000"/>
              </a:solidFill>
              <a:latin typeface="Arial"/>
            </a:endParaRPr>
          </a:p>
        </p:txBody>
      </p:sp>
      <p:sp>
        <p:nvSpPr>
          <p:cNvPr id="168" name="PlaceHolder 2"/>
          <p:cNvSpPr>
            <a:spLocks noGrp="1"/>
          </p:cNvSpPr>
          <p:nvPr>
            <p:ph/>
          </p:nvPr>
        </p:nvSpPr>
        <p:spPr>
          <a:xfrm>
            <a:off x="457200" y="1604520"/>
            <a:ext cx="8228880" cy="3976920"/>
          </a:xfrm>
          <a:prstGeom prst="rect">
            <a:avLst/>
          </a:prstGeom>
          <a:noFill/>
          <a:ln w="0">
            <a:noFill/>
          </a:ln>
        </p:spPr>
        <p:txBody>
          <a:bodyPr lIns="0" tIns="0" rIns="0" bIns="0" anchor="t">
            <a:normAutofit fontScale="57000" lnSpcReduction="10000"/>
          </a:bodyPr>
          <a:lstStyle/>
          <a:p>
            <a:pPr marL="246240" indent="-1846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rPr>
              <a:t>The Extensible Provisioning Protocol (EPP) was standardized over 20 years ago to address the needs of domain name management between domain name registries and registrars.</a:t>
            </a:r>
          </a:p>
          <a:p>
            <a:pPr marL="246240" indent="-1846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rPr>
              <a:t>Though EPP is still serving the domain name industry well, the progress in available development, integration and operational patterns, tools and technologies create a desire to have a provisioning protocol using the REST architectural style and the JSON data-interchange format.</a:t>
            </a:r>
          </a:p>
          <a:p>
            <a:pPr marL="246240" indent="-1846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rPr>
              <a:t>This evolution already started in the ccTLD space and first production deployments of this approach have already seen adoption by both existing clients and a preferred way of integration for new registrars.</a:t>
            </a:r>
          </a:p>
          <a:p>
            <a:pPr marL="246240" indent="-1846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rPr>
              <a:t>A REST architecture may allow easier integration between registries and registrars, thus lowering the costs for domain registration and new market entrants.</a:t>
            </a:r>
          </a:p>
        </p:txBody>
      </p:sp>
      <p:sp>
        <p:nvSpPr>
          <p:cNvPr id="2" name="Foliennummernplatzhalter 3">
            <a:extLst>
              <a:ext uri="{FF2B5EF4-FFF2-40B4-BE49-F238E27FC236}">
                <a16:creationId xmlns:a16="http://schemas.microsoft.com/office/drawing/2014/main" id="{775BCDD2-999E-7D78-D2D8-A9596C8C3F27}"/>
              </a:ext>
            </a:extLst>
          </p:cNvPr>
          <p:cNvSpPr txBox="1">
            <a:spLocks/>
          </p:cNvSpPr>
          <p:nvPr/>
        </p:nvSpPr>
        <p:spPr>
          <a:xfrm>
            <a:off x="4224412" y="6425173"/>
            <a:ext cx="804788" cy="28042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120</a:t>
            </a:fld>
            <a:endParaRPr lang="en-US" sz="120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453600"/>
            <a:ext cx="8228880" cy="1144440"/>
          </a:xfrm>
          <a:prstGeom prst="rect">
            <a:avLst/>
          </a:prstGeom>
          <a:noFill/>
          <a:ln w="0">
            <a:noFill/>
          </a:ln>
        </p:spPr>
        <p:txBody>
          <a:bodyPr lIns="0" tIns="0" rIns="0" bIns="0" anchor="ctr">
            <a:noAutofit/>
          </a:bodyPr>
          <a:lstStyle/>
          <a:p>
            <a:pPr indent="0" algn="ctr">
              <a:lnSpc>
                <a:spcPct val="100000"/>
              </a:lnSpc>
              <a:buNone/>
              <a:tabLst>
                <a:tab pos="0" algn="l"/>
              </a:tabLst>
            </a:pPr>
            <a:r>
              <a:rPr lang="en-US" sz="3200" b="0" strike="noStrike" spc="-1">
                <a:solidFill>
                  <a:srgbClr val="000000"/>
                </a:solidFill>
                <a:latin typeface="Arial"/>
                <a:ea typeface="Noto Sans CJK SC"/>
              </a:rPr>
              <a:t>Deepspace (deepspace)</a:t>
            </a:r>
            <a:endParaRPr lang="en-US" sz="3200" b="0" strike="noStrike" spc="-1">
              <a:solidFill>
                <a:srgbClr val="000000"/>
              </a:solidFill>
              <a:latin typeface="Arial"/>
            </a:endParaRPr>
          </a:p>
        </p:txBody>
      </p:sp>
      <p:sp>
        <p:nvSpPr>
          <p:cNvPr id="170" name="PlaceHolder 2"/>
          <p:cNvSpPr>
            <a:spLocks noGrp="1"/>
          </p:cNvSpPr>
          <p:nvPr>
            <p:ph/>
          </p:nvPr>
        </p:nvSpPr>
        <p:spPr>
          <a:xfrm>
            <a:off x="457200" y="1604520"/>
            <a:ext cx="8228880" cy="3976920"/>
          </a:xfrm>
          <a:prstGeom prst="rect">
            <a:avLst/>
          </a:prstGeom>
          <a:noFill/>
          <a:ln w="0">
            <a:noFill/>
          </a:ln>
        </p:spPr>
        <p:txBody>
          <a:bodyPr lIns="0" tIns="0" rIns="0" bIns="0" anchor="t">
            <a:normAutofit fontScale="78500" lnSpcReduction="20000"/>
          </a:bodyPr>
          <a:lstStyle/>
          <a:p>
            <a:pPr marL="306720" indent="-2300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rPr>
              <a:t>Deep space communications involve long delays (e.g., Earth to Mars is 4-20 minutes) and intermittent communications, because of orbital dynamics. The combination of long delays and intermittent communications makes the round-trip time very large and very variable. Space agencies and private sector are planning to deploy IP networks on celestial bodies, such as Moon or Mars, ground, orbits and vicinity. While deep space is defined by ITU as 2M km away from Earth, therefore excluding Moon, this work does include Moon deployment.</a:t>
            </a:r>
          </a:p>
          <a:p>
            <a:pPr marL="306720" indent="-2300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rPr>
              <a:t>WG forming</a:t>
            </a:r>
          </a:p>
        </p:txBody>
      </p:sp>
      <p:sp>
        <p:nvSpPr>
          <p:cNvPr id="2" name="Foliennummernplatzhalter 3">
            <a:extLst>
              <a:ext uri="{FF2B5EF4-FFF2-40B4-BE49-F238E27FC236}">
                <a16:creationId xmlns:a16="http://schemas.microsoft.com/office/drawing/2014/main" id="{35AC655C-4356-5C6F-2F0A-082A6B17038C}"/>
              </a:ext>
            </a:extLst>
          </p:cNvPr>
          <p:cNvSpPr txBox="1">
            <a:spLocks/>
          </p:cNvSpPr>
          <p:nvPr/>
        </p:nvSpPr>
        <p:spPr>
          <a:xfrm>
            <a:off x="4224412" y="6425173"/>
            <a:ext cx="804788" cy="28042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121</a:t>
            </a:fld>
            <a:endParaRPr lang="en-US" sz="1200"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MAINT</a:t>
            </a:r>
            <a:br>
              <a:rPr lang="de-DE" dirty="0"/>
            </a:br>
            <a:r>
              <a:rPr lang="de-DE" dirty="0"/>
              <a:t>November 2024 </a:t>
            </a:r>
            <a:br>
              <a:rPr lang="de-DE" dirty="0"/>
            </a:br>
            <a:r>
              <a:rPr lang="de-DE" dirty="0"/>
              <a:t>Closing Report</a:t>
            </a:r>
          </a:p>
        </p:txBody>
      </p:sp>
      <p:sp>
        <p:nvSpPr>
          <p:cNvPr id="2" name="Foliennummernplatzhalter 3">
            <a:extLst>
              <a:ext uri="{FF2B5EF4-FFF2-40B4-BE49-F238E27FC236}">
                <a16:creationId xmlns:a16="http://schemas.microsoft.com/office/drawing/2014/main" id="{995BB93F-3348-FFD8-7289-66200603C177}"/>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122</a:t>
            </a:fld>
            <a:endParaRPr lang="en-US" dirty="0"/>
          </a:p>
        </p:txBody>
      </p:sp>
    </p:spTree>
    <p:extLst>
      <p:ext uri="{BB962C8B-B14F-4D97-AF65-F5344CB8AC3E}">
        <p14:creationId xmlns:p14="http://schemas.microsoft.com/office/powerpoint/2010/main" val="39141566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idx="4294967295"/>
          </p:nvPr>
        </p:nvSpPr>
        <p:spPr>
          <a:xfrm>
            <a:off x="1485149" y="1144190"/>
            <a:ext cx="5829300" cy="400050"/>
          </a:xfrm>
        </p:spPr>
        <p:txBody>
          <a:bodyPr/>
          <a:lstStyle/>
          <a:p>
            <a:r>
              <a:rPr lang="en-US" sz="2400" b="1" dirty="0">
                <a:latin typeface="Calibri" panose="020F0502020204030204" pitchFamily="34" charset="0"/>
                <a:cs typeface="Calibri" panose="020F0502020204030204" pitchFamily="34" charset="0"/>
              </a:rPr>
              <a:t>SC Meeting Objectives – Agenda</a:t>
            </a:r>
            <a:endParaRPr lang="en-US" sz="2400" dirty="0">
              <a:latin typeface="Calibri" panose="020F0502020204030204" pitchFamily="34" charset="0"/>
              <a:cs typeface="Calibri" panose="020F0502020204030204" pitchFamily="34" charset="0"/>
            </a:endParaRPr>
          </a:p>
        </p:txBody>
      </p:sp>
      <p:sp>
        <p:nvSpPr>
          <p:cNvPr id="21510" name="Rectangle 5"/>
          <p:cNvSpPr>
            <a:spLocks noChangeArrowheads="1"/>
          </p:cNvSpPr>
          <p:nvPr/>
        </p:nvSpPr>
        <p:spPr bwMode="auto">
          <a:xfrm>
            <a:off x="628650" y="1544241"/>
            <a:ext cx="7943850" cy="3940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0" lvl="2">
              <a:spcAft>
                <a:spcPts val="225"/>
              </a:spcAft>
            </a:pPr>
            <a:r>
              <a:rPr lang="en-US" sz="1400" b="1" dirty="0">
                <a:latin typeface="Calibri" panose="020F0502020204030204" pitchFamily="34" charset="0"/>
                <a:cs typeface="Calibri" panose="020F0502020204030204" pitchFamily="34" charset="0"/>
              </a:rPr>
              <a:t>Meetings 1&amp;2 (Monday and Tuesday)</a:t>
            </a:r>
          </a:p>
          <a:p>
            <a:pPr marL="342900" lvl="2" indent="-342900">
              <a:spcAft>
                <a:spcPts val="225"/>
              </a:spcAft>
              <a:buFont typeface="+mj-lt"/>
              <a:buAutoNum type="arabicPeriod"/>
            </a:pPr>
            <a:r>
              <a:rPr lang="en-US" sz="1400" dirty="0">
                <a:latin typeface="Calibri" panose="020F0502020204030204" pitchFamily="34" charset="0"/>
                <a:cs typeface="Calibri" panose="020F0502020204030204" pitchFamily="34" charset="0"/>
              </a:rPr>
              <a:t>Policy and Procedure</a:t>
            </a:r>
          </a:p>
          <a:p>
            <a:pPr marL="342900" lvl="2" indent="-342900">
              <a:spcAft>
                <a:spcPts val="225"/>
              </a:spcAft>
              <a:buFont typeface="+mj-lt"/>
              <a:buAutoNum type="arabicPeriod"/>
            </a:pPr>
            <a:r>
              <a:rPr lang="en-US" sz="1400" dirty="0">
                <a:latin typeface="Calibri" panose="020F0502020204030204" pitchFamily="34" charset="0"/>
                <a:cs typeface="Calibri" panose="020F0502020204030204" pitchFamily="34" charset="0"/>
              </a:rPr>
              <a:t>Approve Agenda</a:t>
            </a:r>
          </a:p>
          <a:p>
            <a:pPr marL="342900" lvl="2" indent="-342900">
              <a:spcAft>
                <a:spcPts val="225"/>
              </a:spcAft>
              <a:buFont typeface="+mj-lt"/>
              <a:buAutoNum type="arabicPeriod"/>
            </a:pPr>
            <a:r>
              <a:rPr lang="en-US" sz="1400" dirty="0">
                <a:latin typeface="Calibri" panose="020F0502020204030204" pitchFamily="34" charset="0"/>
                <a:cs typeface="Calibri" panose="020F0502020204030204" pitchFamily="34" charset="0"/>
              </a:rPr>
              <a:t>PAR reviews</a:t>
            </a:r>
          </a:p>
          <a:p>
            <a:pPr marL="342900" lvl="2" indent="-342900">
              <a:spcAft>
                <a:spcPts val="225"/>
              </a:spcAft>
              <a:buFont typeface="+mj-lt"/>
              <a:buAutoNum type="arabicPeriod"/>
            </a:pPr>
            <a:r>
              <a:rPr lang="en-US" sz="14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225"/>
              </a:spcAft>
            </a:pPr>
            <a:endParaRPr lang="en-US" sz="1400" b="1" dirty="0">
              <a:latin typeface="Calibri" panose="020F0502020204030204" pitchFamily="34" charset="0"/>
              <a:cs typeface="Calibri" panose="020F0502020204030204" pitchFamily="34" charset="0"/>
              <a:sym typeface="Wingdings" panose="05000000000000000000" pitchFamily="2" charset="2"/>
            </a:endParaRPr>
          </a:p>
          <a:p>
            <a:pPr marL="0" lvl="2">
              <a:spcAft>
                <a:spcPts val="225"/>
              </a:spcAft>
            </a:pPr>
            <a:r>
              <a:rPr lang="en-US" sz="1400" b="1" dirty="0">
                <a:latin typeface="Calibri" panose="020F0502020204030204" pitchFamily="34" charset="0"/>
                <a:cs typeface="Calibri" panose="020F0502020204030204" pitchFamily="34" charset="0"/>
                <a:sym typeface="Wingdings" panose="05000000000000000000" pitchFamily="2" charset="2"/>
              </a:rPr>
              <a:t>Meeting 3 Wednesday</a:t>
            </a:r>
          </a:p>
          <a:p>
            <a:pPr marL="342900" lvl="2" indent="-342900">
              <a:spcAft>
                <a:spcPts val="225"/>
              </a:spcAft>
              <a:buFont typeface="+mj-lt"/>
              <a:buAutoNum type="arabicPeriod"/>
            </a:pPr>
            <a:r>
              <a:rPr lang="en-US" sz="1400" dirty="0">
                <a:latin typeface="Calibri" panose="020F0502020204030204" pitchFamily="34" charset="0"/>
                <a:cs typeface="Calibri" panose="020F0502020204030204" pitchFamily="34" charset="0"/>
              </a:rPr>
              <a:t>Review comment received from IEC/ISO/JTC1/SC6 for IEEE Std 802.15.9</a:t>
            </a:r>
          </a:p>
          <a:p>
            <a:pPr marL="342900" lvl="2" indent="-342900">
              <a:spcAft>
                <a:spcPts val="225"/>
              </a:spcAft>
              <a:buFont typeface="+mj-lt"/>
              <a:buAutoNum type="arabicPeriod"/>
            </a:pPr>
            <a:r>
              <a:rPr lang="en-US" sz="1400" dirty="0">
                <a:latin typeface="Calibri" panose="020F0502020204030204" pitchFamily="34" charset="0"/>
                <a:cs typeface="Calibri" panose="020F0502020204030204" pitchFamily="34" charset="0"/>
              </a:rPr>
              <a:t>Review any comments or questions on existing or new standards</a:t>
            </a:r>
          </a:p>
          <a:p>
            <a:pPr marL="685800" lvl="3" indent="-342900">
              <a:spcAft>
                <a:spcPts val="225"/>
              </a:spcAft>
              <a:buFont typeface="+mj-lt"/>
              <a:buAutoNum type="arabicPeriod"/>
            </a:pPr>
            <a:r>
              <a:rPr lang="en-US" sz="1400" dirty="0">
                <a:latin typeface="Calibri" panose="020F0502020204030204" pitchFamily="34" charset="0"/>
                <a:cs typeface="Calibri" panose="020F0502020204030204" pitchFamily="34" charset="0"/>
              </a:rPr>
              <a:t>Corrigendum for 802.15.4: 15-24-0635 contains the comment responses. Write PAR in January 2025</a:t>
            </a:r>
          </a:p>
          <a:p>
            <a:pPr marL="342900" lvl="2" indent="-342900">
              <a:spcAft>
                <a:spcPts val="225"/>
              </a:spcAft>
              <a:buFont typeface="+mj-lt"/>
              <a:buAutoNum type="arabicPeriod"/>
            </a:pPr>
            <a:r>
              <a:rPr lang="en-US" sz="1400" dirty="0">
                <a:latin typeface="Calibri" panose="020F0502020204030204" pitchFamily="34" charset="0"/>
                <a:cs typeface="Calibri" panose="020F0502020204030204" pitchFamily="34" charset="0"/>
              </a:rPr>
              <a:t>Review any change requests for Operations Manual – none</a:t>
            </a:r>
          </a:p>
          <a:p>
            <a:pPr marL="342900" lvl="2" indent="-342900">
              <a:spcAft>
                <a:spcPts val="225"/>
              </a:spcAft>
              <a:buFont typeface="+mj-lt"/>
              <a:buAutoNum type="arabicPeriod"/>
            </a:pPr>
            <a:r>
              <a:rPr lang="en-US" sz="1400" dirty="0">
                <a:latin typeface="Calibri" panose="020F0502020204030204" pitchFamily="34" charset="0"/>
                <a:cs typeface="Calibri" panose="020F0502020204030204" pitchFamily="34" charset="0"/>
              </a:rPr>
              <a:t>Motion templates (JTC1 motions, Draft Sharing motions)</a:t>
            </a:r>
          </a:p>
          <a:p>
            <a:pPr marL="342900" lvl="2" indent="-342900">
              <a:spcAft>
                <a:spcPts val="225"/>
              </a:spcAft>
              <a:buFont typeface="+mj-lt"/>
              <a:buAutoNum type="arabicPeriod"/>
            </a:pPr>
            <a:r>
              <a:rPr lang="en-US" sz="1400" dirty="0">
                <a:latin typeface="Calibri" panose="020F0502020204030204" pitchFamily="34" charset="0"/>
                <a:cs typeface="Calibri" panose="020F0502020204030204" pitchFamily="34" charset="0"/>
              </a:rPr>
              <a:t>Review Project Checklist – n/a</a:t>
            </a:r>
          </a:p>
          <a:p>
            <a:pPr marL="342900" lvl="2" indent="-342900">
              <a:spcAft>
                <a:spcPts val="225"/>
              </a:spcAft>
              <a:buFont typeface="+mj-lt"/>
              <a:buAutoNum type="arabicPeriod"/>
            </a:pPr>
            <a:r>
              <a:rPr lang="en-US" sz="1400" dirty="0">
                <a:latin typeface="Calibri" panose="020F0502020204030204" pitchFamily="34" charset="0"/>
                <a:cs typeface="Calibri" panose="020F0502020204030204" pitchFamily="34" charset="0"/>
              </a:rPr>
              <a:t>Recess until 9:00am Thursday</a:t>
            </a:r>
          </a:p>
          <a:p>
            <a:pPr marL="0" lvl="2">
              <a:spcAft>
                <a:spcPts val="225"/>
              </a:spcAft>
            </a:pPr>
            <a:endParaRPr lang="en-US" sz="1400" dirty="0">
              <a:latin typeface="Calibri" panose="020F0502020204030204" pitchFamily="34" charset="0"/>
              <a:cs typeface="Calibri" panose="020F0502020204030204" pitchFamily="34" charset="0"/>
            </a:endParaRPr>
          </a:p>
          <a:p>
            <a:pPr marL="0" lvl="2">
              <a:spcAft>
                <a:spcPts val="225"/>
              </a:spcAft>
            </a:pPr>
            <a:r>
              <a:rPr lang="en-US" sz="1400" b="1" dirty="0">
                <a:latin typeface="Calibri" panose="020F0502020204030204" pitchFamily="34" charset="0"/>
                <a:cs typeface="Calibri" panose="020F0502020204030204" pitchFamily="34" charset="0"/>
                <a:sym typeface="Wingdings" panose="05000000000000000000" pitchFamily="2" charset="2"/>
              </a:rPr>
              <a:t>Meeting 4 Thursday</a:t>
            </a:r>
          </a:p>
          <a:p>
            <a:pPr marL="342900" lvl="2" indent="-342900">
              <a:spcAft>
                <a:spcPts val="225"/>
              </a:spcAft>
              <a:buFont typeface="+mj-lt"/>
              <a:buAutoNum type="arabicPeriod"/>
            </a:pPr>
            <a:r>
              <a:rPr lang="en-US" sz="1400" dirty="0">
                <a:latin typeface="Calibri" panose="020F0502020204030204" pitchFamily="34" charset="0"/>
                <a:cs typeface="Calibri" panose="020F0502020204030204" pitchFamily="34" charset="0"/>
              </a:rPr>
              <a:t>Joint meeting with TG7a for IEC/ISO JTC1 question(s)  8:00 to 9:00am</a:t>
            </a:r>
          </a:p>
          <a:p>
            <a:pPr marL="342900" lvl="2" indent="-342900">
              <a:spcAft>
                <a:spcPts val="225"/>
              </a:spcAft>
              <a:buFont typeface="+mj-lt"/>
              <a:buAutoNum type="arabicPeriod"/>
            </a:pPr>
            <a:r>
              <a:rPr lang="en-US" sz="1400" dirty="0">
                <a:latin typeface="Calibri" panose="020F0502020204030204" pitchFamily="34" charset="0"/>
                <a:cs typeface="Calibri" panose="020F0502020204030204" pitchFamily="34" charset="0"/>
              </a:rPr>
              <a:t>SCM </a:t>
            </a:r>
            <a:r>
              <a:rPr lang="en-US" sz="1400" dirty="0" err="1">
                <a:latin typeface="Calibri" panose="020F0502020204030204" pitchFamily="34" charset="0"/>
                <a:cs typeface="Calibri" panose="020F0502020204030204" pitchFamily="34" charset="0"/>
              </a:rPr>
              <a:t>AoB</a:t>
            </a:r>
            <a:endParaRPr lang="en-US" sz="1400" dirty="0">
              <a:latin typeface="Calibri" panose="020F0502020204030204" pitchFamily="34" charset="0"/>
              <a:cs typeface="Calibri" panose="020F0502020204030204" pitchFamily="34" charset="0"/>
            </a:endParaRPr>
          </a:p>
          <a:p>
            <a:pPr marL="342900" lvl="2" indent="-342900">
              <a:spcAft>
                <a:spcPts val="225"/>
              </a:spcAft>
              <a:buFont typeface="+mj-lt"/>
              <a:buAutoNum type="arabicPeriod"/>
            </a:pPr>
            <a:r>
              <a:rPr lang="en-US" sz="1400" dirty="0">
                <a:latin typeface="Calibri" panose="020F0502020204030204" pitchFamily="34" charset="0"/>
                <a:cs typeface="Calibri" panose="020F0502020204030204" pitchFamily="34" charset="0"/>
              </a:rPr>
              <a:t>Adjourn </a:t>
            </a:r>
            <a:r>
              <a:rPr lang="en-US" sz="1400" dirty="0">
                <a:latin typeface="Calibri" panose="020F0502020204030204" pitchFamily="34" charset="0"/>
                <a:cs typeface="Calibri" panose="020F0502020204030204" pitchFamily="34" charset="0"/>
                <a:sym typeface="Wingdings" panose="05000000000000000000" pitchFamily="2" charset="2"/>
              </a:rPr>
              <a:t> </a:t>
            </a:r>
            <a:endParaRPr lang="en-US" sz="1400" dirty="0">
              <a:latin typeface="Calibri" panose="020F0502020204030204" pitchFamily="34" charset="0"/>
              <a:cs typeface="Calibri" panose="020F0502020204030204" pitchFamily="34" charset="0"/>
            </a:endParaRPr>
          </a:p>
        </p:txBody>
      </p:sp>
      <p:sp>
        <p:nvSpPr>
          <p:cNvPr id="3" name="Foliennummernplatzhalter 3">
            <a:extLst>
              <a:ext uri="{FF2B5EF4-FFF2-40B4-BE49-F238E27FC236}">
                <a16:creationId xmlns:a16="http://schemas.microsoft.com/office/drawing/2014/main" id="{498594FE-CBD9-12F1-34B2-27A01EFBDD88}"/>
              </a:ext>
            </a:extLst>
          </p:cNvPr>
          <p:cNvSpPr txBox="1">
            <a:spLocks/>
          </p:cNvSpPr>
          <p:nvPr/>
        </p:nvSpPr>
        <p:spPr>
          <a:xfrm>
            <a:off x="4224412" y="6425173"/>
            <a:ext cx="804788" cy="28042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123</a:t>
            </a:fld>
            <a:endParaRPr lang="en-US" sz="1200"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idx="4294967295"/>
          </p:nvPr>
        </p:nvSpPr>
        <p:spPr>
          <a:xfrm>
            <a:off x="1485149" y="1144190"/>
            <a:ext cx="5829300" cy="571500"/>
          </a:xfrm>
        </p:spPr>
        <p:txBody>
          <a:bodyPr/>
          <a:lstStyle/>
          <a:p>
            <a:r>
              <a:rPr lang="en-US" sz="2400" b="1" dirty="0">
                <a:latin typeface="Calibri" panose="020F0502020204030204" pitchFamily="34" charset="0"/>
                <a:cs typeface="Calibri" panose="020F0502020204030204" pitchFamily="34" charset="0"/>
              </a:rPr>
              <a:t>802 PARs for Review</a:t>
            </a:r>
            <a:endParaRPr lang="en-US" sz="2400" dirty="0">
              <a:latin typeface="Calibri" panose="020F0502020204030204" pitchFamily="34" charset="0"/>
              <a:cs typeface="Calibri" panose="020F0502020204030204" pitchFamily="34" charset="0"/>
            </a:endParaRPr>
          </a:p>
        </p:txBody>
      </p:sp>
      <p:sp>
        <p:nvSpPr>
          <p:cNvPr id="21510" name="Rectangle 5"/>
          <p:cNvSpPr>
            <a:spLocks noChangeArrowheads="1"/>
          </p:cNvSpPr>
          <p:nvPr/>
        </p:nvSpPr>
        <p:spPr bwMode="auto">
          <a:xfrm>
            <a:off x="628651" y="1715690"/>
            <a:ext cx="7943850" cy="36564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algn="l">
              <a:buFont typeface="Arial" panose="020B0604020202020204" pitchFamily="34" charset="0"/>
              <a:buChar char="•"/>
            </a:pPr>
            <a:r>
              <a:rPr lang="en-GB" sz="1500" dirty="0">
                <a:solidFill>
                  <a:srgbClr val="000000"/>
                </a:solidFill>
                <a:latin typeface="+mn-lt"/>
              </a:rPr>
              <a:t>Information at </a:t>
            </a:r>
            <a:r>
              <a:rPr lang="en-GB" sz="1500" dirty="0">
                <a:solidFill>
                  <a:srgbClr val="000000"/>
                </a:solidFill>
                <a:latin typeface="+mn-lt"/>
                <a:hlinkClick r:id="rId3"/>
              </a:rPr>
              <a:t>https://www.ieee802.org/PARs.shtml</a:t>
            </a:r>
            <a:endParaRPr lang="en-GB" sz="1500" dirty="0">
              <a:solidFill>
                <a:srgbClr val="000000"/>
              </a:solidFill>
              <a:latin typeface="+mn-lt"/>
            </a:endParaRPr>
          </a:p>
          <a:p>
            <a:pPr algn="l">
              <a:buFont typeface="Arial" panose="020B0604020202020204" pitchFamily="34" charset="0"/>
              <a:buChar char="•"/>
            </a:pPr>
            <a:endParaRPr lang="en-GB" sz="1500" dirty="0">
              <a:solidFill>
                <a:srgbClr val="000000"/>
              </a:solidFill>
              <a:latin typeface="+mn-lt"/>
            </a:endParaRPr>
          </a:p>
          <a:p>
            <a:pPr algn="l"/>
            <a:r>
              <a:rPr lang="en-GB" sz="1500" b="1" dirty="0">
                <a:solidFill>
                  <a:srgbClr val="000000"/>
                </a:solidFill>
                <a:latin typeface="+mn-lt"/>
              </a:rPr>
              <a:t>Nov 10-15, 2024 Vancouver, BC, CA</a:t>
            </a:r>
          </a:p>
          <a:p>
            <a:pPr marL="285750" indent="-285750" algn="l">
              <a:buFont typeface="Arial" panose="020B0604020202020204" pitchFamily="34" charset="0"/>
              <a:buChar char="•"/>
            </a:pPr>
            <a:r>
              <a:rPr lang="en-GB" sz="1500" dirty="0">
                <a:solidFill>
                  <a:srgbClr val="000000"/>
                </a:solidFill>
                <a:latin typeface="+mn-lt"/>
              </a:rPr>
              <a:t>P802.1CB - Standard - Frame Replication and Elimination for Reliability - Revision to IEEE Standard 802.1CB-2017, </a:t>
            </a:r>
            <a:r>
              <a:rPr lang="en-GB" sz="1500" dirty="0">
                <a:solidFill>
                  <a:srgbClr val="000000"/>
                </a:solidFill>
                <a:latin typeface="+mn-lt"/>
                <a:hlinkClick r:id="rId4"/>
              </a:rPr>
              <a:t>PAR</a:t>
            </a:r>
            <a:endParaRPr lang="en-GB" sz="1500" dirty="0">
              <a:solidFill>
                <a:srgbClr val="000000"/>
              </a:solidFill>
              <a:latin typeface="+mn-lt"/>
            </a:endParaRPr>
          </a:p>
          <a:p>
            <a:pPr marL="285750" indent="-285750" algn="l">
              <a:buFont typeface="Arial" panose="020B0604020202020204" pitchFamily="34" charset="0"/>
              <a:buChar char="•"/>
            </a:pPr>
            <a:r>
              <a:rPr lang="en-GB" sz="1500" dirty="0">
                <a:solidFill>
                  <a:srgbClr val="000000"/>
                </a:solidFill>
                <a:latin typeface="+mn-lt"/>
              </a:rPr>
              <a:t>P802.1CBec - Amendment - Guidance </a:t>
            </a:r>
            <a:r>
              <a:rPr lang="en-GB" sz="1500" dirty="0" err="1">
                <a:solidFill>
                  <a:srgbClr val="000000"/>
                </a:solidFill>
                <a:latin typeface="+mn-lt"/>
              </a:rPr>
              <a:t>ffor</a:t>
            </a:r>
            <a:r>
              <a:rPr lang="en-GB" sz="1500" dirty="0">
                <a:solidFill>
                  <a:srgbClr val="000000"/>
                </a:solidFill>
                <a:latin typeface="+mn-lt"/>
              </a:rPr>
              <a:t> Sequence Recovery Function Parameter Configuration, </a:t>
            </a:r>
            <a:r>
              <a:rPr lang="en-GB" sz="1500" dirty="0">
                <a:solidFill>
                  <a:srgbClr val="000000"/>
                </a:solidFill>
                <a:latin typeface="+mn-lt"/>
                <a:hlinkClick r:id="rId5"/>
              </a:rPr>
              <a:t>PAR</a:t>
            </a:r>
            <a:r>
              <a:rPr lang="en-GB" sz="1500" dirty="0">
                <a:solidFill>
                  <a:srgbClr val="000000"/>
                </a:solidFill>
                <a:latin typeface="+mn-lt"/>
              </a:rPr>
              <a:t> and </a:t>
            </a:r>
            <a:r>
              <a:rPr lang="en-GB" sz="1500" dirty="0">
                <a:solidFill>
                  <a:srgbClr val="000000"/>
                </a:solidFill>
                <a:latin typeface="+mn-lt"/>
                <a:hlinkClick r:id="rId6"/>
              </a:rPr>
              <a:t>CSD</a:t>
            </a:r>
            <a:endParaRPr lang="en-GB" sz="1500" dirty="0">
              <a:solidFill>
                <a:srgbClr val="000000"/>
              </a:solidFill>
              <a:latin typeface="+mn-lt"/>
            </a:endParaRPr>
          </a:p>
          <a:p>
            <a:pPr marL="285750" indent="-285750" algn="l">
              <a:buFont typeface="Arial" panose="020B0604020202020204" pitchFamily="34" charset="0"/>
              <a:buChar char="•"/>
            </a:pPr>
            <a:r>
              <a:rPr lang="en-GB" sz="1500" dirty="0">
                <a:solidFill>
                  <a:srgbClr val="000000"/>
                </a:solidFill>
                <a:latin typeface="+mn-lt"/>
              </a:rPr>
              <a:t>P802.11bq - Amendment - Enhancements for Integrated </a:t>
            </a:r>
            <a:r>
              <a:rPr lang="en-GB" sz="1500" dirty="0" err="1">
                <a:solidFill>
                  <a:srgbClr val="000000"/>
                </a:solidFill>
                <a:latin typeface="+mn-lt"/>
              </a:rPr>
              <a:t>mmWave</a:t>
            </a:r>
            <a:r>
              <a:rPr lang="en-GB" sz="1500" dirty="0">
                <a:solidFill>
                  <a:srgbClr val="000000"/>
                </a:solidFill>
                <a:latin typeface="+mn-lt"/>
              </a:rPr>
              <a:t> (IMMW) WLAN, </a:t>
            </a:r>
            <a:r>
              <a:rPr lang="en-GB" sz="1500" dirty="0">
                <a:solidFill>
                  <a:srgbClr val="000000"/>
                </a:solidFill>
                <a:latin typeface="+mn-lt"/>
                <a:hlinkClick r:id="rId7"/>
              </a:rPr>
              <a:t>PAR</a:t>
            </a:r>
            <a:r>
              <a:rPr lang="en-GB" sz="1500" dirty="0">
                <a:solidFill>
                  <a:srgbClr val="000000"/>
                </a:solidFill>
                <a:latin typeface="+mn-lt"/>
              </a:rPr>
              <a:t> and </a:t>
            </a:r>
            <a:r>
              <a:rPr lang="en-GB" sz="1500" dirty="0">
                <a:solidFill>
                  <a:srgbClr val="000000"/>
                </a:solidFill>
                <a:latin typeface="+mn-lt"/>
                <a:hlinkClick r:id="rId8"/>
              </a:rPr>
              <a:t>CSD</a:t>
            </a:r>
            <a:endParaRPr lang="en-GB" sz="1500" dirty="0">
              <a:solidFill>
                <a:srgbClr val="000000"/>
              </a:solidFill>
              <a:latin typeface="+mn-lt"/>
            </a:endParaRPr>
          </a:p>
          <a:p>
            <a:pPr marL="285750" indent="-285750" algn="l">
              <a:buFont typeface="Arial" panose="020B0604020202020204" pitchFamily="34" charset="0"/>
              <a:buChar char="•"/>
            </a:pPr>
            <a:r>
              <a:rPr lang="en-GB" sz="1500" dirty="0">
                <a:solidFill>
                  <a:srgbClr val="000000"/>
                </a:solidFill>
                <a:latin typeface="+mn-lt"/>
              </a:rPr>
              <a:t>P802.16 - Standard for Air Interface for Broadband Wireless Access Systems - Revision to IEEE Standard 802.16-2017, </a:t>
            </a:r>
            <a:r>
              <a:rPr lang="en-GB" sz="1500" dirty="0">
                <a:solidFill>
                  <a:srgbClr val="000000"/>
                </a:solidFill>
                <a:latin typeface="+mn-lt"/>
                <a:hlinkClick r:id="rId9"/>
              </a:rPr>
              <a:t>PAR</a:t>
            </a:r>
            <a:endParaRPr lang="en-GB" sz="1500" dirty="0">
              <a:solidFill>
                <a:srgbClr val="000000"/>
              </a:solidFill>
              <a:latin typeface="+mn-lt"/>
            </a:endParaRPr>
          </a:p>
          <a:p>
            <a:pPr algn="l">
              <a:buFont typeface="Arial" panose="020B0604020202020204" pitchFamily="34" charset="0"/>
              <a:buChar char="•"/>
            </a:pPr>
            <a:endParaRPr lang="en-GB" sz="1500" dirty="0">
              <a:solidFill>
                <a:srgbClr val="000000"/>
              </a:solidFill>
              <a:latin typeface="+mn-lt"/>
            </a:endParaRPr>
          </a:p>
        </p:txBody>
      </p:sp>
      <p:sp>
        <p:nvSpPr>
          <p:cNvPr id="3" name="Foliennummernplatzhalter 3">
            <a:extLst>
              <a:ext uri="{FF2B5EF4-FFF2-40B4-BE49-F238E27FC236}">
                <a16:creationId xmlns:a16="http://schemas.microsoft.com/office/drawing/2014/main" id="{151DCCC5-E23F-94AE-7D52-2E0E2DD546A7}"/>
              </a:ext>
            </a:extLst>
          </p:cNvPr>
          <p:cNvSpPr txBox="1">
            <a:spLocks/>
          </p:cNvSpPr>
          <p:nvPr/>
        </p:nvSpPr>
        <p:spPr>
          <a:xfrm>
            <a:off x="4224412" y="6425173"/>
            <a:ext cx="804788" cy="28042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124</a:t>
            </a:fld>
            <a:endParaRPr lang="en-US" sz="1200" dirty="0"/>
          </a:p>
        </p:txBody>
      </p:sp>
    </p:spTree>
    <p:extLst>
      <p:ext uri="{BB962C8B-B14F-4D97-AF65-F5344CB8AC3E}">
        <p14:creationId xmlns:p14="http://schemas.microsoft.com/office/powerpoint/2010/main" val="36107193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4A502-82CE-2C4A-12DE-648658D075A5}"/>
            </a:ext>
          </a:extLst>
        </p:cNvPr>
        <p:cNvGrpSpPr/>
        <p:nvPr/>
      </p:nvGrpSpPr>
      <p:grpSpPr>
        <a:xfrm>
          <a:off x="0" y="0"/>
          <a:ext cx="0" cy="0"/>
          <a:chOff x="0" y="0"/>
          <a:chExt cx="0" cy="0"/>
        </a:xfrm>
      </p:grpSpPr>
      <p:sp>
        <p:nvSpPr>
          <p:cNvPr id="21509" name="Rectangle 2">
            <a:extLst>
              <a:ext uri="{FF2B5EF4-FFF2-40B4-BE49-F238E27FC236}">
                <a16:creationId xmlns:a16="http://schemas.microsoft.com/office/drawing/2014/main" id="{3BA4CA89-CD32-F663-1A70-031923798FC8}"/>
              </a:ext>
            </a:extLst>
          </p:cNvPr>
          <p:cNvSpPr>
            <a:spLocks noGrp="1" noChangeArrowheads="1"/>
          </p:cNvSpPr>
          <p:nvPr>
            <p:ph type="title" idx="4294967295"/>
          </p:nvPr>
        </p:nvSpPr>
        <p:spPr>
          <a:xfrm>
            <a:off x="1485149" y="1144190"/>
            <a:ext cx="5829300" cy="571500"/>
          </a:xfrm>
        </p:spPr>
        <p:txBody>
          <a:bodyPr/>
          <a:lstStyle/>
          <a:p>
            <a:r>
              <a:rPr lang="en-US" sz="2400" b="1" dirty="0">
                <a:latin typeface="Calibri" panose="020F0502020204030204" pitchFamily="34" charset="0"/>
                <a:cs typeface="Calibri" panose="020F0502020204030204" pitchFamily="34" charset="0"/>
              </a:rPr>
              <a:t>802 PARs for Review</a:t>
            </a:r>
            <a:endParaRPr lang="en-US" sz="2400" dirty="0">
              <a:latin typeface="Calibri" panose="020F0502020204030204" pitchFamily="34" charset="0"/>
              <a:cs typeface="Calibri" panose="020F0502020204030204" pitchFamily="34" charset="0"/>
            </a:endParaRPr>
          </a:p>
        </p:txBody>
      </p:sp>
      <p:sp>
        <p:nvSpPr>
          <p:cNvPr id="21510" name="Rectangle 5">
            <a:extLst>
              <a:ext uri="{FF2B5EF4-FFF2-40B4-BE49-F238E27FC236}">
                <a16:creationId xmlns:a16="http://schemas.microsoft.com/office/drawing/2014/main" id="{ABC4B5D0-628C-6484-AF6E-75BA52A440BF}"/>
              </a:ext>
            </a:extLst>
          </p:cNvPr>
          <p:cNvSpPr>
            <a:spLocks noChangeArrowheads="1"/>
          </p:cNvSpPr>
          <p:nvPr/>
        </p:nvSpPr>
        <p:spPr bwMode="auto">
          <a:xfrm>
            <a:off x="628651" y="1715690"/>
            <a:ext cx="7943850" cy="36564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algn="l">
              <a:buFont typeface="Arial" panose="020B0604020202020204" pitchFamily="34" charset="0"/>
              <a:buChar char="•"/>
            </a:pPr>
            <a:r>
              <a:rPr lang="en-GB" sz="1200" dirty="0">
                <a:solidFill>
                  <a:srgbClr val="000000"/>
                </a:solidFill>
                <a:latin typeface="+mn-lt"/>
              </a:rPr>
              <a:t>Information at </a:t>
            </a:r>
            <a:r>
              <a:rPr lang="en-GB" sz="1200" dirty="0">
                <a:solidFill>
                  <a:srgbClr val="000000"/>
                </a:solidFill>
                <a:latin typeface="+mn-lt"/>
                <a:hlinkClick r:id="rId3"/>
              </a:rPr>
              <a:t>https://www.ieee802.org/PARs.shtml</a:t>
            </a:r>
            <a:endParaRPr lang="en-GB" sz="1200" dirty="0">
              <a:solidFill>
                <a:srgbClr val="000000"/>
              </a:solidFill>
              <a:latin typeface="+mn-lt"/>
            </a:endParaRPr>
          </a:p>
          <a:p>
            <a:pPr algn="l">
              <a:buFont typeface="Arial" panose="020B0604020202020204" pitchFamily="34" charset="0"/>
              <a:buChar char="•"/>
            </a:pPr>
            <a:endParaRPr lang="en-GB" sz="1200" dirty="0">
              <a:solidFill>
                <a:srgbClr val="000000"/>
              </a:solidFill>
              <a:latin typeface="+mn-lt"/>
            </a:endParaRPr>
          </a:p>
          <a:p>
            <a:pPr algn="l">
              <a:buFont typeface="Arial" panose="020B0604020202020204" pitchFamily="34" charset="0"/>
              <a:buChar char="•"/>
            </a:pPr>
            <a:r>
              <a:rPr lang="en-GB" sz="1200" dirty="0">
                <a:solidFill>
                  <a:srgbClr val="000000"/>
                </a:solidFill>
                <a:latin typeface="+mn-lt"/>
              </a:rPr>
              <a:t>P802.11bq - Amendment - Enhancements for Integrated </a:t>
            </a:r>
            <a:r>
              <a:rPr lang="en-GB" sz="1200" dirty="0" err="1">
                <a:solidFill>
                  <a:srgbClr val="000000"/>
                </a:solidFill>
                <a:latin typeface="+mn-lt"/>
              </a:rPr>
              <a:t>mmWave</a:t>
            </a:r>
            <a:r>
              <a:rPr lang="en-GB" sz="1200" dirty="0">
                <a:solidFill>
                  <a:srgbClr val="000000"/>
                </a:solidFill>
                <a:latin typeface="+mn-lt"/>
              </a:rPr>
              <a:t> (IMMW) WLAN, </a:t>
            </a:r>
            <a:r>
              <a:rPr lang="en-GB" sz="1200" dirty="0">
                <a:solidFill>
                  <a:srgbClr val="000000"/>
                </a:solidFill>
                <a:latin typeface="+mn-lt"/>
                <a:hlinkClick r:id="rId4"/>
              </a:rPr>
              <a:t>PAR</a:t>
            </a:r>
            <a:r>
              <a:rPr lang="en-GB" sz="1200" dirty="0">
                <a:solidFill>
                  <a:srgbClr val="000000"/>
                </a:solidFill>
                <a:latin typeface="+mn-lt"/>
              </a:rPr>
              <a:t> and </a:t>
            </a:r>
            <a:r>
              <a:rPr lang="en-GB" sz="1200" dirty="0">
                <a:solidFill>
                  <a:srgbClr val="000000"/>
                </a:solidFill>
                <a:latin typeface="+mn-lt"/>
                <a:hlinkClick r:id="rId5"/>
              </a:rPr>
              <a:t>CSD</a:t>
            </a:r>
            <a:endParaRPr lang="en-GB" sz="1200" dirty="0">
              <a:solidFill>
                <a:srgbClr val="000000"/>
              </a:solidFill>
              <a:latin typeface="+mn-lt"/>
            </a:endParaRPr>
          </a:p>
          <a:p>
            <a:pPr algn="l"/>
            <a:endParaRPr lang="en-GB" sz="1200" dirty="0">
              <a:solidFill>
                <a:srgbClr val="000000"/>
              </a:solidFill>
              <a:latin typeface="+mn-lt"/>
            </a:endParaRPr>
          </a:p>
          <a:p>
            <a:pPr algn="l"/>
            <a:r>
              <a:rPr lang="en-GB" sz="1200" dirty="0">
                <a:solidFill>
                  <a:srgbClr val="000000"/>
                </a:solidFill>
                <a:latin typeface="+mn-lt"/>
              </a:rPr>
              <a:t>Comments on 802.11bq PAR:</a:t>
            </a:r>
          </a:p>
          <a:p>
            <a:pPr algn="l"/>
            <a:r>
              <a:rPr lang="en-GB" sz="1200" dirty="0"/>
              <a:t>5.2.b Scope of the project: This amendment defines standardized modifications to both the IEEE Std 802.11 physical layer (PHY) and the IEEE Std 802.11 Medium Access Control (MAC) that allows Wireless Local Area Network (WLAN) non-standalone operation in unlicensed bands between 42 GHz and 71 GHz using single-user (SU) OFDM based transmissions. The amendment requires that an 802.11 device supporting this amendment also supports at least one of the 2.4 GHz to 7.25 GHz (sub-7 GHz) unlicensed bands. The amendment expands the multi-link operation defined in the sub-7 GHz band specifications to support non-standalone operation in the unlicensed bands between 42 GHz and 71 GHz. This amendment on PHY and MAC operation in unlicensed bands between 42 GHz and 71 GHz leverages or reuses existing PHY and MAC specifications defined for the operation in sub-7 GHz bands, e.g. SU transmission PPDU format and MAC frames, and defines bandwidth modes operating in non-overlapping channels. This amendment provides coexistence mechanisms with legacy </a:t>
            </a:r>
            <a:r>
              <a:rPr lang="en-GB" sz="1200" dirty="0">
                <a:highlight>
                  <a:srgbClr val="FFFF00"/>
                </a:highlight>
              </a:rPr>
              <a:t>IEEE 802.11 </a:t>
            </a:r>
            <a:r>
              <a:rPr lang="en-GB" sz="1200" dirty="0">
                <a:highlight>
                  <a:srgbClr val="00FF00"/>
                </a:highlight>
              </a:rPr>
              <a:t>and other IEEE 802 wireless devices (including 802.15.3 devices)</a:t>
            </a:r>
            <a:r>
              <a:rPr lang="en-GB" sz="1200" dirty="0">
                <a:highlight>
                  <a:srgbClr val="FFFF00"/>
                </a:highlight>
              </a:rPr>
              <a:t> operating in the unlicensed bands between 42 GHz and 71 GHz</a:t>
            </a:r>
            <a:r>
              <a:rPr lang="en-GB" sz="1200" dirty="0"/>
              <a:t>.</a:t>
            </a:r>
            <a:endParaRPr lang="en-GB" sz="1200" dirty="0">
              <a:solidFill>
                <a:srgbClr val="000000"/>
              </a:solidFill>
              <a:latin typeface="+mn-lt"/>
            </a:endParaRPr>
          </a:p>
          <a:p>
            <a:pPr algn="l"/>
            <a:endParaRPr lang="en-GB" sz="1200" dirty="0">
              <a:solidFill>
                <a:srgbClr val="000000"/>
              </a:solidFill>
              <a:latin typeface="+mn-lt"/>
            </a:endParaRPr>
          </a:p>
          <a:p>
            <a:pPr algn="l"/>
            <a:endParaRPr lang="en-GB" sz="1200" dirty="0">
              <a:solidFill>
                <a:srgbClr val="000000"/>
              </a:solidFill>
              <a:latin typeface="+mn-lt"/>
            </a:endParaRPr>
          </a:p>
        </p:txBody>
      </p:sp>
      <p:sp>
        <p:nvSpPr>
          <p:cNvPr id="3" name="Foliennummernplatzhalter 3">
            <a:extLst>
              <a:ext uri="{FF2B5EF4-FFF2-40B4-BE49-F238E27FC236}">
                <a16:creationId xmlns:a16="http://schemas.microsoft.com/office/drawing/2014/main" id="{0DE4E9E3-4FE3-9378-04C2-29297E182246}"/>
              </a:ext>
            </a:extLst>
          </p:cNvPr>
          <p:cNvSpPr txBox="1">
            <a:spLocks/>
          </p:cNvSpPr>
          <p:nvPr/>
        </p:nvSpPr>
        <p:spPr>
          <a:xfrm>
            <a:off x="4224412" y="6425173"/>
            <a:ext cx="804788" cy="28042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125</a:t>
            </a:fld>
            <a:endParaRPr lang="en-US" sz="1200" dirty="0"/>
          </a:p>
        </p:txBody>
      </p:sp>
    </p:spTree>
    <p:extLst>
      <p:ext uri="{BB962C8B-B14F-4D97-AF65-F5344CB8AC3E}">
        <p14:creationId xmlns:p14="http://schemas.microsoft.com/office/powerpoint/2010/main" val="348984539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9" name="Rectangle 2"/>
          <p:cNvSpPr>
            <a:spLocks noGrp="1" noChangeArrowheads="1"/>
          </p:cNvSpPr>
          <p:nvPr>
            <p:ph type="title" idx="4294967295"/>
          </p:nvPr>
        </p:nvSpPr>
        <p:spPr>
          <a:xfrm>
            <a:off x="1485149" y="1144190"/>
            <a:ext cx="5829300" cy="571500"/>
          </a:xfrm>
        </p:spPr>
        <p:txBody>
          <a:bodyPr/>
          <a:lstStyle/>
          <a:p>
            <a:r>
              <a:rPr lang="en-US" sz="2400" b="1" dirty="0">
                <a:latin typeface="Calibri" panose="020F0502020204030204" pitchFamily="34" charset="0"/>
                <a:cs typeface="Calibri" panose="020F0502020204030204" pitchFamily="34" charset="0"/>
              </a:rPr>
              <a:t>Achievements</a:t>
            </a:r>
            <a:endParaRPr lang="en-US" sz="2400" dirty="0">
              <a:latin typeface="Calibri" panose="020F0502020204030204" pitchFamily="34" charset="0"/>
              <a:cs typeface="Calibri" panose="020F0502020204030204" pitchFamily="34" charset="0"/>
            </a:endParaRPr>
          </a:p>
        </p:txBody>
      </p:sp>
      <p:sp>
        <p:nvSpPr>
          <p:cNvPr id="21510" name="Rectangle 5"/>
          <p:cNvSpPr>
            <a:spLocks noChangeArrowheads="1"/>
          </p:cNvSpPr>
          <p:nvPr/>
        </p:nvSpPr>
        <p:spPr bwMode="auto">
          <a:xfrm>
            <a:off x="628651" y="1885950"/>
            <a:ext cx="7943850" cy="348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342900" lvl="2" indent="-342900">
              <a:spcAft>
                <a:spcPts val="225"/>
              </a:spcAft>
              <a:buAutoNum type="arabicPeriod"/>
            </a:pPr>
            <a:r>
              <a:rPr lang="en-US" sz="1500" dirty="0">
                <a:latin typeface="Calibri" panose="020F0502020204030204" pitchFamily="34" charset="0"/>
                <a:cs typeface="Calibri" panose="020F0502020204030204" pitchFamily="34" charset="0"/>
              </a:rPr>
              <a:t>Reviewed PARs / CSDs</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Reviewed comments and questions on existing or new standards – in January we’ll work on Corrigendum PAR for 802.15.4 .  </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Prepared motions for ISO/IEC JTC1/SC6 comment resolution submissions </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Updated </a:t>
            </a:r>
            <a:r>
              <a:rPr lang="en-US" sz="1500">
                <a:latin typeface="Calibri" panose="020F0502020204030204" pitchFamily="34" charset="0"/>
                <a:cs typeface="Calibri" panose="020F0502020204030204" pitchFamily="34" charset="0"/>
              </a:rPr>
              <a:t>example motions 15-23-0506-04-0mag</a:t>
            </a:r>
            <a:endParaRPr lang="en-US" sz="1500" dirty="0">
              <a:latin typeface="Calibri" panose="020F0502020204030204" pitchFamily="34" charset="0"/>
              <a:cs typeface="Calibri" panose="020F0502020204030204" pitchFamily="34" charset="0"/>
            </a:endParaRPr>
          </a:p>
          <a:p>
            <a:pPr marL="342900" lvl="2" indent="-342900">
              <a:spcAft>
                <a:spcPts val="225"/>
              </a:spcAft>
              <a:buFont typeface="+mj-lt"/>
              <a:buAutoNum type="arabicPeriod"/>
            </a:pPr>
            <a:endParaRPr lang="en-US" sz="1500" dirty="0">
              <a:latin typeface="Calibri" panose="020F0502020204030204" pitchFamily="34" charset="0"/>
              <a:cs typeface="Calibri" panose="020F0502020204030204" pitchFamily="34" charset="0"/>
            </a:endParaRPr>
          </a:p>
          <a:p>
            <a:pPr marL="0" lvl="2">
              <a:spcAft>
                <a:spcPts val="225"/>
              </a:spcAft>
            </a:pPr>
            <a:endParaRPr lang="en-US" sz="1500" dirty="0">
              <a:latin typeface="Calibri" panose="020F0502020204030204" pitchFamily="34" charset="0"/>
              <a:cs typeface="Calibri" panose="020F0502020204030204" pitchFamily="34" charset="0"/>
            </a:endParaRPr>
          </a:p>
          <a:p>
            <a:pPr marL="342900" lvl="2" indent="-342900">
              <a:spcAft>
                <a:spcPts val="225"/>
              </a:spcAft>
              <a:buAutoNum type="arabicPeriod"/>
            </a:pPr>
            <a:endParaRPr lang="en-US" sz="1500" dirty="0">
              <a:latin typeface="Calibri" panose="020F0502020204030204" pitchFamily="34" charset="0"/>
              <a:cs typeface="Calibri" panose="020F0502020204030204" pitchFamily="34" charset="0"/>
            </a:endParaRPr>
          </a:p>
          <a:p>
            <a:pPr marL="342900" lvl="2" indent="-342900">
              <a:spcAft>
                <a:spcPts val="225"/>
              </a:spcAft>
              <a:buAutoNum type="arabicPeriod"/>
            </a:pPr>
            <a:endParaRPr lang="en-US" sz="1500" dirty="0">
              <a:latin typeface="Calibri" panose="020F0502020204030204" pitchFamily="34" charset="0"/>
              <a:cs typeface="Calibri" panose="020F0502020204030204" pitchFamily="34" charset="0"/>
            </a:endParaRPr>
          </a:p>
        </p:txBody>
      </p:sp>
      <p:sp>
        <p:nvSpPr>
          <p:cNvPr id="3" name="Foliennummernplatzhalter 3">
            <a:extLst>
              <a:ext uri="{FF2B5EF4-FFF2-40B4-BE49-F238E27FC236}">
                <a16:creationId xmlns:a16="http://schemas.microsoft.com/office/drawing/2014/main" id="{A8AA3E55-D821-2C09-DDFA-BA40432FFA4E}"/>
              </a:ext>
            </a:extLst>
          </p:cNvPr>
          <p:cNvSpPr txBox="1">
            <a:spLocks/>
          </p:cNvSpPr>
          <p:nvPr/>
        </p:nvSpPr>
        <p:spPr>
          <a:xfrm>
            <a:off x="4224412" y="6425173"/>
            <a:ext cx="804788" cy="28042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126</a:t>
            </a:fld>
            <a:endParaRPr lang="en-US" sz="1200" dirty="0"/>
          </a:p>
        </p:txBody>
      </p:sp>
    </p:spTree>
    <p:extLst>
      <p:ext uri="{BB962C8B-B14F-4D97-AF65-F5344CB8AC3E}">
        <p14:creationId xmlns:p14="http://schemas.microsoft.com/office/powerpoint/2010/main" val="51506615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98A85-B426-DA5F-36EF-B1F0735AC9EC}"/>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1B334C24-5AFF-F8BF-C4D1-9769192B5C15}"/>
              </a:ext>
            </a:extLst>
          </p:cNvPr>
          <p:cNvSpPr>
            <a:spLocks noGrp="1"/>
          </p:cNvSpPr>
          <p:nvPr>
            <p:ph type="ctrTitle"/>
          </p:nvPr>
        </p:nvSpPr>
        <p:spPr/>
        <p:txBody>
          <a:bodyPr/>
          <a:lstStyle/>
          <a:p>
            <a:r>
              <a:rPr lang="de-DE" dirty="0"/>
              <a:t>SC THz</a:t>
            </a:r>
            <a:br>
              <a:rPr lang="de-DE" dirty="0"/>
            </a:br>
            <a:r>
              <a:rPr lang="de-DE" dirty="0"/>
              <a:t>November 2024 </a:t>
            </a:r>
            <a:br>
              <a:rPr lang="de-DE" dirty="0"/>
            </a:br>
            <a:r>
              <a:rPr lang="de-DE" dirty="0"/>
              <a:t>Closing Report</a:t>
            </a:r>
          </a:p>
        </p:txBody>
      </p:sp>
      <p:sp>
        <p:nvSpPr>
          <p:cNvPr id="2" name="Foliennummernplatzhalter 3">
            <a:extLst>
              <a:ext uri="{FF2B5EF4-FFF2-40B4-BE49-F238E27FC236}">
                <a16:creationId xmlns:a16="http://schemas.microsoft.com/office/drawing/2014/main" id="{B24FD251-A3EA-EC84-AC99-126468F9DE51}"/>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127</a:t>
            </a:fld>
            <a:endParaRPr lang="en-US" dirty="0"/>
          </a:p>
        </p:txBody>
      </p:sp>
    </p:spTree>
    <p:extLst>
      <p:ext uri="{BB962C8B-B14F-4D97-AF65-F5344CB8AC3E}">
        <p14:creationId xmlns:p14="http://schemas.microsoft.com/office/powerpoint/2010/main" val="10043766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559CF-CB19-5213-4D9E-B4DD203F0FCC}"/>
            </a:ext>
          </a:extLst>
        </p:cNvPr>
        <p:cNvGrpSpPr/>
        <p:nvPr/>
      </p:nvGrpSpPr>
      <p:grpSpPr>
        <a:xfrm>
          <a:off x="0" y="0"/>
          <a:ext cx="0" cy="0"/>
          <a:chOff x="0" y="0"/>
          <a:chExt cx="0" cy="0"/>
        </a:xfrm>
      </p:grpSpPr>
      <p:sp>
        <p:nvSpPr>
          <p:cNvPr id="2" name="Foliennummernplatzhalter 3">
            <a:extLst>
              <a:ext uri="{FF2B5EF4-FFF2-40B4-BE49-F238E27FC236}">
                <a16:creationId xmlns:a16="http://schemas.microsoft.com/office/drawing/2014/main" id="{63732BFF-857D-9278-811E-FC9B9FB9DC92}"/>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128</a:t>
            </a:fld>
            <a:endParaRPr lang="en-US" dirty="0"/>
          </a:p>
        </p:txBody>
      </p:sp>
      <p:sp>
        <p:nvSpPr>
          <p:cNvPr id="4" name="Titel 4">
            <a:extLst>
              <a:ext uri="{FF2B5EF4-FFF2-40B4-BE49-F238E27FC236}">
                <a16:creationId xmlns:a16="http://schemas.microsoft.com/office/drawing/2014/main" id="{8606D65F-0D7B-C8DF-306C-11DE966B6C5E}"/>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de-DE" kern="0"/>
              <a:t>Meetings/Contributions</a:t>
            </a:r>
            <a:endParaRPr lang="de-DE" kern="0" dirty="0"/>
          </a:p>
        </p:txBody>
      </p:sp>
      <p:sp>
        <p:nvSpPr>
          <p:cNvPr id="5" name="Inhaltsplatzhalter 5">
            <a:extLst>
              <a:ext uri="{FF2B5EF4-FFF2-40B4-BE49-F238E27FC236}">
                <a16:creationId xmlns:a16="http://schemas.microsoft.com/office/drawing/2014/main" id="{E3FAD318-A646-B8D1-F76C-800C53A2FF35}"/>
              </a:ext>
            </a:extLst>
          </p:cNvPr>
          <p:cNvSpPr txBox="1">
            <a:spLocks/>
          </p:cNvSpPr>
          <p:nvPr/>
        </p:nvSpPr>
        <p:spPr bwMode="auto">
          <a:xfrm>
            <a:off x="685800" y="1682762"/>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de-DE" sz="2000" kern="0" dirty="0"/>
              <a:t>2  meetings on Tue PM2 and Thu AM2</a:t>
            </a:r>
          </a:p>
          <a:p>
            <a:pPr algn="l"/>
            <a:r>
              <a:rPr lang="de-DE" sz="2000" kern="0" dirty="0"/>
              <a:t>18 participants (9 onsite, 9 online)</a:t>
            </a:r>
          </a:p>
          <a:p>
            <a:pPr algn="l"/>
            <a:r>
              <a:rPr lang="de-DE" sz="2000" kern="0" dirty="0"/>
              <a:t>Contributions</a:t>
            </a:r>
          </a:p>
          <a:p>
            <a:pPr lvl="1" algn="l"/>
            <a:r>
              <a:rPr lang="en-US" sz="1600" kern="0" dirty="0">
                <a:ea typeface="MS PGothic" panose="020B0600070205080204" pitchFamily="34" charset="-128"/>
              </a:rPr>
              <a:t>Contribution </a:t>
            </a:r>
            <a:r>
              <a:rPr lang="en-US" sz="1600" i="1" kern="0" dirty="0">
                <a:ea typeface="MS PGothic" panose="020B0600070205080204" pitchFamily="34" charset="-128"/>
              </a:rPr>
              <a:t>Power delay profile measurement for THz communications link </a:t>
            </a:r>
            <a:r>
              <a:rPr lang="en-US" sz="1600" kern="0" dirty="0">
                <a:ea typeface="MS PGothic" panose="020B0600070205080204" pitchFamily="34" charset="-128"/>
              </a:rPr>
              <a:t>(24/0616r2) by Hirokazu Sawada (NICT/Japan)</a:t>
            </a:r>
            <a:endParaRPr lang="de-DE" sz="1600" kern="0" dirty="0">
              <a:ea typeface="MS PGothic" panose="020B0600070205080204" pitchFamily="34" charset="-128"/>
            </a:endParaRPr>
          </a:p>
          <a:p>
            <a:pPr lvl="1" algn="l"/>
            <a:r>
              <a:rPr lang="en-US" sz="1600" kern="0" dirty="0">
                <a:ea typeface="MS PGothic" panose="020B0600070205080204" pitchFamily="34" charset="-128"/>
              </a:rPr>
              <a:t>Contribution </a:t>
            </a:r>
            <a:r>
              <a:rPr lang="en-US" sz="1600" i="1" kern="0" dirty="0">
                <a:ea typeface="MS PGothic" panose="020B0600070205080204" pitchFamily="34" charset="-128"/>
              </a:rPr>
              <a:t>Sub-Terahertz Band Wireless Fronthaul with Commercially Available Fronthaul Equipment and Optical Transceiver (</a:t>
            </a:r>
            <a:r>
              <a:rPr lang="en-US" sz="1600" kern="0" dirty="0">
                <a:ea typeface="MS PGothic" panose="020B0600070205080204" pitchFamily="34" charset="-128"/>
              </a:rPr>
              <a:t>24/0574)</a:t>
            </a:r>
            <a:r>
              <a:rPr lang="en-US" sz="1600" i="1" kern="0" dirty="0">
                <a:ea typeface="MS PGothic" panose="020B0600070205080204" pitchFamily="34" charset="-128"/>
              </a:rPr>
              <a:t> </a:t>
            </a:r>
            <a:r>
              <a:rPr lang="en-US" sz="1600" kern="0" dirty="0">
                <a:ea typeface="MS PGothic" panose="020B0600070205080204" pitchFamily="34" charset="-128"/>
              </a:rPr>
              <a:t>by Seung-Hyun Cho (ETRI)</a:t>
            </a:r>
          </a:p>
          <a:p>
            <a:pPr lvl="1" algn="l"/>
            <a:r>
              <a:rPr lang="en-US" sz="1600" kern="0" dirty="0">
                <a:ea typeface="MS PGothic" panose="020B0600070205080204" pitchFamily="34" charset="-128"/>
              </a:rPr>
              <a:t>Contribution </a:t>
            </a:r>
            <a:r>
              <a:rPr lang="en-US" sz="1600" i="1" kern="0" dirty="0">
                <a:ea typeface="MS PGothic" panose="020B0600070205080204" pitchFamily="34" charset="-128"/>
              </a:rPr>
              <a:t>Characterization of Indoor Sub-THz Channels at 154 and 300 GHz </a:t>
            </a:r>
            <a:r>
              <a:rPr lang="en-US" sz="1600" kern="0" dirty="0">
                <a:ea typeface="MS PGothic" panose="020B0600070205080204" pitchFamily="34" charset="-128"/>
              </a:rPr>
              <a:t>(24/0586) by Shigenobu Sasaki (Niigata University/Japan)</a:t>
            </a:r>
            <a:endParaRPr lang="de-DE" sz="1600" kern="0" dirty="0">
              <a:ea typeface="MS PGothic" panose="020B0600070205080204" pitchFamily="34" charset="-128"/>
            </a:endParaRPr>
          </a:p>
          <a:p>
            <a:pPr lvl="1" algn="l"/>
            <a:r>
              <a:rPr lang="en-US" sz="1600" kern="0" dirty="0">
                <a:ea typeface="MS PGothic" panose="020B0600070205080204" pitchFamily="34" charset="-128"/>
              </a:rPr>
              <a:t>Contribution </a:t>
            </a:r>
            <a:r>
              <a:rPr lang="en-US" sz="1600" i="1" kern="0" dirty="0">
                <a:ea typeface="MS PGothic" panose="020B0600070205080204" pitchFamily="34" charset="-128"/>
              </a:rPr>
              <a:t>A Concept for an Agile and Flexible Spectrum Management for THz Communications </a:t>
            </a:r>
            <a:r>
              <a:rPr lang="en-US" sz="1600" kern="0" dirty="0">
                <a:ea typeface="MS PGothic" panose="020B0600070205080204" pitchFamily="34" charset="-128"/>
              </a:rPr>
              <a:t>(24/0580)</a:t>
            </a:r>
            <a:r>
              <a:rPr lang="en-US" sz="1600" i="1" kern="0" dirty="0">
                <a:ea typeface="MS PGothic" panose="020B0600070205080204" pitchFamily="34" charset="-128"/>
              </a:rPr>
              <a:t> </a:t>
            </a:r>
            <a:r>
              <a:rPr lang="en-US" sz="1600" kern="0" dirty="0">
                <a:ea typeface="MS PGothic" panose="020B0600070205080204" pitchFamily="34" charset="-128"/>
              </a:rPr>
              <a:t>by Thomas </a:t>
            </a:r>
            <a:r>
              <a:rPr lang="en-US" sz="1600" kern="0" dirty="0" err="1">
                <a:ea typeface="MS PGothic" panose="020B0600070205080204" pitchFamily="34" charset="-128"/>
              </a:rPr>
              <a:t>Kürner</a:t>
            </a:r>
            <a:r>
              <a:rPr lang="en-US" sz="1600" kern="0" dirty="0">
                <a:ea typeface="MS PGothic" panose="020B0600070205080204" pitchFamily="34" charset="-128"/>
              </a:rPr>
              <a:t> (TU Braunschweig)</a:t>
            </a:r>
          </a:p>
          <a:p>
            <a:pPr lvl="1" algn="l"/>
            <a:r>
              <a:rPr lang="en-US" sz="1600" kern="0" dirty="0">
                <a:ea typeface="MS PGothic" panose="020B0600070205080204" pitchFamily="34" charset="-128"/>
              </a:rPr>
              <a:t>Contribution </a:t>
            </a:r>
            <a:r>
              <a:rPr lang="en-US" sz="1600" i="1" kern="0" dirty="0">
                <a:ea typeface="MS PGothic" panose="020B0600070205080204" pitchFamily="34" charset="-128"/>
              </a:rPr>
              <a:t>Initial Assessment of THz Indoor Channel with Passive Reflective Intelligent Surfaces </a:t>
            </a:r>
            <a:r>
              <a:rPr lang="en-US" sz="1600" kern="0" dirty="0">
                <a:ea typeface="MS PGothic" panose="020B0600070205080204" pitchFamily="34" charset="-128"/>
              </a:rPr>
              <a:t>(24/0581)</a:t>
            </a:r>
            <a:r>
              <a:rPr lang="en-US" sz="1600" i="1" kern="0" dirty="0">
                <a:ea typeface="MS PGothic" panose="020B0600070205080204" pitchFamily="34" charset="-128"/>
              </a:rPr>
              <a:t> </a:t>
            </a:r>
            <a:r>
              <a:rPr lang="en-US" sz="1600" kern="0" dirty="0">
                <a:ea typeface="MS PGothic" panose="020B0600070205080204" pitchFamily="34" charset="-128"/>
              </a:rPr>
              <a:t>)</a:t>
            </a:r>
            <a:r>
              <a:rPr lang="en-US" sz="1600" i="1" kern="0" dirty="0">
                <a:ea typeface="MS PGothic" panose="020B0600070205080204" pitchFamily="34" charset="-128"/>
              </a:rPr>
              <a:t> </a:t>
            </a:r>
            <a:r>
              <a:rPr lang="en-US" sz="1600" kern="0" dirty="0">
                <a:ea typeface="MS PGothic" panose="020B0600070205080204" pitchFamily="34" charset="-128"/>
              </a:rPr>
              <a:t>by Thomas </a:t>
            </a:r>
            <a:r>
              <a:rPr lang="en-US" sz="1600" kern="0" dirty="0" err="1">
                <a:ea typeface="MS PGothic" panose="020B0600070205080204" pitchFamily="34" charset="-128"/>
              </a:rPr>
              <a:t>Kürner</a:t>
            </a:r>
            <a:r>
              <a:rPr lang="en-US" sz="1600" kern="0" dirty="0">
                <a:ea typeface="MS PGothic" panose="020B0600070205080204" pitchFamily="34" charset="-128"/>
              </a:rPr>
              <a:t> (TU Braunschweig)</a:t>
            </a:r>
          </a:p>
          <a:p>
            <a:pPr lvl="1" algn="l"/>
            <a:r>
              <a:rPr lang="en-US" sz="1600" kern="0" dirty="0">
                <a:ea typeface="MS PGothic" panose="020B0600070205080204" pitchFamily="34" charset="-128"/>
              </a:rPr>
              <a:t>Contribution Preparation for WNG in KOBE (24/0657r1)  by </a:t>
            </a:r>
            <a:r>
              <a:rPr lang="en-US" sz="1600" kern="0" dirty="0" err="1">
                <a:ea typeface="MS PGothic" panose="020B0600070205080204" pitchFamily="34" charset="-128"/>
              </a:rPr>
              <a:t>Iwao</a:t>
            </a:r>
            <a:r>
              <a:rPr lang="en-US" sz="1600" kern="0" dirty="0">
                <a:ea typeface="MS PGothic" panose="020B0600070205080204" pitchFamily="34" charset="-128"/>
              </a:rPr>
              <a:t> </a:t>
            </a:r>
            <a:r>
              <a:rPr lang="en-US" sz="1600" kern="0" dirty="0" err="1">
                <a:ea typeface="MS PGothic" panose="020B0600070205080204" pitchFamily="34" charset="-128"/>
              </a:rPr>
              <a:t>Hosako</a:t>
            </a:r>
            <a:r>
              <a:rPr lang="en-US" sz="1600" kern="0" dirty="0">
                <a:ea typeface="MS PGothic" panose="020B0600070205080204" pitchFamily="34" charset="-128"/>
              </a:rPr>
              <a:t> (NICT)</a:t>
            </a:r>
            <a:endParaRPr lang="de-DE" sz="1600" kern="0" dirty="0">
              <a:ea typeface="MS PGothic" panose="020B0600070205080204" pitchFamily="34" charset="-128"/>
            </a:endParaRPr>
          </a:p>
          <a:p>
            <a:pPr lvl="1"/>
            <a:endParaRPr lang="de-DE" sz="1800" kern="0" dirty="0">
              <a:latin typeface="Times New Roman" panose="02020603050405020304" pitchFamily="18" charset="0"/>
              <a:ea typeface="MS PGothic" panose="020B0600070205080204" pitchFamily="34" charset="-128"/>
            </a:endParaRPr>
          </a:p>
          <a:p>
            <a:endParaRPr lang="de-DE" sz="1800" kern="0" dirty="0">
              <a:latin typeface="Times New Roman" panose="02020603050405020304" pitchFamily="18" charset="0"/>
              <a:ea typeface="MS PGothic" panose="020B0600070205080204" pitchFamily="34" charset="-128"/>
            </a:endParaRPr>
          </a:p>
          <a:p>
            <a:pPr lvl="1">
              <a:spcAft>
                <a:spcPts val="0"/>
              </a:spcAft>
            </a:pPr>
            <a:endParaRPr lang="en-US" sz="2000" kern="0" dirty="0">
              <a:solidFill>
                <a:srgbClr val="000000"/>
              </a:solidFill>
              <a:latin typeface="Times New Roman" panose="02020603050405020304" pitchFamily="18" charset="0"/>
              <a:ea typeface="MS PGothic" panose="020B0600070205080204" pitchFamily="34" charset="-128"/>
            </a:endParaRPr>
          </a:p>
          <a:p>
            <a:pPr lvl="1">
              <a:spcAft>
                <a:spcPts val="0"/>
              </a:spcAft>
            </a:pPr>
            <a:endParaRPr lang="en-US" sz="2000" kern="0" dirty="0">
              <a:solidFill>
                <a:srgbClr val="000000"/>
              </a:solidFill>
              <a:latin typeface="Times New Roman" panose="02020603050405020304" pitchFamily="18" charset="0"/>
              <a:ea typeface="MS PGothic" panose="020B0600070205080204" pitchFamily="34" charset="-128"/>
            </a:endParaRPr>
          </a:p>
          <a:p>
            <a:pPr lvl="1">
              <a:spcAft>
                <a:spcPts val="0"/>
              </a:spcAft>
            </a:pPr>
            <a:endParaRPr lang="en-US" sz="2000" kern="0" dirty="0">
              <a:solidFill>
                <a:srgbClr val="000000"/>
              </a:solidFill>
              <a:latin typeface="Times New Roman" panose="02020603050405020304" pitchFamily="18" charset="0"/>
              <a:ea typeface="MS PGothic" panose="020B0600070205080204" pitchFamily="34" charset="-128"/>
            </a:endParaRPr>
          </a:p>
          <a:p>
            <a:pPr lvl="1">
              <a:spcAft>
                <a:spcPts val="0"/>
              </a:spcAft>
            </a:pPr>
            <a:r>
              <a:rPr lang="en-US" sz="2000" kern="0" dirty="0">
                <a:solidFill>
                  <a:srgbClr val="000000"/>
                </a:solidFill>
                <a:latin typeface="Times New Roman" panose="02020603050405020304" pitchFamily="18" charset="0"/>
                <a:ea typeface="MS PGothic" panose="020B0600070205080204" pitchFamily="34" charset="-128"/>
              </a:rPr>
              <a:t>x</a:t>
            </a:r>
          </a:p>
        </p:txBody>
      </p:sp>
    </p:spTree>
    <p:extLst>
      <p:ext uri="{BB962C8B-B14F-4D97-AF65-F5344CB8AC3E}">
        <p14:creationId xmlns:p14="http://schemas.microsoft.com/office/powerpoint/2010/main" val="149546563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A9706-9AC8-9585-1D65-C8DDA2692FA4}"/>
            </a:ext>
          </a:extLst>
        </p:cNvPr>
        <p:cNvGrpSpPr/>
        <p:nvPr/>
      </p:nvGrpSpPr>
      <p:grpSpPr>
        <a:xfrm>
          <a:off x="0" y="0"/>
          <a:ext cx="0" cy="0"/>
          <a:chOff x="0" y="0"/>
          <a:chExt cx="0" cy="0"/>
        </a:xfrm>
      </p:grpSpPr>
      <p:sp>
        <p:nvSpPr>
          <p:cNvPr id="2" name="Foliennummernplatzhalter 3">
            <a:extLst>
              <a:ext uri="{FF2B5EF4-FFF2-40B4-BE49-F238E27FC236}">
                <a16:creationId xmlns:a16="http://schemas.microsoft.com/office/drawing/2014/main" id="{39E319DA-5470-E241-E250-2BAB3C1BA652}"/>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129</a:t>
            </a:fld>
            <a:endParaRPr lang="en-US" dirty="0"/>
          </a:p>
        </p:txBody>
      </p:sp>
      <p:sp>
        <p:nvSpPr>
          <p:cNvPr id="3" name="Titel 4">
            <a:extLst>
              <a:ext uri="{FF2B5EF4-FFF2-40B4-BE49-F238E27FC236}">
                <a16:creationId xmlns:a16="http://schemas.microsoft.com/office/drawing/2014/main" id="{8328F17E-A6AE-AB0D-32E1-01969BD6E53F}"/>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de-DE" kern="0"/>
              <a:t>Next Meetings</a:t>
            </a:r>
            <a:endParaRPr lang="de-DE" kern="0" dirty="0"/>
          </a:p>
        </p:txBody>
      </p:sp>
      <p:sp>
        <p:nvSpPr>
          <p:cNvPr id="4" name="Inhaltsplatzhalter 5">
            <a:extLst>
              <a:ext uri="{FF2B5EF4-FFF2-40B4-BE49-F238E27FC236}">
                <a16:creationId xmlns:a16="http://schemas.microsoft.com/office/drawing/2014/main" id="{4BC8A275-311D-F16B-E45C-3639F22FA01E}"/>
              </a:ext>
            </a:extLst>
          </p:cNvPr>
          <p:cNvSpPr txBox="1">
            <a:spLocks/>
          </p:cNvSpPr>
          <p:nvPr/>
        </p:nvSpPr>
        <p:spPr bwMode="auto">
          <a:xfrm>
            <a:off x="685800" y="1728942"/>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431800" lvl="2">
              <a:spcAft>
                <a:spcPts val="0"/>
              </a:spcAft>
            </a:pPr>
            <a:endParaRPr lang="de-DE" sz="1800" kern="0" dirty="0">
              <a:ea typeface="Times New Roman"/>
            </a:endParaRPr>
          </a:p>
          <a:p>
            <a:pPr marL="698500" lvl="2" indent="-266700" algn="l">
              <a:spcAft>
                <a:spcPts val="0"/>
              </a:spcAft>
              <a:buFont typeface="Arial" pitchFamily="34" charset="0"/>
              <a:buChar char="•"/>
            </a:pPr>
            <a:endParaRPr lang="en-US" sz="1800" kern="0" dirty="0"/>
          </a:p>
          <a:p>
            <a:pPr marL="355600" lvl="1" indent="-266700" algn="l">
              <a:spcAft>
                <a:spcPts val="0"/>
              </a:spcAft>
              <a:buFont typeface="Arial" pitchFamily="34" charset="0"/>
              <a:buChar char="•"/>
            </a:pPr>
            <a:r>
              <a:rPr lang="en-US" sz="1800" kern="0" dirty="0"/>
              <a:t>Requested January meetings slots  for SC THz: Three</a:t>
            </a:r>
          </a:p>
          <a:p>
            <a:pPr marL="698500" lvl="2" indent="-266700" algn="l">
              <a:spcAft>
                <a:spcPts val="0"/>
              </a:spcAft>
              <a:buFont typeface="Arial" pitchFamily="34" charset="0"/>
              <a:buChar char="•"/>
            </a:pPr>
            <a:endParaRPr lang="en-US" sz="1400" kern="0" dirty="0"/>
          </a:p>
          <a:p>
            <a:pPr marL="355600" lvl="1" indent="-266700" algn="l">
              <a:spcAft>
                <a:spcPts val="0"/>
              </a:spcAft>
              <a:buFont typeface="Arial" pitchFamily="34" charset="0"/>
              <a:buChar char="•"/>
            </a:pPr>
            <a:r>
              <a:rPr lang="de-DE" sz="1800" kern="0" dirty="0"/>
              <a:t>Future SC THz meetings planned are</a:t>
            </a:r>
          </a:p>
          <a:p>
            <a:pPr marL="698500" lvl="2" indent="-266700" algn="l">
              <a:spcAft>
                <a:spcPts val="0"/>
              </a:spcAft>
              <a:buFont typeface="Arial" pitchFamily="34" charset="0"/>
              <a:buChar char="•"/>
            </a:pPr>
            <a:r>
              <a:rPr lang="de-DE" sz="1800" kern="0" dirty="0"/>
              <a:t>January Wireless Interim at Kobe</a:t>
            </a:r>
          </a:p>
          <a:p>
            <a:pPr marL="1041400" lvl="3" indent="-266700" algn="l">
              <a:spcAft>
                <a:spcPts val="0"/>
              </a:spcAft>
              <a:buFont typeface="Arial" pitchFamily="34" charset="0"/>
              <a:buChar char="•"/>
            </a:pPr>
            <a:r>
              <a:rPr lang="de-DE" sz="1600" kern="0" dirty="0"/>
              <a:t>A one hour special presentation will be organized during the 802.15 SC WNG meeting, (see doc. 24/0567r1)</a:t>
            </a:r>
          </a:p>
          <a:p>
            <a:pPr marL="698500" lvl="2" indent="-266700" algn="l">
              <a:spcAft>
                <a:spcPts val="0"/>
              </a:spcAft>
              <a:buFont typeface="Arial" pitchFamily="34" charset="0"/>
              <a:buChar char="•"/>
            </a:pPr>
            <a:r>
              <a:rPr lang="de-DE" sz="1800" kern="0" dirty="0"/>
              <a:t>March – will not meet</a:t>
            </a:r>
          </a:p>
          <a:p>
            <a:pPr marL="698500" lvl="2" indent="-266700" algn="l">
              <a:spcAft>
                <a:spcPts val="0"/>
              </a:spcAft>
              <a:buFont typeface="Arial" pitchFamily="34" charset="0"/>
              <a:buChar char="•"/>
            </a:pPr>
            <a:r>
              <a:rPr lang="de-DE" sz="1800" kern="0" dirty="0"/>
              <a:t>May Wireless Interim at Warsaw</a:t>
            </a:r>
          </a:p>
          <a:p>
            <a:pPr marL="698500" lvl="2" indent="-266700" algn="l">
              <a:spcAft>
                <a:spcPts val="0"/>
              </a:spcAft>
              <a:buFont typeface="Arial" pitchFamily="34" charset="0"/>
              <a:buChar char="•"/>
            </a:pPr>
            <a:r>
              <a:rPr lang="de-DE" sz="1800" kern="0" dirty="0"/>
              <a:t>July – will not meet</a:t>
            </a:r>
          </a:p>
          <a:p>
            <a:pPr marL="698500" lvl="2" indent="-266700" algn="l">
              <a:spcAft>
                <a:spcPts val="0"/>
              </a:spcAft>
              <a:buFont typeface="Arial" pitchFamily="34" charset="0"/>
              <a:buChar char="•"/>
            </a:pPr>
            <a:r>
              <a:rPr lang="de-DE" sz="1800" kern="0" dirty="0"/>
              <a:t>Sept – will not meet</a:t>
            </a:r>
          </a:p>
          <a:p>
            <a:pPr marL="698500" lvl="2" indent="-266700" algn="l">
              <a:spcAft>
                <a:spcPts val="0"/>
              </a:spcAft>
              <a:buFont typeface="Arial" pitchFamily="34" charset="0"/>
              <a:buChar char="•"/>
            </a:pPr>
            <a:r>
              <a:rPr lang="de-DE" sz="1800" kern="0" dirty="0"/>
              <a:t>November Plenary at Bangkok</a:t>
            </a:r>
          </a:p>
          <a:p>
            <a:pPr marL="431800" lvl="2">
              <a:spcAft>
                <a:spcPts val="0"/>
              </a:spcAft>
            </a:pPr>
            <a:endParaRPr lang="de-DE" sz="2000" kern="0" dirty="0">
              <a:highlight>
                <a:srgbClr val="FFFF00"/>
              </a:highlight>
            </a:endParaRPr>
          </a:p>
          <a:p>
            <a:pPr lvl="1"/>
            <a:endParaRPr lang="de-DE" sz="2000" kern="0" dirty="0">
              <a:ea typeface="Times New Roman"/>
            </a:endParaRPr>
          </a:p>
          <a:p>
            <a:endParaRPr lang="de-DE" sz="1800" kern="0" dirty="0"/>
          </a:p>
        </p:txBody>
      </p:sp>
    </p:spTree>
    <p:extLst>
      <p:ext uri="{BB962C8B-B14F-4D97-AF65-F5344CB8AC3E}">
        <p14:creationId xmlns:p14="http://schemas.microsoft.com/office/powerpoint/2010/main" val="2568460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PHYs</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TG4ae </a:t>
            </a:r>
            <a:r>
              <a:rPr lang="en-US" sz="3200" kern="1200" dirty="0">
                <a:latin typeface="Arial Rounded MT Bold" pitchFamily="34" charset="0"/>
                <a:cs typeface="Arial" charset="0"/>
              </a:rPr>
              <a:t>(</a:t>
            </a:r>
            <a:r>
              <a:rPr lang="en-US" sz="3200" dirty="0">
                <a:latin typeface="Arial Rounded MT Bold" pitchFamily="34" charset="0"/>
                <a:cs typeface="Arial" charset="0"/>
              </a:rPr>
              <a:t>Ascon Crypt. Alg.</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Gary Stuebing</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b="0" i="0" u="none" strike="noStrike" dirty="0">
                <a:solidFill>
                  <a:srgbClr val="333333"/>
                </a:solidFill>
                <a:effectLst/>
              </a:rPr>
              <a:t>This project is needed to incorporate accumulated maintenance changes and corrigenda (editorial and technical corrections) into the standard and to include approved amendments. </a:t>
            </a:r>
          </a:p>
          <a:p>
            <a:pPr marL="233363" indent="0" fontAlgn="b">
              <a:lnSpc>
                <a:spcPct val="80000"/>
              </a:lnSpc>
              <a:spcAft>
                <a:spcPts val="0"/>
              </a:spcAft>
              <a:buNone/>
              <a:defRPr/>
            </a:pPr>
            <a:endParaRPr lang="en-US" sz="1000" kern="1200" dirty="0">
              <a:solidFill>
                <a:srgbClr val="333333"/>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defRPr/>
            </a:pP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TG4me Webpage</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dirty="0">
                <a:solidFill>
                  <a:srgbClr val="333333"/>
                </a:solidFill>
              </a:rPr>
              <a:t>This is a roll up revision incorporating the following amendments:</a:t>
            </a:r>
          </a:p>
          <a:p>
            <a:pPr marL="574675" indent="-119063" fontAlgn="b">
              <a:lnSpc>
                <a:spcPct val="80000"/>
              </a:lnSpc>
              <a:spcAft>
                <a:spcPts val="0"/>
              </a:spcAft>
              <a:defRPr/>
            </a:pPr>
            <a:r>
              <a:rPr lang="en-US" sz="1000" kern="1200" dirty="0">
                <a:cs typeface="Arial" panose="020B0604020202020204" pitchFamily="34" charset="0"/>
              </a:rPr>
              <a:t>IEEE Std 802.15.4w </a:t>
            </a:r>
          </a:p>
          <a:p>
            <a:pPr marL="574675" indent="-119063" fontAlgn="b">
              <a:lnSpc>
                <a:spcPct val="80000"/>
              </a:lnSpc>
              <a:spcAft>
                <a:spcPts val="0"/>
              </a:spcAft>
              <a:defRPr/>
            </a:pPr>
            <a:r>
              <a:rPr lang="en-US" sz="1000" kern="1200" dirty="0">
                <a:cs typeface="Arial" panose="020B0604020202020204" pitchFamily="34" charset="0"/>
              </a:rPr>
              <a:t>IEEE Std 802.15.4y </a:t>
            </a:r>
          </a:p>
          <a:p>
            <a:pPr marL="574675" indent="-119063" fontAlgn="b">
              <a:lnSpc>
                <a:spcPct val="80000"/>
              </a:lnSpc>
              <a:spcAft>
                <a:spcPts val="0"/>
              </a:spcAft>
              <a:defRPr/>
            </a:pPr>
            <a:r>
              <a:rPr lang="en-US" sz="1000" kern="1200" dirty="0">
                <a:cs typeface="Arial" panose="020B0604020202020204" pitchFamily="34" charset="0"/>
              </a:rPr>
              <a:t>IEEE Std 802.15.4z, </a:t>
            </a:r>
          </a:p>
          <a:p>
            <a:pPr marL="574675" indent="-119063" fontAlgn="b">
              <a:lnSpc>
                <a:spcPct val="80000"/>
              </a:lnSpc>
              <a:spcAft>
                <a:spcPts val="0"/>
              </a:spcAft>
              <a:defRPr/>
            </a:pPr>
            <a:r>
              <a:rPr lang="en-US" sz="1000" kern="1200" dirty="0">
                <a:cs typeface="Arial" panose="020B0604020202020204" pitchFamily="34" charset="0"/>
              </a:rPr>
              <a:t>IEEE Std 802.15.4aa which are approved. </a:t>
            </a:r>
          </a:p>
          <a:p>
            <a:pPr marL="574675" indent="-119063" fontAlgn="b">
              <a:lnSpc>
                <a:spcPct val="80000"/>
              </a:lnSpc>
              <a:spcAft>
                <a:spcPts val="0"/>
              </a:spcAft>
              <a:defRPr/>
            </a:pPr>
            <a:r>
              <a:rPr lang="en-US" sz="1000" kern="1200" dirty="0">
                <a:cs typeface="Arial" panose="020B0604020202020204" pitchFamily="34" charset="0"/>
              </a:rPr>
              <a:t>One additional amendment, P802.15.4ab, is currently under development.</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revision will replace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TG4me (Revision) - </a:t>
            </a:r>
            <a:r>
              <a:rPr lang="en-US" sz="3200" kern="1200" dirty="0">
                <a:latin typeface="Arial Rounded MT Bold" pitchFamily="34" charset="0"/>
                <a:cs typeface="Arial" charset="0"/>
              </a:rPr>
              <a:t>Revision to </a:t>
            </a:r>
            <a:r>
              <a:rPr lang="en-US" sz="3200" kern="1200">
                <a:latin typeface="Arial Rounded MT Bold" pitchFamily="34" charset="0"/>
                <a:cs typeface="Arial" charset="0"/>
              </a:rPr>
              <a:t>IEEE Std </a:t>
            </a:r>
            <a:r>
              <a:rPr lang="en-US" sz="3200" kern="1200" dirty="0">
                <a:latin typeface="Arial Rounded MT Bold" pitchFamily="34" charset="0"/>
                <a:cs typeface="Arial" charset="0"/>
              </a:rPr>
              <a:t>802.15.4-2020</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632468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a:t>
            </a:r>
            <a:endParaRPr lang="en-US" sz="3200" kern="1200" dirty="0">
              <a:latin typeface="Arial Rounded MT Bold" pitchFamily="34" charset="0"/>
              <a:cs typeface="Arial" charset="0"/>
            </a:endParaRPr>
          </a:p>
        </p:txBody>
      </p:sp>
    </p:spTree>
    <p:extLst>
      <p:ext uri="{BB962C8B-B14F-4D97-AF65-F5344CB8AC3E}">
        <p14:creationId xmlns:p14="http://schemas.microsoft.com/office/powerpoint/2010/main" val="293077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TG9a </a:t>
            </a:r>
            <a:r>
              <a:rPr lang="en-US" sz="3200" kern="1200" dirty="0">
                <a:latin typeface="Arial Rounded MT Bold" pitchFamily="34" charset="0"/>
                <a:cs typeface="Arial" charset="0"/>
              </a:rPr>
              <a:t>(</a:t>
            </a:r>
            <a:r>
              <a:rPr lang="en-US" sz="3200" dirty="0">
                <a:latin typeface="Arial Rounded MT Bold" pitchFamily="34" charset="0"/>
                <a:cs typeface="Arial" charset="0"/>
              </a:rPr>
              <a:t>EDHOC KMP) -</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7" name="Picture 6">
            <a:extLst>
              <a:ext uri="{FF2B5EF4-FFF2-40B4-BE49-F238E27FC236}">
                <a16:creationId xmlns:a16="http://schemas.microsoft.com/office/drawing/2014/main" id="{BCED2010-0857-EEED-D143-B2DE830A3714}"/>
              </a:ext>
            </a:extLst>
          </p:cNvPr>
          <p:cNvPicPr>
            <a:picLocks noChangeAspect="1"/>
          </p:cNvPicPr>
          <p:nvPr/>
        </p:nvPicPr>
        <p:blipFill>
          <a:blip r:embed="rId2"/>
          <a:stretch>
            <a:fillRect/>
          </a:stretch>
        </p:blipFill>
        <p:spPr>
          <a:xfrm>
            <a:off x="128954" y="1386124"/>
            <a:ext cx="8886092" cy="5022574"/>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(IR UWB 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 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(NG-OWC)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4344988" y="6466952"/>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5648"/>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26</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27</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28</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for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and preparing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 and channel modeling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a:p>
            <a:pPr marL="685800" lvl="1" indent="-457200" fontAlgn="b">
              <a:lnSpc>
                <a:spcPct val="80000"/>
              </a:lnSpc>
              <a:buFont typeface="+mj-lt"/>
              <a:buAutoNum type="arabicPeriod"/>
              <a:tabLst>
                <a:tab pos="446088" algn="l"/>
              </a:tabLst>
              <a:defRPr/>
            </a:pP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3" name="Picture 2">
            <a:extLst>
              <a:ext uri="{FF2B5EF4-FFF2-40B4-BE49-F238E27FC236}">
                <a16:creationId xmlns:a16="http://schemas.microsoft.com/office/drawing/2014/main" id="{036D975F-0DE7-F7D3-723E-3050D60C9CF5}"/>
              </a:ext>
            </a:extLst>
          </p:cNvPr>
          <p:cNvPicPr>
            <a:picLocks noChangeAspect="1"/>
          </p:cNvPicPr>
          <p:nvPr/>
        </p:nvPicPr>
        <p:blipFill>
          <a:blip r:embed="rId2"/>
          <a:stretch>
            <a:fillRect/>
          </a:stretch>
        </p:blipFill>
        <p:spPr>
          <a:xfrm>
            <a:off x="271563" y="1277755"/>
            <a:ext cx="8600874" cy="4986521"/>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IEEE Tech Editors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Respond to comments from ISO</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IEEE Tech Editors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Respond to comments from ISO</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SA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a SA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Update timeline for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 w/802.1 on Tues. eve.</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 w/802.11 on Tues. eve.</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discussing interest in potential projects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next steps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PARs submitted for LMSC approval</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several presentations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TG4ab (NG-UWB)</a:t>
            </a:r>
            <a:br>
              <a:rPr lang="de-DE" dirty="0"/>
            </a:br>
            <a:r>
              <a:rPr lang="de-DE" dirty="0"/>
              <a:t>November 2024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34</a:t>
            </a:fld>
            <a:endParaRPr lang="en-US" dirty="0"/>
          </a:p>
        </p:txBody>
      </p:sp>
    </p:spTree>
    <p:extLst>
      <p:ext uri="{BB962C8B-B14F-4D97-AF65-F5344CB8AC3E}">
        <p14:creationId xmlns:p14="http://schemas.microsoft.com/office/powerpoint/2010/main" val="2860481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a:xfrm>
            <a:off x="4393695" y="6475413"/>
            <a:ext cx="432811" cy="184666"/>
          </a:xfrm>
        </p:spPr>
        <p:txBody>
          <a:bodyPr/>
          <a:lstStyle/>
          <a:p>
            <a:pPr>
              <a:defRPr/>
            </a:pPr>
            <a:r>
              <a:rPr lang="en-US"/>
              <a:t>Slide </a:t>
            </a:r>
            <a:fld id="{C251FCF5-DCE1-4BE7-BAC9-5817EB43EA6A}" type="slidenum">
              <a:rPr lang="en-US" smtClean="0"/>
              <a:pPr>
                <a:defRPr/>
              </a:pPr>
              <a:t>35</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359532" y="1430778"/>
            <a:ext cx="1073186" cy="11322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2929813" y="1460481"/>
            <a:ext cx="5829300" cy="1102519"/>
          </a:xfrm>
          <a:solidFill>
            <a:schemeClr val="bg1">
              <a:lumMod val="95000"/>
            </a:schemeClr>
          </a:solidFill>
        </p:spPr>
        <p:txBody>
          <a:bodyPr/>
          <a:lstStyle/>
          <a:p>
            <a:r>
              <a:rPr lang="en-US" dirty="0"/>
              <a:t>Task Group 15.4ab</a:t>
            </a:r>
            <a:br>
              <a:rPr lang="en-US" dirty="0"/>
            </a:br>
            <a:r>
              <a:rPr lang="en-US" sz="27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629562" y="2636353"/>
            <a:ext cx="5292588" cy="3029292"/>
          </a:xfrm>
          <a:ln>
            <a:solidFill>
              <a:schemeClr val="bg2">
                <a:lumMod val="20000"/>
                <a:lumOff val="80000"/>
              </a:schemeClr>
            </a:solidFill>
          </a:ln>
        </p:spPr>
        <p:txBody>
          <a:bodyPr/>
          <a:lstStyle/>
          <a:p>
            <a:endParaRPr lang="en-US" sz="2100" dirty="0"/>
          </a:p>
          <a:p>
            <a:endParaRPr lang="en-US" sz="2100" dirty="0"/>
          </a:p>
          <a:p>
            <a:r>
              <a:rPr lang="en-US" sz="2100" dirty="0"/>
              <a:t>November 2024 802 Plenary Session</a:t>
            </a:r>
          </a:p>
          <a:p>
            <a:r>
              <a:rPr lang="en-US" sz="2100" dirty="0"/>
              <a:t>Mixed Mode</a:t>
            </a:r>
          </a:p>
          <a:p>
            <a:r>
              <a:rPr lang="en-US" sz="2100" dirty="0"/>
              <a:t>Live from</a:t>
            </a:r>
          </a:p>
          <a:p>
            <a:r>
              <a:rPr lang="en-US" sz="2100" dirty="0"/>
              <a:t>Vancouver, BC, Canada</a:t>
            </a:r>
          </a:p>
        </p:txBody>
      </p:sp>
      <p:pic>
        <p:nvPicPr>
          <p:cNvPr id="4" name="Picture 3">
            <a:extLst>
              <a:ext uri="{FF2B5EF4-FFF2-40B4-BE49-F238E27FC236}">
                <a16:creationId xmlns:a16="http://schemas.microsoft.com/office/drawing/2014/main" id="{9E59244F-9419-2A58-BA51-CDF0A0D7D2A5}"/>
              </a:ext>
            </a:extLst>
          </p:cNvPr>
          <p:cNvPicPr>
            <a:picLocks noChangeAspect="1"/>
          </p:cNvPicPr>
          <p:nvPr/>
        </p:nvPicPr>
        <p:blipFill>
          <a:blip r:embed="rId3"/>
          <a:stretch>
            <a:fillRect/>
          </a:stretch>
        </p:blipFill>
        <p:spPr>
          <a:xfrm>
            <a:off x="5844463" y="3266302"/>
            <a:ext cx="2743200" cy="2057400"/>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BE1DA1-13A7-D628-CFD3-42B83651FA07}"/>
              </a:ext>
            </a:extLst>
          </p:cNvPr>
          <p:cNvSpPr>
            <a:spLocks noGrp="1"/>
          </p:cNvSpPr>
          <p:nvPr>
            <p:ph type="title"/>
          </p:nvPr>
        </p:nvSpPr>
        <p:spPr/>
        <p:txBody>
          <a:bodyPr/>
          <a:lstStyle/>
          <a:p>
            <a:r>
              <a:rPr lang="en-US" dirty="0"/>
              <a:t>Session Objectives</a:t>
            </a:r>
          </a:p>
        </p:txBody>
      </p:sp>
      <p:sp>
        <p:nvSpPr>
          <p:cNvPr id="7" name="Text Placeholder 6">
            <a:extLst>
              <a:ext uri="{FF2B5EF4-FFF2-40B4-BE49-F238E27FC236}">
                <a16:creationId xmlns:a16="http://schemas.microsoft.com/office/drawing/2014/main" id="{C76B8970-9143-5903-9F87-4B7E7163A807}"/>
              </a:ext>
            </a:extLst>
          </p:cNvPr>
          <p:cNvSpPr>
            <a:spLocks noGrp="1"/>
          </p:cNvSpPr>
          <p:nvPr>
            <p:ph type="body" sz="half" idx="1"/>
          </p:nvPr>
        </p:nvSpPr>
        <p:spPr/>
        <p:txBody>
          <a:bodyPr/>
          <a:lstStyle/>
          <a:p>
            <a:r>
              <a:rPr lang="en-US" dirty="0"/>
              <a:t>Resolve comments</a:t>
            </a:r>
          </a:p>
          <a:p>
            <a:r>
              <a:rPr lang="en-US" dirty="0"/>
              <a:t>Resolve some more comments</a:t>
            </a:r>
          </a:p>
        </p:txBody>
      </p:sp>
      <p:sp>
        <p:nvSpPr>
          <p:cNvPr id="5" name="Slide Number Placeholder 4">
            <a:extLst>
              <a:ext uri="{FF2B5EF4-FFF2-40B4-BE49-F238E27FC236}">
                <a16:creationId xmlns:a16="http://schemas.microsoft.com/office/drawing/2014/main" id="{E72BBB88-F6B4-884B-27DA-97AA1C9E4E27}"/>
              </a:ext>
            </a:extLst>
          </p:cNvPr>
          <p:cNvSpPr>
            <a:spLocks noGrp="1"/>
          </p:cNvSpPr>
          <p:nvPr>
            <p:ph type="sldNum" sz="quarter" idx="12"/>
          </p:nvPr>
        </p:nvSpPr>
        <p:spPr>
          <a:xfrm>
            <a:off x="4393695" y="6475413"/>
            <a:ext cx="432811" cy="184666"/>
          </a:xfrm>
        </p:spPr>
        <p:txBody>
          <a:bodyPr/>
          <a:lstStyle/>
          <a:p>
            <a:pPr>
              <a:defRPr/>
            </a:pPr>
            <a:r>
              <a:rPr lang="en-US"/>
              <a:t>Slide </a:t>
            </a:r>
            <a:fld id="{C251FCF5-DCE1-4BE7-BAC9-5817EB43EA6A}" type="slidenum">
              <a:rPr lang="en-US" smtClean="0"/>
              <a:pPr>
                <a:defRPr/>
              </a:pPr>
              <a:t>36</a:t>
            </a:fld>
            <a:endParaRPr lang="en-US"/>
          </a:p>
        </p:txBody>
      </p:sp>
    </p:spTree>
    <p:extLst>
      <p:ext uri="{BB962C8B-B14F-4D97-AF65-F5344CB8AC3E}">
        <p14:creationId xmlns:p14="http://schemas.microsoft.com/office/powerpoint/2010/main" val="2459259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45D9-4C11-1CF6-F0C1-E535FF3546F5}"/>
              </a:ext>
            </a:extLst>
          </p:cNvPr>
          <p:cNvSpPr>
            <a:spLocks noGrp="1"/>
          </p:cNvSpPr>
          <p:nvPr>
            <p:ph type="title"/>
          </p:nvPr>
        </p:nvSpPr>
        <p:spPr/>
        <p:txBody>
          <a:bodyPr/>
          <a:lstStyle/>
          <a:p>
            <a:r>
              <a:rPr lang="en-US" dirty="0" err="1"/>
              <a:t>Progres</a:t>
            </a:r>
            <a:endParaRPr lang="en-US" dirty="0"/>
          </a:p>
        </p:txBody>
      </p:sp>
      <p:sp>
        <p:nvSpPr>
          <p:cNvPr id="3" name="Text Placeholder 2">
            <a:extLst>
              <a:ext uri="{FF2B5EF4-FFF2-40B4-BE49-F238E27FC236}">
                <a16:creationId xmlns:a16="http://schemas.microsoft.com/office/drawing/2014/main" id="{E87E9A6F-F3F2-12E7-2400-D307CE3AB81B}"/>
              </a:ext>
            </a:extLst>
          </p:cNvPr>
          <p:cNvSpPr>
            <a:spLocks noGrp="1"/>
          </p:cNvSpPr>
          <p:nvPr>
            <p:ph type="body" sz="half" idx="1"/>
          </p:nvPr>
        </p:nvSpPr>
        <p:spPr/>
        <p:txBody>
          <a:bodyPr/>
          <a:lstStyle/>
          <a:p>
            <a:r>
              <a:rPr lang="en-US" dirty="0"/>
              <a:t>864 technical comments total</a:t>
            </a:r>
          </a:p>
          <a:p>
            <a:r>
              <a:rPr lang="en-US" dirty="0"/>
              <a:t>Addressed 516 technical comments</a:t>
            </a:r>
          </a:p>
          <a:p>
            <a:pPr lvl="1"/>
            <a:r>
              <a:rPr lang="en-US" dirty="0"/>
              <a:t>140 technical during this session</a:t>
            </a:r>
          </a:p>
          <a:p>
            <a:r>
              <a:rPr lang="en-US" dirty="0"/>
              <a:t>348 technical comments left to address</a:t>
            </a:r>
          </a:p>
          <a:p>
            <a:pPr lvl="1"/>
            <a:r>
              <a:rPr lang="en-US" dirty="0"/>
              <a:t>89 we have proposed resolutions</a:t>
            </a:r>
          </a:p>
          <a:p>
            <a:pPr lvl="1"/>
            <a:r>
              <a:rPr lang="en-US" dirty="0"/>
              <a:t>259 awaiting proposed resolutions  </a:t>
            </a:r>
          </a:p>
        </p:txBody>
      </p:sp>
      <p:sp>
        <p:nvSpPr>
          <p:cNvPr id="4" name="Slide Number Placeholder 3">
            <a:extLst>
              <a:ext uri="{FF2B5EF4-FFF2-40B4-BE49-F238E27FC236}">
                <a16:creationId xmlns:a16="http://schemas.microsoft.com/office/drawing/2014/main" id="{B37AB7DD-93E7-FBB7-B824-505C55277539}"/>
              </a:ext>
            </a:extLst>
          </p:cNvPr>
          <p:cNvSpPr>
            <a:spLocks noGrp="1"/>
          </p:cNvSpPr>
          <p:nvPr>
            <p:ph type="sldNum" sz="quarter" idx="12"/>
          </p:nvPr>
        </p:nvSpPr>
        <p:spPr>
          <a:xfrm>
            <a:off x="4393695" y="6475413"/>
            <a:ext cx="432811" cy="184666"/>
          </a:xfrm>
        </p:spPr>
        <p:txBody>
          <a:bodyPr/>
          <a:lstStyle/>
          <a:p>
            <a:pPr>
              <a:defRPr/>
            </a:pPr>
            <a:r>
              <a:rPr lang="en-US"/>
              <a:t>Slide </a:t>
            </a:r>
            <a:fld id="{C251FCF5-DCE1-4BE7-BAC9-5817EB43EA6A}" type="slidenum">
              <a:rPr lang="en-US" smtClean="0"/>
              <a:pPr>
                <a:defRPr/>
              </a:pPr>
              <a:t>37</a:t>
            </a:fld>
            <a:endParaRPr lang="en-US"/>
          </a:p>
        </p:txBody>
      </p:sp>
    </p:spTree>
    <p:extLst>
      <p:ext uri="{BB962C8B-B14F-4D97-AF65-F5344CB8AC3E}">
        <p14:creationId xmlns:p14="http://schemas.microsoft.com/office/powerpoint/2010/main" val="2707440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a:xfrm>
            <a:off x="4393695" y="6475413"/>
            <a:ext cx="432811" cy="184666"/>
          </a:xfrm>
        </p:spPr>
        <p:txBody>
          <a:bodyPr/>
          <a:lstStyle/>
          <a:p>
            <a:pPr>
              <a:defRPr/>
            </a:pPr>
            <a:r>
              <a:rPr lang="en-US"/>
              <a:t>Slide </a:t>
            </a:r>
            <a:fld id="{C251FCF5-DCE1-4BE7-BAC9-5817EB43EA6A}" type="slidenum">
              <a:rPr lang="en-US" smtClean="0"/>
              <a:pPr>
                <a:defRPr/>
              </a:pPr>
              <a:t>38</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7457" y="2400300"/>
            <a:ext cx="4121944" cy="3093244"/>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a:xfrm>
            <a:off x="4393695" y="6475413"/>
            <a:ext cx="432811" cy="184666"/>
          </a:xfrm>
        </p:spPr>
        <p:txBody>
          <a:bodyPr/>
          <a:lstStyle/>
          <a:p>
            <a:pPr>
              <a:defRPr/>
            </a:pPr>
            <a:r>
              <a:rPr lang="en-US"/>
              <a:t>Slide </a:t>
            </a:r>
            <a:fld id="{C251FCF5-DCE1-4BE7-BAC9-5817EB43EA6A}" type="slidenum">
              <a:rPr lang="en-US" smtClean="0"/>
              <a:pPr>
                <a:defRPr/>
              </a:pPr>
              <a:t>39</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3360937" y="1405711"/>
            <a:ext cx="2544479" cy="300082"/>
          </a:xfrm>
          <a:prstGeom prst="rect">
            <a:avLst/>
          </a:prstGeom>
          <a:solidFill>
            <a:schemeClr val="bg1">
              <a:lumMod val="85000"/>
            </a:schemeClr>
          </a:solidFill>
        </p:spPr>
        <p:txBody>
          <a:bodyPr wrap="none" rtlCol="0">
            <a:spAutoFit/>
          </a:bodyPr>
          <a:lstStyle/>
          <a:p>
            <a:r>
              <a:rPr lang="en-US" sz="135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776893" y="2274188"/>
            <a:ext cx="1863480" cy="51434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eaLnBrk="1" hangingPunct="1">
              <a:buClr>
                <a:srgbClr val="000000"/>
              </a:buClr>
              <a:buSzPct val="100000"/>
            </a:pPr>
            <a:r>
              <a:rPr lang="en-US" sz="15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nvGraphicFramePr>
        <p:xfrm>
          <a:off x="2774568" y="2006904"/>
          <a:ext cx="3626232" cy="3136596"/>
        </p:xfrm>
        <a:graphic>
          <a:graphicData uri="http://schemas.openxmlformats.org/drawingml/2006/table">
            <a:tbl>
              <a:tblPr>
                <a:tableStyleId>{5C22544A-7EE6-4342-B048-85BDC9FD1C3A}</a:tableStyleId>
              </a:tblPr>
              <a:tblGrid>
                <a:gridCol w="2498916">
                  <a:extLst>
                    <a:ext uri="{9D8B030D-6E8A-4147-A177-3AD203B41FA5}">
                      <a16:colId xmlns:a16="http://schemas.microsoft.com/office/drawing/2014/main" val="4020299781"/>
                    </a:ext>
                  </a:extLst>
                </a:gridCol>
                <a:gridCol w="1127316">
                  <a:extLst>
                    <a:ext uri="{9D8B030D-6E8A-4147-A177-3AD203B41FA5}">
                      <a16:colId xmlns:a16="http://schemas.microsoft.com/office/drawing/2014/main" val="433678205"/>
                    </a:ext>
                  </a:extLst>
                </a:gridCol>
              </a:tblGrid>
              <a:tr h="210200">
                <a:tc>
                  <a:txBody>
                    <a:bodyPr/>
                    <a:lstStyle/>
                    <a:p>
                      <a:pPr algn="l" fontAlgn="b"/>
                      <a:endParaRPr lang="en-US" sz="1200" b="0" i="0" u="none" strike="noStrike" dirty="0">
                        <a:solidFill>
                          <a:schemeClr val="accent2">
                            <a:lumMod val="50000"/>
                          </a:schemeClr>
                        </a:solidFill>
                        <a:effectLst/>
                        <a:latin typeface="Calibri" panose="020F0502020204030204" pitchFamily="34" charset="0"/>
                      </a:endParaRPr>
                    </a:p>
                  </a:txBody>
                  <a:tcPr marL="4286" marR="4286" marT="4286" marB="0" anchor="ctr">
                    <a:solidFill>
                      <a:schemeClr val="accent3">
                        <a:lumMod val="95000"/>
                      </a:schemeClr>
                    </a:solidFill>
                  </a:tcPr>
                </a:tc>
                <a:tc>
                  <a:txBody>
                    <a:bodyPr/>
                    <a:lstStyle/>
                    <a:p>
                      <a:pPr algn="l" fontAlgn="b"/>
                      <a:r>
                        <a:rPr lang="en-US" sz="1200" b="0" i="0" u="none" strike="noStrike" dirty="0">
                          <a:solidFill>
                            <a:schemeClr val="accent2">
                              <a:lumMod val="50000"/>
                            </a:schemeClr>
                          </a:solidFill>
                          <a:effectLst/>
                          <a:latin typeface="Calibri" panose="020F0502020204030204" pitchFamily="34" charset="0"/>
                        </a:rPr>
                        <a:t>Current Schedule</a:t>
                      </a:r>
                    </a:p>
                  </a:txBody>
                  <a:tcPr marL="4286" marR="4286" marT="4286" marB="0" anchor="ctr">
                    <a:solidFill>
                      <a:schemeClr val="accent3">
                        <a:lumMod val="95000"/>
                      </a:schemeClr>
                    </a:solidFill>
                  </a:tcPr>
                </a:tc>
                <a:extLst>
                  <a:ext uri="{0D108BD9-81ED-4DB2-BD59-A6C34878D82A}">
                    <a16:rowId xmlns:a16="http://schemas.microsoft.com/office/drawing/2014/main" val="3601916564"/>
                  </a:ext>
                </a:extLst>
              </a:tr>
              <a:tr h="413471">
                <a:tc>
                  <a:txBody>
                    <a:bodyPr/>
                    <a:lstStyle/>
                    <a:p>
                      <a:pPr algn="l" fontAlgn="b"/>
                      <a:r>
                        <a:rPr lang="en-US" sz="1200" u="none" strike="noStrike" dirty="0">
                          <a:solidFill>
                            <a:schemeClr val="bg1">
                              <a:lumMod val="65000"/>
                            </a:schemeClr>
                          </a:solidFill>
                          <a:effectLst/>
                          <a:latin typeface="+mn-lt"/>
                        </a:rPr>
                        <a:t>First letter ballot</a:t>
                      </a:r>
                      <a:endParaRPr lang="en-US" sz="1200" b="0" i="0" u="none" strike="noStrike" dirty="0">
                        <a:solidFill>
                          <a:schemeClr val="bg1">
                            <a:lumMod val="65000"/>
                          </a:schemeClr>
                        </a:solidFill>
                        <a:effectLst/>
                        <a:latin typeface="+mn-lt"/>
                      </a:endParaRPr>
                    </a:p>
                  </a:txBody>
                  <a:tcPr marL="4286" marR="4286" marT="4286" marB="0" anchor="ctr"/>
                </a:tc>
                <a:tc>
                  <a:txBody>
                    <a:bodyPr/>
                    <a:lstStyle/>
                    <a:p>
                      <a:pPr algn="l" fontAlgn="b"/>
                      <a:r>
                        <a:rPr lang="en-US" sz="1200" b="0" i="0" u="none" strike="noStrike" dirty="0">
                          <a:solidFill>
                            <a:srgbClr val="C00000"/>
                          </a:solidFill>
                          <a:effectLst/>
                          <a:latin typeface="Calibri" panose="020F0502020204030204" pitchFamily="34" charset="0"/>
                        </a:rPr>
                        <a:t>June 2024</a:t>
                      </a:r>
                    </a:p>
                  </a:txBody>
                  <a:tcPr marL="4286" marR="4286" marT="4286" marB="0" anchor="ctr"/>
                </a:tc>
                <a:extLst>
                  <a:ext uri="{0D108BD9-81ED-4DB2-BD59-A6C34878D82A}">
                    <a16:rowId xmlns:a16="http://schemas.microsoft.com/office/drawing/2014/main" val="2694915279"/>
                  </a:ext>
                </a:extLst>
              </a:tr>
              <a:tr h="413471">
                <a:tc>
                  <a:txBody>
                    <a:bodyPr/>
                    <a:lstStyle/>
                    <a:p>
                      <a:pPr algn="l" fontAlgn="b"/>
                      <a:r>
                        <a:rPr lang="en-US" sz="1200" b="0" i="0" u="none" strike="noStrike" dirty="0">
                          <a:solidFill>
                            <a:srgbClr val="000000"/>
                          </a:solidFill>
                          <a:effectLst/>
                          <a:latin typeface="+mn-lt"/>
                        </a:rPr>
                        <a:t>Initial LB comment resolution</a:t>
                      </a:r>
                    </a:p>
                  </a:txBody>
                  <a:tcPr marL="4286" marR="4286" marT="4286" marB="0" anchor="ctr"/>
                </a:tc>
                <a:tc>
                  <a:txBody>
                    <a:bodyPr/>
                    <a:lstStyle/>
                    <a:p>
                      <a:pPr algn="l" fontAlgn="b"/>
                      <a:r>
                        <a:rPr lang="en-US" sz="1200" b="0" i="0" u="none" strike="noStrike" dirty="0">
                          <a:solidFill>
                            <a:srgbClr val="C00000"/>
                          </a:solidFill>
                          <a:effectLst/>
                          <a:latin typeface="Calibri" panose="020F0502020204030204" pitchFamily="34" charset="0"/>
                        </a:rPr>
                        <a:t>Start: July 2024</a:t>
                      </a:r>
                    </a:p>
                  </a:txBody>
                  <a:tcPr marL="4286" marR="4286" marT="4286" marB="0" anchor="ctr"/>
                </a:tc>
                <a:extLst>
                  <a:ext uri="{0D108BD9-81ED-4DB2-BD59-A6C34878D82A}">
                    <a16:rowId xmlns:a16="http://schemas.microsoft.com/office/drawing/2014/main" val="3657201518"/>
                  </a:ext>
                </a:extLst>
              </a:tr>
              <a:tr h="395417">
                <a:tc>
                  <a:txBody>
                    <a:bodyPr/>
                    <a:lstStyle/>
                    <a:p>
                      <a:pPr algn="l" fontAlgn="b"/>
                      <a:r>
                        <a:rPr lang="en-US" sz="1200" b="0" i="0" u="none" strike="noStrike" dirty="0">
                          <a:solidFill>
                            <a:schemeClr val="tx1"/>
                          </a:solidFill>
                          <a:effectLst/>
                          <a:latin typeface="+mn-lt"/>
                        </a:rPr>
                        <a:t>First recirculation</a:t>
                      </a:r>
                    </a:p>
                  </a:txBody>
                  <a:tcPr marL="4286" marR="4286" marT="4286" marB="0" anchor="ctr"/>
                </a:tc>
                <a:tc>
                  <a:txBody>
                    <a:bodyPr/>
                    <a:lstStyle/>
                    <a:p>
                      <a:pPr algn="l" fontAlgn="b"/>
                      <a:r>
                        <a:rPr lang="en-US" sz="1200" b="0" i="0" u="none" strike="noStrike" dirty="0">
                          <a:solidFill>
                            <a:schemeClr val="tx1"/>
                          </a:solidFill>
                          <a:effectLst/>
                          <a:latin typeface="Calibri" panose="020F0502020204030204" pitchFamily="34" charset="0"/>
                        </a:rPr>
                        <a:t>Jan 2025</a:t>
                      </a:r>
                    </a:p>
                  </a:txBody>
                  <a:tcPr marL="4286" marR="4286" marT="4286" marB="0" anchor="ctr"/>
                </a:tc>
                <a:extLst>
                  <a:ext uri="{0D108BD9-81ED-4DB2-BD59-A6C34878D82A}">
                    <a16:rowId xmlns:a16="http://schemas.microsoft.com/office/drawing/2014/main" val="3811737940"/>
                  </a:ext>
                </a:extLst>
              </a:tr>
              <a:tr h="332437">
                <a:tc>
                  <a:txBody>
                    <a:bodyPr/>
                    <a:lstStyle/>
                    <a:p>
                      <a:pPr algn="l" fontAlgn="b"/>
                      <a:r>
                        <a:rPr lang="en-US" sz="1200" b="0" i="0" u="none" strike="noStrike" dirty="0">
                          <a:solidFill>
                            <a:schemeClr val="tx1"/>
                          </a:solidFill>
                          <a:effectLst/>
                          <a:latin typeface="+mn-lt"/>
                        </a:rPr>
                        <a:t>Recirculation comment resolution</a:t>
                      </a:r>
                    </a:p>
                  </a:txBody>
                  <a:tcPr marL="4286" marR="4286" marT="4286" marB="0" anchor="ctr"/>
                </a:tc>
                <a:tc>
                  <a:txBody>
                    <a:bodyPr/>
                    <a:lstStyle/>
                    <a:p>
                      <a:pPr algn="l" fontAlgn="b"/>
                      <a:r>
                        <a:rPr lang="en-US" sz="1200" b="0" i="0" u="none" strike="noStrike" dirty="0">
                          <a:solidFill>
                            <a:schemeClr val="tx1"/>
                          </a:solidFill>
                          <a:effectLst/>
                          <a:latin typeface="Calibri" panose="020F0502020204030204" pitchFamily="34" charset="0"/>
                        </a:rPr>
                        <a:t>Feb/March 2025</a:t>
                      </a:r>
                    </a:p>
                  </a:txBody>
                  <a:tcPr marL="4286" marR="4286" marT="4286" marB="0" anchor="ctr"/>
                </a:tc>
                <a:extLst>
                  <a:ext uri="{0D108BD9-81ED-4DB2-BD59-A6C34878D82A}">
                    <a16:rowId xmlns:a16="http://schemas.microsoft.com/office/drawing/2014/main" val="244108333"/>
                  </a:ext>
                </a:extLst>
              </a:tr>
              <a:tr h="400050">
                <a:tc>
                  <a:txBody>
                    <a:bodyPr/>
                    <a:lstStyle/>
                    <a:p>
                      <a:pPr algn="l" fontAlgn="b"/>
                      <a:r>
                        <a:rPr lang="en-US" sz="1200" u="none" strike="noStrike" kern="1200" dirty="0">
                          <a:solidFill>
                            <a:schemeClr val="tx1"/>
                          </a:solidFill>
                          <a:effectLst/>
                          <a:latin typeface="+mn-lt"/>
                          <a:ea typeface="+mn-ea"/>
                          <a:cs typeface="+mn-cs"/>
                        </a:rPr>
                        <a:t>Second recirculation</a:t>
                      </a:r>
                    </a:p>
                  </a:txBody>
                  <a:tcPr marL="4286" marR="4286" marT="4286" marB="0" anchor="ctr"/>
                </a:tc>
                <a:tc>
                  <a:txBody>
                    <a:bodyPr/>
                    <a:lstStyle/>
                    <a:p>
                      <a:pPr marL="0" algn="l" defTabSz="914400" rtl="0" eaLnBrk="1" fontAlgn="b" latinLnBrk="0" hangingPunct="1"/>
                      <a:r>
                        <a:rPr lang="en-US" sz="1200" b="0" i="0" u="none" strike="noStrike" kern="1200" dirty="0">
                          <a:solidFill>
                            <a:schemeClr val="tx1"/>
                          </a:solidFill>
                          <a:effectLst/>
                          <a:latin typeface="Calibri" panose="020F0502020204030204" pitchFamily="34" charset="0"/>
                          <a:ea typeface="+mn-ea"/>
                          <a:cs typeface="+mn-cs"/>
                        </a:rPr>
                        <a:t>March 2025</a:t>
                      </a:r>
                    </a:p>
                  </a:txBody>
                  <a:tcPr marL="4286" marR="4286" marT="4286" marB="0" anchor="ctr"/>
                </a:tc>
                <a:extLst>
                  <a:ext uri="{0D108BD9-81ED-4DB2-BD59-A6C34878D82A}">
                    <a16:rowId xmlns:a16="http://schemas.microsoft.com/office/drawing/2014/main" val="871787359"/>
                  </a:ext>
                </a:extLst>
              </a:tr>
              <a:tr h="3429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Recirculation comment resolution</a:t>
                      </a:r>
                    </a:p>
                  </a:txBody>
                  <a:tcPr marL="4286" marR="4286" marT="4286" marB="0" anchor="ctr"/>
                </a:tc>
                <a:tc>
                  <a:txBody>
                    <a:bodyPr/>
                    <a:lstStyle/>
                    <a:p>
                      <a:pPr marL="0" algn="l" defTabSz="914400" rtl="0" eaLnBrk="1" fontAlgn="b" latinLnBrk="0" hangingPunct="1"/>
                      <a:r>
                        <a:rPr lang="en-US" sz="1200" b="0" i="0" u="none" strike="noStrike" kern="1200" dirty="0">
                          <a:solidFill>
                            <a:schemeClr val="tx1"/>
                          </a:solidFill>
                          <a:effectLst/>
                          <a:latin typeface="Calibri" panose="020F0502020204030204" pitchFamily="34" charset="0"/>
                          <a:ea typeface="+mn-ea"/>
                          <a:cs typeface="+mn-cs"/>
                        </a:rPr>
                        <a:t>March/April 2025</a:t>
                      </a:r>
                    </a:p>
                  </a:txBody>
                  <a:tcPr marL="4286" marR="4286" marT="4286" marB="0" anchor="ctr"/>
                </a:tc>
                <a:extLst>
                  <a:ext uri="{0D108BD9-81ED-4DB2-BD59-A6C34878D82A}">
                    <a16:rowId xmlns:a16="http://schemas.microsoft.com/office/drawing/2014/main" val="4143125971"/>
                  </a:ext>
                </a:extLst>
              </a:tr>
              <a:tr h="3429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First SA-Ballot</a:t>
                      </a:r>
                    </a:p>
                  </a:txBody>
                  <a:tcPr marL="4286" marR="4286" marT="4286" marB="0" anchor="ctr"/>
                </a:tc>
                <a:tc>
                  <a:txBody>
                    <a:bodyPr/>
                    <a:lstStyle/>
                    <a:p>
                      <a:pPr marL="0" algn="l" defTabSz="914400" rtl="0" eaLnBrk="1" fontAlgn="b" latinLnBrk="0" hangingPunct="1"/>
                      <a:r>
                        <a:rPr lang="en-US" sz="1200" b="0" i="0" u="none" strike="noStrike" kern="1200" dirty="0">
                          <a:solidFill>
                            <a:schemeClr val="tx1"/>
                          </a:solidFill>
                          <a:effectLst/>
                          <a:latin typeface="Calibri" panose="020F0502020204030204" pitchFamily="34" charset="0"/>
                          <a:ea typeface="+mn-ea"/>
                          <a:cs typeface="+mn-cs"/>
                        </a:rPr>
                        <a:t>May 2025</a:t>
                      </a:r>
                    </a:p>
                  </a:txBody>
                  <a:tcPr marL="4286" marR="4286" marT="4286" marB="0" anchor="ctr"/>
                </a:tc>
                <a:extLst>
                  <a:ext uri="{0D108BD9-81ED-4DB2-BD59-A6C34878D82A}">
                    <a16:rowId xmlns:a16="http://schemas.microsoft.com/office/drawing/2014/main" val="2854633268"/>
                  </a:ext>
                </a:extLst>
              </a:tr>
              <a:tr h="28575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SA-Ballot comment resolution</a:t>
                      </a:r>
                    </a:p>
                  </a:txBody>
                  <a:tcPr marL="4286" marR="4286" marT="4286" marB="0" anchor="ctr"/>
                </a:tc>
                <a:tc>
                  <a:txBody>
                    <a:bodyPr/>
                    <a:lstStyle/>
                    <a:p>
                      <a:pPr marL="0" algn="l" defTabSz="914400" rtl="0" eaLnBrk="1" fontAlgn="b" latinLnBrk="0" hangingPunct="1"/>
                      <a:r>
                        <a:rPr lang="en-US" sz="1200" b="0" i="0" u="none" strike="noStrike" kern="1200" dirty="0">
                          <a:solidFill>
                            <a:schemeClr val="tx1"/>
                          </a:solidFill>
                          <a:effectLst/>
                          <a:latin typeface="Calibri" panose="020F0502020204030204" pitchFamily="34" charset="0"/>
                          <a:ea typeface="+mn-ea"/>
                          <a:cs typeface="+mn-cs"/>
                        </a:rPr>
                        <a:t>Start</a:t>
                      </a:r>
                      <a:r>
                        <a:rPr lang="en-US" sz="1200" b="0" i="0" u="none" strike="noStrike" kern="1200" baseline="0" dirty="0">
                          <a:solidFill>
                            <a:schemeClr val="tx1"/>
                          </a:solidFill>
                          <a:effectLst/>
                          <a:latin typeface="Calibri" panose="020F0502020204030204" pitchFamily="34" charset="0"/>
                          <a:ea typeface="+mn-ea"/>
                          <a:cs typeface="+mn-cs"/>
                        </a:rPr>
                        <a:t> July 2025</a:t>
                      </a:r>
                      <a:endParaRPr lang="en-US" sz="1200" b="0" i="0" u="none" strike="noStrike" kern="1200" dirty="0">
                        <a:solidFill>
                          <a:schemeClr val="tx1"/>
                        </a:solidFill>
                        <a:effectLst/>
                        <a:latin typeface="Calibri" panose="020F0502020204030204" pitchFamily="34" charset="0"/>
                        <a:ea typeface="+mn-ea"/>
                        <a:cs typeface="+mn-cs"/>
                      </a:endParaRPr>
                    </a:p>
                  </a:txBody>
                  <a:tcPr marL="4286" marR="4286" marT="4286"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304800" y="1676399"/>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start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P802.15.6ma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D3 / LB210</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122</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96</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88</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8</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0</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78.69%</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100.00%</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8.33%</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26</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21.3%</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9/20/24</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10/20/24</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3C7AF-8FBE-BE0F-A7BC-E60E7E144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66D16-DB05-EB80-6E9D-ED8E0C1A5A54}"/>
              </a:ext>
            </a:extLst>
          </p:cNvPr>
          <p:cNvSpPr>
            <a:spLocks noGrp="1"/>
          </p:cNvSpPr>
          <p:nvPr>
            <p:ph type="title"/>
          </p:nvPr>
        </p:nvSpPr>
        <p:spPr/>
        <p:txBody>
          <a:bodyPr/>
          <a:lstStyle/>
          <a:p>
            <a:r>
              <a:rPr lang="en-US" dirty="0"/>
              <a:t>Forming a CRG: Volunteers</a:t>
            </a:r>
          </a:p>
        </p:txBody>
      </p:sp>
      <p:sp>
        <p:nvSpPr>
          <p:cNvPr id="3" name="Text Placeholder 2">
            <a:extLst>
              <a:ext uri="{FF2B5EF4-FFF2-40B4-BE49-F238E27FC236}">
                <a16:creationId xmlns:a16="http://schemas.microsoft.com/office/drawing/2014/main" id="{3CCC3B41-9F6C-B7D9-AC38-964836677CAA}"/>
              </a:ext>
            </a:extLst>
          </p:cNvPr>
          <p:cNvSpPr>
            <a:spLocks noGrp="1"/>
          </p:cNvSpPr>
          <p:nvPr>
            <p:ph type="body" sz="half" idx="1"/>
          </p:nvPr>
        </p:nvSpPr>
        <p:spPr>
          <a:xfrm>
            <a:off x="706794" y="2057400"/>
            <a:ext cx="7179906" cy="571500"/>
          </a:xfrm>
        </p:spPr>
        <p:txBody>
          <a:bodyPr>
            <a:normAutofit fontScale="62500" lnSpcReduction="20000"/>
          </a:bodyPr>
          <a:lstStyle/>
          <a:p>
            <a:pPr marL="300038" lvl="1" indent="0">
              <a:buNone/>
            </a:pPr>
            <a:r>
              <a:rPr lang="en-US" dirty="0"/>
              <a:t>CRG Motion: move to request the working group form a comment resolution group with the following members: </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DD8962F-7EF9-54AB-F0EC-1D7D5E216631}"/>
              </a:ext>
            </a:extLst>
          </p:cNvPr>
          <p:cNvSpPr>
            <a:spLocks noGrp="1"/>
          </p:cNvSpPr>
          <p:nvPr>
            <p:ph type="sldNum" sz="quarter" idx="12"/>
          </p:nvPr>
        </p:nvSpPr>
        <p:spPr>
          <a:xfrm>
            <a:off x="4393695" y="6475413"/>
            <a:ext cx="432811" cy="184666"/>
          </a:xfrm>
        </p:spPr>
        <p:txBody>
          <a:bodyPr/>
          <a:lstStyle/>
          <a:p>
            <a:pPr>
              <a:defRPr/>
            </a:pPr>
            <a:r>
              <a:rPr lang="en-US"/>
              <a:t>Slide </a:t>
            </a:r>
            <a:fld id="{C251FCF5-DCE1-4BE7-BAC9-5817EB43EA6A}" type="slidenum">
              <a:rPr lang="en-US" smtClean="0"/>
              <a:pPr>
                <a:defRPr/>
              </a:pPr>
              <a:t>40</a:t>
            </a:fld>
            <a:endParaRPr lang="en-US"/>
          </a:p>
        </p:txBody>
      </p:sp>
      <p:graphicFrame>
        <p:nvGraphicFramePr>
          <p:cNvPr id="6" name="Table 5">
            <a:extLst>
              <a:ext uri="{FF2B5EF4-FFF2-40B4-BE49-F238E27FC236}">
                <a16:creationId xmlns:a16="http://schemas.microsoft.com/office/drawing/2014/main" id="{EC9A4F99-7C4A-49B8-1E70-148DABCE746F}"/>
              </a:ext>
            </a:extLst>
          </p:cNvPr>
          <p:cNvGraphicFramePr>
            <a:graphicFrameLocks noGrp="1"/>
          </p:cNvGraphicFramePr>
          <p:nvPr/>
        </p:nvGraphicFramePr>
        <p:xfrm>
          <a:off x="1900440" y="2565225"/>
          <a:ext cx="5017770" cy="2395855"/>
        </p:xfrm>
        <a:graphic>
          <a:graphicData uri="http://schemas.openxmlformats.org/drawingml/2006/table">
            <a:tbl>
              <a:tblPr firstRow="1" firstCol="1" bandRow="1">
                <a:tableStyleId>{5C22544A-7EE6-4342-B048-85BDC9FD1C3A}</a:tableStyleId>
              </a:tblPr>
              <a:tblGrid>
                <a:gridCol w="2686050">
                  <a:extLst>
                    <a:ext uri="{9D8B030D-6E8A-4147-A177-3AD203B41FA5}">
                      <a16:colId xmlns:a16="http://schemas.microsoft.com/office/drawing/2014/main" val="212524111"/>
                    </a:ext>
                  </a:extLst>
                </a:gridCol>
                <a:gridCol w="2331720">
                  <a:extLst>
                    <a:ext uri="{9D8B030D-6E8A-4147-A177-3AD203B41FA5}">
                      <a16:colId xmlns:a16="http://schemas.microsoft.com/office/drawing/2014/main" val="884110607"/>
                    </a:ext>
                  </a:extLst>
                </a:gridCol>
              </a:tblGrid>
              <a:tr h="209027">
                <a:tc>
                  <a:txBody>
                    <a:bodyPr/>
                    <a:lstStyle/>
                    <a:p>
                      <a:pPr marL="0" marR="0">
                        <a:lnSpc>
                          <a:spcPct val="107000"/>
                        </a:lnSpc>
                        <a:spcBef>
                          <a:spcPts val="0"/>
                        </a:spcBef>
                        <a:spcAft>
                          <a:spcPts val="0"/>
                        </a:spcAft>
                      </a:pPr>
                      <a:r>
                        <a:rPr lang="en-US" sz="1400" kern="1200" dirty="0">
                          <a:effectLst/>
                        </a:rPr>
                        <a:t>Name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kern="1200">
                          <a:effectLst/>
                        </a:rPr>
                        <a:t>Affiliation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31941445"/>
                  </a:ext>
                </a:extLst>
              </a:tr>
              <a:tr h="209027">
                <a:tc>
                  <a:txBody>
                    <a:bodyPr/>
                    <a:lstStyle/>
                    <a:p>
                      <a:pPr marL="0" marR="0">
                        <a:lnSpc>
                          <a:spcPct val="107000"/>
                        </a:lnSpc>
                        <a:spcBef>
                          <a:spcPts val="0"/>
                        </a:spcBef>
                        <a:spcAft>
                          <a:spcPts val="0"/>
                        </a:spcAft>
                      </a:pPr>
                      <a:r>
                        <a:rPr lang="en-US" sz="1400">
                          <a:effectLst/>
                        </a:rPr>
                        <a:t>Ben Rolfe (Chair)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a:effectLst/>
                        </a:rPr>
                        <a:t>BCA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04957616"/>
                  </a:ext>
                </a:extLst>
              </a:tr>
              <a:tr h="210360">
                <a:tc>
                  <a:txBody>
                    <a:bodyPr/>
                    <a:lstStyle/>
                    <a:p>
                      <a:pPr marL="0" marR="0">
                        <a:lnSpc>
                          <a:spcPct val="107000"/>
                        </a:lnSpc>
                        <a:spcBef>
                          <a:spcPts val="0"/>
                        </a:spcBef>
                        <a:spcAft>
                          <a:spcPts val="0"/>
                        </a:spcAft>
                      </a:pPr>
                      <a:r>
                        <a:rPr lang="en-US" sz="1400" dirty="0">
                          <a:effectLst/>
                        </a:rPr>
                        <a:t> Billy Verso</a:t>
                      </a:r>
                    </a:p>
                  </a:txBody>
                  <a:tcPr marL="51435" marR="51435"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Qorvo</a:t>
                      </a:r>
                    </a:p>
                  </a:txBody>
                  <a:tcPr marL="51435" marR="51435" marT="0" marB="0"/>
                </a:tc>
                <a:extLst>
                  <a:ext uri="{0D108BD9-81ED-4DB2-BD59-A6C34878D82A}">
                    <a16:rowId xmlns:a16="http://schemas.microsoft.com/office/drawing/2014/main" val="295465182"/>
                  </a:ext>
                </a:extLst>
              </a:tr>
              <a:tr h="210360">
                <a:tc>
                  <a:txBody>
                    <a:bodyPr/>
                    <a:lstStyle/>
                    <a:p>
                      <a:pPr marL="0" marR="0">
                        <a:lnSpc>
                          <a:spcPct val="107000"/>
                        </a:lnSpc>
                        <a:spcBef>
                          <a:spcPts val="0"/>
                        </a:spcBef>
                        <a:spcAft>
                          <a:spcPts val="0"/>
                        </a:spcAft>
                      </a:pPr>
                      <a:r>
                        <a:rPr lang="en-US" sz="1400" dirty="0">
                          <a:effectLst/>
                        </a:rPr>
                        <a:t> Clint Chaplin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Samsung</a:t>
                      </a:r>
                    </a:p>
                  </a:txBody>
                  <a:tcPr marL="51435" marR="51435" marT="0" marB="0"/>
                </a:tc>
                <a:extLst>
                  <a:ext uri="{0D108BD9-81ED-4DB2-BD59-A6C34878D82A}">
                    <a16:rowId xmlns:a16="http://schemas.microsoft.com/office/drawing/2014/main" val="3990447646"/>
                  </a:ext>
                </a:extLst>
              </a:tr>
              <a:tr h="210360">
                <a:tc>
                  <a:txBody>
                    <a:bodyPr/>
                    <a:lstStyle/>
                    <a:p>
                      <a:pPr marL="0" marR="0">
                        <a:lnSpc>
                          <a:spcPct val="107000"/>
                        </a:lnSpc>
                        <a:spcBef>
                          <a:spcPts val="0"/>
                        </a:spcBef>
                        <a:spcAft>
                          <a:spcPts val="0"/>
                        </a:spcAft>
                      </a:pPr>
                      <a:r>
                        <a:rPr lang="en-US" sz="1400" dirty="0">
                          <a:effectLst/>
                        </a:rPr>
                        <a:t> Riku Pirhonen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NXP</a:t>
                      </a:r>
                    </a:p>
                  </a:txBody>
                  <a:tcPr marL="51435" marR="51435" marT="0" marB="0"/>
                </a:tc>
                <a:extLst>
                  <a:ext uri="{0D108BD9-81ED-4DB2-BD59-A6C34878D82A}">
                    <a16:rowId xmlns:a16="http://schemas.microsoft.com/office/drawing/2014/main" val="3234045788"/>
                  </a:ext>
                </a:extLst>
              </a:tr>
              <a:tr h="210360">
                <a:tc>
                  <a:txBody>
                    <a:bodyPr/>
                    <a:lstStyle/>
                    <a:p>
                      <a:pPr marL="0" marR="0">
                        <a:lnSpc>
                          <a:spcPct val="107000"/>
                        </a:lnSpc>
                        <a:spcBef>
                          <a:spcPts val="0"/>
                        </a:spcBef>
                        <a:spcAft>
                          <a:spcPts val="0"/>
                        </a:spcAft>
                      </a:pPr>
                      <a:r>
                        <a:rPr lang="en-US" sz="1400" dirty="0">
                          <a:effectLst/>
                        </a:rPr>
                        <a:t> Mickael </a:t>
                      </a:r>
                      <a:r>
                        <a:rPr lang="en-US" sz="1400" dirty="0" err="1">
                          <a:effectLst/>
                        </a:rPr>
                        <a:t>Maman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ST Microelectronics</a:t>
                      </a:r>
                    </a:p>
                  </a:txBody>
                  <a:tcPr marL="51435" marR="51435" marT="0" marB="0"/>
                </a:tc>
                <a:extLst>
                  <a:ext uri="{0D108BD9-81ED-4DB2-BD59-A6C34878D82A}">
                    <a16:rowId xmlns:a16="http://schemas.microsoft.com/office/drawing/2014/main" val="1941043928"/>
                  </a:ext>
                </a:extLst>
              </a:tr>
              <a:tr h="209027">
                <a:tc>
                  <a:txBody>
                    <a:bodyPr/>
                    <a:lstStyle/>
                    <a:p>
                      <a:pPr marL="0" marR="0">
                        <a:lnSpc>
                          <a:spcPct val="107000"/>
                        </a:lnSpc>
                        <a:spcBef>
                          <a:spcPts val="0"/>
                        </a:spcBef>
                        <a:spcAft>
                          <a:spcPts val="0"/>
                        </a:spcAft>
                      </a:pPr>
                      <a:r>
                        <a:rPr lang="en-US" sz="1400" dirty="0">
                          <a:effectLst/>
                        </a:rPr>
                        <a:t> </a:t>
                      </a:r>
                      <a:r>
                        <a:rPr lang="en-US" sz="1400" dirty="0" err="1">
                          <a:effectLst/>
                        </a:rPr>
                        <a:t>Rojan</a:t>
                      </a:r>
                      <a:r>
                        <a:rPr lang="en-US" sz="1400" dirty="0">
                          <a:effectLst/>
                        </a:rPr>
                        <a:t>  </a:t>
                      </a:r>
                      <a:r>
                        <a:rPr lang="en-US" sz="1400" dirty="0" err="1">
                          <a:effectLst/>
                        </a:rPr>
                        <a:t>Chitrakar</a:t>
                      </a: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b="0" i="0" kern="1200" dirty="0">
                          <a:solidFill>
                            <a:schemeClr val="dk1"/>
                          </a:solidFill>
                          <a:effectLst/>
                          <a:latin typeface="+mn-lt"/>
                          <a:ea typeface="+mn-ea"/>
                          <a:cs typeface="+mn-cs"/>
                        </a:rPr>
                        <a:t>Huawei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209419433"/>
                  </a:ext>
                </a:extLst>
              </a:tr>
              <a:tr h="210360">
                <a:tc>
                  <a:txBody>
                    <a:bodyPr/>
                    <a:lstStyle/>
                    <a:p>
                      <a:pPr marL="0" marR="0">
                        <a:lnSpc>
                          <a:spcPct val="107000"/>
                        </a:lnSpc>
                        <a:spcBef>
                          <a:spcPts val="0"/>
                        </a:spcBef>
                        <a:spcAft>
                          <a:spcPts val="0"/>
                        </a:spcAft>
                      </a:pPr>
                      <a:r>
                        <a:rPr lang="en-US" sz="1400" dirty="0">
                          <a:effectLst/>
                        </a:rPr>
                        <a:t> Alex Krebs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Apple</a:t>
                      </a:r>
                    </a:p>
                  </a:txBody>
                  <a:tcPr marL="51435" marR="51435" marT="0" marB="0"/>
                </a:tc>
                <a:extLst>
                  <a:ext uri="{0D108BD9-81ED-4DB2-BD59-A6C34878D82A}">
                    <a16:rowId xmlns:a16="http://schemas.microsoft.com/office/drawing/2014/main" val="2459563753"/>
                  </a:ext>
                </a:extLst>
              </a:tr>
              <a:tr h="210360">
                <a:tc>
                  <a:txBody>
                    <a:bodyPr/>
                    <a:lstStyle/>
                    <a:p>
                      <a:pPr marL="0" marR="0">
                        <a:lnSpc>
                          <a:spcPct val="107000"/>
                        </a:lnSpc>
                        <a:spcBef>
                          <a:spcPts val="0"/>
                        </a:spcBef>
                        <a:spcAft>
                          <a:spcPts val="0"/>
                        </a:spcAft>
                      </a:pPr>
                      <a:r>
                        <a:rPr lang="en-US" sz="1400" dirty="0">
                          <a:effectLst/>
                        </a:rPr>
                        <a:t> </a:t>
                      </a:r>
                      <a:r>
                        <a:rPr lang="en-US" sz="1400" dirty="0" err="1">
                          <a:effectLst/>
                        </a:rPr>
                        <a:t>Pooria</a:t>
                      </a:r>
                      <a:r>
                        <a:rPr lang="en-US" sz="1400" dirty="0">
                          <a:effectLst/>
                        </a:rPr>
                        <a:t> </a:t>
                      </a:r>
                      <a:r>
                        <a:rPr lang="en-US" sz="1400" dirty="0" err="1">
                          <a:effectLst/>
                        </a:rPr>
                        <a:t>Pakrooh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Qualcomm</a:t>
                      </a:r>
                    </a:p>
                  </a:txBody>
                  <a:tcPr marL="51435" marR="51435" marT="0" marB="0"/>
                </a:tc>
                <a:extLst>
                  <a:ext uri="{0D108BD9-81ED-4DB2-BD59-A6C34878D82A}">
                    <a16:rowId xmlns:a16="http://schemas.microsoft.com/office/drawing/2014/main" val="4250519934"/>
                  </a:ext>
                </a:extLst>
              </a:tr>
              <a:tr h="210360">
                <a:tc>
                  <a:txBody>
                    <a:bodyPr/>
                    <a:lstStyle/>
                    <a:p>
                      <a:pPr marL="0" marR="0">
                        <a:lnSpc>
                          <a:spcPct val="107000"/>
                        </a:lnSpc>
                        <a:spcBef>
                          <a:spcPts val="0"/>
                        </a:spcBef>
                        <a:spcAft>
                          <a:spcPts val="0"/>
                        </a:spcAft>
                      </a:pPr>
                      <a:r>
                        <a:rPr lang="en-US" sz="1400" dirty="0">
                          <a:effectLst/>
                        </a:rPr>
                        <a:t> Carlos Aldana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Meta</a:t>
                      </a:r>
                    </a:p>
                  </a:txBody>
                  <a:tcPr marL="51435" marR="51435" marT="0" marB="0"/>
                </a:tc>
                <a:extLst>
                  <a:ext uri="{0D108BD9-81ED-4DB2-BD59-A6C34878D82A}">
                    <a16:rowId xmlns:a16="http://schemas.microsoft.com/office/drawing/2014/main" val="2489069208"/>
                  </a:ext>
                </a:extLst>
              </a:tr>
              <a:tr h="210360">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Li-Hsiang Sun</a:t>
                      </a:r>
                    </a:p>
                  </a:txBody>
                  <a:tcPr marL="51435" marR="51435"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MediaTek</a:t>
                      </a:r>
                    </a:p>
                  </a:txBody>
                  <a:tcPr marL="51435" marR="51435" marT="0" marB="0"/>
                </a:tc>
                <a:extLst>
                  <a:ext uri="{0D108BD9-81ED-4DB2-BD59-A6C34878D82A}">
                    <a16:rowId xmlns:a16="http://schemas.microsoft.com/office/drawing/2014/main" val="3798579534"/>
                  </a:ext>
                </a:extLst>
              </a:tr>
            </a:tbl>
          </a:graphicData>
        </a:graphic>
      </p:graphicFrame>
      <p:sp>
        <p:nvSpPr>
          <p:cNvPr id="5" name="Text Placeholder 2">
            <a:extLst>
              <a:ext uri="{FF2B5EF4-FFF2-40B4-BE49-F238E27FC236}">
                <a16:creationId xmlns:a16="http://schemas.microsoft.com/office/drawing/2014/main" id="{2DA5EC47-21D8-08E8-7E4D-711C64E1EC97}"/>
              </a:ext>
            </a:extLst>
          </p:cNvPr>
          <p:cNvSpPr txBox="1">
            <a:spLocks/>
          </p:cNvSpPr>
          <p:nvPr/>
        </p:nvSpPr>
        <p:spPr bwMode="auto">
          <a:xfrm>
            <a:off x="514350" y="5029200"/>
            <a:ext cx="7179906" cy="63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69056" tIns="34529" rIns="69056" bIns="34529"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00038" lvl="1" indent="0">
              <a:buNone/>
            </a:pPr>
            <a:r>
              <a:rPr lang="en-US" sz="2100" kern="0" dirty="0"/>
              <a:t>Moved by: Clint Chaplin Second: Billy Verso</a:t>
            </a:r>
          </a:p>
          <a:p>
            <a:pPr marL="300038" lvl="1" indent="0">
              <a:buNone/>
            </a:pPr>
            <a:r>
              <a:rPr lang="en-US" sz="2100" kern="0" dirty="0"/>
              <a:t>Passed by unanimous consent</a:t>
            </a:r>
          </a:p>
          <a:p>
            <a:pPr marL="0" indent="0">
              <a:buNone/>
            </a:pPr>
            <a:endParaRPr lang="en-US" sz="2400" kern="0" dirty="0"/>
          </a:p>
        </p:txBody>
      </p:sp>
    </p:spTree>
    <p:extLst>
      <p:ext uri="{BB962C8B-B14F-4D97-AF65-F5344CB8AC3E}">
        <p14:creationId xmlns:p14="http://schemas.microsoft.com/office/powerpoint/2010/main" val="3681080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E126A36-AD5F-F467-A2D7-132366F2FE24}"/>
              </a:ext>
            </a:extLst>
          </p:cNvPr>
          <p:cNvPicPr>
            <a:picLocks noChangeAspect="1"/>
          </p:cNvPicPr>
          <p:nvPr/>
        </p:nvPicPr>
        <p:blipFill>
          <a:blip r:embed="rId2"/>
          <a:stretch>
            <a:fillRect/>
          </a:stretch>
        </p:blipFill>
        <p:spPr>
          <a:xfrm>
            <a:off x="6142026" y="1812922"/>
            <a:ext cx="2716224" cy="2822926"/>
          </a:xfrm>
          <a:prstGeom prst="rect">
            <a:avLst/>
          </a:prstGeom>
        </p:spPr>
      </p:pic>
      <p:pic>
        <p:nvPicPr>
          <p:cNvPr id="20" name="Picture 19">
            <a:extLst>
              <a:ext uri="{FF2B5EF4-FFF2-40B4-BE49-F238E27FC236}">
                <a16:creationId xmlns:a16="http://schemas.microsoft.com/office/drawing/2014/main" id="{03A30A3F-CA76-8FA5-702C-87C218B7E59E}"/>
              </a:ext>
            </a:extLst>
          </p:cNvPr>
          <p:cNvPicPr>
            <a:picLocks noChangeAspect="1"/>
          </p:cNvPicPr>
          <p:nvPr/>
        </p:nvPicPr>
        <p:blipFill>
          <a:blip r:embed="rId3"/>
          <a:stretch>
            <a:fillRect/>
          </a:stretch>
        </p:blipFill>
        <p:spPr>
          <a:xfrm>
            <a:off x="3192821" y="1812922"/>
            <a:ext cx="2820971" cy="2779000"/>
          </a:xfrm>
          <a:prstGeom prst="rect">
            <a:avLst/>
          </a:prstGeom>
        </p:spPr>
      </p:pic>
      <p:pic>
        <p:nvPicPr>
          <p:cNvPr id="29" name="Picture 28">
            <a:extLst>
              <a:ext uri="{FF2B5EF4-FFF2-40B4-BE49-F238E27FC236}">
                <a16:creationId xmlns:a16="http://schemas.microsoft.com/office/drawing/2014/main" id="{EA8C3FFA-B75C-0941-03EB-A0141805F480}"/>
              </a:ext>
            </a:extLst>
          </p:cNvPr>
          <p:cNvPicPr>
            <a:picLocks noChangeAspect="1"/>
          </p:cNvPicPr>
          <p:nvPr/>
        </p:nvPicPr>
        <p:blipFill>
          <a:blip r:embed="rId4"/>
          <a:stretch>
            <a:fillRect/>
          </a:stretch>
        </p:blipFill>
        <p:spPr>
          <a:xfrm>
            <a:off x="285750" y="1793838"/>
            <a:ext cx="2820971" cy="2778999"/>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685800" y="1371600"/>
            <a:ext cx="7772400" cy="355310"/>
          </a:xfrm>
        </p:spPr>
        <p:txBody>
          <a:bodyPr/>
          <a:lstStyle/>
          <a:p>
            <a:r>
              <a:rPr lang="en-US" dirty="0"/>
              <a:t>Call schedule, November thru January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4531483" y="5713733"/>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800101" y="3513200"/>
            <a:ext cx="1864082" cy="269758"/>
          </a:xfrm>
          <a:prstGeom prst="rect">
            <a:avLst/>
          </a:prstGeom>
          <a:noFill/>
          <a:ln w="38100" cap="flat" cmpd="sng" algn="ctr">
            <a:solidFill>
              <a:srgbClr val="FFC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noFill/>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28689" y="4669703"/>
            <a:ext cx="7772400" cy="1004727"/>
          </a:xfrm>
          <a:ln>
            <a:solidFill>
              <a:schemeClr val="accent1">
                <a:lumMod val="75000"/>
              </a:schemeClr>
            </a:solidFill>
          </a:ln>
        </p:spPr>
        <p:txBody>
          <a:bodyPr>
            <a:normAutofit fontScale="47500" lnSpcReduction="20000"/>
          </a:bodyPr>
          <a:lstStyle/>
          <a:p>
            <a:pPr marL="0" indent="0">
              <a:buNone/>
            </a:pPr>
            <a:r>
              <a:rPr lang="en-US" dirty="0"/>
              <a:t>Commence on 26-November-2024 through January 7th</a:t>
            </a:r>
          </a:p>
          <a:p>
            <a:r>
              <a:rPr lang="en-US" dirty="0"/>
              <a:t>Weekly Tuesdays 06:00 PT (1 hour)</a:t>
            </a:r>
          </a:p>
          <a:p>
            <a:r>
              <a:rPr lang="en-US" dirty="0"/>
              <a:t>Thursdays 14:00 PT (1 hour) </a:t>
            </a:r>
          </a:p>
          <a:p>
            <a:pPr lvl="1"/>
            <a:r>
              <a:rPr lang="en-US" dirty="0"/>
              <a:t>Excludes November 28, December 24, 26, 31, January 2</a:t>
            </a:r>
          </a:p>
        </p:txBody>
      </p:sp>
      <p:sp>
        <p:nvSpPr>
          <p:cNvPr id="31" name="Oval 30">
            <a:extLst>
              <a:ext uri="{FF2B5EF4-FFF2-40B4-BE49-F238E27FC236}">
                <a16:creationId xmlns:a16="http://schemas.microsoft.com/office/drawing/2014/main" id="{AF450B58-E231-CB49-F965-DB9145E057D1}"/>
              </a:ext>
            </a:extLst>
          </p:cNvPr>
          <p:cNvSpPr/>
          <p:nvPr/>
        </p:nvSpPr>
        <p:spPr bwMode="auto">
          <a:xfrm>
            <a:off x="1143000" y="4286250"/>
            <a:ext cx="285750" cy="240612"/>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42" name="TextBox 41">
            <a:extLst>
              <a:ext uri="{FF2B5EF4-FFF2-40B4-BE49-F238E27FC236}">
                <a16:creationId xmlns:a16="http://schemas.microsoft.com/office/drawing/2014/main" id="{5C71F7CC-D6C7-4972-3755-CC28D0E202EE}"/>
              </a:ext>
            </a:extLst>
          </p:cNvPr>
          <p:cNvSpPr txBox="1"/>
          <p:nvPr/>
        </p:nvSpPr>
        <p:spPr>
          <a:xfrm>
            <a:off x="800100" y="3771900"/>
            <a:ext cx="1864083" cy="198516"/>
          </a:xfrm>
          <a:prstGeom prst="rect">
            <a:avLst/>
          </a:prstGeom>
          <a:solidFill>
            <a:srgbClr val="FFC000"/>
          </a:solidFill>
        </p:spPr>
        <p:txBody>
          <a:bodyPr wrap="square" tIns="6858" bIns="6858" rtlCol="0">
            <a:spAutoFit/>
          </a:bodyPr>
          <a:lstStyle/>
          <a:p>
            <a:pPr algn="ctr"/>
            <a:r>
              <a:rPr lang="en-US" sz="1200" b="1" dirty="0">
                <a:latin typeface="Aptos Black" panose="020F0502020204030204" pitchFamily="34" charset="0"/>
              </a:rPr>
              <a:t>Plenary</a:t>
            </a:r>
          </a:p>
        </p:txBody>
      </p:sp>
      <p:cxnSp>
        <p:nvCxnSpPr>
          <p:cNvPr id="10" name="Straight Connector 9">
            <a:extLst>
              <a:ext uri="{FF2B5EF4-FFF2-40B4-BE49-F238E27FC236}">
                <a16:creationId xmlns:a16="http://schemas.microsoft.com/office/drawing/2014/main" id="{68CE4AD2-9076-D412-C639-88CF0102384D}"/>
              </a:ext>
            </a:extLst>
          </p:cNvPr>
          <p:cNvCxnSpPr/>
          <p:nvPr/>
        </p:nvCxnSpPr>
        <p:spPr bwMode="auto">
          <a:xfrm flipH="1">
            <a:off x="4063666" y="4343400"/>
            <a:ext cx="132663" cy="131350"/>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58E90499-A6EE-342A-EA7F-5C2DC44F9A2D}"/>
              </a:ext>
            </a:extLst>
          </p:cNvPr>
          <p:cNvCxnSpPr/>
          <p:nvPr/>
        </p:nvCxnSpPr>
        <p:spPr bwMode="auto">
          <a:xfrm>
            <a:off x="4057650" y="4351925"/>
            <a:ext cx="138679" cy="122825"/>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1">
            <a:extLst>
              <a:ext uri="{FF2B5EF4-FFF2-40B4-BE49-F238E27FC236}">
                <a16:creationId xmlns:a16="http://schemas.microsoft.com/office/drawing/2014/main" id="{C5157342-7A09-C588-399D-CB8F9183A7EB}"/>
              </a:ext>
            </a:extLst>
          </p:cNvPr>
          <p:cNvSpPr/>
          <p:nvPr/>
        </p:nvSpPr>
        <p:spPr bwMode="auto">
          <a:xfrm>
            <a:off x="4000500" y="2750344"/>
            <a:ext cx="285750" cy="240612"/>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25" name="Oval 24">
            <a:extLst>
              <a:ext uri="{FF2B5EF4-FFF2-40B4-BE49-F238E27FC236}">
                <a16:creationId xmlns:a16="http://schemas.microsoft.com/office/drawing/2014/main" id="{DBC00859-D21C-DB23-6BC3-740062E74744}"/>
              </a:ext>
            </a:extLst>
          </p:cNvPr>
          <p:cNvSpPr/>
          <p:nvPr/>
        </p:nvSpPr>
        <p:spPr bwMode="auto">
          <a:xfrm>
            <a:off x="4814889" y="2750344"/>
            <a:ext cx="285750" cy="240612"/>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26" name="Oval 25">
            <a:extLst>
              <a:ext uri="{FF2B5EF4-FFF2-40B4-BE49-F238E27FC236}">
                <a16:creationId xmlns:a16="http://schemas.microsoft.com/office/drawing/2014/main" id="{9FFDCAC8-DE66-7976-3D6D-F2AE62AE8064}"/>
              </a:ext>
            </a:extLst>
          </p:cNvPr>
          <p:cNvSpPr/>
          <p:nvPr/>
        </p:nvSpPr>
        <p:spPr bwMode="auto">
          <a:xfrm>
            <a:off x="4000500" y="3131238"/>
            <a:ext cx="285750" cy="240612"/>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28" name="Oval 27">
            <a:extLst>
              <a:ext uri="{FF2B5EF4-FFF2-40B4-BE49-F238E27FC236}">
                <a16:creationId xmlns:a16="http://schemas.microsoft.com/office/drawing/2014/main" id="{218D8B66-5EFB-4566-790D-3B4661F18260}"/>
              </a:ext>
            </a:extLst>
          </p:cNvPr>
          <p:cNvSpPr/>
          <p:nvPr/>
        </p:nvSpPr>
        <p:spPr bwMode="auto">
          <a:xfrm>
            <a:off x="4814889" y="3131238"/>
            <a:ext cx="285750" cy="240612"/>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33" name="Oval 32">
            <a:extLst>
              <a:ext uri="{FF2B5EF4-FFF2-40B4-BE49-F238E27FC236}">
                <a16:creationId xmlns:a16="http://schemas.microsoft.com/office/drawing/2014/main" id="{C66992CB-D4CF-BC4D-0116-C7169960ABB5}"/>
              </a:ext>
            </a:extLst>
          </p:cNvPr>
          <p:cNvSpPr/>
          <p:nvPr/>
        </p:nvSpPr>
        <p:spPr bwMode="auto">
          <a:xfrm>
            <a:off x="4000500" y="3531288"/>
            <a:ext cx="285750" cy="240612"/>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34" name="Oval 33">
            <a:extLst>
              <a:ext uri="{FF2B5EF4-FFF2-40B4-BE49-F238E27FC236}">
                <a16:creationId xmlns:a16="http://schemas.microsoft.com/office/drawing/2014/main" id="{8A4E82E2-0376-4910-741A-9049D03FE817}"/>
              </a:ext>
            </a:extLst>
          </p:cNvPr>
          <p:cNvSpPr/>
          <p:nvPr/>
        </p:nvSpPr>
        <p:spPr bwMode="auto">
          <a:xfrm>
            <a:off x="4814889" y="3531288"/>
            <a:ext cx="285750" cy="240612"/>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35" name="Oval 34">
            <a:extLst>
              <a:ext uri="{FF2B5EF4-FFF2-40B4-BE49-F238E27FC236}">
                <a16:creationId xmlns:a16="http://schemas.microsoft.com/office/drawing/2014/main" id="{EC0744A5-A02F-4A21-6E16-FA2F6C6FB546}"/>
              </a:ext>
            </a:extLst>
          </p:cNvPr>
          <p:cNvSpPr/>
          <p:nvPr/>
        </p:nvSpPr>
        <p:spPr bwMode="auto">
          <a:xfrm>
            <a:off x="6958011" y="3131238"/>
            <a:ext cx="285750" cy="240612"/>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45" name="Rectangle 44">
            <a:extLst>
              <a:ext uri="{FF2B5EF4-FFF2-40B4-BE49-F238E27FC236}">
                <a16:creationId xmlns:a16="http://schemas.microsoft.com/office/drawing/2014/main" id="{1E1792F7-3D4B-9867-81DB-AB57132694B6}"/>
              </a:ext>
            </a:extLst>
          </p:cNvPr>
          <p:cNvSpPr/>
          <p:nvPr/>
        </p:nvSpPr>
        <p:spPr bwMode="auto">
          <a:xfrm>
            <a:off x="3657600" y="3908069"/>
            <a:ext cx="1885950" cy="240612"/>
          </a:xfrm>
          <a:prstGeom prst="rect">
            <a:avLst/>
          </a:prstGeom>
          <a:noFill/>
          <a:ln w="28575" cap="flat" cmpd="sng" algn="ctr">
            <a:solidFill>
              <a:srgbClr val="FF0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cxnSp>
        <p:nvCxnSpPr>
          <p:cNvPr id="47" name="Straight Connector 46">
            <a:extLst>
              <a:ext uri="{FF2B5EF4-FFF2-40B4-BE49-F238E27FC236}">
                <a16:creationId xmlns:a16="http://schemas.microsoft.com/office/drawing/2014/main" id="{8EF7410A-25CF-E5E2-CBFB-336DCEF5587B}"/>
              </a:ext>
            </a:extLst>
          </p:cNvPr>
          <p:cNvCxnSpPr/>
          <p:nvPr/>
        </p:nvCxnSpPr>
        <p:spPr bwMode="auto">
          <a:xfrm>
            <a:off x="3657600" y="3908069"/>
            <a:ext cx="1885950" cy="240612"/>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37C8B3D8-728A-41E8-3885-7B5D6CE41FE9}"/>
              </a:ext>
            </a:extLst>
          </p:cNvPr>
          <p:cNvCxnSpPr/>
          <p:nvPr/>
        </p:nvCxnSpPr>
        <p:spPr bwMode="auto">
          <a:xfrm flipV="1">
            <a:off x="3629731" y="3908069"/>
            <a:ext cx="1913819" cy="240612"/>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Straight Connector 2">
            <a:extLst>
              <a:ext uri="{FF2B5EF4-FFF2-40B4-BE49-F238E27FC236}">
                <a16:creationId xmlns:a16="http://schemas.microsoft.com/office/drawing/2014/main" id="{45ADA378-DFFC-80AC-4E22-2CB870AA6850}"/>
              </a:ext>
            </a:extLst>
          </p:cNvPr>
          <p:cNvCxnSpPr/>
          <p:nvPr/>
        </p:nvCxnSpPr>
        <p:spPr bwMode="auto">
          <a:xfrm flipH="1">
            <a:off x="2006266" y="4343400"/>
            <a:ext cx="132663" cy="131350"/>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a:extLst>
              <a:ext uri="{FF2B5EF4-FFF2-40B4-BE49-F238E27FC236}">
                <a16:creationId xmlns:a16="http://schemas.microsoft.com/office/drawing/2014/main" id="{4F2F8DF9-0E02-7339-FE2C-DBC02F09EFCB}"/>
              </a:ext>
            </a:extLst>
          </p:cNvPr>
          <p:cNvCxnSpPr/>
          <p:nvPr/>
        </p:nvCxnSpPr>
        <p:spPr bwMode="auto">
          <a:xfrm>
            <a:off x="2000250" y="4351925"/>
            <a:ext cx="138679" cy="122825"/>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3F4106DC-3EC0-5B42-22CD-E4EB385535A2}"/>
              </a:ext>
            </a:extLst>
          </p:cNvPr>
          <p:cNvCxnSpPr/>
          <p:nvPr/>
        </p:nvCxnSpPr>
        <p:spPr bwMode="auto">
          <a:xfrm flipH="1">
            <a:off x="7835566" y="2767021"/>
            <a:ext cx="132663" cy="131350"/>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5A6CE707-E497-696B-8214-E520698252A0}"/>
              </a:ext>
            </a:extLst>
          </p:cNvPr>
          <p:cNvCxnSpPr/>
          <p:nvPr/>
        </p:nvCxnSpPr>
        <p:spPr bwMode="auto">
          <a:xfrm>
            <a:off x="7829550" y="2775546"/>
            <a:ext cx="138679" cy="122825"/>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a:extLst>
              <a:ext uri="{FF2B5EF4-FFF2-40B4-BE49-F238E27FC236}">
                <a16:creationId xmlns:a16="http://schemas.microsoft.com/office/drawing/2014/main" id="{4E60C686-26AD-E55A-8D6B-233DBA28879D}"/>
              </a:ext>
            </a:extLst>
          </p:cNvPr>
          <p:cNvSpPr/>
          <p:nvPr/>
        </p:nvSpPr>
        <p:spPr bwMode="auto">
          <a:xfrm>
            <a:off x="6629400" y="3499928"/>
            <a:ext cx="1771650" cy="234257"/>
          </a:xfrm>
          <a:prstGeom prst="rect">
            <a:avLst/>
          </a:prstGeom>
          <a:noFill/>
          <a:ln w="38100" cap="flat" cmpd="sng" algn="ctr">
            <a:solidFill>
              <a:srgbClr val="FFC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noFill/>
            </a:endParaRPr>
          </a:p>
        </p:txBody>
      </p:sp>
      <p:sp>
        <p:nvSpPr>
          <p:cNvPr id="16" name="TextBox 15">
            <a:extLst>
              <a:ext uri="{FF2B5EF4-FFF2-40B4-BE49-F238E27FC236}">
                <a16:creationId xmlns:a16="http://schemas.microsoft.com/office/drawing/2014/main" id="{65C54A9E-985D-E23B-63ED-63AF20925620}"/>
              </a:ext>
            </a:extLst>
          </p:cNvPr>
          <p:cNvSpPr txBox="1"/>
          <p:nvPr/>
        </p:nvSpPr>
        <p:spPr>
          <a:xfrm>
            <a:off x="6686550" y="3774891"/>
            <a:ext cx="1657350" cy="198516"/>
          </a:xfrm>
          <a:prstGeom prst="rect">
            <a:avLst/>
          </a:prstGeom>
          <a:solidFill>
            <a:srgbClr val="FFC000"/>
          </a:solidFill>
        </p:spPr>
        <p:txBody>
          <a:bodyPr wrap="square" tIns="6858" bIns="6858" rtlCol="0">
            <a:spAutoFit/>
          </a:bodyPr>
          <a:lstStyle/>
          <a:p>
            <a:pPr algn="ctr"/>
            <a:r>
              <a:rPr lang="en-US" sz="1200" b="1" dirty="0">
                <a:latin typeface="Aptos Black" panose="020F0502020204030204" pitchFamily="34" charset="0"/>
              </a:rPr>
              <a:t>Interim</a:t>
            </a:r>
          </a:p>
        </p:txBody>
      </p:sp>
      <p:sp>
        <p:nvSpPr>
          <p:cNvPr id="9" name="Slide Number Placeholder 3">
            <a:extLst>
              <a:ext uri="{FF2B5EF4-FFF2-40B4-BE49-F238E27FC236}">
                <a16:creationId xmlns:a16="http://schemas.microsoft.com/office/drawing/2014/main" id="{1563889F-2689-2734-B68A-B6FC89F3BE77}"/>
              </a:ext>
            </a:extLst>
          </p:cNvPr>
          <p:cNvSpPr txBox="1">
            <a:spLocks/>
          </p:cNvSpPr>
          <p:nvPr/>
        </p:nvSpPr>
        <p:spPr bwMode="auto">
          <a:xfrm>
            <a:off x="4393695" y="6475413"/>
            <a:ext cx="43281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a:t>Slide </a:t>
            </a:r>
            <a:fld id="{C251FCF5-DCE1-4BE7-BAC9-5817EB43EA6A}" type="slidenum">
              <a:rPr lang="en-US" smtClean="0"/>
              <a:pPr>
                <a:defRPr/>
              </a:pPr>
              <a:t>41</a:t>
            </a:fld>
            <a:endParaRPr lang="en-US"/>
          </a:p>
        </p:txBody>
      </p:sp>
    </p:spTree>
    <p:extLst>
      <p:ext uri="{BB962C8B-B14F-4D97-AF65-F5344CB8AC3E}">
        <p14:creationId xmlns:p14="http://schemas.microsoft.com/office/powerpoint/2010/main" val="3391592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Plan for January: Resolve comments!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a:xfrm>
            <a:off x="4355223" y="6475413"/>
            <a:ext cx="509755" cy="184666"/>
          </a:xfrm>
        </p:spPr>
        <p:txBody>
          <a:bodyPr/>
          <a:lstStyle/>
          <a:p>
            <a:pPr>
              <a:defRPr/>
            </a:pPr>
            <a:r>
              <a:rPr lang="en-US" dirty="0"/>
              <a:t>Slide </a:t>
            </a:r>
            <a:fld id="{C251FCF5-DCE1-4BE7-BAC9-5817EB43EA6A}" type="slidenum">
              <a:rPr lang="en-US" smtClean="0"/>
              <a:pPr>
                <a:defRPr/>
              </a:pPr>
              <a:t>42</a:t>
            </a:fld>
            <a:endParaRPr lang="en-US" dirty="0"/>
          </a:p>
        </p:txBody>
      </p:sp>
    </p:spTree>
    <p:extLst>
      <p:ext uri="{BB962C8B-B14F-4D97-AF65-F5344CB8AC3E}">
        <p14:creationId xmlns:p14="http://schemas.microsoft.com/office/powerpoint/2010/main" val="158533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TG4ac (Privacy)</a:t>
            </a:r>
            <a:br>
              <a:rPr lang="de-DE" dirty="0"/>
            </a:br>
            <a:r>
              <a:rPr lang="de-DE" dirty="0"/>
              <a:t>November 2024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43</a:t>
            </a:fld>
            <a:endParaRPr lang="en-US" dirty="0"/>
          </a:p>
        </p:txBody>
      </p:sp>
    </p:spTree>
    <p:extLst>
      <p:ext uri="{BB962C8B-B14F-4D97-AF65-F5344CB8AC3E}">
        <p14:creationId xmlns:p14="http://schemas.microsoft.com/office/powerpoint/2010/main" val="2297279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685800" y="685440"/>
            <a:ext cx="7751160" cy="1045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a typeface="DejaVu Sans"/>
            </a:endParaRPr>
          </a:p>
        </p:txBody>
      </p:sp>
      <p:sp>
        <p:nvSpPr>
          <p:cNvPr id="349" name="CustomShape 2"/>
          <p:cNvSpPr/>
          <p:nvPr/>
        </p:nvSpPr>
        <p:spPr>
          <a:xfrm>
            <a:off x="438120" y="602280"/>
            <a:ext cx="8209800" cy="66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4400" b="0" strike="noStrike" spc="-1">
                <a:solidFill>
                  <a:srgbClr val="000000"/>
                </a:solidFill>
                <a:latin typeface="Arial"/>
                <a:ea typeface="DejaVu Sans"/>
              </a:rPr>
              <a:t>Agenda for November</a:t>
            </a:r>
            <a:endParaRPr lang="en-US" sz="4400" b="0" strike="noStrike" spc="-1">
              <a:solidFill>
                <a:srgbClr val="000000"/>
              </a:solidFill>
              <a:latin typeface="Arial"/>
            </a:endParaRPr>
          </a:p>
        </p:txBody>
      </p:sp>
      <p:sp>
        <p:nvSpPr>
          <p:cNvPr id="350" name="CustomShape 3"/>
          <p:cNvSpPr/>
          <p:nvPr/>
        </p:nvSpPr>
        <p:spPr>
          <a:xfrm>
            <a:off x="457200" y="1604520"/>
            <a:ext cx="8209800" cy="3957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a typeface="DejaVu Sans"/>
            </a:endParaRPr>
          </a:p>
        </p:txBody>
      </p:sp>
      <p:sp>
        <p:nvSpPr>
          <p:cNvPr id="351" name="CustomShape 4"/>
          <p:cNvSpPr/>
          <p:nvPr/>
        </p:nvSpPr>
        <p:spPr>
          <a:xfrm>
            <a:off x="457200" y="1604520"/>
            <a:ext cx="8208360" cy="3956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128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Work on the actual draft text</a:t>
            </a:r>
            <a:endParaRPr lang="en-US" sz="3200" b="0" strike="noStrike" spc="-1">
              <a:solidFill>
                <a:srgbClr val="000000"/>
              </a:solidFill>
              <a:latin typeface="Arial"/>
            </a:endParaRPr>
          </a:p>
          <a:p>
            <a:pPr marL="432000" indent="-3128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Issue list: </a:t>
            </a:r>
            <a:r>
              <a:rPr lang="en-IE" sz="3200" b="0" u="sng" strike="noStrike" spc="-1">
                <a:solidFill>
                  <a:srgbClr val="0000FF"/>
                </a:solidFill>
                <a:uFillTx/>
                <a:latin typeface="Arial"/>
                <a:ea typeface="DejaVu Sans"/>
                <a:hlinkClick r:id="rId2"/>
              </a:rPr>
              <a:t>15-23-0422-05</a:t>
            </a:r>
            <a:endParaRPr lang="en-US" sz="3200" b="0" strike="noStrike" spc="-1">
              <a:solidFill>
                <a:srgbClr val="000000"/>
              </a:solidFill>
              <a:latin typeface="Arial"/>
            </a:endParaRPr>
          </a:p>
          <a:p>
            <a:pPr marL="432000" indent="-3128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Privacy primitives: </a:t>
            </a:r>
            <a:r>
              <a:rPr lang="en-IE" sz="3200" b="0" u="sng" strike="noStrike" spc="-1">
                <a:solidFill>
                  <a:srgbClr val="0000FF"/>
                </a:solidFill>
                <a:uFillTx/>
                <a:latin typeface="Arial"/>
                <a:ea typeface="DejaVu Sans"/>
                <a:hlinkClick r:id="rId3"/>
              </a:rPr>
              <a:t>15-24-0166-05</a:t>
            </a:r>
            <a:endParaRPr lang="en-US" sz="3200" b="0" strike="noStrike" spc="-1">
              <a:solidFill>
                <a:srgbClr val="000000"/>
              </a:solidFill>
              <a:latin typeface="Arial"/>
            </a:endParaRPr>
          </a:p>
          <a:p>
            <a:pPr marL="432000" indent="-3128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Privacy MLME-primatives </a:t>
            </a:r>
            <a:r>
              <a:rPr lang="en-IE" sz="3200" b="0" u="sng" strike="noStrike" spc="-1">
                <a:solidFill>
                  <a:srgbClr val="0000FF"/>
                </a:solidFill>
                <a:uFillTx/>
                <a:latin typeface="Arial"/>
                <a:ea typeface="DejaVu Sans"/>
                <a:hlinkClick r:id="rId4"/>
              </a:rPr>
              <a:t>15-24-0315-06</a:t>
            </a:r>
            <a:endParaRPr lang="en-US" sz="3200" b="0" strike="noStrike" spc="-1">
              <a:solidFill>
                <a:srgbClr val="000000"/>
              </a:solidFill>
              <a:latin typeface="Arial"/>
            </a:endParaRPr>
          </a:p>
          <a:p>
            <a:pPr marL="432000" indent="-3128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Privacy frame formats </a:t>
            </a:r>
            <a:r>
              <a:rPr lang="en-IE" sz="3200" b="0" u="sng" strike="noStrike" spc="-1">
                <a:solidFill>
                  <a:srgbClr val="0000FF"/>
                </a:solidFill>
                <a:uFillTx/>
                <a:latin typeface="Arial"/>
                <a:ea typeface="DejaVu Sans"/>
                <a:hlinkClick r:id="rId5"/>
              </a:rPr>
              <a:t>15-24-0314-05</a:t>
            </a:r>
            <a:endParaRPr lang="en-US" sz="3200" b="0" strike="noStrike" spc="-1">
              <a:solidFill>
                <a:srgbClr val="000000"/>
              </a:solidFill>
              <a:latin typeface="Arial"/>
            </a:endParaRPr>
          </a:p>
        </p:txBody>
      </p:sp>
      <p:sp>
        <p:nvSpPr>
          <p:cNvPr id="2" name="Slide Number Placeholder 3">
            <a:extLst>
              <a:ext uri="{FF2B5EF4-FFF2-40B4-BE49-F238E27FC236}">
                <a16:creationId xmlns:a16="http://schemas.microsoft.com/office/drawing/2014/main" id="{36687720-769B-E3BB-9578-8C68B9009A3E}"/>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44</a:t>
            </a:fld>
            <a:endParaRPr lang="en-US" sz="1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1"/>
          <p:cNvSpPr/>
          <p:nvPr/>
        </p:nvSpPr>
        <p:spPr>
          <a:xfrm>
            <a:off x="457200" y="273600"/>
            <a:ext cx="8214480" cy="1130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IE" sz="4400" b="0" strike="noStrike" spc="-1">
                <a:solidFill>
                  <a:srgbClr val="000000"/>
                </a:solidFill>
                <a:latin typeface="Arial"/>
                <a:ea typeface="DejaVu Sans"/>
              </a:rPr>
              <a:t>Detailed Agenda for November</a:t>
            </a:r>
            <a:endParaRPr lang="en-US" sz="4400" b="0" strike="noStrike" spc="-1">
              <a:solidFill>
                <a:srgbClr val="000000"/>
              </a:solidFill>
              <a:latin typeface="Arial"/>
            </a:endParaRPr>
          </a:p>
        </p:txBody>
      </p:sp>
      <p:sp>
        <p:nvSpPr>
          <p:cNvPr id="353" name="CustomShape 2"/>
          <p:cNvSpPr/>
          <p:nvPr/>
        </p:nvSpPr>
        <p:spPr>
          <a:xfrm>
            <a:off x="457200" y="1604520"/>
            <a:ext cx="7760520" cy="3962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66000" lnSpcReduction="20000"/>
          </a:bodyPr>
          <a:lstStyle/>
          <a:p>
            <a:pPr marL="172800" indent="-14256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Tuesday 12</a:t>
            </a:r>
            <a:r>
              <a:rPr lang="en-IE" sz="3200" b="0" strike="noStrike" spc="-1" baseline="33000">
                <a:solidFill>
                  <a:srgbClr val="000000"/>
                </a:solidFill>
                <a:latin typeface="Arial"/>
                <a:ea typeface="DejaVu Sans"/>
              </a:rPr>
              <a:t>th</a:t>
            </a:r>
            <a:r>
              <a:rPr lang="en-IE" sz="3200" b="0" strike="noStrike" spc="-1">
                <a:solidFill>
                  <a:srgbClr val="000000"/>
                </a:solidFill>
                <a:latin typeface="Arial"/>
                <a:ea typeface="DejaVu Sans"/>
              </a:rPr>
              <a:t> of November 10:30-12:30</a:t>
            </a:r>
            <a:endParaRPr lang="en-US" sz="3200" b="0" strike="noStrike" spc="-1">
              <a:solidFill>
                <a:srgbClr val="000000"/>
              </a:solidFill>
              <a:latin typeface="Arial"/>
            </a:endParaRPr>
          </a:p>
          <a:p>
            <a:pPr marL="317880" lvl="1" indent="-14256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Opening slides</a:t>
            </a:r>
            <a:endParaRPr lang="en-US" sz="3200" b="0" strike="noStrike" spc="-1">
              <a:solidFill>
                <a:srgbClr val="000000"/>
              </a:solidFill>
              <a:latin typeface="Arial"/>
            </a:endParaRPr>
          </a:p>
          <a:p>
            <a:pPr marL="317880" lvl="1" indent="-14256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Approve agenda (this document) 15-24-0599</a:t>
            </a:r>
            <a:endParaRPr lang="en-US" sz="3200" b="0" strike="noStrike" spc="-1">
              <a:solidFill>
                <a:srgbClr val="000000"/>
              </a:solidFill>
              <a:latin typeface="Arial"/>
            </a:endParaRPr>
          </a:p>
          <a:p>
            <a:pPr marL="317880" lvl="1" indent="-14256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Approve minutes </a:t>
            </a:r>
            <a:r>
              <a:rPr lang="en-IE" sz="3200" b="0" u="sng" strike="noStrike" spc="-1">
                <a:solidFill>
                  <a:srgbClr val="0000FF"/>
                </a:solidFill>
                <a:uFillTx/>
                <a:latin typeface="Arial"/>
                <a:ea typeface="DejaVu Sans"/>
                <a:hlinkClick r:id="rId2"/>
              </a:rPr>
              <a:t>15-24-0495-00</a:t>
            </a:r>
            <a:endParaRPr lang="en-US" sz="3200" b="0" strike="noStrike" spc="-1">
              <a:solidFill>
                <a:srgbClr val="000000"/>
              </a:solidFill>
              <a:latin typeface="Arial"/>
            </a:endParaRPr>
          </a:p>
          <a:p>
            <a:pPr marL="317880" lvl="1" indent="-14256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Work on the draft sharing agreement with IETF</a:t>
            </a:r>
            <a:endParaRPr lang="en-US" sz="3200" b="0" strike="noStrike" spc="-1">
              <a:solidFill>
                <a:srgbClr val="000000"/>
              </a:solidFill>
              <a:latin typeface="Arial"/>
            </a:endParaRPr>
          </a:p>
          <a:p>
            <a:pPr marL="317880" lvl="1" indent="-14256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Go through the primitives, frame formats and MLME-primitives</a:t>
            </a:r>
            <a:endParaRPr lang="en-US" sz="3200" b="0" strike="noStrike" spc="-1">
              <a:solidFill>
                <a:srgbClr val="000000"/>
              </a:solidFill>
              <a:latin typeface="Arial"/>
            </a:endParaRPr>
          </a:p>
          <a:p>
            <a:pPr marL="172800" indent="-14256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Thursday 14</a:t>
            </a:r>
            <a:r>
              <a:rPr lang="en-IE" sz="3200" b="0" strike="noStrike" spc="-1" baseline="33000">
                <a:solidFill>
                  <a:srgbClr val="000000"/>
                </a:solidFill>
                <a:latin typeface="Arial"/>
                <a:ea typeface="DejaVu Sans"/>
              </a:rPr>
              <a:t>th</a:t>
            </a:r>
            <a:r>
              <a:rPr lang="en-IE" sz="3200" b="0" strike="noStrike" spc="-1">
                <a:solidFill>
                  <a:srgbClr val="000000"/>
                </a:solidFill>
                <a:latin typeface="Arial"/>
                <a:ea typeface="DejaVu Sans"/>
              </a:rPr>
              <a:t> of November 10:30-12:30</a:t>
            </a:r>
            <a:endParaRPr lang="en-US" sz="3200" b="0" strike="noStrike" spc="-1">
              <a:solidFill>
                <a:srgbClr val="000000"/>
              </a:solidFill>
              <a:latin typeface="Arial"/>
            </a:endParaRPr>
          </a:p>
          <a:p>
            <a:pPr marL="317880" lvl="1" indent="-14256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Check out the draft</a:t>
            </a:r>
            <a:endParaRPr lang="en-US" sz="3200" b="0" strike="noStrike" spc="-1">
              <a:solidFill>
                <a:srgbClr val="000000"/>
              </a:solidFill>
              <a:latin typeface="Arial"/>
            </a:endParaRPr>
          </a:p>
          <a:p>
            <a:pPr marL="317880" lvl="1" indent="-14256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Closing report</a:t>
            </a:r>
            <a:endParaRPr lang="en-US" sz="3200" b="0" strike="noStrike" spc="-1">
              <a:solidFill>
                <a:srgbClr val="000000"/>
              </a:solidFill>
              <a:latin typeface="Arial"/>
            </a:endParaRPr>
          </a:p>
        </p:txBody>
      </p:sp>
      <p:sp>
        <p:nvSpPr>
          <p:cNvPr id="2" name="Slide Number Placeholder 3">
            <a:extLst>
              <a:ext uri="{FF2B5EF4-FFF2-40B4-BE49-F238E27FC236}">
                <a16:creationId xmlns:a16="http://schemas.microsoft.com/office/drawing/2014/main" id="{82B196D0-BD05-2777-2A9B-1E120DE26CC5}"/>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45</a:t>
            </a:fld>
            <a:endParaRPr lang="en-US" sz="1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CustomShape 1"/>
          <p:cNvSpPr/>
          <p:nvPr/>
        </p:nvSpPr>
        <p:spPr>
          <a:xfrm>
            <a:off x="457200" y="273600"/>
            <a:ext cx="8218440" cy="1134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More information</a:t>
            </a:r>
            <a:endParaRPr lang="en-US" sz="4400" b="0" strike="noStrike" spc="-1">
              <a:solidFill>
                <a:srgbClr val="000000"/>
              </a:solidFill>
              <a:latin typeface="Arial"/>
            </a:endParaRPr>
          </a:p>
        </p:txBody>
      </p:sp>
      <p:sp>
        <p:nvSpPr>
          <p:cNvPr id="355" name="CustomShape 2"/>
          <p:cNvSpPr/>
          <p:nvPr/>
        </p:nvSpPr>
        <p:spPr>
          <a:xfrm>
            <a:off x="457200" y="1604520"/>
            <a:ext cx="8218800" cy="3966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207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List of issues can be found in the document </a:t>
            </a:r>
            <a:r>
              <a:rPr lang="en-IE" sz="3200" b="0" u="sng" strike="noStrike" spc="-1">
                <a:solidFill>
                  <a:srgbClr val="0000FF"/>
                </a:solidFill>
                <a:uFillTx/>
                <a:latin typeface="Arial"/>
                <a:ea typeface="DejaVu Sans"/>
                <a:hlinkClick r:id="rId2"/>
              </a:rPr>
              <a:t>15-23-0422</a:t>
            </a:r>
            <a:r>
              <a:rPr lang="en-US" sz="3200" b="0" strike="noStrike" spc="-1">
                <a:solidFill>
                  <a:srgbClr val="000000"/>
                </a:solidFill>
                <a:latin typeface="Arial"/>
                <a:ea typeface="DejaVu Sans"/>
              </a:rPr>
              <a:t>.</a:t>
            </a:r>
            <a:endParaRPr lang="en-US" sz="3200" b="0" strike="noStrike" spc="-1">
              <a:solidFill>
                <a:srgbClr val="000000"/>
              </a:solidFill>
              <a:latin typeface="Arial"/>
            </a:endParaRPr>
          </a:p>
          <a:p>
            <a:pPr marL="432000" indent="-3207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Project task list: </a:t>
            </a:r>
            <a:r>
              <a:rPr lang="en-US" sz="3200" b="0" u="sng" strike="noStrike" spc="-1">
                <a:solidFill>
                  <a:srgbClr val="0000FF"/>
                </a:solidFill>
                <a:uFillTx/>
                <a:latin typeface="Arial"/>
                <a:ea typeface="DejaVu Sans"/>
                <a:hlinkClick r:id="rId3"/>
              </a:rPr>
              <a:t>15-23-0397-02</a:t>
            </a:r>
            <a:endParaRPr lang="en-US" sz="3200" b="0" strike="noStrike" spc="-1">
              <a:solidFill>
                <a:srgbClr val="000000"/>
              </a:solidFill>
              <a:latin typeface="Arial"/>
            </a:endParaRPr>
          </a:p>
          <a:p>
            <a:pPr marL="432000" indent="-3207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Old WNG presentation </a:t>
            </a:r>
            <a:r>
              <a:rPr lang="en-US" sz="3200" b="0" u="sng" strike="noStrike" spc="-1">
                <a:solidFill>
                  <a:srgbClr val="0000FF"/>
                </a:solidFill>
                <a:uFillTx/>
                <a:latin typeface="Arial"/>
                <a:ea typeface="DejaVu Sans"/>
                <a:hlinkClick r:id="rId4"/>
              </a:rPr>
              <a:t>15-22-0477</a:t>
            </a:r>
            <a:endParaRPr lang="en-US" sz="3200" b="0" strike="noStrike" spc="-1">
              <a:solidFill>
                <a:srgbClr val="000000"/>
              </a:solidFill>
              <a:latin typeface="Arial"/>
            </a:endParaRPr>
          </a:p>
        </p:txBody>
      </p:sp>
      <p:sp>
        <p:nvSpPr>
          <p:cNvPr id="2" name="Slide Number Placeholder 3">
            <a:extLst>
              <a:ext uri="{FF2B5EF4-FFF2-40B4-BE49-F238E27FC236}">
                <a16:creationId xmlns:a16="http://schemas.microsoft.com/office/drawing/2014/main" id="{8617D7F4-3C1D-7176-AAE3-1BB2DDE549E2}"/>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46</a:t>
            </a:fld>
            <a:endParaRPr lang="en-US" sz="1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TextShape 1"/>
          <p:cNvSpPr/>
          <p:nvPr/>
        </p:nvSpPr>
        <p:spPr>
          <a:xfrm>
            <a:off x="457200" y="273600"/>
            <a:ext cx="8221680" cy="113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Timeline</a:t>
            </a:r>
            <a:endParaRPr lang="en-US" sz="4400" b="0" strike="noStrike" spc="-1">
              <a:solidFill>
                <a:srgbClr val="000000"/>
              </a:solidFill>
              <a:latin typeface="Arial"/>
            </a:endParaRPr>
          </a:p>
        </p:txBody>
      </p:sp>
      <p:sp>
        <p:nvSpPr>
          <p:cNvPr id="357" name="TextShape 2"/>
          <p:cNvSpPr/>
          <p:nvPr/>
        </p:nvSpPr>
        <p:spPr>
          <a:xfrm>
            <a:off x="457200" y="1604520"/>
            <a:ext cx="8221680" cy="3969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spcBef>
                <a:spcPts val="1417"/>
              </a:spcBef>
            </a:pPr>
            <a:endParaRPr lang="en-US" sz="1800" b="0" strike="noStrike" spc="-1">
              <a:solidFill>
                <a:srgbClr val="000000"/>
              </a:solidFill>
              <a:latin typeface="Arial"/>
              <a:ea typeface="DejaVu Sans"/>
            </a:endParaRPr>
          </a:p>
        </p:txBody>
      </p:sp>
      <p:graphicFrame>
        <p:nvGraphicFramePr>
          <p:cNvPr id="358" name="Table 357"/>
          <p:cNvGraphicFramePr/>
          <p:nvPr/>
        </p:nvGraphicFramePr>
        <p:xfrm>
          <a:off x="685800" y="1416240"/>
          <a:ext cx="8001000" cy="4755960"/>
        </p:xfrm>
        <a:graphic>
          <a:graphicData uri="http://schemas.openxmlformats.org/drawingml/2006/table">
            <a:tbl>
              <a:tblPr/>
              <a:tblGrid>
                <a:gridCol w="6330240">
                  <a:extLst>
                    <a:ext uri="{9D8B030D-6E8A-4147-A177-3AD203B41FA5}">
                      <a16:colId xmlns:a16="http://schemas.microsoft.com/office/drawing/2014/main" val="20000"/>
                    </a:ext>
                  </a:extLst>
                </a:gridCol>
                <a:gridCol w="1670760">
                  <a:extLst>
                    <a:ext uri="{9D8B030D-6E8A-4147-A177-3AD203B41FA5}">
                      <a16:colId xmlns:a16="http://schemas.microsoft.com/office/drawing/2014/main" val="20001"/>
                    </a:ext>
                  </a:extLst>
                </a:gridCol>
              </a:tblGrid>
              <a:tr h="594720">
                <a:tc>
                  <a:txBody>
                    <a:bodyPr/>
                    <a:lstStyle/>
                    <a:p>
                      <a:pPr>
                        <a:lnSpc>
                          <a:spcPct val="100000"/>
                        </a:lnSpc>
                      </a:pPr>
                      <a:r>
                        <a:rPr lang="en-US" sz="1800" b="0" strike="sngStrike" spc="-1">
                          <a:solidFill>
                            <a:srgbClr val="003300"/>
                          </a:solidFill>
                          <a:latin typeface="Arial"/>
                        </a:rPr>
                        <a:t>Finalize the list of issues to be solved</a:t>
                      </a:r>
                      <a:endParaRPr lang="en-US" sz="1800" b="0" strike="sngStrike" spc="-1">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en-US" sz="1800" b="0" strike="noStrike" spc="-1">
                          <a:solidFill>
                            <a:srgbClr val="000000"/>
                          </a:solidFill>
                          <a:latin typeface="Arial"/>
                        </a:rPr>
                        <a:t>Jan 2024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594720">
                <a:tc>
                  <a:txBody>
                    <a:bodyPr/>
                    <a:lstStyle/>
                    <a:p>
                      <a:pPr>
                        <a:lnSpc>
                          <a:spcPct val="100000"/>
                        </a:lnSpc>
                      </a:pPr>
                      <a:r>
                        <a:rPr lang="en-US" sz="1800" b="0" strike="noStrike" spc="-1">
                          <a:solidFill>
                            <a:srgbClr val="000000"/>
                          </a:solidFill>
                          <a:latin typeface="Arial"/>
                        </a:rPr>
                        <a:t>First version of the draft for WG pre-ballot commenting</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Nov 2024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94720">
                <a:tc>
                  <a:txBody>
                    <a:bodyPr/>
                    <a:lstStyle/>
                    <a:p>
                      <a:pPr>
                        <a:lnSpc>
                          <a:spcPct val="100000"/>
                        </a:lnSpc>
                      </a:pPr>
                      <a:r>
                        <a:rPr lang="en-US" sz="1800" b="0" strike="noStrike" spc="-1">
                          <a:solidFill>
                            <a:srgbClr val="000000"/>
                          </a:solidFill>
                          <a:latin typeface="Arial"/>
                        </a:rPr>
                        <a:t>Draft ready for letter ballot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rPr>
                        <a:t>Jan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594720">
                <a:tc>
                  <a:txBody>
                    <a:bodyPr/>
                    <a:lstStyle/>
                    <a:p>
                      <a:pPr>
                        <a:lnSpc>
                          <a:spcPct val="100000"/>
                        </a:lnSpc>
                      </a:pPr>
                      <a:r>
                        <a:rPr lang="en-US" sz="1800" b="0" strike="noStrike" spc="-1">
                          <a:solidFill>
                            <a:srgbClr val="000000"/>
                          </a:solidFill>
                          <a:latin typeface="Arial"/>
                        </a:rPr>
                        <a:t>Draft ready for SA ballot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Mar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594720">
                <a:tc>
                  <a:txBody>
                    <a:bodyPr/>
                    <a:lstStyle/>
                    <a:p>
                      <a:pPr>
                        <a:lnSpc>
                          <a:spcPct val="100000"/>
                        </a:lnSpc>
                      </a:pPr>
                      <a:r>
                        <a:rPr lang="en-US" sz="1800" b="0" strike="noStrike" spc="-1">
                          <a:solidFill>
                            <a:srgbClr val="000000"/>
                          </a:solidFill>
                          <a:latin typeface="Arial"/>
                        </a:rPr>
                        <a:t>SA ballot start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rPr>
                        <a:t>Apr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594720">
                <a:tc>
                  <a:txBody>
                    <a:bodyPr/>
                    <a:lstStyle/>
                    <a:p>
                      <a:pPr>
                        <a:lnSpc>
                          <a:spcPct val="100000"/>
                        </a:lnSpc>
                      </a:pPr>
                      <a:r>
                        <a:rPr lang="en-US" sz="1800" b="0" strike="noStrike" spc="-1">
                          <a:solidFill>
                            <a:srgbClr val="000000"/>
                          </a:solidFill>
                          <a:latin typeface="Arial"/>
                        </a:rPr>
                        <a:t>SA ballot done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Jul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594720">
                <a:tc>
                  <a:txBody>
                    <a:bodyPr/>
                    <a:lstStyle/>
                    <a:p>
                      <a:pPr>
                        <a:lnSpc>
                          <a:spcPct val="100000"/>
                        </a:lnSpc>
                      </a:pPr>
                      <a:r>
                        <a:rPr lang="en-US" sz="1800" b="0" strike="noStrike" spc="-1">
                          <a:solidFill>
                            <a:srgbClr val="000000"/>
                          </a:solidFill>
                          <a:latin typeface="Arial"/>
                        </a:rPr>
                        <a:t>Submit to RevCom</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rPr>
                        <a:t>Sep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592920">
                <a:tc>
                  <a:txBody>
                    <a:bodyPr/>
                    <a:lstStyle/>
                    <a:p>
                      <a:pPr>
                        <a:lnSpc>
                          <a:spcPct val="100000"/>
                        </a:lnSpc>
                      </a:pPr>
                      <a:r>
                        <a:rPr lang="en-US" sz="1800" b="0" strike="noStrike" spc="-1">
                          <a:solidFill>
                            <a:srgbClr val="000000"/>
                          </a:solidFill>
                          <a:latin typeface="Arial"/>
                        </a:rPr>
                        <a:t>Standard published</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Jan 2026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bl>
          </a:graphicData>
        </a:graphic>
      </p:graphicFrame>
      <p:sp>
        <p:nvSpPr>
          <p:cNvPr id="2" name="Slide Number Placeholder 3">
            <a:extLst>
              <a:ext uri="{FF2B5EF4-FFF2-40B4-BE49-F238E27FC236}">
                <a16:creationId xmlns:a16="http://schemas.microsoft.com/office/drawing/2014/main" id="{E91E7E9E-B7CA-9671-9C08-235E8993CC6F}"/>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47</a:t>
            </a:fld>
            <a:endParaRPr lang="en-US" sz="1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Shape 3"/>
          <p:cNvSpPr/>
          <p:nvPr/>
        </p:nvSpPr>
        <p:spPr>
          <a:xfrm>
            <a:off x="457200" y="273600"/>
            <a:ext cx="8221680" cy="113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Meeting achievements</a:t>
            </a:r>
            <a:endParaRPr lang="en-US" sz="4400" b="0" strike="noStrike" spc="-1">
              <a:solidFill>
                <a:srgbClr val="000000"/>
              </a:solidFill>
              <a:latin typeface="Arial"/>
            </a:endParaRPr>
          </a:p>
        </p:txBody>
      </p:sp>
      <p:sp>
        <p:nvSpPr>
          <p:cNvPr id="360" name="TextShape 4"/>
          <p:cNvSpPr/>
          <p:nvPr/>
        </p:nvSpPr>
        <p:spPr>
          <a:xfrm>
            <a:off x="457200" y="1604520"/>
            <a:ext cx="8221680" cy="3969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spcBef>
                <a:spcPts val="1417"/>
              </a:spcBef>
            </a:pPr>
            <a:endParaRPr lang="en-US" sz="1800" b="0" strike="noStrike" spc="-1">
              <a:solidFill>
                <a:srgbClr val="000000"/>
              </a:solidFill>
              <a:latin typeface="Arial"/>
              <a:ea typeface="DejaVu Sans"/>
            </a:endParaRPr>
          </a:p>
        </p:txBody>
      </p:sp>
      <p:sp>
        <p:nvSpPr>
          <p:cNvPr id="361" name="PlaceHolder 1"/>
          <p:cNvSpPr>
            <a:spLocks noGrp="1"/>
          </p:cNvSpPr>
          <p:nvPr>
            <p:ph type="title"/>
          </p:nvPr>
        </p:nvSpPr>
        <p:spPr>
          <a:xfrm>
            <a:off x="457200" y="273600"/>
            <a:ext cx="8228520" cy="1144080"/>
          </a:xfrm>
          <a:prstGeom prst="rect">
            <a:avLst/>
          </a:prstGeom>
          <a:noFill/>
          <a:ln w="0">
            <a:noFill/>
          </a:ln>
        </p:spPr>
        <p:txBody>
          <a:bodyPr lIns="0" tIns="0" rIns="0" bIns="0" anchor="ctr">
            <a:noAutofit/>
          </a:bodyPr>
          <a:lstStyle/>
          <a:p>
            <a:pPr indent="0" algn="ctr">
              <a:lnSpc>
                <a:spcPct val="100000"/>
              </a:lnSpc>
              <a:buNone/>
              <a:tabLst>
                <a:tab pos="0" algn="l"/>
              </a:tabLst>
            </a:pPr>
            <a:r>
              <a:rPr lang="en-US" sz="4400" b="0" strike="noStrike" spc="-1">
                <a:solidFill>
                  <a:srgbClr val="000000"/>
                </a:solidFill>
                <a:latin typeface="Arial"/>
              </a:rPr>
              <a:t> </a:t>
            </a:r>
          </a:p>
        </p:txBody>
      </p:sp>
      <p:sp>
        <p:nvSpPr>
          <p:cNvPr id="362" name="PlaceHolder 2"/>
          <p:cNvSpPr>
            <a:spLocks noGrp="1"/>
          </p:cNvSpPr>
          <p:nvPr>
            <p:ph/>
          </p:nvPr>
        </p:nvSpPr>
        <p:spPr>
          <a:xfrm>
            <a:off x="457200" y="1604520"/>
            <a:ext cx="8228520" cy="397656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rPr>
              <a:t>Updated frame formats, MLME primitives and privacy primitives documents</a:t>
            </a:r>
          </a:p>
          <a:p>
            <a:pPr marL="864000" lvl="1" indent="-324000">
              <a:lnSpc>
                <a:spcPct val="100000"/>
              </a:lnSpc>
              <a:spcBef>
                <a:spcPts val="1134"/>
              </a:spcBef>
              <a:buClr>
                <a:srgbClr val="000000"/>
              </a:buClr>
              <a:buSzPct val="45000"/>
              <a:buFont typeface="Wingdings" charset="2"/>
              <a:buChar char=""/>
            </a:pPr>
            <a:r>
              <a:rPr lang="en-US" sz="2800" b="0" strike="noStrike" spc="-1">
                <a:solidFill>
                  <a:srgbClr val="000000"/>
                </a:solidFill>
                <a:latin typeface="Arial"/>
              </a:rPr>
              <a:t>MLME primitives </a:t>
            </a:r>
            <a:r>
              <a:rPr lang="en-US" sz="2800" b="0" u="sng" strike="noStrike" spc="-1">
                <a:solidFill>
                  <a:srgbClr val="0000FF"/>
                </a:solidFill>
                <a:uFillTx/>
                <a:latin typeface="Arial"/>
                <a:hlinkClick r:id="rId2"/>
              </a:rPr>
              <a:t>15-24-0315-07</a:t>
            </a:r>
            <a:endParaRPr lang="en-US" sz="2800" b="0" strike="noStrike" spc="-1">
              <a:solidFill>
                <a:srgbClr val="000000"/>
              </a:solidFill>
              <a:latin typeface="Arial"/>
            </a:endParaRPr>
          </a:p>
          <a:p>
            <a:pPr marL="864000" lvl="1" indent="-324000">
              <a:lnSpc>
                <a:spcPct val="100000"/>
              </a:lnSpc>
              <a:spcBef>
                <a:spcPts val="1134"/>
              </a:spcBef>
              <a:buClr>
                <a:srgbClr val="000000"/>
              </a:buClr>
              <a:buSzPct val="45000"/>
              <a:buFont typeface="Wingdings" charset="2"/>
              <a:buChar char=""/>
            </a:pPr>
            <a:r>
              <a:rPr lang="en-US" sz="2800" b="0" strike="noStrike" spc="-1">
                <a:solidFill>
                  <a:srgbClr val="000000"/>
                </a:solidFill>
                <a:latin typeface="Arial"/>
              </a:rPr>
              <a:t>Privacy primitives: </a:t>
            </a:r>
            <a:r>
              <a:rPr lang="en-US" sz="2800" b="0" u="sng" strike="noStrike" spc="-1">
                <a:solidFill>
                  <a:srgbClr val="0000FF"/>
                </a:solidFill>
                <a:uFillTx/>
                <a:latin typeface="Arial"/>
                <a:hlinkClick r:id="rId3"/>
              </a:rPr>
              <a:t>15-24-0166-07</a:t>
            </a:r>
            <a:endParaRPr lang="en-US" sz="2800" b="0" strike="noStrike" spc="-1">
              <a:solidFill>
                <a:srgbClr val="000000"/>
              </a:solidFill>
              <a:latin typeface="Arial"/>
            </a:endParaRPr>
          </a:p>
          <a:p>
            <a:pPr marL="864000" lvl="1" indent="-324000">
              <a:lnSpc>
                <a:spcPct val="100000"/>
              </a:lnSpc>
              <a:spcBef>
                <a:spcPts val="1134"/>
              </a:spcBef>
              <a:buClr>
                <a:srgbClr val="000000"/>
              </a:buClr>
              <a:buSzPct val="45000"/>
              <a:buFont typeface="Wingdings" charset="2"/>
              <a:buChar char=""/>
            </a:pPr>
            <a:r>
              <a:rPr lang="en-US" sz="2800" b="0" strike="noStrike" spc="-1">
                <a:solidFill>
                  <a:srgbClr val="000000"/>
                </a:solidFill>
                <a:latin typeface="Arial"/>
              </a:rPr>
              <a:t>Frame formats: </a:t>
            </a:r>
            <a:r>
              <a:rPr lang="en-US" sz="2800" b="0" u="sng" strike="noStrike" spc="-1">
                <a:solidFill>
                  <a:srgbClr val="0000FF"/>
                </a:solidFill>
                <a:uFillTx/>
                <a:latin typeface="Arial"/>
                <a:hlinkClick r:id="rId4"/>
              </a:rPr>
              <a:t>15-24-0314-06</a:t>
            </a:r>
            <a:endParaRPr lang="en-US" sz="2800" b="0" strike="noStrike" spc="-1">
              <a:solidFill>
                <a:srgbClr val="000000"/>
              </a:solidFill>
              <a:latin typeface="Arial"/>
            </a:endParaRPr>
          </a:p>
        </p:txBody>
      </p:sp>
      <p:sp>
        <p:nvSpPr>
          <p:cNvPr id="2" name="Slide Number Placeholder 3">
            <a:extLst>
              <a:ext uri="{FF2B5EF4-FFF2-40B4-BE49-F238E27FC236}">
                <a16:creationId xmlns:a16="http://schemas.microsoft.com/office/drawing/2014/main" id="{73CCCA00-E97C-7CB7-A6B1-23014251268B}"/>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48</a:t>
            </a:fld>
            <a:endParaRPr lang="en-US" sz="1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extShape 1"/>
          <p:cNvSpPr/>
          <p:nvPr/>
        </p:nvSpPr>
        <p:spPr>
          <a:xfrm>
            <a:off x="457200" y="273600"/>
            <a:ext cx="8451720" cy="113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Agenda for TG4ac for January</a:t>
            </a:r>
            <a:endParaRPr lang="en-US" sz="4400" b="0" strike="noStrike" spc="-1">
              <a:solidFill>
                <a:srgbClr val="000000"/>
              </a:solidFill>
              <a:latin typeface="Arial"/>
            </a:endParaRPr>
          </a:p>
        </p:txBody>
      </p:sp>
      <p:sp>
        <p:nvSpPr>
          <p:cNvPr id="364" name="TextShape 2"/>
          <p:cNvSpPr/>
          <p:nvPr/>
        </p:nvSpPr>
        <p:spPr>
          <a:xfrm>
            <a:off x="457200" y="1604520"/>
            <a:ext cx="8221680" cy="3969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Two sessions</a:t>
            </a:r>
            <a:endParaRPr lang="en-US" sz="3200" b="0" strike="noStrike" spc="-1">
              <a:solidFill>
                <a:srgbClr val="000000"/>
              </a:solidFill>
              <a:latin typeface="Arial"/>
            </a:endParaRPr>
          </a:p>
          <a:p>
            <a:pPr marL="648000" lvl="2" indent="-216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No overlap with TG9a, or TG4ae.</a:t>
            </a:r>
            <a:endParaRPr lang="en-US" sz="32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Process pre-LB comments</a:t>
            </a:r>
            <a:endParaRPr lang="en-US" sz="32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Start working group LB</a:t>
            </a:r>
            <a:endParaRPr lang="en-US" sz="3200" b="0" strike="noStrike" spc="-1">
              <a:solidFill>
                <a:srgbClr val="000000"/>
              </a:solidFill>
              <a:latin typeface="Arial"/>
            </a:endParaRPr>
          </a:p>
        </p:txBody>
      </p:sp>
      <p:sp>
        <p:nvSpPr>
          <p:cNvPr id="2" name="Slide Number Placeholder 3">
            <a:extLst>
              <a:ext uri="{FF2B5EF4-FFF2-40B4-BE49-F238E27FC236}">
                <a16:creationId xmlns:a16="http://schemas.microsoft.com/office/drawing/2014/main" id="{590131AF-1765-2C81-2F51-CF4CDA3DC3B8}"/>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49</a:t>
            </a:fld>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122</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3</a:t>
            </a: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	25</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TG4ad (NG-SUN PHY)</a:t>
            </a:r>
            <a:br>
              <a:rPr lang="de-DE" dirty="0"/>
            </a:br>
            <a:r>
              <a:rPr lang="de-DE" dirty="0"/>
              <a:t>November 2024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50</a:t>
            </a:fld>
            <a:endParaRPr lang="en-US" dirty="0"/>
          </a:p>
        </p:txBody>
      </p:sp>
    </p:spTree>
    <p:extLst>
      <p:ext uri="{BB962C8B-B14F-4D97-AF65-F5344CB8AC3E}">
        <p14:creationId xmlns:p14="http://schemas.microsoft.com/office/powerpoint/2010/main" val="30250345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EB4D7-F6EC-BC8D-0A17-F0F7456384FF}"/>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59168139-5048-F745-FB43-9DA7EE500DFE}"/>
              </a:ext>
            </a:extLst>
          </p:cNvPr>
          <p:cNvSpPr>
            <a:spLocks noGrp="1"/>
          </p:cNvSpPr>
          <p:nvPr>
            <p:ph type="sldNum" sz="quarter" idx="12"/>
          </p:nvPr>
        </p:nvSpPr>
        <p:spPr/>
        <p:txBody>
          <a:bodyPr/>
          <a:lstStyle/>
          <a:p>
            <a:r>
              <a:rPr lang="en-US" dirty="0"/>
              <a:t>Slide </a:t>
            </a:r>
            <a:fld id="{D0FF068C-9A81-4A5F-8F84-6EE3A290DD00}" type="slidenum">
              <a:rPr lang="en-US" smtClean="0"/>
              <a:pPr/>
              <a:t>51</a:t>
            </a:fld>
            <a:endParaRPr lang="en-US" dirty="0"/>
          </a:p>
        </p:txBody>
      </p:sp>
      <p:sp>
        <p:nvSpPr>
          <p:cNvPr id="3" name="Rectangle 3">
            <a:extLst>
              <a:ext uri="{FF2B5EF4-FFF2-40B4-BE49-F238E27FC236}">
                <a16:creationId xmlns:a16="http://schemas.microsoft.com/office/drawing/2014/main" id="{E6D39BB8-1325-255B-0407-4D781D046C62}"/>
              </a:ext>
            </a:extLst>
          </p:cNvPr>
          <p:cNvSpPr txBox="1">
            <a:spLocks noChangeArrowheads="1"/>
          </p:cNvSpPr>
          <p:nvPr/>
        </p:nvSpPr>
        <p:spPr bwMode="auto">
          <a:xfrm>
            <a:off x="514350" y="2172581"/>
            <a:ext cx="3876297"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altLang="de-DE" sz="1200" kern="0" dirty="0"/>
              <a:t>Monday PM2:</a:t>
            </a:r>
          </a:p>
          <a:p>
            <a:pPr marL="385763" indent="-385763">
              <a:buFont typeface="+mj-lt"/>
              <a:buAutoNum type="arabicPeriod"/>
            </a:pPr>
            <a:r>
              <a:rPr lang="en-US" altLang="de-DE" sz="1200" kern="0" dirty="0"/>
              <a:t>Policies and guidelines</a:t>
            </a:r>
          </a:p>
          <a:p>
            <a:pPr marL="385763" indent="-385763">
              <a:buFont typeface="+mj-lt"/>
              <a:buAutoNum type="arabicPeriod"/>
            </a:pPr>
            <a:r>
              <a:rPr lang="en-US" altLang="de-DE" sz="1200" kern="0" dirty="0"/>
              <a:t>Call for Patents</a:t>
            </a:r>
          </a:p>
          <a:p>
            <a:pPr marL="385763" indent="-385763">
              <a:buFont typeface="+mj-lt"/>
              <a:buAutoNum type="arabicPeriod"/>
            </a:pPr>
            <a:r>
              <a:rPr lang="en-US" altLang="de-DE" sz="1200" kern="0" dirty="0"/>
              <a:t>Approval of the agenda</a:t>
            </a:r>
          </a:p>
          <a:p>
            <a:pPr marL="385763" indent="-385763">
              <a:buFont typeface="+mj-lt"/>
              <a:buAutoNum type="arabicPeriod"/>
            </a:pPr>
            <a:r>
              <a:rPr lang="en-US" altLang="de-DE" sz="1200" kern="0" dirty="0"/>
              <a:t>Approval of September meeting minutes</a:t>
            </a:r>
          </a:p>
          <a:p>
            <a:pPr marL="385763" indent="-385763">
              <a:buFont typeface="+mj-lt"/>
              <a:buAutoNum type="arabicPeriod"/>
            </a:pPr>
            <a:r>
              <a:rPr lang="en-US" altLang="de-DE" sz="1200" kern="0" dirty="0"/>
              <a:t>Presentations and Contributions</a:t>
            </a:r>
          </a:p>
          <a:p>
            <a:pPr marL="385763" indent="-385763">
              <a:buFont typeface="+mj-lt"/>
              <a:buAutoNum type="arabicPeriod"/>
            </a:pPr>
            <a:r>
              <a:rPr lang="en-US" altLang="de-DE" sz="1200" kern="0" dirty="0"/>
              <a:t>Recess</a:t>
            </a:r>
          </a:p>
          <a:p>
            <a:pPr marL="385763" indent="-385763">
              <a:buFont typeface="+mj-lt"/>
              <a:buAutoNum type="arabicPeriod"/>
            </a:pPr>
            <a:endParaRPr lang="en-US" altLang="de-DE" sz="1200" kern="0" dirty="0"/>
          </a:p>
          <a:p>
            <a:r>
              <a:rPr lang="en-US" altLang="de-DE" sz="1200" kern="0" dirty="0"/>
              <a:t>Tuesday AM2:</a:t>
            </a:r>
          </a:p>
          <a:p>
            <a:pPr marL="385763" indent="-385763">
              <a:buFont typeface="+mj-lt"/>
              <a:buAutoNum type="arabicPeriod"/>
            </a:pPr>
            <a:r>
              <a:rPr lang="en-US" altLang="de-DE" sz="1200" kern="0" dirty="0"/>
              <a:t>Presentations and Contributions</a:t>
            </a:r>
          </a:p>
          <a:p>
            <a:pPr marL="385763" indent="-385763">
              <a:buFont typeface="+mj-lt"/>
              <a:buAutoNum type="arabicPeriod"/>
            </a:pPr>
            <a:r>
              <a:rPr lang="en-US" altLang="de-DE" sz="1200" kern="0" dirty="0"/>
              <a:t>Review PAR and decide if modifications are required</a:t>
            </a:r>
            <a:endParaRPr lang="en-US" altLang="de-DE" sz="900" kern="0" dirty="0"/>
          </a:p>
          <a:p>
            <a:pPr marL="385763" indent="-385763">
              <a:buFont typeface="+mj-lt"/>
              <a:buAutoNum type="arabicPeriod"/>
            </a:pPr>
            <a:r>
              <a:rPr lang="en-US" altLang="de-DE" sz="1200" kern="0" dirty="0"/>
              <a:t>Technical Guidance Document</a:t>
            </a:r>
          </a:p>
          <a:p>
            <a:pPr marL="385763" indent="-385763">
              <a:buFont typeface="+mj-lt"/>
              <a:buAutoNum type="arabicPeriod"/>
            </a:pPr>
            <a:r>
              <a:rPr lang="en-US" altLang="de-DE" sz="1200" kern="0" dirty="0"/>
              <a:t>Recess</a:t>
            </a:r>
          </a:p>
          <a:p>
            <a:pPr marL="385763" indent="-385763">
              <a:buFont typeface="+mj-lt"/>
              <a:buAutoNum type="arabicPeriod"/>
            </a:pPr>
            <a:endParaRPr lang="en-US" altLang="de-DE" sz="1500" kern="0" dirty="0"/>
          </a:p>
        </p:txBody>
      </p:sp>
      <p:sp>
        <p:nvSpPr>
          <p:cNvPr id="6" name="Rectangle 3">
            <a:extLst>
              <a:ext uri="{FF2B5EF4-FFF2-40B4-BE49-F238E27FC236}">
                <a16:creationId xmlns:a16="http://schemas.microsoft.com/office/drawing/2014/main" id="{044E9C2A-47CB-6832-8933-E8E03126CE45}"/>
              </a:ext>
            </a:extLst>
          </p:cNvPr>
          <p:cNvSpPr txBox="1">
            <a:spLocks noChangeArrowheads="1"/>
          </p:cNvSpPr>
          <p:nvPr/>
        </p:nvSpPr>
        <p:spPr bwMode="auto">
          <a:xfrm>
            <a:off x="5047622" y="2170906"/>
            <a:ext cx="36004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9056" tIns="34529" rIns="69056" bIns="34529"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de-DE" sz="1200" dirty="0"/>
              <a:t>Wednesday PM2:</a:t>
            </a:r>
          </a:p>
          <a:p>
            <a:pPr marL="385763" indent="-385763">
              <a:buFont typeface="+mj-lt"/>
              <a:buAutoNum type="arabicPeriod"/>
            </a:pPr>
            <a:r>
              <a:rPr lang="en-US" altLang="de-DE" sz="1200" dirty="0"/>
              <a:t>Technical Guidance Document</a:t>
            </a:r>
          </a:p>
          <a:p>
            <a:pPr marL="385763" indent="-385763">
              <a:buFont typeface="+mj-lt"/>
              <a:buAutoNum type="arabicPeriod"/>
            </a:pPr>
            <a:r>
              <a:rPr lang="en-US" altLang="de-DE" sz="1200" dirty="0"/>
              <a:t>Presentations and Contributions</a:t>
            </a:r>
          </a:p>
          <a:p>
            <a:pPr marL="385763" indent="-385763">
              <a:buFont typeface="+mj-lt"/>
              <a:buAutoNum type="arabicPeriod"/>
            </a:pPr>
            <a:r>
              <a:rPr lang="en-US" altLang="de-DE" sz="1200" dirty="0"/>
              <a:t>Recess</a:t>
            </a:r>
          </a:p>
          <a:p>
            <a:pPr marL="385763" indent="-385763">
              <a:buFont typeface="+mj-lt"/>
              <a:buAutoNum type="arabicPeriod"/>
            </a:pPr>
            <a:endParaRPr lang="en-US" altLang="de-DE" sz="1200" dirty="0"/>
          </a:p>
          <a:p>
            <a:pPr marL="0" indent="0">
              <a:buNone/>
            </a:pPr>
            <a:r>
              <a:rPr lang="en-US" altLang="de-DE" sz="1200" dirty="0"/>
              <a:t>Thursday AM2:</a:t>
            </a:r>
          </a:p>
          <a:p>
            <a:pPr marL="385763" indent="-385763">
              <a:buFont typeface="+mj-lt"/>
              <a:buAutoNum type="arabicPeriod"/>
            </a:pPr>
            <a:r>
              <a:rPr lang="en-US" altLang="de-DE" sz="1200" dirty="0"/>
              <a:t>Call for Proposals</a:t>
            </a:r>
          </a:p>
          <a:p>
            <a:pPr marL="385763" indent="-385763">
              <a:buFont typeface="+mj-lt"/>
              <a:buAutoNum type="arabicPeriod"/>
            </a:pPr>
            <a:r>
              <a:rPr lang="en-US" altLang="de-DE" sz="1200" dirty="0"/>
              <a:t>Next Steps and Timeline</a:t>
            </a:r>
          </a:p>
          <a:p>
            <a:pPr marL="385763" indent="-385763">
              <a:buFont typeface="+mj-lt"/>
              <a:buAutoNum type="arabicPeriod"/>
            </a:pPr>
            <a:r>
              <a:rPr lang="en-US" altLang="de-DE" sz="1200" dirty="0" err="1"/>
              <a:t>AoB</a:t>
            </a:r>
            <a:endParaRPr lang="en-US" altLang="de-DE" sz="1200" dirty="0"/>
          </a:p>
          <a:p>
            <a:pPr marL="385763" indent="-385763">
              <a:buFont typeface="+mj-lt"/>
              <a:buAutoNum type="arabicPeriod"/>
            </a:pPr>
            <a:r>
              <a:rPr lang="en-US" altLang="de-DE" sz="1200" dirty="0"/>
              <a:t>Adjourn</a:t>
            </a:r>
          </a:p>
          <a:p>
            <a:pPr marL="385763" indent="-385763">
              <a:buFont typeface="+mj-lt"/>
              <a:buAutoNum type="arabicPeriod"/>
            </a:pPr>
            <a:endParaRPr lang="en-US" altLang="de-DE" sz="1500" dirty="0"/>
          </a:p>
        </p:txBody>
      </p:sp>
      <p:sp>
        <p:nvSpPr>
          <p:cNvPr id="8" name="Title 1">
            <a:extLst>
              <a:ext uri="{FF2B5EF4-FFF2-40B4-BE49-F238E27FC236}">
                <a16:creationId xmlns:a16="http://schemas.microsoft.com/office/drawing/2014/main" id="{6F16B15B-85EB-6B93-11B9-BD9E3DC422A4}"/>
              </a:ext>
            </a:extLst>
          </p:cNvPr>
          <p:cNvSpPr txBox="1">
            <a:spLocks/>
          </p:cNvSpPr>
          <p:nvPr/>
        </p:nvSpPr>
        <p:spPr bwMode="auto">
          <a:xfrm>
            <a:off x="723901" y="1143000"/>
            <a:ext cx="77724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GB" kern="0" dirty="0"/>
              <a:t>Agenda</a:t>
            </a:r>
          </a:p>
        </p:txBody>
      </p:sp>
    </p:spTree>
    <p:extLst>
      <p:ext uri="{BB962C8B-B14F-4D97-AF65-F5344CB8AC3E}">
        <p14:creationId xmlns:p14="http://schemas.microsoft.com/office/powerpoint/2010/main" val="3509577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562E-DC6E-B9C9-371D-80D8EE0DC758}"/>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5024D1CE-42E4-4ADE-2B62-0BD9235C3822}"/>
              </a:ext>
            </a:extLst>
          </p:cNvPr>
          <p:cNvSpPr>
            <a:spLocks noGrp="1"/>
          </p:cNvSpPr>
          <p:nvPr>
            <p:ph type="sldNum" sz="quarter" idx="12"/>
          </p:nvPr>
        </p:nvSpPr>
        <p:spPr/>
        <p:txBody>
          <a:bodyPr/>
          <a:lstStyle/>
          <a:p>
            <a:r>
              <a:rPr lang="en-US" dirty="0"/>
              <a:t>Slide </a:t>
            </a:r>
            <a:fld id="{D0FF068C-9A81-4A5F-8F84-6EE3A290DD00}" type="slidenum">
              <a:rPr lang="en-US" smtClean="0"/>
              <a:pPr/>
              <a:t>52</a:t>
            </a:fld>
            <a:endParaRPr lang="en-US" dirty="0"/>
          </a:p>
        </p:txBody>
      </p:sp>
      <p:sp>
        <p:nvSpPr>
          <p:cNvPr id="6" name="Rectangle 3">
            <a:extLst>
              <a:ext uri="{FF2B5EF4-FFF2-40B4-BE49-F238E27FC236}">
                <a16:creationId xmlns:a16="http://schemas.microsoft.com/office/drawing/2014/main" id="{AB9ED1E3-8C96-A7B3-00EE-1B143F2BC261}"/>
              </a:ext>
            </a:extLst>
          </p:cNvPr>
          <p:cNvSpPr txBox="1">
            <a:spLocks noChangeArrowheads="1"/>
          </p:cNvSpPr>
          <p:nvPr/>
        </p:nvSpPr>
        <p:spPr bwMode="auto">
          <a:xfrm>
            <a:off x="85725" y="2237581"/>
            <a:ext cx="897255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buFont typeface="Wingdings" panose="05000000000000000000" pitchFamily="2" charset="2"/>
              <a:buChar char="ü"/>
            </a:pPr>
            <a:r>
              <a:rPr lang="en-US" altLang="de-DE" sz="1500" kern="0" dirty="0"/>
              <a:t>Approval of September meeting minutes</a:t>
            </a:r>
          </a:p>
          <a:p>
            <a:pPr>
              <a:buFont typeface="Wingdings" panose="05000000000000000000" pitchFamily="2" charset="2"/>
              <a:buChar char="ü"/>
            </a:pPr>
            <a:r>
              <a:rPr lang="en-US" altLang="de-DE" sz="1500" kern="0" dirty="0"/>
              <a:t>Presentations:</a:t>
            </a:r>
          </a:p>
          <a:p>
            <a:pPr marL="557213" lvl="2"/>
            <a:r>
              <a:rPr lang="en-GB" sz="1050" kern="0" dirty="0">
                <a:hlinkClick r:id="rId2"/>
              </a:rPr>
              <a:t>https://mentor.ieee.org/802.15/dcn/24/15-24-0611-03-04ad-c-i-calculation-for-evaluation-of-transmission-characteristics-of-ieee-802-15-4ad-phy-under-interference-noise.pptx</a:t>
            </a:r>
            <a:r>
              <a:rPr lang="en-GB" sz="1050" kern="0" dirty="0"/>
              <a:t> </a:t>
            </a:r>
          </a:p>
          <a:p>
            <a:pPr marL="557213" lvl="2"/>
            <a:r>
              <a:rPr lang="en-GB" sz="1050" kern="0" dirty="0">
                <a:hlinkClick r:id="rId3"/>
              </a:rPr>
              <a:t>https://mentor.ieee.org/802.15/dcn/24/15-24-0614-01-04ad-channel-model-for-evaluation-of-transmission-characteristics-of-ieee-802-15-4ad-phy.pptx</a:t>
            </a:r>
            <a:endParaRPr lang="en-GB" sz="1050" kern="0" dirty="0"/>
          </a:p>
          <a:p>
            <a:pPr marL="557213" lvl="2"/>
            <a:r>
              <a:rPr lang="en-GB" sz="1050" kern="0" dirty="0">
                <a:hlinkClick r:id="rId4"/>
              </a:rPr>
              <a:t>https://mentor.ieee.org/802.15/dcn/24/15-24-0654-00-04ad-text-proposal-for-interfer-frequency.pptx</a:t>
            </a:r>
            <a:endParaRPr lang="en-GB" sz="1050" kern="0" dirty="0"/>
          </a:p>
          <a:p>
            <a:pPr marL="557213" lvl="2"/>
            <a:r>
              <a:rPr lang="en-GB" sz="1050" kern="0" dirty="0">
                <a:hlinkClick r:id="rId5"/>
              </a:rPr>
              <a:t>https://mentor.ieee.org/802.15/dcn/24/15-24-0647-02-04ad-modification-in-current-technical-guidance-document-r11-regarding-interference-scenario.pptx</a:t>
            </a:r>
            <a:endParaRPr lang="en-GB" sz="1050" kern="0" dirty="0"/>
          </a:p>
          <a:p>
            <a:pPr marL="557213" lvl="2"/>
            <a:r>
              <a:rPr lang="en-GB" sz="1050" kern="0" dirty="0">
                <a:hlinkClick r:id="rId6"/>
              </a:rPr>
              <a:t>https://mentor.ieee.org/802.15/dcn/24/15-24-0645-00-04ad-dr-iot-and-tg4ad-gap-analysis.pptx</a:t>
            </a:r>
            <a:r>
              <a:rPr lang="en-GB" sz="1050" kern="0" dirty="0"/>
              <a:t> </a:t>
            </a:r>
          </a:p>
          <a:p>
            <a:pPr marL="557213" lvl="2"/>
            <a:r>
              <a:rPr lang="en-GB" sz="1050" kern="0" dirty="0">
                <a:hlinkClick r:id="rId7"/>
              </a:rPr>
              <a:t>https://mentor.ieee.org/802.15/dcn/24/15-24-0643-02-04ad-remarks-on-models-and-evaluation-of-solutions-for-tg4ad-phy-proposals.ppt</a:t>
            </a:r>
            <a:endParaRPr lang="en-GB" sz="1050" kern="0" dirty="0"/>
          </a:p>
          <a:p>
            <a:pPr marL="557213" lvl="2"/>
            <a:r>
              <a:rPr lang="en-GB" sz="1050" kern="0" dirty="0">
                <a:hlinkClick r:id="rId8"/>
              </a:rPr>
              <a:t>https://mentor.ieee.org/802.15/dcn/24/15-24-0630-01-04ad-items-that-should-be-evaluated-by-the-proposers-of-the-802-15-4ad-phy.pptx</a:t>
            </a:r>
            <a:endParaRPr lang="en-GB" sz="1050" kern="0" dirty="0"/>
          </a:p>
          <a:p>
            <a:pPr marL="557213" lvl="2"/>
            <a:r>
              <a:rPr lang="en-GB" sz="1050" kern="0" dirty="0">
                <a:hlinkClick r:id="rId9"/>
              </a:rPr>
              <a:t>https://mentor.ieee.org/802.15/dcn/24/15-24-0061-16-04ad-draft-802-15-4-next-generation-sun-phy-technical-guidance-document.docx</a:t>
            </a:r>
            <a:endParaRPr lang="en-GB" sz="1050" kern="0" dirty="0"/>
          </a:p>
          <a:p>
            <a:pPr marL="557213" lvl="2"/>
            <a:r>
              <a:rPr lang="en-GB" sz="1050" kern="0" dirty="0">
                <a:hlinkClick r:id="rId7"/>
              </a:rPr>
              <a:t>https://mentor.ieee.org/802.15/dcn/24/15-24-0643-02-04ad-remarks-on-models-and-evaluation-of-solutions-for-tg4ad-phy-proposals.ppt</a:t>
            </a:r>
            <a:endParaRPr lang="en-GB" sz="1050" kern="0" dirty="0"/>
          </a:p>
          <a:p>
            <a:pPr marL="557213" lvl="2"/>
            <a:r>
              <a:rPr lang="en-GB" sz="1050" kern="0" dirty="0">
                <a:hlinkClick r:id="rId9"/>
              </a:rPr>
              <a:t>https://mentor.ieee.org/802.15/dcn/24/15-24-0061-16-04ad-draft-802-15-4-next-generation-sun-phy-technical-guidance-document.docx</a:t>
            </a:r>
            <a:endParaRPr lang="en-GB" sz="1050" kern="0" dirty="0"/>
          </a:p>
          <a:p>
            <a:pPr marL="557213" lvl="2"/>
            <a:r>
              <a:rPr lang="en-GB" sz="1050" kern="0" dirty="0">
                <a:hlinkClick r:id="rId10"/>
              </a:rPr>
              <a:t>https://mentor.ieee.org/802.15/dcn/24/15-24-0488-00-04ad-call-for-proposals.docx</a:t>
            </a:r>
            <a:r>
              <a:rPr lang="en-GB" sz="1050" kern="0" dirty="0"/>
              <a:t> </a:t>
            </a:r>
          </a:p>
          <a:p>
            <a:pPr>
              <a:buFont typeface="Wingdings" panose="05000000000000000000" pitchFamily="2" charset="2"/>
              <a:buChar char="ü"/>
            </a:pPr>
            <a:r>
              <a:rPr lang="en-US" altLang="de-DE" sz="1500" kern="0" dirty="0"/>
              <a:t>Finalized and approved Technical Guidance Document</a:t>
            </a:r>
          </a:p>
          <a:p>
            <a:pPr>
              <a:buFont typeface="Wingdings" panose="05000000000000000000" pitchFamily="2" charset="2"/>
              <a:buChar char="ü"/>
            </a:pPr>
            <a:r>
              <a:rPr lang="en-US" altLang="de-DE" sz="1500" kern="0" dirty="0"/>
              <a:t>Finalized Call for Proposals</a:t>
            </a:r>
          </a:p>
          <a:p>
            <a:pPr>
              <a:buFont typeface="Wingdings" panose="05000000000000000000" pitchFamily="2" charset="2"/>
              <a:buChar char="ü"/>
            </a:pPr>
            <a:endParaRPr lang="en-US" altLang="de-DE" sz="1500" kern="0" dirty="0"/>
          </a:p>
          <a:p>
            <a:pPr marL="385763" indent="-385763">
              <a:buFont typeface="+mj-lt"/>
              <a:buAutoNum type="arabicPeriod"/>
            </a:pPr>
            <a:endParaRPr lang="en-US" altLang="de-DE" sz="1500" kern="0" dirty="0"/>
          </a:p>
          <a:p>
            <a:pPr marL="685800" lvl="1" indent="-385763">
              <a:buFont typeface="+mj-lt"/>
              <a:buAutoNum type="arabicPeriod"/>
            </a:pPr>
            <a:endParaRPr lang="en-US" altLang="de-DE" sz="1200" kern="0" dirty="0"/>
          </a:p>
          <a:p>
            <a:pPr marL="385763" indent="-385763">
              <a:buFont typeface="+mj-lt"/>
              <a:buAutoNum type="arabicPeriod"/>
            </a:pPr>
            <a:endParaRPr lang="en-US" altLang="de-DE" sz="1500" kern="0" dirty="0"/>
          </a:p>
        </p:txBody>
      </p:sp>
      <p:sp>
        <p:nvSpPr>
          <p:cNvPr id="7" name="Title 1">
            <a:extLst>
              <a:ext uri="{FF2B5EF4-FFF2-40B4-BE49-F238E27FC236}">
                <a16:creationId xmlns:a16="http://schemas.microsoft.com/office/drawing/2014/main" id="{AB49AC5F-E9F5-B1DE-28F4-B3AF59961353}"/>
              </a:ext>
            </a:extLst>
          </p:cNvPr>
          <p:cNvSpPr txBox="1">
            <a:spLocks/>
          </p:cNvSpPr>
          <p:nvPr/>
        </p:nvSpPr>
        <p:spPr bwMode="auto">
          <a:xfrm>
            <a:off x="723901" y="1143000"/>
            <a:ext cx="77724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GB" kern="0" dirty="0"/>
              <a:t>Achievements</a:t>
            </a:r>
          </a:p>
        </p:txBody>
      </p:sp>
    </p:spTree>
    <p:extLst>
      <p:ext uri="{BB962C8B-B14F-4D97-AF65-F5344CB8AC3E}">
        <p14:creationId xmlns:p14="http://schemas.microsoft.com/office/powerpoint/2010/main" val="15434753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F5C96-484C-0953-F4D1-56437EA0B9B6}"/>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20EDED9-6E12-66F6-D550-3D8F487D4CA0}"/>
              </a:ext>
            </a:extLst>
          </p:cNvPr>
          <p:cNvSpPr>
            <a:spLocks noGrp="1"/>
          </p:cNvSpPr>
          <p:nvPr>
            <p:ph type="sldNum" sz="quarter" idx="12"/>
          </p:nvPr>
        </p:nvSpPr>
        <p:spPr/>
        <p:txBody>
          <a:bodyPr/>
          <a:lstStyle/>
          <a:p>
            <a:r>
              <a:rPr lang="en-US" dirty="0"/>
              <a:t>Slide </a:t>
            </a:r>
            <a:fld id="{D0FF068C-9A81-4A5F-8F84-6EE3A290DD00}" type="slidenum">
              <a:rPr lang="en-US" smtClean="0"/>
              <a:pPr/>
              <a:t>53</a:t>
            </a:fld>
            <a:endParaRPr lang="en-US" dirty="0"/>
          </a:p>
        </p:txBody>
      </p:sp>
      <p:sp>
        <p:nvSpPr>
          <p:cNvPr id="2" name="Title 1">
            <a:extLst>
              <a:ext uri="{FF2B5EF4-FFF2-40B4-BE49-F238E27FC236}">
                <a16:creationId xmlns:a16="http://schemas.microsoft.com/office/drawing/2014/main" id="{3AE84617-A7B2-3A8D-C7D0-264D01A18866}"/>
              </a:ext>
            </a:extLst>
          </p:cNvPr>
          <p:cNvSpPr txBox="1">
            <a:spLocks/>
          </p:cNvSpPr>
          <p:nvPr/>
        </p:nvSpPr>
        <p:spPr bwMode="auto">
          <a:xfrm>
            <a:off x="723901" y="1143000"/>
            <a:ext cx="77724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GB" kern="0" dirty="0"/>
              <a:t>Proposed Timeline</a:t>
            </a:r>
          </a:p>
        </p:txBody>
      </p:sp>
      <p:sp>
        <p:nvSpPr>
          <p:cNvPr id="3" name="Content Placeholder 2">
            <a:extLst>
              <a:ext uri="{FF2B5EF4-FFF2-40B4-BE49-F238E27FC236}">
                <a16:creationId xmlns:a16="http://schemas.microsoft.com/office/drawing/2014/main" id="{39DF3EEB-4BF2-FE49-5C49-84FA19E53A70}"/>
              </a:ext>
            </a:extLst>
          </p:cNvPr>
          <p:cNvSpPr txBox="1">
            <a:spLocks/>
          </p:cNvSpPr>
          <p:nvPr/>
        </p:nvSpPr>
        <p:spPr bwMode="auto">
          <a:xfrm>
            <a:off x="342900" y="1885950"/>
            <a:ext cx="81153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GB" sz="1800" b="1" kern="0"/>
              <a:t>2024</a:t>
            </a:r>
          </a:p>
          <a:p>
            <a:pPr>
              <a:buFont typeface="Wingdings" panose="05000000000000000000" pitchFamily="2" charset="2"/>
              <a:buChar char="ü"/>
            </a:pPr>
            <a:r>
              <a:rPr lang="en-GB" sz="1800" kern="0"/>
              <a:t>November: Approve Technical Guidance Document </a:t>
            </a:r>
          </a:p>
          <a:p>
            <a:r>
              <a:rPr lang="en-GB" sz="1800" kern="0"/>
              <a:t>Issue call for proposals (next week)</a:t>
            </a:r>
          </a:p>
          <a:p>
            <a:endParaRPr lang="en-GB" sz="1800" b="1" kern="0"/>
          </a:p>
          <a:p>
            <a:r>
              <a:rPr lang="en-GB" sz="1800" b="1" kern="0"/>
              <a:t>2025</a:t>
            </a:r>
          </a:p>
          <a:p>
            <a:r>
              <a:rPr lang="en-GB" sz="1800" kern="0"/>
              <a:t>January: Hear initial proposals</a:t>
            </a:r>
          </a:p>
          <a:p>
            <a:r>
              <a:rPr lang="en-GB" sz="1800" kern="0"/>
              <a:t>March: Hear final proposals</a:t>
            </a:r>
          </a:p>
          <a:p>
            <a:r>
              <a:rPr lang="en-GB" sz="1800" kern="0"/>
              <a:t>March and beyond: Start drafting the standard</a:t>
            </a:r>
          </a:p>
          <a:p>
            <a:endParaRPr lang="en-GB" kern="0" dirty="0"/>
          </a:p>
        </p:txBody>
      </p:sp>
    </p:spTree>
    <p:extLst>
      <p:ext uri="{BB962C8B-B14F-4D97-AF65-F5344CB8AC3E}">
        <p14:creationId xmlns:p14="http://schemas.microsoft.com/office/powerpoint/2010/main" val="12433860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994D2-1868-A83A-B074-A63D4C030AA2}"/>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B222C0-E9D4-0831-C14B-012F73184213}"/>
              </a:ext>
            </a:extLst>
          </p:cNvPr>
          <p:cNvSpPr>
            <a:spLocks noGrp="1"/>
          </p:cNvSpPr>
          <p:nvPr>
            <p:ph type="sldNum" sz="quarter" idx="12"/>
          </p:nvPr>
        </p:nvSpPr>
        <p:spPr/>
        <p:txBody>
          <a:bodyPr/>
          <a:lstStyle/>
          <a:p>
            <a:r>
              <a:rPr lang="en-US" dirty="0"/>
              <a:t>Slide </a:t>
            </a:r>
            <a:fld id="{D0FF068C-9A81-4A5F-8F84-6EE3A290DD00}" type="slidenum">
              <a:rPr lang="en-US" smtClean="0"/>
              <a:pPr/>
              <a:t>54</a:t>
            </a:fld>
            <a:endParaRPr lang="en-US" dirty="0"/>
          </a:p>
        </p:txBody>
      </p:sp>
      <p:sp>
        <p:nvSpPr>
          <p:cNvPr id="2" name="Title 1">
            <a:extLst>
              <a:ext uri="{FF2B5EF4-FFF2-40B4-BE49-F238E27FC236}">
                <a16:creationId xmlns:a16="http://schemas.microsoft.com/office/drawing/2014/main" id="{DA9A45F4-B3A1-5B6E-1806-73F5197BA222}"/>
              </a:ext>
            </a:extLst>
          </p:cNvPr>
          <p:cNvSpPr txBox="1">
            <a:spLocks/>
          </p:cNvSpPr>
          <p:nvPr/>
        </p:nvSpPr>
        <p:spPr bwMode="auto">
          <a:xfrm>
            <a:off x="723901" y="1143000"/>
            <a:ext cx="77724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GB" kern="0" dirty="0"/>
              <a:t>Provisional Conference call schedule</a:t>
            </a:r>
          </a:p>
        </p:txBody>
      </p:sp>
      <p:sp>
        <p:nvSpPr>
          <p:cNvPr id="5" name="Rectangle 3">
            <a:extLst>
              <a:ext uri="{FF2B5EF4-FFF2-40B4-BE49-F238E27FC236}">
                <a16:creationId xmlns:a16="http://schemas.microsoft.com/office/drawing/2014/main" id="{0053A2B0-364B-FAE0-173E-2AC1104645A8}"/>
              </a:ext>
            </a:extLst>
          </p:cNvPr>
          <p:cNvSpPr txBox="1">
            <a:spLocks noChangeArrowheads="1"/>
          </p:cNvSpPr>
          <p:nvPr/>
        </p:nvSpPr>
        <p:spPr bwMode="auto">
          <a:xfrm>
            <a:off x="571500" y="1885950"/>
            <a:ext cx="83439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385763" indent="-385763">
              <a:buFont typeface="+mj-lt"/>
              <a:buAutoNum type="arabicPeriod"/>
            </a:pPr>
            <a:endParaRPr lang="en-US" altLang="de-DE" sz="1200" kern="0"/>
          </a:p>
          <a:p>
            <a:r>
              <a:rPr lang="en-US" altLang="de-DE" sz="1500" kern="0"/>
              <a:t>No calls between November and January session</a:t>
            </a:r>
          </a:p>
          <a:p>
            <a:endParaRPr lang="en-US" altLang="de-DE" sz="1500" kern="0"/>
          </a:p>
          <a:p>
            <a:endParaRPr lang="en-US" altLang="de-DE" sz="1500" kern="0" dirty="0"/>
          </a:p>
        </p:txBody>
      </p:sp>
    </p:spTree>
    <p:extLst>
      <p:ext uri="{BB962C8B-B14F-4D97-AF65-F5344CB8AC3E}">
        <p14:creationId xmlns:p14="http://schemas.microsoft.com/office/powerpoint/2010/main" val="11003139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345E0-A322-306A-04F4-576924E525B2}"/>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2632F2AB-1437-E9A8-76E4-B355FA48A932}"/>
              </a:ext>
            </a:extLst>
          </p:cNvPr>
          <p:cNvSpPr>
            <a:spLocks noGrp="1"/>
          </p:cNvSpPr>
          <p:nvPr>
            <p:ph type="ctrTitle"/>
          </p:nvPr>
        </p:nvSpPr>
        <p:spPr/>
        <p:txBody>
          <a:bodyPr/>
          <a:lstStyle/>
          <a:p>
            <a:r>
              <a:rPr lang="de-DE" dirty="0"/>
              <a:t>TG4ae (ASCON)</a:t>
            </a:r>
            <a:br>
              <a:rPr lang="de-DE" dirty="0"/>
            </a:br>
            <a:r>
              <a:rPr lang="de-DE" dirty="0"/>
              <a:t>November 2024 </a:t>
            </a:r>
            <a:br>
              <a:rPr lang="de-DE" dirty="0"/>
            </a:br>
            <a:r>
              <a:rPr lang="de-DE" dirty="0"/>
              <a:t>Closing Report</a:t>
            </a:r>
          </a:p>
        </p:txBody>
      </p:sp>
      <p:sp>
        <p:nvSpPr>
          <p:cNvPr id="4" name="Foliennummernplatzhalter 3">
            <a:extLst>
              <a:ext uri="{FF2B5EF4-FFF2-40B4-BE49-F238E27FC236}">
                <a16:creationId xmlns:a16="http://schemas.microsoft.com/office/drawing/2014/main" id="{AC742463-C7D3-F66A-7EEA-9FFCF69E69AE}"/>
              </a:ext>
            </a:extLst>
          </p:cNvPr>
          <p:cNvSpPr>
            <a:spLocks noGrp="1"/>
          </p:cNvSpPr>
          <p:nvPr>
            <p:ph type="sldNum" sz="quarter" idx="12"/>
          </p:nvPr>
        </p:nvSpPr>
        <p:spPr/>
        <p:txBody>
          <a:bodyPr/>
          <a:lstStyle/>
          <a:p>
            <a:r>
              <a:rPr lang="en-US" dirty="0"/>
              <a:t>Slide </a:t>
            </a:r>
            <a:fld id="{D0FF068C-9A81-4A5F-8F84-6EE3A290DD00}" type="slidenum">
              <a:rPr lang="en-US" smtClean="0"/>
              <a:pPr/>
              <a:t>55</a:t>
            </a:fld>
            <a:endParaRPr lang="en-US" dirty="0"/>
          </a:p>
        </p:txBody>
      </p:sp>
    </p:spTree>
    <p:extLst>
      <p:ext uri="{BB962C8B-B14F-4D97-AF65-F5344CB8AC3E}">
        <p14:creationId xmlns:p14="http://schemas.microsoft.com/office/powerpoint/2010/main" val="32234887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1"/>
          <p:cNvSpPr/>
          <p:nvPr/>
        </p:nvSpPr>
        <p:spPr>
          <a:xfrm>
            <a:off x="457200" y="273600"/>
            <a:ext cx="8213040" cy="1128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IE" sz="4400" b="0" strike="noStrike" spc="-1">
                <a:solidFill>
                  <a:srgbClr val="000000"/>
                </a:solidFill>
                <a:latin typeface="Arial"/>
                <a:ea typeface="DejaVu Sans"/>
              </a:rPr>
              <a:t>Detailed Agenda for November</a:t>
            </a:r>
            <a:endParaRPr lang="en-US" sz="4400" b="0" strike="noStrike" spc="-1">
              <a:solidFill>
                <a:srgbClr val="000000"/>
              </a:solidFill>
              <a:latin typeface="Arial"/>
            </a:endParaRPr>
          </a:p>
        </p:txBody>
      </p:sp>
      <p:sp>
        <p:nvSpPr>
          <p:cNvPr id="353" name="CustomShape 2"/>
          <p:cNvSpPr/>
          <p:nvPr/>
        </p:nvSpPr>
        <p:spPr>
          <a:xfrm>
            <a:off x="457200" y="1604520"/>
            <a:ext cx="7759080" cy="3961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57500" lnSpcReduction="20000"/>
          </a:bodyPr>
          <a:lstStyle/>
          <a:p>
            <a:pPr marL="169920" indent="-1404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Monday 11</a:t>
            </a:r>
            <a:r>
              <a:rPr lang="en-IE" sz="3200" b="0" strike="noStrike" spc="-1" baseline="33000">
                <a:solidFill>
                  <a:srgbClr val="000000"/>
                </a:solidFill>
                <a:latin typeface="Arial"/>
                <a:ea typeface="DejaVu Sans"/>
              </a:rPr>
              <a:t>th</a:t>
            </a:r>
            <a:r>
              <a:rPr lang="en-IE" sz="3200" b="0" strike="noStrike" spc="-1">
                <a:solidFill>
                  <a:srgbClr val="000000"/>
                </a:solidFill>
                <a:latin typeface="Arial"/>
                <a:ea typeface="DejaVu Sans"/>
              </a:rPr>
              <a:t> of November 16:00-18:00</a:t>
            </a:r>
            <a:endParaRPr lang="en-US" sz="3200" b="0" strike="noStrike" spc="-1">
              <a:solidFill>
                <a:srgbClr val="000000"/>
              </a:solidFill>
              <a:latin typeface="Arial"/>
            </a:endParaRPr>
          </a:p>
          <a:p>
            <a:pPr marL="313560" lvl="1" indent="-1404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Opening slides</a:t>
            </a:r>
            <a:endParaRPr lang="en-US" sz="3200" b="0" strike="noStrike" spc="-1">
              <a:solidFill>
                <a:srgbClr val="000000"/>
              </a:solidFill>
              <a:latin typeface="Arial"/>
            </a:endParaRPr>
          </a:p>
          <a:p>
            <a:pPr marL="313560" lvl="1" indent="-1404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Approve agenda (this document) 15-24-0600-02</a:t>
            </a:r>
            <a:endParaRPr lang="en-US" sz="3200" b="0" strike="noStrike" spc="-1">
              <a:solidFill>
                <a:srgbClr val="000000"/>
              </a:solidFill>
              <a:latin typeface="Arial"/>
            </a:endParaRPr>
          </a:p>
          <a:p>
            <a:pPr marL="313560" lvl="1" indent="-1404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Approve minutes </a:t>
            </a:r>
            <a:r>
              <a:rPr lang="en-IE" sz="3200" b="0" u="sng" strike="noStrike" spc="-1">
                <a:solidFill>
                  <a:srgbClr val="0000FF"/>
                </a:solidFill>
                <a:uFillTx/>
                <a:latin typeface="Arial"/>
                <a:ea typeface="DejaVu Sans"/>
                <a:hlinkClick r:id="rId2"/>
              </a:rPr>
              <a:t>15-24-0483-01</a:t>
            </a:r>
            <a:endParaRPr lang="en-US" sz="3200" b="0" strike="noStrike" spc="-1">
              <a:solidFill>
                <a:srgbClr val="000000"/>
              </a:solidFill>
              <a:latin typeface="Arial"/>
            </a:endParaRPr>
          </a:p>
          <a:p>
            <a:pPr marL="313560" lvl="1" indent="-1404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Update and send out call for participation and call for proposals.</a:t>
            </a:r>
            <a:endParaRPr lang="en-US" sz="3200" b="0" strike="noStrike" spc="-1">
              <a:solidFill>
                <a:srgbClr val="000000"/>
              </a:solidFill>
              <a:latin typeface="Arial"/>
            </a:endParaRPr>
          </a:p>
          <a:p>
            <a:pPr marL="313560" lvl="1" indent="-1404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Update document listing changes needed.</a:t>
            </a:r>
            <a:endParaRPr lang="en-US" sz="3200" b="0" strike="noStrike" spc="-1">
              <a:solidFill>
                <a:srgbClr val="000000"/>
              </a:solidFill>
              <a:latin typeface="Arial"/>
            </a:endParaRPr>
          </a:p>
          <a:p>
            <a:pPr marL="169920" indent="-1404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Wednesday 13</a:t>
            </a:r>
            <a:r>
              <a:rPr lang="en-IE" sz="3200" b="0" strike="noStrike" spc="-1" baseline="33000">
                <a:solidFill>
                  <a:srgbClr val="000000"/>
                </a:solidFill>
                <a:latin typeface="Arial"/>
                <a:ea typeface="DejaVu Sans"/>
              </a:rPr>
              <a:t>th</a:t>
            </a:r>
            <a:r>
              <a:rPr lang="en-IE" sz="3200" b="0" strike="noStrike" spc="-1">
                <a:solidFill>
                  <a:srgbClr val="000000"/>
                </a:solidFill>
                <a:latin typeface="Arial"/>
                <a:ea typeface="DejaVu Sans"/>
              </a:rPr>
              <a:t> of November 09:00-10:00</a:t>
            </a:r>
            <a:endParaRPr lang="en-US" sz="3200" b="0" strike="noStrike" spc="-1">
              <a:solidFill>
                <a:srgbClr val="000000"/>
              </a:solidFill>
              <a:latin typeface="Arial"/>
            </a:endParaRPr>
          </a:p>
          <a:p>
            <a:pPr marL="313560" lvl="1" indent="-1404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Update document listing changes needed.</a:t>
            </a:r>
            <a:endParaRPr lang="en-US" sz="3200" b="0" strike="noStrike" spc="-1">
              <a:solidFill>
                <a:srgbClr val="000000"/>
              </a:solidFill>
              <a:latin typeface="Arial"/>
            </a:endParaRPr>
          </a:p>
          <a:p>
            <a:pPr marL="313560" lvl="1" indent="-1404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Closing report</a:t>
            </a:r>
            <a:endParaRPr lang="en-US" sz="3200" b="0" strike="noStrike" spc="-1">
              <a:solidFill>
                <a:srgbClr val="000000"/>
              </a:solidFill>
              <a:latin typeface="Arial"/>
            </a:endParaRPr>
          </a:p>
        </p:txBody>
      </p:sp>
      <p:sp>
        <p:nvSpPr>
          <p:cNvPr id="3" name="Slide Number Placeholder 3">
            <a:extLst>
              <a:ext uri="{FF2B5EF4-FFF2-40B4-BE49-F238E27FC236}">
                <a16:creationId xmlns:a16="http://schemas.microsoft.com/office/drawing/2014/main" id="{3E485911-F634-EB9E-647E-8EEA985A8E2A}"/>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56</a:t>
            </a:fld>
            <a:endParaRPr lang="en-US" sz="12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PlaceHolder 1"/>
          <p:cNvSpPr>
            <a:spLocks noGrp="1"/>
          </p:cNvSpPr>
          <p:nvPr>
            <p:ph type="title"/>
          </p:nvPr>
        </p:nvSpPr>
        <p:spPr>
          <a:xfrm>
            <a:off x="457200" y="653040"/>
            <a:ext cx="8229240" cy="1250280"/>
          </a:xfrm>
          <a:prstGeom prst="rect">
            <a:avLst/>
          </a:prstGeom>
          <a:noFill/>
          <a:ln w="0">
            <a:noFill/>
          </a:ln>
        </p:spPr>
        <p:txBody>
          <a:bodyPr lIns="0" tIns="0" rIns="0" bIns="0" anchor="ctr">
            <a:noAutofit/>
          </a:bodyPr>
          <a:lstStyle/>
          <a:p>
            <a:pPr indent="0" algn="ctr">
              <a:buNone/>
            </a:pPr>
            <a:r>
              <a:rPr lang="en-US" sz="4400" b="0" strike="noStrike" spc="-1">
                <a:solidFill>
                  <a:srgbClr val="000000"/>
                </a:solidFill>
                <a:latin typeface="Arial"/>
              </a:rPr>
              <a:t>TG motion to approve comments to be sent</a:t>
            </a:r>
          </a:p>
        </p:txBody>
      </p:sp>
      <p:sp>
        <p:nvSpPr>
          <p:cNvPr id="357" name="PlaceHolder 2"/>
          <p:cNvSpPr>
            <a:spLocks noGrp="1"/>
          </p:cNvSpPr>
          <p:nvPr>
            <p:ph/>
          </p:nvPr>
        </p:nvSpPr>
        <p:spPr>
          <a:xfrm>
            <a:off x="457200" y="2036520"/>
            <a:ext cx="8229240" cy="3977280"/>
          </a:xfrm>
          <a:prstGeom prst="rect">
            <a:avLst/>
          </a:prstGeom>
          <a:noFill/>
          <a:ln w="0">
            <a:noFill/>
          </a:ln>
        </p:spPr>
        <p:txBody>
          <a:bodyPr lIns="0" tIns="0" rIns="0" bIns="0" anchor="t">
            <a:normAutofit fontScale="94000" lnSpcReduction="10000"/>
          </a:bodyPr>
          <a:lstStyle/>
          <a:p>
            <a:pPr marL="406080" indent="-304560">
              <a:spcBef>
                <a:spcPts val="1417"/>
              </a:spcBef>
              <a:buClr>
                <a:srgbClr val="000000"/>
              </a:buClr>
              <a:buSzPct val="45000"/>
              <a:buFont typeface="Wingdings" charset="2"/>
              <a:buChar char=""/>
            </a:pPr>
            <a:r>
              <a:rPr lang="en-US" sz="3200" b="0" strike="noStrike" spc="-1">
                <a:solidFill>
                  <a:srgbClr val="000000"/>
                </a:solidFill>
                <a:latin typeface="Arial"/>
              </a:rPr>
              <a:t>Motion to approve document #15-24-0617-02 to be sent to NIST to provide public comments to their NIST SP 800-232 IPD.</a:t>
            </a:r>
          </a:p>
          <a:p>
            <a:pPr marL="812160" lvl="1" indent="-304560">
              <a:spcBef>
                <a:spcPts val="1134"/>
              </a:spcBef>
              <a:buClr>
                <a:srgbClr val="000000"/>
              </a:buClr>
              <a:buSzPct val="75000"/>
              <a:buFont typeface="Symbol" charset="2"/>
              <a:buChar char=""/>
            </a:pPr>
            <a:r>
              <a:rPr lang="en-US" sz="2800" b="0" strike="noStrike" spc="-1">
                <a:solidFill>
                  <a:srgbClr val="000000"/>
                </a:solidFill>
                <a:latin typeface="Arial"/>
              </a:rPr>
              <a:t>The comments need to be sent before February 7</a:t>
            </a:r>
            <a:r>
              <a:rPr lang="en-US" sz="2800" b="0" strike="noStrike" spc="-1" baseline="33000">
                <a:solidFill>
                  <a:srgbClr val="000000"/>
                </a:solidFill>
                <a:latin typeface="Arial"/>
              </a:rPr>
              <a:t>th</a:t>
            </a:r>
            <a:r>
              <a:rPr lang="en-US" sz="2800" b="0" strike="noStrike" spc="-1">
                <a:solidFill>
                  <a:srgbClr val="000000"/>
                </a:solidFill>
                <a:latin typeface="Arial"/>
              </a:rPr>
              <a:t>, 2025.</a:t>
            </a:r>
          </a:p>
          <a:p>
            <a:pPr marL="406080" indent="-304560">
              <a:spcBef>
                <a:spcPts val="1417"/>
              </a:spcBef>
              <a:buClr>
                <a:srgbClr val="000000"/>
              </a:buClr>
              <a:buSzPct val="45000"/>
              <a:buFont typeface="Wingdings" charset="2"/>
              <a:buChar char=""/>
            </a:pPr>
            <a:r>
              <a:rPr lang="en-US" sz="3200" b="0" strike="noStrike" spc="-1">
                <a:solidFill>
                  <a:srgbClr val="000000"/>
                </a:solidFill>
                <a:latin typeface="Arial"/>
              </a:rPr>
              <a:t>Moved: Ann Krieger</a:t>
            </a:r>
          </a:p>
          <a:p>
            <a:pPr marL="406080" indent="-304560">
              <a:spcBef>
                <a:spcPts val="1417"/>
              </a:spcBef>
              <a:buClr>
                <a:srgbClr val="000000"/>
              </a:buClr>
              <a:buSzPct val="45000"/>
              <a:buFont typeface="Wingdings" charset="2"/>
              <a:buChar char=""/>
            </a:pPr>
            <a:r>
              <a:rPr lang="en-US" sz="3200" b="0" strike="noStrike" spc="-1">
                <a:solidFill>
                  <a:srgbClr val="000000"/>
                </a:solidFill>
                <a:latin typeface="Arial"/>
              </a:rPr>
              <a:t>Seconded: Don Sturek</a:t>
            </a:r>
          </a:p>
          <a:p>
            <a:pPr marL="406080" indent="-304560">
              <a:spcBef>
                <a:spcPts val="1417"/>
              </a:spcBef>
              <a:buClr>
                <a:srgbClr val="000000"/>
              </a:buClr>
              <a:buSzPct val="45000"/>
              <a:buFont typeface="Wingdings" charset="2"/>
              <a:buChar char=""/>
            </a:pPr>
            <a:r>
              <a:rPr lang="en-US" sz="3200" b="0" strike="noStrike" spc="-1">
                <a:solidFill>
                  <a:srgbClr val="000000"/>
                </a:solidFill>
                <a:latin typeface="Arial"/>
              </a:rPr>
              <a:t>Motion passes. </a:t>
            </a:r>
          </a:p>
        </p:txBody>
      </p:sp>
      <p:sp>
        <p:nvSpPr>
          <p:cNvPr id="2" name="Slide Number Placeholder 3">
            <a:extLst>
              <a:ext uri="{FF2B5EF4-FFF2-40B4-BE49-F238E27FC236}">
                <a16:creationId xmlns:a16="http://schemas.microsoft.com/office/drawing/2014/main" id="{5089ED76-45E6-63F7-4B54-F78BC330BFC1}"/>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57</a:t>
            </a:fld>
            <a:endParaRPr lang="en-US" sz="1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PlaceHolder 1"/>
          <p:cNvSpPr>
            <a:spLocks noGrp="1"/>
          </p:cNvSpPr>
          <p:nvPr>
            <p:ph type="title"/>
          </p:nvPr>
        </p:nvSpPr>
        <p:spPr>
          <a:xfrm>
            <a:off x="457200" y="653040"/>
            <a:ext cx="8229240" cy="1250280"/>
          </a:xfrm>
          <a:prstGeom prst="rect">
            <a:avLst/>
          </a:prstGeom>
          <a:noFill/>
          <a:ln w="0">
            <a:noFill/>
          </a:ln>
        </p:spPr>
        <p:txBody>
          <a:bodyPr lIns="0" tIns="0" rIns="0" bIns="0" anchor="ctr">
            <a:noAutofit/>
          </a:bodyPr>
          <a:lstStyle/>
          <a:p>
            <a:pPr indent="0" algn="ctr">
              <a:buNone/>
            </a:pPr>
            <a:r>
              <a:rPr lang="en-US" sz="4400" b="0" strike="noStrike" spc="-1">
                <a:solidFill>
                  <a:srgbClr val="000000"/>
                </a:solidFill>
                <a:latin typeface="Arial"/>
              </a:rPr>
              <a:t>WG motion to approve comments to be sent</a:t>
            </a:r>
          </a:p>
        </p:txBody>
      </p:sp>
      <p:sp>
        <p:nvSpPr>
          <p:cNvPr id="359" name="PlaceHolder 2"/>
          <p:cNvSpPr>
            <a:spLocks noGrp="1"/>
          </p:cNvSpPr>
          <p:nvPr>
            <p:ph/>
          </p:nvPr>
        </p:nvSpPr>
        <p:spPr>
          <a:xfrm>
            <a:off x="457200" y="2036520"/>
            <a:ext cx="8229240" cy="3977280"/>
          </a:xfrm>
          <a:prstGeom prst="rect">
            <a:avLst/>
          </a:prstGeom>
          <a:noFill/>
          <a:ln w="0">
            <a:noFill/>
          </a:ln>
        </p:spPr>
        <p:txBody>
          <a:bodyPr lIns="0" tIns="0" rIns="0" bIns="0" anchor="t">
            <a:normAutofit fontScale="99000" lnSpcReduction="10000"/>
          </a:bodyPr>
          <a:lstStyle/>
          <a:p>
            <a:pPr marL="427680" indent="-320760">
              <a:spcBef>
                <a:spcPts val="1417"/>
              </a:spcBef>
              <a:buClr>
                <a:srgbClr val="000000"/>
              </a:buClr>
              <a:buSzPct val="45000"/>
              <a:buFont typeface="Wingdings" charset="2"/>
              <a:buChar char=""/>
            </a:pPr>
            <a:r>
              <a:rPr lang="en-US" sz="3200" b="0" strike="noStrike" spc="-1">
                <a:solidFill>
                  <a:srgbClr val="000000"/>
                </a:solidFill>
                <a:latin typeface="Arial"/>
              </a:rPr>
              <a:t>IEEE 802.15 WG has reviewed and approved document #15-24-0617-02 containing comments to NIST SP 800-232 Initial Public Draft, and request approval from the LMSC to send the comments to NIST.</a:t>
            </a:r>
          </a:p>
          <a:p>
            <a:pPr marL="427680" indent="-320760">
              <a:spcBef>
                <a:spcPts val="1417"/>
              </a:spcBef>
              <a:buClr>
                <a:srgbClr val="000000"/>
              </a:buClr>
              <a:buSzPct val="45000"/>
              <a:buFont typeface="Wingdings" charset="2"/>
              <a:buChar char=""/>
            </a:pPr>
            <a:r>
              <a:rPr lang="en-US" sz="3200" b="0" strike="noStrike" spc="-1">
                <a:solidFill>
                  <a:srgbClr val="000000"/>
                </a:solidFill>
                <a:latin typeface="Arial"/>
              </a:rPr>
              <a:t>Moved: </a:t>
            </a:r>
          </a:p>
          <a:p>
            <a:pPr marL="427680" indent="-320760">
              <a:spcBef>
                <a:spcPts val="1417"/>
              </a:spcBef>
              <a:buClr>
                <a:srgbClr val="000000"/>
              </a:buClr>
              <a:buSzPct val="45000"/>
              <a:buFont typeface="Wingdings" charset="2"/>
              <a:buChar char=""/>
            </a:pPr>
            <a:r>
              <a:rPr lang="en-US" sz="3200" b="0" strike="noStrike" spc="-1">
                <a:solidFill>
                  <a:srgbClr val="000000"/>
                </a:solidFill>
                <a:latin typeface="Arial"/>
              </a:rPr>
              <a:t>Seconded:  </a:t>
            </a:r>
          </a:p>
        </p:txBody>
      </p:sp>
      <p:sp>
        <p:nvSpPr>
          <p:cNvPr id="2" name="Slide Number Placeholder 3">
            <a:extLst>
              <a:ext uri="{FF2B5EF4-FFF2-40B4-BE49-F238E27FC236}">
                <a16:creationId xmlns:a16="http://schemas.microsoft.com/office/drawing/2014/main" id="{4075BD98-17BC-8379-A888-A7B2D75490B7}"/>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58</a:t>
            </a:fld>
            <a:endParaRPr lang="en-US" sz="12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TextShape 1"/>
          <p:cNvSpPr/>
          <p:nvPr/>
        </p:nvSpPr>
        <p:spPr>
          <a:xfrm>
            <a:off x="457200" y="273600"/>
            <a:ext cx="8220240" cy="1135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Timeline</a:t>
            </a:r>
            <a:endParaRPr lang="en-US" sz="4400" b="0" strike="noStrike" spc="-1">
              <a:solidFill>
                <a:srgbClr val="000000"/>
              </a:solidFill>
              <a:latin typeface="Arial"/>
            </a:endParaRPr>
          </a:p>
        </p:txBody>
      </p:sp>
      <p:sp>
        <p:nvSpPr>
          <p:cNvPr id="361" name="TextShape 2"/>
          <p:cNvSpPr/>
          <p:nvPr/>
        </p:nvSpPr>
        <p:spPr>
          <a:xfrm>
            <a:off x="457200" y="1604520"/>
            <a:ext cx="8220240" cy="3968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spcBef>
                <a:spcPts val="1417"/>
              </a:spcBef>
            </a:pPr>
            <a:endParaRPr lang="en-US" sz="1800" b="0" strike="noStrike" spc="-1">
              <a:solidFill>
                <a:srgbClr val="000000"/>
              </a:solidFill>
              <a:latin typeface="Arial"/>
              <a:ea typeface="DejaVu Sans"/>
            </a:endParaRPr>
          </a:p>
        </p:txBody>
      </p:sp>
      <p:graphicFrame>
        <p:nvGraphicFramePr>
          <p:cNvPr id="362" name="Table 361"/>
          <p:cNvGraphicFramePr/>
          <p:nvPr/>
        </p:nvGraphicFramePr>
        <p:xfrm>
          <a:off x="685800" y="1416240"/>
          <a:ext cx="8001000" cy="4755960"/>
        </p:xfrm>
        <a:graphic>
          <a:graphicData uri="http://schemas.openxmlformats.org/drawingml/2006/table">
            <a:tbl>
              <a:tblPr/>
              <a:tblGrid>
                <a:gridCol w="6330240">
                  <a:extLst>
                    <a:ext uri="{9D8B030D-6E8A-4147-A177-3AD203B41FA5}">
                      <a16:colId xmlns:a16="http://schemas.microsoft.com/office/drawing/2014/main" val="20000"/>
                    </a:ext>
                  </a:extLst>
                </a:gridCol>
                <a:gridCol w="1670760">
                  <a:extLst>
                    <a:ext uri="{9D8B030D-6E8A-4147-A177-3AD203B41FA5}">
                      <a16:colId xmlns:a16="http://schemas.microsoft.com/office/drawing/2014/main" val="20001"/>
                    </a:ext>
                  </a:extLst>
                </a:gridCol>
              </a:tblGrid>
              <a:tr h="594720">
                <a:tc>
                  <a:txBody>
                    <a:bodyPr/>
                    <a:lstStyle/>
                    <a:p>
                      <a:pPr>
                        <a:lnSpc>
                          <a:spcPct val="100000"/>
                        </a:lnSpc>
                      </a:pPr>
                      <a:r>
                        <a:rPr lang="en-US" sz="1800" b="0" strike="noStrike" spc="-1">
                          <a:solidFill>
                            <a:srgbClr val="000000"/>
                          </a:solidFill>
                          <a:latin typeface="Arial"/>
                        </a:rPr>
                        <a:t>Finalize the list of issues to be solved</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en-US" sz="1800" b="0" strike="noStrike" spc="-1">
                          <a:solidFill>
                            <a:srgbClr val="000000"/>
                          </a:solidFill>
                          <a:latin typeface="Arial"/>
                        </a:rPr>
                        <a:t>Nov 2024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594720">
                <a:tc>
                  <a:txBody>
                    <a:bodyPr/>
                    <a:lstStyle/>
                    <a:p>
                      <a:pPr>
                        <a:lnSpc>
                          <a:spcPct val="100000"/>
                        </a:lnSpc>
                      </a:pPr>
                      <a:r>
                        <a:rPr lang="en-US" sz="1800" b="0" strike="noStrike" spc="-1">
                          <a:solidFill>
                            <a:srgbClr val="000000"/>
                          </a:solidFill>
                          <a:latin typeface="Arial"/>
                        </a:rPr>
                        <a:t>First version of the draft for WG pre-ballot commenting</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Mar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94720">
                <a:tc>
                  <a:txBody>
                    <a:bodyPr/>
                    <a:lstStyle/>
                    <a:p>
                      <a:pPr>
                        <a:lnSpc>
                          <a:spcPct val="100000"/>
                        </a:lnSpc>
                      </a:pPr>
                      <a:r>
                        <a:rPr lang="en-US" sz="1800" b="0" strike="noStrike" spc="-1">
                          <a:solidFill>
                            <a:srgbClr val="000000"/>
                          </a:solidFill>
                          <a:latin typeface="Arial"/>
                        </a:rPr>
                        <a:t>Draft ready for letter ballot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rPr>
                        <a:t>Jul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594720">
                <a:tc>
                  <a:txBody>
                    <a:bodyPr/>
                    <a:lstStyle/>
                    <a:p>
                      <a:pPr>
                        <a:lnSpc>
                          <a:spcPct val="100000"/>
                        </a:lnSpc>
                      </a:pPr>
                      <a:r>
                        <a:rPr lang="en-US" sz="1800" b="0" strike="noStrike" spc="-1">
                          <a:solidFill>
                            <a:srgbClr val="000000"/>
                          </a:solidFill>
                          <a:latin typeface="Arial"/>
                        </a:rPr>
                        <a:t>Draft ready for SA ballot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Sep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594720">
                <a:tc>
                  <a:txBody>
                    <a:bodyPr/>
                    <a:lstStyle/>
                    <a:p>
                      <a:pPr>
                        <a:lnSpc>
                          <a:spcPct val="100000"/>
                        </a:lnSpc>
                      </a:pPr>
                      <a:r>
                        <a:rPr lang="en-US" sz="1800" b="0" strike="noStrike" spc="-1">
                          <a:solidFill>
                            <a:srgbClr val="000000"/>
                          </a:solidFill>
                          <a:latin typeface="Arial"/>
                        </a:rPr>
                        <a:t>SA ballot start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rPr>
                        <a:t>Nov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594720">
                <a:tc>
                  <a:txBody>
                    <a:bodyPr/>
                    <a:lstStyle/>
                    <a:p>
                      <a:pPr>
                        <a:lnSpc>
                          <a:spcPct val="100000"/>
                        </a:lnSpc>
                      </a:pPr>
                      <a:r>
                        <a:rPr lang="en-US" sz="1800" b="0" strike="noStrike" spc="-1">
                          <a:solidFill>
                            <a:srgbClr val="000000"/>
                          </a:solidFill>
                          <a:latin typeface="Arial"/>
                        </a:rPr>
                        <a:t>SA ballot done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Jan 2026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594720">
                <a:tc>
                  <a:txBody>
                    <a:bodyPr/>
                    <a:lstStyle/>
                    <a:p>
                      <a:pPr>
                        <a:lnSpc>
                          <a:spcPct val="100000"/>
                        </a:lnSpc>
                      </a:pPr>
                      <a:r>
                        <a:rPr lang="en-US" sz="1800" b="0" strike="noStrike" spc="-1">
                          <a:solidFill>
                            <a:srgbClr val="000000"/>
                          </a:solidFill>
                          <a:latin typeface="Arial"/>
                        </a:rPr>
                        <a:t>Submit to RevCom</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rPr>
                        <a:t>Mar 2026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592920">
                <a:tc>
                  <a:txBody>
                    <a:bodyPr/>
                    <a:lstStyle/>
                    <a:p>
                      <a:pPr>
                        <a:lnSpc>
                          <a:spcPct val="100000"/>
                        </a:lnSpc>
                      </a:pPr>
                      <a:r>
                        <a:rPr lang="en-US" sz="1800" b="0" strike="noStrike" spc="-1">
                          <a:solidFill>
                            <a:srgbClr val="000000"/>
                          </a:solidFill>
                          <a:latin typeface="Arial"/>
                        </a:rPr>
                        <a:t>Standard published</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Jul 2026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bl>
          </a:graphicData>
        </a:graphic>
      </p:graphicFrame>
      <p:sp>
        <p:nvSpPr>
          <p:cNvPr id="2" name="Slide Number Placeholder 3">
            <a:extLst>
              <a:ext uri="{FF2B5EF4-FFF2-40B4-BE49-F238E27FC236}">
                <a16:creationId xmlns:a16="http://schemas.microsoft.com/office/drawing/2014/main" id="{7E6CAD2C-964D-539F-EC02-7B293510345F}"/>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59</a:t>
            </a:fld>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extShape 3"/>
          <p:cNvSpPr/>
          <p:nvPr/>
        </p:nvSpPr>
        <p:spPr>
          <a:xfrm>
            <a:off x="457200" y="273600"/>
            <a:ext cx="8220240" cy="1135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Meeting achievements</a:t>
            </a:r>
            <a:endParaRPr lang="en-US" sz="4400" b="0" strike="noStrike" spc="-1">
              <a:solidFill>
                <a:srgbClr val="000000"/>
              </a:solidFill>
              <a:latin typeface="Arial"/>
            </a:endParaRPr>
          </a:p>
        </p:txBody>
      </p:sp>
      <p:sp>
        <p:nvSpPr>
          <p:cNvPr id="364" name="TextShape 4"/>
          <p:cNvSpPr/>
          <p:nvPr/>
        </p:nvSpPr>
        <p:spPr>
          <a:xfrm>
            <a:off x="457200" y="1604520"/>
            <a:ext cx="8220240" cy="3968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spcBef>
                <a:spcPts val="1417"/>
              </a:spcBef>
            </a:pPr>
            <a:endParaRPr lang="en-US" sz="1800" b="0" strike="noStrike" spc="-1">
              <a:solidFill>
                <a:srgbClr val="000000"/>
              </a:solidFill>
              <a:latin typeface="Arial"/>
              <a:ea typeface="DejaVu Sans"/>
            </a:endParaRPr>
          </a:p>
        </p:txBody>
      </p:sp>
      <p:sp>
        <p:nvSpPr>
          <p:cNvPr id="365" name="PlaceHolder 1"/>
          <p:cNvSpPr>
            <a:spLocks noGrp="1"/>
          </p:cNvSpPr>
          <p:nvPr>
            <p:ph type="title"/>
          </p:nvPr>
        </p:nvSpPr>
        <p:spPr>
          <a:xfrm>
            <a:off x="457200" y="273600"/>
            <a:ext cx="8227800" cy="1143360"/>
          </a:xfrm>
          <a:prstGeom prst="rect">
            <a:avLst/>
          </a:prstGeom>
          <a:noFill/>
          <a:ln w="0">
            <a:noFill/>
          </a:ln>
        </p:spPr>
        <p:txBody>
          <a:bodyPr lIns="0" tIns="0" rIns="0" bIns="0" anchor="ctr">
            <a:noAutofit/>
          </a:bodyPr>
          <a:lstStyle/>
          <a:p>
            <a:pPr indent="0" algn="ctr">
              <a:lnSpc>
                <a:spcPct val="100000"/>
              </a:lnSpc>
              <a:buNone/>
              <a:tabLst>
                <a:tab pos="0" algn="l"/>
              </a:tabLst>
            </a:pPr>
            <a:r>
              <a:rPr lang="en-US" sz="4400" b="0" strike="noStrike" spc="-1">
                <a:solidFill>
                  <a:srgbClr val="000000"/>
                </a:solidFill>
                <a:latin typeface="Arial"/>
              </a:rPr>
              <a:t> </a:t>
            </a:r>
          </a:p>
        </p:txBody>
      </p:sp>
      <p:sp>
        <p:nvSpPr>
          <p:cNvPr id="366" name="PlaceHolder 2"/>
          <p:cNvSpPr>
            <a:spLocks noGrp="1"/>
          </p:cNvSpPr>
          <p:nvPr>
            <p:ph/>
          </p:nvPr>
        </p:nvSpPr>
        <p:spPr>
          <a:xfrm>
            <a:off x="457200" y="1604520"/>
            <a:ext cx="8227800" cy="3975840"/>
          </a:xfrm>
          <a:prstGeom prst="rect">
            <a:avLst/>
          </a:prstGeom>
          <a:noFill/>
          <a:ln w="0">
            <a:noFill/>
          </a:ln>
        </p:spPr>
        <p:txBody>
          <a:bodyPr lIns="0" tIns="0" rIns="0" bIns="0" anchor="t">
            <a:normAutofit fontScale="96000"/>
          </a:bodyPr>
          <a:lstStyle/>
          <a:p>
            <a:pPr marL="414720" indent="-3110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rPr>
              <a:t>Sent out call for participation and call for proposals document 15-24-0482-02.</a:t>
            </a:r>
          </a:p>
          <a:p>
            <a:pPr marL="414720" indent="-3110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rPr>
              <a:t>Updated document 15-24-0484-00 listing changes needed for IEEE Std 802.15.4.</a:t>
            </a:r>
          </a:p>
          <a:p>
            <a:pPr marL="414720" indent="-3110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rPr>
              <a:t>Created document 15-24-0617-02 containing comments to be sent to NIST in response to their public initial draft of Ascon.</a:t>
            </a:r>
          </a:p>
        </p:txBody>
      </p:sp>
      <p:sp>
        <p:nvSpPr>
          <p:cNvPr id="2" name="Slide Number Placeholder 3">
            <a:extLst>
              <a:ext uri="{FF2B5EF4-FFF2-40B4-BE49-F238E27FC236}">
                <a16:creationId xmlns:a16="http://schemas.microsoft.com/office/drawing/2014/main" id="{A0338E53-76E6-F018-169D-8796E656F109}"/>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60</a:t>
            </a:fld>
            <a:endParaRPr lang="en-US" sz="1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TextShape 1"/>
          <p:cNvSpPr/>
          <p:nvPr/>
        </p:nvSpPr>
        <p:spPr>
          <a:xfrm>
            <a:off x="457200" y="273600"/>
            <a:ext cx="8450280" cy="1135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Agenda for TG4ae for January</a:t>
            </a:r>
            <a:endParaRPr lang="en-US" sz="4400" b="0" strike="noStrike" spc="-1">
              <a:solidFill>
                <a:srgbClr val="000000"/>
              </a:solidFill>
              <a:latin typeface="Arial"/>
            </a:endParaRPr>
          </a:p>
        </p:txBody>
      </p:sp>
      <p:sp>
        <p:nvSpPr>
          <p:cNvPr id="368" name="TextShape 2"/>
          <p:cNvSpPr/>
          <p:nvPr/>
        </p:nvSpPr>
        <p:spPr>
          <a:xfrm>
            <a:off x="457200" y="1604520"/>
            <a:ext cx="8220240" cy="3968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Two meetings</a:t>
            </a:r>
            <a:endParaRPr lang="en-US" sz="3200" b="0" strike="noStrike" spc="-1">
              <a:solidFill>
                <a:srgbClr val="000000"/>
              </a:solidFill>
              <a:latin typeface="Arial"/>
            </a:endParaRPr>
          </a:p>
          <a:p>
            <a:pPr marL="648000" lvl="2" indent="-216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No overlap with TG9a, or TG4ac.</a:t>
            </a:r>
            <a:endParaRPr lang="en-US" sz="32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Review status of comments to NIST SP 800-232 IPD from TG4ae/WG15/802?</a:t>
            </a:r>
            <a:endParaRPr lang="en-US" sz="32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Start working on the draft.</a:t>
            </a:r>
            <a:endParaRPr lang="en-US" sz="3200" b="0" strike="noStrike" spc="-1">
              <a:solidFill>
                <a:srgbClr val="000000"/>
              </a:solidFill>
              <a:latin typeface="Arial"/>
            </a:endParaRPr>
          </a:p>
        </p:txBody>
      </p:sp>
      <p:sp>
        <p:nvSpPr>
          <p:cNvPr id="2" name="Slide Number Placeholder 3">
            <a:extLst>
              <a:ext uri="{FF2B5EF4-FFF2-40B4-BE49-F238E27FC236}">
                <a16:creationId xmlns:a16="http://schemas.microsoft.com/office/drawing/2014/main" id="{C982E3D3-407C-F4C9-5E1B-60EE9046F922}"/>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61</a:t>
            </a:fld>
            <a:endParaRPr lang="en-US" sz="12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TG6ma (BAN/VAN)</a:t>
            </a:r>
            <a:br>
              <a:rPr lang="de-DE" dirty="0"/>
            </a:br>
            <a:r>
              <a:rPr lang="de-DE" dirty="0"/>
              <a:t>November 2024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62</a:t>
            </a:fld>
            <a:endParaRPr lang="en-US" dirty="0"/>
          </a:p>
        </p:txBody>
      </p:sp>
    </p:spTree>
    <p:extLst>
      <p:ext uri="{BB962C8B-B14F-4D97-AF65-F5344CB8AC3E}">
        <p14:creationId xmlns:p14="http://schemas.microsoft.com/office/powerpoint/2010/main" val="19562903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477887"/>
            <a:ext cx="8824450" cy="5206793"/>
          </a:xfrm>
        </p:spPr>
        <p:txBody>
          <a:bodyPr/>
          <a:lstStyle/>
          <a:p>
            <a:pPr marL="0" indent="0">
              <a:lnSpc>
                <a:spcPts val="1900"/>
              </a:lnSpc>
              <a:buNone/>
            </a:pPr>
            <a:r>
              <a:rPr lang="en-US" altLang="ja-JP" sz="1800" b="1" dirty="0"/>
              <a:t>Objective</a:t>
            </a:r>
            <a:r>
              <a:rPr lang="en-US" altLang="ja-JP" sz="1800" dirty="0"/>
              <a:t>: E</a:t>
            </a:r>
            <a:r>
              <a:rPr kumimoji="1" lang="en-US" altLang="ja-JP" sz="1800" dirty="0"/>
              <a:t>nhancements to the BAN Ultra Wideband (UWB) physical layer (PHY) and media access control (MAC) to support enhanced dependability to a human BAN (</a:t>
            </a:r>
            <a:r>
              <a:rPr kumimoji="1" lang="en-US" altLang="ja-JP" sz="1800" dirty="0">
                <a:solidFill>
                  <a:srgbClr val="FF0000"/>
                </a:solidFill>
              </a:rPr>
              <a:t>HBAN</a:t>
            </a:r>
            <a:r>
              <a:rPr kumimoji="1" lang="en-US" altLang="ja-JP" sz="1800" dirty="0"/>
              <a:t>) and adds support for vehicle body area networks (</a:t>
            </a:r>
            <a:r>
              <a:rPr kumimoji="1" lang="en-US" altLang="ja-JP" sz="1800" dirty="0">
                <a:solidFill>
                  <a:srgbClr val="FF0000"/>
                </a:solidFill>
              </a:rPr>
              <a:t>VBAN</a:t>
            </a:r>
            <a:r>
              <a:rPr kumimoji="1" lang="en-US" altLang="ja-JP" sz="1800" dirty="0"/>
              <a:t>), a coordinator in a vehicle with devices around the vehicular cabin.</a:t>
            </a:r>
          </a:p>
          <a:p>
            <a:pPr marL="0" indent="0">
              <a:lnSpc>
                <a:spcPts val="1900"/>
              </a:lnSpc>
              <a:buNone/>
            </a:pPr>
            <a:r>
              <a:rPr lang="en-US" altLang="ja-JP" sz="1800" b="1" dirty="0"/>
              <a:t>Action:  </a:t>
            </a:r>
          </a:p>
          <a:p>
            <a:pPr marL="0" indent="0">
              <a:lnSpc>
                <a:spcPts val="1900"/>
              </a:lnSpc>
              <a:buNone/>
            </a:pPr>
            <a:r>
              <a:rPr lang="en-US" altLang="ja-JP" sz="1600" dirty="0">
                <a:solidFill>
                  <a:srgbClr val="FF0000"/>
                </a:solidFill>
                <a:highlight>
                  <a:srgbClr val="FFFF00"/>
                </a:highlight>
              </a:rPr>
              <a:t>•Review of Letter Ballot 210				</a:t>
            </a:r>
          </a:p>
          <a:p>
            <a:pPr marL="0" indent="0">
              <a:lnSpc>
                <a:spcPts val="1900"/>
              </a:lnSpc>
              <a:buNone/>
            </a:pPr>
            <a:r>
              <a:rPr lang="en-US" altLang="ja-JP" sz="1600" dirty="0">
                <a:solidFill>
                  <a:srgbClr val="FF0000"/>
                </a:solidFill>
                <a:highlight>
                  <a:srgbClr val="FFFF00"/>
                </a:highlight>
              </a:rPr>
              <a:t>•Comment resolution for LB 210 of draft D03				</a:t>
            </a:r>
          </a:p>
          <a:p>
            <a:pPr marL="0" indent="0">
              <a:lnSpc>
                <a:spcPts val="1900"/>
              </a:lnSpc>
              <a:buNone/>
            </a:pPr>
            <a:r>
              <a:rPr lang="en-US" altLang="ja-JP" sz="1600" dirty="0">
                <a:solidFill>
                  <a:srgbClr val="FF0000"/>
                </a:solidFill>
                <a:highlight>
                  <a:srgbClr val="FFFF00"/>
                </a:highlight>
              </a:rPr>
              <a:t>•Necessary documentation for Letter Ballot such as Coexistence Assurance Document, </a:t>
            </a:r>
            <a:r>
              <a:rPr lang="en-US" altLang="ja-JP" sz="1600" dirty="0" err="1">
                <a:solidFill>
                  <a:srgbClr val="FF0000"/>
                </a:solidFill>
                <a:highlight>
                  <a:srgbClr val="FFFF00"/>
                </a:highlight>
              </a:rPr>
              <a:t>Progess</a:t>
            </a:r>
            <a:r>
              <a:rPr lang="en-US" altLang="ja-JP" sz="1600" dirty="0">
                <a:solidFill>
                  <a:srgbClr val="FF0000"/>
                </a:solidFill>
                <a:highlight>
                  <a:srgbClr val="FFFF00"/>
                </a:highlight>
              </a:rPr>
              <a:t> Report,  Project Task List				</a:t>
            </a:r>
          </a:p>
          <a:p>
            <a:pPr marL="0" indent="0">
              <a:lnSpc>
                <a:spcPts val="1900"/>
              </a:lnSpc>
              <a:buNone/>
            </a:pPr>
            <a:r>
              <a:rPr lang="en-US" altLang="ja-JP" sz="1600" dirty="0">
                <a:solidFill>
                  <a:srgbClr val="FF0000"/>
                </a:solidFill>
                <a:highlight>
                  <a:srgbClr val="FFFF00"/>
                </a:highlight>
              </a:rPr>
              <a:t>•Performance Evaluation of Technologies in PHY; Channel Coding According to 8 QoS Levels of Packets and  Coexistence Levels, Interference Mitigation, etc. 			</a:t>
            </a:r>
          </a:p>
          <a:p>
            <a:pPr marL="0" indent="0">
              <a:lnSpc>
                <a:spcPts val="1900"/>
              </a:lnSpc>
              <a:buNone/>
            </a:pPr>
            <a:r>
              <a:rPr lang="en-US" altLang="ja-JP" sz="1600" dirty="0">
                <a:solidFill>
                  <a:srgbClr val="FF0000"/>
                </a:solidFill>
                <a:highlight>
                  <a:srgbClr val="FFFF00"/>
                </a:highlight>
              </a:rPr>
              <a:t>•Performance Evaluation of Technologies in MAC; Channel Management, CCA, Hybrid Contention Free/Access Protocol According to 8 </a:t>
            </a:r>
            <a:r>
              <a:rPr lang="en-US" altLang="ja-JP" sz="1600" dirty="0" err="1">
                <a:solidFill>
                  <a:srgbClr val="FF0000"/>
                </a:solidFill>
                <a:highlight>
                  <a:srgbClr val="FFFF00"/>
                </a:highlight>
              </a:rPr>
              <a:t>QoSs</a:t>
            </a:r>
            <a:r>
              <a:rPr lang="en-US" altLang="ja-JP" sz="1600" dirty="0">
                <a:solidFill>
                  <a:srgbClr val="FF0000"/>
                </a:solidFill>
                <a:highlight>
                  <a:srgbClr val="FFFF00"/>
                </a:highlight>
              </a:rPr>
              <a:t> and Coexistences.		</a:t>
            </a:r>
          </a:p>
          <a:p>
            <a:pPr marL="0" indent="0">
              <a:lnSpc>
                <a:spcPts val="1900"/>
              </a:lnSpc>
              <a:buNone/>
            </a:pPr>
            <a:r>
              <a:rPr lang="en-US" altLang="ja-JP" sz="1600" dirty="0">
                <a:solidFill>
                  <a:srgbClr val="FF0000"/>
                </a:solidFill>
                <a:highlight>
                  <a:srgbClr val="FFFF00"/>
                </a:highlight>
              </a:rPr>
              <a:t>•Harmonization or Commonality with 4ab in Coexistence and Feasible Implementation of 6ma and 4ab				</a:t>
            </a:r>
          </a:p>
          <a:p>
            <a:pPr marL="0" indent="0">
              <a:lnSpc>
                <a:spcPts val="1900"/>
              </a:lnSpc>
              <a:buNone/>
            </a:pPr>
            <a:r>
              <a:rPr lang="en-US" altLang="ja-JP" sz="1600" dirty="0">
                <a:solidFill>
                  <a:srgbClr val="FF0000"/>
                </a:solidFill>
                <a:highlight>
                  <a:srgbClr val="FFFF00"/>
                </a:highlight>
              </a:rPr>
              <a:t>•Feasibility of TSN of 802.1 in MAC				</a:t>
            </a:r>
          </a:p>
          <a:p>
            <a:pPr marL="0" indent="0">
              <a:lnSpc>
                <a:spcPts val="1900"/>
              </a:lnSpc>
              <a:buNone/>
            </a:pPr>
            <a:r>
              <a:rPr lang="en-US" altLang="ja-JP" sz="1600" dirty="0">
                <a:solidFill>
                  <a:srgbClr val="FF0000"/>
                </a:solidFill>
                <a:highlight>
                  <a:srgbClr val="FFFF00"/>
                </a:highlight>
              </a:rPr>
              <a:t>•WG Motion to Recirculation				</a:t>
            </a:r>
          </a:p>
          <a:p>
            <a:pPr marL="0" indent="0">
              <a:lnSpc>
                <a:spcPts val="1900"/>
              </a:lnSpc>
              <a:buNone/>
            </a:pPr>
            <a:r>
              <a:rPr lang="en-US" altLang="ja-JP" sz="1800" b="1" dirty="0"/>
              <a:t>Next Things to Do</a:t>
            </a:r>
            <a:r>
              <a:rPr lang="ja-JP" altLang="en-US" sz="1800" b="1" dirty="0"/>
              <a:t>：</a:t>
            </a:r>
            <a:r>
              <a:rPr lang="en-US" altLang="ja-JP" sz="1800" dirty="0">
                <a:solidFill>
                  <a:srgbClr val="FF0000"/>
                </a:solidFill>
              </a:rPr>
              <a:t>     Recirculation of draft D04 for Recirculation of Letter Ballot</a:t>
            </a:r>
            <a:endParaRPr lang="en-US" altLang="ja-JP" sz="1800" dirty="0"/>
          </a:p>
          <a:p>
            <a:pPr marL="0" indent="0">
              <a:lnSpc>
                <a:spcPts val="1900"/>
              </a:lnSpc>
              <a:buNone/>
            </a:pPr>
            <a:endParaRPr kumimoji="1" lang="ja-JP" altLang="en-US" sz="18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6" name="Slide Number Placeholder 3">
            <a:extLst>
              <a:ext uri="{FF2B5EF4-FFF2-40B4-BE49-F238E27FC236}">
                <a16:creationId xmlns:a16="http://schemas.microsoft.com/office/drawing/2014/main" id="{58EC0436-8411-B2B6-30AF-11886342213B}"/>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63</a:t>
            </a:fld>
            <a:endParaRPr lang="en-US" sz="1200" dirty="0"/>
          </a:p>
        </p:txBody>
      </p:sp>
    </p:spTree>
    <p:extLst>
      <p:ext uri="{BB962C8B-B14F-4D97-AF65-F5344CB8AC3E}">
        <p14:creationId xmlns:p14="http://schemas.microsoft.com/office/powerpoint/2010/main" val="3561759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297EB-EAA5-3D7F-10F0-E7626F499360}"/>
            </a:ext>
          </a:extLst>
        </p:cNvPr>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CFB973B5-AB61-E1F4-9B37-7E5164C345F4}"/>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6A65F382-066C-494A-E9F0-8CAE242CB1F3}"/>
              </a:ext>
            </a:extLst>
          </p:cNvPr>
          <p:cNvSpPr txBox="1"/>
          <p:nvPr/>
        </p:nvSpPr>
        <p:spPr>
          <a:xfrm>
            <a:off x="386132" y="1115532"/>
            <a:ext cx="875786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Nov.11</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Vancouver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9:00-11:00 Nov.12(TUE)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Nov.12</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Vancouver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9:00-11:00 Nov.13(WED)in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Nov.13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(WED)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Vancouver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9:00-11:00 Nov.14(THU)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  P</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M1  13:30-15:30 Nov.14</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(THU)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Vancouver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6:30- 8:30 Nov,15(FRI)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0D268C98-9464-57C5-BEEA-424526BD871B}"/>
              </a:ext>
            </a:extLst>
          </p:cNvPr>
          <p:cNvSpPr>
            <a:spLocks noGrp="1"/>
          </p:cNvSpPr>
          <p:nvPr>
            <p:ph type="title"/>
          </p:nvPr>
        </p:nvSpPr>
        <p:spPr>
          <a:xfrm>
            <a:off x="212259" y="618697"/>
            <a:ext cx="8757866"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10</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-15</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November 2024</a:t>
            </a:r>
            <a:endParaRPr kumimoji="1" lang="ja-JP" altLang="en-US" sz="2400" b="1" dirty="0">
              <a:latin typeface="ＭＳ Ｐゴシック" panose="020B0600070205080204" pitchFamily="50" charset="-128"/>
              <a:ea typeface="ＭＳ Ｐゴシック" panose="020B0600070205080204" pitchFamily="50" charset="-128"/>
            </a:endParaRPr>
          </a:p>
        </p:txBody>
      </p:sp>
      <p:pic>
        <p:nvPicPr>
          <p:cNvPr id="9" name="図 8">
            <a:extLst>
              <a:ext uri="{FF2B5EF4-FFF2-40B4-BE49-F238E27FC236}">
                <a16:creationId xmlns:a16="http://schemas.microsoft.com/office/drawing/2014/main" id="{95EE3B6E-DBA0-6CAE-E665-1E0D96C2FEE3}"/>
              </a:ext>
            </a:extLst>
          </p:cNvPr>
          <p:cNvPicPr>
            <a:picLocks noChangeAspect="1"/>
          </p:cNvPicPr>
          <p:nvPr/>
        </p:nvPicPr>
        <p:blipFill>
          <a:blip r:embed="rId3"/>
          <a:stretch>
            <a:fillRect/>
          </a:stretch>
        </p:blipFill>
        <p:spPr>
          <a:xfrm>
            <a:off x="153006" y="2258217"/>
            <a:ext cx="1370569" cy="2975586"/>
          </a:xfrm>
          <a:prstGeom prst="rect">
            <a:avLst/>
          </a:prstGeom>
        </p:spPr>
      </p:pic>
      <p:pic>
        <p:nvPicPr>
          <p:cNvPr id="5" name="図 4">
            <a:extLst>
              <a:ext uri="{FF2B5EF4-FFF2-40B4-BE49-F238E27FC236}">
                <a16:creationId xmlns:a16="http://schemas.microsoft.com/office/drawing/2014/main" id="{7F437099-40F7-3481-C42D-720B55FDAC54}"/>
              </a:ext>
            </a:extLst>
          </p:cNvPr>
          <p:cNvPicPr>
            <a:picLocks noChangeAspect="1"/>
          </p:cNvPicPr>
          <p:nvPr/>
        </p:nvPicPr>
        <p:blipFill>
          <a:blip r:embed="rId4"/>
          <a:stretch>
            <a:fillRect/>
          </a:stretch>
        </p:blipFill>
        <p:spPr>
          <a:xfrm>
            <a:off x="1523575" y="2138750"/>
            <a:ext cx="7446550" cy="4206479"/>
          </a:xfrm>
          <a:prstGeom prst="rect">
            <a:avLst/>
          </a:prstGeom>
        </p:spPr>
      </p:pic>
      <p:sp>
        <p:nvSpPr>
          <p:cNvPr id="4" name="Slide Number Placeholder 3">
            <a:extLst>
              <a:ext uri="{FF2B5EF4-FFF2-40B4-BE49-F238E27FC236}">
                <a16:creationId xmlns:a16="http://schemas.microsoft.com/office/drawing/2014/main" id="{34D38914-6ABA-9347-4ACC-654134651966}"/>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64</a:t>
            </a:fld>
            <a:endParaRPr lang="en-US" sz="1200" dirty="0"/>
          </a:p>
        </p:txBody>
      </p:sp>
    </p:spTree>
    <p:extLst>
      <p:ext uri="{BB962C8B-B14F-4D97-AF65-F5344CB8AC3E}">
        <p14:creationId xmlns:p14="http://schemas.microsoft.com/office/powerpoint/2010/main" val="40880649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172275" y="989993"/>
            <a:ext cx="9026759" cy="5517434"/>
          </a:xfrm>
          <a:ln/>
        </p:spPr>
        <p:txBody>
          <a:bodyPr>
            <a:noAutofit/>
          </a:bodyPr>
          <a:lstStyle/>
          <a:p>
            <a:pPr>
              <a:lnSpc>
                <a:spcPts val="1300"/>
              </a:lnSpc>
            </a:pPr>
            <a:r>
              <a:rPr lang="en-US" altLang="ja-JP" sz="1200" dirty="0"/>
              <a:t>TG15.6ma meeting call to order</a:t>
            </a:r>
          </a:p>
          <a:p>
            <a:pPr>
              <a:lnSpc>
                <a:spcPts val="1300"/>
              </a:lnSpc>
            </a:pPr>
            <a:r>
              <a:rPr lang="en-US" altLang="ja-JP" sz="1200" dirty="0"/>
              <a:t>Call for essential patents and policies &amp; procedures reminder                                                      </a:t>
            </a:r>
            <a:r>
              <a:rPr kumimoji="1" lang="en-US" altLang="ja-JP" sz="1200" b="0" i="0" u="none" strike="noStrike" kern="0" cap="none" spc="0" normalizeH="0" baseline="0" noProof="0" dirty="0">
                <a:ln>
                  <a:noFill/>
                </a:ln>
                <a:solidFill>
                  <a:srgbClr val="000000"/>
                </a:solidFill>
                <a:effectLst/>
                <a:uLnTx/>
                <a:uFillTx/>
                <a:latin typeface="Arial"/>
                <a:ea typeface="+mn-ea"/>
                <a:cs typeface="+mn-cs"/>
              </a:rPr>
              <a:t>doc.#15-24-0566-0</a:t>
            </a:r>
            <a:r>
              <a:rPr lang="en-US" altLang="ja-JP" sz="1200" dirty="0">
                <a:solidFill>
                  <a:srgbClr val="000000"/>
                </a:solidFill>
                <a:latin typeface="Arial"/>
              </a:rPr>
              <a:t>1</a:t>
            </a:r>
            <a:r>
              <a:rPr kumimoji="1" lang="en-US" altLang="ja-JP" sz="1200" b="0" i="0" u="none" strike="noStrike" kern="0" cap="none" spc="0" normalizeH="0" baseline="0" noProof="0" dirty="0">
                <a:ln>
                  <a:noFill/>
                </a:ln>
                <a:solidFill>
                  <a:srgbClr val="000000"/>
                </a:solidFill>
                <a:effectLst/>
                <a:uLnTx/>
                <a:uFillTx/>
                <a:latin typeface="Arial"/>
                <a:ea typeface="+mn-ea"/>
                <a:cs typeface="+mn-cs"/>
              </a:rPr>
              <a:t>-06ma </a:t>
            </a:r>
            <a:endParaRPr lang="en-US" altLang="ja-JP" sz="1200" dirty="0"/>
          </a:p>
          <a:p>
            <a:pPr>
              <a:lnSpc>
                <a:spcPts val="1300"/>
              </a:lnSpc>
            </a:pPr>
            <a:r>
              <a:rPr lang="en-US" altLang="ja-JP" sz="1200" dirty="0"/>
              <a:t>Approve last meeting minutes: TG 15.6ma Meeting Minutes for September 2024                        doc.#</a:t>
            </a:r>
            <a:r>
              <a:rPr kumimoji="0" lang="en-US" altLang="ja-JP" sz="1200" b="0" i="0" u="none" strike="noStrike" kern="1200" cap="none" spc="0" normalizeH="0" baseline="0" noProof="0" dirty="0">
                <a:ln>
                  <a:noFill/>
                </a:ln>
                <a:solidFill>
                  <a:srgbClr val="000000"/>
                </a:solidFill>
                <a:effectLst/>
                <a:uLnTx/>
                <a:uFillTx/>
                <a:latin typeface="Arial"/>
                <a:ea typeface="+mn-ea"/>
                <a:cs typeface="+mn-cs"/>
              </a:rPr>
              <a:t>15-24-0534-00</a:t>
            </a:r>
            <a:r>
              <a:rPr lang="en-US" altLang="ja-JP" sz="1200" dirty="0"/>
              <a:t>-06ma</a:t>
            </a:r>
          </a:p>
          <a:p>
            <a:pPr>
              <a:lnSpc>
                <a:spcPts val="1300"/>
              </a:lnSpc>
            </a:pPr>
            <a:r>
              <a:rPr lang="en-US" altLang="ja-JP" sz="1200" dirty="0"/>
              <a:t>Agenda of TG15.6ma November Meeting                                                                                     doc.#15-24-0565-10-06ma   </a:t>
            </a:r>
          </a:p>
          <a:p>
            <a:pPr>
              <a:lnSpc>
                <a:spcPts val="1300"/>
              </a:lnSpc>
            </a:pPr>
            <a:r>
              <a:rPr lang="en-US" altLang="ja-JP" sz="1200" dirty="0"/>
              <a:t>Review and Summary</a:t>
            </a:r>
          </a:p>
          <a:p>
            <a:pPr marR="0" lvl="1" indent="-228600" algn="l" defTabSz="914400" rtl="0" eaLnBrk="1" fontAlgn="base" latinLnBrk="0" hangingPunct="1">
              <a:lnSpc>
                <a:spcPts val="1300"/>
              </a:lnSpc>
              <a:spcBef>
                <a:spcPts val="0"/>
              </a:spcBef>
              <a:spcAft>
                <a:spcPts val="0"/>
              </a:spcAft>
              <a:buClrTx/>
              <a:buSzTx/>
              <a:buAutoNum type="arabicPeriod"/>
              <a:tabLst/>
              <a:defRPr/>
            </a:pP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Overview of IG, SG, TG15.6ma doe Dependable BAN Revision of IEEE802.15.6-2012     doc.#15-23-0455-05-06ma</a:t>
            </a:r>
          </a:p>
          <a:p>
            <a:pPr marR="0" lvl="1" indent="-228600" algn="l" defTabSz="914400" rtl="0" eaLnBrk="1" fontAlgn="base" latinLnBrk="0" hangingPunct="1">
              <a:lnSpc>
                <a:spcPts val="1300"/>
              </a:lnSpc>
              <a:spcBef>
                <a:spcPts val="0"/>
              </a:spcBef>
              <a:spcAft>
                <a:spcPts val="0"/>
              </a:spcAft>
              <a:buClrTx/>
              <a:buSzTx/>
              <a:buAutoNum type="arabicPeriod"/>
              <a:tabLst/>
              <a:defRPr/>
            </a:pPr>
            <a:r>
              <a:rPr kumimoji="0" lang="en-US" altLang="ja-JP" sz="1200" dirty="0">
                <a:solidFill>
                  <a:srgbClr val="000000"/>
                </a:solidFill>
                <a:ea typeface="Times New Roman"/>
                <a:cs typeface="Times New Roman"/>
                <a:sym typeface="Times New Roman"/>
              </a:rPr>
              <a:t>Bas</a:t>
            </a:r>
            <a:r>
              <a:rPr kumimoji="0" lang="en-US" altLang="ja-JP" sz="1200" b="0" i="0" u="none" strike="noStrike" kern="0" cap="none" spc="0" normalizeH="0" baseline="0" noProof="0" dirty="0" err="1">
                <a:ln>
                  <a:noFill/>
                </a:ln>
                <a:solidFill>
                  <a:srgbClr val="000000"/>
                </a:solidFill>
                <a:effectLst/>
                <a:uLnTx/>
                <a:uFillTx/>
                <a:ea typeface="Times New Roman"/>
                <a:cs typeface="Times New Roman"/>
                <a:sym typeface="Times New Roman"/>
              </a:rPr>
              <a:t>ic</a:t>
            </a: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 Consensus in MAC and PHY of Revision of IEEE802.15.6-2012(IEEE802.15.6ma)</a:t>
            </a:r>
            <a:r>
              <a:rPr lang="en-US" altLang="ja-JP" sz="1200" dirty="0">
                <a:solidFill>
                  <a:srgbClr val="000000"/>
                </a:solidFill>
                <a:cs typeface="Times New Roman" pitchFamily="18" charset="0"/>
              </a:rPr>
              <a:t> </a:t>
            </a:r>
            <a:r>
              <a:rPr lang="en-US" altLang="ja-JP" sz="1200" dirty="0">
                <a:solidFill>
                  <a:srgbClr val="000000"/>
                </a:solidFill>
                <a:latin typeface="Arial"/>
                <a:cs typeface="Times New Roman" pitchFamily="18" charset="0"/>
              </a:rPr>
              <a:t>doc.#15-23-0557-05-06ma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Review of Letter Ballot(LB)210 for draft D03                                                                       doc.#15-24-0xxx-00-06ma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Consolidated comments &amp; resolutions LB210                                                                     doc.#15-24-0575-03-06ma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Rescheduling Timeline                                                                                                        doc.#15-23-0361-08-06ma</a:t>
            </a:r>
          </a:p>
          <a:p>
            <a:pPr marL="171450" lvl="1" indent="-171450">
              <a:lnSpc>
                <a:spcPts val="13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     Presentation</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1.. Performance Improvement by Proper Sets of Preamble Codes in UWB Wireless Communications in a Presence of Multiple Coexisting VBANs                                                                                                       </a:t>
            </a:r>
            <a:r>
              <a:rPr kumimoji="1" lang="en-US" altLang="ja-JP" sz="1200" b="0" i="0" u="none" strike="noStrike" kern="0" cap="none" spc="0" normalizeH="0" baseline="0" noProof="0" dirty="0">
                <a:ln>
                  <a:noFill/>
                </a:ln>
                <a:solidFill>
                  <a:srgbClr val="000000"/>
                </a:solidFill>
                <a:effectLst/>
                <a:uLnTx/>
                <a:uFillTx/>
                <a:latin typeface="Arial"/>
                <a:ea typeface="+mn-ea"/>
                <a:cs typeface="Times New Roman" pitchFamily="18" charset="0"/>
              </a:rPr>
              <a:t>doc.#15-24-0567-00-06ma</a:t>
            </a:r>
            <a:endParaRPr lang="en-US" altLang="ja-JP" sz="1200" dirty="0">
              <a:solidFill>
                <a:srgbClr val="000000"/>
              </a:solidFill>
              <a:latin typeface="Arial"/>
              <a:cs typeface="Times New Roman" pitchFamily="18" charset="0"/>
            </a:endParaRP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2.  Hybrid ARQ Scheme for High QoS Packets in High Class of Coexistence of IEEE 802.15.6ma  #15-23-0576-06-06ma         3.  Evaluation of IEEE 802.15.6 Ultra-wideband Physical Layer Utilizing Super Orthogonal Convolutional 22-0562-12-06ma</a:t>
            </a:r>
          </a:p>
          <a:p>
            <a:pPr marL="514350" marR="0" lvl="1" indent="0" algn="l" defTabSz="914400" rtl="0" eaLnBrk="1" fontAlgn="base" latinLnBrk="0" hangingPunct="1">
              <a:lnSpc>
                <a:spcPts val="13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4.  Ranging Accuracy Evaluation under TG6ma Communication </a:t>
            </a:r>
            <a:r>
              <a:rPr kumimoji="1" lang="en-US" altLang="ja-JP" sz="1200" b="0" i="0" u="none" strike="noStrike" kern="0" cap="none" spc="0" normalizeH="0" baseline="0" noProof="0" dirty="0" err="1">
                <a:ln>
                  <a:noFill/>
                </a:ln>
                <a:solidFill>
                  <a:srgbClr val="000000"/>
                </a:solidFill>
                <a:effectLst/>
                <a:uLnTx/>
                <a:uFillTx/>
                <a:latin typeface="Arial"/>
                <a:cs typeface="Times New Roman" pitchFamily="18" charset="0"/>
              </a:rPr>
              <a:t>Senarios</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doc.#15-24-0248-03-06ma                 </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5. Simulation results of performance evaluation for MAC of UWB-BAN draft  of  IEEE802.15,6ma in cases of random geographical distribution of multiple coexisting BANs                                                               doc.#15-24-0yyy-00-06ma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6  MAC Performance Evaluation of Multiple BAN Coexistence Under TG6ma Channel           doc.#15-24-0246-03-06ma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7  MAC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and frames                                                                                 doc.#15-24-0573-00-06ma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8  Update of simulation results of MAC of UWB-BAN IEEE802.15.6ma in multiple BANs         doc.#15-24-0602-01-06ma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9. TG Motion to Recirculation                                                                                                   doc.#15-24-0zzz-00-06ma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10. Interference </a:t>
            </a:r>
            <a:r>
              <a:rPr lang="en-US" altLang="ja-JP" sz="1200" dirty="0" err="1">
                <a:solidFill>
                  <a:srgbClr val="000000"/>
                </a:solidFill>
                <a:latin typeface="Arial"/>
                <a:cs typeface="Times New Roman" pitchFamily="18" charset="0"/>
              </a:rPr>
              <a:t>Mittigation</a:t>
            </a:r>
            <a:r>
              <a:rPr lang="en-US" altLang="ja-JP" sz="1200" dirty="0">
                <a:solidFill>
                  <a:srgbClr val="000000"/>
                </a:solidFill>
                <a:latin typeface="Arial"/>
                <a:cs typeface="Times New Roman" pitchFamily="18" charset="0"/>
              </a:rPr>
              <a:t> Schemes in Class 3, 5, 6, and 7 of </a:t>
            </a:r>
            <a:r>
              <a:rPr lang="en-US" altLang="ja-JP" sz="1200" dirty="0" err="1">
                <a:solidFill>
                  <a:srgbClr val="000000"/>
                </a:solidFill>
                <a:latin typeface="Arial"/>
                <a:cs typeface="Times New Roman" pitchFamily="18" charset="0"/>
              </a:rPr>
              <a:t>Coexisitence</a:t>
            </a:r>
            <a:r>
              <a:rPr lang="en-US" altLang="ja-JP" sz="1200" dirty="0">
                <a:solidFill>
                  <a:srgbClr val="000000"/>
                </a:solidFill>
                <a:latin typeface="Arial"/>
                <a:cs typeface="Times New Roman" pitchFamily="18" charset="0"/>
              </a:rPr>
              <a:t> in TG6ma           doc.#15-24-0074-05-06ma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11. Coordinator-to-Coordinator(C2C) Ranging and Communication for Multiple BAN Coexistence</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15-24-0406-00-06ma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12. TG15.6ma Coexistence Assessment Document                                                                  doc.#15-24-0348-03-06ma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13  MAC services support for IEEE P802.1ACea                                                                       doc.#15-24-0594-00-6a       </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14..</a:t>
            </a:r>
            <a:r>
              <a:rPr lang="it-IT" altLang="ja-JP" sz="1200" dirty="0">
                <a:solidFill>
                  <a:srgbClr val="000000"/>
                </a:solidFill>
                <a:latin typeface="Arial"/>
                <a:cs typeface="Times New Roman" pitchFamily="18" charset="0"/>
              </a:rPr>
              <a:t>TG6ma Channel Model Document for Enhanced Dependability                                           doc.#15-22-0519-07-06ma</a:t>
            </a:r>
            <a:endParaRPr lang="en-US" altLang="ja-JP" sz="1200" dirty="0">
              <a:solidFill>
                <a:srgbClr val="000000"/>
              </a:solidFill>
              <a:latin typeface="Arial"/>
              <a:cs typeface="Times New Roman" pitchFamily="18" charset="0"/>
            </a:endParaRP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15. Comments to channel-model-document                                                                               doc.#15-24-0073-02-06ma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16. Progress Report of TG6ma                                                                                                  doc.#15-23-0056-07-06ma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17. Timeline of TG6ma                                                                                                               doc.#15.23-0056-08-06ma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18. TG15.6ma Closing Report for November 2024                                                                   doc.#15-24-0563-00-06ma    </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19. TG15.6ma Meeting Minutes for September 2024                                                                 doc.#15-24-0565-00-06ma</a:t>
            </a:r>
          </a:p>
          <a:p>
            <a:pPr marL="514350" marR="0" lvl="1" indent="0" algn="l" defTabSz="914400" rtl="0" eaLnBrk="1" fontAlgn="base" latinLnBrk="0" hangingPunct="1">
              <a:lnSpc>
                <a:spcPts val="1300"/>
              </a:lnSpc>
              <a:spcBef>
                <a:spcPts val="0"/>
              </a:spcBef>
              <a:spcAft>
                <a:spcPts val="0"/>
              </a:spcAft>
              <a:buClrTx/>
              <a:buSz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a:t>
            </a:r>
          </a:p>
          <a:p>
            <a:pPr marL="0" indent="0">
              <a:lnSpc>
                <a:spcPts val="1300"/>
              </a:lnSpc>
              <a:buNone/>
            </a:pPr>
            <a:endParaRPr lang="en-US" altLang="ja-JP" sz="1400" dirty="0"/>
          </a:p>
        </p:txBody>
      </p:sp>
      <p:sp>
        <p:nvSpPr>
          <p:cNvPr id="4098" name="Rectangle 2"/>
          <p:cNvSpPr>
            <a:spLocks noGrp="1" noChangeArrowheads="1"/>
          </p:cNvSpPr>
          <p:nvPr>
            <p:ph type="title"/>
          </p:nvPr>
        </p:nvSpPr>
        <p:spPr>
          <a:xfrm>
            <a:off x="684483" y="592351"/>
            <a:ext cx="7772400" cy="429655"/>
          </a:xfrm>
          <a:ln/>
        </p:spPr>
        <p:txBody>
          <a:bodyPr/>
          <a:lstStyle/>
          <a:p>
            <a:r>
              <a:rPr lang="en-US" altLang="ja-JP" sz="3200" b="1" dirty="0"/>
              <a:t>Agenda items for the week</a:t>
            </a:r>
            <a:endParaRPr lang="ja-JP" altLang="ja-JP" sz="3200" b="1" dirty="0"/>
          </a:p>
        </p:txBody>
      </p:sp>
      <p:sp>
        <p:nvSpPr>
          <p:cNvPr id="3" name="Slide Number Placeholder 3">
            <a:extLst>
              <a:ext uri="{FF2B5EF4-FFF2-40B4-BE49-F238E27FC236}">
                <a16:creationId xmlns:a16="http://schemas.microsoft.com/office/drawing/2014/main" id="{DDFEE4EE-6037-6A17-99B7-F0805102AC8E}"/>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65</a:t>
            </a:fld>
            <a:endParaRPr lang="en-US" sz="12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1131A-BD81-1C3D-7DC2-826F7E827630}"/>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534810A-B721-BB97-0CBD-82862C3C8DBE}"/>
              </a:ext>
            </a:extLst>
          </p:cNvPr>
          <p:cNvSpPr>
            <a:spLocks noGrp="1"/>
          </p:cNvSpPr>
          <p:nvPr>
            <p:ph idx="1"/>
          </p:nvPr>
        </p:nvSpPr>
        <p:spPr>
          <a:xfrm>
            <a:off x="282907" y="1698327"/>
            <a:ext cx="8714586" cy="4722681"/>
          </a:xfrm>
        </p:spPr>
        <p:txBody>
          <a:bodyPr/>
          <a:lstStyle/>
          <a:p>
            <a:pPr marL="0" indent="0" algn="just">
              <a:buNone/>
            </a:pPr>
            <a:r>
              <a:rPr kumimoji="1" lang="en-US" altLang="ja-JP" sz="1600" dirty="0"/>
              <a:t>Move that 802.15 WG approves the formation of a Comment Resolution Group (CRG) for the WG balloting of P802.15.6ma with the following membership: Ryuji Kohno (YNU/YRP-IAI), Huan-Bang Li(NICT), Takumi Kobayashi (</a:t>
            </a:r>
            <a:r>
              <a:rPr kumimoji="1" lang="en-US" altLang="ja-JP" sz="1600" dirty="0" err="1"/>
              <a:t>Nitech</a:t>
            </a:r>
            <a:r>
              <a:rPr kumimoji="1" lang="en-US" altLang="ja-JP" sz="1600" dirty="0"/>
              <a:t>), Seong-Soon Joo (KPST),. The 802.15.6ma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p>
          <a:p>
            <a:pPr marL="0" indent="0">
              <a:buNone/>
            </a:pPr>
            <a:r>
              <a:rPr kumimoji="1" lang="en-US" altLang="ja-JP" sz="1600" dirty="0"/>
              <a:t>Moved By: Ryuji Kohno</a:t>
            </a:r>
          </a:p>
          <a:p>
            <a:pPr marL="0" indent="0">
              <a:buNone/>
            </a:pPr>
            <a:r>
              <a:rPr kumimoji="1" lang="en-US" altLang="ja-JP" sz="1600" dirty="0"/>
              <a:t>Seconded By: Phil Beecher</a:t>
            </a:r>
          </a:p>
          <a:p>
            <a:pPr marL="0" indent="0">
              <a:buNone/>
            </a:pPr>
            <a:r>
              <a:rPr lang="en-US" altLang="ja-JP" sz="1600" dirty="0"/>
              <a:t>Motion; Approved</a:t>
            </a:r>
          </a:p>
          <a:p>
            <a:pPr marL="0" indent="0">
              <a:buNone/>
            </a:pPr>
            <a:r>
              <a:rPr kumimoji="1" lang="en-US" altLang="ja-JP" sz="1600" dirty="0"/>
              <a:t>Yes	29	87.9%</a:t>
            </a:r>
          </a:p>
          <a:p>
            <a:pPr marL="0" indent="0">
              <a:buNone/>
            </a:pPr>
            <a:r>
              <a:rPr kumimoji="1" lang="en-US" altLang="ja-JP" sz="1600" dirty="0"/>
              <a:t>Abstain	3	9.1%</a:t>
            </a:r>
          </a:p>
          <a:p>
            <a:pPr marL="0" indent="0">
              <a:buNone/>
            </a:pPr>
            <a:r>
              <a:rPr kumimoji="1" lang="en-US" altLang="ja-JP" sz="1600" dirty="0"/>
              <a:t>No	1	3.0%</a:t>
            </a:r>
          </a:p>
          <a:p>
            <a:pPr marL="0" indent="0">
              <a:buNone/>
            </a:pPr>
            <a:r>
              <a:rPr kumimoji="1" lang="en-US" altLang="ja-JP" sz="1600" dirty="0"/>
              <a:t>Valid	33	</a:t>
            </a:r>
          </a:p>
          <a:p>
            <a:pPr marL="0" indent="0">
              <a:buNone/>
            </a:pPr>
            <a:r>
              <a:rPr kumimoji="1" lang="en-US" altLang="ja-JP" sz="1600" dirty="0"/>
              <a:t>Unexercised	0	Total	33           Voters	33	</a:t>
            </a:r>
          </a:p>
          <a:p>
            <a:pPr marL="0" indent="0">
              <a:buNone/>
            </a:pPr>
            <a:r>
              <a:rPr kumimoji="1" lang="en-US" altLang="ja-JP" sz="1600" dirty="0"/>
              <a:t>View-only Attendees	0	       Non-Voters	16	 Total	49	</a:t>
            </a:r>
          </a:p>
        </p:txBody>
      </p:sp>
      <p:sp>
        <p:nvSpPr>
          <p:cNvPr id="3" name="タイトル 2">
            <a:extLst>
              <a:ext uri="{FF2B5EF4-FFF2-40B4-BE49-F238E27FC236}">
                <a16:creationId xmlns:a16="http://schemas.microsoft.com/office/drawing/2014/main" id="{02FB927B-EF61-9C68-D640-6108061782D3}"/>
              </a:ext>
            </a:extLst>
          </p:cNvPr>
          <p:cNvSpPr>
            <a:spLocks noGrp="1"/>
          </p:cNvSpPr>
          <p:nvPr>
            <p:ph type="title"/>
          </p:nvPr>
        </p:nvSpPr>
        <p:spPr>
          <a:xfrm>
            <a:off x="584762" y="722428"/>
            <a:ext cx="7772400" cy="895498"/>
          </a:xfrm>
        </p:spPr>
        <p:txBody>
          <a:bodyPr/>
          <a:lstStyle/>
          <a:p>
            <a:br>
              <a:rPr lang="en-US" altLang="ja-JP" dirty="0">
                <a:latin typeface="+mn-lt"/>
              </a:rPr>
            </a:br>
            <a:r>
              <a:rPr lang="en-US" altLang="ja-JP" dirty="0">
                <a:latin typeface="+mn-lt"/>
              </a:rPr>
              <a:t>TG6ma: Motion to approve the formation of CRG</a:t>
            </a:r>
            <a:br>
              <a:rPr lang="en-US" altLang="ja-JP" dirty="0">
                <a:latin typeface="+mn-lt"/>
              </a:rPr>
            </a:br>
            <a:endParaRPr kumimoji="1" lang="ja-JP" altLang="en-US" dirty="0">
              <a:latin typeface="+mn-lt"/>
            </a:endParaRPr>
          </a:p>
        </p:txBody>
      </p:sp>
      <p:sp>
        <p:nvSpPr>
          <p:cNvPr id="6" name="Slide Number Placeholder 3">
            <a:extLst>
              <a:ext uri="{FF2B5EF4-FFF2-40B4-BE49-F238E27FC236}">
                <a16:creationId xmlns:a16="http://schemas.microsoft.com/office/drawing/2014/main" id="{3EF69DBB-2B6E-D85A-7AA6-B6E5C227EBCF}"/>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66</a:t>
            </a:fld>
            <a:endParaRPr lang="en-US" sz="1200" dirty="0"/>
          </a:p>
        </p:txBody>
      </p:sp>
    </p:spTree>
    <p:extLst>
      <p:ext uri="{BB962C8B-B14F-4D97-AF65-F5344CB8AC3E}">
        <p14:creationId xmlns:p14="http://schemas.microsoft.com/office/powerpoint/2010/main" val="8065764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B14EB0E-B9CF-075B-5093-D06159F95FFF}"/>
              </a:ext>
            </a:extLst>
          </p:cNvPr>
          <p:cNvSpPr txBox="1"/>
          <p:nvPr/>
        </p:nvSpPr>
        <p:spPr>
          <a:xfrm>
            <a:off x="2324631" y="816130"/>
            <a:ext cx="4180183" cy="461665"/>
          </a:xfrm>
          <a:prstGeom prst="rect">
            <a:avLst/>
          </a:prstGeom>
          <a:noFill/>
        </p:spPr>
        <p:txBody>
          <a:bodyPr wrap="none" rtlCol="0">
            <a:spAutoFit/>
          </a:bodyPr>
          <a:lstStyle/>
          <a:p>
            <a:r>
              <a:rPr lang="en-US" sz="2400" b="1" dirty="0"/>
              <a:t>TG 6ma Timeline(expected)</a:t>
            </a:r>
          </a:p>
        </p:txBody>
      </p:sp>
      <p:sp>
        <p:nvSpPr>
          <p:cNvPr id="15" name="TextBox 15">
            <a:extLst>
              <a:ext uri="{FF2B5EF4-FFF2-40B4-BE49-F238E27FC236}">
                <a16:creationId xmlns:a16="http://schemas.microsoft.com/office/drawing/2014/main" id="{8B2AC054-8654-E6EA-986F-05225075DF1E}"/>
              </a:ext>
            </a:extLst>
          </p:cNvPr>
          <p:cNvSpPr txBox="1"/>
          <p:nvPr/>
        </p:nvSpPr>
        <p:spPr>
          <a:xfrm>
            <a:off x="4670324" y="5854490"/>
            <a:ext cx="4111741" cy="307777"/>
          </a:xfrm>
          <a:prstGeom prst="rect">
            <a:avLst/>
          </a:prstGeom>
          <a:noFill/>
        </p:spPr>
        <p:txBody>
          <a:bodyPr wrap="square">
            <a:spAutoFit/>
          </a:bodyPr>
          <a:lstStyle/>
          <a:p>
            <a:r>
              <a:rPr lang="en-US" sz="1400" dirty="0">
                <a:solidFill>
                  <a:srgbClr val="000000"/>
                </a:solidFill>
                <a:highlight>
                  <a:srgbClr val="FFFF00"/>
                </a:highlight>
                <a:latin typeface="Calibri" panose="020F0502020204030204" pitchFamily="34" charset="0"/>
              </a:rPr>
              <a:t>Notes:  SASB/RevCom scheduled for 2024 a guess</a:t>
            </a:r>
            <a:r>
              <a:rPr lang="en-US" sz="1400" dirty="0">
                <a:highlight>
                  <a:srgbClr val="FFFF00"/>
                </a:highlight>
              </a:rPr>
              <a:t> </a:t>
            </a:r>
          </a:p>
        </p:txBody>
      </p:sp>
      <p:sp>
        <p:nvSpPr>
          <p:cNvPr id="27" name="矢印: 右 26">
            <a:extLst>
              <a:ext uri="{FF2B5EF4-FFF2-40B4-BE49-F238E27FC236}">
                <a16:creationId xmlns:a16="http://schemas.microsoft.com/office/drawing/2014/main" id="{50FB6FC7-3A03-F5D6-B90B-637CFD3C1644}"/>
              </a:ext>
            </a:extLst>
          </p:cNvPr>
          <p:cNvSpPr/>
          <p:nvPr/>
        </p:nvSpPr>
        <p:spPr bwMode="auto">
          <a:xfrm>
            <a:off x="106093" y="2717593"/>
            <a:ext cx="9150949" cy="1422813"/>
          </a:xfrm>
          <a:prstGeom prst="rightArrow">
            <a:avLst>
              <a:gd name="adj1" fmla="val 50000"/>
              <a:gd name="adj2" fmla="val 35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grpSp>
        <p:nvGrpSpPr>
          <p:cNvPr id="28" name="グループ化 27">
            <a:extLst>
              <a:ext uri="{FF2B5EF4-FFF2-40B4-BE49-F238E27FC236}">
                <a16:creationId xmlns:a16="http://schemas.microsoft.com/office/drawing/2014/main" id="{975F2817-83BE-D3AA-5C65-0C754D7D69BC}"/>
              </a:ext>
            </a:extLst>
          </p:cNvPr>
          <p:cNvGrpSpPr/>
          <p:nvPr/>
        </p:nvGrpSpPr>
        <p:grpSpPr>
          <a:xfrm>
            <a:off x="8030400" y="1601218"/>
            <a:ext cx="1015012" cy="2021768"/>
            <a:chOff x="7739699" y="331512"/>
            <a:chExt cx="1015012" cy="2021768"/>
          </a:xfrm>
        </p:grpSpPr>
        <p:sp>
          <p:nvSpPr>
            <p:cNvPr id="29" name="正方形/長方形 28">
              <a:extLst>
                <a:ext uri="{FF2B5EF4-FFF2-40B4-BE49-F238E27FC236}">
                  <a16:creationId xmlns:a16="http://schemas.microsoft.com/office/drawing/2014/main" id="{E05673CC-FC66-4B17-99D6-77C90DB1F55B}"/>
                </a:ext>
              </a:extLst>
            </p:cNvPr>
            <p:cNvSpPr/>
            <p:nvPr/>
          </p:nvSpPr>
          <p:spPr>
            <a:xfrm>
              <a:off x="7739699" y="331512"/>
              <a:ext cx="59817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0" name="テキスト ボックス 29">
              <a:extLst>
                <a:ext uri="{FF2B5EF4-FFF2-40B4-BE49-F238E27FC236}">
                  <a16:creationId xmlns:a16="http://schemas.microsoft.com/office/drawing/2014/main" id="{16566BB0-0DED-6D69-826B-750B9BC23D54}"/>
                </a:ext>
              </a:extLst>
            </p:cNvPr>
            <p:cNvSpPr txBox="1"/>
            <p:nvPr/>
          </p:nvSpPr>
          <p:spPr>
            <a:xfrm>
              <a:off x="7905164" y="826769"/>
              <a:ext cx="84954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err="1">
                  <a:solidFill>
                    <a:srgbClr val="000000">
                      <a:hueOff val="0"/>
                      <a:satOff val="0"/>
                      <a:lumOff val="0"/>
                      <a:alphaOff val="0"/>
                    </a:srgbClr>
                  </a:solidFill>
                  <a:latin typeface="Times New Roman"/>
                  <a:ea typeface="+mn-ea"/>
                  <a:cs typeface="+mn-cs"/>
                </a:rPr>
                <a:t>Revcom</a:t>
              </a:r>
              <a:r>
                <a:rPr lang="en-US" sz="1400" kern="1200" dirty="0">
                  <a:solidFill>
                    <a:srgbClr val="000000">
                      <a:hueOff val="0"/>
                      <a:satOff val="0"/>
                      <a:lumOff val="0"/>
                      <a:alphaOff val="0"/>
                    </a:srgbClr>
                  </a:solidFill>
                  <a:latin typeface="Times New Roman"/>
                  <a:ea typeface="+mn-ea"/>
                  <a:cs typeface="+mn-cs"/>
                </a:rPr>
                <a:t> Approve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 2025</a:t>
              </a:r>
            </a:p>
          </p:txBody>
        </p:sp>
      </p:grpSp>
      <p:sp>
        <p:nvSpPr>
          <p:cNvPr id="32" name="テキスト ボックス 31">
            <a:extLst>
              <a:ext uri="{FF2B5EF4-FFF2-40B4-BE49-F238E27FC236}">
                <a16:creationId xmlns:a16="http://schemas.microsoft.com/office/drawing/2014/main" id="{52AE7D25-EE8B-230F-5B5B-7D380BE5E9E5}"/>
              </a:ext>
            </a:extLst>
          </p:cNvPr>
          <p:cNvSpPr txBox="1"/>
          <p:nvPr/>
        </p:nvSpPr>
        <p:spPr>
          <a:xfrm>
            <a:off x="7740934" y="3530196"/>
            <a:ext cx="849547" cy="14433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err="1">
                <a:solidFill>
                  <a:srgbClr val="000000">
                    <a:hueOff val="0"/>
                    <a:satOff val="0"/>
                    <a:lumOff val="0"/>
                    <a:alphaOff val="0"/>
                  </a:srgbClr>
                </a:solidFill>
                <a:latin typeface="Times New Roman"/>
                <a:ea typeface="+mn-ea"/>
                <a:cs typeface="+mn-cs"/>
              </a:rPr>
              <a:t>RevcomSubmission</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dirty="0">
                <a:solidFill>
                  <a:srgbClr val="000000">
                    <a:hueOff val="0"/>
                    <a:satOff val="0"/>
                    <a:lumOff val="0"/>
                    <a:alphaOff val="0"/>
                  </a:srgbClr>
                </a:solidFill>
                <a:latin typeface="Times New Roman"/>
              </a:rPr>
              <a:t>August</a:t>
            </a:r>
            <a:r>
              <a:rPr lang="en-US" sz="1400" b="1" kern="1200" dirty="0">
                <a:solidFill>
                  <a:srgbClr val="000000">
                    <a:hueOff val="0"/>
                    <a:satOff val="0"/>
                    <a:lumOff val="0"/>
                    <a:alphaOff val="0"/>
                  </a:srgbClr>
                </a:solidFill>
                <a:latin typeface="Times New Roman"/>
                <a:ea typeface="+mn-ea"/>
                <a:cs typeface="+mn-cs"/>
              </a:rPr>
              <a:t> 2025</a:t>
            </a:r>
          </a:p>
        </p:txBody>
      </p:sp>
      <p:sp>
        <p:nvSpPr>
          <p:cNvPr id="33" name="テキスト ボックス 32">
            <a:extLst>
              <a:ext uri="{FF2B5EF4-FFF2-40B4-BE49-F238E27FC236}">
                <a16:creationId xmlns:a16="http://schemas.microsoft.com/office/drawing/2014/main" id="{B163E589-ED70-6235-3399-1D2A91F825EB}"/>
              </a:ext>
            </a:extLst>
          </p:cNvPr>
          <p:cNvSpPr txBox="1"/>
          <p:nvPr/>
        </p:nvSpPr>
        <p:spPr>
          <a:xfrm>
            <a:off x="7230229" y="1974827"/>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rgbClr val="000000">
                    <a:hueOff val="0"/>
                    <a:satOff val="0"/>
                    <a:lumOff val="0"/>
                    <a:alphaOff val="0"/>
                  </a:srgbClr>
                </a:solidFill>
                <a:latin typeface="Times New Roman"/>
                <a:ea typeface="+mn-ea"/>
                <a:cs typeface="+mn-cs"/>
              </a:rPr>
              <a:t>SB recirculation if required</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July 2025</a:t>
            </a:r>
          </a:p>
        </p:txBody>
      </p:sp>
      <p:sp>
        <p:nvSpPr>
          <p:cNvPr id="34" name="テキスト ボックス 33">
            <a:extLst>
              <a:ext uri="{FF2B5EF4-FFF2-40B4-BE49-F238E27FC236}">
                <a16:creationId xmlns:a16="http://schemas.microsoft.com/office/drawing/2014/main" id="{CDF008D0-5530-1F6F-0268-778D6A8C227F}"/>
              </a:ext>
            </a:extLst>
          </p:cNvPr>
          <p:cNvSpPr txBox="1"/>
          <p:nvPr/>
        </p:nvSpPr>
        <p:spPr>
          <a:xfrm>
            <a:off x="6737894" y="1669193"/>
            <a:ext cx="772516" cy="33395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SB recirculation</a:t>
            </a:r>
          </a:p>
          <a:p>
            <a:pPr marL="0" lvl="0" indent="0" algn="ctr" defTabSz="622300">
              <a:lnSpc>
                <a:spcPct val="90000"/>
              </a:lnSpc>
              <a:spcBef>
                <a:spcPct val="0"/>
              </a:spcBef>
              <a:spcAft>
                <a:spcPct val="35000"/>
              </a:spcAft>
              <a:buNone/>
            </a:pPr>
            <a:r>
              <a:rPr lang="en-US" sz="1400" b="1" dirty="0">
                <a:solidFill>
                  <a:srgbClr val="000000">
                    <a:hueOff val="0"/>
                    <a:satOff val="0"/>
                    <a:lumOff val="0"/>
                    <a:alphaOff val="0"/>
                  </a:srgbClr>
                </a:solidFill>
                <a:latin typeface="Times New Roman"/>
              </a:rPr>
              <a:t>May 2025</a:t>
            </a:r>
            <a:endParaRPr lang="en-US" sz="1400" b="1" kern="1200" dirty="0">
              <a:solidFill>
                <a:srgbClr val="000000">
                  <a:hueOff val="0"/>
                  <a:satOff val="0"/>
                  <a:lumOff val="0"/>
                  <a:alphaOff val="0"/>
                </a:srgbClr>
              </a:solidFill>
              <a:latin typeface="Times New Roman"/>
              <a:ea typeface="+mn-ea"/>
              <a:cs typeface="+mn-cs"/>
            </a:endParaRPr>
          </a:p>
        </p:txBody>
      </p:sp>
      <p:sp>
        <p:nvSpPr>
          <p:cNvPr id="35" name="テキスト ボックス 34">
            <a:extLst>
              <a:ext uri="{FF2B5EF4-FFF2-40B4-BE49-F238E27FC236}">
                <a16:creationId xmlns:a16="http://schemas.microsoft.com/office/drawing/2014/main" id="{805FC481-3394-E393-8F82-25D94BED8EF5}"/>
              </a:ext>
            </a:extLst>
          </p:cNvPr>
          <p:cNvSpPr txBox="1"/>
          <p:nvPr/>
        </p:nvSpPr>
        <p:spPr>
          <a:xfrm>
            <a:off x="6002870" y="1609548"/>
            <a:ext cx="1055364" cy="15080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EC approval to SB, SB submission</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March 2025</a:t>
            </a:r>
          </a:p>
        </p:txBody>
      </p:sp>
      <p:grpSp>
        <p:nvGrpSpPr>
          <p:cNvPr id="36" name="グループ化 35">
            <a:extLst>
              <a:ext uri="{FF2B5EF4-FFF2-40B4-BE49-F238E27FC236}">
                <a16:creationId xmlns:a16="http://schemas.microsoft.com/office/drawing/2014/main" id="{52A4B6CD-8960-8129-BB40-344F9BB847F6}"/>
              </a:ext>
            </a:extLst>
          </p:cNvPr>
          <p:cNvGrpSpPr/>
          <p:nvPr/>
        </p:nvGrpSpPr>
        <p:grpSpPr>
          <a:xfrm>
            <a:off x="5323631" y="3799878"/>
            <a:ext cx="1339992" cy="1658699"/>
            <a:chOff x="4758751" y="2157579"/>
            <a:chExt cx="1122696" cy="1658699"/>
          </a:xfrm>
        </p:grpSpPr>
        <p:sp>
          <p:nvSpPr>
            <p:cNvPr id="37" name="正方形/長方形 36">
              <a:extLst>
                <a:ext uri="{FF2B5EF4-FFF2-40B4-BE49-F238E27FC236}">
                  <a16:creationId xmlns:a16="http://schemas.microsoft.com/office/drawing/2014/main" id="{6757D758-FA43-451A-8DE8-7CEBF65B5F54}"/>
                </a:ext>
              </a:extLst>
            </p:cNvPr>
            <p:cNvSpPr/>
            <p:nvPr/>
          </p:nvSpPr>
          <p:spPr>
            <a:xfrm>
              <a:off x="4758751" y="2289767"/>
              <a:ext cx="92375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8" name="テキスト ボックス 37">
              <a:extLst>
                <a:ext uri="{FF2B5EF4-FFF2-40B4-BE49-F238E27FC236}">
                  <a16:creationId xmlns:a16="http://schemas.microsoft.com/office/drawing/2014/main" id="{567AFB51-59F2-318C-B2E2-582386BB81E9}"/>
                </a:ext>
              </a:extLst>
            </p:cNvPr>
            <p:cNvSpPr txBox="1"/>
            <p:nvPr/>
          </p:nvSpPr>
          <p:spPr>
            <a:xfrm>
              <a:off x="4957691" y="2157579"/>
              <a:ext cx="92375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Conditional approval for Sponsor Ballot (SB)</a:t>
              </a:r>
              <a:endParaRPr kumimoji="1" lang="ja-JP"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kumimoji="1" lang="en-US" altLang="ja-JP" sz="1400" b="1" kern="1200" dirty="0">
                  <a:solidFill>
                    <a:srgbClr val="000000">
                      <a:hueOff val="0"/>
                      <a:satOff val="0"/>
                      <a:lumOff val="0"/>
                      <a:alphaOff val="0"/>
                    </a:srgbClr>
                  </a:solidFill>
                  <a:latin typeface="Times New Roman"/>
                  <a:ea typeface="+mn-ea"/>
                  <a:cs typeface="+mn-cs"/>
                </a:rPr>
                <a:t>February 2025</a:t>
              </a:r>
              <a:endParaRPr lang="en-US" sz="1400" b="1" kern="1200" dirty="0">
                <a:solidFill>
                  <a:srgbClr val="000000">
                    <a:hueOff val="0"/>
                    <a:satOff val="0"/>
                    <a:lumOff val="0"/>
                    <a:alphaOff val="0"/>
                  </a:srgbClr>
                </a:solidFill>
                <a:latin typeface="Times New Roman"/>
                <a:ea typeface="+mn-ea"/>
                <a:cs typeface="+mn-cs"/>
              </a:endParaRPr>
            </a:p>
          </p:txBody>
        </p:sp>
      </p:grpSp>
      <p:grpSp>
        <p:nvGrpSpPr>
          <p:cNvPr id="39" name="グループ化 38">
            <a:extLst>
              <a:ext uri="{FF2B5EF4-FFF2-40B4-BE49-F238E27FC236}">
                <a16:creationId xmlns:a16="http://schemas.microsoft.com/office/drawing/2014/main" id="{397BC963-FCEC-5F39-649B-B16F44B9C6CE}"/>
              </a:ext>
            </a:extLst>
          </p:cNvPr>
          <p:cNvGrpSpPr/>
          <p:nvPr/>
        </p:nvGrpSpPr>
        <p:grpSpPr>
          <a:xfrm>
            <a:off x="4174569" y="1535999"/>
            <a:ext cx="997151" cy="1626596"/>
            <a:chOff x="4298861" y="71418"/>
            <a:chExt cx="822635" cy="1626596"/>
          </a:xfrm>
        </p:grpSpPr>
        <p:sp>
          <p:nvSpPr>
            <p:cNvPr id="40" name="正方形/長方形 39">
              <a:extLst>
                <a:ext uri="{FF2B5EF4-FFF2-40B4-BE49-F238E27FC236}">
                  <a16:creationId xmlns:a16="http://schemas.microsoft.com/office/drawing/2014/main" id="{D8F0863F-64D6-060C-71AC-CECC7D43A9C6}"/>
                </a:ext>
              </a:extLst>
            </p:cNvPr>
            <p:cNvSpPr/>
            <p:nvPr/>
          </p:nvSpPr>
          <p:spPr>
            <a:xfrm>
              <a:off x="4336395" y="171503"/>
              <a:ext cx="637315"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1" name="テキスト ボックス 40">
              <a:extLst>
                <a:ext uri="{FF2B5EF4-FFF2-40B4-BE49-F238E27FC236}">
                  <a16:creationId xmlns:a16="http://schemas.microsoft.com/office/drawing/2014/main" id="{FB7D9B05-6121-DA9D-829A-9D1B0B8795A2}"/>
                </a:ext>
              </a:extLst>
            </p:cNvPr>
            <p:cNvSpPr txBox="1"/>
            <p:nvPr/>
          </p:nvSpPr>
          <p:spPr>
            <a:xfrm>
              <a:off x="4298861" y="71418"/>
              <a:ext cx="822635"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a:t>
              </a:r>
              <a:r>
                <a:rPr kumimoji="1" lang="en-US" altLang="ja-JP" sz="1400" kern="1200" dirty="0" err="1">
                  <a:solidFill>
                    <a:srgbClr val="000000">
                      <a:hueOff val="0"/>
                      <a:satOff val="0"/>
                      <a:lumOff val="0"/>
                      <a:alphaOff val="0"/>
                    </a:srgbClr>
                  </a:solidFill>
                  <a:latin typeface="Times New Roman"/>
                  <a:ea typeface="+mn-ea"/>
                  <a:cs typeface="+mn-cs"/>
                </a:rPr>
                <a:t>Resolution</a:t>
              </a:r>
              <a:r>
                <a:rPr kumimoji="1" lang="en-US" altLang="ja-JP" sz="1400" dirty="0" err="1">
                  <a:solidFill>
                    <a:srgbClr val="000000">
                      <a:hueOff val="0"/>
                      <a:satOff val="0"/>
                      <a:lumOff val="0"/>
                      <a:alphaOff val="0"/>
                    </a:srgbClr>
                  </a:solidFill>
                  <a:latin typeface="Times New Roman"/>
                </a:rPr>
                <a:t>for</a:t>
              </a:r>
              <a:r>
                <a:rPr kumimoji="1" lang="en-US" altLang="ja-JP" sz="1400" dirty="0">
                  <a:solidFill>
                    <a:srgbClr val="000000">
                      <a:hueOff val="0"/>
                      <a:satOff val="0"/>
                      <a:lumOff val="0"/>
                      <a:alphaOff val="0"/>
                    </a:srgbClr>
                  </a:solidFill>
                  <a:latin typeface="Times New Roman"/>
                </a:rPr>
                <a:t> LB</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2024</a:t>
              </a:r>
            </a:p>
          </p:txBody>
        </p:sp>
      </p:grpSp>
      <p:grpSp>
        <p:nvGrpSpPr>
          <p:cNvPr id="42" name="グループ化 41">
            <a:extLst>
              <a:ext uri="{FF2B5EF4-FFF2-40B4-BE49-F238E27FC236}">
                <a16:creationId xmlns:a16="http://schemas.microsoft.com/office/drawing/2014/main" id="{A241D8DA-41AB-0926-A2A2-24567C8339EA}"/>
              </a:ext>
            </a:extLst>
          </p:cNvPr>
          <p:cNvGrpSpPr/>
          <p:nvPr/>
        </p:nvGrpSpPr>
        <p:grpSpPr>
          <a:xfrm>
            <a:off x="3709366" y="3692595"/>
            <a:ext cx="893646" cy="1074145"/>
            <a:chOff x="3821741" y="2742133"/>
            <a:chExt cx="596518" cy="1074145"/>
          </a:xfrm>
        </p:grpSpPr>
        <p:sp>
          <p:nvSpPr>
            <p:cNvPr id="43" name="正方形/長方形 42">
              <a:extLst>
                <a:ext uri="{FF2B5EF4-FFF2-40B4-BE49-F238E27FC236}">
                  <a16:creationId xmlns:a16="http://schemas.microsoft.com/office/drawing/2014/main" id="{94AC8CF5-508F-DE08-8DBF-53651672D460}"/>
                </a:ext>
              </a:extLst>
            </p:cNvPr>
            <p:cNvSpPr/>
            <p:nvPr/>
          </p:nvSpPr>
          <p:spPr>
            <a:xfrm>
              <a:off x="3821741" y="2742133"/>
              <a:ext cx="514525" cy="107414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4" name="テキスト ボックス 43">
              <a:extLst>
                <a:ext uri="{FF2B5EF4-FFF2-40B4-BE49-F238E27FC236}">
                  <a16:creationId xmlns:a16="http://schemas.microsoft.com/office/drawing/2014/main" id="{EE344C53-EBEA-727D-C3E3-9A9770A188DD}"/>
                </a:ext>
              </a:extLst>
            </p:cNvPr>
            <p:cNvSpPr txBox="1"/>
            <p:nvPr/>
          </p:nvSpPr>
          <p:spPr>
            <a:xfrm>
              <a:off x="3835773" y="2742133"/>
              <a:ext cx="58248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1st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Letter</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Ballot</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(LB)</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 2024</a:t>
              </a:r>
            </a:p>
          </p:txBody>
        </p:sp>
      </p:grpSp>
      <p:grpSp>
        <p:nvGrpSpPr>
          <p:cNvPr id="45" name="グループ化 44">
            <a:extLst>
              <a:ext uri="{FF2B5EF4-FFF2-40B4-BE49-F238E27FC236}">
                <a16:creationId xmlns:a16="http://schemas.microsoft.com/office/drawing/2014/main" id="{F7427775-B397-9951-BCC7-D6D4DA6AC99B}"/>
              </a:ext>
            </a:extLst>
          </p:cNvPr>
          <p:cNvGrpSpPr/>
          <p:nvPr/>
        </p:nvGrpSpPr>
        <p:grpSpPr>
          <a:xfrm>
            <a:off x="3158556" y="1800002"/>
            <a:ext cx="963174" cy="1355521"/>
            <a:chOff x="2222243" y="89518"/>
            <a:chExt cx="963174" cy="1355521"/>
          </a:xfrm>
        </p:grpSpPr>
        <p:sp>
          <p:nvSpPr>
            <p:cNvPr id="46" name="正方形/長方形 45">
              <a:extLst>
                <a:ext uri="{FF2B5EF4-FFF2-40B4-BE49-F238E27FC236}">
                  <a16:creationId xmlns:a16="http://schemas.microsoft.com/office/drawing/2014/main" id="{0BF433C0-DE8C-B2DC-B6D8-6DE4718AF654}"/>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7" name="テキスト ボックス 46">
              <a:extLst>
                <a:ext uri="{FF2B5EF4-FFF2-40B4-BE49-F238E27FC236}">
                  <a16:creationId xmlns:a16="http://schemas.microsoft.com/office/drawing/2014/main" id="{A97643F3-BE71-E409-3CC4-BCD76282754A}"/>
                </a:ext>
              </a:extLst>
            </p:cNvPr>
            <p:cNvSpPr txBox="1"/>
            <p:nvPr/>
          </p:nvSpPr>
          <p:spPr>
            <a:xfrm>
              <a:off x="2222243" y="89518"/>
              <a:ext cx="963174"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WG </a:t>
              </a:r>
              <a:r>
                <a:rPr kumimoji="1" lang="en-US" altLang="ja-JP" baseline="30000" dirty="0">
                  <a:solidFill>
                    <a:srgbClr val="000000">
                      <a:hueOff val="0"/>
                      <a:satOff val="0"/>
                      <a:lumOff val="0"/>
                      <a:alphaOff val="0"/>
                    </a:srgbClr>
                  </a:solidFill>
                  <a:latin typeface="Times New Roman"/>
                </a:rPr>
                <a:t>      </a:t>
              </a:r>
              <a:r>
                <a:rPr kumimoji="1" lang="en-US" altLang="ja-JP" sz="1800" kern="1200" baseline="30000" dirty="0" err="1">
                  <a:solidFill>
                    <a:srgbClr val="000000">
                      <a:hueOff val="0"/>
                      <a:satOff val="0"/>
                      <a:lumOff val="0"/>
                      <a:alphaOff val="0"/>
                    </a:srgbClr>
                  </a:solidFill>
                  <a:latin typeface="Times New Roman"/>
                  <a:ea typeface="+mn-ea"/>
                  <a:cs typeface="+mn-cs"/>
                </a:rPr>
                <a:t>PreBa</a:t>
              </a:r>
              <a:r>
                <a:rPr kumimoji="1" lang="en-US" altLang="ja-JP" baseline="30000" dirty="0" err="1">
                  <a:solidFill>
                    <a:srgbClr val="000000">
                      <a:hueOff val="0"/>
                      <a:satOff val="0"/>
                      <a:lumOff val="0"/>
                      <a:alphaOff val="0"/>
                    </a:srgbClr>
                  </a:solidFill>
                  <a:latin typeface="Times New Roman"/>
                </a:rPr>
                <a:t>llot</a:t>
              </a:r>
              <a:r>
                <a:rPr kumimoji="1" lang="en-US" altLang="ja-JP" baseline="30000" dirty="0">
                  <a:solidFill>
                    <a:srgbClr val="000000">
                      <a:hueOff val="0"/>
                      <a:satOff val="0"/>
                      <a:lumOff val="0"/>
                      <a:alphaOff val="0"/>
                    </a:srgbClr>
                  </a:solidFill>
                  <a:latin typeface="Times New Roman"/>
                </a:rPr>
                <a:t> </a:t>
              </a:r>
              <a:r>
                <a:rPr kumimoji="1" lang="en-US" altLang="ja-JP" kern="1200" baseline="30000" dirty="0">
                  <a:solidFill>
                    <a:srgbClr val="000000">
                      <a:hueOff val="0"/>
                      <a:satOff val="0"/>
                      <a:lumOff val="0"/>
                      <a:alphaOff val="0"/>
                    </a:srgbClr>
                  </a:solidFill>
                  <a:latin typeface="Times New Roman"/>
                  <a:ea typeface="+mn-ea"/>
                  <a:cs typeface="+mn-cs"/>
                </a:rPr>
                <a:t>submission for </a:t>
              </a:r>
              <a:r>
                <a:rPr lang="en-US" sz="1200" kern="1200" dirty="0">
                  <a:solidFill>
                    <a:srgbClr val="000000">
                      <a:hueOff val="0"/>
                      <a:satOff val="0"/>
                      <a:lumOff val="0"/>
                      <a:alphaOff val="0"/>
                    </a:srgbClr>
                  </a:solidFill>
                  <a:latin typeface="Times New Roman"/>
                  <a:ea typeface="+mn-ea"/>
                  <a:cs typeface="+mn-cs"/>
                </a:rPr>
                <a:t>Draft2.5 August </a:t>
              </a:r>
              <a:r>
                <a:rPr lang="en-US" sz="1200" b="1" dirty="0">
                  <a:solidFill>
                    <a:srgbClr val="000000">
                      <a:hueOff val="0"/>
                      <a:satOff val="0"/>
                      <a:lumOff val="0"/>
                      <a:alphaOff val="0"/>
                    </a:srgbClr>
                  </a:solidFill>
                  <a:latin typeface="Times New Roman"/>
                </a:rPr>
                <a:t>2024</a:t>
              </a:r>
              <a:endParaRPr lang="en-US" sz="1200" b="1" kern="1200" dirty="0">
                <a:solidFill>
                  <a:srgbClr val="000000">
                    <a:hueOff val="0"/>
                    <a:satOff val="0"/>
                    <a:lumOff val="0"/>
                    <a:alphaOff val="0"/>
                  </a:srgbClr>
                </a:solidFill>
                <a:latin typeface="Times New Roman"/>
                <a:ea typeface="+mn-ea"/>
                <a:cs typeface="+mn-cs"/>
              </a:endParaRPr>
            </a:p>
          </p:txBody>
        </p:sp>
      </p:grpSp>
      <p:grpSp>
        <p:nvGrpSpPr>
          <p:cNvPr id="48" name="グループ化 47">
            <a:extLst>
              <a:ext uri="{FF2B5EF4-FFF2-40B4-BE49-F238E27FC236}">
                <a16:creationId xmlns:a16="http://schemas.microsoft.com/office/drawing/2014/main" id="{B564882E-8793-B4E8-FA32-25D77C6F5827}"/>
              </a:ext>
            </a:extLst>
          </p:cNvPr>
          <p:cNvGrpSpPr/>
          <p:nvPr/>
        </p:nvGrpSpPr>
        <p:grpSpPr>
          <a:xfrm>
            <a:off x="2542479" y="3797431"/>
            <a:ext cx="1044057" cy="1526511"/>
            <a:chOff x="2784222" y="2239438"/>
            <a:chExt cx="783039" cy="1526511"/>
          </a:xfrm>
        </p:grpSpPr>
        <p:sp>
          <p:nvSpPr>
            <p:cNvPr id="49" name="正方形/長方形 48">
              <a:extLst>
                <a:ext uri="{FF2B5EF4-FFF2-40B4-BE49-F238E27FC236}">
                  <a16:creationId xmlns:a16="http://schemas.microsoft.com/office/drawing/2014/main" id="{D0865CF4-BF98-9A20-CD50-D1069D244F65}"/>
                </a:ext>
              </a:extLst>
            </p:cNvPr>
            <p:cNvSpPr/>
            <p:nvPr/>
          </p:nvSpPr>
          <p:spPr>
            <a:xfrm>
              <a:off x="2878386" y="2239438"/>
              <a:ext cx="63088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0" name="テキスト ボックス 49">
              <a:extLst>
                <a:ext uri="{FF2B5EF4-FFF2-40B4-BE49-F238E27FC236}">
                  <a16:creationId xmlns:a16="http://schemas.microsoft.com/office/drawing/2014/main" id="{0BAEA6C0-034B-2510-6597-DCCD12A79BE7}"/>
                </a:ext>
              </a:extLst>
            </p:cNvPr>
            <p:cNvSpPr txBox="1"/>
            <p:nvPr/>
          </p:nvSpPr>
          <p:spPr>
            <a:xfrm>
              <a:off x="2784222" y="2239438"/>
              <a:ext cx="783039"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Resolution </a:t>
              </a:r>
              <a:r>
                <a:rPr kumimoji="1" lang="en-US" altLang="ja-JP" sz="1400" kern="1200" dirty="0" err="1">
                  <a:solidFill>
                    <a:srgbClr val="000000">
                      <a:hueOff val="0"/>
                      <a:satOff val="0"/>
                      <a:lumOff val="0"/>
                      <a:alphaOff val="0"/>
                    </a:srgbClr>
                  </a:solidFill>
                  <a:latin typeface="Times New Roman"/>
                  <a:ea typeface="+mn-ea"/>
                  <a:cs typeface="+mn-cs"/>
                </a:rPr>
                <a:t>fo</a:t>
              </a:r>
              <a:r>
                <a:rPr kumimoji="1" lang="en-US" altLang="ja-JP" sz="1400" kern="1200" dirty="0">
                  <a:solidFill>
                    <a:srgbClr val="000000">
                      <a:hueOff val="0"/>
                      <a:satOff val="0"/>
                      <a:lumOff val="0"/>
                      <a:alphaOff val="0"/>
                    </a:srgbClr>
                  </a:solidFill>
                  <a:latin typeface="Times New Roman"/>
                  <a:ea typeface="+mn-ea"/>
                  <a:cs typeface="+mn-cs"/>
                </a:rPr>
                <a:t> Draft v2.3 on WG for </a:t>
              </a:r>
              <a:r>
                <a:rPr kumimoji="1" lang="en-US" altLang="ja-JP" sz="1400" kern="1200" dirty="0" err="1">
                  <a:solidFill>
                    <a:srgbClr val="000000">
                      <a:hueOff val="0"/>
                      <a:satOff val="0"/>
                      <a:lumOff val="0"/>
                      <a:alphaOff val="0"/>
                    </a:srgbClr>
                  </a:solidFill>
                  <a:latin typeface="Times New Roman"/>
                  <a:ea typeface="+mn-ea"/>
                  <a:cs typeface="+mn-cs"/>
                </a:rPr>
                <a:t>PreBallot</a:t>
              </a:r>
              <a:r>
                <a:rPr kumimoji="1" lang="en-US" altLang="ja-JP" sz="1400" kern="1200" dirty="0">
                  <a:solidFill>
                    <a:srgbClr val="000000">
                      <a:hueOff val="0"/>
                      <a:satOff val="0"/>
                      <a:lumOff val="0"/>
                      <a:alphaOff val="0"/>
                    </a:srgbClr>
                  </a:solidFill>
                  <a:latin typeface="Times New Roman"/>
                  <a:ea typeface="+mn-ea"/>
                  <a:cs typeface="+mn-cs"/>
                </a:rPr>
                <a:t> </a:t>
              </a:r>
              <a:r>
                <a:rPr kumimoji="1" lang="en-US" altLang="ja-JP" sz="1400" b="1" dirty="0">
                  <a:solidFill>
                    <a:srgbClr val="000000">
                      <a:hueOff val="0"/>
                      <a:satOff val="0"/>
                      <a:lumOff val="0"/>
                      <a:alphaOff val="0"/>
                    </a:srgbClr>
                  </a:solidFill>
                  <a:latin typeface="Times New Roman"/>
                </a:rPr>
                <a:t>July </a:t>
              </a:r>
              <a:r>
                <a:rPr lang="en-US" sz="1400" b="1" kern="1200" dirty="0">
                  <a:solidFill>
                    <a:srgbClr val="000000">
                      <a:hueOff val="0"/>
                      <a:satOff val="0"/>
                      <a:lumOff val="0"/>
                      <a:alphaOff val="0"/>
                    </a:srgbClr>
                  </a:solidFill>
                  <a:latin typeface="Times New Roman"/>
                  <a:ea typeface="+mn-ea"/>
                  <a:cs typeface="+mn-cs"/>
                </a:rPr>
                <a:t> 2024</a:t>
              </a:r>
            </a:p>
          </p:txBody>
        </p:sp>
      </p:grpSp>
      <p:grpSp>
        <p:nvGrpSpPr>
          <p:cNvPr id="51" name="グループ化 50">
            <a:extLst>
              <a:ext uri="{FF2B5EF4-FFF2-40B4-BE49-F238E27FC236}">
                <a16:creationId xmlns:a16="http://schemas.microsoft.com/office/drawing/2014/main" id="{2E7FCD6E-D478-FA30-BF26-0896189A69D1}"/>
              </a:ext>
            </a:extLst>
          </p:cNvPr>
          <p:cNvGrpSpPr/>
          <p:nvPr/>
        </p:nvGrpSpPr>
        <p:grpSpPr>
          <a:xfrm>
            <a:off x="1801311" y="2129346"/>
            <a:ext cx="3123730" cy="2039217"/>
            <a:chOff x="1205811" y="-1400625"/>
            <a:chExt cx="1846233" cy="2977434"/>
          </a:xfrm>
        </p:grpSpPr>
        <p:sp>
          <p:nvSpPr>
            <p:cNvPr id="52" name="正方形/長方形 51">
              <a:extLst>
                <a:ext uri="{FF2B5EF4-FFF2-40B4-BE49-F238E27FC236}">
                  <a16:creationId xmlns:a16="http://schemas.microsoft.com/office/drawing/2014/main" id="{C3598F90-6AFB-009A-5C49-2021BDDD9001}"/>
                </a:ext>
              </a:extLst>
            </p:cNvPr>
            <p:cNvSpPr/>
            <p:nvPr/>
          </p:nvSpPr>
          <p:spPr>
            <a:xfrm>
              <a:off x="2345962" y="97681"/>
              <a:ext cx="706082" cy="14791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3" name="テキスト ボックス 52">
              <a:extLst>
                <a:ext uri="{FF2B5EF4-FFF2-40B4-BE49-F238E27FC236}">
                  <a16:creationId xmlns:a16="http://schemas.microsoft.com/office/drawing/2014/main" id="{1AC0FB68-DE59-F703-928D-C2CB1BA9422D}"/>
                </a:ext>
              </a:extLst>
            </p:cNvPr>
            <p:cNvSpPr txBox="1"/>
            <p:nvPr/>
          </p:nvSpPr>
          <p:spPr>
            <a:xfrm>
              <a:off x="1205811" y="-1400625"/>
              <a:ext cx="706082" cy="14791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 Draft V1,18  Com</a:t>
              </a:r>
            </a:p>
            <a:p>
              <a:pPr marL="0" lvl="0" indent="0" algn="ctr" defTabSz="800100">
                <a:lnSpc>
                  <a:spcPct val="90000"/>
                </a:lnSpc>
                <a:spcBef>
                  <a:spcPct val="0"/>
                </a:spcBef>
                <a:spcAft>
                  <a:spcPct val="35000"/>
                </a:spcAft>
                <a:buNone/>
              </a:pPr>
              <a:r>
                <a:rPr lang="en-US" sz="1200" b="1" dirty="0">
                  <a:solidFill>
                    <a:srgbClr val="000000">
                      <a:hueOff val="0"/>
                      <a:satOff val="0"/>
                      <a:lumOff val="0"/>
                      <a:alphaOff val="0"/>
                    </a:srgbClr>
                  </a:solidFill>
                  <a:latin typeface="Times New Roman"/>
                </a:rPr>
                <a:t>May</a:t>
              </a:r>
              <a:r>
                <a:rPr lang="en-US" sz="1200" b="1" kern="1200" dirty="0">
                  <a:solidFill>
                    <a:srgbClr val="000000">
                      <a:hueOff val="0"/>
                      <a:satOff val="0"/>
                      <a:lumOff val="0"/>
                      <a:alphaOff val="0"/>
                    </a:srgbClr>
                  </a:solidFill>
                  <a:latin typeface="Times New Roman"/>
                  <a:ea typeface="+mn-ea"/>
                  <a:cs typeface="+mn-cs"/>
                </a:rPr>
                <a:t>. 2024</a:t>
              </a:r>
            </a:p>
          </p:txBody>
        </p:sp>
      </p:grpSp>
      <p:grpSp>
        <p:nvGrpSpPr>
          <p:cNvPr id="54" name="グループ化 53">
            <a:extLst>
              <a:ext uri="{FF2B5EF4-FFF2-40B4-BE49-F238E27FC236}">
                <a16:creationId xmlns:a16="http://schemas.microsoft.com/office/drawing/2014/main" id="{3C1FA76E-D827-EE56-9F75-2F30C99122F9}"/>
              </a:ext>
            </a:extLst>
          </p:cNvPr>
          <p:cNvGrpSpPr/>
          <p:nvPr/>
        </p:nvGrpSpPr>
        <p:grpSpPr>
          <a:xfrm>
            <a:off x="1555764" y="3855627"/>
            <a:ext cx="790239" cy="1510147"/>
            <a:chOff x="2022891" y="2274853"/>
            <a:chExt cx="491092" cy="1510147"/>
          </a:xfrm>
        </p:grpSpPr>
        <p:sp>
          <p:nvSpPr>
            <p:cNvPr id="55" name="正方形/長方形 54">
              <a:extLst>
                <a:ext uri="{FF2B5EF4-FFF2-40B4-BE49-F238E27FC236}">
                  <a16:creationId xmlns:a16="http://schemas.microsoft.com/office/drawing/2014/main" id="{BFB8DBFA-2938-BDA9-92ED-089C158B0F33}"/>
                </a:ext>
              </a:extLst>
            </p:cNvPr>
            <p:cNvSpPr/>
            <p:nvPr/>
          </p:nvSpPr>
          <p:spPr>
            <a:xfrm>
              <a:off x="2022891" y="2274853"/>
              <a:ext cx="491092" cy="151014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6" name="テキスト ボックス 55">
              <a:extLst>
                <a:ext uri="{FF2B5EF4-FFF2-40B4-BE49-F238E27FC236}">
                  <a16:creationId xmlns:a16="http://schemas.microsoft.com/office/drawing/2014/main" id="{8867EE47-A141-F89A-BF89-B14070FC8ED3}"/>
                </a:ext>
              </a:extLst>
            </p:cNvPr>
            <p:cNvSpPr txBox="1"/>
            <p:nvPr/>
          </p:nvSpPr>
          <p:spPr>
            <a:xfrm>
              <a:off x="2022891" y="2274853"/>
              <a:ext cx="491092" cy="15101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kumimoji="1" lang="en-US" altLang="ja-JP" sz="1200" kern="1200" dirty="0">
                  <a:solidFill>
                    <a:srgbClr val="000000">
                      <a:hueOff val="0"/>
                      <a:satOff val="0"/>
                      <a:lumOff val="0"/>
                      <a:alphaOff val="0"/>
                    </a:srgbClr>
                  </a:solidFill>
                  <a:latin typeface="Times New Roman"/>
                  <a:ea typeface="+mn-ea"/>
                  <a:cs typeface="+mn-cs"/>
                </a:rPr>
                <a:t>Std. </a:t>
              </a:r>
              <a:r>
                <a:rPr kumimoji="1" lang="en-US" altLang="ja-JP" sz="1200" kern="1200" dirty="0" err="1">
                  <a:solidFill>
                    <a:srgbClr val="000000">
                      <a:hueOff val="0"/>
                      <a:satOff val="0"/>
                      <a:lumOff val="0"/>
                      <a:alphaOff val="0"/>
                    </a:srgbClr>
                  </a:solidFill>
                  <a:latin typeface="Times New Roman"/>
                  <a:ea typeface="+mn-ea"/>
                  <a:cs typeface="+mn-cs"/>
                </a:rPr>
                <a:t>Draf</a:t>
              </a:r>
              <a:r>
                <a:rPr kumimoji="1" lang="en-US" altLang="ja-JP" sz="1200" kern="1200" dirty="0">
                  <a:solidFill>
                    <a:srgbClr val="000000">
                      <a:hueOff val="0"/>
                      <a:satOff val="0"/>
                      <a:lumOff val="0"/>
                      <a:alphaOff val="0"/>
                    </a:srgbClr>
                  </a:solidFill>
                  <a:latin typeface="Times New Roman"/>
                  <a:ea typeface="+mn-ea"/>
                  <a:cs typeface="+mn-cs"/>
                </a:rPr>
                <a:t> V1.9 Proposals</a:t>
              </a:r>
              <a:endParaRPr kumimoji="1" lang="ja-JP" altLang="ja-JP" sz="1200"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2023</a:t>
              </a:r>
            </a:p>
          </p:txBody>
        </p:sp>
      </p:grpSp>
      <p:grpSp>
        <p:nvGrpSpPr>
          <p:cNvPr id="57" name="グループ化 56">
            <a:extLst>
              <a:ext uri="{FF2B5EF4-FFF2-40B4-BE49-F238E27FC236}">
                <a16:creationId xmlns:a16="http://schemas.microsoft.com/office/drawing/2014/main" id="{D988B53A-AEB9-FD2B-6E88-390C27612323}"/>
              </a:ext>
            </a:extLst>
          </p:cNvPr>
          <p:cNvGrpSpPr/>
          <p:nvPr/>
        </p:nvGrpSpPr>
        <p:grpSpPr>
          <a:xfrm>
            <a:off x="1119939" y="1577238"/>
            <a:ext cx="790239" cy="1526511"/>
            <a:chOff x="1610119" y="12105"/>
            <a:chExt cx="530336" cy="1526511"/>
          </a:xfrm>
        </p:grpSpPr>
        <p:sp>
          <p:nvSpPr>
            <p:cNvPr id="58" name="正方形/長方形 57">
              <a:extLst>
                <a:ext uri="{FF2B5EF4-FFF2-40B4-BE49-F238E27FC236}">
                  <a16:creationId xmlns:a16="http://schemas.microsoft.com/office/drawing/2014/main" id="{E72AE40E-19A1-A326-7519-1E3458842BA1}"/>
                </a:ext>
              </a:extLst>
            </p:cNvPr>
            <p:cNvSpPr/>
            <p:nvPr/>
          </p:nvSpPr>
          <p:spPr>
            <a:xfrm>
              <a:off x="1610119" y="12105"/>
              <a:ext cx="53033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9" name="テキスト ボックス 58">
              <a:extLst>
                <a:ext uri="{FF2B5EF4-FFF2-40B4-BE49-F238E27FC236}">
                  <a16:creationId xmlns:a16="http://schemas.microsoft.com/office/drawing/2014/main" id="{30658F7A-8DCA-BC1C-CAFC-DCCBA24380CD}"/>
                </a:ext>
              </a:extLst>
            </p:cNvPr>
            <p:cNvSpPr txBox="1"/>
            <p:nvPr/>
          </p:nvSpPr>
          <p:spPr>
            <a:xfrm>
              <a:off x="1610119" y="12105"/>
              <a:ext cx="53033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effectLst/>
                </a:rPr>
                <a:t>Presentation of proposa</a:t>
              </a:r>
              <a:r>
                <a:rPr lang="en-US" sz="1050" kern="1200" dirty="0">
                  <a:effectLst/>
                </a:rPr>
                <a:t>l</a:t>
              </a:r>
              <a:r>
                <a:rPr lang="en-US" sz="1100" kern="1200" dirty="0">
                  <a:effectLst/>
                </a:rPr>
                <a:t>s</a:t>
              </a:r>
            </a:p>
            <a:p>
              <a:pPr marL="0" lvl="0" indent="0" algn="ctr" defTabSz="488950">
                <a:lnSpc>
                  <a:spcPct val="90000"/>
                </a:lnSpc>
                <a:spcBef>
                  <a:spcPct val="0"/>
                </a:spcBef>
                <a:spcAft>
                  <a:spcPct val="35000"/>
                </a:spcAft>
                <a:buNone/>
              </a:pPr>
              <a:r>
                <a:rPr lang="en-US" altLang="ja-JP" sz="1100" b="1" kern="1200" dirty="0">
                  <a:solidFill>
                    <a:srgbClr val="000000">
                      <a:hueOff val="0"/>
                      <a:satOff val="0"/>
                      <a:lumOff val="0"/>
                      <a:alphaOff val="0"/>
                    </a:srgbClr>
                  </a:solidFill>
                  <a:effectLst/>
                  <a:latin typeface="Times New Roman"/>
                  <a:ea typeface="+mn-ea"/>
                  <a:cs typeface="+mn-cs"/>
                </a:rPr>
                <a:t>May </a:t>
              </a:r>
              <a:r>
                <a:rPr lang="en-US" sz="1200" b="1" kern="1200" dirty="0">
                  <a:solidFill>
                    <a:srgbClr val="000000">
                      <a:hueOff val="0"/>
                      <a:satOff val="0"/>
                      <a:lumOff val="0"/>
                      <a:alphaOff val="0"/>
                    </a:srgbClr>
                  </a:solidFill>
                  <a:latin typeface="Times New Roman"/>
                  <a:ea typeface="+mn-ea"/>
                  <a:cs typeface="+mn-cs"/>
                </a:rPr>
                <a:t>2023</a:t>
              </a:r>
              <a:endParaRPr lang="en-US" sz="1400" b="1" kern="1200" dirty="0">
                <a:solidFill>
                  <a:srgbClr val="000000">
                    <a:hueOff val="0"/>
                    <a:satOff val="0"/>
                    <a:lumOff val="0"/>
                    <a:alphaOff val="0"/>
                  </a:srgbClr>
                </a:solidFill>
                <a:latin typeface="Times New Roman"/>
                <a:ea typeface="+mn-ea"/>
                <a:cs typeface="+mn-cs"/>
              </a:endParaRPr>
            </a:p>
          </p:txBody>
        </p:sp>
      </p:grpSp>
      <p:grpSp>
        <p:nvGrpSpPr>
          <p:cNvPr id="60" name="グループ化 59">
            <a:extLst>
              <a:ext uri="{FF2B5EF4-FFF2-40B4-BE49-F238E27FC236}">
                <a16:creationId xmlns:a16="http://schemas.microsoft.com/office/drawing/2014/main" id="{7C05A752-326E-2407-3B40-C6650FFA3A56}"/>
              </a:ext>
            </a:extLst>
          </p:cNvPr>
          <p:cNvGrpSpPr/>
          <p:nvPr/>
        </p:nvGrpSpPr>
        <p:grpSpPr>
          <a:xfrm>
            <a:off x="723075" y="2665744"/>
            <a:ext cx="4079200" cy="2726740"/>
            <a:chOff x="-2309449" y="2289767"/>
            <a:chExt cx="4079200" cy="2726740"/>
          </a:xfrm>
        </p:grpSpPr>
        <p:sp>
          <p:nvSpPr>
            <p:cNvPr id="61" name="正方形/長方形 60">
              <a:extLst>
                <a:ext uri="{FF2B5EF4-FFF2-40B4-BE49-F238E27FC236}">
                  <a16:creationId xmlns:a16="http://schemas.microsoft.com/office/drawing/2014/main" id="{1EC027E2-4934-2A3C-472C-0CA776A51FFD}"/>
                </a:ext>
              </a:extLst>
            </p:cNvPr>
            <p:cNvSpPr/>
            <p:nvPr/>
          </p:nvSpPr>
          <p:spPr>
            <a:xfrm>
              <a:off x="1309200" y="2289767"/>
              <a:ext cx="460551"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2" name="テキスト ボックス 61">
              <a:extLst>
                <a:ext uri="{FF2B5EF4-FFF2-40B4-BE49-F238E27FC236}">
                  <a16:creationId xmlns:a16="http://schemas.microsoft.com/office/drawing/2014/main" id="{1997ED19-1540-2322-F66D-0DF4A9299708}"/>
                </a:ext>
              </a:extLst>
            </p:cNvPr>
            <p:cNvSpPr txBox="1"/>
            <p:nvPr/>
          </p:nvSpPr>
          <p:spPr>
            <a:xfrm>
              <a:off x="-2309449" y="3489996"/>
              <a:ext cx="688838"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altLang="ja-JP" sz="1200" kern="1200" dirty="0">
                  <a:solidFill>
                    <a:srgbClr val="000000">
                      <a:hueOff val="0"/>
                      <a:satOff val="0"/>
                      <a:lumOff val="0"/>
                      <a:alphaOff val="0"/>
                    </a:srgbClr>
                  </a:solidFill>
                  <a:latin typeface="Times New Roman"/>
                  <a:ea typeface="+mn-ea"/>
                  <a:cs typeface="+mn-cs"/>
                </a:rPr>
                <a:t>TRD,CMD</a:t>
              </a:r>
            </a:p>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Call Proposals </a:t>
              </a:r>
              <a:r>
                <a:rPr lang="en-US" sz="1400" b="1" kern="1200" dirty="0">
                  <a:solidFill>
                    <a:srgbClr val="000000">
                      <a:hueOff val="0"/>
                      <a:satOff val="0"/>
                      <a:lumOff val="0"/>
                      <a:alphaOff val="0"/>
                    </a:srgbClr>
                  </a:solidFill>
                  <a:latin typeface="Times New Roman"/>
                  <a:ea typeface="+mn-ea"/>
                  <a:cs typeface="+mn-cs"/>
                </a:rPr>
                <a:t>Sept 2022</a:t>
              </a:r>
              <a:endParaRPr lang="en-US" sz="1200" b="1" kern="1200" dirty="0">
                <a:solidFill>
                  <a:srgbClr val="000000">
                    <a:hueOff val="0"/>
                    <a:satOff val="0"/>
                    <a:lumOff val="0"/>
                    <a:alphaOff val="0"/>
                  </a:srgbClr>
                </a:solidFill>
                <a:latin typeface="Times New Roman"/>
                <a:ea typeface="+mn-ea"/>
                <a:cs typeface="+mn-cs"/>
              </a:endParaRPr>
            </a:p>
          </p:txBody>
        </p:sp>
      </p:grpSp>
      <p:grpSp>
        <p:nvGrpSpPr>
          <p:cNvPr id="63" name="グループ化 62">
            <a:extLst>
              <a:ext uri="{FF2B5EF4-FFF2-40B4-BE49-F238E27FC236}">
                <a16:creationId xmlns:a16="http://schemas.microsoft.com/office/drawing/2014/main" id="{A673683E-64E1-C810-E1E3-E108E46C7894}"/>
              </a:ext>
            </a:extLst>
          </p:cNvPr>
          <p:cNvGrpSpPr/>
          <p:nvPr/>
        </p:nvGrpSpPr>
        <p:grpSpPr>
          <a:xfrm>
            <a:off x="143688" y="1615876"/>
            <a:ext cx="670301" cy="1526511"/>
            <a:chOff x="989797" y="0"/>
            <a:chExt cx="426316" cy="1526511"/>
          </a:xfrm>
        </p:grpSpPr>
        <p:sp>
          <p:nvSpPr>
            <p:cNvPr id="64" name="正方形/長方形 63">
              <a:extLst>
                <a:ext uri="{FF2B5EF4-FFF2-40B4-BE49-F238E27FC236}">
                  <a16:creationId xmlns:a16="http://schemas.microsoft.com/office/drawing/2014/main" id="{DD781AD1-617A-AB28-0787-3F014BBCFEB5}"/>
                </a:ext>
              </a:extLst>
            </p:cNvPr>
            <p:cNvSpPr/>
            <p:nvPr/>
          </p:nvSpPr>
          <p:spPr>
            <a:xfrm>
              <a:off x="989797" y="0"/>
              <a:ext cx="42631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5" name="テキスト ボックス 64">
              <a:extLst>
                <a:ext uri="{FF2B5EF4-FFF2-40B4-BE49-F238E27FC236}">
                  <a16:creationId xmlns:a16="http://schemas.microsoft.com/office/drawing/2014/main" id="{CE6F509E-7727-B022-4B3B-9DD7FE82F573}"/>
                </a:ext>
              </a:extLst>
            </p:cNvPr>
            <p:cNvSpPr txBox="1"/>
            <p:nvPr/>
          </p:nvSpPr>
          <p:spPr>
            <a:xfrm>
              <a:off x="989797" y="0"/>
              <a:ext cx="42631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Tech Req Doc     </a:t>
              </a:r>
              <a:r>
                <a:rPr lang="en-US" sz="1200" b="1" i="0" kern="1200" dirty="0">
                  <a:solidFill>
                    <a:srgbClr val="000000">
                      <a:hueOff val="0"/>
                      <a:satOff val="0"/>
                      <a:lumOff val="0"/>
                      <a:alphaOff val="0"/>
                    </a:srgbClr>
                  </a:solidFill>
                  <a:latin typeface="Times New Roman"/>
                  <a:ea typeface="+mn-ea"/>
                  <a:cs typeface="+mn-cs"/>
                </a:rPr>
                <a:t>July 2022</a:t>
              </a:r>
              <a:endParaRPr lang="en-US" sz="1400" b="1" i="0" kern="1200" dirty="0">
                <a:solidFill>
                  <a:srgbClr val="000000">
                    <a:hueOff val="0"/>
                    <a:satOff val="0"/>
                    <a:lumOff val="0"/>
                    <a:alphaOff val="0"/>
                  </a:srgbClr>
                </a:solidFill>
                <a:latin typeface="Times New Roman"/>
                <a:ea typeface="+mn-ea"/>
                <a:cs typeface="+mn-cs"/>
              </a:endParaRPr>
            </a:p>
          </p:txBody>
        </p:sp>
      </p:grpSp>
      <p:sp>
        <p:nvSpPr>
          <p:cNvPr id="66" name="楕円 65">
            <a:extLst>
              <a:ext uri="{FF2B5EF4-FFF2-40B4-BE49-F238E27FC236}">
                <a16:creationId xmlns:a16="http://schemas.microsoft.com/office/drawing/2014/main" id="{4DC75DF1-3F80-FDA4-CAAD-46D807446489}"/>
              </a:ext>
            </a:extLst>
          </p:cNvPr>
          <p:cNvSpPr/>
          <p:nvPr/>
        </p:nvSpPr>
        <p:spPr>
          <a:xfrm>
            <a:off x="8513336" y="3260295"/>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7" name="楕円 66">
            <a:extLst>
              <a:ext uri="{FF2B5EF4-FFF2-40B4-BE49-F238E27FC236}">
                <a16:creationId xmlns:a16="http://schemas.microsoft.com/office/drawing/2014/main" id="{6D671A25-1B7D-DCB3-2297-8E0631FF96E7}"/>
              </a:ext>
            </a:extLst>
          </p:cNvPr>
          <p:cNvSpPr/>
          <p:nvPr/>
        </p:nvSpPr>
        <p:spPr>
          <a:xfrm>
            <a:off x="7972501" y="3260290"/>
            <a:ext cx="349736" cy="349736"/>
          </a:xfrm>
          <a:prstGeom prst="ellipse">
            <a:avLst/>
          </a:prstGeom>
          <a:solidFill>
            <a:srgbClr val="3333CC">
              <a:hueOff val="-3200000"/>
              <a:satOff val="-13334"/>
              <a:lumOff val="11111"/>
              <a:alpha val="4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8" name="楕円 67">
            <a:extLst>
              <a:ext uri="{FF2B5EF4-FFF2-40B4-BE49-F238E27FC236}">
                <a16:creationId xmlns:a16="http://schemas.microsoft.com/office/drawing/2014/main" id="{1E4707CF-EA59-A6D9-8793-42952C63433E}"/>
              </a:ext>
            </a:extLst>
          </p:cNvPr>
          <p:cNvSpPr/>
          <p:nvPr/>
        </p:nvSpPr>
        <p:spPr>
          <a:xfrm>
            <a:off x="7442817" y="3265875"/>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9" name="楕円 68">
            <a:extLst>
              <a:ext uri="{FF2B5EF4-FFF2-40B4-BE49-F238E27FC236}">
                <a16:creationId xmlns:a16="http://schemas.microsoft.com/office/drawing/2014/main" id="{0CE6FC6F-B57A-9680-734B-3EA04AA87354}"/>
              </a:ext>
            </a:extLst>
          </p:cNvPr>
          <p:cNvSpPr/>
          <p:nvPr/>
        </p:nvSpPr>
        <p:spPr>
          <a:xfrm>
            <a:off x="6901981" y="3271448"/>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0" name="楕円 69">
            <a:extLst>
              <a:ext uri="{FF2B5EF4-FFF2-40B4-BE49-F238E27FC236}">
                <a16:creationId xmlns:a16="http://schemas.microsoft.com/office/drawing/2014/main" id="{B272743C-BC3F-58B8-F6D1-D7FC143E6A23}"/>
              </a:ext>
            </a:extLst>
          </p:cNvPr>
          <p:cNvSpPr/>
          <p:nvPr/>
        </p:nvSpPr>
        <p:spPr>
          <a:xfrm>
            <a:off x="6393900" y="3271438"/>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1" name="楕円 70">
            <a:extLst>
              <a:ext uri="{FF2B5EF4-FFF2-40B4-BE49-F238E27FC236}">
                <a16:creationId xmlns:a16="http://schemas.microsoft.com/office/drawing/2014/main" id="{FE97B252-72D0-9CE3-F921-624BA043D0C0}"/>
              </a:ext>
            </a:extLst>
          </p:cNvPr>
          <p:cNvSpPr/>
          <p:nvPr/>
        </p:nvSpPr>
        <p:spPr>
          <a:xfrm>
            <a:off x="5465650" y="3275155"/>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2" name="楕円 71">
            <a:extLst>
              <a:ext uri="{FF2B5EF4-FFF2-40B4-BE49-F238E27FC236}">
                <a16:creationId xmlns:a16="http://schemas.microsoft.com/office/drawing/2014/main" id="{2673561F-7801-4CE8-3D08-6A6ACC3E2BDC}"/>
              </a:ext>
            </a:extLst>
          </p:cNvPr>
          <p:cNvSpPr/>
          <p:nvPr/>
        </p:nvSpPr>
        <p:spPr>
          <a:xfrm>
            <a:off x="4514852"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3" name="楕円 72">
            <a:extLst>
              <a:ext uri="{FF2B5EF4-FFF2-40B4-BE49-F238E27FC236}">
                <a16:creationId xmlns:a16="http://schemas.microsoft.com/office/drawing/2014/main" id="{9705AF0A-8FE5-1F34-25E8-F9A86D30961B}"/>
              </a:ext>
            </a:extLst>
          </p:cNvPr>
          <p:cNvSpPr/>
          <p:nvPr/>
        </p:nvSpPr>
        <p:spPr>
          <a:xfrm>
            <a:off x="4015635" y="328260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4" name="楕円 73">
            <a:extLst>
              <a:ext uri="{FF2B5EF4-FFF2-40B4-BE49-F238E27FC236}">
                <a16:creationId xmlns:a16="http://schemas.microsoft.com/office/drawing/2014/main" id="{3DA4BDC2-258D-7BC7-F1A4-E3A155B074F7}"/>
              </a:ext>
            </a:extLst>
          </p:cNvPr>
          <p:cNvSpPr/>
          <p:nvPr/>
        </p:nvSpPr>
        <p:spPr>
          <a:xfrm>
            <a:off x="3484669" y="3290033"/>
            <a:ext cx="349736" cy="349736"/>
          </a:xfrm>
          <a:prstGeom prst="ellipse">
            <a:avLst/>
          </a:prstGeom>
          <a:solidFill>
            <a:srgbClr val="3333CC">
              <a:hueOff val="-3200000"/>
              <a:satOff val="-13334"/>
              <a:lumOff val="11111"/>
              <a:alpha val="1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5" name="楕円 74">
            <a:extLst>
              <a:ext uri="{FF2B5EF4-FFF2-40B4-BE49-F238E27FC236}">
                <a16:creationId xmlns:a16="http://schemas.microsoft.com/office/drawing/2014/main" id="{64ADC48E-E6D3-747D-1B3F-B75A4BB9BC3B}"/>
              </a:ext>
            </a:extLst>
          </p:cNvPr>
          <p:cNvSpPr/>
          <p:nvPr/>
        </p:nvSpPr>
        <p:spPr>
          <a:xfrm>
            <a:off x="2893653" y="327618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6" name="楕円 75">
            <a:extLst>
              <a:ext uri="{FF2B5EF4-FFF2-40B4-BE49-F238E27FC236}">
                <a16:creationId xmlns:a16="http://schemas.microsoft.com/office/drawing/2014/main" id="{723632FA-C6DC-6BDD-F8A6-30A7DED2CB05}"/>
              </a:ext>
            </a:extLst>
          </p:cNvPr>
          <p:cNvSpPr/>
          <p:nvPr/>
        </p:nvSpPr>
        <p:spPr>
          <a:xfrm>
            <a:off x="2297069" y="326772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7" name="楕円 76">
            <a:extLst>
              <a:ext uri="{FF2B5EF4-FFF2-40B4-BE49-F238E27FC236}">
                <a16:creationId xmlns:a16="http://schemas.microsoft.com/office/drawing/2014/main" id="{62ED6C15-E174-2860-BBEF-3073BB75DE4F}"/>
              </a:ext>
            </a:extLst>
          </p:cNvPr>
          <p:cNvSpPr/>
          <p:nvPr/>
        </p:nvSpPr>
        <p:spPr>
          <a:xfrm>
            <a:off x="1794120" y="326834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8" name="楕円 77">
            <a:extLst>
              <a:ext uri="{FF2B5EF4-FFF2-40B4-BE49-F238E27FC236}">
                <a16:creationId xmlns:a16="http://schemas.microsoft.com/office/drawing/2014/main" id="{5AFF632B-C93C-4596-EFE7-18A2967B1DA9}"/>
              </a:ext>
            </a:extLst>
          </p:cNvPr>
          <p:cNvSpPr/>
          <p:nvPr/>
        </p:nvSpPr>
        <p:spPr>
          <a:xfrm>
            <a:off x="1320899" y="32608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9" name="楕円 78">
            <a:extLst>
              <a:ext uri="{FF2B5EF4-FFF2-40B4-BE49-F238E27FC236}">
                <a16:creationId xmlns:a16="http://schemas.microsoft.com/office/drawing/2014/main" id="{59EFCD21-8225-FA80-B898-214F7993DC41}"/>
              </a:ext>
            </a:extLst>
          </p:cNvPr>
          <p:cNvSpPr/>
          <p:nvPr/>
        </p:nvSpPr>
        <p:spPr>
          <a:xfrm>
            <a:off x="852987" y="3284454"/>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80" name="楕円 79">
            <a:extLst>
              <a:ext uri="{FF2B5EF4-FFF2-40B4-BE49-F238E27FC236}">
                <a16:creationId xmlns:a16="http://schemas.microsoft.com/office/drawing/2014/main" id="{672BC2BD-3E38-F25F-027D-6610D936D578}"/>
              </a:ext>
            </a:extLst>
          </p:cNvPr>
          <p:cNvSpPr/>
          <p:nvPr/>
        </p:nvSpPr>
        <p:spPr>
          <a:xfrm>
            <a:off x="284279" y="3251001"/>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2" name="楕円 1">
            <a:extLst>
              <a:ext uri="{FF2B5EF4-FFF2-40B4-BE49-F238E27FC236}">
                <a16:creationId xmlns:a16="http://schemas.microsoft.com/office/drawing/2014/main" id="{6DAE91D8-7811-E0BB-6405-EDE8067E623A}"/>
              </a:ext>
            </a:extLst>
          </p:cNvPr>
          <p:cNvSpPr/>
          <p:nvPr/>
        </p:nvSpPr>
        <p:spPr>
          <a:xfrm>
            <a:off x="4979636"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3" name="テキスト ボックス 2">
            <a:extLst>
              <a:ext uri="{FF2B5EF4-FFF2-40B4-BE49-F238E27FC236}">
                <a16:creationId xmlns:a16="http://schemas.microsoft.com/office/drawing/2014/main" id="{795C6201-8E75-2DC9-693D-F3839338E9F9}"/>
              </a:ext>
            </a:extLst>
          </p:cNvPr>
          <p:cNvSpPr txBox="1"/>
          <p:nvPr/>
        </p:nvSpPr>
        <p:spPr>
          <a:xfrm>
            <a:off x="4687382" y="3526719"/>
            <a:ext cx="942015"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Recirculation</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(LB2)</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Dec. 2024</a:t>
            </a:r>
          </a:p>
        </p:txBody>
      </p:sp>
      <p:sp>
        <p:nvSpPr>
          <p:cNvPr id="5" name="テキスト ボックス 4">
            <a:extLst>
              <a:ext uri="{FF2B5EF4-FFF2-40B4-BE49-F238E27FC236}">
                <a16:creationId xmlns:a16="http://schemas.microsoft.com/office/drawing/2014/main" id="{3066E0AE-9871-B5BB-18C5-3F6BE252F1CE}"/>
              </a:ext>
            </a:extLst>
          </p:cNvPr>
          <p:cNvSpPr txBox="1"/>
          <p:nvPr/>
        </p:nvSpPr>
        <p:spPr>
          <a:xfrm>
            <a:off x="5079713" y="1546943"/>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a:t>
            </a:r>
            <a:r>
              <a:rPr kumimoji="1" lang="en-US" altLang="ja-JP" sz="1400" kern="1200" dirty="0" err="1">
                <a:solidFill>
                  <a:srgbClr val="000000">
                    <a:hueOff val="0"/>
                    <a:satOff val="0"/>
                    <a:lumOff val="0"/>
                    <a:alphaOff val="0"/>
                  </a:srgbClr>
                </a:solidFill>
                <a:latin typeface="Times New Roman"/>
                <a:ea typeface="+mn-ea"/>
                <a:cs typeface="+mn-cs"/>
              </a:rPr>
              <a:t>Resolution</a:t>
            </a:r>
            <a:r>
              <a:rPr kumimoji="1" lang="en-US" altLang="ja-JP" sz="1400" dirty="0" err="1">
                <a:solidFill>
                  <a:srgbClr val="000000">
                    <a:hueOff val="0"/>
                    <a:satOff val="0"/>
                    <a:lumOff val="0"/>
                    <a:alphaOff val="0"/>
                  </a:srgbClr>
                </a:solidFill>
                <a:latin typeface="Times New Roman"/>
              </a:rPr>
              <a:t>for</a:t>
            </a:r>
            <a:r>
              <a:rPr kumimoji="1" lang="en-US" altLang="ja-JP" sz="1400" dirty="0">
                <a:solidFill>
                  <a:srgbClr val="000000">
                    <a:hueOff val="0"/>
                    <a:satOff val="0"/>
                    <a:lumOff val="0"/>
                    <a:alphaOff val="0"/>
                  </a:srgbClr>
                </a:solidFill>
                <a:latin typeface="Times New Roman"/>
              </a:rPr>
              <a:t> LB2</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Jan. 2025</a:t>
            </a:r>
          </a:p>
        </p:txBody>
      </p:sp>
      <p:sp>
        <p:nvSpPr>
          <p:cNvPr id="9" name="楕円 8">
            <a:extLst>
              <a:ext uri="{FF2B5EF4-FFF2-40B4-BE49-F238E27FC236}">
                <a16:creationId xmlns:a16="http://schemas.microsoft.com/office/drawing/2014/main" id="{135793AD-CF30-28A8-F1CE-CA4B55ADCA8B}"/>
              </a:ext>
            </a:extLst>
          </p:cNvPr>
          <p:cNvSpPr/>
          <p:nvPr/>
        </p:nvSpPr>
        <p:spPr>
          <a:xfrm>
            <a:off x="5921170" y="3281047"/>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 name="Slide Number Placeholder 3">
            <a:extLst>
              <a:ext uri="{FF2B5EF4-FFF2-40B4-BE49-F238E27FC236}">
                <a16:creationId xmlns:a16="http://schemas.microsoft.com/office/drawing/2014/main" id="{65FFAB79-58E3-6BBB-00FC-374E98ADD326}"/>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67</a:t>
            </a:fld>
            <a:endParaRPr lang="en-US" sz="1200" dirty="0"/>
          </a:p>
        </p:txBody>
      </p:sp>
    </p:spTree>
    <p:extLst>
      <p:ext uri="{BB962C8B-B14F-4D97-AF65-F5344CB8AC3E}">
        <p14:creationId xmlns:p14="http://schemas.microsoft.com/office/powerpoint/2010/main" val="322713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92F2013-0BE3-2D37-2527-5FF42FCE904D}"/>
              </a:ext>
            </a:extLst>
          </p:cNvPr>
          <p:cNvSpPr txBox="1"/>
          <p:nvPr/>
        </p:nvSpPr>
        <p:spPr>
          <a:xfrm>
            <a:off x="915876" y="6185965"/>
            <a:ext cx="3425938" cy="300082"/>
          </a:xfrm>
          <a:prstGeom prst="rect">
            <a:avLst/>
          </a:prstGeom>
          <a:noFill/>
        </p:spPr>
        <p:txBody>
          <a:bodyPr wrap="none" rtlCol="0">
            <a:spAutoFit/>
          </a:bodyPr>
          <a:lstStyle/>
          <a:p>
            <a:r>
              <a:rPr lang="en-US" sz="1350" dirty="0"/>
              <a:t>Note: the deadlines are subject to change.</a:t>
            </a:r>
          </a:p>
        </p:txBody>
      </p:sp>
      <p:sp>
        <p:nvSpPr>
          <p:cNvPr id="3" name="TextBox 7">
            <a:extLst>
              <a:ext uri="{FF2B5EF4-FFF2-40B4-BE49-F238E27FC236}">
                <a16:creationId xmlns:a16="http://schemas.microsoft.com/office/drawing/2014/main" id="{0E687580-B60A-2870-4F13-80A6690CFE4D}"/>
              </a:ext>
            </a:extLst>
          </p:cNvPr>
          <p:cNvSpPr txBox="1"/>
          <p:nvPr/>
        </p:nvSpPr>
        <p:spPr>
          <a:xfrm>
            <a:off x="2455399" y="541509"/>
            <a:ext cx="3954159" cy="461665"/>
          </a:xfrm>
          <a:prstGeom prst="rect">
            <a:avLst/>
          </a:prstGeom>
          <a:noFill/>
        </p:spPr>
        <p:txBody>
          <a:bodyPr wrap="none" rtlCol="0">
            <a:spAutoFit/>
          </a:bodyPr>
          <a:lstStyle/>
          <a:p>
            <a:r>
              <a:rPr lang="en-US" sz="2400" b="1" dirty="0"/>
              <a:t> Expecting Timeline detail</a:t>
            </a:r>
          </a:p>
        </p:txBody>
      </p:sp>
      <p:sp>
        <p:nvSpPr>
          <p:cNvPr id="8" name="TextBox 15">
            <a:extLst>
              <a:ext uri="{FF2B5EF4-FFF2-40B4-BE49-F238E27FC236}">
                <a16:creationId xmlns:a16="http://schemas.microsoft.com/office/drawing/2014/main" id="{19CB4F6E-861E-62C4-C702-51704F5C2FC1}"/>
              </a:ext>
            </a:extLst>
          </p:cNvPr>
          <p:cNvSpPr txBox="1"/>
          <p:nvPr/>
        </p:nvSpPr>
        <p:spPr>
          <a:xfrm>
            <a:off x="4944094" y="6199605"/>
            <a:ext cx="4111741" cy="307777"/>
          </a:xfrm>
          <a:prstGeom prst="rect">
            <a:avLst/>
          </a:prstGeom>
          <a:noFill/>
        </p:spPr>
        <p:txBody>
          <a:bodyPr wrap="square">
            <a:spAutoFit/>
          </a:bodyPr>
          <a:lstStyle/>
          <a:p>
            <a:r>
              <a:rPr lang="en-US" sz="1400" dirty="0">
                <a:highlight>
                  <a:srgbClr val="FFFF00"/>
                </a:highlight>
              </a:rPr>
              <a:t>Reference: doc.#15-23-0369-09-06ma</a:t>
            </a:r>
          </a:p>
        </p:txBody>
      </p:sp>
      <p:graphicFrame>
        <p:nvGraphicFramePr>
          <p:cNvPr id="7" name="表 6">
            <a:extLst>
              <a:ext uri="{FF2B5EF4-FFF2-40B4-BE49-F238E27FC236}">
                <a16:creationId xmlns:a16="http://schemas.microsoft.com/office/drawing/2014/main" id="{84EB501E-8A8C-6E0A-9449-0F4ACDAAEF60}"/>
              </a:ext>
            </a:extLst>
          </p:cNvPr>
          <p:cNvGraphicFramePr>
            <a:graphicFrameLocks noGrp="1"/>
          </p:cNvGraphicFramePr>
          <p:nvPr/>
        </p:nvGraphicFramePr>
        <p:xfrm>
          <a:off x="88164" y="986445"/>
          <a:ext cx="9055836" cy="5111049"/>
        </p:xfrm>
        <a:graphic>
          <a:graphicData uri="http://schemas.openxmlformats.org/drawingml/2006/table">
            <a:tbl>
              <a:tblPr/>
              <a:tblGrid>
                <a:gridCol w="2646343">
                  <a:extLst>
                    <a:ext uri="{9D8B030D-6E8A-4147-A177-3AD203B41FA5}">
                      <a16:colId xmlns:a16="http://schemas.microsoft.com/office/drawing/2014/main" val="2843118563"/>
                    </a:ext>
                  </a:extLst>
                </a:gridCol>
                <a:gridCol w="695981">
                  <a:extLst>
                    <a:ext uri="{9D8B030D-6E8A-4147-A177-3AD203B41FA5}">
                      <a16:colId xmlns:a16="http://schemas.microsoft.com/office/drawing/2014/main" val="1009682093"/>
                    </a:ext>
                  </a:extLst>
                </a:gridCol>
                <a:gridCol w="2658078">
                  <a:extLst>
                    <a:ext uri="{9D8B030D-6E8A-4147-A177-3AD203B41FA5}">
                      <a16:colId xmlns:a16="http://schemas.microsoft.com/office/drawing/2014/main" val="3527062817"/>
                    </a:ext>
                  </a:extLst>
                </a:gridCol>
                <a:gridCol w="3055434">
                  <a:extLst>
                    <a:ext uri="{9D8B030D-6E8A-4147-A177-3AD203B41FA5}">
                      <a16:colId xmlns:a16="http://schemas.microsoft.com/office/drawing/2014/main" val="279579154"/>
                    </a:ext>
                  </a:extLst>
                </a:gridCol>
              </a:tblGrid>
              <a:tr h="336505">
                <a:tc>
                  <a:txBody>
                    <a:bodyPr/>
                    <a:lstStyle/>
                    <a:p>
                      <a:pPr algn="ctr" fontAlgn="ctr"/>
                      <a:r>
                        <a:rPr lang="fi-FI" sz="1100" b="1" i="0" u="none" strike="noStrike">
                          <a:solidFill>
                            <a:srgbClr val="FFFFFF"/>
                          </a:solidFill>
                          <a:effectLst/>
                          <a:latin typeface="Work Sans" pitchFamily="2" charset="0"/>
                          <a:ea typeface="ＭＳ Ｐゴシック" panose="020B0600070205080204" pitchFamily="50" charset="-128"/>
                        </a:rPr>
                        <a:t>Topic item</a:t>
                      </a:r>
                    </a:p>
                  </a:txBody>
                  <a:tcPr marL="1736" marR="1736" marT="1736" marB="0" anchor="ctr">
                    <a:lnL>
                      <a:noFill/>
                    </a:lnL>
                    <a:lnR>
                      <a:noFill/>
                    </a:lnR>
                    <a:lnT>
                      <a:noFill/>
                    </a:lnT>
                    <a:lnB>
                      <a:noFill/>
                    </a:lnB>
                    <a:solidFill>
                      <a:srgbClr val="00B050"/>
                    </a:solidFill>
                  </a:tcPr>
                </a:tc>
                <a:tc>
                  <a:txBody>
                    <a:bodyPr/>
                    <a:lstStyle/>
                    <a:p>
                      <a:pPr algn="ctr" fontAlgn="ctr"/>
                      <a:r>
                        <a:rPr lang="fi-FI" sz="1100" b="1" i="0" u="none" strike="noStrike">
                          <a:solidFill>
                            <a:srgbClr val="FFFFFF"/>
                          </a:solidFill>
                          <a:effectLst/>
                          <a:latin typeface="Work Sans" pitchFamily="2" charset="0"/>
                          <a:ea typeface="ＭＳ Ｐゴシック" panose="020B0600070205080204" pitchFamily="50" charset="-128"/>
                        </a:rPr>
                        <a:t>Deadline</a:t>
                      </a:r>
                    </a:p>
                  </a:txBody>
                  <a:tcPr marL="1736" marR="1736" marT="1736" marB="0" anchor="ctr">
                    <a:lnL>
                      <a:noFill/>
                    </a:lnL>
                    <a:lnR>
                      <a:noFill/>
                    </a:lnR>
                    <a:lnT>
                      <a:noFill/>
                    </a:lnT>
                    <a:lnB>
                      <a:noFill/>
                    </a:lnB>
                    <a:solidFill>
                      <a:srgbClr val="00B050"/>
                    </a:solidFill>
                  </a:tcPr>
                </a:tc>
                <a:tc>
                  <a:txBody>
                    <a:bodyPr/>
                    <a:lstStyle/>
                    <a:p>
                      <a:pPr algn="ctr" fontAlgn="ctr"/>
                      <a:r>
                        <a:rPr lang="fi-FI" sz="1100" b="1" i="0" u="none" strike="noStrike" dirty="0">
                          <a:solidFill>
                            <a:srgbClr val="FFFFFF"/>
                          </a:solidFill>
                          <a:effectLst/>
                          <a:latin typeface="Work Sans" pitchFamily="2" charset="0"/>
                          <a:ea typeface="ＭＳ Ｐゴシック" panose="020B0600070205080204" pitchFamily="50" charset="-128"/>
                        </a:rPr>
                        <a:t>Action </a:t>
                      </a:r>
                      <a:r>
                        <a:rPr lang="fi-FI" sz="1100" b="1" i="0" u="none" strike="noStrike" dirty="0" err="1">
                          <a:solidFill>
                            <a:srgbClr val="FFFFFF"/>
                          </a:solidFill>
                          <a:effectLst/>
                          <a:latin typeface="Work Sans" pitchFamily="2" charset="0"/>
                          <a:ea typeface="ＭＳ Ｐゴシック" panose="020B0600070205080204" pitchFamily="50" charset="-128"/>
                        </a:rPr>
                        <a:t>items</a:t>
                      </a:r>
                      <a:endParaRPr lang="fi-FI" sz="1100" b="1" i="0" u="none" strike="noStrike" dirty="0">
                        <a:solidFill>
                          <a:srgbClr val="FFFFFF"/>
                        </a:solidFill>
                        <a:effectLst/>
                        <a:latin typeface="Work Sans" pitchFamily="2" charset="0"/>
                        <a:ea typeface="ＭＳ Ｐゴシック" panose="020B0600070205080204" pitchFamily="50" charset="-128"/>
                      </a:endParaRPr>
                    </a:p>
                  </a:txBody>
                  <a:tcPr marL="1736" marR="1736" marT="1736" marB="0" anchor="ctr">
                    <a:lnL>
                      <a:noFill/>
                    </a:lnL>
                    <a:lnR>
                      <a:noFill/>
                    </a:lnR>
                    <a:lnT>
                      <a:noFill/>
                    </a:lnT>
                    <a:lnB>
                      <a:noFill/>
                    </a:lnB>
                    <a:solidFill>
                      <a:srgbClr val="00B050"/>
                    </a:solidFill>
                  </a:tcPr>
                </a:tc>
                <a:tc>
                  <a:txBody>
                    <a:bodyPr/>
                    <a:lstStyle/>
                    <a:p>
                      <a:pPr algn="ctr" fontAlgn="ctr"/>
                      <a:r>
                        <a:rPr lang="fi-FI" sz="1100" b="1" i="0" u="none" strike="noStrike" dirty="0">
                          <a:solidFill>
                            <a:srgbClr val="FFFFFF"/>
                          </a:solidFill>
                          <a:effectLst/>
                          <a:latin typeface="Work Sans" pitchFamily="2" charset="0"/>
                          <a:ea typeface="ＭＳ Ｐゴシック" panose="020B0600070205080204" pitchFamily="50" charset="-128"/>
                        </a:rPr>
                        <a:t>Notes</a:t>
                      </a:r>
                    </a:p>
                  </a:txBody>
                  <a:tcPr marL="1736" marR="1736" marT="1736" marB="0" anchor="ctr">
                    <a:lnL>
                      <a:noFill/>
                    </a:lnL>
                    <a:lnR>
                      <a:noFill/>
                    </a:lnR>
                    <a:lnT>
                      <a:noFill/>
                    </a:lnT>
                    <a:lnB>
                      <a:noFill/>
                    </a:lnB>
                    <a:solidFill>
                      <a:srgbClr val="00B050"/>
                    </a:solidFill>
                  </a:tcPr>
                </a:tc>
                <a:extLst>
                  <a:ext uri="{0D108BD9-81ED-4DB2-BD59-A6C34878D82A}">
                    <a16:rowId xmlns:a16="http://schemas.microsoft.com/office/drawing/2014/main" val="2977210075"/>
                  </a:ext>
                </a:extLst>
              </a:tr>
              <a:tr h="0">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Std Draft D2_3 WG pre-ballot recirculation.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July/2024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ja-JP" altLang="en-US" sz="105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Editorial comments from 802.15 technical editor were addressed. Still missing cross-references.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97500253"/>
                  </a:ext>
                </a:extLst>
              </a:tr>
              <a:tr h="310372">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Towards the July 2024 meeting</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July/2024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Adding MAC text. Revise PHY text.</a:t>
                      </a:r>
                      <a:b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b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Editorial revisions.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3815893"/>
                  </a:ext>
                </a:extLst>
              </a:tr>
              <a:tr h="342441">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Target WG letter ballot (LB) submission: </a:t>
                      </a:r>
                      <a:r>
                        <a:rPr lang="en-US" sz="1050" b="1" i="0" u="none" strike="noStrike" dirty="0">
                          <a:solidFill>
                            <a:srgbClr val="000000"/>
                          </a:solidFill>
                          <a:effectLst/>
                          <a:latin typeface="Times New Roman" panose="02020603050405020304" pitchFamily="18" charset="0"/>
                          <a:ea typeface="ＭＳ Ｐゴシック" panose="020B0600070205080204" pitchFamily="50" charset="-128"/>
                        </a:rPr>
                        <a:t>submit draft to TEG</a:t>
                      </a:r>
                      <a:endParaRPr lang="en-US"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August/2024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Disposition of comments.</a:t>
                      </a:r>
                      <a:br>
                        <a:rPr lang="fi-FI" sz="1050" b="0" i="0" u="none" strike="noStrike">
                          <a:solidFill>
                            <a:srgbClr val="000000"/>
                          </a:solidFill>
                          <a:effectLst/>
                          <a:latin typeface="Times New Roman" panose="02020603050405020304" pitchFamily="18" charset="0"/>
                          <a:ea typeface="ＭＳ Ｐゴシック" panose="020B0600070205080204" pitchFamily="50" charset="-128"/>
                        </a:rPr>
                      </a:br>
                      <a:endParaRPr lang="fi-FI" sz="105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1" i="0" u="none" strike="noStrike">
                          <a:solidFill>
                            <a:srgbClr val="000000"/>
                          </a:solidFill>
                          <a:effectLst/>
                          <a:latin typeface="Times New Roman" panose="02020603050405020304" pitchFamily="18" charset="0"/>
                          <a:ea typeface="ＭＳ Ｐゴシック" panose="020B0600070205080204" pitchFamily="50" charset="-128"/>
                        </a:rPr>
                        <a:t>1.</a:t>
                      </a: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 Based on pre-ballot resolutions, prepare Draft D2_4</a:t>
                      </a:r>
                      <a:br>
                        <a:rPr lang="en-US" sz="1050" b="0" i="0" u="none" strike="noStrike">
                          <a:solidFill>
                            <a:srgbClr val="000000"/>
                          </a:solidFill>
                          <a:effectLst/>
                          <a:latin typeface="Times New Roman" panose="02020603050405020304" pitchFamily="18" charset="0"/>
                          <a:ea typeface="ＭＳ Ｐゴシック" panose="020B0600070205080204" pitchFamily="50" charset="-128"/>
                        </a:rPr>
                      </a:br>
                      <a:r>
                        <a:rPr lang="en-US" sz="1050" b="1" i="0" u="none" strike="noStrike">
                          <a:solidFill>
                            <a:srgbClr val="000000"/>
                          </a:solidFill>
                          <a:effectLst/>
                          <a:latin typeface="Times New Roman" panose="02020603050405020304" pitchFamily="18" charset="0"/>
                          <a:ea typeface="ＭＳ Ｐゴシック" panose="020B0600070205080204" pitchFamily="50" charset="-128"/>
                        </a:rPr>
                        <a:t>2.</a:t>
                      </a: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 Request LB submission before the September meeting. Consequently, the July meeting is used to resolve comments.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3129579"/>
                  </a:ext>
                </a:extLst>
              </a:tr>
              <a:tr h="398607">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TG and WG Motion to letter ballot (LB) submission: submit draft to EC</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Sep/2024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TG and WG Motion to LB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Prepare all necessary documents: Project Task List, Progress Repor, Coexistence Assurance(CA) document, TG Motion to LB, WG Motion to LB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68060256"/>
                  </a:ext>
                </a:extLst>
              </a:tr>
              <a:tr h="215365">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1st LB circulation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Sep/2024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0050979"/>
                  </a:ext>
                </a:extLst>
              </a:tr>
              <a:tr h="215365">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Comment Resolution for LB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Nov/2024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3766934"/>
                  </a:ext>
                </a:extLst>
              </a:tr>
              <a:tr h="215365">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2nd LB recirculation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Nov/2024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078576"/>
                  </a:ext>
                </a:extLst>
              </a:tr>
              <a:tr h="321776">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Conditional approval for Sponsor Ballot (SB)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Nov/2024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Seek conditional approval for SB by the Executive Committee.</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1373768"/>
                  </a:ext>
                </a:extLst>
              </a:tr>
              <a:tr h="215365">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Final LB recirculation.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Jan/2025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WG approval to request SB submission.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9259402"/>
                  </a:ext>
                </a:extLst>
              </a:tr>
              <a:tr h="321776">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Request EC approval for SB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Jan/2025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Request SB approval by the EC (conditional or not)</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1567322"/>
                  </a:ext>
                </a:extLst>
              </a:tr>
              <a:tr h="212721">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IEEE SA Sponsor Ballot submission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March/2025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One month for IEEE SA editorial review.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291027"/>
                  </a:ext>
                </a:extLst>
              </a:tr>
              <a:tr h="215365">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1st SB recirculation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May/2025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SB and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366230"/>
                  </a:ext>
                </a:extLst>
              </a:tr>
              <a:tr h="215365">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2nd SB recirculation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Jun/2025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SB and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6664465"/>
                  </a:ext>
                </a:extLst>
              </a:tr>
              <a:tr h="321776">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Request conditional/unconditional approval to RevCom</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Jun/2025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Submission to SASB agenda</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141726"/>
                  </a:ext>
                </a:extLst>
              </a:tr>
              <a:tr h="245528">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Final SB recirculation, if required. Submission to RevCom</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July/2025</a:t>
                      </a:r>
                    </a:p>
                  </a:txBody>
                  <a:tcPr marL="1736" marR="1736" marT="17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Submission to SASB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8899603"/>
                  </a:ext>
                </a:extLst>
              </a:tr>
              <a:tr h="215365">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RevCom submission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July/2025</a:t>
                      </a:r>
                    </a:p>
                  </a:txBody>
                  <a:tcPr marL="1736" marR="1736" marT="17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RevCom</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approval</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9296439"/>
                  </a:ext>
                </a:extLst>
              </a:tr>
            </a:tbl>
          </a:graphicData>
        </a:graphic>
      </p:graphicFrame>
      <p:sp>
        <p:nvSpPr>
          <p:cNvPr id="2" name="Slide Number Placeholder 3">
            <a:extLst>
              <a:ext uri="{FF2B5EF4-FFF2-40B4-BE49-F238E27FC236}">
                <a16:creationId xmlns:a16="http://schemas.microsoft.com/office/drawing/2014/main" id="{928ECC56-D640-F00E-F03E-B248866284BE}"/>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68</a:t>
            </a:fld>
            <a:endParaRPr lang="en-US" sz="1200" dirty="0"/>
          </a:p>
        </p:txBody>
      </p:sp>
    </p:spTree>
    <p:extLst>
      <p:ext uri="{BB962C8B-B14F-4D97-AF65-F5344CB8AC3E}">
        <p14:creationId xmlns:p14="http://schemas.microsoft.com/office/powerpoint/2010/main" val="30837739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74171" y="1134778"/>
            <a:ext cx="8969829" cy="5462774"/>
          </a:xfrm>
        </p:spPr>
        <p:txBody>
          <a:bodyPr/>
          <a:lstStyle/>
          <a:p>
            <a:pPr marL="0" indent="0">
              <a:lnSpc>
                <a:spcPts val="1100"/>
              </a:lnSpc>
              <a:buNone/>
            </a:pPr>
            <a:r>
              <a:rPr lang="ja-JP" altLang="en-US" sz="1400" dirty="0"/>
              <a:t>・</a:t>
            </a:r>
            <a:r>
              <a:rPr lang="is-IS" altLang="ja-JP" sz="1400" dirty="0"/>
              <a:t>TG15.6ma opening report for November 2024 meeting                                               15-24-0566-01-06ma</a:t>
            </a:r>
          </a:p>
          <a:p>
            <a:pPr marL="0" indent="0">
              <a:lnSpc>
                <a:spcPts val="1100"/>
              </a:lnSpc>
              <a:buNone/>
            </a:pPr>
            <a:r>
              <a:rPr lang="ja-JP" altLang="en-US" sz="1400" dirty="0"/>
              <a:t>・</a:t>
            </a:r>
            <a:r>
              <a:rPr lang="is-IS" altLang="ja-JP" sz="1400" dirty="0"/>
              <a:t>TG15.6ma Agenda of  September Meeting in 2024                                                     15-24-0565-10-06ma</a:t>
            </a:r>
            <a:endParaRPr lang="en-US" altLang="ja-JP" sz="1400" dirty="0">
              <a:solidFill>
                <a:srgbClr val="000000"/>
              </a:solidFill>
              <a:latin typeface="Arial"/>
              <a:cs typeface="Times New Roman" pitchFamily="18" charset="0"/>
            </a:endParaRPr>
          </a:p>
          <a:p>
            <a:pPr marL="0" indent="0">
              <a:lnSpc>
                <a:spcPts val="11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Progress report of 802.15.6ma                                                                                     15-23-0056-08-06ma</a:t>
            </a:r>
          </a:p>
          <a:p>
            <a:pPr marL="0" indent="0">
              <a:lnSpc>
                <a:spcPts val="1100"/>
              </a:lnSpc>
              <a:buNone/>
            </a:pPr>
            <a:r>
              <a:rPr lang="ja-JP" altLang="en-US" sz="1400" dirty="0">
                <a:solidFill>
                  <a:srgbClr val="000000"/>
                </a:solidFill>
                <a:latin typeface="Arial"/>
                <a:cs typeface="Times New Roman" pitchFamily="18" charset="0"/>
              </a:rPr>
              <a:t>・</a:t>
            </a:r>
            <a:r>
              <a:rPr lang="it-IT" altLang="ja-JP" sz="1400" dirty="0">
                <a:solidFill>
                  <a:srgbClr val="000000"/>
                </a:solidFill>
                <a:latin typeface="Arial"/>
                <a:cs typeface="Times New Roman" pitchFamily="18" charset="0"/>
              </a:rPr>
              <a:t>TG6ma Necessary Documents for Letter Ballot(LB)                                                 </a:t>
            </a:r>
            <a:r>
              <a:rPr lang="ja-JP" altLang="en-US" sz="1400" dirty="0">
                <a:solidFill>
                  <a:srgbClr val="000000"/>
                </a:solidFill>
                <a:latin typeface="Arial"/>
                <a:cs typeface="Times New Roman" pitchFamily="18" charset="0"/>
              </a:rPr>
              <a:t>　</a:t>
            </a:r>
            <a:r>
              <a:rPr lang="it-IT" altLang="ja-JP" sz="1400" dirty="0">
                <a:solidFill>
                  <a:srgbClr val="000000"/>
                </a:solidFill>
                <a:latin typeface="Arial"/>
                <a:cs typeface="Times New Roman" pitchFamily="18" charset="0"/>
              </a:rPr>
              <a:t>15-24-0489-01-06ma</a:t>
            </a:r>
          </a:p>
          <a:p>
            <a:pPr marL="0" indent="0">
              <a:lnSpc>
                <a:spcPts val="11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Rescheduling Timeline                                                                                                  15-23-0361-07-06ma</a:t>
            </a:r>
          </a:p>
          <a:p>
            <a:pPr marL="0" indent="0">
              <a:lnSpc>
                <a:spcPts val="11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Overview of IG-DEP, SG6a, TG6a </a:t>
            </a: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 TG15.6ma BAN  with Enhanced Dependability15-23-0455-05-06ma</a:t>
            </a:r>
            <a:r>
              <a:rPr lang="ja-JP" altLang="en-US" sz="1400" dirty="0">
                <a:solidFill>
                  <a:srgbClr val="000000"/>
                </a:solidFill>
                <a:latin typeface="Arial"/>
                <a:cs typeface="Times New Roman" pitchFamily="18" charset="0"/>
              </a:rPr>
              <a:t>　　　　　　　　　　　　　　　　　　　　　　　　　　　</a:t>
            </a:r>
            <a:endParaRPr lang="en-US" altLang="ja-JP" sz="1400" dirty="0">
              <a:solidFill>
                <a:srgbClr val="000000"/>
              </a:solidFill>
              <a:latin typeface="Arial"/>
              <a:cs typeface="Times New Roman" pitchFamily="18" charset="0"/>
            </a:endParaRPr>
          </a:p>
          <a:p>
            <a:pPr marL="0" indent="0">
              <a:lnSpc>
                <a:spcPts val="11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Basic Consensus in MAC and PHY of Revision of IEEE802.15.6-2012                       15-23-0557-05-06ma</a:t>
            </a:r>
          </a:p>
          <a:p>
            <a:pPr marL="0" indent="0">
              <a:lnSpc>
                <a:spcPts val="11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Review of Letter Ballot(LB)210 for draft D03                                                                 15-24-0xxx-00-06ma</a:t>
            </a:r>
          </a:p>
          <a:p>
            <a:pPr marL="0" indent="0">
              <a:lnSpc>
                <a:spcPts val="11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Consolidated comments &amp; resolutions LB210                                                           </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15-24-0575-03-06ma</a:t>
            </a:r>
          </a:p>
          <a:p>
            <a:pPr marL="0" indent="0">
              <a:lnSpc>
                <a:spcPts val="11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Propagation Channel Parameters of UWB  for Human BAN (HBAN) Use Cases        15-24-0145-03-06ma</a:t>
            </a:r>
          </a:p>
          <a:p>
            <a:pPr marL="0" indent="0">
              <a:lnSpc>
                <a:spcPts val="11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MAC Performance Evaluation of Multiple BAN Coexistence Under TG6ma Channel Model</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24-246-03</a:t>
            </a:r>
          </a:p>
          <a:p>
            <a:pPr marL="0" indent="0">
              <a:lnSpc>
                <a:spcPts val="11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Performance Evaluation of Channel Coding with </a:t>
            </a:r>
            <a:r>
              <a:rPr lang="en-US" altLang="ja-JP" sz="1400" dirty="0" err="1">
                <a:solidFill>
                  <a:srgbClr val="000000"/>
                </a:solidFill>
                <a:latin typeface="Arial"/>
                <a:cs typeface="Times New Roman" pitchFamily="18" charset="0"/>
              </a:rPr>
              <a:t>Interleaver</a:t>
            </a:r>
            <a:r>
              <a:rPr lang="en-US" altLang="ja-JP" sz="1400" dirty="0">
                <a:solidFill>
                  <a:srgbClr val="000000"/>
                </a:solidFill>
                <a:latin typeface="Arial"/>
                <a:cs typeface="Times New Roman" pitchFamily="18" charset="0"/>
              </a:rPr>
              <a:t> for Some Classes of Coexistence</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24-247-02</a:t>
            </a:r>
          </a:p>
          <a:p>
            <a:pPr marL="0" indent="0">
              <a:lnSpc>
                <a:spcPts val="11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Ranging Accuracy Evaluation under TG6ma Communication </a:t>
            </a:r>
            <a:r>
              <a:rPr lang="en-US" altLang="ja-JP" sz="1400" dirty="0" err="1">
                <a:solidFill>
                  <a:srgbClr val="000000"/>
                </a:solidFill>
                <a:latin typeface="Arial"/>
                <a:cs typeface="Times New Roman" pitchFamily="18" charset="0"/>
              </a:rPr>
              <a:t>Senarios</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15-24-0248-02-06ma</a:t>
            </a:r>
          </a:p>
          <a:p>
            <a:pPr marL="0" indent="0">
              <a:lnSpc>
                <a:spcPts val="11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Hybrid ARQ Scheme for High QoS Packets in High Class of Coexistence of IEEE 802.15.6ma 23-0576-05</a:t>
            </a:r>
          </a:p>
          <a:p>
            <a:pPr marL="0" indent="0">
              <a:lnSpc>
                <a:spcPts val="11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Evaluation of IEEE 802.15.6 UWB PHY Utilizing Super Orthogonal Convolutional Code</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15-22-0562-10</a:t>
            </a:r>
          </a:p>
          <a:p>
            <a:pPr marL="0" indent="0">
              <a:lnSpc>
                <a:spcPts val="11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MAC </a:t>
            </a:r>
            <a:r>
              <a:rPr lang="fi-FI" altLang="ja-JP" sz="1400" dirty="0" err="1">
                <a:solidFill>
                  <a:srgbClr val="000000"/>
                </a:solidFill>
                <a:latin typeface="Arial"/>
                <a:cs typeface="Times New Roman" pitchFamily="18" charset="0"/>
              </a:rPr>
              <a:t>superframe</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structure</a:t>
            </a:r>
            <a:r>
              <a:rPr lang="fi-FI" altLang="ja-JP" sz="1400" dirty="0">
                <a:solidFill>
                  <a:srgbClr val="000000"/>
                </a:solidFill>
                <a:latin typeface="Arial"/>
                <a:cs typeface="Times New Roman" pitchFamily="18" charset="0"/>
              </a:rPr>
              <a:t> and </a:t>
            </a:r>
            <a:r>
              <a:rPr lang="fi-FI" altLang="ja-JP" sz="1400" dirty="0" err="1">
                <a:solidFill>
                  <a:srgbClr val="000000"/>
                </a:solidFill>
                <a:latin typeface="Arial"/>
                <a:cs typeface="Times New Roman" pitchFamily="18" charset="0"/>
              </a:rPr>
              <a:t>frames</a:t>
            </a:r>
            <a:r>
              <a:rPr lang="fi-FI" altLang="ja-JP" sz="1400" dirty="0">
                <a:solidFill>
                  <a:srgbClr val="000000"/>
                </a:solidFill>
                <a:latin typeface="Arial"/>
                <a:cs typeface="Times New Roman" pitchFamily="18" charset="0"/>
              </a:rPr>
              <a:t>                                                                          15-24-0573-00-06ma</a:t>
            </a:r>
          </a:p>
          <a:p>
            <a:pPr marL="0" indent="0">
              <a:lnSpc>
                <a:spcPts val="11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Update of simulation results of MAC of UWB-BAN IEEE802.15.6ma in multiple BANs 15-24-0602-01-06ma</a:t>
            </a:r>
            <a:endParaRPr lang="fi-FI" altLang="ja-JP" sz="1400" dirty="0">
              <a:solidFill>
                <a:srgbClr val="000000"/>
              </a:solidFill>
              <a:latin typeface="Arial"/>
              <a:cs typeface="Times New Roman" pitchFamily="18" charset="0"/>
            </a:endParaRPr>
          </a:p>
          <a:p>
            <a:pPr marL="0" indent="0">
              <a:lnSpc>
                <a:spcPts val="11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 Coordinator-to-Coordinator(C2C) Ranging and Communication for Multiple BAN Coexistence24-0406-00</a:t>
            </a: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 </a:t>
            </a:r>
            <a:endParaRPr lang="en-US" altLang="ja-JP" sz="1400" dirty="0">
              <a:solidFill>
                <a:srgbClr val="000000"/>
              </a:solidFill>
              <a:latin typeface="Arial"/>
              <a:cs typeface="Times New Roman" pitchFamily="18" charset="0"/>
            </a:endParaRPr>
          </a:p>
          <a:p>
            <a:pPr marL="0" indent="0">
              <a:lnSpc>
                <a:spcPts val="1100"/>
              </a:lnSpc>
              <a:buNone/>
            </a:pPr>
            <a:r>
              <a:rPr lang="ja-JP" altLang="en-US" sz="1400" dirty="0">
                <a:solidFill>
                  <a:srgbClr val="000000"/>
                </a:solidFill>
                <a:latin typeface="Arial"/>
                <a:cs typeface="Times New Roman" pitchFamily="18" charset="0"/>
              </a:rPr>
              <a:t>・</a:t>
            </a:r>
            <a:r>
              <a:rPr lang="fi-FI" altLang="ja-JP" sz="1400" dirty="0" err="1">
                <a:solidFill>
                  <a:srgbClr val="000000"/>
                </a:solidFill>
                <a:latin typeface="Arial"/>
                <a:cs typeface="Times New Roman" pitchFamily="18" charset="0"/>
              </a:rPr>
              <a:t>Proposed</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text</a:t>
            </a:r>
            <a:r>
              <a:rPr lang="fi-FI" altLang="ja-JP" sz="1400" dirty="0">
                <a:solidFill>
                  <a:srgbClr val="000000"/>
                </a:solidFill>
                <a:latin typeface="Arial"/>
                <a:cs typeface="Times New Roman" pitchFamily="18" charset="0"/>
              </a:rPr>
              <a:t> for 6ma - MAC Service </a:t>
            </a:r>
            <a:r>
              <a:rPr lang="fi-FI" altLang="ja-JP" sz="1400" dirty="0" err="1">
                <a:solidFill>
                  <a:srgbClr val="000000"/>
                </a:solidFill>
                <a:latin typeface="Arial"/>
                <a:cs typeface="Times New Roman" pitchFamily="18" charset="0"/>
              </a:rPr>
              <a:t>Features</a:t>
            </a:r>
            <a:r>
              <a:rPr lang="fi-FI" altLang="ja-JP" sz="1400" dirty="0">
                <a:solidFill>
                  <a:srgbClr val="000000"/>
                </a:solidFill>
                <a:latin typeface="Arial"/>
                <a:cs typeface="Times New Roman" pitchFamily="18" charset="0"/>
              </a:rPr>
              <a:t>                                                       </a:t>
            </a:r>
            <a:r>
              <a:rPr lang="ja-JP" altLang="en-US" sz="1400" dirty="0">
                <a:solidFill>
                  <a:srgbClr val="000000"/>
                </a:solidFill>
                <a:latin typeface="Arial"/>
                <a:cs typeface="Times New Roman" pitchFamily="18" charset="0"/>
              </a:rPr>
              <a:t>　  </a:t>
            </a:r>
            <a:r>
              <a:rPr lang="fi-FI" altLang="ja-JP" sz="1400" dirty="0">
                <a:solidFill>
                  <a:srgbClr val="000000"/>
                </a:solidFill>
                <a:latin typeface="Arial"/>
                <a:cs typeface="Times New Roman" pitchFamily="18" charset="0"/>
              </a:rPr>
              <a:t>15-24-0356-00-06ma</a:t>
            </a:r>
          </a:p>
          <a:p>
            <a:pPr marL="0" indent="0">
              <a:lnSpc>
                <a:spcPts val="1100"/>
              </a:lnSpc>
              <a:buNone/>
            </a:pPr>
            <a:r>
              <a:rPr lang="ja-JP" altLang="en-US" sz="1400" dirty="0">
                <a:solidFill>
                  <a:srgbClr val="000000"/>
                </a:solidFill>
                <a:latin typeface="Arial"/>
                <a:cs typeface="Times New Roman" pitchFamily="18" charset="0"/>
              </a:rPr>
              <a:t>・</a:t>
            </a:r>
            <a:r>
              <a:rPr lang="fi-FI" altLang="ja-JP" sz="1400" dirty="0" err="1">
                <a:solidFill>
                  <a:srgbClr val="000000"/>
                </a:solidFill>
                <a:latin typeface="Arial"/>
                <a:cs typeface="Times New Roman" pitchFamily="18" charset="0"/>
              </a:rPr>
              <a:t>Theoretical</a:t>
            </a:r>
            <a:r>
              <a:rPr lang="fi-FI" altLang="ja-JP" sz="1400" dirty="0">
                <a:solidFill>
                  <a:srgbClr val="000000"/>
                </a:solidFill>
                <a:latin typeface="Arial"/>
                <a:cs typeface="Times New Roman" pitchFamily="18" charset="0"/>
              </a:rPr>
              <a:t> Analysis of System Performance in a Multi-BAN </a:t>
            </a:r>
            <a:r>
              <a:rPr lang="fi-FI" altLang="ja-JP" sz="1400" dirty="0" err="1">
                <a:solidFill>
                  <a:srgbClr val="000000"/>
                </a:solidFill>
                <a:latin typeface="Arial"/>
                <a:cs typeface="Times New Roman" pitchFamily="18" charset="0"/>
              </a:rPr>
              <a:t>Coexistence</a:t>
            </a:r>
            <a:r>
              <a:rPr lang="fi-FI" altLang="ja-JP" sz="1400" dirty="0">
                <a:solidFill>
                  <a:srgbClr val="000000"/>
                </a:solidFill>
                <a:latin typeface="Arial"/>
                <a:cs typeface="Times New Roman" pitchFamily="18" charset="0"/>
              </a:rPr>
              <a:t> Environment (Class 1)24-0357-0</a:t>
            </a:r>
          </a:p>
          <a:p>
            <a:pPr marL="0" indent="0">
              <a:lnSpc>
                <a:spcPts val="11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TG15.6ma </a:t>
            </a:r>
            <a:r>
              <a:rPr lang="fi-FI" altLang="ja-JP" sz="1400" dirty="0" err="1">
                <a:solidFill>
                  <a:srgbClr val="000000"/>
                </a:solidFill>
                <a:latin typeface="Arial"/>
                <a:cs typeface="Times New Roman" pitchFamily="18" charset="0"/>
              </a:rPr>
              <a:t>Coexistence</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Assessment</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Document</a:t>
            </a:r>
            <a:r>
              <a:rPr lang="fi-FI" altLang="ja-JP" sz="1400" dirty="0">
                <a:solidFill>
                  <a:srgbClr val="000000"/>
                </a:solidFill>
                <a:latin typeface="Arial"/>
                <a:cs typeface="Times New Roman" pitchFamily="18" charset="0"/>
              </a:rPr>
              <a:t>                                                           </a:t>
            </a:r>
            <a:r>
              <a:rPr lang="ja-JP" altLang="en-US" sz="1400" dirty="0">
                <a:solidFill>
                  <a:srgbClr val="000000"/>
                </a:solidFill>
                <a:latin typeface="Arial"/>
                <a:cs typeface="Times New Roman" pitchFamily="18" charset="0"/>
              </a:rPr>
              <a:t> </a:t>
            </a:r>
            <a:r>
              <a:rPr lang="fi-FI" altLang="ja-JP" sz="1400" dirty="0">
                <a:solidFill>
                  <a:srgbClr val="000000"/>
                </a:solidFill>
                <a:latin typeface="Arial"/>
                <a:cs typeface="Times New Roman" pitchFamily="18" charset="0"/>
              </a:rPr>
              <a:t>15-24-0348-03-06ma</a:t>
            </a:r>
          </a:p>
          <a:p>
            <a:pPr marL="0" indent="0">
              <a:lnSpc>
                <a:spcPts val="1100"/>
              </a:lnSpc>
              <a:buNone/>
            </a:pPr>
            <a:r>
              <a:rPr lang="ja-JP" altLang="en-US" sz="1400" dirty="0">
                <a:solidFill>
                  <a:srgbClr val="000000"/>
                </a:solidFill>
                <a:latin typeface="Arial"/>
                <a:cs typeface="Times New Roman" pitchFamily="18" charset="0"/>
              </a:rPr>
              <a:t>・</a:t>
            </a:r>
            <a:r>
              <a:rPr lang="fi-FI" altLang="ja-JP" sz="1400" dirty="0" err="1">
                <a:solidFill>
                  <a:srgbClr val="000000"/>
                </a:solidFill>
                <a:latin typeface="Arial"/>
                <a:cs typeface="Times New Roman" pitchFamily="18" charset="0"/>
              </a:rPr>
              <a:t>Comments</a:t>
            </a:r>
            <a:r>
              <a:rPr lang="fi-FI" altLang="ja-JP" sz="1400" dirty="0">
                <a:solidFill>
                  <a:srgbClr val="000000"/>
                </a:solidFill>
                <a:latin typeface="Arial"/>
                <a:cs typeface="Times New Roman" pitchFamily="18" charset="0"/>
              </a:rPr>
              <a:t> to </a:t>
            </a:r>
            <a:r>
              <a:rPr lang="fi-FI" altLang="ja-JP" sz="1400" dirty="0" err="1">
                <a:solidFill>
                  <a:srgbClr val="000000"/>
                </a:solidFill>
                <a:latin typeface="Arial"/>
                <a:cs typeface="Times New Roman" pitchFamily="18" charset="0"/>
              </a:rPr>
              <a:t>channel-model-document</a:t>
            </a:r>
            <a:r>
              <a:rPr lang="fi-FI" altLang="ja-JP" sz="1400" dirty="0">
                <a:solidFill>
                  <a:srgbClr val="000000"/>
                </a:solidFill>
                <a:latin typeface="Arial"/>
                <a:cs typeface="Times New Roman" pitchFamily="18" charset="0"/>
              </a:rPr>
              <a:t>                                                                       </a:t>
            </a:r>
            <a:r>
              <a:rPr lang="ja-JP" altLang="en-US" sz="1400" dirty="0">
                <a:solidFill>
                  <a:srgbClr val="000000"/>
                </a:solidFill>
                <a:latin typeface="Arial"/>
                <a:cs typeface="Times New Roman" pitchFamily="18" charset="0"/>
              </a:rPr>
              <a:t> </a:t>
            </a:r>
            <a:r>
              <a:rPr lang="fi-FI" altLang="ja-JP" sz="1400" dirty="0">
                <a:solidFill>
                  <a:srgbClr val="000000"/>
                </a:solidFill>
                <a:latin typeface="Arial"/>
                <a:cs typeface="Times New Roman" pitchFamily="18" charset="0"/>
              </a:rPr>
              <a:t>15-24-0073-02-06ma</a:t>
            </a:r>
          </a:p>
          <a:p>
            <a:pPr marL="0" indent="0">
              <a:lnSpc>
                <a:spcPts val="11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Overview of Interference </a:t>
            </a:r>
            <a:r>
              <a:rPr lang="en-US" altLang="ja-JP" sz="1400" dirty="0" err="1">
                <a:solidFill>
                  <a:srgbClr val="000000"/>
                </a:solidFill>
                <a:latin typeface="Arial"/>
                <a:cs typeface="Times New Roman" pitchFamily="18" charset="0"/>
              </a:rPr>
              <a:t>Mittigation</a:t>
            </a:r>
            <a:r>
              <a:rPr lang="en-US" altLang="ja-JP" sz="1400" dirty="0">
                <a:solidFill>
                  <a:srgbClr val="000000"/>
                </a:solidFill>
                <a:latin typeface="Arial"/>
                <a:cs typeface="Times New Roman" pitchFamily="18" charset="0"/>
              </a:rPr>
              <a:t> Schemes for </a:t>
            </a:r>
            <a:r>
              <a:rPr lang="en-US" altLang="ja-JP" sz="1400" dirty="0" err="1">
                <a:solidFill>
                  <a:srgbClr val="000000"/>
                </a:solidFill>
                <a:latin typeface="Arial"/>
                <a:cs typeface="Times New Roman" pitchFamily="18" charset="0"/>
              </a:rPr>
              <a:t>Coexisitence</a:t>
            </a:r>
            <a:r>
              <a:rPr lang="en-US" altLang="ja-JP" sz="1400" dirty="0">
                <a:solidFill>
                  <a:srgbClr val="000000"/>
                </a:solidFill>
                <a:latin typeface="Arial"/>
                <a:cs typeface="Times New Roman" pitchFamily="18" charset="0"/>
              </a:rPr>
              <a:t> in TG6ma</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a:t>
            </a:r>
            <a:r>
              <a:rPr lang="fi-FI" altLang="ja-JP" sz="1400" dirty="0">
                <a:solidFill>
                  <a:srgbClr val="000000"/>
                </a:solidFill>
                <a:latin typeface="Arial"/>
                <a:cs typeface="Times New Roman" pitchFamily="18" charset="0"/>
              </a:rPr>
              <a:t>5-24-0536-00-06ma</a:t>
            </a:r>
          </a:p>
          <a:p>
            <a:pPr marL="0" lvl="1" indent="0">
              <a:lnSpc>
                <a:spcPts val="1300"/>
              </a:lnSpc>
              <a:spcBef>
                <a:spcPts val="0"/>
              </a:spcBef>
              <a:spcAft>
                <a:spcPts val="0"/>
              </a:spcAft>
              <a:buNone/>
              <a:defRPr/>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MAC services support for IEEE P802.1ACea                                                                15-24-0594-00-6a       </a:t>
            </a:r>
          </a:p>
          <a:p>
            <a:pPr marL="0" indent="0">
              <a:lnSpc>
                <a:spcPts val="11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Project </a:t>
            </a:r>
            <a:r>
              <a:rPr lang="fi-FI" altLang="ja-JP" sz="1400" dirty="0" err="1">
                <a:solidFill>
                  <a:srgbClr val="000000"/>
                </a:solidFill>
                <a:latin typeface="Arial"/>
                <a:cs typeface="Times New Roman" pitchFamily="18" charset="0"/>
              </a:rPr>
              <a:t>Task</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List</a:t>
            </a:r>
            <a:r>
              <a:rPr lang="fi-FI" altLang="ja-JP" sz="1400" dirty="0">
                <a:solidFill>
                  <a:srgbClr val="000000"/>
                </a:solidFill>
                <a:latin typeface="Arial"/>
                <a:cs typeface="Times New Roman" pitchFamily="18" charset="0"/>
              </a:rPr>
              <a:t> of TG6ma                                                                                            15-23-0536-01-06ma</a:t>
            </a:r>
          </a:p>
          <a:p>
            <a:pPr marL="0" indent="0">
              <a:lnSpc>
                <a:spcPts val="1100"/>
              </a:lnSpc>
              <a:buNone/>
            </a:pPr>
            <a:r>
              <a:rPr lang="ja-JP" altLang="en-US" sz="1400" dirty="0">
                <a:solidFill>
                  <a:srgbClr val="000000"/>
                </a:solidFill>
                <a:latin typeface="Arial"/>
                <a:cs typeface="Times New Roman" pitchFamily="18" charset="0"/>
              </a:rPr>
              <a:t>・</a:t>
            </a:r>
            <a:r>
              <a:rPr lang="fi-FI" altLang="ja-JP" sz="1400" dirty="0" err="1">
                <a:solidFill>
                  <a:srgbClr val="000000"/>
                </a:solidFill>
                <a:latin typeface="Arial"/>
                <a:cs typeface="Times New Roman" pitchFamily="18" charset="0"/>
              </a:rPr>
              <a:t>Progress</a:t>
            </a:r>
            <a:r>
              <a:rPr lang="fi-FI" altLang="ja-JP" sz="1400" dirty="0">
                <a:solidFill>
                  <a:srgbClr val="000000"/>
                </a:solidFill>
                <a:latin typeface="Arial"/>
                <a:cs typeface="Times New Roman" pitchFamily="18" charset="0"/>
              </a:rPr>
              <a:t> Report of TG6ma                                                                                            15-23-0056-09-06ma</a:t>
            </a:r>
          </a:p>
          <a:p>
            <a:pPr marL="0" indent="0">
              <a:lnSpc>
                <a:spcPts val="1100"/>
              </a:lnSpc>
              <a:buNone/>
            </a:pPr>
            <a:r>
              <a:rPr lang="ja-JP" altLang="en-US" sz="1400" dirty="0">
                <a:solidFill>
                  <a:srgbClr val="000000"/>
                </a:solidFill>
                <a:latin typeface="Arial"/>
                <a:cs typeface="Times New Roman" pitchFamily="18" charset="0"/>
              </a:rPr>
              <a:t>・</a:t>
            </a:r>
            <a:r>
              <a:rPr lang="fi-FI" altLang="ja-JP" sz="1400" dirty="0" err="1">
                <a:solidFill>
                  <a:srgbClr val="000000"/>
                </a:solidFill>
                <a:latin typeface="Arial"/>
                <a:cs typeface="Times New Roman" pitchFamily="18" charset="0"/>
              </a:rPr>
              <a:t>Timeline</a:t>
            </a:r>
            <a:r>
              <a:rPr lang="fi-FI" altLang="ja-JP" sz="1400" dirty="0">
                <a:solidFill>
                  <a:srgbClr val="000000"/>
                </a:solidFill>
                <a:latin typeface="Arial"/>
                <a:cs typeface="Times New Roman" pitchFamily="18" charset="0"/>
              </a:rPr>
              <a:t> of TG6ma                                                                                                         </a:t>
            </a:r>
            <a:r>
              <a:rPr lang="en-US" altLang="ja-JP" sz="1400" dirty="0">
                <a:solidFill>
                  <a:srgbClr val="000000"/>
                </a:solidFill>
                <a:latin typeface="Arial"/>
                <a:cs typeface="Times New Roman" pitchFamily="18" charset="0"/>
              </a:rPr>
              <a:t>1</a:t>
            </a:r>
            <a:r>
              <a:rPr lang="fi-FI" altLang="ja-JP" sz="1400" dirty="0">
                <a:solidFill>
                  <a:srgbClr val="000000"/>
                </a:solidFill>
                <a:latin typeface="Arial"/>
                <a:cs typeface="Times New Roman" pitchFamily="18" charset="0"/>
              </a:rPr>
              <a:t>5.23-0361-08-06ma</a:t>
            </a:r>
          </a:p>
          <a:p>
            <a:pPr marL="0" indent="0">
              <a:lnSpc>
                <a:spcPts val="11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TG15.6ma </a:t>
            </a:r>
            <a:r>
              <a:rPr lang="fi-FI" altLang="ja-JP" sz="1400" dirty="0" err="1">
                <a:solidFill>
                  <a:srgbClr val="000000"/>
                </a:solidFill>
                <a:latin typeface="Arial"/>
                <a:cs typeface="Times New Roman" pitchFamily="18" charset="0"/>
              </a:rPr>
              <a:t>Closing</a:t>
            </a:r>
            <a:r>
              <a:rPr lang="fi-FI" altLang="ja-JP" sz="1400" dirty="0">
                <a:solidFill>
                  <a:srgbClr val="000000"/>
                </a:solidFill>
                <a:latin typeface="Arial"/>
                <a:cs typeface="Times New Roman" pitchFamily="18" charset="0"/>
              </a:rPr>
              <a:t> Report for November 2024                                                              15-24-0563-00-06ma    </a:t>
            </a:r>
          </a:p>
          <a:p>
            <a:pPr marL="0" indent="0">
              <a:lnSpc>
                <a:spcPts val="11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TG15.6ma Meeting </a:t>
            </a:r>
            <a:r>
              <a:rPr lang="fi-FI" altLang="ja-JP" sz="1400" dirty="0" err="1">
                <a:solidFill>
                  <a:srgbClr val="000000"/>
                </a:solidFill>
                <a:latin typeface="Arial"/>
                <a:cs typeface="Times New Roman" pitchFamily="18" charset="0"/>
              </a:rPr>
              <a:t>Minutes</a:t>
            </a:r>
            <a:r>
              <a:rPr lang="fi-FI" altLang="ja-JP" sz="1400" dirty="0">
                <a:solidFill>
                  <a:srgbClr val="000000"/>
                </a:solidFill>
                <a:latin typeface="Arial"/>
                <a:cs typeface="Times New Roman" pitchFamily="18" charset="0"/>
              </a:rPr>
              <a:t> for November 2024 </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15-24-0566-00-06ma</a:t>
            </a:r>
          </a:p>
        </p:txBody>
      </p:sp>
      <p:sp>
        <p:nvSpPr>
          <p:cNvPr id="3" name="タイトル 2"/>
          <p:cNvSpPr>
            <a:spLocks noGrp="1"/>
          </p:cNvSpPr>
          <p:nvPr>
            <p:ph type="title"/>
          </p:nvPr>
        </p:nvSpPr>
        <p:spPr>
          <a:xfrm>
            <a:off x="611560" y="680979"/>
            <a:ext cx="7727370" cy="436855"/>
          </a:xfrm>
        </p:spPr>
        <p:txBody>
          <a:bodyPr/>
          <a:lstStyle/>
          <a:p>
            <a:r>
              <a:rPr lang="en-US" altLang="ja-JP" b="1" dirty="0">
                <a:latin typeface="+mn-lt"/>
              </a:rPr>
              <a:t>Contributions</a:t>
            </a:r>
            <a:endParaRPr kumimoji="1" lang="ja-JP" altLang="en-US" b="1" dirty="0">
              <a:latin typeface="+mn-lt"/>
            </a:endParaRPr>
          </a:p>
        </p:txBody>
      </p:sp>
      <p:sp>
        <p:nvSpPr>
          <p:cNvPr id="4" name="Slide Number Placeholder 3">
            <a:extLst>
              <a:ext uri="{FF2B5EF4-FFF2-40B4-BE49-F238E27FC236}">
                <a16:creationId xmlns:a16="http://schemas.microsoft.com/office/drawing/2014/main" id="{8E856BCD-6AC7-3A51-27D9-CDBCD0BA42BB}"/>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69</a:t>
            </a:fld>
            <a:endParaRPr lang="en-US" sz="1200" dirty="0"/>
          </a:p>
        </p:txBody>
      </p:sp>
    </p:spTree>
    <p:extLst>
      <p:ext uri="{BB962C8B-B14F-4D97-AF65-F5344CB8AC3E}">
        <p14:creationId xmlns:p14="http://schemas.microsoft.com/office/powerpoint/2010/main" val="2054266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kern="12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kern="12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4</a:t>
            </a:r>
          </a:p>
          <a:p>
            <a:pPr marL="1371600" indent="-457200" algn="l" fontAlgn="b">
              <a:lnSpc>
                <a:spcPct val="80000"/>
              </a:lnSpc>
              <a:spcAft>
                <a:spcPts val="600"/>
              </a:spcAft>
              <a:defRPr/>
            </a:pPr>
            <a:endParaRPr lang="en-US" sz="2000" kern="12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TG7a (OCC)</a:t>
            </a:r>
            <a:br>
              <a:rPr lang="de-DE" dirty="0"/>
            </a:br>
            <a:r>
              <a:rPr lang="de-DE" dirty="0"/>
              <a:t>November 2024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70</a:t>
            </a:fld>
            <a:endParaRPr lang="en-US" dirty="0"/>
          </a:p>
        </p:txBody>
      </p:sp>
    </p:spTree>
    <p:extLst>
      <p:ext uri="{BB962C8B-B14F-4D97-AF65-F5344CB8AC3E}">
        <p14:creationId xmlns:p14="http://schemas.microsoft.com/office/powerpoint/2010/main" val="14143124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0" y="533400"/>
            <a:ext cx="2555508"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TG Motion #1</a:t>
            </a:r>
            <a:endParaRPr lang="en-US" sz="2400" dirty="0"/>
          </a:p>
        </p:txBody>
      </p:sp>
      <p:sp>
        <p:nvSpPr>
          <p:cNvPr id="8" name="TextBox 7"/>
          <p:cNvSpPr txBox="1"/>
          <p:nvPr/>
        </p:nvSpPr>
        <p:spPr>
          <a:xfrm>
            <a:off x="381000" y="1447800"/>
            <a:ext cx="8572498" cy="3970318"/>
          </a:xfrm>
          <a:prstGeom prst="rect">
            <a:avLst/>
          </a:prstGeom>
          <a:noFill/>
        </p:spPr>
        <p:txBody>
          <a:bodyPr wrap="square" rtlCol="0">
            <a:spAutoFit/>
          </a:bodyPr>
          <a:lstStyle/>
          <a:p>
            <a:pPr algn="l"/>
            <a:r>
              <a:rPr lang="en-US" altLang="ko-KR" sz="1800" b="0" i="0" dirty="0">
                <a:solidFill>
                  <a:srgbClr val="222222"/>
                </a:solidFill>
                <a:effectLst/>
                <a:latin typeface="Arial" panose="020B0604020202020204" pitchFamily="34" charset="0"/>
              </a:rPr>
              <a:t>Motion:</a:t>
            </a:r>
            <a:endParaRPr lang="en-US" altLang="ko-KR" b="0" i="0" dirty="0">
              <a:solidFill>
                <a:srgbClr val="222222"/>
              </a:solidFill>
              <a:effectLst/>
              <a:latin typeface="Arial" panose="020B0604020202020204" pitchFamily="34" charset="0"/>
            </a:endParaRPr>
          </a:p>
          <a:p>
            <a:pPr algn="l"/>
            <a:r>
              <a:rPr lang="en-US" altLang="ko-KR" sz="1800" b="0" i="0" dirty="0">
                <a:solidFill>
                  <a:srgbClr val="222222"/>
                </a:solidFill>
                <a:effectLst/>
                <a:latin typeface="Arial" panose="020B0604020202020204" pitchFamily="34" charset="0"/>
              </a:rPr>
              <a:t> </a:t>
            </a:r>
            <a:endParaRPr lang="en-US" altLang="ko-KR" b="0" i="0" dirty="0">
              <a:solidFill>
                <a:srgbClr val="222222"/>
              </a:solidFill>
              <a:effectLst/>
              <a:latin typeface="Arial" panose="020B0604020202020204" pitchFamily="34" charset="0"/>
            </a:endParaRPr>
          </a:p>
          <a:p>
            <a:pPr algn="l"/>
            <a:r>
              <a:rPr lang="en-US" altLang="ko-KR" sz="1800" b="0" i="0" dirty="0">
                <a:solidFill>
                  <a:srgbClr val="222222"/>
                </a:solidFill>
                <a:effectLst/>
                <a:latin typeface="Arial" panose="020B0604020202020204" pitchFamily="34" charset="0"/>
              </a:rPr>
              <a:t>TG7a approves the following resolution for comment received from ISO/IEC JTC 1/SC 6 </a:t>
            </a:r>
            <a:r>
              <a:rPr lang="en-US" altLang="ko-KR" sz="1800" b="1" i="0" dirty="0">
                <a:solidFill>
                  <a:srgbClr val="222222"/>
                </a:solidFill>
                <a:effectLst/>
                <a:latin typeface="Arial" panose="020B0604020202020204" pitchFamily="34" charset="0"/>
              </a:rPr>
              <a:t>N 18278 Summary of Voting on Submission of IEEE 802.15.7-2018</a:t>
            </a:r>
            <a:endParaRPr lang="en-US" altLang="ko-KR" b="0" i="0" dirty="0">
              <a:solidFill>
                <a:srgbClr val="222222"/>
              </a:solidFill>
              <a:effectLst/>
              <a:latin typeface="Arial" panose="020B0604020202020204" pitchFamily="34" charset="0"/>
            </a:endParaRPr>
          </a:p>
          <a:p>
            <a:pPr algn="l"/>
            <a:r>
              <a:rPr lang="en-US" altLang="ko-KR" sz="1800" b="1" i="0" dirty="0">
                <a:solidFill>
                  <a:srgbClr val="222222"/>
                </a:solidFill>
                <a:effectLst/>
                <a:latin typeface="Arial" panose="020B0604020202020204" pitchFamily="34" charset="0"/>
              </a:rPr>
              <a:t> </a:t>
            </a:r>
            <a:endParaRPr lang="en-US" altLang="ko-KR" b="0" i="0" dirty="0">
              <a:solidFill>
                <a:srgbClr val="222222"/>
              </a:solidFill>
              <a:effectLst/>
              <a:latin typeface="Arial" panose="020B0604020202020204" pitchFamily="34" charset="0"/>
            </a:endParaRPr>
          </a:p>
          <a:p>
            <a:pPr algn="l"/>
            <a:r>
              <a:rPr lang="en-US" altLang="ko-KR" sz="1800" b="0" i="0" dirty="0">
                <a:solidFill>
                  <a:srgbClr val="222222"/>
                </a:solidFill>
                <a:effectLst/>
                <a:latin typeface="Arial" panose="020B0604020202020204" pitchFamily="34" charset="0"/>
              </a:rPr>
              <a:t>“IEEE Std 802.15.7 specifies CCM* as a mandatory cipher suite.  There is nothing to prevent additional, optional cipher suites being implemented to meet specific national interests”</a:t>
            </a:r>
          </a:p>
          <a:p>
            <a:pPr algn="l"/>
            <a:endParaRPr lang="en-US" altLang="ko-KR" b="0" i="0" dirty="0">
              <a:solidFill>
                <a:srgbClr val="222222"/>
              </a:solidFill>
              <a:effectLst/>
              <a:latin typeface="Arial" panose="020B0604020202020204" pitchFamily="34" charset="0"/>
            </a:endParaRPr>
          </a:p>
          <a:p>
            <a:pPr algn="l"/>
            <a:r>
              <a:rPr lang="en-US" altLang="ko-KR" sz="1800" b="0" i="0" dirty="0">
                <a:solidFill>
                  <a:srgbClr val="222222"/>
                </a:solidFill>
                <a:effectLst/>
                <a:latin typeface="Arial" panose="020B0604020202020204" pitchFamily="34" charset="0"/>
              </a:rPr>
              <a:t> </a:t>
            </a:r>
            <a:endParaRPr lang="en-US" altLang="ko-KR" b="0" i="0" dirty="0">
              <a:solidFill>
                <a:srgbClr val="222222"/>
              </a:solidFill>
              <a:effectLst/>
              <a:latin typeface="Arial" panose="020B0604020202020204" pitchFamily="34" charset="0"/>
            </a:endParaRPr>
          </a:p>
          <a:p>
            <a:pPr algn="l"/>
            <a:r>
              <a:rPr lang="en-US" altLang="ko-KR" sz="1800" b="1" i="0" dirty="0">
                <a:solidFill>
                  <a:srgbClr val="222222"/>
                </a:solidFill>
                <a:effectLst/>
                <a:latin typeface="Arial" panose="020B0604020202020204" pitchFamily="34" charset="0"/>
              </a:rPr>
              <a:t>Moved: Phil Beecher</a:t>
            </a:r>
            <a:endParaRPr lang="en-US" altLang="ko-KR" b="0" i="0" dirty="0">
              <a:solidFill>
                <a:srgbClr val="222222"/>
              </a:solidFill>
              <a:effectLst/>
              <a:latin typeface="Arial" panose="020B0604020202020204" pitchFamily="34" charset="0"/>
            </a:endParaRPr>
          </a:p>
          <a:p>
            <a:pPr algn="l"/>
            <a:r>
              <a:rPr lang="en-US" altLang="ko-KR" sz="1800" b="1" i="0" dirty="0">
                <a:solidFill>
                  <a:srgbClr val="222222"/>
                </a:solidFill>
                <a:effectLst/>
                <a:latin typeface="Arial" panose="020B0604020202020204" pitchFamily="34" charset="0"/>
              </a:rPr>
              <a:t>Second: Volker </a:t>
            </a:r>
            <a:r>
              <a:rPr lang="en-US" altLang="ko-KR" sz="1800" b="1" i="0" dirty="0" err="1">
                <a:solidFill>
                  <a:srgbClr val="222222"/>
                </a:solidFill>
                <a:effectLst/>
                <a:latin typeface="Arial" panose="020B0604020202020204" pitchFamily="34" charset="0"/>
              </a:rPr>
              <a:t>Jungnickel</a:t>
            </a:r>
            <a:endParaRPr lang="en-US" altLang="ko-KR" b="0" i="0" dirty="0">
              <a:solidFill>
                <a:srgbClr val="222222"/>
              </a:solidFill>
              <a:effectLst/>
              <a:latin typeface="Arial" panose="020B0604020202020204" pitchFamily="34" charset="0"/>
            </a:endParaRPr>
          </a:p>
          <a:p>
            <a:endParaRPr lang="en-US" altLang="ja-JP" sz="1800" dirty="0"/>
          </a:p>
          <a:p>
            <a:r>
              <a:rPr lang="en-US" altLang="ja-JP" sz="1800" dirty="0"/>
              <a:t>Approved by unanimous consent</a:t>
            </a:r>
          </a:p>
        </p:txBody>
      </p:sp>
      <p:sp>
        <p:nvSpPr>
          <p:cNvPr id="2" name="Slide Number Placeholder 3">
            <a:extLst>
              <a:ext uri="{FF2B5EF4-FFF2-40B4-BE49-F238E27FC236}">
                <a16:creationId xmlns:a16="http://schemas.microsoft.com/office/drawing/2014/main" id="{CF80E331-211E-06B4-3490-566FACDC0990}"/>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71</a:t>
            </a:fld>
            <a:endParaRPr lang="en-US" sz="1200" dirty="0"/>
          </a:p>
        </p:txBody>
      </p:sp>
    </p:spTree>
    <p:extLst>
      <p:ext uri="{BB962C8B-B14F-4D97-AF65-F5344CB8AC3E}">
        <p14:creationId xmlns:p14="http://schemas.microsoft.com/office/powerpoint/2010/main" val="6259912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0" y="533400"/>
            <a:ext cx="2555508"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TG Motion #2</a:t>
            </a:r>
            <a:endParaRPr lang="en-US" sz="2400" dirty="0"/>
          </a:p>
        </p:txBody>
      </p:sp>
      <p:sp>
        <p:nvSpPr>
          <p:cNvPr id="8" name="TextBox 7"/>
          <p:cNvSpPr txBox="1"/>
          <p:nvPr/>
        </p:nvSpPr>
        <p:spPr>
          <a:xfrm>
            <a:off x="381000" y="1447800"/>
            <a:ext cx="8572498" cy="5016758"/>
          </a:xfrm>
          <a:prstGeom prst="rect">
            <a:avLst/>
          </a:prstGeom>
          <a:noFill/>
        </p:spPr>
        <p:txBody>
          <a:bodyPr wrap="square" rtlCol="0">
            <a:spAutoFit/>
          </a:bodyPr>
          <a:lstStyle/>
          <a:p>
            <a:pPr marL="0" lvl="2" algn="just">
              <a:buClr>
                <a:srgbClr val="00B050"/>
              </a:buClr>
              <a:buSzPct val="100000"/>
            </a:pPr>
            <a:r>
              <a:rPr lang="en-US" altLang="ko-KR" sz="1800" b="1" dirty="0"/>
              <a:t>TG Motion to approve the formation of CRG for TG7a</a:t>
            </a:r>
            <a:r>
              <a:rPr lang="ko-KR" altLang="en-US" sz="1800" b="1" dirty="0"/>
              <a:t> </a:t>
            </a:r>
            <a:endParaRPr lang="en-US" altLang="ko-KR" sz="1800" b="1" dirty="0"/>
          </a:p>
          <a:p>
            <a:pPr algn="just">
              <a:buClr>
                <a:srgbClr val="00B050"/>
              </a:buClr>
              <a:buSzPct val="100000"/>
            </a:pPr>
            <a:endParaRPr lang="en-US" altLang="ko-KR" sz="1800" i="1" dirty="0"/>
          </a:p>
          <a:p>
            <a:pPr algn="just">
              <a:buClr>
                <a:srgbClr val="00B050"/>
              </a:buClr>
              <a:buSzPct val="100000"/>
            </a:pPr>
            <a:r>
              <a:rPr lang="en-US" altLang="ko-KR" sz="1800" i="1" dirty="0"/>
              <a:t>Move that 802.15.7a TG approve the formation of a Comment Resolution Group (CRG) for the SA balloting of the P802.15.7a with the following membership: </a:t>
            </a:r>
            <a:r>
              <a:rPr lang="en-US" altLang="ko-KR" sz="1800" i="1" dirty="0" err="1"/>
              <a:t>Yeong</a:t>
            </a:r>
            <a:r>
              <a:rPr lang="en-US" altLang="ko-KR" sz="1800" i="1" dirty="0"/>
              <a:t> Min Jang(Chair), </a:t>
            </a:r>
            <a:r>
              <a:rPr lang="en-US" altLang="ko-KR" sz="1800" i="1" dirty="0" err="1"/>
              <a:t>Sangsung</a:t>
            </a:r>
            <a:r>
              <a:rPr lang="en-US" altLang="ko-KR" sz="1800" i="1" dirty="0"/>
              <a:t> Choi, Sang-</a:t>
            </a:r>
            <a:r>
              <a:rPr lang="en-US" altLang="ko-KR" sz="1800" i="1" dirty="0" err="1"/>
              <a:t>Kyu</a:t>
            </a:r>
            <a:r>
              <a:rPr lang="en-US" altLang="ko-KR" sz="1800" i="1" dirty="0"/>
              <a:t> Lim, Ryuji Kohno, and </a:t>
            </a:r>
            <a:r>
              <a:rPr lang="en-US" altLang="ko-KR" sz="1800" i="1" dirty="0" err="1"/>
              <a:t>Seongsoon</a:t>
            </a:r>
            <a:r>
              <a:rPr lang="en-US" altLang="ko-KR" sz="1800" i="1" dirty="0"/>
              <a:t> </a:t>
            </a:r>
            <a:r>
              <a:rPr lang="en-US" altLang="ko-KR" sz="1800" i="1" dirty="0" err="1"/>
              <a:t>Joo</a:t>
            </a:r>
            <a:r>
              <a:rPr lang="en-US" altLang="ko-KR" sz="1800" i="1" dirty="0"/>
              <a:t>. The 802.15.7a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p>
          <a:p>
            <a:pPr algn="just">
              <a:buClr>
                <a:srgbClr val="00B050"/>
              </a:buClr>
              <a:buSzPct val="100000"/>
            </a:pPr>
            <a:endParaRPr lang="en-US" altLang="ko-KR" sz="1800" i="1" dirty="0"/>
          </a:p>
          <a:p>
            <a:pPr>
              <a:buClr>
                <a:srgbClr val="00B050"/>
              </a:buClr>
              <a:buSzPct val="100000"/>
            </a:pPr>
            <a:endParaRPr lang="en-US" sz="1800" dirty="0"/>
          </a:p>
          <a:p>
            <a:pPr algn="l"/>
            <a:r>
              <a:rPr lang="en-US" altLang="ko-KR" sz="1800" b="1" i="0" dirty="0">
                <a:solidFill>
                  <a:srgbClr val="222222"/>
                </a:solidFill>
                <a:effectLst/>
                <a:latin typeface="Arial" panose="020B0604020202020204" pitchFamily="34" charset="0"/>
              </a:rPr>
              <a:t>Moved: Phil Beecher</a:t>
            </a:r>
            <a:endParaRPr lang="en-US" altLang="ko-KR" sz="1800" b="0" i="0" dirty="0">
              <a:solidFill>
                <a:srgbClr val="222222"/>
              </a:solidFill>
              <a:effectLst/>
              <a:latin typeface="Arial" panose="020B0604020202020204" pitchFamily="34" charset="0"/>
            </a:endParaRPr>
          </a:p>
          <a:p>
            <a:pPr algn="l"/>
            <a:r>
              <a:rPr lang="en-US" altLang="ko-KR" sz="1800" b="1" i="0" dirty="0">
                <a:solidFill>
                  <a:srgbClr val="222222"/>
                </a:solidFill>
                <a:effectLst/>
                <a:latin typeface="Arial" panose="020B0604020202020204" pitchFamily="34" charset="0"/>
              </a:rPr>
              <a:t>Second: Volker </a:t>
            </a:r>
            <a:r>
              <a:rPr lang="en-US" altLang="ko-KR" sz="1800" b="1" i="0" dirty="0" err="1">
                <a:solidFill>
                  <a:srgbClr val="222222"/>
                </a:solidFill>
                <a:effectLst/>
                <a:latin typeface="Arial" panose="020B0604020202020204" pitchFamily="34" charset="0"/>
              </a:rPr>
              <a:t>Jungnickel</a:t>
            </a:r>
            <a:endParaRPr lang="en-US" altLang="ko-KR" sz="1800" b="0" i="0" dirty="0">
              <a:solidFill>
                <a:srgbClr val="222222"/>
              </a:solidFill>
              <a:effectLst/>
              <a:latin typeface="Arial" panose="020B0604020202020204" pitchFamily="34" charset="0"/>
            </a:endParaRPr>
          </a:p>
          <a:p>
            <a:endParaRPr lang="en-US" altLang="en-US" sz="1800" i="1" dirty="0"/>
          </a:p>
          <a:p>
            <a:r>
              <a:rPr lang="en-US" altLang="ja-JP" sz="1800" dirty="0"/>
              <a:t>Approved by  unanimous consent</a:t>
            </a:r>
          </a:p>
          <a:p>
            <a:endParaRPr lang="en-US" altLang="ja-JP" dirty="0"/>
          </a:p>
        </p:txBody>
      </p:sp>
      <p:sp>
        <p:nvSpPr>
          <p:cNvPr id="2" name="Slide Number Placeholder 3">
            <a:extLst>
              <a:ext uri="{FF2B5EF4-FFF2-40B4-BE49-F238E27FC236}">
                <a16:creationId xmlns:a16="http://schemas.microsoft.com/office/drawing/2014/main" id="{6DB48FBF-323F-B67F-D421-64C0EF4C5BE6}"/>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72</a:t>
            </a:fld>
            <a:endParaRPr lang="en-US" sz="1200" dirty="0"/>
          </a:p>
        </p:txBody>
      </p:sp>
    </p:spTree>
    <p:extLst>
      <p:ext uri="{BB962C8B-B14F-4D97-AF65-F5344CB8AC3E}">
        <p14:creationId xmlns:p14="http://schemas.microsoft.com/office/powerpoint/2010/main" val="18479239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66C3A-DD10-3B07-CFB5-BBFC4E62D78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40C6480-57FE-4E75-5E9E-6BD086B4BDEA}"/>
              </a:ext>
            </a:extLst>
          </p:cNvPr>
          <p:cNvSpPr txBox="1"/>
          <p:nvPr/>
        </p:nvSpPr>
        <p:spPr>
          <a:xfrm>
            <a:off x="3207671" y="533400"/>
            <a:ext cx="2693366"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WG Motion #1</a:t>
            </a:r>
            <a:endParaRPr lang="en-US" sz="2400" dirty="0"/>
          </a:p>
        </p:txBody>
      </p:sp>
      <p:sp>
        <p:nvSpPr>
          <p:cNvPr id="8" name="TextBox 7">
            <a:extLst>
              <a:ext uri="{FF2B5EF4-FFF2-40B4-BE49-F238E27FC236}">
                <a16:creationId xmlns:a16="http://schemas.microsoft.com/office/drawing/2014/main" id="{2A0B9456-A8EE-B905-D98D-F3E40E69BA15}"/>
              </a:ext>
            </a:extLst>
          </p:cNvPr>
          <p:cNvSpPr txBox="1"/>
          <p:nvPr/>
        </p:nvSpPr>
        <p:spPr>
          <a:xfrm>
            <a:off x="381000" y="1447800"/>
            <a:ext cx="8572498" cy="3416320"/>
          </a:xfrm>
          <a:prstGeom prst="rect">
            <a:avLst/>
          </a:prstGeom>
          <a:noFill/>
        </p:spPr>
        <p:txBody>
          <a:bodyPr wrap="square" rtlCol="0">
            <a:spAutoFit/>
          </a:bodyPr>
          <a:lstStyle/>
          <a:p>
            <a:pPr algn="l"/>
            <a:r>
              <a:rPr lang="en-US" altLang="ko-KR" sz="1800" b="1" i="0" dirty="0">
                <a:solidFill>
                  <a:srgbClr val="222222"/>
                </a:solidFill>
                <a:effectLst/>
                <a:latin typeface="Arial" panose="020B0604020202020204" pitchFamily="34" charset="0"/>
              </a:rPr>
              <a:t>TG7a: Motion to approve comment response to IEC/ISO JTC1/SC6</a:t>
            </a:r>
          </a:p>
          <a:p>
            <a:pPr algn="l"/>
            <a:endParaRPr lang="en-US" altLang="ko-KR" sz="1800" b="0" i="0" dirty="0">
              <a:solidFill>
                <a:srgbClr val="222222"/>
              </a:solidFill>
              <a:effectLst/>
              <a:latin typeface="Arial" panose="020B0604020202020204" pitchFamily="34" charset="0"/>
            </a:endParaRPr>
          </a:p>
          <a:p>
            <a:pPr algn="l"/>
            <a:r>
              <a:rPr lang="en-US" altLang="ko-KR" sz="1800" b="0" i="0" dirty="0">
                <a:solidFill>
                  <a:srgbClr val="222222"/>
                </a:solidFill>
                <a:effectLst/>
                <a:latin typeface="Arial" panose="020B0604020202020204" pitchFamily="34" charset="0"/>
              </a:rPr>
              <a:t>802.15 WG approves the comment response in document https://mentor.ieee.org/802.15/dcn/24/15-24-0652-00-0mag-response-to-iso-802-15-7-comment.docx and requests 802 LMSC to forward the response to IEC/ISO JTC1 under the PSDO agreement. 802.15 WG authorizes the 802.15 WG Chair and Technical Editor to make edits as agreed by 802 LMSC.</a:t>
            </a:r>
          </a:p>
          <a:p>
            <a:pPr algn="l"/>
            <a:endParaRPr lang="en-US" altLang="ko-KR" sz="1800" b="0" i="0" dirty="0">
              <a:solidFill>
                <a:srgbClr val="222222"/>
              </a:solidFill>
              <a:effectLst/>
              <a:latin typeface="Arial" panose="020B0604020202020204" pitchFamily="34" charset="0"/>
            </a:endParaRPr>
          </a:p>
          <a:p>
            <a:pPr algn="l"/>
            <a:r>
              <a:rPr lang="en-US" altLang="ko-KR" sz="1800" b="0" i="0" dirty="0">
                <a:solidFill>
                  <a:srgbClr val="222222"/>
                </a:solidFill>
                <a:effectLst/>
                <a:latin typeface="Arial" panose="020B0604020202020204" pitchFamily="34" charset="0"/>
              </a:rPr>
              <a:t>Moved: Phil Beecher</a:t>
            </a:r>
          </a:p>
          <a:p>
            <a:pPr algn="l"/>
            <a:r>
              <a:rPr lang="en-US" altLang="ko-KR" sz="1800" b="0" i="0" dirty="0">
                <a:solidFill>
                  <a:srgbClr val="222222"/>
                </a:solidFill>
                <a:effectLst/>
                <a:latin typeface="Arial" panose="020B0604020202020204" pitchFamily="34" charset="0"/>
              </a:rPr>
              <a:t>Second: Ann Krieger</a:t>
            </a:r>
          </a:p>
          <a:p>
            <a:pPr algn="l"/>
            <a:endParaRPr lang="en-US" altLang="ja-JP" sz="1800" dirty="0"/>
          </a:p>
          <a:p>
            <a:r>
              <a:rPr lang="en-US" altLang="ja-JP" sz="1800" dirty="0"/>
              <a:t>Approved by </a:t>
            </a:r>
          </a:p>
        </p:txBody>
      </p:sp>
      <p:sp>
        <p:nvSpPr>
          <p:cNvPr id="2" name="Slide Number Placeholder 3">
            <a:extLst>
              <a:ext uri="{FF2B5EF4-FFF2-40B4-BE49-F238E27FC236}">
                <a16:creationId xmlns:a16="http://schemas.microsoft.com/office/drawing/2014/main" id="{FADB5740-3BF0-C8AC-E661-F6BE8F785D8F}"/>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73</a:t>
            </a:fld>
            <a:endParaRPr lang="en-US" sz="1200" dirty="0"/>
          </a:p>
        </p:txBody>
      </p:sp>
    </p:spTree>
    <p:extLst>
      <p:ext uri="{BB962C8B-B14F-4D97-AF65-F5344CB8AC3E}">
        <p14:creationId xmlns:p14="http://schemas.microsoft.com/office/powerpoint/2010/main" val="30342537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7671" y="533400"/>
            <a:ext cx="2693366"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WG Motion #2</a:t>
            </a:r>
            <a:endParaRPr lang="en-US" sz="2400" dirty="0"/>
          </a:p>
        </p:txBody>
      </p:sp>
      <p:sp>
        <p:nvSpPr>
          <p:cNvPr id="8" name="TextBox 7"/>
          <p:cNvSpPr txBox="1"/>
          <p:nvPr/>
        </p:nvSpPr>
        <p:spPr>
          <a:xfrm>
            <a:off x="172853" y="1219200"/>
            <a:ext cx="8763000" cy="4678204"/>
          </a:xfrm>
          <a:prstGeom prst="rect">
            <a:avLst/>
          </a:prstGeom>
          <a:noFill/>
        </p:spPr>
        <p:txBody>
          <a:bodyPr wrap="square" rtlCol="0">
            <a:spAutoFit/>
          </a:bodyPr>
          <a:lstStyle/>
          <a:p>
            <a:pPr marL="0" lvl="2">
              <a:buClr>
                <a:srgbClr val="00B050"/>
              </a:buClr>
              <a:buSzPct val="100000"/>
            </a:pPr>
            <a:r>
              <a:rPr lang="en-US" altLang="ko-KR" sz="2000" b="1" dirty="0"/>
              <a:t>WG Motion to approve the formation of CRG for TG7a</a:t>
            </a:r>
            <a:r>
              <a:rPr lang="ko-KR" altLang="en-US" sz="2000" b="1" dirty="0"/>
              <a:t> </a:t>
            </a:r>
            <a:endParaRPr lang="en-US" altLang="ko-KR" sz="2000" b="1" dirty="0"/>
          </a:p>
          <a:p>
            <a:pPr algn="just">
              <a:buClr>
                <a:srgbClr val="00B050"/>
              </a:buClr>
              <a:buSzPct val="100000"/>
            </a:pPr>
            <a:endParaRPr lang="en-US" altLang="ko-KR" sz="2000" i="1" dirty="0"/>
          </a:p>
          <a:p>
            <a:pPr algn="just">
              <a:buClr>
                <a:srgbClr val="00B050"/>
              </a:buClr>
              <a:buSzPct val="100000"/>
            </a:pPr>
            <a:r>
              <a:rPr lang="en-US" altLang="ko-KR" sz="2000" i="1" dirty="0"/>
              <a:t>Move that 802.15 WG approve the formation of a Comment Resolution Group (CRG) for the SA balloting of the P802.15.7a with the following membership: </a:t>
            </a:r>
            <a:r>
              <a:rPr lang="en-US" altLang="ko-KR" sz="2000" i="1" dirty="0" err="1"/>
              <a:t>Yeong</a:t>
            </a:r>
            <a:r>
              <a:rPr lang="en-US" altLang="ko-KR" sz="2000" i="1" dirty="0"/>
              <a:t> Min Jang (Chair), </a:t>
            </a:r>
            <a:r>
              <a:rPr lang="en-US" altLang="ko-KR" sz="2000" i="1" dirty="0" err="1"/>
              <a:t>Sangsung</a:t>
            </a:r>
            <a:r>
              <a:rPr lang="en-US" altLang="ko-KR" sz="2000" i="1" dirty="0"/>
              <a:t> Choi, Sang-</a:t>
            </a:r>
            <a:r>
              <a:rPr lang="en-US" altLang="ko-KR" sz="2000" i="1" dirty="0" err="1"/>
              <a:t>Kyu</a:t>
            </a:r>
            <a:r>
              <a:rPr lang="en-US" altLang="ko-KR" sz="2000" i="1" dirty="0"/>
              <a:t> Lim, Ryuji Kohno, and </a:t>
            </a:r>
            <a:r>
              <a:rPr lang="en-US" altLang="ko-KR" sz="2000" i="1" dirty="0" err="1"/>
              <a:t>Seongsoon</a:t>
            </a:r>
            <a:r>
              <a:rPr lang="en-US" altLang="ko-KR" sz="2000" i="1" dirty="0"/>
              <a:t> </a:t>
            </a:r>
            <a:r>
              <a:rPr lang="en-US" altLang="ko-KR" sz="2000" i="1" dirty="0" err="1"/>
              <a:t>Joo</a:t>
            </a:r>
            <a:r>
              <a:rPr lang="en-US" altLang="ko-KR" sz="2000" i="1" dirty="0"/>
              <a:t>. The 802.15.7a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p>
          <a:p>
            <a:pPr>
              <a:buClr>
                <a:srgbClr val="00B050"/>
              </a:buClr>
              <a:buSzPct val="100000"/>
            </a:pPr>
            <a:endParaRPr lang="en-US" altLang="ko-KR" dirty="0"/>
          </a:p>
          <a:p>
            <a:r>
              <a:rPr lang="en-US" altLang="en-US" sz="2000" i="1" dirty="0"/>
              <a:t>Moved:</a:t>
            </a:r>
          </a:p>
          <a:p>
            <a:r>
              <a:rPr lang="en-US" altLang="en-US" sz="2000" i="1" dirty="0"/>
              <a:t>Seconded:</a:t>
            </a:r>
          </a:p>
          <a:p>
            <a:endParaRPr lang="en-US" altLang="en-US" sz="2000" i="1" dirty="0"/>
          </a:p>
          <a:p>
            <a:r>
              <a:rPr lang="en-US" altLang="ja-JP" sz="2000" dirty="0"/>
              <a:t>Approved by</a:t>
            </a:r>
            <a:endParaRPr lang="en-US" altLang="en-US" sz="2000" i="1" dirty="0"/>
          </a:p>
        </p:txBody>
      </p:sp>
      <p:sp>
        <p:nvSpPr>
          <p:cNvPr id="2" name="Slide Number Placeholder 3">
            <a:extLst>
              <a:ext uri="{FF2B5EF4-FFF2-40B4-BE49-F238E27FC236}">
                <a16:creationId xmlns:a16="http://schemas.microsoft.com/office/drawing/2014/main" id="{B39B8DC0-A825-9992-4967-3EEB1070A09B}"/>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74</a:t>
            </a:fld>
            <a:endParaRPr lang="en-US" sz="1200" dirty="0"/>
          </a:p>
        </p:txBody>
      </p:sp>
    </p:spTree>
    <p:extLst>
      <p:ext uri="{BB962C8B-B14F-4D97-AF65-F5344CB8AC3E}">
        <p14:creationId xmlns:p14="http://schemas.microsoft.com/office/powerpoint/2010/main" val="23445902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4000" dirty="0">
                <a:latin typeface="Times New Roman" panose="02020603050405020304" pitchFamily="18" charset="0"/>
                <a:cs typeface="Times New Roman" panose="02020603050405020304" pitchFamily="18" charset="0"/>
              </a:rPr>
              <a:t>Plan for January Meeting</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251520" y="1432593"/>
            <a:ext cx="8640960" cy="3887944"/>
          </a:xfrm>
          <a:ln/>
        </p:spPr>
        <p:txBody>
          <a:bodyPr>
            <a:normAutofit/>
          </a:bodyPr>
          <a:lstStyle/>
          <a:p>
            <a:pPr algn="just">
              <a:lnSpc>
                <a:spcPct val="80000"/>
              </a:lnSpc>
            </a:pPr>
            <a:r>
              <a:rPr lang="en-US" altLang="ja-JP" sz="2800" dirty="0">
                <a:latin typeface="Times New Roman" panose="02020603050405020304" pitchFamily="18" charset="0"/>
                <a:ea typeface="ＭＳ Ｐゴシック" pitchFamily="50" charset="-128"/>
                <a:cs typeface="Times New Roman" panose="02020603050405020304" pitchFamily="18" charset="0"/>
              </a:rPr>
              <a:t>1 slot (PM1 or PM2 on Mon)</a:t>
            </a:r>
          </a:p>
          <a:p>
            <a:pPr marL="461963" indent="-231775" algn="just">
              <a:lnSpc>
                <a:spcPct val="80000"/>
              </a:lnSpc>
              <a:buNone/>
            </a:pPr>
            <a:endParaRPr lang="en-US" altLang="ko-KR" sz="2000" dirty="0">
              <a:latin typeface="Times New Roman" panose="02020603050405020304" pitchFamily="18" charset="0"/>
              <a:ea typeface="굴림" pitchFamily="34" charset="-127"/>
              <a:cs typeface="Times New Roman" panose="02020603050405020304" pitchFamily="18" charset="0"/>
            </a:endParaRPr>
          </a:p>
          <a:p>
            <a:pPr marL="230188" indent="0" algn="just">
              <a:lnSpc>
                <a:spcPct val="80000"/>
              </a:lnSpc>
              <a:buNone/>
            </a:pPr>
            <a:endParaRPr lang="en-US" altLang="ja-JP" sz="2000" dirty="0">
              <a:latin typeface="Times New Roman" panose="02020603050405020304" pitchFamily="18" charset="0"/>
              <a:cs typeface="Times New Roman" panose="02020603050405020304" pitchFamily="18" charset="0"/>
            </a:endParaRPr>
          </a:p>
          <a:p>
            <a:pPr marL="230188" indent="0" algn="just">
              <a:lnSpc>
                <a:spcPct val="80000"/>
              </a:lnSpc>
              <a:buNone/>
            </a:pPr>
            <a:endParaRPr lang="en-US" altLang="ja-JP" sz="2000" dirty="0">
              <a:latin typeface="Times New Roman" panose="02020603050405020304" pitchFamily="18" charset="0"/>
              <a:cs typeface="Times New Roman" panose="02020603050405020304" pitchFamily="18" charset="0"/>
            </a:endParaRPr>
          </a:p>
        </p:txBody>
      </p:sp>
      <p:sp>
        <p:nvSpPr>
          <p:cNvPr id="3" name="Slide Number Placeholder 3">
            <a:extLst>
              <a:ext uri="{FF2B5EF4-FFF2-40B4-BE49-F238E27FC236}">
                <a16:creationId xmlns:a16="http://schemas.microsoft.com/office/drawing/2014/main" id="{9712ADEF-664C-6DB6-9182-35551A2E6346}"/>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75</a:t>
            </a:fld>
            <a:endParaRPr lang="en-US" sz="1200" dirty="0"/>
          </a:p>
        </p:txBody>
      </p:sp>
    </p:spTree>
    <p:extLst>
      <p:ext uri="{BB962C8B-B14F-4D97-AF65-F5344CB8AC3E}">
        <p14:creationId xmlns:p14="http://schemas.microsoft.com/office/powerpoint/2010/main" val="25661513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B9440-818A-F8EF-6EED-6EB93CCBE291}"/>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71624F6F-9F02-C3C1-F8AD-DA01420113F4}"/>
              </a:ext>
            </a:extLst>
          </p:cNvPr>
          <p:cNvSpPr>
            <a:spLocks noGrp="1"/>
          </p:cNvSpPr>
          <p:nvPr>
            <p:ph type="ctrTitle"/>
          </p:nvPr>
        </p:nvSpPr>
        <p:spPr/>
        <p:txBody>
          <a:bodyPr/>
          <a:lstStyle/>
          <a:p>
            <a:r>
              <a:rPr lang="de-DE" dirty="0"/>
              <a:t>TG9a (EDHOC)</a:t>
            </a:r>
            <a:br>
              <a:rPr lang="de-DE" dirty="0"/>
            </a:br>
            <a:r>
              <a:rPr lang="de-DE" dirty="0"/>
              <a:t>November 2024 </a:t>
            </a:r>
            <a:br>
              <a:rPr lang="de-DE" dirty="0"/>
            </a:br>
            <a:r>
              <a:rPr lang="de-DE" dirty="0"/>
              <a:t>Closing Report</a:t>
            </a:r>
          </a:p>
        </p:txBody>
      </p:sp>
      <p:sp>
        <p:nvSpPr>
          <p:cNvPr id="4" name="Foliennummernplatzhalter 3">
            <a:extLst>
              <a:ext uri="{FF2B5EF4-FFF2-40B4-BE49-F238E27FC236}">
                <a16:creationId xmlns:a16="http://schemas.microsoft.com/office/drawing/2014/main" id="{331163F1-18EC-96A2-AD55-72E926EDCDB6}"/>
              </a:ext>
            </a:extLst>
          </p:cNvPr>
          <p:cNvSpPr>
            <a:spLocks noGrp="1"/>
          </p:cNvSpPr>
          <p:nvPr>
            <p:ph type="sldNum" sz="quarter" idx="12"/>
          </p:nvPr>
        </p:nvSpPr>
        <p:spPr/>
        <p:txBody>
          <a:bodyPr/>
          <a:lstStyle/>
          <a:p>
            <a:r>
              <a:rPr lang="en-US" dirty="0"/>
              <a:t>Slide </a:t>
            </a:r>
            <a:fld id="{D0FF068C-9A81-4A5F-8F84-6EE3A290DD00}" type="slidenum">
              <a:rPr lang="en-US" smtClean="0"/>
              <a:pPr/>
              <a:t>76</a:t>
            </a:fld>
            <a:endParaRPr lang="en-US" dirty="0"/>
          </a:p>
        </p:txBody>
      </p:sp>
    </p:spTree>
    <p:extLst>
      <p:ext uri="{BB962C8B-B14F-4D97-AF65-F5344CB8AC3E}">
        <p14:creationId xmlns:p14="http://schemas.microsoft.com/office/powerpoint/2010/main" val="37033056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1"/>
          <p:cNvSpPr/>
          <p:nvPr/>
        </p:nvSpPr>
        <p:spPr>
          <a:xfrm>
            <a:off x="457200" y="273600"/>
            <a:ext cx="8213760" cy="1129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IE" sz="4400" b="0" strike="noStrike" spc="-1">
                <a:solidFill>
                  <a:srgbClr val="000000"/>
                </a:solidFill>
                <a:latin typeface="Arial"/>
                <a:ea typeface="DejaVu Sans"/>
              </a:rPr>
              <a:t>Detailed Agenda for November</a:t>
            </a:r>
            <a:endParaRPr lang="en-US" sz="4400" b="0" strike="noStrike" spc="-1">
              <a:solidFill>
                <a:srgbClr val="000000"/>
              </a:solidFill>
              <a:latin typeface="Arial"/>
            </a:endParaRPr>
          </a:p>
        </p:txBody>
      </p:sp>
      <p:sp>
        <p:nvSpPr>
          <p:cNvPr id="353" name="CustomShape 2"/>
          <p:cNvSpPr/>
          <p:nvPr/>
        </p:nvSpPr>
        <p:spPr>
          <a:xfrm>
            <a:off x="457200" y="1604520"/>
            <a:ext cx="7759800" cy="3961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57500" lnSpcReduction="20000"/>
          </a:bodyPr>
          <a:lstStyle/>
          <a:p>
            <a:pPr marL="170280" indent="-1404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Tuesday 12</a:t>
            </a:r>
            <a:r>
              <a:rPr lang="en-IE" sz="3200" b="0" strike="noStrike" spc="-1" baseline="33000">
                <a:solidFill>
                  <a:srgbClr val="000000"/>
                </a:solidFill>
                <a:latin typeface="Arial"/>
                <a:ea typeface="DejaVu Sans"/>
              </a:rPr>
              <a:t>th</a:t>
            </a:r>
            <a:r>
              <a:rPr lang="en-IE" sz="3200" b="0" strike="noStrike" spc="-1">
                <a:solidFill>
                  <a:srgbClr val="000000"/>
                </a:solidFill>
                <a:latin typeface="Arial"/>
                <a:ea typeface="DejaVu Sans"/>
              </a:rPr>
              <a:t> of November 08:00-10:00</a:t>
            </a:r>
            <a:endParaRPr lang="en-US" sz="3200" b="0" strike="noStrike" spc="-1">
              <a:solidFill>
                <a:srgbClr val="000000"/>
              </a:solidFill>
              <a:latin typeface="Arial"/>
            </a:endParaRPr>
          </a:p>
          <a:p>
            <a:pPr marL="313560" lvl="1" indent="-1404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Opening slides</a:t>
            </a:r>
            <a:endParaRPr lang="en-US" sz="3200" b="0" strike="noStrike" spc="-1">
              <a:solidFill>
                <a:srgbClr val="000000"/>
              </a:solidFill>
              <a:latin typeface="Arial"/>
            </a:endParaRPr>
          </a:p>
          <a:p>
            <a:pPr marL="313560" lvl="1" indent="-1404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Approve agenda (this document) 15-24-0601-01</a:t>
            </a:r>
            <a:endParaRPr lang="en-US" sz="3200" b="0" strike="noStrike" spc="-1">
              <a:solidFill>
                <a:srgbClr val="000000"/>
              </a:solidFill>
              <a:latin typeface="Arial"/>
            </a:endParaRPr>
          </a:p>
          <a:p>
            <a:pPr marL="313560" lvl="1" indent="-1404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Approve minutes </a:t>
            </a:r>
            <a:r>
              <a:rPr lang="en-IE" sz="3200" b="0" u="sng" strike="noStrike" spc="-1">
                <a:solidFill>
                  <a:srgbClr val="0000FF"/>
                </a:solidFill>
                <a:uFillTx/>
                <a:latin typeface="Arial"/>
                <a:ea typeface="DejaVu Sans"/>
                <a:hlinkClick r:id="rId2"/>
              </a:rPr>
              <a:t>15-24-0501-01</a:t>
            </a:r>
            <a:endParaRPr lang="en-US" sz="3200" b="0" strike="noStrike" spc="-1">
              <a:solidFill>
                <a:srgbClr val="000000"/>
              </a:solidFill>
              <a:latin typeface="Arial"/>
            </a:endParaRPr>
          </a:p>
          <a:p>
            <a:pPr marL="313560" lvl="1" indent="-1404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Update and send out call for participation and call for proposals.</a:t>
            </a:r>
            <a:endParaRPr lang="en-US" sz="3200" b="0" strike="noStrike" spc="-1">
              <a:solidFill>
                <a:srgbClr val="000000"/>
              </a:solidFill>
              <a:latin typeface="Arial"/>
            </a:endParaRPr>
          </a:p>
          <a:p>
            <a:pPr marL="313560" lvl="1" indent="-1404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Update document listing changes needed.</a:t>
            </a:r>
            <a:endParaRPr lang="en-US" sz="3200" b="0" strike="noStrike" spc="-1">
              <a:solidFill>
                <a:srgbClr val="000000"/>
              </a:solidFill>
              <a:latin typeface="Arial"/>
            </a:endParaRPr>
          </a:p>
          <a:p>
            <a:pPr marL="170280" indent="-1404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Thursday 14</a:t>
            </a:r>
            <a:r>
              <a:rPr lang="en-IE" sz="3200" b="0" strike="noStrike" spc="-1" baseline="33000">
                <a:solidFill>
                  <a:srgbClr val="000000"/>
                </a:solidFill>
                <a:latin typeface="Arial"/>
                <a:ea typeface="DejaVu Sans"/>
              </a:rPr>
              <a:t>th</a:t>
            </a:r>
            <a:r>
              <a:rPr lang="en-IE" sz="3200" b="0" strike="noStrike" spc="-1">
                <a:solidFill>
                  <a:srgbClr val="000000"/>
                </a:solidFill>
                <a:latin typeface="Arial"/>
                <a:ea typeface="DejaVu Sans"/>
              </a:rPr>
              <a:t> of November 13:30-15:30</a:t>
            </a:r>
            <a:endParaRPr lang="en-US" sz="3200" b="0" strike="noStrike" spc="-1">
              <a:solidFill>
                <a:srgbClr val="000000"/>
              </a:solidFill>
              <a:latin typeface="Arial"/>
            </a:endParaRPr>
          </a:p>
          <a:p>
            <a:pPr marL="313560" lvl="1" indent="-1404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Update document listing changes needed.</a:t>
            </a:r>
            <a:endParaRPr lang="en-US" sz="3200" b="0" strike="noStrike" spc="-1">
              <a:solidFill>
                <a:srgbClr val="000000"/>
              </a:solidFill>
              <a:latin typeface="Arial"/>
            </a:endParaRPr>
          </a:p>
          <a:p>
            <a:pPr marL="313560" lvl="1" indent="-1404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Closing report</a:t>
            </a:r>
            <a:endParaRPr lang="en-US" sz="3200" b="0" strike="noStrike" spc="-1">
              <a:solidFill>
                <a:srgbClr val="000000"/>
              </a:solidFill>
              <a:latin typeface="Arial"/>
            </a:endParaRPr>
          </a:p>
        </p:txBody>
      </p:sp>
      <p:sp>
        <p:nvSpPr>
          <p:cNvPr id="2" name="Slide Number Placeholder 3">
            <a:extLst>
              <a:ext uri="{FF2B5EF4-FFF2-40B4-BE49-F238E27FC236}">
                <a16:creationId xmlns:a16="http://schemas.microsoft.com/office/drawing/2014/main" id="{4A3F1667-3104-ED31-2D2A-FBF51868B981}"/>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77</a:t>
            </a:fld>
            <a:endParaRPr lang="en-US" sz="12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CustomShape 1"/>
          <p:cNvSpPr/>
          <p:nvPr/>
        </p:nvSpPr>
        <p:spPr>
          <a:xfrm>
            <a:off x="457200" y="273600"/>
            <a:ext cx="8217720" cy="1133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More information</a:t>
            </a:r>
            <a:endParaRPr lang="en-US" sz="4400" b="0" strike="noStrike" spc="-1">
              <a:solidFill>
                <a:srgbClr val="000000"/>
              </a:solidFill>
              <a:latin typeface="Arial"/>
            </a:endParaRPr>
          </a:p>
        </p:txBody>
      </p:sp>
      <p:sp>
        <p:nvSpPr>
          <p:cNvPr id="355" name="CustomShape 2"/>
          <p:cNvSpPr/>
          <p:nvPr/>
        </p:nvSpPr>
        <p:spPr>
          <a:xfrm>
            <a:off x="457200" y="1604520"/>
            <a:ext cx="8218080" cy="3965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207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Project task list: </a:t>
            </a:r>
            <a:r>
              <a:rPr lang="en-US" sz="3200" b="0" u="sng" strike="noStrike" spc="-1">
                <a:solidFill>
                  <a:srgbClr val="0000FF"/>
                </a:solidFill>
                <a:uFillTx/>
                <a:latin typeface="Arial"/>
                <a:ea typeface="DejaVu Sans"/>
                <a:hlinkClick r:id="rId2"/>
              </a:rPr>
              <a:t>15-24-0468-00</a:t>
            </a:r>
            <a:endParaRPr lang="en-US" sz="3200" b="0" strike="noStrike" spc="-1">
              <a:solidFill>
                <a:srgbClr val="000000"/>
              </a:solidFill>
              <a:latin typeface="Arial"/>
            </a:endParaRPr>
          </a:p>
        </p:txBody>
      </p:sp>
      <p:sp>
        <p:nvSpPr>
          <p:cNvPr id="2" name="Slide Number Placeholder 3">
            <a:extLst>
              <a:ext uri="{FF2B5EF4-FFF2-40B4-BE49-F238E27FC236}">
                <a16:creationId xmlns:a16="http://schemas.microsoft.com/office/drawing/2014/main" id="{9755DB32-8007-C636-2DF3-52C6F968412A}"/>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78</a:t>
            </a:fld>
            <a:endParaRPr lang="en-US" sz="12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TextShape 1"/>
          <p:cNvSpPr/>
          <p:nvPr/>
        </p:nvSpPr>
        <p:spPr>
          <a:xfrm>
            <a:off x="457200" y="273600"/>
            <a:ext cx="8220960" cy="1136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Timeline</a:t>
            </a:r>
            <a:endParaRPr lang="en-US" sz="4400" b="0" strike="noStrike" spc="-1">
              <a:solidFill>
                <a:srgbClr val="000000"/>
              </a:solidFill>
              <a:latin typeface="Arial"/>
            </a:endParaRPr>
          </a:p>
        </p:txBody>
      </p:sp>
      <p:sp>
        <p:nvSpPr>
          <p:cNvPr id="357" name="TextShape 2"/>
          <p:cNvSpPr/>
          <p:nvPr/>
        </p:nvSpPr>
        <p:spPr>
          <a:xfrm>
            <a:off x="457200" y="1604520"/>
            <a:ext cx="8220960" cy="3969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spcBef>
                <a:spcPts val="1417"/>
              </a:spcBef>
            </a:pPr>
            <a:endParaRPr lang="en-US" sz="1800" b="0" strike="noStrike" spc="-1">
              <a:solidFill>
                <a:srgbClr val="000000"/>
              </a:solidFill>
              <a:latin typeface="Arial"/>
              <a:ea typeface="DejaVu Sans"/>
            </a:endParaRPr>
          </a:p>
        </p:txBody>
      </p:sp>
      <p:graphicFrame>
        <p:nvGraphicFramePr>
          <p:cNvPr id="358" name="Table 357"/>
          <p:cNvGraphicFramePr/>
          <p:nvPr/>
        </p:nvGraphicFramePr>
        <p:xfrm>
          <a:off x="685800" y="1416240"/>
          <a:ext cx="8001000" cy="4755960"/>
        </p:xfrm>
        <a:graphic>
          <a:graphicData uri="http://schemas.openxmlformats.org/drawingml/2006/table">
            <a:tbl>
              <a:tblPr/>
              <a:tblGrid>
                <a:gridCol w="6330240">
                  <a:extLst>
                    <a:ext uri="{9D8B030D-6E8A-4147-A177-3AD203B41FA5}">
                      <a16:colId xmlns:a16="http://schemas.microsoft.com/office/drawing/2014/main" val="20000"/>
                    </a:ext>
                  </a:extLst>
                </a:gridCol>
                <a:gridCol w="1670760">
                  <a:extLst>
                    <a:ext uri="{9D8B030D-6E8A-4147-A177-3AD203B41FA5}">
                      <a16:colId xmlns:a16="http://schemas.microsoft.com/office/drawing/2014/main" val="20001"/>
                    </a:ext>
                  </a:extLst>
                </a:gridCol>
              </a:tblGrid>
              <a:tr h="594720">
                <a:tc>
                  <a:txBody>
                    <a:bodyPr/>
                    <a:lstStyle/>
                    <a:p>
                      <a:pPr>
                        <a:lnSpc>
                          <a:spcPct val="100000"/>
                        </a:lnSpc>
                      </a:pPr>
                      <a:r>
                        <a:rPr lang="en-US" sz="1800" b="0" strike="sngStrike" spc="-1">
                          <a:solidFill>
                            <a:srgbClr val="003300"/>
                          </a:solidFill>
                          <a:latin typeface="Arial"/>
                        </a:rPr>
                        <a:t>Finalize the list of issues to be solved</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en-US" sz="1800" b="0" strike="noStrike" spc="-1">
                          <a:solidFill>
                            <a:srgbClr val="000000"/>
                          </a:solidFill>
                          <a:latin typeface="Arial"/>
                        </a:rPr>
                        <a:t>Nov 2024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594720">
                <a:tc>
                  <a:txBody>
                    <a:bodyPr/>
                    <a:lstStyle/>
                    <a:p>
                      <a:pPr>
                        <a:lnSpc>
                          <a:spcPct val="100000"/>
                        </a:lnSpc>
                      </a:pPr>
                      <a:r>
                        <a:rPr lang="en-US" sz="1800" b="0" strike="noStrike" spc="-1">
                          <a:solidFill>
                            <a:srgbClr val="000000"/>
                          </a:solidFill>
                          <a:latin typeface="Arial"/>
                        </a:rPr>
                        <a:t>First version of the draft for WG pre-ballot commenting</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Jan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94720">
                <a:tc>
                  <a:txBody>
                    <a:bodyPr/>
                    <a:lstStyle/>
                    <a:p>
                      <a:pPr>
                        <a:lnSpc>
                          <a:spcPct val="100000"/>
                        </a:lnSpc>
                      </a:pPr>
                      <a:r>
                        <a:rPr lang="en-US" sz="1800" b="0" strike="noStrike" spc="-1">
                          <a:solidFill>
                            <a:srgbClr val="000000"/>
                          </a:solidFill>
                          <a:latin typeface="Arial"/>
                        </a:rPr>
                        <a:t>Draft ready for letter ballot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rPr>
                        <a:t>Mar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594720">
                <a:tc>
                  <a:txBody>
                    <a:bodyPr/>
                    <a:lstStyle/>
                    <a:p>
                      <a:pPr>
                        <a:lnSpc>
                          <a:spcPct val="100000"/>
                        </a:lnSpc>
                      </a:pPr>
                      <a:r>
                        <a:rPr lang="en-US" sz="1800" b="0" strike="noStrike" spc="-1">
                          <a:solidFill>
                            <a:srgbClr val="000000"/>
                          </a:solidFill>
                          <a:latin typeface="Arial"/>
                        </a:rPr>
                        <a:t>Draft ready for SA ballot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Jul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594720">
                <a:tc>
                  <a:txBody>
                    <a:bodyPr/>
                    <a:lstStyle/>
                    <a:p>
                      <a:pPr>
                        <a:lnSpc>
                          <a:spcPct val="100000"/>
                        </a:lnSpc>
                      </a:pPr>
                      <a:r>
                        <a:rPr lang="en-US" sz="1800" b="0" strike="noStrike" spc="-1">
                          <a:solidFill>
                            <a:srgbClr val="000000"/>
                          </a:solidFill>
                          <a:latin typeface="Arial"/>
                        </a:rPr>
                        <a:t>SA ballot start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rPr>
                        <a:t>Sep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594720">
                <a:tc>
                  <a:txBody>
                    <a:bodyPr/>
                    <a:lstStyle/>
                    <a:p>
                      <a:pPr>
                        <a:lnSpc>
                          <a:spcPct val="100000"/>
                        </a:lnSpc>
                      </a:pPr>
                      <a:r>
                        <a:rPr lang="en-US" sz="1800" b="0" strike="noStrike" spc="-1">
                          <a:solidFill>
                            <a:srgbClr val="000000"/>
                          </a:solidFill>
                          <a:latin typeface="Arial"/>
                        </a:rPr>
                        <a:t>SA ballot done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Nov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594720">
                <a:tc>
                  <a:txBody>
                    <a:bodyPr/>
                    <a:lstStyle/>
                    <a:p>
                      <a:pPr>
                        <a:lnSpc>
                          <a:spcPct val="100000"/>
                        </a:lnSpc>
                      </a:pPr>
                      <a:r>
                        <a:rPr lang="en-US" sz="1800" b="0" strike="noStrike" spc="-1">
                          <a:solidFill>
                            <a:srgbClr val="000000"/>
                          </a:solidFill>
                          <a:latin typeface="Arial"/>
                        </a:rPr>
                        <a:t>Submit to RevCom</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rPr>
                        <a:t>Dec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592920">
                <a:tc>
                  <a:txBody>
                    <a:bodyPr/>
                    <a:lstStyle/>
                    <a:p>
                      <a:pPr>
                        <a:lnSpc>
                          <a:spcPct val="100000"/>
                        </a:lnSpc>
                      </a:pPr>
                      <a:r>
                        <a:rPr lang="en-US" sz="1800" b="0" strike="noStrike" spc="-1">
                          <a:solidFill>
                            <a:srgbClr val="000000"/>
                          </a:solidFill>
                          <a:latin typeface="Arial"/>
                        </a:rPr>
                        <a:t>Standard published</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Jan 2026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bl>
          </a:graphicData>
        </a:graphic>
      </p:graphicFrame>
      <p:sp>
        <p:nvSpPr>
          <p:cNvPr id="2" name="Slide Number Placeholder 3">
            <a:extLst>
              <a:ext uri="{FF2B5EF4-FFF2-40B4-BE49-F238E27FC236}">
                <a16:creationId xmlns:a16="http://schemas.microsoft.com/office/drawing/2014/main" id="{B9A490BC-06F9-EF08-DCC7-D578FDDF8BBA}"/>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79</a:t>
            </a:fld>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762000"/>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Example 802.15 WG Session</a:t>
            </a:r>
            <a:br>
              <a:rPr lang="en-US" sz="3200" b="1" kern="0" dirty="0"/>
            </a:br>
            <a:r>
              <a:rPr lang="en-US" sz="2400" b="1" kern="0" dirty="0"/>
              <a:t>(see specific mtg. agenda for actual graphic)</a:t>
            </a:r>
            <a:endParaRPr lang="en-US" sz="3200" b="1" kern="0" dirty="0"/>
          </a:p>
        </p:txBody>
      </p:sp>
      <p:pic>
        <p:nvPicPr>
          <p:cNvPr id="3" name="Picture 2">
            <a:extLst>
              <a:ext uri="{FF2B5EF4-FFF2-40B4-BE49-F238E27FC236}">
                <a16:creationId xmlns:a16="http://schemas.microsoft.com/office/drawing/2014/main" id="{5C949265-8E02-AA98-12D3-89E8EEB3E43D}"/>
              </a:ext>
            </a:extLst>
          </p:cNvPr>
          <p:cNvPicPr>
            <a:picLocks noChangeAspect="1"/>
          </p:cNvPicPr>
          <p:nvPr/>
        </p:nvPicPr>
        <p:blipFill>
          <a:blip r:embed="rId2"/>
          <a:stretch>
            <a:fillRect/>
          </a:stretch>
        </p:blipFill>
        <p:spPr>
          <a:xfrm>
            <a:off x="342900" y="1582081"/>
            <a:ext cx="8458200" cy="4893332"/>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Shape 3"/>
          <p:cNvSpPr/>
          <p:nvPr/>
        </p:nvSpPr>
        <p:spPr>
          <a:xfrm>
            <a:off x="457200" y="273600"/>
            <a:ext cx="8220960" cy="1136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Meeting achievements</a:t>
            </a:r>
            <a:endParaRPr lang="en-US" sz="4400" b="0" strike="noStrike" spc="-1">
              <a:solidFill>
                <a:srgbClr val="000000"/>
              </a:solidFill>
              <a:latin typeface="Arial"/>
            </a:endParaRPr>
          </a:p>
        </p:txBody>
      </p:sp>
      <p:sp>
        <p:nvSpPr>
          <p:cNvPr id="360" name="TextShape 4"/>
          <p:cNvSpPr/>
          <p:nvPr/>
        </p:nvSpPr>
        <p:spPr>
          <a:xfrm>
            <a:off x="457200" y="1604520"/>
            <a:ext cx="8220960" cy="3969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spcBef>
                <a:spcPts val="1417"/>
              </a:spcBef>
            </a:pPr>
            <a:endParaRPr lang="en-US" sz="1800" b="0" strike="noStrike" spc="-1">
              <a:solidFill>
                <a:srgbClr val="000000"/>
              </a:solidFill>
              <a:latin typeface="Arial"/>
              <a:ea typeface="DejaVu Sans"/>
            </a:endParaRPr>
          </a:p>
        </p:txBody>
      </p:sp>
      <p:sp>
        <p:nvSpPr>
          <p:cNvPr id="361" name="PlaceHolder 1"/>
          <p:cNvSpPr>
            <a:spLocks noGrp="1"/>
          </p:cNvSpPr>
          <p:nvPr>
            <p:ph type="title"/>
          </p:nvPr>
        </p:nvSpPr>
        <p:spPr>
          <a:xfrm>
            <a:off x="457200" y="273600"/>
            <a:ext cx="8228520" cy="1144080"/>
          </a:xfrm>
          <a:prstGeom prst="rect">
            <a:avLst/>
          </a:prstGeom>
          <a:noFill/>
          <a:ln w="0">
            <a:noFill/>
          </a:ln>
        </p:spPr>
        <p:txBody>
          <a:bodyPr lIns="0" tIns="0" rIns="0" bIns="0" anchor="ctr">
            <a:noAutofit/>
          </a:bodyPr>
          <a:lstStyle/>
          <a:p>
            <a:pPr indent="0" algn="ctr">
              <a:lnSpc>
                <a:spcPct val="100000"/>
              </a:lnSpc>
              <a:buNone/>
              <a:tabLst>
                <a:tab pos="0" algn="l"/>
              </a:tabLst>
            </a:pPr>
            <a:r>
              <a:rPr lang="en-US" sz="4400" b="0" strike="noStrike" spc="-1">
                <a:solidFill>
                  <a:srgbClr val="000000"/>
                </a:solidFill>
                <a:latin typeface="Arial"/>
              </a:rPr>
              <a:t> </a:t>
            </a:r>
          </a:p>
        </p:txBody>
      </p:sp>
      <p:sp>
        <p:nvSpPr>
          <p:cNvPr id="362" name="PlaceHolder 2"/>
          <p:cNvSpPr>
            <a:spLocks noGrp="1"/>
          </p:cNvSpPr>
          <p:nvPr>
            <p:ph/>
          </p:nvPr>
        </p:nvSpPr>
        <p:spPr>
          <a:xfrm>
            <a:off x="457200" y="1604520"/>
            <a:ext cx="8228520" cy="397656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rPr>
              <a:t>Updated call for participation and call for proposal document and sent it out.</a:t>
            </a:r>
          </a:p>
          <a:p>
            <a:pPr marL="432000" indent="-324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rPr>
              <a:t>Updated list of changes needed to the IEEE Std 802.15.9.</a:t>
            </a:r>
          </a:p>
        </p:txBody>
      </p:sp>
      <p:sp>
        <p:nvSpPr>
          <p:cNvPr id="2" name="Slide Number Placeholder 3">
            <a:extLst>
              <a:ext uri="{FF2B5EF4-FFF2-40B4-BE49-F238E27FC236}">
                <a16:creationId xmlns:a16="http://schemas.microsoft.com/office/drawing/2014/main" id="{C12A5A8A-01B4-730F-CD99-1883CA12C573}"/>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80</a:t>
            </a:fld>
            <a:endParaRPr lang="en-US" sz="1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extShape 1"/>
          <p:cNvSpPr/>
          <p:nvPr/>
        </p:nvSpPr>
        <p:spPr>
          <a:xfrm>
            <a:off x="457200" y="273600"/>
            <a:ext cx="8451000" cy="1136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Agenda for TG9a for January</a:t>
            </a:r>
            <a:endParaRPr lang="en-US" sz="4400" b="0" strike="noStrike" spc="-1">
              <a:solidFill>
                <a:srgbClr val="000000"/>
              </a:solidFill>
              <a:latin typeface="Arial"/>
            </a:endParaRPr>
          </a:p>
        </p:txBody>
      </p:sp>
      <p:sp>
        <p:nvSpPr>
          <p:cNvPr id="364" name="TextShape 2"/>
          <p:cNvSpPr/>
          <p:nvPr/>
        </p:nvSpPr>
        <p:spPr>
          <a:xfrm>
            <a:off x="457200" y="1604520"/>
            <a:ext cx="8220960" cy="3969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Two sessions</a:t>
            </a:r>
            <a:endParaRPr lang="en-US" sz="32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No overlap with TG4ac, or TG4ae.</a:t>
            </a:r>
            <a:endParaRPr lang="en-US" sz="3200" b="0" strike="noStrike" spc="-1">
              <a:solidFill>
                <a:srgbClr val="000000"/>
              </a:solidFill>
              <a:latin typeface="Arial"/>
            </a:endParaRPr>
          </a:p>
          <a:p>
            <a:pPr marL="432000" lvl="1" indent="-216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Finalize the draft</a:t>
            </a:r>
            <a:endParaRPr lang="en-US" sz="3200" b="0" strike="noStrike" spc="-1">
              <a:solidFill>
                <a:srgbClr val="000000"/>
              </a:solidFill>
              <a:latin typeface="Arial"/>
            </a:endParaRPr>
          </a:p>
        </p:txBody>
      </p:sp>
      <p:sp>
        <p:nvSpPr>
          <p:cNvPr id="2" name="Slide Number Placeholder 3">
            <a:extLst>
              <a:ext uri="{FF2B5EF4-FFF2-40B4-BE49-F238E27FC236}">
                <a16:creationId xmlns:a16="http://schemas.microsoft.com/office/drawing/2014/main" id="{201896E3-D13E-F01B-DCFE-FC3AF5EC81C9}"/>
              </a:ext>
            </a:extLst>
          </p:cNvPr>
          <p:cNvSpPr txBox="1">
            <a:spLocks/>
          </p:cNvSpPr>
          <p:nvPr/>
        </p:nvSpPr>
        <p:spPr>
          <a:xfrm>
            <a:off x="4264791" y="6425172"/>
            <a:ext cx="826377" cy="3063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251FCF5-DCE1-4BE7-BAC9-5817EB43EA6A}" type="slidenum">
              <a:rPr lang="en-US" sz="1200" smtClean="0"/>
              <a:pPr>
                <a:defRPr/>
              </a:pPr>
              <a:t>81</a:t>
            </a:fld>
            <a:endParaRPr lang="en-US" sz="12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TG16t (LIC-NB)</a:t>
            </a:r>
            <a:br>
              <a:rPr lang="de-DE" dirty="0"/>
            </a:br>
            <a:r>
              <a:rPr lang="de-DE" dirty="0"/>
              <a:t>November 2024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82</a:t>
            </a:fld>
            <a:endParaRPr lang="en-US" dirty="0"/>
          </a:p>
        </p:txBody>
      </p:sp>
    </p:spTree>
    <p:extLst>
      <p:ext uri="{BB962C8B-B14F-4D97-AF65-F5344CB8AC3E}">
        <p14:creationId xmlns:p14="http://schemas.microsoft.com/office/powerpoint/2010/main" val="41596757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517A9-649E-2791-B49A-DB91B68A1C8D}"/>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8122C98-D4D4-25C1-D4AF-8AF57A11F46E}"/>
              </a:ext>
            </a:extLst>
          </p:cNvPr>
          <p:cNvSpPr>
            <a:spLocks noGrp="1"/>
          </p:cNvSpPr>
          <p:nvPr>
            <p:ph type="sldNum" sz="quarter" idx="12"/>
          </p:nvPr>
        </p:nvSpPr>
        <p:spPr/>
        <p:txBody>
          <a:bodyPr/>
          <a:lstStyle/>
          <a:p>
            <a:r>
              <a:rPr lang="en-US" dirty="0"/>
              <a:t>Slide </a:t>
            </a:r>
            <a:fld id="{D0FF068C-9A81-4A5F-8F84-6EE3A290DD00}" type="slidenum">
              <a:rPr lang="en-US" smtClean="0"/>
              <a:pPr/>
              <a:t>83</a:t>
            </a:fld>
            <a:endParaRPr lang="en-US" dirty="0"/>
          </a:p>
        </p:txBody>
      </p:sp>
      <p:sp>
        <p:nvSpPr>
          <p:cNvPr id="3" name="Title 1">
            <a:extLst>
              <a:ext uri="{FF2B5EF4-FFF2-40B4-BE49-F238E27FC236}">
                <a16:creationId xmlns:a16="http://schemas.microsoft.com/office/drawing/2014/main" id="{7F51210C-34FB-4E15-2367-890ECDA4947E}"/>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Plan for week</a:t>
            </a:r>
            <a:endParaRPr lang="en-US" kern="0" dirty="0"/>
          </a:p>
        </p:txBody>
      </p:sp>
      <p:sp>
        <p:nvSpPr>
          <p:cNvPr id="5" name="Content Placeholder 2">
            <a:extLst>
              <a:ext uri="{FF2B5EF4-FFF2-40B4-BE49-F238E27FC236}">
                <a16:creationId xmlns:a16="http://schemas.microsoft.com/office/drawing/2014/main" id="{DD134A2A-22D2-B977-1A3B-EA7AC4B218B5}"/>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kern="0" dirty="0"/>
              <a:t>Monday PM1 1:30pm PST</a:t>
            </a:r>
          </a:p>
          <a:p>
            <a:pPr algn="l"/>
            <a:r>
              <a:rPr lang="en-US" kern="0" dirty="0"/>
              <a:t>Tuesday PM1 1:30pm PST</a:t>
            </a:r>
          </a:p>
          <a:p>
            <a:pPr algn="l"/>
            <a:r>
              <a:rPr lang="en-US" kern="0" dirty="0"/>
              <a:t>Wednesday PM1 1:30pm PST</a:t>
            </a:r>
          </a:p>
          <a:p>
            <a:pPr algn="l"/>
            <a:r>
              <a:rPr lang="en-US" kern="0" dirty="0"/>
              <a:t>Thursday PM1 1:30pm PST</a:t>
            </a:r>
          </a:p>
          <a:p>
            <a:endParaRPr lang="en-US" kern="0" dirty="0"/>
          </a:p>
        </p:txBody>
      </p:sp>
    </p:spTree>
    <p:extLst>
      <p:ext uri="{BB962C8B-B14F-4D97-AF65-F5344CB8AC3E}">
        <p14:creationId xmlns:p14="http://schemas.microsoft.com/office/powerpoint/2010/main" val="36475563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9959A-C353-B87D-C00B-938F52150F64}"/>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55E394AB-3B2E-9C56-AED7-D89FC40644FE}"/>
              </a:ext>
            </a:extLst>
          </p:cNvPr>
          <p:cNvSpPr>
            <a:spLocks noGrp="1"/>
          </p:cNvSpPr>
          <p:nvPr>
            <p:ph type="sldNum" sz="quarter" idx="12"/>
          </p:nvPr>
        </p:nvSpPr>
        <p:spPr/>
        <p:txBody>
          <a:bodyPr/>
          <a:lstStyle/>
          <a:p>
            <a:r>
              <a:rPr lang="en-US" dirty="0"/>
              <a:t>Slide </a:t>
            </a:r>
            <a:fld id="{D0FF068C-9A81-4A5F-8F84-6EE3A290DD00}" type="slidenum">
              <a:rPr lang="en-US" smtClean="0"/>
              <a:pPr/>
              <a:t>84</a:t>
            </a:fld>
            <a:endParaRPr lang="en-US" dirty="0"/>
          </a:p>
        </p:txBody>
      </p:sp>
      <p:sp>
        <p:nvSpPr>
          <p:cNvPr id="2" name="Title 1">
            <a:extLst>
              <a:ext uri="{FF2B5EF4-FFF2-40B4-BE49-F238E27FC236}">
                <a16:creationId xmlns:a16="http://schemas.microsoft.com/office/drawing/2014/main" id="{BAD65290-B6EB-CF65-68F7-D1E94898851C}"/>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November Meeting Start Status</a:t>
            </a:r>
            <a:endParaRPr lang="en-US" kern="0" dirty="0"/>
          </a:p>
        </p:txBody>
      </p:sp>
      <p:sp>
        <p:nvSpPr>
          <p:cNvPr id="3" name="Content Placeholder 2">
            <a:extLst>
              <a:ext uri="{FF2B5EF4-FFF2-40B4-BE49-F238E27FC236}">
                <a16:creationId xmlns:a16="http://schemas.microsoft.com/office/drawing/2014/main" id="{46D62CC3-11F1-13EA-3119-5DA452596A9C}"/>
              </a:ext>
            </a:extLst>
          </p:cNvPr>
          <p:cNvSpPr txBox="1">
            <a:spLocks/>
          </p:cNvSpPr>
          <p:nvPr/>
        </p:nvSpPr>
        <p:spPr bwMode="auto">
          <a:xfrm>
            <a:off x="628650" y="2226469"/>
            <a:ext cx="7886700" cy="326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kern="0" dirty="0"/>
              <a:t>SA Ballot on P802.16t D4.0 closed October 19</a:t>
            </a:r>
            <a:r>
              <a:rPr lang="en-US" kern="0" baseline="30000" dirty="0"/>
              <a:t>th</a:t>
            </a:r>
            <a:endParaRPr lang="en-US" kern="0" dirty="0"/>
          </a:p>
          <a:p>
            <a:pPr algn="l"/>
            <a:r>
              <a:rPr lang="en-US" kern="0" dirty="0"/>
              <a:t>Comment Resolution Spreadsheet in </a:t>
            </a:r>
            <a:r>
              <a:rPr lang="en-US" kern="0" dirty="0">
                <a:hlinkClick r:id="rId2"/>
              </a:rPr>
              <a:t>802.15-24-0561r0</a:t>
            </a:r>
            <a:endParaRPr lang="en-US" kern="0" dirty="0"/>
          </a:p>
          <a:p>
            <a:endParaRPr lang="en-US" kern="0" dirty="0"/>
          </a:p>
          <a:p>
            <a:endParaRPr lang="en-US" kern="0" dirty="0"/>
          </a:p>
          <a:p>
            <a:endParaRPr lang="en-US" kern="0" dirty="0"/>
          </a:p>
          <a:p>
            <a:endParaRPr lang="en-US" kern="0" dirty="0"/>
          </a:p>
          <a:p>
            <a:endParaRPr lang="en-US" kern="0" dirty="0"/>
          </a:p>
          <a:p>
            <a:endParaRPr lang="en-US" kern="0" dirty="0"/>
          </a:p>
        </p:txBody>
      </p:sp>
    </p:spTree>
    <p:extLst>
      <p:ext uri="{BB962C8B-B14F-4D97-AF65-F5344CB8AC3E}">
        <p14:creationId xmlns:p14="http://schemas.microsoft.com/office/powerpoint/2010/main" val="39436086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F7273-5B69-C3C9-39FF-32BD5AC8E165}"/>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23B3589-109B-F82A-5087-C02BCE20D93A}"/>
              </a:ext>
            </a:extLst>
          </p:cNvPr>
          <p:cNvSpPr>
            <a:spLocks noGrp="1"/>
          </p:cNvSpPr>
          <p:nvPr>
            <p:ph type="sldNum" sz="quarter" idx="12"/>
          </p:nvPr>
        </p:nvSpPr>
        <p:spPr/>
        <p:txBody>
          <a:bodyPr/>
          <a:lstStyle/>
          <a:p>
            <a:r>
              <a:rPr lang="en-US" dirty="0"/>
              <a:t>Slide </a:t>
            </a:r>
            <a:fld id="{D0FF068C-9A81-4A5F-8F84-6EE3A290DD00}" type="slidenum">
              <a:rPr lang="en-US" smtClean="0"/>
              <a:pPr/>
              <a:t>85</a:t>
            </a:fld>
            <a:endParaRPr lang="en-US" dirty="0"/>
          </a:p>
        </p:txBody>
      </p:sp>
      <p:sp>
        <p:nvSpPr>
          <p:cNvPr id="2" name="Title 1">
            <a:extLst>
              <a:ext uri="{FF2B5EF4-FFF2-40B4-BE49-F238E27FC236}">
                <a16:creationId xmlns:a16="http://schemas.microsoft.com/office/drawing/2014/main" id="{9EED09C4-C2B7-AC4E-D0B0-A4A31AFB77AC}"/>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Plan for SA Recirculation</a:t>
            </a:r>
            <a:endParaRPr lang="en-US" kern="0" dirty="0"/>
          </a:p>
        </p:txBody>
      </p:sp>
      <p:sp>
        <p:nvSpPr>
          <p:cNvPr id="3" name="Content Placeholder 2">
            <a:extLst>
              <a:ext uri="{FF2B5EF4-FFF2-40B4-BE49-F238E27FC236}">
                <a16:creationId xmlns:a16="http://schemas.microsoft.com/office/drawing/2014/main" id="{C720558F-9E59-4DCC-CB07-9C52E9CC9FA6}"/>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62500" lnSpcReduction="20000"/>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kern="0" dirty="0"/>
              <a:t>Start with D4.1 that has MEC comments resolved.</a:t>
            </a:r>
          </a:p>
          <a:p>
            <a:pPr algn="l"/>
            <a:r>
              <a:rPr lang="en-US" kern="0" dirty="0"/>
              <a:t>All comments resolved during meeting – resolutions in </a:t>
            </a:r>
            <a:r>
              <a:rPr lang="en-US" kern="0" dirty="0">
                <a:hlinkClick r:id="rId2"/>
              </a:rPr>
              <a:t>802.15-24-0561r4</a:t>
            </a:r>
            <a:endParaRPr lang="en-US" kern="0" dirty="0"/>
          </a:p>
          <a:p>
            <a:pPr algn="l"/>
            <a:r>
              <a:rPr lang="en-US" kern="0" dirty="0"/>
              <a:t>Draft D5.0 developed during week of November Plenary</a:t>
            </a:r>
          </a:p>
          <a:p>
            <a:pPr algn="l"/>
            <a:r>
              <a:rPr lang="en-US" kern="0" dirty="0"/>
              <a:t>Next Steps</a:t>
            </a:r>
          </a:p>
          <a:p>
            <a:pPr lvl="1" algn="l"/>
            <a:r>
              <a:rPr lang="en-US" kern="0" dirty="0"/>
              <a:t>Complete 1</a:t>
            </a:r>
            <a:r>
              <a:rPr lang="en-US" kern="0" baseline="30000" dirty="0"/>
              <a:t>st</a:t>
            </a:r>
            <a:r>
              <a:rPr lang="en-US" kern="0" dirty="0"/>
              <a:t> 10 day SA recirculation on D5.0  (close in early December )</a:t>
            </a:r>
          </a:p>
          <a:p>
            <a:pPr lvl="1" algn="l"/>
            <a:r>
              <a:rPr lang="en-US" kern="0" dirty="0"/>
              <a:t>Complete 2</a:t>
            </a:r>
            <a:r>
              <a:rPr lang="en-US" kern="0" baseline="30000" dirty="0"/>
              <a:t>nd</a:t>
            </a:r>
            <a:r>
              <a:rPr lang="en-US" kern="0" dirty="0"/>
              <a:t> 10 day SA recirculation  on D6.0 </a:t>
            </a:r>
          </a:p>
          <a:p>
            <a:pPr lvl="1" algn="l"/>
            <a:r>
              <a:rPr lang="en-US" kern="0" dirty="0"/>
              <a:t>WG Motion (WG Motion in January or could be LB on Monday right after meeting) to forward 16t to RevCom</a:t>
            </a:r>
          </a:p>
          <a:p>
            <a:pPr lvl="2" algn="l"/>
            <a:r>
              <a:rPr lang="en-US" kern="0" dirty="0"/>
              <a:t>Needs to be approved 10 days before EC meeting. </a:t>
            </a:r>
          </a:p>
          <a:p>
            <a:pPr lvl="2" algn="l"/>
            <a:r>
              <a:rPr lang="en-US" kern="0" dirty="0"/>
              <a:t>Re-charter CRG in January </a:t>
            </a:r>
          </a:p>
          <a:p>
            <a:pPr lvl="1" algn="l"/>
            <a:r>
              <a:rPr lang="en-US" kern="0" dirty="0"/>
              <a:t>LMSC EC Approval    Feb 5</a:t>
            </a:r>
            <a:r>
              <a:rPr lang="en-US" kern="0" baseline="30000" dirty="0"/>
              <a:t>th</a:t>
            </a:r>
            <a:r>
              <a:rPr lang="en-US" kern="0" dirty="0"/>
              <a:t> or 12</a:t>
            </a:r>
            <a:r>
              <a:rPr lang="en-US" kern="0" baseline="30000" dirty="0"/>
              <a:t>th</a:t>
            </a:r>
            <a:r>
              <a:rPr lang="en-US" kern="0" dirty="0"/>
              <a:t>. EC Call</a:t>
            </a:r>
          </a:p>
          <a:p>
            <a:pPr lvl="1" algn="l"/>
            <a:r>
              <a:rPr lang="en-US" kern="0" dirty="0"/>
              <a:t>RevCom Approval    14</a:t>
            </a:r>
            <a:r>
              <a:rPr lang="en-US" kern="0" baseline="30000" dirty="0"/>
              <a:t>th</a:t>
            </a:r>
            <a:r>
              <a:rPr lang="en-US" kern="0" dirty="0"/>
              <a:t> February deadline for March SASB</a:t>
            </a:r>
          </a:p>
        </p:txBody>
      </p:sp>
    </p:spTree>
    <p:extLst>
      <p:ext uri="{BB962C8B-B14F-4D97-AF65-F5344CB8AC3E}">
        <p14:creationId xmlns:p14="http://schemas.microsoft.com/office/powerpoint/2010/main" val="3092932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1C20D-9054-75D3-8FA0-2634C590F9AC}"/>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FF48256-5BAB-41F2-781D-039B5C233EDD}"/>
              </a:ext>
            </a:extLst>
          </p:cNvPr>
          <p:cNvSpPr>
            <a:spLocks noGrp="1"/>
          </p:cNvSpPr>
          <p:nvPr>
            <p:ph type="sldNum" sz="quarter" idx="12"/>
          </p:nvPr>
        </p:nvSpPr>
        <p:spPr/>
        <p:txBody>
          <a:bodyPr/>
          <a:lstStyle/>
          <a:p>
            <a:r>
              <a:rPr lang="en-US" dirty="0"/>
              <a:t>Slide </a:t>
            </a:r>
            <a:fld id="{D0FF068C-9A81-4A5F-8F84-6EE3A290DD00}" type="slidenum">
              <a:rPr lang="en-US" smtClean="0"/>
              <a:pPr/>
              <a:t>86</a:t>
            </a:fld>
            <a:endParaRPr lang="en-US" dirty="0"/>
          </a:p>
        </p:txBody>
      </p:sp>
      <p:sp>
        <p:nvSpPr>
          <p:cNvPr id="2" name="Title 1">
            <a:extLst>
              <a:ext uri="{FF2B5EF4-FFF2-40B4-BE49-F238E27FC236}">
                <a16:creationId xmlns:a16="http://schemas.microsoft.com/office/drawing/2014/main" id="{71BE77FE-3DF1-F514-AC15-85E7563B410E}"/>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Formation of Comment Resolution Group</a:t>
            </a:r>
            <a:endParaRPr lang="en-US" kern="0" dirty="0"/>
          </a:p>
        </p:txBody>
      </p:sp>
      <p:sp>
        <p:nvSpPr>
          <p:cNvPr id="3" name="Content Placeholder 2">
            <a:extLst>
              <a:ext uri="{FF2B5EF4-FFF2-40B4-BE49-F238E27FC236}">
                <a16:creationId xmlns:a16="http://schemas.microsoft.com/office/drawing/2014/main" id="{43EE998A-BA21-C841-F678-30E148A32764}"/>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sz="1800" i="1" kern="0" dirty="0">
                <a:latin typeface="Calibri" panose="020F0502020204030204" pitchFamily="34" charset="0"/>
                <a:ea typeface="Aptos" panose="020B0004020202020204" pitchFamily="34" charset="0"/>
              </a:rPr>
              <a:t>Move that 802.15 WG approve the formation of a Comment Resolution Group (CRG) for the SA balloting of the P802.15.16t_D05 with the following membership: Tim Godfrey (Chair), </a:t>
            </a:r>
            <a:r>
              <a:rPr lang="en-IN" sz="1800" i="1" kern="0" dirty="0">
                <a:solidFill>
                  <a:srgbClr val="000000"/>
                </a:solidFill>
                <a:latin typeface="Calibri" panose="020F0502020204030204" pitchFamily="34" charset="0"/>
                <a:ea typeface="Aptos" panose="020B0004020202020204" pitchFamily="34" charset="0"/>
              </a:rPr>
              <a:t>Vishal Kalkundrikar</a:t>
            </a:r>
            <a:r>
              <a:rPr lang="en-US" sz="1800" i="1" kern="0" dirty="0">
                <a:latin typeface="Calibri" panose="020F0502020204030204" pitchFamily="34" charset="0"/>
                <a:ea typeface="Aptos" panose="020B0004020202020204" pitchFamily="34" charset="0"/>
              </a:rPr>
              <a:t>, Harry Bims, Tero Kivinen, and Joerg Robert. The 802.15.16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en-US" sz="1800" kern="0" dirty="0">
              <a:latin typeface="Calibri" panose="020F0502020204030204" pitchFamily="34" charset="0"/>
              <a:ea typeface="Times New Roman" panose="02020603050405020304" pitchFamily="18" charset="0"/>
            </a:endParaRPr>
          </a:p>
          <a:p>
            <a:pPr algn="l"/>
            <a:endParaRPr lang="en-US" sz="1800" kern="0" dirty="0"/>
          </a:p>
          <a:p>
            <a:pPr algn="l"/>
            <a:r>
              <a:rPr lang="en-US" sz="1800" kern="0" dirty="0"/>
              <a:t>TG Vote</a:t>
            </a:r>
          </a:p>
          <a:p>
            <a:pPr lvl="1" algn="l"/>
            <a:r>
              <a:rPr lang="en-US" sz="1800" kern="0" dirty="0"/>
              <a:t>Unanimous Approval</a:t>
            </a:r>
          </a:p>
          <a:p>
            <a:pPr lvl="1"/>
            <a:endParaRPr lang="en-US" kern="0" dirty="0"/>
          </a:p>
          <a:p>
            <a:pPr lvl="1"/>
            <a:endParaRPr lang="en-US" kern="0" dirty="0"/>
          </a:p>
        </p:txBody>
      </p:sp>
    </p:spTree>
    <p:extLst>
      <p:ext uri="{BB962C8B-B14F-4D97-AF65-F5344CB8AC3E}">
        <p14:creationId xmlns:p14="http://schemas.microsoft.com/office/powerpoint/2010/main" val="5587301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5E84F-469E-B36B-67C7-A99AFC4E79E4}"/>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8D15E36-4BAE-4178-0CEC-2A7B20A058EA}"/>
              </a:ext>
            </a:extLst>
          </p:cNvPr>
          <p:cNvSpPr>
            <a:spLocks noGrp="1"/>
          </p:cNvSpPr>
          <p:nvPr>
            <p:ph type="sldNum" sz="quarter" idx="12"/>
          </p:nvPr>
        </p:nvSpPr>
        <p:spPr/>
        <p:txBody>
          <a:bodyPr/>
          <a:lstStyle/>
          <a:p>
            <a:r>
              <a:rPr lang="en-US" dirty="0"/>
              <a:t>Slide </a:t>
            </a:r>
            <a:fld id="{D0FF068C-9A81-4A5F-8F84-6EE3A290DD00}" type="slidenum">
              <a:rPr lang="en-US" smtClean="0"/>
              <a:pPr/>
              <a:t>87</a:t>
            </a:fld>
            <a:endParaRPr lang="en-US" dirty="0"/>
          </a:p>
        </p:txBody>
      </p:sp>
      <p:sp>
        <p:nvSpPr>
          <p:cNvPr id="2" name="Title 1">
            <a:extLst>
              <a:ext uri="{FF2B5EF4-FFF2-40B4-BE49-F238E27FC236}">
                <a16:creationId xmlns:a16="http://schemas.microsoft.com/office/drawing/2014/main" id="{2EE4336D-5D0F-7595-8ACF-D17648B1CD7E}"/>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Teleconference / CRG Meeting</a:t>
            </a:r>
            <a:endParaRPr lang="en-US" kern="0" dirty="0"/>
          </a:p>
        </p:txBody>
      </p:sp>
      <p:sp>
        <p:nvSpPr>
          <p:cNvPr id="3" name="Content Placeholder 2">
            <a:extLst>
              <a:ext uri="{FF2B5EF4-FFF2-40B4-BE49-F238E27FC236}">
                <a16:creationId xmlns:a16="http://schemas.microsoft.com/office/drawing/2014/main" id="{FAB555E0-315F-174F-F022-3A2BF9EA507E}"/>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kern="0" dirty="0"/>
              <a:t>Tuesday November 26</a:t>
            </a:r>
            <a:r>
              <a:rPr lang="en-US" kern="0" baseline="30000" dirty="0"/>
              <a:t>th  --</a:t>
            </a:r>
            <a:r>
              <a:rPr lang="en-US" kern="0" dirty="0"/>
              <a:t>  7am Pacific, 10am Eastern, 8:30pm India</a:t>
            </a:r>
          </a:p>
          <a:p>
            <a:pPr algn="l"/>
            <a:r>
              <a:rPr lang="en-US" kern="0" dirty="0"/>
              <a:t>Tuesday December 17</a:t>
            </a:r>
            <a:r>
              <a:rPr lang="en-US" kern="0" baseline="30000" dirty="0"/>
              <a:t>th  --</a:t>
            </a:r>
            <a:r>
              <a:rPr lang="en-US" kern="0" dirty="0"/>
              <a:t>  7am Pacific, 10am Eastern, 8:30pm India</a:t>
            </a:r>
          </a:p>
          <a:p>
            <a:endParaRPr lang="en-US" kern="0" dirty="0"/>
          </a:p>
          <a:p>
            <a:endParaRPr lang="en-US" kern="0" dirty="0"/>
          </a:p>
        </p:txBody>
      </p:sp>
    </p:spTree>
    <p:extLst>
      <p:ext uri="{BB962C8B-B14F-4D97-AF65-F5344CB8AC3E}">
        <p14:creationId xmlns:p14="http://schemas.microsoft.com/office/powerpoint/2010/main" val="41926707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0ED6D-EAC7-8E6F-77A1-0760010E27FA}"/>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4530530E-23E9-14C9-F39E-8C9350E6C8DA}"/>
              </a:ext>
            </a:extLst>
          </p:cNvPr>
          <p:cNvSpPr>
            <a:spLocks noGrp="1"/>
          </p:cNvSpPr>
          <p:nvPr>
            <p:ph type="sldNum" sz="quarter" idx="12"/>
          </p:nvPr>
        </p:nvSpPr>
        <p:spPr/>
        <p:txBody>
          <a:bodyPr/>
          <a:lstStyle/>
          <a:p>
            <a:r>
              <a:rPr lang="en-US" dirty="0"/>
              <a:t>Slide </a:t>
            </a:r>
            <a:fld id="{D0FF068C-9A81-4A5F-8F84-6EE3A290DD00}" type="slidenum">
              <a:rPr lang="en-US" smtClean="0"/>
              <a:pPr/>
              <a:t>88</a:t>
            </a:fld>
            <a:endParaRPr lang="en-US" dirty="0"/>
          </a:p>
        </p:txBody>
      </p:sp>
      <p:sp>
        <p:nvSpPr>
          <p:cNvPr id="2" name="Title 1">
            <a:extLst>
              <a:ext uri="{FF2B5EF4-FFF2-40B4-BE49-F238E27FC236}">
                <a16:creationId xmlns:a16="http://schemas.microsoft.com/office/drawing/2014/main" id="{ADF2C279-B429-B006-2D7D-41E93A539C79}"/>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TG Motion for SA Recirculation</a:t>
            </a:r>
            <a:endParaRPr lang="en-US" kern="0" dirty="0"/>
          </a:p>
        </p:txBody>
      </p:sp>
      <p:sp>
        <p:nvSpPr>
          <p:cNvPr id="3" name="Content Placeholder 2">
            <a:extLst>
              <a:ext uri="{FF2B5EF4-FFF2-40B4-BE49-F238E27FC236}">
                <a16:creationId xmlns:a16="http://schemas.microsoft.com/office/drawing/2014/main" id="{301DAC0D-C718-93C1-4F4F-FEF99BB638FE}"/>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sz="2100" i="1" kern="0" spc="-1" dirty="0">
                <a:solidFill>
                  <a:srgbClr val="000000"/>
                </a:solidFill>
                <a:latin typeface="Arial"/>
                <a:ea typeface="DejaVu Sans"/>
              </a:rPr>
              <a:t>Move that TG16t formally requests that 802.15 WG start a Standards Association Recirculation Ballot of document P802.15.16t-D5.0.</a:t>
            </a:r>
            <a:endParaRPr lang="en-US" sz="2100" kern="0" spc="-1" dirty="0">
              <a:solidFill>
                <a:srgbClr val="000000"/>
              </a:solidFill>
              <a:latin typeface="Arial"/>
            </a:endParaRPr>
          </a:p>
          <a:p>
            <a:pPr algn="l"/>
            <a:endParaRPr lang="en-US" sz="2100" kern="0" spc="-1" dirty="0">
              <a:solidFill>
                <a:srgbClr val="000000"/>
              </a:solidFill>
              <a:latin typeface="Arial"/>
            </a:endParaRPr>
          </a:p>
          <a:p>
            <a:pPr algn="l"/>
            <a:r>
              <a:rPr lang="en-US" sz="2100" kern="0" spc="-1" dirty="0">
                <a:solidFill>
                  <a:srgbClr val="000000"/>
                </a:solidFill>
                <a:latin typeface="Arial"/>
                <a:ea typeface="DejaVu Sans"/>
              </a:rPr>
              <a:t>Moved by: Tim Godfrey</a:t>
            </a:r>
            <a:endParaRPr lang="en-US" sz="2100" kern="0" spc="-1" dirty="0">
              <a:solidFill>
                <a:srgbClr val="000000"/>
              </a:solidFill>
              <a:latin typeface="Arial"/>
            </a:endParaRPr>
          </a:p>
          <a:p>
            <a:pPr algn="l"/>
            <a:r>
              <a:rPr lang="en-US" sz="2100" kern="0" spc="-1" dirty="0">
                <a:solidFill>
                  <a:srgbClr val="000000"/>
                </a:solidFill>
                <a:latin typeface="Arial"/>
                <a:ea typeface="DejaVu Sans"/>
              </a:rPr>
              <a:t>Seconded by: Vishal</a:t>
            </a:r>
            <a:endParaRPr lang="en-US" sz="2100" kern="0" spc="-1" dirty="0">
              <a:solidFill>
                <a:srgbClr val="000000"/>
              </a:solidFill>
              <a:latin typeface="Arial"/>
            </a:endParaRPr>
          </a:p>
          <a:p>
            <a:pPr algn="l"/>
            <a:r>
              <a:rPr lang="en-US" sz="2100" kern="0" spc="-1" dirty="0">
                <a:solidFill>
                  <a:srgbClr val="000000"/>
                </a:solidFill>
                <a:latin typeface="Arial"/>
                <a:ea typeface="DejaVu Sans"/>
              </a:rPr>
              <a:t>Result:  Unanimous Consent</a:t>
            </a:r>
            <a:endParaRPr lang="en-US" sz="2100" kern="0" spc="-1" dirty="0">
              <a:solidFill>
                <a:srgbClr val="000000"/>
              </a:solidFill>
              <a:latin typeface="Arial"/>
            </a:endParaRPr>
          </a:p>
          <a:p>
            <a:endParaRPr lang="en-US" kern="0" dirty="0"/>
          </a:p>
        </p:txBody>
      </p:sp>
    </p:spTree>
    <p:extLst>
      <p:ext uri="{BB962C8B-B14F-4D97-AF65-F5344CB8AC3E}">
        <p14:creationId xmlns:p14="http://schemas.microsoft.com/office/powerpoint/2010/main" val="19646669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994AD-7E49-9CC5-3D08-5C0F0B5C8E59}"/>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CCFA4F4-FDC6-B9B6-C41C-C63785D511D5}"/>
              </a:ext>
            </a:extLst>
          </p:cNvPr>
          <p:cNvSpPr>
            <a:spLocks noGrp="1"/>
          </p:cNvSpPr>
          <p:nvPr>
            <p:ph type="sldNum" sz="quarter" idx="12"/>
          </p:nvPr>
        </p:nvSpPr>
        <p:spPr/>
        <p:txBody>
          <a:bodyPr/>
          <a:lstStyle/>
          <a:p>
            <a:r>
              <a:rPr lang="en-US" dirty="0"/>
              <a:t>Slide </a:t>
            </a:r>
            <a:fld id="{D0FF068C-9A81-4A5F-8F84-6EE3A290DD00}" type="slidenum">
              <a:rPr lang="en-US" smtClean="0"/>
              <a:pPr/>
              <a:t>89</a:t>
            </a:fld>
            <a:endParaRPr lang="en-US" dirty="0"/>
          </a:p>
        </p:txBody>
      </p:sp>
      <p:sp>
        <p:nvSpPr>
          <p:cNvPr id="2" name="Title 1">
            <a:extLst>
              <a:ext uri="{FF2B5EF4-FFF2-40B4-BE49-F238E27FC236}">
                <a16:creationId xmlns:a16="http://schemas.microsoft.com/office/drawing/2014/main" id="{1FEDABBE-C892-579A-6159-BA231AAF1B3C}"/>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WG Motion for SA Recirculation</a:t>
            </a:r>
            <a:endParaRPr lang="en-US" kern="0" dirty="0"/>
          </a:p>
        </p:txBody>
      </p:sp>
      <p:sp>
        <p:nvSpPr>
          <p:cNvPr id="3" name="Content Placeholder 2">
            <a:extLst>
              <a:ext uri="{FF2B5EF4-FFF2-40B4-BE49-F238E27FC236}">
                <a16:creationId xmlns:a16="http://schemas.microsoft.com/office/drawing/2014/main" id="{339DF9DE-10A1-C119-D304-6990977887EC}"/>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sz="2100" i="1" kern="0" spc="-1" dirty="0">
                <a:solidFill>
                  <a:srgbClr val="000000"/>
                </a:solidFill>
                <a:latin typeface="Arial"/>
                <a:ea typeface="DejaVu Sans"/>
              </a:rPr>
              <a:t>Move that 802.15 WG start a Standards Association Recirculation Ballot of document P802.15.16t-D5.0.</a:t>
            </a:r>
            <a:endParaRPr lang="en-US" sz="2100" kern="0" spc="-1" dirty="0">
              <a:solidFill>
                <a:srgbClr val="000000"/>
              </a:solidFill>
              <a:latin typeface="Arial"/>
            </a:endParaRPr>
          </a:p>
          <a:p>
            <a:endParaRPr lang="en-US" sz="2100" kern="0" spc="-1" dirty="0">
              <a:solidFill>
                <a:srgbClr val="000000"/>
              </a:solidFill>
              <a:latin typeface="Arial"/>
            </a:endParaRPr>
          </a:p>
          <a:p>
            <a:pPr algn="l"/>
            <a:r>
              <a:rPr lang="en-US" sz="2100" kern="0" spc="-1" dirty="0">
                <a:solidFill>
                  <a:srgbClr val="000000"/>
                </a:solidFill>
                <a:latin typeface="Arial"/>
                <a:ea typeface="DejaVu Sans"/>
              </a:rPr>
              <a:t>Moved by: Tim Godfrey</a:t>
            </a:r>
            <a:endParaRPr lang="en-US" sz="2100" kern="0" spc="-1" dirty="0">
              <a:solidFill>
                <a:srgbClr val="000000"/>
              </a:solidFill>
              <a:latin typeface="Arial"/>
            </a:endParaRPr>
          </a:p>
          <a:p>
            <a:pPr algn="l"/>
            <a:r>
              <a:rPr lang="en-US" sz="2100" kern="0" spc="-1" dirty="0">
                <a:solidFill>
                  <a:srgbClr val="000000"/>
                </a:solidFill>
                <a:latin typeface="Arial"/>
                <a:ea typeface="DejaVu Sans"/>
              </a:rPr>
              <a:t>Seconded by: Phil Beecher</a:t>
            </a:r>
            <a:endParaRPr lang="en-US" sz="2100" kern="0" spc="-1" dirty="0">
              <a:solidFill>
                <a:srgbClr val="000000"/>
              </a:solidFill>
              <a:latin typeface="Arial"/>
            </a:endParaRPr>
          </a:p>
          <a:p>
            <a:pPr algn="l"/>
            <a:r>
              <a:rPr lang="en-US" sz="2100" kern="0" spc="-1" dirty="0">
                <a:solidFill>
                  <a:srgbClr val="000000"/>
                </a:solidFill>
                <a:latin typeface="Arial"/>
                <a:ea typeface="DejaVu Sans"/>
              </a:rPr>
              <a:t>Result: </a:t>
            </a:r>
            <a:endParaRPr lang="en-US" sz="2100" kern="0" spc="-1" dirty="0">
              <a:solidFill>
                <a:srgbClr val="000000"/>
              </a:solidFill>
              <a:latin typeface="Arial"/>
            </a:endParaRPr>
          </a:p>
          <a:p>
            <a:endParaRPr lang="en-US" kern="0" dirty="0"/>
          </a:p>
        </p:txBody>
      </p:sp>
    </p:spTree>
    <p:extLst>
      <p:ext uri="{BB962C8B-B14F-4D97-AF65-F5344CB8AC3E}">
        <p14:creationId xmlns:p14="http://schemas.microsoft.com/office/powerpoint/2010/main" val="417888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solidFill>
                  <a:srgbClr val="0000FF"/>
                </a:solidFill>
                <a:hlinkClick r:id="rId3">
                  <a:extLst>
                    <a:ext uri="{A12FA001-AC4F-418D-AE19-62706E023703}">
                      <ahyp:hlinkClr xmlns:ahyp="http://schemas.microsoft.com/office/drawing/2018/hyperlinkcolor" val="tx"/>
                    </a:ext>
                  </a:extLst>
                </a:hlinkClick>
              </a:rPr>
              <a:t>https://mentor.ieee.org/802-ec/dcn/17/ec-17-0090-25-0PNP-ieee-802-lmsc-operations-manual.pdf</a:t>
            </a:r>
            <a:r>
              <a:rPr lang="en-US" sz="1200" dirty="0">
                <a:solidFill>
                  <a:srgbClr val="0000FF"/>
                </a:solidFill>
              </a:rPr>
              <a:t> </a:t>
            </a:r>
            <a:r>
              <a:rPr lang="en-US" sz="1200" dirty="0"/>
              <a:t>,</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n/a</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Designation of Individual Experts</a:t>
            </a:r>
            <a:br>
              <a:rPr lang="en-GB" altLang="en-US" dirty="0"/>
            </a:br>
            <a:r>
              <a:rPr lang="en-GB" altLang="en-US" dirty="0"/>
              <a:t>for this Session</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39E69-83EE-643D-D685-062F92926542}"/>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88BFC05-87E1-FF14-BCCC-7C459CC36D5B}"/>
              </a:ext>
            </a:extLst>
          </p:cNvPr>
          <p:cNvSpPr>
            <a:spLocks noGrp="1"/>
          </p:cNvSpPr>
          <p:nvPr>
            <p:ph type="sldNum" sz="quarter" idx="12"/>
          </p:nvPr>
        </p:nvSpPr>
        <p:spPr/>
        <p:txBody>
          <a:bodyPr/>
          <a:lstStyle/>
          <a:p>
            <a:r>
              <a:rPr lang="en-US" dirty="0"/>
              <a:t>Slide </a:t>
            </a:r>
            <a:fld id="{D0FF068C-9A81-4A5F-8F84-6EE3A290DD00}" type="slidenum">
              <a:rPr lang="en-US" smtClean="0"/>
              <a:pPr/>
              <a:t>90</a:t>
            </a:fld>
            <a:endParaRPr lang="en-US" dirty="0"/>
          </a:p>
        </p:txBody>
      </p:sp>
      <p:sp>
        <p:nvSpPr>
          <p:cNvPr id="2" name="Title 1">
            <a:extLst>
              <a:ext uri="{FF2B5EF4-FFF2-40B4-BE49-F238E27FC236}">
                <a16:creationId xmlns:a16="http://schemas.microsoft.com/office/drawing/2014/main" id="{AA226E86-A18A-379D-32CB-2418D4DAB9F9}"/>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Revision Plans</a:t>
            </a:r>
            <a:endParaRPr lang="en-US" kern="0" dirty="0"/>
          </a:p>
        </p:txBody>
      </p:sp>
      <p:sp>
        <p:nvSpPr>
          <p:cNvPr id="3" name="Content Placeholder 2">
            <a:extLst>
              <a:ext uri="{FF2B5EF4-FFF2-40B4-BE49-F238E27FC236}">
                <a16:creationId xmlns:a16="http://schemas.microsoft.com/office/drawing/2014/main" id="{DB67A76E-2DD5-7E18-E958-DD3C588A5D64}"/>
              </a:ext>
            </a:extLst>
          </p:cNvPr>
          <p:cNvSpPr txBox="1">
            <a:spLocks/>
          </p:cNvSpPr>
          <p:nvPr/>
        </p:nvSpPr>
        <p:spPr bwMode="auto">
          <a:xfrm>
            <a:off x="628650" y="2228850"/>
            <a:ext cx="7886700" cy="326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62500" lnSpcReduction="20000"/>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kern="0" dirty="0"/>
              <a:t>Revision PAR to be submitted in November.  On LMSC Consent Agenda, no Coexistence Assessment Document. </a:t>
            </a:r>
          </a:p>
          <a:p>
            <a:pPr algn="l"/>
            <a:r>
              <a:rPr lang="en-US" kern="0" dirty="0"/>
              <a:t>Harmonization – contact AAR, AREMA with a liaison letter and see if they are interested in harmonization once revision PAR starts.</a:t>
            </a:r>
          </a:p>
          <a:p>
            <a:pPr algn="l"/>
            <a:endParaRPr lang="en-US" kern="0" dirty="0"/>
          </a:p>
          <a:p>
            <a:pPr algn="l"/>
            <a:r>
              <a:rPr lang="en-US" kern="0" dirty="0"/>
              <a:t>Draft Revision PAR Uploaded to Mentor as “</a:t>
            </a:r>
            <a:r>
              <a:rPr lang="en-US" kern="0" dirty="0">
                <a:hlinkClick r:id="rId2"/>
              </a:rPr>
              <a:t>15-24-0519-02-</a:t>
            </a:r>
            <a:r>
              <a:rPr lang="da-DK" kern="0" dirty="0">
                <a:hlinkClick r:id="rId2"/>
              </a:rPr>
              <a:t>Draft Revision PAR for 802.16-2017.pdf</a:t>
            </a:r>
            <a:r>
              <a:rPr lang="da-DK" kern="0" dirty="0"/>
              <a:t>”</a:t>
            </a:r>
          </a:p>
          <a:p>
            <a:pPr algn="l"/>
            <a:r>
              <a:rPr lang="da-DK" kern="0" dirty="0"/>
              <a:t>NesCom meeting January 29, Submit deadline 20 December. </a:t>
            </a:r>
          </a:p>
          <a:p>
            <a:pPr algn="l"/>
            <a:r>
              <a:rPr lang="da-DK" kern="0" dirty="0"/>
              <a:t>Task Group will be TG16me</a:t>
            </a:r>
          </a:p>
          <a:p>
            <a:pPr algn="l"/>
            <a:r>
              <a:rPr lang="en-US" kern="0" dirty="0"/>
              <a:t>Draft will be P802.16</a:t>
            </a:r>
          </a:p>
        </p:txBody>
      </p:sp>
    </p:spTree>
    <p:extLst>
      <p:ext uri="{BB962C8B-B14F-4D97-AF65-F5344CB8AC3E}">
        <p14:creationId xmlns:p14="http://schemas.microsoft.com/office/powerpoint/2010/main" val="11450048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F30C4-A46E-09D7-DEF4-7A7DEC43D59E}"/>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A9C6C57-0371-4D56-A7D3-3F3C9D3A59C2}"/>
              </a:ext>
            </a:extLst>
          </p:cNvPr>
          <p:cNvSpPr>
            <a:spLocks noGrp="1"/>
          </p:cNvSpPr>
          <p:nvPr>
            <p:ph type="sldNum" sz="quarter" idx="12"/>
          </p:nvPr>
        </p:nvSpPr>
        <p:spPr/>
        <p:txBody>
          <a:bodyPr/>
          <a:lstStyle/>
          <a:p>
            <a:r>
              <a:rPr lang="en-US" dirty="0"/>
              <a:t>Slide </a:t>
            </a:r>
            <a:fld id="{D0FF068C-9A81-4A5F-8F84-6EE3A290DD00}" type="slidenum">
              <a:rPr lang="en-US" smtClean="0"/>
              <a:pPr/>
              <a:t>91</a:t>
            </a:fld>
            <a:endParaRPr lang="en-US" dirty="0"/>
          </a:p>
        </p:txBody>
      </p:sp>
      <p:sp>
        <p:nvSpPr>
          <p:cNvPr id="2" name="Title 1">
            <a:extLst>
              <a:ext uri="{FF2B5EF4-FFF2-40B4-BE49-F238E27FC236}">
                <a16:creationId xmlns:a16="http://schemas.microsoft.com/office/drawing/2014/main" id="{5BCC64D8-B798-2209-D6B8-0DE24CA51C2F}"/>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rm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WG Motion for Revision PAR</a:t>
            </a:r>
            <a:endParaRPr lang="en-US" kern="0" dirty="0"/>
          </a:p>
        </p:txBody>
      </p:sp>
      <p:sp>
        <p:nvSpPr>
          <p:cNvPr id="3" name="Content Placeholder 2">
            <a:extLst>
              <a:ext uri="{FF2B5EF4-FFF2-40B4-BE49-F238E27FC236}">
                <a16:creationId xmlns:a16="http://schemas.microsoft.com/office/drawing/2014/main" id="{87B6B199-7009-90B7-F2A2-DEC94C750060}"/>
              </a:ext>
            </a:extLst>
          </p:cNvPr>
          <p:cNvSpPr txBox="1">
            <a:spLocks/>
          </p:cNvSpPr>
          <p:nvPr/>
        </p:nvSpPr>
        <p:spPr bwMode="auto">
          <a:xfrm>
            <a:off x="857250" y="2226469"/>
            <a:ext cx="7169727" cy="326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sz="2000" i="1" kern="0" dirty="0">
                <a:latin typeface="Segoe UI" panose="020B0502040204020203" pitchFamily="34" charset="0"/>
              </a:rPr>
              <a:t>Move that the Revision PAR contained in document 802.15-24-0519-02, be approved by the IEEE 802.15 WG and that the LMSC be requested to forward the PAR to </a:t>
            </a:r>
            <a:r>
              <a:rPr lang="en-US" sz="2000" i="1" kern="0" dirty="0" err="1">
                <a:latin typeface="Segoe UI" panose="020B0502040204020203" pitchFamily="34" charset="0"/>
              </a:rPr>
              <a:t>NesCom</a:t>
            </a:r>
            <a:r>
              <a:rPr lang="en-US" sz="2000" i="1" kern="0" dirty="0">
                <a:latin typeface="Segoe UI" panose="020B0502040204020203" pitchFamily="34" charset="0"/>
              </a:rPr>
              <a:t>. The 802.15 working group chair and technical editor are authorized to make additional modifications to the PAR as needed to reflect LMSC discussion at its closing meeting.</a:t>
            </a:r>
            <a:r>
              <a:rPr lang="en-US" sz="2000" kern="0" dirty="0">
                <a:latin typeface="Segoe UI" panose="020B0502040204020203" pitchFamily="34" charset="0"/>
              </a:rPr>
              <a:t> </a:t>
            </a:r>
            <a:br>
              <a:rPr lang="en-US" sz="2000" kern="0" dirty="0">
                <a:latin typeface="Segoe UI" panose="020B0502040204020203" pitchFamily="34" charset="0"/>
              </a:rPr>
            </a:br>
            <a:endParaRPr lang="en-US" sz="2000" kern="0" dirty="0">
              <a:latin typeface="Segoe UI" panose="020B0502040204020203" pitchFamily="34" charset="0"/>
            </a:endParaRPr>
          </a:p>
          <a:p>
            <a:pPr algn="l"/>
            <a:r>
              <a:rPr lang="en-US" sz="2000" kern="0" dirty="0">
                <a:latin typeface="Segoe UI" panose="020B0502040204020203" pitchFamily="34" charset="0"/>
              </a:rPr>
              <a:t>Moved by:  Tim Godfrey</a:t>
            </a:r>
          </a:p>
          <a:p>
            <a:pPr algn="l"/>
            <a:r>
              <a:rPr lang="en-US" sz="2000" kern="0" dirty="0">
                <a:latin typeface="Segoe UI" panose="020B0502040204020203" pitchFamily="34" charset="0"/>
              </a:rPr>
              <a:t>Second by: Phil Beecher</a:t>
            </a:r>
          </a:p>
          <a:p>
            <a:pPr algn="l"/>
            <a:endParaRPr lang="en-US" sz="2000" kern="0" dirty="0">
              <a:latin typeface="Segoe UI" panose="020B0502040204020203" pitchFamily="34" charset="0"/>
            </a:endParaRPr>
          </a:p>
          <a:p>
            <a:pPr algn="l"/>
            <a:endParaRPr lang="en-US" sz="2000" kern="0" dirty="0"/>
          </a:p>
        </p:txBody>
      </p:sp>
    </p:spTree>
    <p:extLst>
      <p:ext uri="{BB962C8B-B14F-4D97-AF65-F5344CB8AC3E}">
        <p14:creationId xmlns:p14="http://schemas.microsoft.com/office/powerpoint/2010/main" val="34776237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CF209-BE13-4196-3A1B-F80CF98F4F02}"/>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52264CA-8325-115B-AF3E-B7CB704557D0}"/>
              </a:ext>
            </a:extLst>
          </p:cNvPr>
          <p:cNvSpPr>
            <a:spLocks noGrp="1"/>
          </p:cNvSpPr>
          <p:nvPr>
            <p:ph type="sldNum" sz="quarter" idx="12"/>
          </p:nvPr>
        </p:nvSpPr>
        <p:spPr/>
        <p:txBody>
          <a:bodyPr/>
          <a:lstStyle/>
          <a:p>
            <a:r>
              <a:rPr lang="en-US" dirty="0"/>
              <a:t>Slide </a:t>
            </a:r>
            <a:fld id="{D0FF068C-9A81-4A5F-8F84-6EE3A290DD00}" type="slidenum">
              <a:rPr lang="en-US" smtClean="0"/>
              <a:pPr/>
              <a:t>92</a:t>
            </a:fld>
            <a:endParaRPr lang="en-US" dirty="0"/>
          </a:p>
        </p:txBody>
      </p:sp>
      <p:sp>
        <p:nvSpPr>
          <p:cNvPr id="2" name="Title 7">
            <a:extLst>
              <a:ext uri="{FF2B5EF4-FFF2-40B4-BE49-F238E27FC236}">
                <a16:creationId xmlns:a16="http://schemas.microsoft.com/office/drawing/2014/main" id="{5D224DE8-EE9C-F4D7-DBCF-8714BD29CD7A}"/>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Project Timeline</a:t>
            </a:r>
            <a:endParaRPr lang="en-US" kern="0" dirty="0"/>
          </a:p>
        </p:txBody>
      </p:sp>
      <p:graphicFrame>
        <p:nvGraphicFramePr>
          <p:cNvPr id="3" name="Table 2">
            <a:extLst>
              <a:ext uri="{FF2B5EF4-FFF2-40B4-BE49-F238E27FC236}">
                <a16:creationId xmlns:a16="http://schemas.microsoft.com/office/drawing/2014/main" id="{3692B221-53B0-3734-7FB9-C01D87CAFF9C}"/>
              </a:ext>
            </a:extLst>
          </p:cNvPr>
          <p:cNvGraphicFramePr>
            <a:graphicFrameLocks noGrp="1"/>
          </p:cNvGraphicFramePr>
          <p:nvPr/>
        </p:nvGraphicFramePr>
        <p:xfrm>
          <a:off x="1371600" y="1750364"/>
          <a:ext cx="6286500" cy="3455749"/>
        </p:xfrm>
        <a:graphic>
          <a:graphicData uri="http://schemas.openxmlformats.org/drawingml/2006/table">
            <a:tbl>
              <a:tblPr firstRow="1" bandRow="1">
                <a:tableStyleId>{5C22544A-7EE6-4342-B048-85BDC9FD1C3A}</a:tableStyleId>
              </a:tblPr>
              <a:tblGrid>
                <a:gridCol w="4520045">
                  <a:extLst>
                    <a:ext uri="{9D8B030D-6E8A-4147-A177-3AD203B41FA5}">
                      <a16:colId xmlns:a16="http://schemas.microsoft.com/office/drawing/2014/main" val="3384751907"/>
                    </a:ext>
                  </a:extLst>
                </a:gridCol>
                <a:gridCol w="1766455">
                  <a:extLst>
                    <a:ext uri="{9D8B030D-6E8A-4147-A177-3AD203B41FA5}">
                      <a16:colId xmlns:a16="http://schemas.microsoft.com/office/drawing/2014/main" val="434009601"/>
                    </a:ext>
                  </a:extLst>
                </a:gridCol>
              </a:tblGrid>
              <a:tr h="314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Milestone</a:t>
                      </a:r>
                    </a:p>
                  </a:txBody>
                  <a:tcPr marL="62345" marR="62345" marT="34290" marB="34290"/>
                </a:tc>
                <a:tc>
                  <a:txBody>
                    <a:bodyPr/>
                    <a:lstStyle/>
                    <a:p>
                      <a:r>
                        <a:rPr lang="en-US" sz="1400" dirty="0"/>
                        <a:t>Date</a:t>
                      </a:r>
                    </a:p>
                  </a:txBody>
                  <a:tcPr marL="62345" marR="62345" marT="34290" marB="34290"/>
                </a:tc>
                <a:extLst>
                  <a:ext uri="{0D108BD9-81ED-4DB2-BD59-A6C34878D82A}">
                    <a16:rowId xmlns:a16="http://schemas.microsoft.com/office/drawing/2014/main" val="4207709845"/>
                  </a:ext>
                </a:extLst>
              </a:tr>
              <a:tr h="314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65000"/>
                            </a:schemeClr>
                          </a:solidFill>
                        </a:rPr>
                        <a:t>Task Group Start</a:t>
                      </a:r>
                    </a:p>
                  </a:txBody>
                  <a:tcPr marL="62345" marR="62345" marT="34290" marB="34290"/>
                </a:tc>
                <a:tc>
                  <a:txBody>
                    <a:bodyPr/>
                    <a:lstStyle/>
                    <a:p>
                      <a:r>
                        <a:rPr lang="en-US" sz="1400" dirty="0">
                          <a:solidFill>
                            <a:schemeClr val="bg1">
                              <a:lumMod val="65000"/>
                            </a:schemeClr>
                          </a:solidFill>
                        </a:rPr>
                        <a:t>Jan 2020</a:t>
                      </a:r>
                    </a:p>
                  </a:txBody>
                  <a:tcPr marL="62345" marR="62345" marT="34290" marB="34290"/>
                </a:tc>
                <a:extLst>
                  <a:ext uri="{0D108BD9-81ED-4DB2-BD59-A6C34878D82A}">
                    <a16:rowId xmlns:a16="http://schemas.microsoft.com/office/drawing/2014/main" val="1668596901"/>
                  </a:ext>
                </a:extLst>
              </a:tr>
              <a:tr h="314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SRD Approval</a:t>
                      </a:r>
                    </a:p>
                  </a:txBody>
                  <a:tcPr marL="62345" marR="62345" marT="34290" marB="34290"/>
                </a:tc>
                <a:tc>
                  <a:txBody>
                    <a:bodyPr/>
                    <a:lstStyle/>
                    <a:p>
                      <a:r>
                        <a:rPr lang="en-US" sz="1400" dirty="0">
                          <a:solidFill>
                            <a:schemeClr val="bg1">
                              <a:lumMod val="75000"/>
                            </a:schemeClr>
                          </a:solidFill>
                        </a:rPr>
                        <a:t>April 2021</a:t>
                      </a:r>
                    </a:p>
                  </a:txBody>
                  <a:tcPr marL="62345" marR="62345" marT="34290" marB="34290"/>
                </a:tc>
                <a:extLst>
                  <a:ext uri="{0D108BD9-81ED-4DB2-BD59-A6C34878D82A}">
                    <a16:rowId xmlns:a16="http://schemas.microsoft.com/office/drawing/2014/main" val="3428218732"/>
                  </a:ext>
                </a:extLst>
              </a:tr>
              <a:tr h="314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65000"/>
                            </a:schemeClr>
                          </a:solidFill>
                        </a:rPr>
                        <a:t>SDD Approval</a:t>
                      </a:r>
                    </a:p>
                  </a:txBody>
                  <a:tcPr marL="62345" marR="62345" marT="34290" marB="34290"/>
                </a:tc>
                <a:tc>
                  <a:txBody>
                    <a:bodyPr/>
                    <a:lstStyle/>
                    <a:p>
                      <a:r>
                        <a:rPr lang="en-US" sz="1400" dirty="0">
                          <a:solidFill>
                            <a:schemeClr val="bg1">
                              <a:lumMod val="65000"/>
                            </a:schemeClr>
                          </a:solidFill>
                        </a:rPr>
                        <a:t>Jan 2022</a:t>
                      </a:r>
                    </a:p>
                  </a:txBody>
                  <a:tcPr marL="62345" marR="62345" marT="34290" marB="34290"/>
                </a:tc>
                <a:extLst>
                  <a:ext uri="{0D108BD9-81ED-4DB2-BD59-A6C34878D82A}">
                    <a16:rowId xmlns:a16="http://schemas.microsoft.com/office/drawing/2014/main" val="3689323579"/>
                  </a:ext>
                </a:extLst>
              </a:tr>
              <a:tr h="314159">
                <a:tc>
                  <a:txBody>
                    <a:bodyPr/>
                    <a:lstStyle/>
                    <a:p>
                      <a:r>
                        <a:rPr lang="en-US" sz="1400" dirty="0">
                          <a:solidFill>
                            <a:schemeClr val="bg1">
                              <a:lumMod val="65000"/>
                            </a:schemeClr>
                          </a:solidFill>
                        </a:rPr>
                        <a:t>Draft Development</a:t>
                      </a:r>
                    </a:p>
                  </a:txBody>
                  <a:tcPr marL="62345" marR="62345" marT="34290" marB="34290"/>
                </a:tc>
                <a:tc>
                  <a:txBody>
                    <a:bodyPr/>
                    <a:lstStyle/>
                    <a:p>
                      <a:endParaRPr lang="en-US" sz="1400" dirty="0">
                        <a:solidFill>
                          <a:schemeClr val="bg1">
                            <a:lumMod val="65000"/>
                          </a:schemeClr>
                        </a:solidFill>
                      </a:endParaRPr>
                    </a:p>
                  </a:txBody>
                  <a:tcPr marL="62345" marR="62345" marT="34290" marB="34290"/>
                </a:tc>
                <a:extLst>
                  <a:ext uri="{0D108BD9-81ED-4DB2-BD59-A6C34878D82A}">
                    <a16:rowId xmlns:a16="http://schemas.microsoft.com/office/drawing/2014/main" val="4038355541"/>
                  </a:ext>
                </a:extLst>
              </a:tr>
              <a:tr h="314159">
                <a:tc>
                  <a:txBody>
                    <a:bodyPr/>
                    <a:lstStyle/>
                    <a:p>
                      <a:r>
                        <a:rPr lang="en-US" sz="1400" dirty="0">
                          <a:solidFill>
                            <a:schemeClr val="bg1">
                              <a:lumMod val="65000"/>
                            </a:schemeClr>
                          </a:solidFill>
                        </a:rPr>
                        <a:t>Informal TG review of draft</a:t>
                      </a:r>
                    </a:p>
                  </a:txBody>
                  <a:tcPr marL="62345" marR="62345" marT="34290" marB="34290"/>
                </a:tc>
                <a:tc>
                  <a:txBody>
                    <a:bodyPr/>
                    <a:lstStyle/>
                    <a:p>
                      <a:r>
                        <a:rPr lang="en-US" sz="1400" dirty="0">
                          <a:solidFill>
                            <a:schemeClr val="bg1">
                              <a:lumMod val="65000"/>
                            </a:schemeClr>
                          </a:solidFill>
                        </a:rPr>
                        <a:t>Mar 2023</a:t>
                      </a:r>
                    </a:p>
                  </a:txBody>
                  <a:tcPr marL="62345" marR="62345" marT="34290" marB="34290"/>
                </a:tc>
                <a:extLst>
                  <a:ext uri="{0D108BD9-81ED-4DB2-BD59-A6C34878D82A}">
                    <a16:rowId xmlns:a16="http://schemas.microsoft.com/office/drawing/2014/main" val="1866948594"/>
                  </a:ext>
                </a:extLst>
              </a:tr>
              <a:tr h="314159">
                <a:tc>
                  <a:txBody>
                    <a:bodyPr/>
                    <a:lstStyle/>
                    <a:p>
                      <a:r>
                        <a:rPr lang="en-US" sz="1400" dirty="0">
                          <a:solidFill>
                            <a:schemeClr val="bg1">
                              <a:lumMod val="75000"/>
                            </a:schemeClr>
                          </a:solidFill>
                        </a:rPr>
                        <a:t>Working Group Letter Ballot</a:t>
                      </a:r>
                    </a:p>
                  </a:txBody>
                  <a:tcPr marL="62345" marR="62345" marT="34290" marB="34290"/>
                </a:tc>
                <a:tc>
                  <a:txBody>
                    <a:bodyPr/>
                    <a:lstStyle/>
                    <a:p>
                      <a:r>
                        <a:rPr lang="en-US" sz="1400" dirty="0">
                          <a:solidFill>
                            <a:schemeClr val="bg1">
                              <a:lumMod val="75000"/>
                            </a:schemeClr>
                          </a:solidFill>
                        </a:rPr>
                        <a:t>Nov 2023</a:t>
                      </a:r>
                    </a:p>
                  </a:txBody>
                  <a:tcPr marL="62345" marR="62345" marT="34290" marB="34290"/>
                </a:tc>
                <a:extLst>
                  <a:ext uri="{0D108BD9-81ED-4DB2-BD59-A6C34878D82A}">
                    <a16:rowId xmlns:a16="http://schemas.microsoft.com/office/drawing/2014/main" val="634721270"/>
                  </a:ext>
                </a:extLst>
              </a:tr>
              <a:tr h="314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Working Group Recirculation Letter Ballot</a:t>
                      </a:r>
                    </a:p>
                  </a:txBody>
                  <a:tcPr marL="62345" marR="62345" marT="34290" marB="34290"/>
                </a:tc>
                <a:tc>
                  <a:txBody>
                    <a:bodyPr/>
                    <a:lstStyle/>
                    <a:p>
                      <a:r>
                        <a:rPr lang="en-US" sz="1400" dirty="0">
                          <a:solidFill>
                            <a:schemeClr val="bg1">
                              <a:lumMod val="75000"/>
                            </a:schemeClr>
                          </a:solidFill>
                        </a:rPr>
                        <a:t>March 2024</a:t>
                      </a:r>
                    </a:p>
                  </a:txBody>
                  <a:tcPr marL="62345" marR="62345" marT="34290" marB="34290"/>
                </a:tc>
                <a:extLst>
                  <a:ext uri="{0D108BD9-81ED-4DB2-BD59-A6C34878D82A}">
                    <a16:rowId xmlns:a16="http://schemas.microsoft.com/office/drawing/2014/main" val="1970946961"/>
                  </a:ext>
                </a:extLst>
              </a:tr>
              <a:tr h="314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75000"/>
                            </a:schemeClr>
                          </a:solidFill>
                        </a:rPr>
                        <a:t>SA Ballot</a:t>
                      </a:r>
                    </a:p>
                  </a:txBody>
                  <a:tcPr marL="62345" marR="62345" marT="34290" marB="34290"/>
                </a:tc>
                <a:tc>
                  <a:txBody>
                    <a:bodyPr/>
                    <a:lstStyle/>
                    <a:p>
                      <a:r>
                        <a:rPr lang="en-US" sz="1400" dirty="0">
                          <a:solidFill>
                            <a:schemeClr val="bg1">
                              <a:lumMod val="75000"/>
                            </a:schemeClr>
                          </a:solidFill>
                        </a:rPr>
                        <a:t>Sept 2024</a:t>
                      </a:r>
                    </a:p>
                  </a:txBody>
                  <a:tcPr marL="62345" marR="62345" marT="34290" marB="34290"/>
                </a:tc>
                <a:extLst>
                  <a:ext uri="{0D108BD9-81ED-4DB2-BD59-A6C34878D82A}">
                    <a16:rowId xmlns:a16="http://schemas.microsoft.com/office/drawing/2014/main" val="1018105641"/>
                  </a:ext>
                </a:extLst>
              </a:tr>
              <a:tr h="314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SA Recirc</a:t>
                      </a:r>
                    </a:p>
                  </a:txBody>
                  <a:tcPr marL="62345" marR="62345" marT="34290" marB="34290"/>
                </a:tc>
                <a:tc>
                  <a:txBody>
                    <a:bodyPr/>
                    <a:lstStyle/>
                    <a:p>
                      <a:r>
                        <a:rPr lang="en-US" sz="1400" dirty="0"/>
                        <a:t>Nov 2024</a:t>
                      </a:r>
                    </a:p>
                  </a:txBody>
                  <a:tcPr marL="62345" marR="62345" marT="34290" marB="34290"/>
                </a:tc>
                <a:extLst>
                  <a:ext uri="{0D108BD9-81ED-4DB2-BD59-A6C34878D82A}">
                    <a16:rowId xmlns:a16="http://schemas.microsoft.com/office/drawing/2014/main" val="82442068"/>
                  </a:ext>
                </a:extLst>
              </a:tr>
              <a:tr h="314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Forward to RevCom</a:t>
                      </a:r>
                    </a:p>
                  </a:txBody>
                  <a:tcPr marL="62345" marR="62345" marT="34290" marB="34290"/>
                </a:tc>
                <a:tc>
                  <a:txBody>
                    <a:bodyPr/>
                    <a:lstStyle/>
                    <a:p>
                      <a:r>
                        <a:rPr lang="en-US" sz="1400" dirty="0"/>
                        <a:t>Feb 2025</a:t>
                      </a:r>
                    </a:p>
                  </a:txBody>
                  <a:tcPr marL="62345" marR="62345" marT="34290" marB="34290"/>
                </a:tc>
                <a:extLst>
                  <a:ext uri="{0D108BD9-81ED-4DB2-BD59-A6C34878D82A}">
                    <a16:rowId xmlns:a16="http://schemas.microsoft.com/office/drawing/2014/main" val="1058448561"/>
                  </a:ext>
                </a:extLst>
              </a:tr>
            </a:tbl>
          </a:graphicData>
        </a:graphic>
      </p:graphicFrame>
      <p:sp>
        <p:nvSpPr>
          <p:cNvPr id="5" name="Arrow: Left 4">
            <a:extLst>
              <a:ext uri="{FF2B5EF4-FFF2-40B4-BE49-F238E27FC236}">
                <a16:creationId xmlns:a16="http://schemas.microsoft.com/office/drawing/2014/main" id="{A0729508-D788-2C4C-6335-1941FAB59C23}"/>
              </a:ext>
            </a:extLst>
          </p:cNvPr>
          <p:cNvSpPr/>
          <p:nvPr/>
        </p:nvSpPr>
        <p:spPr>
          <a:xfrm>
            <a:off x="5029200" y="5314950"/>
            <a:ext cx="3600450" cy="309563"/>
          </a:xfrm>
          <a:prstGeom prst="leftArrow">
            <a:avLst>
              <a:gd name="adj1" fmla="val 70260"/>
              <a:gd name="adj2" fmla="val 34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t>PAR Extension NesCom </a:t>
            </a:r>
            <a:r>
              <a:rPr lang="fr-FR" sz="1050" b="1" dirty="0" err="1"/>
              <a:t>Approved</a:t>
            </a:r>
            <a:r>
              <a:rPr lang="fr-FR" sz="1050" b="1" dirty="0"/>
              <a:t> Sept 25 2024 </a:t>
            </a:r>
          </a:p>
        </p:txBody>
      </p:sp>
    </p:spTree>
    <p:extLst>
      <p:ext uri="{BB962C8B-B14F-4D97-AF65-F5344CB8AC3E}">
        <p14:creationId xmlns:p14="http://schemas.microsoft.com/office/powerpoint/2010/main" val="1072228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0ABA2-D4BD-86EA-ECE6-EC0579E4229C}"/>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853FADB-7A70-009D-3FBB-95938562E3CC}"/>
              </a:ext>
            </a:extLst>
          </p:cNvPr>
          <p:cNvSpPr>
            <a:spLocks noGrp="1"/>
          </p:cNvSpPr>
          <p:nvPr>
            <p:ph type="sldNum" sz="quarter" idx="12"/>
          </p:nvPr>
        </p:nvSpPr>
        <p:spPr/>
        <p:txBody>
          <a:bodyPr/>
          <a:lstStyle/>
          <a:p>
            <a:r>
              <a:rPr lang="en-US" dirty="0"/>
              <a:t>Slide </a:t>
            </a:r>
            <a:fld id="{D0FF068C-9A81-4A5F-8F84-6EE3A290DD00}" type="slidenum">
              <a:rPr lang="en-US" smtClean="0"/>
              <a:pPr/>
              <a:t>93</a:t>
            </a:fld>
            <a:endParaRPr lang="en-US" dirty="0"/>
          </a:p>
        </p:txBody>
      </p:sp>
      <p:sp>
        <p:nvSpPr>
          <p:cNvPr id="2" name="Title 1">
            <a:extLst>
              <a:ext uri="{FF2B5EF4-FFF2-40B4-BE49-F238E27FC236}">
                <a16:creationId xmlns:a16="http://schemas.microsoft.com/office/drawing/2014/main" id="{BF7F0413-0D28-0737-9877-E6437433FF9C}"/>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Future Meetings</a:t>
            </a:r>
            <a:endParaRPr lang="en-US" kern="0" dirty="0"/>
          </a:p>
        </p:txBody>
      </p:sp>
      <p:sp>
        <p:nvSpPr>
          <p:cNvPr id="3" name="Content Placeholder 2">
            <a:extLst>
              <a:ext uri="{FF2B5EF4-FFF2-40B4-BE49-F238E27FC236}">
                <a16:creationId xmlns:a16="http://schemas.microsoft.com/office/drawing/2014/main" id="{369B0478-DAEE-88AA-8E35-7CC6D6E3F798}"/>
              </a:ext>
            </a:extLst>
          </p:cNvPr>
          <p:cNvSpPr txBox="1">
            <a:spLocks/>
          </p:cNvSpPr>
          <p:nvPr/>
        </p:nvSpPr>
        <p:spPr bwMode="auto">
          <a:xfrm>
            <a:off x="628650" y="1943101"/>
            <a:ext cx="7886700" cy="354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spcBef>
                <a:spcPts val="0"/>
              </a:spcBef>
              <a:spcAft>
                <a:spcPts val="900"/>
              </a:spcAft>
            </a:pPr>
            <a:r>
              <a:rPr lang="en-US" kern="0" dirty="0"/>
              <a:t>January 2025 Interim   (TG16t Not Meeting In Person in January)</a:t>
            </a:r>
          </a:p>
          <a:p>
            <a:pPr marL="342900" lvl="1" algn="l">
              <a:spcBef>
                <a:spcPts val="0"/>
              </a:spcBef>
              <a:spcAft>
                <a:spcPts val="900"/>
              </a:spcAft>
            </a:pPr>
            <a:endParaRPr lang="en-US" kern="0" dirty="0"/>
          </a:p>
          <a:p>
            <a:pPr algn="l">
              <a:spcBef>
                <a:spcPts val="0"/>
              </a:spcBef>
              <a:spcAft>
                <a:spcPts val="900"/>
              </a:spcAft>
            </a:pPr>
            <a:r>
              <a:rPr lang="en-US" kern="0" dirty="0"/>
              <a:t>March 2025 Plenary</a:t>
            </a:r>
          </a:p>
          <a:p>
            <a:pPr marL="342900" lvl="1" algn="l">
              <a:spcBef>
                <a:spcPts val="0"/>
              </a:spcBef>
              <a:spcAft>
                <a:spcPts val="900"/>
              </a:spcAft>
            </a:pPr>
            <a:r>
              <a:rPr lang="en-US" kern="0" dirty="0"/>
              <a:t>Atlanta, GA, USA</a:t>
            </a:r>
          </a:p>
          <a:p>
            <a:pPr marL="342900" lvl="1">
              <a:spcBef>
                <a:spcPts val="0"/>
              </a:spcBef>
              <a:spcAft>
                <a:spcPts val="900"/>
              </a:spcAft>
            </a:pPr>
            <a:endParaRPr lang="en-US" kern="0" dirty="0"/>
          </a:p>
        </p:txBody>
      </p:sp>
    </p:spTree>
    <p:extLst>
      <p:ext uri="{BB962C8B-B14F-4D97-AF65-F5344CB8AC3E}">
        <p14:creationId xmlns:p14="http://schemas.microsoft.com/office/powerpoint/2010/main" val="19867532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IG Access</a:t>
            </a:r>
            <a:br>
              <a:rPr lang="de-DE" dirty="0"/>
            </a:br>
            <a:r>
              <a:rPr lang="de-DE" dirty="0"/>
              <a:t>November 2024 </a:t>
            </a:r>
            <a:br>
              <a:rPr lang="de-DE" dirty="0"/>
            </a:br>
            <a:r>
              <a:rPr lang="de-DE" dirty="0"/>
              <a:t>Closing Report</a:t>
            </a:r>
          </a:p>
        </p:txBody>
      </p:sp>
      <p:sp>
        <p:nvSpPr>
          <p:cNvPr id="2" name="Foliennummernplatzhalter 3">
            <a:extLst>
              <a:ext uri="{FF2B5EF4-FFF2-40B4-BE49-F238E27FC236}">
                <a16:creationId xmlns:a16="http://schemas.microsoft.com/office/drawing/2014/main" id="{FFA2E13E-59CA-DE89-86C7-C21892CD70E9}"/>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94</a:t>
            </a:fld>
            <a:endParaRPr lang="en-US" dirty="0"/>
          </a:p>
        </p:txBody>
      </p:sp>
    </p:spTree>
    <p:extLst>
      <p:ext uri="{BB962C8B-B14F-4D97-AF65-F5344CB8AC3E}">
        <p14:creationId xmlns:p14="http://schemas.microsoft.com/office/powerpoint/2010/main" val="8299377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1D47-C4C5-A23D-B2EE-9CCBA12F43EE}"/>
              </a:ext>
            </a:extLst>
          </p:cNvPr>
          <p:cNvSpPr>
            <a:spLocks noGrp="1"/>
          </p:cNvSpPr>
          <p:nvPr>
            <p:ph type="title"/>
          </p:nvPr>
        </p:nvSpPr>
        <p:spPr>
          <a:xfrm>
            <a:off x="791581" y="1320404"/>
            <a:ext cx="7848599" cy="565547"/>
          </a:xfrm>
        </p:spPr>
        <p:txBody>
          <a:bodyPr/>
          <a:lstStyle/>
          <a:p>
            <a:r>
              <a:rPr lang="en-US" b="1" dirty="0"/>
              <a:t>Agenda</a:t>
            </a:r>
            <a:endParaRPr lang="en-US" dirty="0"/>
          </a:p>
        </p:txBody>
      </p:sp>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p:txBody>
          <a:bodyPr>
            <a:normAutofit/>
          </a:bodyPr>
          <a:lstStyle/>
          <a:p>
            <a:pPr marL="0" indent="0" algn="ctr">
              <a:defRPr/>
            </a:pPr>
            <a:endParaRPr lang="en-US" dirty="0"/>
          </a:p>
          <a:p>
            <a:pPr marL="385763" indent="-385763">
              <a:buFont typeface="+mj-lt"/>
              <a:buAutoNum type="arabicPeriod"/>
              <a:defRPr/>
            </a:pPr>
            <a:r>
              <a:rPr lang="en-US" sz="2100" dirty="0"/>
              <a:t>Opening and Meeting Reminders for non-PAR activity</a:t>
            </a:r>
          </a:p>
          <a:p>
            <a:pPr marL="385763" indent="-385763">
              <a:buFont typeface="+mj-lt"/>
              <a:buAutoNum type="arabicPeriod"/>
              <a:defRPr/>
            </a:pPr>
            <a:r>
              <a:rPr lang="en-US" sz="2100" dirty="0"/>
              <a:t>Any other business</a:t>
            </a:r>
          </a:p>
          <a:p>
            <a:pPr marL="385763" indent="-385763">
              <a:buFont typeface="+mj-lt"/>
              <a:buAutoNum type="arabicPeriod"/>
              <a:defRPr/>
            </a:pPr>
            <a:r>
              <a:rPr lang="en-US" sz="2100" dirty="0"/>
              <a:t>Adjourn</a:t>
            </a:r>
          </a:p>
          <a:p>
            <a:pPr marL="385763" indent="-385763">
              <a:buFont typeface="+mj-lt"/>
              <a:buAutoNum type="arabicPeriod"/>
              <a:defRPr/>
            </a:pPr>
            <a:endParaRPr lang="en-US" dirty="0"/>
          </a:p>
          <a:p>
            <a:pPr marL="685800" lvl="1" indent="-385763">
              <a:buFont typeface="+mj-lt"/>
              <a:buAutoNum type="arabicPeriod"/>
              <a:defRPr/>
            </a:pPr>
            <a:endParaRPr lang="en-US" dirty="0"/>
          </a:p>
          <a:p>
            <a:pPr marL="685800" lvl="1" indent="-385763">
              <a:buFont typeface="+mj-lt"/>
              <a:buAutoNum type="arabicPeriod"/>
              <a:defRPr/>
            </a:pPr>
            <a:endParaRPr lang="en-US" dirty="0"/>
          </a:p>
        </p:txBody>
      </p:sp>
      <p:sp>
        <p:nvSpPr>
          <p:cNvPr id="4" name="Foliennummernplatzhalter 3">
            <a:extLst>
              <a:ext uri="{FF2B5EF4-FFF2-40B4-BE49-F238E27FC236}">
                <a16:creationId xmlns:a16="http://schemas.microsoft.com/office/drawing/2014/main" id="{6988E089-FAA5-B3B0-9D26-0B17F56A2487}"/>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95</a:t>
            </a:fld>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5A8-B31F-1634-2B87-18E9757C4D86}"/>
              </a:ext>
            </a:extLst>
          </p:cNvPr>
          <p:cNvSpPr>
            <a:spLocks noGrp="1"/>
          </p:cNvSpPr>
          <p:nvPr>
            <p:ph type="title"/>
          </p:nvPr>
        </p:nvSpPr>
        <p:spPr/>
        <p:txBody>
          <a:bodyPr/>
          <a:lstStyle/>
          <a:p>
            <a:r>
              <a:rPr lang="en-US" dirty="0"/>
              <a:t>Meeting Summary</a:t>
            </a:r>
          </a:p>
        </p:txBody>
      </p:sp>
      <p:sp>
        <p:nvSpPr>
          <p:cNvPr id="3" name="Content Placeholder 2">
            <a:extLst>
              <a:ext uri="{FF2B5EF4-FFF2-40B4-BE49-F238E27FC236}">
                <a16:creationId xmlns:a16="http://schemas.microsoft.com/office/drawing/2014/main" id="{16118E97-1AF8-B617-4CCB-7BA9D6943526}"/>
              </a:ext>
            </a:extLst>
          </p:cNvPr>
          <p:cNvSpPr>
            <a:spLocks noGrp="1"/>
          </p:cNvSpPr>
          <p:nvPr>
            <p:ph idx="1"/>
          </p:nvPr>
        </p:nvSpPr>
        <p:spPr/>
        <p:txBody>
          <a:bodyPr>
            <a:normAutofit fontScale="55000" lnSpcReduction="20000"/>
          </a:bodyPr>
          <a:lstStyle/>
          <a:p>
            <a:pPr marL="385763" indent="-385763">
              <a:buFont typeface="+mj-lt"/>
              <a:buAutoNum type="arabicPeriod"/>
            </a:pPr>
            <a:r>
              <a:rPr lang="en-US" sz="2900" dirty="0"/>
              <a:t>Meeting opening</a:t>
            </a:r>
          </a:p>
          <a:p>
            <a:pPr marL="685800" lvl="1" indent="-385763">
              <a:buFont typeface="+mj-lt"/>
              <a:buAutoNum type="arabicPeriod"/>
            </a:pPr>
            <a:r>
              <a:rPr lang="en-US" sz="2900" dirty="0"/>
              <a:t>Called to order at 10:30 local time (Vancouver, BC)</a:t>
            </a:r>
          </a:p>
          <a:p>
            <a:pPr marL="685800" lvl="1" indent="-385763">
              <a:buFont typeface="+mj-lt"/>
              <a:buAutoNum type="arabicPeriod"/>
            </a:pPr>
            <a:r>
              <a:rPr lang="en-US" sz="2900" dirty="0"/>
              <a:t>Attendance requirements reminder</a:t>
            </a:r>
          </a:p>
          <a:p>
            <a:pPr marL="685800" lvl="1" indent="-385763">
              <a:buFont typeface="+mj-lt"/>
              <a:buAutoNum type="arabicPeriod"/>
            </a:pPr>
            <a:r>
              <a:rPr lang="en-US" sz="2900" dirty="0"/>
              <a:t>Review IEEE Policy slides for pre-PAR activity</a:t>
            </a:r>
          </a:p>
          <a:p>
            <a:pPr marL="685800" lvl="1" indent="-385763">
              <a:buFont typeface="+mj-lt"/>
              <a:buAutoNum type="arabicPeriod"/>
            </a:pPr>
            <a:r>
              <a:rPr lang="en-US" sz="2900" dirty="0"/>
              <a:t>Review agenda:</a:t>
            </a:r>
          </a:p>
          <a:p>
            <a:pPr marL="985838" lvl="2" indent="-385763">
              <a:buFont typeface="+mj-lt"/>
              <a:buAutoNum type="arabicPeriod"/>
            </a:pPr>
            <a:r>
              <a:rPr lang="en-US" sz="2900" dirty="0"/>
              <a:t>Noted that no agenda items were received prior to opening the plenary</a:t>
            </a:r>
          </a:p>
          <a:p>
            <a:pPr marL="985838" lvl="2" indent="-385763">
              <a:buFont typeface="+mj-lt"/>
              <a:buAutoNum type="arabicPeriod"/>
            </a:pPr>
            <a:r>
              <a:rPr lang="en-US" sz="2900" dirty="0"/>
              <a:t>Discussion topic suggested by attendee (other business)</a:t>
            </a:r>
          </a:p>
          <a:p>
            <a:pPr marL="385763" indent="-385763">
              <a:buFont typeface="+mj-lt"/>
              <a:buAutoNum type="arabicPeriod"/>
            </a:pPr>
            <a:r>
              <a:rPr lang="en-US" sz="2900" dirty="0"/>
              <a:t>Discussion</a:t>
            </a:r>
          </a:p>
          <a:p>
            <a:pPr marL="685800" lvl="1" indent="-385763">
              <a:buFont typeface="+mj-lt"/>
              <a:buAutoNum type="arabicPeriod"/>
            </a:pPr>
            <a:r>
              <a:rPr lang="en-US" sz="2900" dirty="0"/>
              <a:t>Suggestion to consider a high-level view of the variations in regulatory requirements  in different regions and bands that are covered by 802 wireless standards</a:t>
            </a:r>
          </a:p>
          <a:p>
            <a:pPr marL="685800" lvl="1" indent="-385763">
              <a:buFont typeface="+mj-lt"/>
              <a:buAutoNum type="arabicPeriod"/>
            </a:pPr>
            <a:r>
              <a:rPr lang="en-US" sz="2900" dirty="0"/>
              <a:t>Not intended to over every region, a few to start with</a:t>
            </a:r>
          </a:p>
          <a:p>
            <a:pPr marL="385763" indent="-385763">
              <a:buFont typeface="+mj-lt"/>
              <a:buAutoNum type="arabicPeriod"/>
              <a:defRPr/>
            </a:pPr>
            <a:r>
              <a:rPr lang="en-US" sz="2900" dirty="0"/>
              <a:t>Next Steps: </a:t>
            </a:r>
          </a:p>
          <a:p>
            <a:pPr marL="385763" indent="-385763">
              <a:buFont typeface="+mj-lt"/>
              <a:buAutoNum type="arabicPeriod"/>
              <a:defRPr/>
            </a:pPr>
            <a:r>
              <a:rPr lang="en-US" sz="2900" dirty="0"/>
              <a:t>Any other business: non heard</a:t>
            </a:r>
          </a:p>
          <a:p>
            <a:pPr marL="385763" indent="-385763">
              <a:buFont typeface="+mj-lt"/>
              <a:buAutoNum type="arabicPeriod"/>
              <a:defRPr/>
            </a:pPr>
            <a:r>
              <a:rPr lang="en-US" sz="2900" dirty="0"/>
              <a:t>Adjourn at 12:10 local time</a:t>
            </a:r>
          </a:p>
          <a:p>
            <a:pPr marL="385763" indent="-385763">
              <a:buFont typeface="+mj-lt"/>
              <a:buAutoNum type="arabicPeriod"/>
            </a:pPr>
            <a:endParaRPr lang="en-US" dirty="0"/>
          </a:p>
          <a:p>
            <a:pPr marL="600075" lvl="2" indent="0"/>
            <a:endParaRPr lang="en-US" dirty="0"/>
          </a:p>
          <a:p>
            <a:pPr marL="985838" lvl="2" indent="-385763">
              <a:buFont typeface="+mj-lt"/>
              <a:buAutoNum type="arabicPeriod"/>
            </a:pPr>
            <a:endParaRPr lang="en-US" dirty="0"/>
          </a:p>
        </p:txBody>
      </p:sp>
      <p:sp>
        <p:nvSpPr>
          <p:cNvPr id="5" name="Foliennummernplatzhalter 3">
            <a:extLst>
              <a:ext uri="{FF2B5EF4-FFF2-40B4-BE49-F238E27FC236}">
                <a16:creationId xmlns:a16="http://schemas.microsoft.com/office/drawing/2014/main" id="{452FEC38-8D2D-F750-F0AD-6A4B450A7006}"/>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96</a:t>
            </a:fld>
            <a:endParaRPr lang="en-US" dirty="0"/>
          </a:p>
        </p:txBody>
      </p:sp>
    </p:spTree>
    <p:extLst>
      <p:ext uri="{BB962C8B-B14F-4D97-AF65-F5344CB8AC3E}">
        <p14:creationId xmlns:p14="http://schemas.microsoft.com/office/powerpoint/2010/main" val="25655717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6F989-862A-9E51-3AA1-54EC9AC2E821}"/>
              </a:ext>
            </a:extLst>
          </p:cNvPr>
          <p:cNvSpPr>
            <a:spLocks noGrp="1"/>
          </p:cNvSpPr>
          <p:nvPr>
            <p:ph type="title"/>
          </p:nvPr>
        </p:nvSpPr>
        <p:spPr>
          <a:xfrm>
            <a:off x="677865" y="1371601"/>
            <a:ext cx="3300070" cy="565547"/>
          </a:xfrm>
        </p:spPr>
        <p:txBody>
          <a:bodyPr/>
          <a:lstStyle/>
          <a:p>
            <a:r>
              <a:rPr lang="en-US" sz="2100" dirty="0"/>
              <a:t>Recorded Attendance:</a:t>
            </a:r>
          </a:p>
        </p:txBody>
      </p:sp>
      <p:graphicFrame>
        <p:nvGraphicFramePr>
          <p:cNvPr id="6" name="Table 5">
            <a:extLst>
              <a:ext uri="{FF2B5EF4-FFF2-40B4-BE49-F238E27FC236}">
                <a16:creationId xmlns:a16="http://schemas.microsoft.com/office/drawing/2014/main" id="{09529F07-4B2E-B1DB-8815-6742959986F8}"/>
              </a:ext>
            </a:extLst>
          </p:cNvPr>
          <p:cNvGraphicFramePr>
            <a:graphicFrameLocks noGrp="1"/>
          </p:cNvGraphicFramePr>
          <p:nvPr/>
        </p:nvGraphicFramePr>
        <p:xfrm>
          <a:off x="3969275" y="1862826"/>
          <a:ext cx="2106234" cy="3485077"/>
        </p:xfrm>
        <a:graphic>
          <a:graphicData uri="http://schemas.openxmlformats.org/drawingml/2006/table">
            <a:tbl>
              <a:tblPr firstRow="1" bandRow="1">
                <a:tableStyleId>{5C22544A-7EE6-4342-B048-85BDC9FD1C3A}</a:tableStyleId>
              </a:tblPr>
              <a:tblGrid>
                <a:gridCol w="2106234">
                  <a:extLst>
                    <a:ext uri="{9D8B030D-6E8A-4147-A177-3AD203B41FA5}">
                      <a16:colId xmlns:a16="http://schemas.microsoft.com/office/drawing/2014/main" val="2124088678"/>
                    </a:ext>
                  </a:extLst>
                </a:gridCol>
              </a:tblGrid>
              <a:tr h="228600">
                <a:tc>
                  <a:txBody>
                    <a:bodyPr/>
                    <a:lstStyle/>
                    <a:p>
                      <a:r>
                        <a:rPr lang="en-US" sz="1100" dirty="0">
                          <a:latin typeface="+mn-lt"/>
                        </a:rPr>
                        <a:t>Name</a:t>
                      </a:r>
                    </a:p>
                  </a:txBody>
                  <a:tcPr marL="68580" marR="68580" marT="34290" marB="34290"/>
                </a:tc>
                <a:extLst>
                  <a:ext uri="{0D108BD9-81ED-4DB2-BD59-A6C34878D82A}">
                    <a16:rowId xmlns:a16="http://schemas.microsoft.com/office/drawing/2014/main" val="142815728"/>
                  </a:ext>
                </a:extLst>
              </a:tr>
              <a:tr h="188191">
                <a:tc>
                  <a:txBody>
                    <a:bodyPr/>
                    <a:lstStyle/>
                    <a:p>
                      <a:pPr algn="l" fontAlgn="b"/>
                      <a:r>
                        <a:rPr lang="en-US" sz="1100" b="0" i="0" u="none" strike="noStrike" kern="1200" dirty="0">
                          <a:solidFill>
                            <a:srgbClr val="000000"/>
                          </a:solidFill>
                          <a:effectLst/>
                          <a:latin typeface="+mn-lt"/>
                          <a:ea typeface="+mn-ea"/>
                          <a:cs typeface="+mn-cs"/>
                        </a:rPr>
                        <a:t>Guo, Jianlin</a:t>
                      </a:r>
                    </a:p>
                  </a:txBody>
                  <a:tcPr marL="5715" marR="5715" marT="5715" marB="0" anchor="b"/>
                </a:tc>
                <a:extLst>
                  <a:ext uri="{0D108BD9-81ED-4DB2-BD59-A6C34878D82A}">
                    <a16:rowId xmlns:a16="http://schemas.microsoft.com/office/drawing/2014/main" val="1051012477"/>
                  </a:ext>
                </a:extLst>
              </a:tr>
              <a:tr h="188191">
                <a:tc>
                  <a:txBody>
                    <a:bodyPr/>
                    <a:lstStyle/>
                    <a:p>
                      <a:pPr algn="l" fontAlgn="b"/>
                      <a:r>
                        <a:rPr lang="en-US" sz="1100" b="0" i="0" u="none" strike="noStrike" kern="1200" dirty="0">
                          <a:solidFill>
                            <a:srgbClr val="000000"/>
                          </a:solidFill>
                          <a:effectLst/>
                          <a:latin typeface="+mn-lt"/>
                          <a:ea typeface="+mn-ea"/>
                          <a:cs typeface="+mn-cs"/>
                        </a:rPr>
                        <a:t>HOSAKO, IWAO</a:t>
                      </a:r>
                    </a:p>
                  </a:txBody>
                  <a:tcPr marL="5715" marR="5715" marT="5715" marB="0" anchor="b"/>
                </a:tc>
                <a:extLst>
                  <a:ext uri="{0D108BD9-81ED-4DB2-BD59-A6C34878D82A}">
                    <a16:rowId xmlns:a16="http://schemas.microsoft.com/office/drawing/2014/main" val="4044385880"/>
                  </a:ext>
                </a:extLst>
              </a:tr>
              <a:tr h="188191">
                <a:tc>
                  <a:txBody>
                    <a:bodyPr/>
                    <a:lstStyle/>
                    <a:p>
                      <a:pPr algn="l" fontAlgn="b"/>
                      <a:r>
                        <a:rPr lang="en-US" sz="1100" b="0" i="0" u="none" strike="noStrike" kern="1200" dirty="0">
                          <a:solidFill>
                            <a:srgbClr val="000000"/>
                          </a:solidFill>
                          <a:effectLst/>
                          <a:latin typeface="+mn-lt"/>
                          <a:ea typeface="+mn-ea"/>
                          <a:cs typeface="+mn-cs"/>
                        </a:rPr>
                        <a:t>Huang, Lei</a:t>
                      </a:r>
                    </a:p>
                  </a:txBody>
                  <a:tcPr marL="5715" marR="5715" marT="5715" marB="0" anchor="b"/>
                </a:tc>
                <a:extLst>
                  <a:ext uri="{0D108BD9-81ED-4DB2-BD59-A6C34878D82A}">
                    <a16:rowId xmlns:a16="http://schemas.microsoft.com/office/drawing/2014/main" val="1671520994"/>
                  </a:ext>
                </a:extLst>
              </a:tr>
              <a:tr h="188191">
                <a:tc>
                  <a:txBody>
                    <a:bodyPr/>
                    <a:lstStyle/>
                    <a:p>
                      <a:pPr algn="l" fontAlgn="b"/>
                      <a:r>
                        <a:rPr lang="en-US" sz="1100" b="0" i="0" u="none" strike="noStrike" kern="1200" dirty="0">
                          <a:solidFill>
                            <a:srgbClr val="000000"/>
                          </a:solidFill>
                          <a:effectLst/>
                          <a:latin typeface="+mn-lt"/>
                          <a:ea typeface="+mn-ea"/>
                          <a:cs typeface="+mn-cs"/>
                        </a:rPr>
                        <a:t>Jones, Vincent Knowles IV</a:t>
                      </a:r>
                    </a:p>
                  </a:txBody>
                  <a:tcPr marL="5715" marR="5715" marT="5715" marB="0" anchor="b"/>
                </a:tc>
                <a:extLst>
                  <a:ext uri="{0D108BD9-81ED-4DB2-BD59-A6C34878D82A}">
                    <a16:rowId xmlns:a16="http://schemas.microsoft.com/office/drawing/2014/main" val="3912415248"/>
                  </a:ext>
                </a:extLst>
              </a:tr>
              <a:tr h="188191">
                <a:tc>
                  <a:txBody>
                    <a:bodyPr/>
                    <a:lstStyle/>
                    <a:p>
                      <a:pPr algn="l" fontAlgn="b"/>
                      <a:r>
                        <a:rPr lang="en-US" sz="1100" b="0" i="0" u="none" strike="noStrike" kern="1200" dirty="0" err="1">
                          <a:solidFill>
                            <a:srgbClr val="000000"/>
                          </a:solidFill>
                          <a:effectLst/>
                          <a:latin typeface="+mn-lt"/>
                          <a:ea typeface="+mn-ea"/>
                          <a:cs typeface="+mn-cs"/>
                        </a:rPr>
                        <a:t>Kabbinale</a:t>
                      </a:r>
                      <a:r>
                        <a:rPr lang="en-US" sz="1100" b="0" i="0" u="none" strike="noStrike" kern="1200" dirty="0">
                          <a:solidFill>
                            <a:srgbClr val="000000"/>
                          </a:solidFill>
                          <a:effectLst/>
                          <a:latin typeface="+mn-lt"/>
                          <a:ea typeface="+mn-ea"/>
                          <a:cs typeface="+mn-cs"/>
                        </a:rPr>
                        <a:t>, </a:t>
                      </a:r>
                      <a:r>
                        <a:rPr lang="en-US" sz="1100" b="0" i="0" u="none" strike="noStrike" kern="1200" dirty="0" err="1">
                          <a:solidFill>
                            <a:srgbClr val="000000"/>
                          </a:solidFill>
                          <a:effectLst/>
                          <a:latin typeface="+mn-lt"/>
                          <a:ea typeface="+mn-ea"/>
                          <a:cs typeface="+mn-cs"/>
                        </a:rPr>
                        <a:t>Aniruddh</a:t>
                      </a:r>
                      <a:endParaRPr lang="en-US" sz="1100" b="0" i="0" u="none" strike="noStrike" kern="1200" dirty="0">
                        <a:solidFill>
                          <a:srgbClr val="000000"/>
                        </a:solidFill>
                        <a:effectLst/>
                        <a:latin typeface="+mn-lt"/>
                        <a:ea typeface="+mn-ea"/>
                        <a:cs typeface="+mn-cs"/>
                      </a:endParaRPr>
                    </a:p>
                  </a:txBody>
                  <a:tcPr marL="5715" marR="5715" marT="5715" marB="0" anchor="b"/>
                </a:tc>
                <a:extLst>
                  <a:ext uri="{0D108BD9-81ED-4DB2-BD59-A6C34878D82A}">
                    <a16:rowId xmlns:a16="http://schemas.microsoft.com/office/drawing/2014/main" val="3691021"/>
                  </a:ext>
                </a:extLst>
              </a:tr>
              <a:tr h="188191">
                <a:tc>
                  <a:txBody>
                    <a:bodyPr/>
                    <a:lstStyle/>
                    <a:p>
                      <a:pPr algn="l" fontAlgn="b"/>
                      <a:r>
                        <a:rPr lang="en-US" sz="1100" b="0" i="0" u="none" strike="noStrike" kern="1200">
                          <a:solidFill>
                            <a:srgbClr val="000000"/>
                          </a:solidFill>
                          <a:effectLst/>
                          <a:latin typeface="+mn-lt"/>
                          <a:ea typeface="+mn-ea"/>
                          <a:cs typeface="+mn-cs"/>
                        </a:rPr>
                        <a:t>KOBAYASHI, Takumi</a:t>
                      </a:r>
                    </a:p>
                  </a:txBody>
                  <a:tcPr marL="5715" marR="5715" marT="5715" marB="0" anchor="b"/>
                </a:tc>
                <a:extLst>
                  <a:ext uri="{0D108BD9-81ED-4DB2-BD59-A6C34878D82A}">
                    <a16:rowId xmlns:a16="http://schemas.microsoft.com/office/drawing/2014/main" val="2050902433"/>
                  </a:ext>
                </a:extLst>
              </a:tr>
              <a:tr h="188191">
                <a:tc>
                  <a:txBody>
                    <a:bodyPr/>
                    <a:lstStyle/>
                    <a:p>
                      <a:pPr algn="l" fontAlgn="b"/>
                      <a:r>
                        <a:rPr lang="en-US" sz="1100" b="0" i="0" u="none" strike="noStrike" kern="1200" dirty="0" err="1">
                          <a:solidFill>
                            <a:srgbClr val="000000"/>
                          </a:solidFill>
                          <a:effectLst/>
                          <a:latin typeface="+mn-lt"/>
                          <a:ea typeface="+mn-ea"/>
                          <a:cs typeface="+mn-cs"/>
                        </a:rPr>
                        <a:t>kristem</a:t>
                      </a:r>
                      <a:r>
                        <a:rPr lang="en-US" sz="1100" b="0" i="0" u="none" strike="noStrike" kern="1200" dirty="0">
                          <a:solidFill>
                            <a:srgbClr val="000000"/>
                          </a:solidFill>
                          <a:effectLst/>
                          <a:latin typeface="+mn-lt"/>
                          <a:ea typeface="+mn-ea"/>
                          <a:cs typeface="+mn-cs"/>
                        </a:rPr>
                        <a:t>, </a:t>
                      </a:r>
                      <a:r>
                        <a:rPr lang="en-US" sz="1100" b="0" i="0" u="none" strike="noStrike" kern="1200" dirty="0" err="1">
                          <a:solidFill>
                            <a:srgbClr val="000000"/>
                          </a:solidFill>
                          <a:effectLst/>
                          <a:latin typeface="+mn-lt"/>
                          <a:ea typeface="+mn-ea"/>
                          <a:cs typeface="+mn-cs"/>
                        </a:rPr>
                        <a:t>vinod</a:t>
                      </a:r>
                      <a:endParaRPr lang="en-US" sz="1100" b="0" i="0" u="none" strike="noStrike" kern="1200" dirty="0">
                        <a:solidFill>
                          <a:srgbClr val="000000"/>
                        </a:solidFill>
                        <a:effectLst/>
                        <a:latin typeface="+mn-lt"/>
                        <a:ea typeface="+mn-ea"/>
                        <a:cs typeface="+mn-cs"/>
                      </a:endParaRPr>
                    </a:p>
                  </a:txBody>
                  <a:tcPr marL="5715" marR="5715" marT="5715" marB="0" anchor="b"/>
                </a:tc>
                <a:extLst>
                  <a:ext uri="{0D108BD9-81ED-4DB2-BD59-A6C34878D82A}">
                    <a16:rowId xmlns:a16="http://schemas.microsoft.com/office/drawing/2014/main" val="2723689187"/>
                  </a:ext>
                </a:extLst>
              </a:tr>
              <a:tr h="188191">
                <a:tc>
                  <a:txBody>
                    <a:bodyPr/>
                    <a:lstStyle/>
                    <a:p>
                      <a:pPr algn="l" fontAlgn="b"/>
                      <a:r>
                        <a:rPr lang="en-US" sz="1100" b="0" i="0" u="none" strike="noStrike" kern="1200">
                          <a:solidFill>
                            <a:srgbClr val="000000"/>
                          </a:solidFill>
                          <a:effectLst/>
                          <a:latin typeface="+mn-lt"/>
                          <a:ea typeface="+mn-ea"/>
                          <a:cs typeface="+mn-cs"/>
                        </a:rPr>
                        <a:t>Lee, Jaegook</a:t>
                      </a:r>
                    </a:p>
                  </a:txBody>
                  <a:tcPr marL="5715" marR="5715" marT="5715" marB="0" anchor="b"/>
                </a:tc>
                <a:extLst>
                  <a:ext uri="{0D108BD9-81ED-4DB2-BD59-A6C34878D82A}">
                    <a16:rowId xmlns:a16="http://schemas.microsoft.com/office/drawing/2014/main" val="2510883299"/>
                  </a:ext>
                </a:extLst>
              </a:tr>
              <a:tr h="188191">
                <a:tc>
                  <a:txBody>
                    <a:bodyPr/>
                    <a:lstStyle/>
                    <a:p>
                      <a:pPr algn="l" fontAlgn="b"/>
                      <a:r>
                        <a:rPr lang="en-US" sz="1100" b="0" i="0" u="none" strike="noStrike" kern="1200" dirty="0">
                          <a:solidFill>
                            <a:srgbClr val="000000"/>
                          </a:solidFill>
                          <a:effectLst/>
                          <a:latin typeface="+mn-lt"/>
                          <a:ea typeface="+mn-ea"/>
                          <a:cs typeface="+mn-cs"/>
                        </a:rPr>
                        <a:t>Luo, </a:t>
                      </a:r>
                      <a:r>
                        <a:rPr lang="en-US" sz="1100" b="0" i="0" u="none" strike="noStrike" kern="1200" dirty="0" err="1">
                          <a:solidFill>
                            <a:srgbClr val="000000"/>
                          </a:solidFill>
                          <a:effectLst/>
                          <a:latin typeface="+mn-lt"/>
                          <a:ea typeface="+mn-ea"/>
                          <a:cs typeface="+mn-cs"/>
                        </a:rPr>
                        <a:t>Xiliang</a:t>
                      </a:r>
                      <a:endParaRPr lang="en-US" sz="1100" b="0" i="0" u="none" strike="noStrike" kern="1200" dirty="0">
                        <a:solidFill>
                          <a:srgbClr val="000000"/>
                        </a:solidFill>
                        <a:effectLst/>
                        <a:latin typeface="+mn-lt"/>
                        <a:ea typeface="+mn-ea"/>
                        <a:cs typeface="+mn-cs"/>
                      </a:endParaRPr>
                    </a:p>
                  </a:txBody>
                  <a:tcPr marL="5715" marR="5715" marT="5715" marB="0" anchor="b"/>
                </a:tc>
                <a:extLst>
                  <a:ext uri="{0D108BD9-81ED-4DB2-BD59-A6C34878D82A}">
                    <a16:rowId xmlns:a16="http://schemas.microsoft.com/office/drawing/2014/main" val="341440832"/>
                  </a:ext>
                </a:extLst>
              </a:tr>
              <a:tr h="188191">
                <a:tc>
                  <a:txBody>
                    <a:bodyPr/>
                    <a:lstStyle/>
                    <a:p>
                      <a:pPr algn="l" fontAlgn="b"/>
                      <a:r>
                        <a:rPr lang="en-US" sz="1100" b="0" i="0" u="none" strike="noStrike" kern="1200" dirty="0" err="1">
                          <a:solidFill>
                            <a:srgbClr val="000000"/>
                          </a:solidFill>
                          <a:effectLst/>
                          <a:latin typeface="+mn-lt"/>
                          <a:ea typeface="+mn-ea"/>
                          <a:cs typeface="+mn-cs"/>
                        </a:rPr>
                        <a:t>Pakrooh</a:t>
                      </a:r>
                      <a:r>
                        <a:rPr lang="en-US" sz="1100" b="0" i="0" u="none" strike="noStrike" kern="1200" dirty="0">
                          <a:solidFill>
                            <a:srgbClr val="000000"/>
                          </a:solidFill>
                          <a:effectLst/>
                          <a:latin typeface="+mn-lt"/>
                          <a:ea typeface="+mn-ea"/>
                          <a:cs typeface="+mn-cs"/>
                        </a:rPr>
                        <a:t>, </a:t>
                      </a:r>
                      <a:r>
                        <a:rPr lang="en-US" sz="1100" b="0" i="0" u="none" strike="noStrike" kern="1200" dirty="0" err="1">
                          <a:solidFill>
                            <a:srgbClr val="000000"/>
                          </a:solidFill>
                          <a:effectLst/>
                          <a:latin typeface="+mn-lt"/>
                          <a:ea typeface="+mn-ea"/>
                          <a:cs typeface="+mn-cs"/>
                        </a:rPr>
                        <a:t>Pooria</a:t>
                      </a:r>
                      <a:endParaRPr lang="en-US" sz="1100" b="0" i="0" u="none" strike="noStrike" kern="1200" dirty="0">
                        <a:solidFill>
                          <a:srgbClr val="000000"/>
                        </a:solidFill>
                        <a:effectLst/>
                        <a:latin typeface="+mn-lt"/>
                        <a:ea typeface="+mn-ea"/>
                        <a:cs typeface="+mn-cs"/>
                      </a:endParaRPr>
                    </a:p>
                  </a:txBody>
                  <a:tcPr marL="5715" marR="5715" marT="5715" marB="0" anchor="b"/>
                </a:tc>
                <a:extLst>
                  <a:ext uri="{0D108BD9-81ED-4DB2-BD59-A6C34878D82A}">
                    <a16:rowId xmlns:a16="http://schemas.microsoft.com/office/drawing/2014/main" val="2774959713"/>
                  </a:ext>
                </a:extLst>
              </a:tr>
              <a:tr h="188191">
                <a:tc>
                  <a:txBody>
                    <a:bodyPr/>
                    <a:lstStyle/>
                    <a:p>
                      <a:pPr algn="l" fontAlgn="b"/>
                      <a:r>
                        <a:rPr lang="en-US" sz="1100" b="0" i="0" u="none" strike="noStrike" kern="1200" dirty="0">
                          <a:solidFill>
                            <a:srgbClr val="000000"/>
                          </a:solidFill>
                          <a:effectLst/>
                          <a:latin typeface="+mn-lt"/>
                          <a:ea typeface="+mn-ea"/>
                          <a:cs typeface="+mn-cs"/>
                        </a:rPr>
                        <a:t>Rolfe, Benjamin</a:t>
                      </a:r>
                    </a:p>
                  </a:txBody>
                  <a:tcPr marL="7144" marR="7144" marT="7144" marB="0" anchor="b"/>
                </a:tc>
                <a:extLst>
                  <a:ext uri="{0D108BD9-81ED-4DB2-BD59-A6C34878D82A}">
                    <a16:rowId xmlns:a16="http://schemas.microsoft.com/office/drawing/2014/main" val="423245871"/>
                  </a:ext>
                </a:extLst>
              </a:tr>
              <a:tr h="188191">
                <a:tc>
                  <a:txBody>
                    <a:bodyPr/>
                    <a:lstStyle/>
                    <a:p>
                      <a:pPr algn="l" fontAlgn="b"/>
                      <a:r>
                        <a:rPr lang="en-US" sz="1100" b="0" i="0" u="none" strike="noStrike" kern="1200" dirty="0">
                          <a:solidFill>
                            <a:srgbClr val="000000"/>
                          </a:solidFill>
                          <a:effectLst/>
                          <a:latin typeface="+mn-lt"/>
                          <a:ea typeface="+mn-ea"/>
                          <a:cs typeface="+mn-cs"/>
                        </a:rPr>
                        <a:t>Schmidt, Reinhold</a:t>
                      </a:r>
                    </a:p>
                  </a:txBody>
                  <a:tcPr marL="5715" marR="5715" marT="5715" marB="0" anchor="b"/>
                </a:tc>
                <a:extLst>
                  <a:ext uri="{0D108BD9-81ED-4DB2-BD59-A6C34878D82A}">
                    <a16:rowId xmlns:a16="http://schemas.microsoft.com/office/drawing/2014/main" val="3665611581"/>
                  </a:ext>
                </a:extLst>
              </a:tr>
              <a:tr h="188191">
                <a:tc>
                  <a:txBody>
                    <a:bodyPr/>
                    <a:lstStyle/>
                    <a:p>
                      <a:pPr algn="l" fontAlgn="b"/>
                      <a:r>
                        <a:rPr lang="en-US" sz="1100" b="0" i="0" u="none" strike="noStrike" kern="1200" dirty="0" err="1">
                          <a:solidFill>
                            <a:srgbClr val="000000"/>
                          </a:solidFill>
                          <a:effectLst/>
                          <a:latin typeface="+mn-lt"/>
                          <a:ea typeface="+mn-ea"/>
                          <a:cs typeface="+mn-cs"/>
                        </a:rPr>
                        <a:t>Sekine</a:t>
                      </a:r>
                      <a:r>
                        <a:rPr lang="en-US" sz="1100" b="0" i="0" u="none" strike="noStrike" kern="1200" dirty="0">
                          <a:solidFill>
                            <a:srgbClr val="000000"/>
                          </a:solidFill>
                          <a:effectLst/>
                          <a:latin typeface="+mn-lt"/>
                          <a:ea typeface="+mn-ea"/>
                          <a:cs typeface="+mn-cs"/>
                        </a:rPr>
                        <a:t>, Norihiko</a:t>
                      </a:r>
                    </a:p>
                  </a:txBody>
                  <a:tcPr marL="5715" marR="5715" marT="5715" marB="0" anchor="b"/>
                </a:tc>
                <a:extLst>
                  <a:ext uri="{0D108BD9-81ED-4DB2-BD59-A6C34878D82A}">
                    <a16:rowId xmlns:a16="http://schemas.microsoft.com/office/drawing/2014/main" val="2303499781"/>
                  </a:ext>
                </a:extLst>
              </a:tr>
              <a:tr h="188191">
                <a:tc>
                  <a:txBody>
                    <a:bodyPr/>
                    <a:lstStyle/>
                    <a:p>
                      <a:pPr algn="l" fontAlgn="b"/>
                      <a:r>
                        <a:rPr lang="en-US" sz="1100" b="0" i="0" u="none" strike="noStrike" kern="1200" dirty="0">
                          <a:solidFill>
                            <a:srgbClr val="000000"/>
                          </a:solidFill>
                          <a:effectLst/>
                          <a:latin typeface="+mn-lt"/>
                          <a:ea typeface="+mn-ea"/>
                          <a:cs typeface="+mn-cs"/>
                        </a:rPr>
                        <a:t>So, </a:t>
                      </a:r>
                      <a:r>
                        <a:rPr lang="en-US" sz="1100" b="0" i="0" u="none" strike="noStrike" kern="1200" dirty="0" err="1">
                          <a:solidFill>
                            <a:srgbClr val="000000"/>
                          </a:solidFill>
                          <a:effectLst/>
                          <a:latin typeface="+mn-lt"/>
                          <a:ea typeface="+mn-ea"/>
                          <a:cs typeface="+mn-cs"/>
                        </a:rPr>
                        <a:t>Youngwan</a:t>
                      </a:r>
                      <a:endParaRPr lang="en-US" sz="1100" b="0" i="0" u="none" strike="noStrike" kern="1200" dirty="0">
                        <a:solidFill>
                          <a:srgbClr val="000000"/>
                        </a:solidFill>
                        <a:effectLst/>
                        <a:latin typeface="+mn-lt"/>
                        <a:ea typeface="+mn-ea"/>
                        <a:cs typeface="+mn-cs"/>
                      </a:endParaRPr>
                    </a:p>
                  </a:txBody>
                  <a:tcPr marL="5715" marR="5715" marT="5715" marB="0" anchor="b"/>
                </a:tc>
                <a:extLst>
                  <a:ext uri="{0D108BD9-81ED-4DB2-BD59-A6C34878D82A}">
                    <a16:rowId xmlns:a16="http://schemas.microsoft.com/office/drawing/2014/main" val="4008756290"/>
                  </a:ext>
                </a:extLst>
              </a:tr>
              <a:tr h="188191">
                <a:tc>
                  <a:txBody>
                    <a:bodyPr/>
                    <a:lstStyle/>
                    <a:p>
                      <a:pPr algn="l" fontAlgn="b"/>
                      <a:r>
                        <a:rPr lang="en-US" sz="1100" b="0" i="0" u="none" strike="noStrike" kern="1200" dirty="0">
                          <a:solidFill>
                            <a:srgbClr val="000000"/>
                          </a:solidFill>
                          <a:effectLst/>
                          <a:latin typeface="+mn-lt"/>
                          <a:ea typeface="+mn-ea"/>
                          <a:cs typeface="+mn-cs"/>
                        </a:rPr>
                        <a:t>Suzuki, </a:t>
                      </a:r>
                      <a:r>
                        <a:rPr lang="en-US" sz="1100" b="0" i="0" u="none" strike="noStrike" kern="1200" dirty="0" err="1">
                          <a:solidFill>
                            <a:srgbClr val="000000"/>
                          </a:solidFill>
                          <a:effectLst/>
                          <a:latin typeface="+mn-lt"/>
                          <a:ea typeface="+mn-ea"/>
                          <a:cs typeface="+mn-cs"/>
                        </a:rPr>
                        <a:t>Takafumi</a:t>
                      </a:r>
                      <a:endParaRPr lang="en-US" sz="1100" b="0" i="0" u="none" strike="noStrike" kern="1200" dirty="0">
                        <a:solidFill>
                          <a:srgbClr val="000000"/>
                        </a:solidFill>
                        <a:effectLst/>
                        <a:latin typeface="+mn-lt"/>
                        <a:ea typeface="+mn-ea"/>
                        <a:cs typeface="+mn-cs"/>
                      </a:endParaRPr>
                    </a:p>
                  </a:txBody>
                  <a:tcPr marL="5715" marR="5715" marT="5715" marB="0" anchor="b"/>
                </a:tc>
                <a:extLst>
                  <a:ext uri="{0D108BD9-81ED-4DB2-BD59-A6C34878D82A}">
                    <a16:rowId xmlns:a16="http://schemas.microsoft.com/office/drawing/2014/main" val="2025929475"/>
                  </a:ext>
                </a:extLst>
              </a:tr>
              <a:tr h="193983">
                <a:tc>
                  <a:txBody>
                    <a:bodyPr/>
                    <a:lstStyle/>
                    <a:p>
                      <a:pPr algn="l" fontAlgn="b"/>
                      <a:r>
                        <a:rPr lang="en-US" sz="1100" b="0" i="0" u="none" strike="noStrike" kern="1200" dirty="0">
                          <a:solidFill>
                            <a:srgbClr val="000000"/>
                          </a:solidFill>
                          <a:effectLst/>
                          <a:latin typeface="+mn-lt"/>
                          <a:ea typeface="+mn-ea"/>
                          <a:cs typeface="+mn-cs"/>
                        </a:rPr>
                        <a:t>Wisland, Dag</a:t>
                      </a:r>
                    </a:p>
                  </a:txBody>
                  <a:tcPr marL="5715" marR="5715" marT="5715" marB="0" anchor="b"/>
                </a:tc>
                <a:extLst>
                  <a:ext uri="{0D108BD9-81ED-4DB2-BD59-A6C34878D82A}">
                    <a16:rowId xmlns:a16="http://schemas.microsoft.com/office/drawing/2014/main" val="277338637"/>
                  </a:ext>
                </a:extLst>
              </a:tr>
              <a:tr h="232009">
                <a:tc>
                  <a:txBody>
                    <a:bodyPr/>
                    <a:lstStyle/>
                    <a:p>
                      <a:pPr algn="l" fontAlgn="b"/>
                      <a:r>
                        <a:rPr lang="en-US" sz="1100" b="0" i="0" u="none" strike="noStrike" kern="1200" dirty="0" err="1">
                          <a:solidFill>
                            <a:srgbClr val="000000"/>
                          </a:solidFill>
                          <a:effectLst/>
                          <a:latin typeface="+mn-lt"/>
                          <a:ea typeface="+mn-ea"/>
                          <a:cs typeface="+mn-cs"/>
                        </a:rPr>
                        <a:t>Zakaib</a:t>
                      </a:r>
                      <a:r>
                        <a:rPr lang="en-US" sz="1100" b="0" i="0" u="none" strike="noStrike" kern="1200" dirty="0">
                          <a:solidFill>
                            <a:srgbClr val="000000"/>
                          </a:solidFill>
                          <a:effectLst/>
                          <a:latin typeface="+mn-lt"/>
                          <a:ea typeface="+mn-ea"/>
                          <a:cs typeface="+mn-cs"/>
                        </a:rPr>
                        <a:t>, Larry</a:t>
                      </a:r>
                    </a:p>
                  </a:txBody>
                  <a:tcPr marL="5715" marR="5715" marT="5715" marB="0" anchor="b"/>
                </a:tc>
                <a:extLst>
                  <a:ext uri="{0D108BD9-81ED-4DB2-BD59-A6C34878D82A}">
                    <a16:rowId xmlns:a16="http://schemas.microsoft.com/office/drawing/2014/main" val="1781267555"/>
                  </a:ext>
                </a:extLst>
              </a:tr>
            </a:tbl>
          </a:graphicData>
        </a:graphic>
      </p:graphicFrame>
      <p:sp>
        <p:nvSpPr>
          <p:cNvPr id="3" name="Foliennummernplatzhalter 3">
            <a:extLst>
              <a:ext uri="{FF2B5EF4-FFF2-40B4-BE49-F238E27FC236}">
                <a16:creationId xmlns:a16="http://schemas.microsoft.com/office/drawing/2014/main" id="{F9AC07AB-B8DE-6A39-DCDF-042DE22916AE}"/>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97</a:t>
            </a:fld>
            <a:endParaRPr lang="en-US" dirty="0"/>
          </a:p>
        </p:txBody>
      </p:sp>
    </p:spTree>
    <p:extLst>
      <p:ext uri="{BB962C8B-B14F-4D97-AF65-F5344CB8AC3E}">
        <p14:creationId xmlns:p14="http://schemas.microsoft.com/office/powerpoint/2010/main" val="17474846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IG NG-OCC</a:t>
            </a:r>
            <a:br>
              <a:rPr lang="de-DE" dirty="0"/>
            </a:br>
            <a:r>
              <a:rPr lang="de-DE" dirty="0"/>
              <a:t>November 2024 </a:t>
            </a:r>
            <a:br>
              <a:rPr lang="de-DE" dirty="0"/>
            </a:br>
            <a:r>
              <a:rPr lang="de-DE" dirty="0"/>
              <a:t>Closing Report</a:t>
            </a:r>
          </a:p>
        </p:txBody>
      </p:sp>
      <p:sp>
        <p:nvSpPr>
          <p:cNvPr id="2" name="Foliennummernplatzhalter 3">
            <a:extLst>
              <a:ext uri="{FF2B5EF4-FFF2-40B4-BE49-F238E27FC236}">
                <a16:creationId xmlns:a16="http://schemas.microsoft.com/office/drawing/2014/main" id="{1FA57D6A-D502-28C2-1E05-6AE650BA3C06}"/>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98</a:t>
            </a:fld>
            <a:endParaRPr lang="en-US" dirty="0"/>
          </a:p>
        </p:txBody>
      </p:sp>
    </p:spTree>
    <p:extLst>
      <p:ext uri="{BB962C8B-B14F-4D97-AF65-F5344CB8AC3E}">
        <p14:creationId xmlns:p14="http://schemas.microsoft.com/office/powerpoint/2010/main" val="17526615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Session Objectives</a:t>
            </a:r>
          </a:p>
        </p:txBody>
      </p:sp>
      <p:sp>
        <p:nvSpPr>
          <p:cNvPr id="7" name="Rectangle 3"/>
          <p:cNvSpPr>
            <a:spLocks noGrp="1" noChangeArrowheads="1"/>
          </p:cNvSpPr>
          <p:nvPr>
            <p:ph idx="1"/>
          </p:nvPr>
        </p:nvSpPr>
        <p:spPr>
          <a:xfrm>
            <a:off x="457200" y="1417638"/>
            <a:ext cx="8599140" cy="4918464"/>
          </a:xfrm>
        </p:spPr>
        <p:txBody>
          <a:bodyPr>
            <a:normAutofit/>
          </a:bodyPr>
          <a:lstStyle/>
          <a:p>
            <a:pPr algn="just"/>
            <a:r>
              <a:rPr lang="en-US" altLang="ja-JP" sz="2800" dirty="0">
                <a:latin typeface="Times New Roman" panose="02020603050405020304" pitchFamily="18" charset="0"/>
                <a:cs typeface="Times New Roman" panose="02020603050405020304" pitchFamily="18" charset="0"/>
              </a:rPr>
              <a:t>Present seven contributions related to the future of next generation OWC(OCC, FSO, and </a:t>
            </a:r>
            <a:r>
              <a:rPr lang="en-US" altLang="ja-JP" sz="2800" dirty="0" err="1">
                <a:latin typeface="Times New Roman" panose="02020603050405020304" pitchFamily="18" charset="0"/>
                <a:cs typeface="Times New Roman" panose="02020603050405020304" pitchFamily="18" charset="0"/>
              </a:rPr>
              <a:t>LiFi</a:t>
            </a:r>
            <a:r>
              <a:rPr lang="en-US" altLang="ja-JP" sz="2800" dirty="0">
                <a:latin typeface="Times New Roman" panose="02020603050405020304" pitchFamily="18" charset="0"/>
                <a:cs typeface="Times New Roman" panose="02020603050405020304" pitchFamily="18" charset="0"/>
              </a:rPr>
              <a:t>) technology</a:t>
            </a:r>
            <a:endParaRPr lang="en-US" altLang="ja-JP" sz="2800" dirty="0">
              <a:solidFill>
                <a:prstClr val="black"/>
              </a:solidFill>
              <a:latin typeface="Times New Roman" panose="02020603050405020304" pitchFamily="18" charset="0"/>
              <a:cs typeface="Times New Roman" panose="02020603050405020304" pitchFamily="18" charset="0"/>
            </a:endParaRPr>
          </a:p>
        </p:txBody>
      </p:sp>
      <p:sp>
        <p:nvSpPr>
          <p:cNvPr id="3" name="Foliennummernplatzhalter 3">
            <a:extLst>
              <a:ext uri="{FF2B5EF4-FFF2-40B4-BE49-F238E27FC236}">
                <a16:creationId xmlns:a16="http://schemas.microsoft.com/office/drawing/2014/main" id="{FAE23FE2-7208-D1F9-86DE-AB555781672B}"/>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99</a:t>
            </a:fld>
            <a:endParaRPr lang="en-US" dirty="0"/>
          </a:p>
        </p:txBody>
      </p:sp>
    </p:spTree>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48800</TotalTime>
  <Words>9896</Words>
  <Application>Microsoft Office PowerPoint</Application>
  <PresentationFormat>On-screen Show (4:3)</PresentationFormat>
  <Paragraphs>1463</Paragraphs>
  <Slides>129</Slides>
  <Notes>10</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129</vt:i4>
      </vt:variant>
    </vt:vector>
  </HeadingPairs>
  <TitlesOfParts>
    <vt:vector size="144" baseType="lpstr">
      <vt:lpstr>メイリオ</vt:lpstr>
      <vt:lpstr>MS PGothic</vt:lpstr>
      <vt:lpstr>MS PGothic</vt:lpstr>
      <vt:lpstr>游ゴシック</vt:lpstr>
      <vt:lpstr>Aptos Black</vt:lpstr>
      <vt:lpstr>Arial</vt:lpstr>
      <vt:lpstr>Arial Rounded MT Bold</vt:lpstr>
      <vt:lpstr>Calibri</vt:lpstr>
      <vt:lpstr>Segoe UI</vt:lpstr>
      <vt:lpstr>StarSymbol</vt:lpstr>
      <vt:lpstr>Symbol</vt:lpstr>
      <vt:lpstr>Times New Roman</vt:lpstr>
      <vt:lpstr>Wingdings</vt:lpstr>
      <vt:lpstr>Work Sans</vt:lpstr>
      <vt:lpstr>IEEE-802_15</vt:lpstr>
      <vt:lpstr> 153rd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2.6a: Designation of Individual Experts for this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TG4ab (NG-UWB) November 2024  Closing Report</vt:lpstr>
      <vt:lpstr>Task Group 15.4ab Next Generation UWB Amendment</vt:lpstr>
      <vt:lpstr>Session Objectives</vt:lpstr>
      <vt:lpstr>Progres</vt:lpstr>
      <vt:lpstr>Next Steps</vt:lpstr>
      <vt:lpstr>PowerPoint Presentation</vt:lpstr>
      <vt:lpstr>Forming a CRG: Volunteers</vt:lpstr>
      <vt:lpstr>Call schedule, November thru January</vt:lpstr>
      <vt:lpstr>Plan for January: Resolve comments!</vt:lpstr>
      <vt:lpstr>TG4ac (Privacy) November 2024  Closing Report</vt:lpstr>
      <vt:lpstr>PowerPoint Presentation</vt:lpstr>
      <vt:lpstr>PowerPoint Presentation</vt:lpstr>
      <vt:lpstr>PowerPoint Presentation</vt:lpstr>
      <vt:lpstr>PowerPoint Presentation</vt:lpstr>
      <vt:lpstr> </vt:lpstr>
      <vt:lpstr>PowerPoint Presentation</vt:lpstr>
      <vt:lpstr>TG4ad (NG-SUN PHY) November 2024  Closing Report</vt:lpstr>
      <vt:lpstr>PowerPoint Presentation</vt:lpstr>
      <vt:lpstr>PowerPoint Presentation</vt:lpstr>
      <vt:lpstr>PowerPoint Presentation</vt:lpstr>
      <vt:lpstr>PowerPoint Presentation</vt:lpstr>
      <vt:lpstr>TG4ae (ASCON) November 2024  Closing Report</vt:lpstr>
      <vt:lpstr>PowerPoint Presentation</vt:lpstr>
      <vt:lpstr>TG motion to approve comments to be sent</vt:lpstr>
      <vt:lpstr>WG motion to approve comments to be sent</vt:lpstr>
      <vt:lpstr>PowerPoint Presentation</vt:lpstr>
      <vt:lpstr> </vt:lpstr>
      <vt:lpstr>PowerPoint Presentation</vt:lpstr>
      <vt:lpstr>TG6ma (BAN/VAN) November 2024  Closing Report</vt:lpstr>
      <vt:lpstr>Objectives of TG 6ma – Enhanced Dependability Body Area Network (ED-BAN)</vt:lpstr>
      <vt:lpstr>TG15.6ma Interim Session Schedule for 10th-15th, November 2024</vt:lpstr>
      <vt:lpstr>Agenda items for the week</vt:lpstr>
      <vt:lpstr> TG6ma: Motion to approve the formation of CRG </vt:lpstr>
      <vt:lpstr>PowerPoint Presentation</vt:lpstr>
      <vt:lpstr>PowerPoint Presentation</vt:lpstr>
      <vt:lpstr>Contributions</vt:lpstr>
      <vt:lpstr>TG7a (OCC) November 2024  Closing Report</vt:lpstr>
      <vt:lpstr>PowerPoint Presentation</vt:lpstr>
      <vt:lpstr>PowerPoint Presentation</vt:lpstr>
      <vt:lpstr>PowerPoint Presentation</vt:lpstr>
      <vt:lpstr>PowerPoint Presentation</vt:lpstr>
      <vt:lpstr>Plan for January Meeting</vt:lpstr>
      <vt:lpstr>TG9a (EDHOC) November 2024  Closing Report</vt:lpstr>
      <vt:lpstr>PowerPoint Presentation</vt:lpstr>
      <vt:lpstr>PowerPoint Presentation</vt:lpstr>
      <vt:lpstr>PowerPoint Presentation</vt:lpstr>
      <vt:lpstr> </vt:lpstr>
      <vt:lpstr>PowerPoint Presentation</vt:lpstr>
      <vt:lpstr>TG16t (LIC-NB) November 2024  Closing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IG Access November 2024  Closing Report</vt:lpstr>
      <vt:lpstr>Agenda</vt:lpstr>
      <vt:lpstr>Meeting Summary</vt:lpstr>
      <vt:lpstr>Recorded Attendance:</vt:lpstr>
      <vt:lpstr>IG NG-OCC November 2024  Closing Report</vt:lpstr>
      <vt:lpstr>Session Objectives</vt:lpstr>
      <vt:lpstr>Session Schedule</vt:lpstr>
      <vt:lpstr>Accomplishment for the meeting</vt:lpstr>
      <vt:lpstr>Accomplishment for the meeting</vt:lpstr>
      <vt:lpstr>Plan for January Meeting</vt:lpstr>
      <vt:lpstr>Plan for IG NG-OWC</vt:lpstr>
      <vt:lpstr>SC IETF November 2024  Closing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IETF-Wide "Dispatch" Session (alldispatch)</vt:lpstr>
      <vt:lpstr>Digital Emblems (diem)</vt:lpstr>
      <vt:lpstr>High Performance Wide Area Network (hpwan)</vt:lpstr>
      <vt:lpstr> RESTful Provisioning Protocol (rpp) </vt:lpstr>
      <vt:lpstr>Deepspace (deepspace)</vt:lpstr>
      <vt:lpstr>SC MAINT November 2024  Closing Report</vt:lpstr>
      <vt:lpstr>SC Meeting Objectives – Agenda</vt:lpstr>
      <vt:lpstr>802 PARs for Review</vt:lpstr>
      <vt:lpstr>802 PARs for Review</vt:lpstr>
      <vt:lpstr>Achievements</vt:lpstr>
      <vt:lpstr>SC THz November 2024  Closing Report</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1486</cp:revision>
  <cp:lastPrinted>2000-07-07T01:25:49Z</cp:lastPrinted>
  <dcterms:created xsi:type="dcterms:W3CDTF">1999-06-22T06:24:01Z</dcterms:created>
  <dcterms:modified xsi:type="dcterms:W3CDTF">2024-11-24T20:39:41Z</dcterms:modified>
  <cp:category/>
</cp:coreProperties>
</file>