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59" r:id="rId2"/>
    <p:sldId id="2070" r:id="rId3"/>
    <p:sldId id="340" r:id="rId4"/>
    <p:sldId id="2055" r:id="rId5"/>
    <p:sldId id="342" r:id="rId6"/>
    <p:sldId id="2049" r:id="rId7"/>
    <p:sldId id="2050" r:id="rId8"/>
    <p:sldId id="2068" r:id="rId9"/>
    <p:sldId id="2067"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48" r:id="rId24"/>
    <p:sldId id="2042" r:id="rId25"/>
    <p:sldId id="2044" r:id="rId26"/>
    <p:sldId id="2038" r:id="rId27"/>
    <p:sldId id="2039" r:id="rId28"/>
    <p:sldId id="2040" r:id="rId29"/>
    <p:sldId id="350" r:id="rId30"/>
    <p:sldId id="2053" r:id="rId31"/>
    <p:sldId id="351" r:id="rId32"/>
    <p:sldId id="2047" r:id="rId33"/>
    <p:sldId id="356" r:id="rId3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1FF"/>
    <a:srgbClr val="0000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1455" autoAdjust="0"/>
    <p:restoredTop sz="94676" autoAdjust="0"/>
  </p:normalViewPr>
  <p:slideViewPr>
    <p:cSldViewPr>
      <p:cViewPr varScale="1">
        <p:scale>
          <a:sx n="89" d="100"/>
          <a:sy n="89" d="100"/>
        </p:scale>
        <p:origin x="12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EC6B1793-68DA-44ED-B5B6-28C3D818FABC}"/>
    <pc:docChg chg="modMainMaster">
      <pc:chgData name="Phil Beecher" userId="8e59e9d451c39ba5" providerId="LiveId" clId="{EC6B1793-68DA-44ED-B5B6-28C3D818FABC}" dt="2025-01-12T23:05:28.030" v="1" actId="20577"/>
      <pc:docMkLst>
        <pc:docMk/>
      </pc:docMkLst>
      <pc:sldMasterChg chg="modSp mod">
        <pc:chgData name="Phil Beecher" userId="8e59e9d451c39ba5" providerId="LiveId" clId="{EC6B1793-68DA-44ED-B5B6-28C3D818FABC}" dt="2025-01-12T23:05:28.030" v="1" actId="20577"/>
        <pc:sldMasterMkLst>
          <pc:docMk/>
          <pc:sldMasterMk cId="0" sldId="2147483648"/>
        </pc:sldMasterMkLst>
        <pc:spChg chg="mod">
          <ac:chgData name="Phil Beecher" userId="8e59e9d451c39ba5" providerId="LiveId" clId="{EC6B1793-68DA-44ED-B5B6-28C3D818FABC}" dt="2025-01-12T23:05:28.030" v="1"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a:t>
            </a:r>
            <a:r>
              <a:rPr lang="en-US" sz="1400" b="1">
                <a:latin typeface="Times New Roman" charset="0"/>
                <a:ea typeface="ＭＳ Ｐゴシック" charset="0"/>
              </a:rPr>
              <a:t>IEEE 802.15-24-0670-04</a:t>
            </a:r>
            <a:endParaRPr lang="en-US" sz="1400" b="1" dirty="0">
              <a:latin typeface="Times New Roman" charset="0"/>
              <a:ea typeface="ＭＳ Ｐゴシック"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154</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 12-16, 2025</a:t>
            </a:r>
          </a:p>
          <a:p>
            <a:pPr>
              <a:lnSpc>
                <a:spcPct val="70000"/>
              </a:lnSpc>
              <a:defRPr/>
            </a:pPr>
            <a:endParaRPr lang="en-US" sz="2400" b="1" dirty="0">
              <a:latin typeface="Times New Roman" charset="0"/>
            </a:endParaRPr>
          </a:p>
          <a:p>
            <a:pPr eaLnBrk="1" fontAlgn="b" hangingPunct="1">
              <a:spcBef>
                <a:spcPts val="0"/>
              </a:spcBef>
              <a:defRPr/>
            </a:pPr>
            <a:r>
              <a:rPr lang="en-US" b="1" dirty="0"/>
              <a:t>Held in Kobe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694135" y="2176463"/>
            <a:ext cx="7847409" cy="35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a:t>Individual experts who attend electronically for a specific purpose/presentation can be designated as such by the WG Chair and receive a registration fee waiver and limited attendance rights.</a:t>
            </a:r>
          </a:p>
          <a:p>
            <a:r>
              <a:rPr lang="en-US" sz="1200" kern="0"/>
              <a:t>See section 5 in </a:t>
            </a:r>
            <a:r>
              <a:rPr lang="en-US" sz="1200" kern="0">
                <a:solidFill>
                  <a:srgbClr val="0000FF"/>
                </a:solidFill>
                <a:hlinkClick r:id="rId2">
                  <a:extLst>
                    <a:ext uri="{A12FA001-AC4F-418D-AE19-62706E023703}">
                      <ahyp:hlinkClr xmlns:ahyp="http://schemas.microsoft.com/office/drawing/2018/hyperlinkcolor" val="tx"/>
                    </a:ext>
                  </a:extLst>
                </a:hlinkClick>
              </a:rPr>
              <a:t>https://mentor.ieee.org/802-ec/dcn/17/ec-17-0090-25-0PNP-ieee-802-lmsc-operations-manual.pdf</a:t>
            </a:r>
            <a:r>
              <a:rPr lang="en-US" sz="1200" kern="0">
                <a:solidFill>
                  <a:srgbClr val="0000FF"/>
                </a:solidFill>
              </a:rPr>
              <a:t> </a:t>
            </a:r>
            <a:r>
              <a:rPr lang="en-US" sz="1200" kern="0"/>
              <a:t>,</a:t>
            </a:r>
          </a:p>
          <a:p>
            <a:pPr lvl="1"/>
            <a:r>
              <a:rPr lang="en-US" sz="900" i="1" kern="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kern="0"/>
            </a:br>
            <a:endParaRPr lang="en-US" sz="900" kern="0"/>
          </a:p>
          <a:p>
            <a:r>
              <a:rPr lang="en-US" sz="1200" kern="0"/>
              <a:t>The individuals listed below are hereby designated as specific individual experts on their respective topics and subject to the restrictions and benefits described in the 802 OM. </a:t>
            </a:r>
          </a:p>
          <a:p>
            <a:pPr lvl="1"/>
            <a:r>
              <a:rPr lang="en-US" sz="1200" kern="0"/>
              <a:t>n/a</a:t>
            </a:r>
          </a:p>
          <a:p>
            <a:pPr lvl="1"/>
            <a:r>
              <a:rPr lang="en-US" sz="1200" kern="0"/>
              <a:t>n/a</a:t>
            </a:r>
          </a:p>
          <a:p>
            <a:pPr lvl="1"/>
            <a:r>
              <a:rPr lang="en-US" sz="1200" kern="0"/>
              <a:t>n/a</a:t>
            </a:r>
          </a:p>
          <a:p>
            <a:pPr lvl="1"/>
            <a:r>
              <a:rPr lang="en-US" sz="1200" kern="0"/>
              <a:t>n/a</a:t>
            </a:r>
          </a:p>
          <a:p>
            <a:pPr lvl="1"/>
            <a:r>
              <a:rPr lang="en-US" sz="1200" kern="0"/>
              <a:t>n/a</a:t>
            </a:r>
          </a:p>
          <a:p>
            <a:r>
              <a:rPr lang="en-US" sz="1200" kern="0"/>
              <a:t>For WNG, attendance for each is limited to the WNG timeslot in which the respective presentation is scheduled. </a:t>
            </a:r>
            <a:br>
              <a:rPr lang="en-US" kern="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685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pic>
        <p:nvPicPr>
          <p:cNvPr id="3" name="Picture 2" descr="A diagram of a group&#10;&#10;Description automatically generated">
            <a:extLst>
              <a:ext uri="{FF2B5EF4-FFF2-40B4-BE49-F238E27FC236}">
                <a16:creationId xmlns:a16="http://schemas.microsoft.com/office/drawing/2014/main" id="{AD90F33E-F7A7-76E8-1018-BC2F94FB33EA}"/>
              </a:ext>
            </a:extLst>
          </p:cNvPr>
          <p:cNvPicPr>
            <a:picLocks noChangeAspect="1"/>
          </p:cNvPicPr>
          <p:nvPr/>
        </p:nvPicPr>
        <p:blipFill>
          <a:blip r:embed="rId2"/>
          <a:stretch>
            <a:fillRect/>
          </a:stretch>
        </p:blipFill>
        <p:spPr>
          <a:xfrm>
            <a:off x="228600" y="1676400"/>
            <a:ext cx="8686800" cy="4408551"/>
          </a:xfrm>
          <a:prstGeom prst="rect">
            <a:avLst/>
          </a:prstGeom>
          <a:noFill/>
        </p:spPr>
      </p:pic>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 for Initial Letter Ballot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pic>
        <p:nvPicPr>
          <p:cNvPr id="2" name="Picture 1">
            <a:extLst>
              <a:ext uri="{FF2B5EF4-FFF2-40B4-BE49-F238E27FC236}">
                <a16:creationId xmlns:a16="http://schemas.microsoft.com/office/drawing/2014/main" id="{A9C074C1-4F77-0AFF-6A3A-C6AC80E6E31B}"/>
              </a:ext>
            </a:extLst>
          </p:cNvPr>
          <p:cNvPicPr>
            <a:picLocks noChangeAspect="1"/>
          </p:cNvPicPr>
          <p:nvPr/>
        </p:nvPicPr>
        <p:blipFill>
          <a:blip r:embed="rId2"/>
          <a:stretch>
            <a:fillRect/>
          </a:stretch>
        </p:blipFill>
        <p:spPr>
          <a:xfrm>
            <a:off x="266700" y="1311226"/>
            <a:ext cx="8610600" cy="4992160"/>
          </a:xfrm>
          <a:prstGeom prst="rect">
            <a:avLst/>
          </a:prstGeom>
        </p:spPr>
      </p:pic>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SA Ballot Recirc #1</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next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n/a</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n/a</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several presentations and demos focused around WNG mtg.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technology presentations on Terahertz and Wi-SUN, with accompanying demos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114</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12</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22</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4</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533400" y="762001"/>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Jan. 2025 802.15 WG Agenda</a:t>
            </a:r>
          </a:p>
        </p:txBody>
      </p:sp>
      <p:graphicFrame>
        <p:nvGraphicFramePr>
          <p:cNvPr id="3" name="Object 2">
            <a:extLst>
              <a:ext uri="{FF2B5EF4-FFF2-40B4-BE49-F238E27FC236}">
                <a16:creationId xmlns:a16="http://schemas.microsoft.com/office/drawing/2014/main" id="{941912AD-2501-ACB1-0DA4-6C7D2279D973}"/>
              </a:ext>
            </a:extLst>
          </p:cNvPr>
          <p:cNvGraphicFramePr>
            <a:graphicFrameLocks noChangeAspect="1"/>
          </p:cNvGraphicFramePr>
          <p:nvPr>
            <p:extLst>
              <p:ext uri="{D42A27DB-BD31-4B8C-83A1-F6EECF244321}">
                <p14:modId xmlns:p14="http://schemas.microsoft.com/office/powerpoint/2010/main" val="1494818324"/>
              </p:ext>
            </p:extLst>
          </p:nvPr>
        </p:nvGraphicFramePr>
        <p:xfrm>
          <a:off x="838200" y="1219200"/>
          <a:ext cx="7239000" cy="5199730"/>
        </p:xfrm>
        <a:graphic>
          <a:graphicData uri="http://schemas.openxmlformats.org/presentationml/2006/ole">
            <mc:AlternateContent xmlns:mc="http://schemas.openxmlformats.org/markup-compatibility/2006">
              <mc:Choice xmlns:v="urn:schemas-microsoft-com:vml" Requires="v">
                <p:oleObj name="Worksheet" r:id="rId2" imgW="14658861" imgH="10530114" progId="Excel.Sheet.12">
                  <p:embed/>
                </p:oleObj>
              </mc:Choice>
              <mc:Fallback>
                <p:oleObj name="Worksheet" r:id="rId2" imgW="14658861" imgH="10530114" progId="Excel.Sheet.12">
                  <p:embed/>
                  <p:pic>
                    <p:nvPicPr>
                      <p:cNvPr id="3" name="Object 2">
                        <a:extLst>
                          <a:ext uri="{FF2B5EF4-FFF2-40B4-BE49-F238E27FC236}">
                            <a16:creationId xmlns:a16="http://schemas.microsoft.com/office/drawing/2014/main" id="{941912AD-2501-ACB1-0DA4-6C7D2279D973}"/>
                          </a:ext>
                        </a:extLst>
                      </p:cNvPr>
                      <p:cNvPicPr/>
                      <p:nvPr/>
                    </p:nvPicPr>
                    <p:blipFill>
                      <a:blip r:embed="rId3"/>
                      <a:stretch>
                        <a:fillRect/>
                      </a:stretch>
                    </p:blipFill>
                    <p:spPr>
                      <a:xfrm>
                        <a:off x="838200" y="1219200"/>
                        <a:ext cx="7239000" cy="5199730"/>
                      </a:xfrm>
                      <a:prstGeom prst="rect">
                        <a:avLst/>
                      </a:prstGeom>
                    </p:spPr>
                  </p:pic>
                </p:oleObj>
              </mc:Fallback>
            </mc:AlternateContent>
          </a:graphicData>
        </a:graphic>
      </p:graphicFrame>
    </p:spTree>
    <p:extLst>
      <p:ext uri="{BB962C8B-B14F-4D97-AF65-F5344CB8AC3E}">
        <p14:creationId xmlns:p14="http://schemas.microsoft.com/office/powerpoint/2010/main" val="225953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F3C8-A842-FF38-783E-8310584366BC}"/>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96DB5844-1B13-45A3-69DA-2C292D59239B}"/>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72E23DFA-8C01-633A-4571-75FA2D48661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latin typeface="Times New Roman" charset="0"/>
              </a:rPr>
              <a:t>802.15 WNG Tech Focus Agenda</a:t>
            </a:r>
            <a:endParaRPr lang="en-US" b="1" kern="0" dirty="0"/>
          </a:p>
        </p:txBody>
      </p:sp>
      <p:sp>
        <p:nvSpPr>
          <p:cNvPr id="7" name="Rectangle 3">
            <a:extLst>
              <a:ext uri="{FF2B5EF4-FFF2-40B4-BE49-F238E27FC236}">
                <a16:creationId xmlns:a16="http://schemas.microsoft.com/office/drawing/2014/main" id="{B47A53C6-E47D-DB47-09A0-00550ABEDA21}"/>
              </a:ext>
            </a:extLst>
          </p:cNvPr>
          <p:cNvSpPr txBox="1">
            <a:spLocks noChangeArrowheads="1"/>
          </p:cNvSpPr>
          <p:nvPr/>
        </p:nvSpPr>
        <p:spPr bwMode="auto">
          <a:xfrm>
            <a:off x="152400" y="1352819"/>
            <a:ext cx="88392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600" kern="1200" dirty="0">
                <a:latin typeface="Arial Rounded MT Bold" pitchFamily="34" charset="0"/>
                <a:cs typeface="Arial" charset="0"/>
              </a:rPr>
              <a:t>WNG Open    Ben Rolfe  (</a:t>
            </a:r>
            <a:r>
              <a:rPr lang="en-US" sz="1600" kern="1200" dirty="0" err="1">
                <a:latin typeface="Arial Rounded MT Bold" pitchFamily="34" charset="0"/>
                <a:cs typeface="Arial" charset="0"/>
              </a:rPr>
              <a:t>BlindCreek</a:t>
            </a:r>
            <a:r>
              <a:rPr lang="en-US" sz="1600" kern="1200" dirty="0">
                <a:latin typeface="Arial Rounded MT Bold" pitchFamily="34" charset="0"/>
                <a:cs typeface="Arial" charset="0"/>
              </a:rPr>
              <a:t> Associates)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802 Chair Welcome    James Gilb  (GA-ASI)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WG15 Overview and Agenda    Phil Beecher  (Wi-SUN Alliance)  	4min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Intro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10min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Current status of 3e device, Q&amp;A</a:t>
            </a:r>
            <a:br>
              <a:rPr lang="en-US" sz="1600" dirty="0">
                <a:latin typeface="Arial Rounded MT Bold" pitchFamily="34" charset="0"/>
                <a:cs typeface="Arial" charset="0"/>
              </a:rPr>
            </a:br>
            <a:r>
              <a:rPr lang="en-US" sz="1600" dirty="0">
                <a:latin typeface="Arial Rounded MT Bold" pitchFamily="34" charset="0"/>
                <a:cs typeface="Arial" charset="0"/>
              </a:rPr>
              <a:t>Mr. </a:t>
            </a:r>
            <a:r>
              <a:rPr lang="en-US" sz="1600" dirty="0" err="1">
                <a:latin typeface="Arial Rounded MT Bold" pitchFamily="34" charset="0"/>
                <a:cs typeface="Arial" charset="0"/>
              </a:rPr>
              <a:t>Keitarou</a:t>
            </a:r>
            <a:r>
              <a:rPr lang="en-US" sz="1600" dirty="0">
                <a:latin typeface="Arial Rounded MT Bold" pitchFamily="34" charset="0"/>
                <a:cs typeface="Arial" charset="0"/>
              </a:rPr>
              <a:t> </a:t>
            </a:r>
            <a:r>
              <a:rPr lang="en-US" sz="1600" dirty="0" err="1">
                <a:latin typeface="Arial Rounded MT Bold" pitchFamily="34" charset="0"/>
                <a:cs typeface="Arial" charset="0"/>
              </a:rPr>
              <a:t>Kondou</a:t>
            </a:r>
            <a:r>
              <a:rPr lang="en-US" sz="1600" dirty="0">
                <a:latin typeface="Arial Rounded MT Bold" pitchFamily="34" charset="0"/>
                <a:cs typeface="Arial" charset="0"/>
              </a:rPr>
              <a:t>  (NICT)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Results of the </a:t>
            </a:r>
            <a:r>
              <a:rPr lang="en-US" sz="1600" dirty="0" err="1">
                <a:latin typeface="Arial Rounded MT Bold" pitchFamily="34" charset="0"/>
                <a:cs typeface="Arial" charset="0"/>
              </a:rPr>
              <a:t>ThoR</a:t>
            </a:r>
            <a:r>
              <a:rPr lang="en-US" sz="1600" dirty="0">
                <a:latin typeface="Arial Rounded MT Bold" pitchFamily="34" charset="0"/>
                <a:cs typeface="Arial" charset="0"/>
              </a:rPr>
              <a:t> Project, Q&amp;A</a:t>
            </a:r>
            <a:br>
              <a:rPr lang="en-US" sz="1600" dirty="0">
                <a:latin typeface="Arial Rounded MT Bold" pitchFamily="34" charset="0"/>
                <a:cs typeface="Arial" charset="0"/>
              </a:rPr>
            </a:br>
            <a:r>
              <a:rPr lang="en-US" sz="1600" dirty="0">
                <a:latin typeface="Arial Rounded MT Bold" pitchFamily="34" charset="0"/>
                <a:cs typeface="Arial" charset="0"/>
              </a:rPr>
              <a:t>Prof./Dr. Tetsuya </a:t>
            </a:r>
            <a:r>
              <a:rPr lang="en-US" sz="1600" dirty="0" err="1">
                <a:latin typeface="Arial Rounded MT Bold" pitchFamily="34" charset="0"/>
                <a:cs typeface="Arial" charset="0"/>
              </a:rPr>
              <a:t>Kawanishi</a:t>
            </a:r>
            <a:r>
              <a:rPr lang="en-US" sz="1600" dirty="0">
                <a:latin typeface="Arial Rounded MT Bold" pitchFamily="34" charset="0"/>
                <a:cs typeface="Arial" charset="0"/>
              </a:rPr>
              <a:t>  (</a:t>
            </a:r>
            <a:r>
              <a:rPr lang="en-US" sz="1600" dirty="0" err="1">
                <a:latin typeface="Arial Rounded MT Bold" pitchFamily="34" charset="0"/>
                <a:cs typeface="Arial" charset="0"/>
              </a:rPr>
              <a:t>Waseda</a:t>
            </a:r>
            <a:r>
              <a:rPr lang="en-US" sz="1600" dirty="0">
                <a:latin typeface="Arial Rounded MT Bold" pitchFamily="34" charset="0"/>
                <a:cs typeface="Arial" charset="0"/>
              </a:rPr>
              <a:t> Univ.)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New Use Case, Q&amp;A</a:t>
            </a:r>
            <a:br>
              <a:rPr lang="en-US" sz="1600" dirty="0">
                <a:latin typeface="Arial Rounded MT Bold" pitchFamily="34" charset="0"/>
                <a:cs typeface="Arial" charset="0"/>
              </a:rPr>
            </a:br>
            <a:r>
              <a:rPr lang="en-US" sz="1600" dirty="0">
                <a:latin typeface="Arial Rounded MT Bold" pitchFamily="34" charset="0"/>
                <a:cs typeface="Arial" charset="0"/>
              </a:rPr>
              <a:t>Dr. </a:t>
            </a:r>
            <a:r>
              <a:rPr lang="en-US" sz="1600" dirty="0" err="1">
                <a:latin typeface="Arial Rounded MT Bold" pitchFamily="34" charset="0"/>
                <a:cs typeface="Arial" charset="0"/>
              </a:rPr>
              <a:t>Yozo</a:t>
            </a:r>
            <a:r>
              <a:rPr lang="en-US" sz="1600" dirty="0">
                <a:latin typeface="Arial Rounded MT Bold" pitchFamily="34" charset="0"/>
                <a:cs typeface="Arial" charset="0"/>
              </a:rPr>
              <a:t> Shoji  (NICT)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Summary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5min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Intro    Phil Beecher  (Wi-SUN Alliance)	1min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Latest R&amp;D Progress in Wireless Smart Utility Networks, Q&amp;A</a:t>
            </a:r>
            <a:br>
              <a:rPr lang="en-US" sz="1600" dirty="0">
                <a:latin typeface="Arial Rounded MT Bold" pitchFamily="34" charset="0"/>
                <a:cs typeface="Arial" charset="0"/>
              </a:rPr>
            </a:br>
            <a:r>
              <a:rPr lang="en-US" sz="1600" dirty="0">
                <a:latin typeface="Arial Rounded MT Bold" pitchFamily="34" charset="0"/>
                <a:cs typeface="Arial" charset="0"/>
              </a:rPr>
              <a:t>Dr. Hiroshi Harada  (Kyoto Univ.), Q&amp;A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Summary    Phil Beecher  (Wi-SUN Alliance)  	5min</a:t>
            </a:r>
          </a:p>
          <a:p>
            <a:pPr marL="457200" indent="-9525" algn="l" fontAlgn="b">
              <a:lnSpc>
                <a:spcPct val="80000"/>
              </a:lnSpc>
              <a:spcBef>
                <a:spcPts val="0"/>
              </a:spcBef>
              <a:spcAft>
                <a:spcPts val="0"/>
              </a:spcAft>
              <a:tabLst>
                <a:tab pos="7891463" algn="l"/>
              </a:tabLst>
              <a:defRPr/>
            </a:pPr>
            <a:r>
              <a:rPr lang="en-US" sz="1600" dirty="0">
                <a:latin typeface="Arial Rounded MT Bold" pitchFamily="34" charset="0"/>
                <a:cs typeface="Arial" charset="0"/>
              </a:rPr>
              <a:t>WNG Close    Ben Rolfe  (</a:t>
            </a:r>
            <a:r>
              <a:rPr lang="en-US" sz="1600" dirty="0" err="1">
                <a:latin typeface="Arial Rounded MT Bold" pitchFamily="34" charset="0"/>
                <a:cs typeface="Arial" charset="0"/>
              </a:rPr>
              <a:t>BlindCreek</a:t>
            </a:r>
            <a:r>
              <a:rPr lang="en-US" sz="1600" dirty="0">
                <a:latin typeface="Arial Rounded MT Bold" pitchFamily="34" charset="0"/>
                <a:cs typeface="Arial" charset="0"/>
              </a:rPr>
              <a:t> Associates) 	1min</a:t>
            </a:r>
          </a:p>
          <a:p>
            <a:pPr marL="852488" algn="l" fontAlgn="b">
              <a:lnSpc>
                <a:spcPct val="80000"/>
              </a:lnSpc>
              <a:spcBef>
                <a:spcPts val="0"/>
              </a:spcBef>
              <a:spcAft>
                <a:spcPts val="0"/>
              </a:spcAft>
              <a:tabLst>
                <a:tab pos="7772400" algn="l"/>
              </a:tabLst>
              <a:defRPr/>
            </a:pPr>
            <a:endParaRPr lang="en-US" sz="1600" kern="1200" dirty="0">
              <a:latin typeface="Arial Rounded MT Bold" pitchFamily="34" charset="0"/>
              <a:cs typeface="Arial" charset="0"/>
            </a:endParaRP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Demos immediately following WNG, until 4pm in common/break area on 5</a:t>
            </a:r>
            <a:r>
              <a:rPr lang="en-US" sz="1600" baseline="30000" dirty="0">
                <a:latin typeface="Arial Rounded MT Bold" pitchFamily="34" charset="0"/>
                <a:cs typeface="Arial" charset="0"/>
              </a:rPr>
              <a:t>th</a:t>
            </a:r>
            <a:r>
              <a:rPr lang="en-US" sz="1600" dirty="0">
                <a:latin typeface="Arial Rounded MT Bold" pitchFamily="34" charset="0"/>
                <a:cs typeface="Arial" charset="0"/>
              </a:rPr>
              <a:t> floor</a:t>
            </a:r>
          </a:p>
        </p:txBody>
      </p:sp>
      <p:sp>
        <p:nvSpPr>
          <p:cNvPr id="8" name="Slide Number Placeholder 6">
            <a:extLst>
              <a:ext uri="{FF2B5EF4-FFF2-40B4-BE49-F238E27FC236}">
                <a16:creationId xmlns:a16="http://schemas.microsoft.com/office/drawing/2014/main" id="{768A13D3-3244-A5E8-07FB-F0FB3B2B1978}"/>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68156213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48887</TotalTime>
  <Words>3374</Words>
  <Application>Microsoft Office PowerPoint</Application>
  <PresentationFormat>On-screen Show (4:3)</PresentationFormat>
  <Paragraphs>502</Paragraphs>
  <Slides>33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Arial Rounded MT Bold</vt:lpstr>
      <vt:lpstr>Symbol</vt:lpstr>
      <vt:lpstr>Times New Roman</vt:lpstr>
      <vt:lpstr>IEEE-802_15</vt:lpstr>
      <vt:lpstr>Microsoft Excel Worksheet</vt:lpstr>
      <vt:lpstr> 154th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Phil Beecher</cp:lastModifiedBy>
  <cp:revision>1497</cp:revision>
  <cp:lastPrinted>2000-07-07T01:25:49Z</cp:lastPrinted>
  <dcterms:created xsi:type="dcterms:W3CDTF">1999-06-22T06:24:01Z</dcterms:created>
  <dcterms:modified xsi:type="dcterms:W3CDTF">2025-01-12T23:05:35Z</dcterms:modified>
  <cp:category/>
</cp:coreProperties>
</file>