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359" r:id="rId2"/>
    <p:sldId id="357" r:id="rId3"/>
    <p:sldId id="340" r:id="rId4"/>
    <p:sldId id="2055" r:id="rId5"/>
    <p:sldId id="342" r:id="rId6"/>
    <p:sldId id="2049" r:id="rId7"/>
    <p:sldId id="2050" r:id="rId8"/>
    <p:sldId id="2028" r:id="rId9"/>
    <p:sldId id="550" r:id="rId10"/>
    <p:sldId id="2054" r:id="rId11"/>
    <p:sldId id="349" r:id="rId12"/>
    <p:sldId id="2031" r:id="rId13"/>
    <p:sldId id="2045" r:id="rId14"/>
    <p:sldId id="2037" r:id="rId15"/>
    <p:sldId id="2051" r:id="rId16"/>
    <p:sldId id="2033" r:id="rId17"/>
    <p:sldId id="2041" r:id="rId18"/>
    <p:sldId id="2052" r:id="rId19"/>
    <p:sldId id="2034" r:id="rId20"/>
    <p:sldId id="2035" r:id="rId21"/>
    <p:sldId id="2036" r:id="rId22"/>
    <p:sldId id="2048" r:id="rId23"/>
    <p:sldId id="2042" r:id="rId24"/>
    <p:sldId id="2044" r:id="rId25"/>
    <p:sldId id="2038" r:id="rId26"/>
    <p:sldId id="2039" r:id="rId27"/>
    <p:sldId id="2040" r:id="rId28"/>
    <p:sldId id="350" r:id="rId29"/>
    <p:sldId id="2053" r:id="rId30"/>
    <p:sldId id="351" r:id="rId31"/>
    <p:sldId id="2047" r:id="rId32"/>
    <p:sldId id="356" r:id="rId33"/>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B1FF"/>
    <a:srgbClr val="0000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70" d="100"/>
          <a:sy n="70" d="100"/>
        </p:scale>
        <p:origin x="797"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9</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802.15-24-0670-01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January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154</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Jan 12-16, 2025</a:t>
            </a:r>
          </a:p>
          <a:p>
            <a:pPr>
              <a:lnSpc>
                <a:spcPct val="70000"/>
              </a:lnSpc>
              <a:defRPr/>
            </a:pPr>
            <a:endParaRPr lang="en-US" sz="2400" b="1" dirty="0">
              <a:latin typeface="Times New Roman" charset="0"/>
            </a:endParaRPr>
          </a:p>
          <a:p>
            <a:pPr eaLnBrk="1" fontAlgn="b" hangingPunct="1">
              <a:spcBef>
                <a:spcPts val="0"/>
              </a:spcBef>
              <a:defRPr/>
            </a:pPr>
            <a:r>
              <a:rPr lang="en-US" b="1" dirty="0"/>
              <a:t>Held in Kobe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76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8025501" y="5641189"/>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smtClean="0">
                <a:latin typeface="+mn-lt"/>
              </a:rPr>
              <a:pPr algn="r">
                <a:spcBef>
                  <a:spcPts val="0"/>
                </a:spcBef>
                <a:spcAft>
                  <a:spcPts val="0"/>
                </a:spcAft>
                <a:buSzPts val="800"/>
              </a:pPr>
              <a:t>10</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5600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7658118" y="3413393"/>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460" y="1801628"/>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1854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353262" y="4836992"/>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515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328331"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404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8135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2781864" y="2849257"/>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207692"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3909829"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1765742"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84187"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7499034"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10846" y="5409221"/>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5350414"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6726763"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69753" y="1797773"/>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697656"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7345330"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6444793"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2762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2696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5546725" y="1591618"/>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5587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6030765" y="3413393"/>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6030765" y="3753419"/>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6626767" y="4505479"/>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6642615" y="4549763"/>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5533983" y="4506119"/>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5535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1985272" y="3795139"/>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404456"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241222"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4511"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3592592"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3580421" y="4927837"/>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3751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4566410" y="4908118"/>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4502885" y="4927837"/>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4586437" y="5475755"/>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3595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4623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 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PHYs</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TG4ae </a:t>
            </a:r>
            <a:r>
              <a:rPr lang="en-US" sz="3200" kern="1200" dirty="0">
                <a:latin typeface="Arial Rounded MT Bold" pitchFamily="34" charset="0"/>
                <a:cs typeface="Arial" charset="0"/>
              </a:rPr>
              <a:t>(</a:t>
            </a:r>
            <a:r>
              <a:rPr lang="en-US" sz="3200" dirty="0">
                <a:latin typeface="Arial Rounded MT Bold" pitchFamily="34" charset="0"/>
                <a:cs typeface="Arial" charset="0"/>
              </a:rPr>
              <a:t>Ascon Crypt. Alg.</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TG9a </a:t>
            </a:r>
            <a:r>
              <a:rPr lang="en-US" sz="3200" kern="1200" dirty="0">
                <a:latin typeface="Arial Rounded MT Bold" pitchFamily="34" charset="0"/>
                <a:cs typeface="Arial" charset="0"/>
              </a:rPr>
              <a:t>(</a:t>
            </a:r>
            <a:r>
              <a:rPr lang="en-US" sz="3200" dirty="0">
                <a:latin typeface="Arial Rounded MT Bold" pitchFamily="34" charset="0"/>
                <a:cs typeface="Arial" charset="0"/>
              </a:rPr>
              <a:t>EDHOC KMP) -</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(IR UWB 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group&#10;&#10;Description automatically generated">
            <a:extLst>
              <a:ext uri="{FF2B5EF4-FFF2-40B4-BE49-F238E27FC236}">
                <a16:creationId xmlns:a16="http://schemas.microsoft.com/office/drawing/2014/main" id="{C9874336-3D89-131A-7026-45BF4B66289C}"/>
              </a:ext>
            </a:extLst>
          </p:cNvPr>
          <p:cNvPicPr>
            <a:picLocks noChangeAspect="1"/>
          </p:cNvPicPr>
          <p:nvPr/>
        </p:nvPicPr>
        <p:blipFill>
          <a:blip r:embed="rId2"/>
          <a:stretch>
            <a:fillRect/>
          </a:stretch>
        </p:blipFill>
        <p:spPr>
          <a:xfrm>
            <a:off x="228600" y="1676400"/>
            <a:ext cx="8686800" cy="4408551"/>
          </a:xfrm>
          <a:prstGeom prst="rect">
            <a:avLst/>
          </a:prstGeom>
          <a:noFill/>
        </p:spPr>
      </p:pic>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rmAutofit/>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spcAft>
                <a:spcPts val="600"/>
              </a:spcAft>
              <a:defRPr/>
            </a:pPr>
            <a:r>
              <a:rPr lang="en-US" b="1" kern="0"/>
              <a:t>802.15 WG Org. Chart</a:t>
            </a:r>
          </a:p>
        </p:txBody>
      </p:sp>
      <p:sp>
        <p:nvSpPr>
          <p:cNvPr id="4100" name="Slide Number Placeholder 6"/>
          <p:cNvSpPr>
            <a:spLocks noGrp="1"/>
          </p:cNvSpPr>
          <p:nvPr>
            <p:ph type="sldNum" sz="quarter" idx="12"/>
          </p:nvPr>
        </p:nvSpPr>
        <p:spPr>
          <a:xfrm>
            <a:off x="4342399" y="6475413"/>
            <a:ext cx="535403"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0" rIns="0" bIns="0" numCol="1" anchor="t" anchorCtr="0" compatLnSpc="1">
            <a:prstTxWarp prst="textNoShape">
              <a:avLst/>
            </a:prstTxWarp>
            <a:normAutofit/>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spcAft>
                <a:spcPts val="600"/>
              </a:spcAft>
              <a:defRPr/>
            </a:pPr>
            <a:r>
              <a:rPr lang="en-US" altLang="en-US" sz="1200" kern="1200">
                <a:latin typeface="Times New Roman" pitchFamily="18" charset="0"/>
                <a:ea typeface="ＭＳ Ｐゴシック" pitchFamily="34" charset="-128"/>
                <a:cs typeface="+mn-cs"/>
              </a:rPr>
              <a:t>Slide </a:t>
            </a:r>
            <a:fld id="{C952AF60-2FD2-4EA3-848D-19295E5BDB36}" type="slidenum">
              <a:rPr lang="en-US" altLang="en-US" sz="1200" kern="1200">
                <a:latin typeface="Times New Roman" pitchFamily="18" charset="0"/>
                <a:ea typeface="ＭＳ Ｐゴシック" pitchFamily="34" charset="-128"/>
                <a:cs typeface="+mn-cs"/>
              </a:rPr>
              <a:pPr>
                <a:spcAft>
                  <a:spcPts val="600"/>
                </a:spcAft>
                <a:defRPr/>
              </a:pPr>
              <a:t>2</a:t>
            </a:fld>
            <a:endParaRPr lang="en-US" altLang="en-US" sz="1200" kern="1200">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 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4344988" y="6477000"/>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27</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for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and preparing draft for Initial Letter Ballot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a:p>
            <a:pPr marL="685800" lvl="1" indent="-457200" fontAlgn="b">
              <a:lnSpc>
                <a:spcPct val="80000"/>
              </a:lnSpc>
              <a:buFont typeface="+mj-lt"/>
              <a:buAutoNum type="arabicPeriod"/>
              <a:tabLst>
                <a:tab pos="446088"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IEEE Tech Editors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Respond to comments from ISO</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for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2" name="Picture 1">
            <a:extLst>
              <a:ext uri="{FF2B5EF4-FFF2-40B4-BE49-F238E27FC236}">
                <a16:creationId xmlns:a16="http://schemas.microsoft.com/office/drawing/2014/main" id="{A9C074C1-4F77-0AFF-6A3A-C6AC80E6E31B}"/>
              </a:ext>
            </a:extLst>
          </p:cNvPr>
          <p:cNvPicPr>
            <a:picLocks noChangeAspect="1"/>
          </p:cNvPicPr>
          <p:nvPr/>
        </p:nvPicPr>
        <p:blipFill>
          <a:blip r:embed="rId2"/>
          <a:stretch>
            <a:fillRect/>
          </a:stretch>
        </p:blipFill>
        <p:spPr>
          <a:xfrm>
            <a:off x="266700" y="1311226"/>
            <a:ext cx="8610600" cy="4992160"/>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SA Ballot Recirc #1</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next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Update timeline for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n/a</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w/802.11 on Tues. eve.</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discussing interest in potential projects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next steps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several presentations and demos focused around WNG mtg.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technology presentations on Terahertz and Wi-SUN, with accompanying demos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304800" y="1676399"/>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start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a:t>
            </a:r>
          </a:p>
          <a:p>
            <a:pPr marL="920750" lvl="1" indent="-463550" algn="l" fontAlgn="b">
              <a:lnSpc>
                <a:spcPct val="80000"/>
              </a:lnSpc>
              <a:spcAft>
                <a:spcPts val="600"/>
              </a:spcAft>
              <a:tabLst>
                <a:tab pos="200183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115</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a:t>
            </a:r>
            <a:r>
              <a:rPr lang="en-US" sz="2000" dirty="0">
                <a:latin typeface="Arial Rounded MT Bold" pitchFamily="34" charset="0"/>
                <a:cs typeface="Arial" charset="0"/>
              </a:rPr>
              <a:t>12</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members:	</a:t>
            </a:r>
            <a:r>
              <a:rPr lang="en-US" sz="2000" dirty="0">
                <a:latin typeface="Arial Rounded MT Bold" pitchFamily="34" charset="0"/>
                <a:cs typeface="Arial" charset="0"/>
              </a:rPr>
              <a:t>22</a:t>
            </a:r>
            <a:endParaRPr lang="en-US" sz="2000" kern="1200" dirty="0">
              <a:latin typeface="Arial Rounded MT Bold" pitchFamily="34" charset="0"/>
              <a:cs typeface="Arial" charset="0"/>
            </a:endParaRP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4</a:t>
            </a: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762000"/>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Example 802.15 WG Session</a:t>
            </a:r>
            <a:br>
              <a:rPr lang="en-US" sz="3200" b="1" kern="0" dirty="0"/>
            </a:br>
            <a:r>
              <a:rPr lang="en-US" sz="2400" b="1" kern="0" dirty="0"/>
              <a:t>(see specific mtg. agenda for actual graphic)</a:t>
            </a:r>
            <a:endParaRPr lang="en-US" sz="3200" b="1" kern="0" dirty="0"/>
          </a:p>
        </p:txBody>
      </p:sp>
      <p:pic>
        <p:nvPicPr>
          <p:cNvPr id="3" name="Picture 2">
            <a:extLst>
              <a:ext uri="{FF2B5EF4-FFF2-40B4-BE49-F238E27FC236}">
                <a16:creationId xmlns:a16="http://schemas.microsoft.com/office/drawing/2014/main" id="{5C949265-8E02-AA98-12D3-89E8EEB3E43D}"/>
              </a:ext>
            </a:extLst>
          </p:cNvPr>
          <p:cNvPicPr>
            <a:picLocks noChangeAspect="1"/>
          </p:cNvPicPr>
          <p:nvPr/>
        </p:nvPicPr>
        <p:blipFill>
          <a:blip r:embed="rId2"/>
          <a:stretch>
            <a:fillRect/>
          </a:stretch>
        </p:blipFill>
        <p:spPr>
          <a:xfrm>
            <a:off x="342900" y="1582081"/>
            <a:ext cx="8458200" cy="489333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solidFill>
                  <a:srgbClr val="0000FF"/>
                </a:solidFill>
                <a:hlinkClick r:id="rId3">
                  <a:extLst>
                    <a:ext uri="{A12FA001-AC4F-418D-AE19-62706E023703}">
                      <ahyp:hlinkClr xmlns:ahyp="http://schemas.microsoft.com/office/drawing/2018/hyperlinkcolor" val="tx"/>
                    </a:ext>
                  </a:extLst>
                </a:hlinkClick>
              </a:rPr>
              <a:t>https://mentor.ieee.org/802-ec/dcn/17/ec-17-0090-25-0PNP-ieee-802-lmsc-operations-manual.pdf</a:t>
            </a:r>
            <a:r>
              <a:rPr lang="en-US" sz="1200" dirty="0">
                <a:solidFill>
                  <a:srgbClr val="0000FF"/>
                </a:solidFill>
              </a:rPr>
              <a:t> </a:t>
            </a:r>
            <a:r>
              <a:rPr lang="en-US" sz="1200" dirty="0"/>
              <a:t>,</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n/a</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Designation of Individual Experts</a:t>
            </a:r>
            <a:br>
              <a:rPr lang="en-GB" altLang="en-US" dirty="0"/>
            </a:br>
            <a:r>
              <a:rPr lang="en-GB" altLang="en-US" dirty="0"/>
              <a:t>for this Session</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48748</TotalTime>
  <Words>3196</Words>
  <Application>Microsoft Office PowerPoint</Application>
  <PresentationFormat>On-screen Show (4:3)</PresentationFormat>
  <Paragraphs>490</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Rounded MT Bold</vt:lpstr>
      <vt:lpstr>Symbol</vt:lpstr>
      <vt:lpstr>Times New Roman</vt:lpstr>
      <vt:lpstr>IEEE-802_15</vt:lpstr>
      <vt:lpstr> 154th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2.6a: Designation of Individual Experts for this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1485</cp:revision>
  <cp:lastPrinted>2000-07-07T01:25:49Z</cp:lastPrinted>
  <dcterms:created xsi:type="dcterms:W3CDTF">1999-06-22T06:24:01Z</dcterms:created>
  <dcterms:modified xsi:type="dcterms:W3CDTF">2024-12-14T20:56:19Z</dcterms:modified>
  <cp:category/>
</cp:coreProperties>
</file>