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6" r:id="rId3"/>
    <p:sldId id="267"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3" d="100"/>
          <a:sy n="103" d="100"/>
        </p:scale>
        <p:origin x="246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a:t>Nov.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a:t>Joerg ROBERT, TU Ilmenau/Fraunhofer IIS</a:t>
            </a:r>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a:t>Nov.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a:t>Joerg ROBERT, TU Ilmenau/Fraunhofer IIS</a:t>
            </a:r>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a:t>Nov.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a:t>Joerg ROBERT, TU Ilmenau/Fraunhofer IIS</a:t>
            </a:r>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a:t>Nov.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a:t>Joerg ROBERT, TU Ilmenau/Fraunhofer IIS</a:t>
            </a:r>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a:t>Nov.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a:t>Joerg ROBERT, TU Ilmenau/Fraunhofer IIS</a:t>
            </a:r>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a:t>Nov.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a:t>Joerg ROBERT, TU Ilmenau/Fraunhofer IIS</a:t>
            </a:r>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a:t>Nov.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a:t>Joerg ROBERT, TU Ilmenau/Fraunhofer IIS</a:t>
            </a:r>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Datumsplatzhalter 2"/>
          <p:cNvSpPr>
            <a:spLocks noGrp="1"/>
          </p:cNvSpPr>
          <p:nvPr>
            <p:ph type="dt" sz="half" idx="10"/>
          </p:nvPr>
        </p:nvSpPr>
        <p:spPr>
          <a:xfrm>
            <a:off x="685800" y="378281"/>
            <a:ext cx="1600200" cy="215444"/>
          </a:xfrm>
        </p:spPr>
        <p:txBody>
          <a:bodyPr/>
          <a:lstStyle>
            <a:lvl1pPr>
              <a:defRPr/>
            </a:lvl1pPr>
          </a:lstStyle>
          <a:p>
            <a:r>
              <a:rPr lang="de-DE" altLang="de-DE"/>
              <a:t>Nov. 2024</a:t>
            </a:r>
            <a:endParaRPr lang="en-US" altLang="de-DE" dirty="0"/>
          </a:p>
        </p:txBody>
      </p:sp>
      <p:sp>
        <p:nvSpPr>
          <p:cNvPr id="4" name="Fußzeilenplatzhalter 3"/>
          <p:cNvSpPr>
            <a:spLocks noGrp="1"/>
          </p:cNvSpPr>
          <p:nvPr>
            <p:ph type="ftr" sz="quarter" idx="11"/>
          </p:nvPr>
        </p:nvSpPr>
        <p:spPr/>
        <p:txBody>
          <a:bodyPr/>
          <a:lstStyle>
            <a:lvl1pPr>
              <a:defRPr/>
            </a:lvl1pPr>
          </a:lstStyle>
          <a:p>
            <a:r>
              <a:rPr lang="en-US" altLang="de-DE"/>
              <a:t>Joerg ROBERT, TU Ilmenau/Fraunhofer IIS</a:t>
            </a:r>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a:t>Nov.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a:t>Joerg ROBERT, TU Ilmenau/Fraunhofer IIS</a:t>
            </a:r>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a:t>Nov.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a:t>Joerg ROBERT, TU Ilmenau/Fraunhofer IIS</a:t>
            </a:r>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a:t>Nov.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a:t>Joerg ROBERT, TU Ilmenau/Fraunhofer IIS</a:t>
            </a:r>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Titelmasterformat durch Klicken bearbeiten</a:t>
            </a:r>
            <a:endParaRPr lang="en-US" altLang="de-DE"/>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Formatvorlagen des Textmasters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a:t>Nov. 2024</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a:t>Joerg ROBERT, TU Ilmenau/Fraunhofer IIS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802.15-24-0654-00-04ad</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a:t>Nov. 2024</a:t>
            </a:r>
            <a:endParaRPr lang="en-US" altLang="de-DE"/>
          </a:p>
        </p:txBody>
      </p:sp>
      <p:sp>
        <p:nvSpPr>
          <p:cNvPr id="5" name="Fußzeilenplatzhalter 2"/>
          <p:cNvSpPr>
            <a:spLocks noGrp="1"/>
          </p:cNvSpPr>
          <p:nvPr>
            <p:ph type="ftr" sz="quarter" idx="11"/>
          </p:nvPr>
        </p:nvSpPr>
        <p:spPr/>
        <p:txBody>
          <a:bodyPr/>
          <a:lstStyle/>
          <a:p>
            <a:r>
              <a:rPr lang="en-US" altLang="de-DE"/>
              <a:t>Joerg ROBERT, TU Ilmenau/Fraunhofer IIS</a:t>
            </a:r>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[Interferer Frequency]	</a:t>
            </a:r>
          </a:p>
          <a:p>
            <a:r>
              <a:rPr lang="en-US" altLang="de-DE" sz="1600" b="1" dirty="0">
                <a:solidFill>
                  <a:schemeClr val="tx2"/>
                </a:solidFill>
              </a:rPr>
              <a:t>Date Submitted: </a:t>
            </a:r>
            <a:r>
              <a:rPr lang="en-US" altLang="de-DE" sz="1600" dirty="0">
                <a:solidFill>
                  <a:schemeClr val="tx2"/>
                </a:solidFill>
              </a:rPr>
              <a:t>[14 November, 2024]	</a:t>
            </a:r>
          </a:p>
          <a:p>
            <a:r>
              <a:rPr lang="en-US" altLang="de-DE" sz="1600" b="1" dirty="0">
                <a:solidFill>
                  <a:schemeClr val="tx2"/>
                </a:solidFill>
              </a:rPr>
              <a:t>Source:</a:t>
            </a:r>
            <a:r>
              <a:rPr lang="en-US" altLang="de-DE" sz="1600" dirty="0">
                <a:solidFill>
                  <a:schemeClr val="tx2"/>
                </a:solidFill>
              </a:rPr>
              <a:t> [Joerg ROBERT] Company </a:t>
            </a:r>
            <a:r>
              <a:rPr lang="en-US" altLang="de-DE" sz="1600" dirty="0"/>
              <a:t>[TU Ilmenau/Fraunhofer IIS]</a:t>
            </a:r>
          </a:p>
          <a:p>
            <a:r>
              <a:rPr lang="en-US" altLang="de-DE" sz="1600" dirty="0">
                <a:solidFill>
                  <a:schemeClr val="tx2"/>
                </a:solidFill>
              </a:rPr>
              <a:t>Address [Helmholtzplatz 2, Ilmenau, 98693, Germany]</a:t>
            </a:r>
          </a:p>
          <a:p>
            <a:r>
              <a:rPr lang="en-US" altLang="de-DE" sz="1600" dirty="0">
                <a:solidFill>
                  <a:schemeClr val="tx2"/>
                </a:solidFill>
              </a:rPr>
              <a:t>E-Mail:[</a:t>
            </a:r>
            <a:r>
              <a:rPr lang="en-US" altLang="de-DE" sz="1600" dirty="0"/>
              <a:t>joerg.robert@ieee.org</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TG15.4ad</a:t>
            </a:r>
            <a:r>
              <a:rPr lang="en-US" altLang="de-DE" sz="1600" dirty="0">
                <a:solidFill>
                  <a:schemeClr val="tx2"/>
                </a:solidFill>
              </a:rPr>
              <a:t>]</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Nov. 2024</a:t>
            </a:r>
            <a:endParaRPr lang="en-US" altLang="de-DE"/>
          </a:p>
        </p:txBody>
      </p:sp>
      <p:sp>
        <p:nvSpPr>
          <p:cNvPr id="5" name="Fußzeilenplatzhalter 4"/>
          <p:cNvSpPr>
            <a:spLocks noGrp="1"/>
          </p:cNvSpPr>
          <p:nvPr>
            <p:ph type="ftr" sz="quarter" idx="11"/>
          </p:nvPr>
        </p:nvSpPr>
        <p:spPr/>
        <p:txBody>
          <a:bodyPr/>
          <a:lstStyle/>
          <a:p>
            <a:r>
              <a:rPr lang="en-US" altLang="de-DE"/>
              <a:t>Joerg ROBERT, TU Ilmenau/Fraunhofer IIS</a:t>
            </a:r>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a:t>Motivation</a:t>
            </a:r>
          </a:p>
        </p:txBody>
      </p:sp>
      <p:sp>
        <p:nvSpPr>
          <p:cNvPr id="4099" name="Rectangle 3"/>
          <p:cNvSpPr>
            <a:spLocks noGrp="1" noChangeArrowheads="1"/>
          </p:cNvSpPr>
          <p:nvPr>
            <p:ph type="body" idx="1"/>
          </p:nvPr>
        </p:nvSpPr>
        <p:spPr>
          <a:ln/>
        </p:spPr>
        <p:txBody>
          <a:bodyPr/>
          <a:lstStyle/>
          <a:p>
            <a:r>
              <a:rPr lang="en-US" altLang="de-DE" sz="2000" dirty="0"/>
              <a:t>Modification of text in Technical Guidance document proposed in 15-24-0647-01.</a:t>
            </a:r>
          </a:p>
          <a:p>
            <a:r>
              <a:rPr lang="en-US" altLang="de-DE" sz="2000" dirty="0"/>
              <a:t>This document tries to define the frequency of the interferer to allow partial overall with the payload signal</a:t>
            </a:r>
          </a:p>
          <a:p>
            <a:endParaRPr lang="en-US" altLang="de-DE" sz="2000" dirty="0"/>
          </a:p>
          <a:p>
            <a:endParaRPr lang="en-US" altLang="de-DE" sz="2000" dirty="0"/>
          </a:p>
          <a:p>
            <a:endParaRPr lang="en-US" altLang="de-DE" sz="2000" dirty="0"/>
          </a:p>
          <a:p>
            <a:endParaRPr lang="en-US" altLang="de-DE" sz="2000" dirty="0"/>
          </a:p>
        </p:txBody>
      </p:sp>
    </p:spTree>
    <p:extLst>
      <p:ext uri="{BB962C8B-B14F-4D97-AF65-F5344CB8AC3E}">
        <p14:creationId xmlns:p14="http://schemas.microsoft.com/office/powerpoint/2010/main" val="287898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C2809D-1E7E-43A4-84A9-5B49494B0812}"/>
              </a:ext>
            </a:extLst>
          </p:cNvPr>
          <p:cNvSpPr>
            <a:spLocks noGrp="1"/>
          </p:cNvSpPr>
          <p:nvPr>
            <p:ph type="title"/>
          </p:nvPr>
        </p:nvSpPr>
        <p:spPr/>
        <p:txBody>
          <a:bodyPr/>
          <a:lstStyle/>
          <a:p>
            <a:r>
              <a:rPr lang="de-DE" dirty="0" err="1"/>
              <a:t>Proposed</a:t>
            </a:r>
            <a:r>
              <a:rPr lang="de-DE" dirty="0"/>
              <a:t> Text</a:t>
            </a:r>
          </a:p>
        </p:txBody>
      </p:sp>
      <p:sp>
        <p:nvSpPr>
          <p:cNvPr id="3" name="Inhaltsplatzhalter 2">
            <a:extLst>
              <a:ext uri="{FF2B5EF4-FFF2-40B4-BE49-F238E27FC236}">
                <a16:creationId xmlns:a16="http://schemas.microsoft.com/office/drawing/2014/main" id="{93F1142D-5EC4-4B7C-BF82-2AB087D35E8E}"/>
              </a:ext>
            </a:extLst>
          </p:cNvPr>
          <p:cNvSpPr>
            <a:spLocks noGrp="1"/>
          </p:cNvSpPr>
          <p:nvPr>
            <p:ph idx="1"/>
          </p:nvPr>
        </p:nvSpPr>
        <p:spPr/>
        <p:txBody>
          <a:bodyPr/>
          <a:lstStyle/>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is smaller than the bandwidth of the payload packet, the </a:t>
            </a:r>
            <a:r>
              <a:rPr lang="en-US" altLang="ja-JP" sz="1800" dirty="0" err="1">
                <a:effectLst/>
                <a:latin typeface="Arial" panose="020B0604020202020204" pitchFamily="34" charset="0"/>
                <a:ea typeface="ＭＳ 明朝" panose="02020609040205080304" pitchFamily="49" charset="-128"/>
                <a:cs typeface="Times New Roman" panose="02020603050405020304" pitchFamily="18" charset="0"/>
              </a:rPr>
              <a:t>The</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 frequency of the interferer shall be randomly chosen </a:t>
            </a:r>
            <a:r>
              <a:rPr lang="en-US" altLang="ja-JP" sz="1800" dirty="0">
                <a:solidFill>
                  <a:srgbClr val="FF0000"/>
                </a:solidFill>
                <a:effectLst/>
                <a:latin typeface="Arial" panose="020B0604020202020204" pitchFamily="34" charset="0"/>
                <a:ea typeface="ＭＳ 明朝" panose="02020609040205080304" pitchFamily="49" charset="-128"/>
                <a:cs typeface="Times New Roman" panose="02020603050405020304" pitchFamily="18" charset="0"/>
              </a:rPr>
              <a:t>with identical distribution. The resulting bandwidth of the interferer has to at least partially overlap with</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 the 3dB bandwidth of the packet </a:t>
            </a:r>
            <a:r>
              <a:rPr lang="en-US" altLang="ja-JP" sz="1800" dirty="0">
                <a:solidFill>
                  <a:srgbClr val="FF0000"/>
                </a:solidFill>
                <a:effectLst/>
                <a:latin typeface="Arial" panose="020B0604020202020204" pitchFamily="34" charset="0"/>
                <a:ea typeface="ＭＳ 明朝" panose="02020609040205080304" pitchFamily="49" charset="-128"/>
                <a:cs typeface="Times New Roman" panose="02020603050405020304" pitchFamily="18" charset="0"/>
              </a:rPr>
              <a:t>(including also the required synchronization sequences).</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 A new frequency shall be chosen for each new packet.</a:t>
            </a:r>
            <a:endParaRPr lang="ja-JP" altLang="ja-JP" sz="1800" dirty="0">
              <a:effectLst/>
              <a:latin typeface="Arial" panose="020B0604020202020204" pitchFamily="34" charset="0"/>
              <a:ea typeface="ＭＳ 明朝" panose="02020609040205080304" pitchFamily="49" charset="-128"/>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exceeds the bandwidth of the packet, the bandwidth of the interferer shall be given by only within the </a:t>
            </a:r>
            <a:r>
              <a:rPr lang="en-US" altLang="ja-JP" sz="1800" strike="sngStrike" dirty="0" err="1">
                <a:effectLst/>
                <a:latin typeface="Arial" panose="020B0604020202020204" pitchFamily="34" charset="0"/>
                <a:ea typeface="ＭＳ 明朝" panose="02020609040205080304" pitchFamily="49" charset="-128"/>
                <a:cs typeface="Times New Roman" panose="02020603050405020304" pitchFamily="18" charset="0"/>
              </a:rPr>
              <a:t>the</a:t>
            </a: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 bandwidth of the packet. </a:t>
            </a:r>
            <a:endParaRPr kumimoji="1" lang="ja-JP" altLang="en-US" sz="2000" strike="sngStrike" dirty="0">
              <a:solidFill>
                <a:srgbClr val="002060"/>
              </a:solidFill>
              <a:latin typeface="Times New Roman" panose="02020603050405020304" pitchFamily="18" charset="0"/>
              <a:cs typeface="Times New Roman" panose="02020603050405020304" pitchFamily="18" charset="0"/>
            </a:endParaRPr>
          </a:p>
          <a:p>
            <a:endParaRPr lang="de-DE" sz="1800" dirty="0"/>
          </a:p>
        </p:txBody>
      </p:sp>
      <p:sp>
        <p:nvSpPr>
          <p:cNvPr id="4" name="Datumsplatzhalter 3">
            <a:extLst>
              <a:ext uri="{FF2B5EF4-FFF2-40B4-BE49-F238E27FC236}">
                <a16:creationId xmlns:a16="http://schemas.microsoft.com/office/drawing/2014/main" id="{929562C0-CF6D-4EDB-B0EA-E68B244F14CE}"/>
              </a:ext>
            </a:extLst>
          </p:cNvPr>
          <p:cNvSpPr>
            <a:spLocks noGrp="1"/>
          </p:cNvSpPr>
          <p:nvPr>
            <p:ph type="dt" sz="half" idx="10"/>
          </p:nvPr>
        </p:nvSpPr>
        <p:spPr/>
        <p:txBody>
          <a:bodyPr/>
          <a:lstStyle/>
          <a:p>
            <a:r>
              <a:rPr lang="de-DE" altLang="de-DE"/>
              <a:t>Nov. 2024</a:t>
            </a:r>
            <a:endParaRPr lang="en-US" altLang="de-DE"/>
          </a:p>
        </p:txBody>
      </p:sp>
      <p:sp>
        <p:nvSpPr>
          <p:cNvPr id="5" name="Fußzeilenplatzhalter 4">
            <a:extLst>
              <a:ext uri="{FF2B5EF4-FFF2-40B4-BE49-F238E27FC236}">
                <a16:creationId xmlns:a16="http://schemas.microsoft.com/office/drawing/2014/main" id="{BC123153-C172-402E-A16C-0E9EAD998D69}"/>
              </a:ext>
            </a:extLst>
          </p:cNvPr>
          <p:cNvSpPr>
            <a:spLocks noGrp="1"/>
          </p:cNvSpPr>
          <p:nvPr>
            <p:ph type="ftr" sz="quarter" idx="11"/>
          </p:nvPr>
        </p:nvSpPr>
        <p:spPr/>
        <p:txBody>
          <a:bodyPr/>
          <a:lstStyle/>
          <a:p>
            <a:r>
              <a:rPr lang="en-US" altLang="de-DE"/>
              <a:t>Joerg ROBERT, TU Ilmenau/Fraunhofer IIS</a:t>
            </a:r>
          </a:p>
        </p:txBody>
      </p:sp>
      <p:sp>
        <p:nvSpPr>
          <p:cNvPr id="6" name="Foliennummernplatzhalter 5">
            <a:extLst>
              <a:ext uri="{FF2B5EF4-FFF2-40B4-BE49-F238E27FC236}">
                <a16:creationId xmlns:a16="http://schemas.microsoft.com/office/drawing/2014/main" id="{5DD85796-D1AC-41C2-AF1B-07BFD29FC7F6}"/>
              </a:ext>
            </a:extLst>
          </p:cNvPr>
          <p:cNvSpPr>
            <a:spLocks noGrp="1"/>
          </p:cNvSpPr>
          <p:nvPr>
            <p:ph type="sldNum" sz="quarter" idx="12"/>
          </p:nvPr>
        </p:nvSpPr>
        <p:spPr/>
        <p:txBody>
          <a:bodyPr/>
          <a:lstStyle/>
          <a:p>
            <a:r>
              <a:rPr lang="en-US" altLang="de-DE"/>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46448988"/>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372</Words>
  <Application>Microsoft Office PowerPoint</Application>
  <PresentationFormat>Bildschirmpräsentation (4:3)</PresentationFormat>
  <Paragraphs>33</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Motivation</vt:lpstr>
      <vt:lpstr>Proposed Text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164</cp:revision>
  <cp:lastPrinted>1998-02-10T13:28:06Z</cp:lastPrinted>
  <dcterms:created xsi:type="dcterms:W3CDTF">2023-12-01T17:38:14Z</dcterms:created>
  <dcterms:modified xsi:type="dcterms:W3CDTF">2024-11-14T18:25:56Z</dcterms:modified>
</cp:coreProperties>
</file>