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59" r:id="rId5"/>
    <p:sldId id="260" r:id="rId6"/>
    <p:sldId id="5882" r:id="rId7"/>
    <p:sldId id="5854" r:id="rId8"/>
    <p:sldId id="5883" r:id="rId9"/>
    <p:sldId id="5848" r:id="rId10"/>
    <p:sldId id="5880" r:id="rId11"/>
    <p:sldId id="5881" r:id="rId12"/>
    <p:sldId id="285" r:id="rId13"/>
    <p:sldId id="5830"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3400" autoAdjust="0"/>
  </p:normalViewPr>
  <p:slideViewPr>
    <p:cSldViewPr snapToGrid="0">
      <p:cViewPr varScale="1">
        <p:scale>
          <a:sx n="63" d="100"/>
          <a:sy n="63" d="100"/>
        </p:scale>
        <p:origin x="1302" y="34"/>
      </p:cViewPr>
      <p:guideLst/>
    </p:cSldViewPr>
  </p:slideViewPr>
  <p:outlineViewPr>
    <p:cViewPr>
      <p:scale>
        <a:sx n="33" d="100"/>
        <a:sy n="33" d="100"/>
      </p:scale>
      <p:origin x="0" y="-18474"/>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2024/11/15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4171E-72F8-4220-2CC3-EFF36FCF76C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6859942-995A-BB84-2421-09BC4CED05A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17B314A-281B-C1D0-0B8E-D36CF0E93959}"/>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2F214A1C-159F-B0B7-2E8A-28E53FBF84FF}"/>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02077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7</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dirty="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11</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3080535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64448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6629400" y="6481822"/>
            <a:ext cx="2286229"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lnSpc>
                <a:spcPct val="100000"/>
              </a:lnSpc>
            </a:pPr>
            <a:fld id="{81D60167-4931-47E6-BA6A-407CBD079E47}" type="slidenum">
              <a:rPr spc="-10" dirty="0"/>
              <a:t>‹#›</a:t>
            </a:fld>
            <a:endParaRPr spc="-10" dirty="0"/>
          </a:p>
        </p:txBody>
      </p:sp>
      <p:sp>
        <p:nvSpPr>
          <p:cNvPr id="5" name="Rectangl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684483" y="381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4134898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87620"/>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802.15-24-0653-01-06ma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20" r:id="rId11"/>
    <p:sldLayoutId id="2147483722" r:id="rId12"/>
    <p:sldLayoutId id="2147483723"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November 2024]</a:t>
            </a:r>
          </a:p>
          <a:p>
            <a:r>
              <a:rPr lang="en-US" altLang="ja-JP" sz="1600" b="1" dirty="0">
                <a:ea typeface="ＭＳ Ｐゴシック" charset="-128"/>
              </a:rPr>
              <a:t>Date Submitted: </a:t>
            </a:r>
            <a:r>
              <a:rPr lang="en-US" altLang="ja-JP" sz="1600" dirty="0">
                <a:ea typeface="ＭＳ Ｐゴシック" charset="-128"/>
              </a:rPr>
              <a:t>[14</a:t>
            </a:r>
            <a:r>
              <a:rPr lang="en-US" altLang="ja-JP" sz="1600" baseline="30000" dirty="0">
                <a:ea typeface="ＭＳ Ｐゴシック" charset="-128"/>
              </a:rPr>
              <a:t>th</a:t>
            </a:r>
            <a:r>
              <a:rPr lang="en-US" altLang="ja-JP" sz="1600" dirty="0">
                <a:ea typeface="ＭＳ Ｐゴシック" charset="-128"/>
              </a:rPr>
              <a:t> November 2024]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November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37968" y="1342599"/>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a:t>
            </a:r>
            <a:r>
              <a:rPr lang="en-US" altLang="ja-JP" sz="2000" dirty="0" err="1">
                <a:solidFill>
                  <a:srgbClr val="000000"/>
                </a:solidFill>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a:t>
            </a:r>
            <a:r>
              <a:rPr kumimoji="1" lang="en-US" altLang="ja-JP" sz="2000" b="0" i="0" u="none" strike="noStrike" kern="0" cap="none" spc="0" normalizeH="0" baseline="0" noProof="0" dirty="0" err="1">
                <a:ln>
                  <a:noFill/>
                </a:ln>
                <a:solidFill>
                  <a:srgbClr val="000000"/>
                </a:solidFill>
                <a:effectLst/>
                <a:uLnTx/>
                <a:uFillTx/>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/YRP-IAI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takabayashi@toyo.jp</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CWC  </a:t>
            </a:r>
            <a:r>
              <a:rPr lang="pl-PL" altLang="ja-JP" sz="2400" dirty="0">
                <a:effectLst/>
                <a:latin typeface="Times New Roman" panose="02020603050405020304" pitchFamily="18" charset="0"/>
                <a:ea typeface="ＭＳ 明朝" panose="02020609040205080304" pitchFamily="17" charset="-128"/>
              </a:rPr>
              <a:t>marco.hernandez@ieee.org</a:t>
            </a:r>
            <a:endParaRPr kumimoji="1" lang="en-US" altLang="ja-JP"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10</a:t>
            </a:fld>
            <a:endParaRPr lang="en-US" altLang="ja-JP" dirty="0"/>
          </a:p>
        </p:txBody>
      </p:sp>
      <p:sp>
        <p:nvSpPr>
          <p:cNvPr id="6" name="日付プレースホルダー 1">
            <a:extLst>
              <a:ext uri="{FF2B5EF4-FFF2-40B4-BE49-F238E27FC236}">
                <a16:creationId xmlns:a16="http://schemas.microsoft.com/office/drawing/2014/main" id="{F5EA056F-CEDB-F87C-F270-6A56993A2E4F}"/>
              </a:ext>
            </a:extLst>
          </p:cNvPr>
          <p:cNvSpPr>
            <a:spLocks noGrp="1"/>
          </p:cNvSpPr>
          <p:nvPr>
            <p:ph type="dt" sz="half" idx="2"/>
          </p:nvPr>
        </p:nvSpPr>
        <p:spPr>
          <a:xfrm>
            <a:off x="684483" y="394156"/>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11</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Vancouver, BC, Canada</a:t>
            </a:r>
            <a:br>
              <a:rPr lang="en-US" altLang="ja-JP" sz="2800" dirty="0">
                <a:ea typeface="ＭＳ Ｐゴシック" pitchFamily="50" charset="-128"/>
              </a:rPr>
            </a:br>
            <a:r>
              <a:rPr lang="en-US" altLang="ja-JP" sz="2800" dirty="0">
                <a:ea typeface="ＭＳ Ｐゴシック" pitchFamily="50" charset="-128"/>
              </a:rPr>
              <a:t>November 14</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•Review of Letter Ballot 210				</a:t>
            </a:r>
          </a:p>
          <a:p>
            <a:pPr marL="0" indent="0">
              <a:lnSpc>
                <a:spcPts val="1900"/>
              </a:lnSpc>
              <a:buNone/>
            </a:pPr>
            <a:r>
              <a:rPr lang="en-US" altLang="ja-JP" sz="1600" dirty="0">
                <a:solidFill>
                  <a:srgbClr val="FF0000"/>
                </a:solidFill>
                <a:highlight>
                  <a:srgbClr val="FFFF00"/>
                </a:highlight>
              </a:rPr>
              <a:t>•Comment resolution for LB 210 of draft D03				</a:t>
            </a:r>
          </a:p>
          <a:p>
            <a:pPr marL="0" indent="0">
              <a:lnSpc>
                <a:spcPts val="1900"/>
              </a:lnSpc>
              <a:buNone/>
            </a:pPr>
            <a:r>
              <a:rPr lang="en-US" altLang="ja-JP" sz="1600" dirty="0">
                <a:solidFill>
                  <a:srgbClr val="FF0000"/>
                </a:solidFill>
                <a:highlight>
                  <a:srgbClr val="FFFF00"/>
                </a:highlight>
              </a:rPr>
              <a:t>•Necessary documentation for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				</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		</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				</a:t>
            </a:r>
          </a:p>
          <a:p>
            <a:pPr marL="0" indent="0">
              <a:lnSpc>
                <a:spcPts val="1900"/>
              </a:lnSpc>
              <a:buNone/>
            </a:pPr>
            <a:r>
              <a:rPr lang="en-US" altLang="ja-JP" sz="1600" dirty="0">
                <a:solidFill>
                  <a:srgbClr val="FF0000"/>
                </a:solidFill>
                <a:highlight>
                  <a:srgbClr val="FFFF00"/>
                </a:highlight>
              </a:rPr>
              <a:t>•Feasibility of TSN of 802.1 in MAC				</a:t>
            </a:r>
          </a:p>
          <a:p>
            <a:pPr marL="0" indent="0">
              <a:lnSpc>
                <a:spcPts val="1900"/>
              </a:lnSpc>
              <a:buNone/>
            </a:pPr>
            <a:r>
              <a:rPr lang="en-US" altLang="ja-JP" sz="1600" dirty="0">
                <a:solidFill>
                  <a:srgbClr val="FF0000"/>
                </a:solidFill>
                <a:highlight>
                  <a:srgbClr val="FFFF00"/>
                </a:highlight>
              </a:rPr>
              <a:t>•WG Motion to Recirculation				</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Recirculation of draft D04 for Recirculation of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5297EB-EAA5-3D7F-10F0-E7626F499360}"/>
            </a:ext>
          </a:extLst>
        </p:cNvPr>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CFB973B5-AB61-E1F4-9B37-7E5164C345F4}"/>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6A65F382-066C-494A-E9F0-8CAE242CB1F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Nov.13(WED)in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Nov.14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6:30- 8:30 Nov,15(FRI)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0D268C98-9464-57C5-BEEA-424526BD871B}"/>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3E1966D7-6854-9E5B-6941-54FC0373DA51}"/>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7B07FAB6-DFA0-BF32-A5C4-410F590EBA50}"/>
              </a:ext>
            </a:extLst>
          </p:cNvPr>
          <p:cNvSpPr>
            <a:spLocks noGrp="1"/>
          </p:cNvSpPr>
          <p:nvPr>
            <p:ph type="sldNum" sz="quarter" idx="12"/>
          </p:nvPr>
        </p:nvSpPr>
        <p:spPr>
          <a:xfrm>
            <a:off x="4344988"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9" name="図 8">
            <a:extLst>
              <a:ext uri="{FF2B5EF4-FFF2-40B4-BE49-F238E27FC236}">
                <a16:creationId xmlns:a16="http://schemas.microsoft.com/office/drawing/2014/main" id="{95EE3B6E-DBA0-6CAE-E665-1E0D96C2FEE3}"/>
              </a:ext>
            </a:extLst>
          </p:cNvPr>
          <p:cNvPicPr>
            <a:picLocks noChangeAspect="1"/>
          </p:cNvPicPr>
          <p:nvPr/>
        </p:nvPicPr>
        <p:blipFill>
          <a:blip r:embed="rId3"/>
          <a:stretch>
            <a:fillRect/>
          </a:stretch>
        </p:blipFill>
        <p:spPr>
          <a:xfrm>
            <a:off x="153006" y="2258217"/>
            <a:ext cx="1370569" cy="2975586"/>
          </a:xfrm>
          <a:prstGeom prst="rect">
            <a:avLst/>
          </a:prstGeom>
        </p:spPr>
      </p:pic>
      <p:pic>
        <p:nvPicPr>
          <p:cNvPr id="5" name="図 4">
            <a:extLst>
              <a:ext uri="{FF2B5EF4-FFF2-40B4-BE49-F238E27FC236}">
                <a16:creationId xmlns:a16="http://schemas.microsoft.com/office/drawing/2014/main" id="{7F437099-40F7-3481-C42D-720B55FDAC54}"/>
              </a:ext>
            </a:extLst>
          </p:cNvPr>
          <p:cNvPicPr>
            <a:picLocks noChangeAspect="1"/>
          </p:cNvPicPr>
          <p:nvPr/>
        </p:nvPicPr>
        <p:blipFill>
          <a:blip r:embed="rId4"/>
          <a:stretch>
            <a:fillRect/>
          </a:stretch>
        </p:blipFill>
        <p:spPr>
          <a:xfrm>
            <a:off x="1523575" y="2138750"/>
            <a:ext cx="7446550" cy="4206479"/>
          </a:xfrm>
          <a:prstGeom prst="rect">
            <a:avLst/>
          </a:prstGeom>
        </p:spPr>
      </p:pic>
    </p:spTree>
    <p:extLst>
      <p:ext uri="{BB962C8B-B14F-4D97-AF65-F5344CB8AC3E}">
        <p14:creationId xmlns:p14="http://schemas.microsoft.com/office/powerpoint/2010/main" val="4088064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doc.#15-24-0566-0</a:t>
            </a:r>
            <a:r>
              <a:rPr lang="en-US" altLang="ja-JP" sz="1200" dirty="0">
                <a:solidFill>
                  <a:srgbClr val="000000"/>
                </a:solidFill>
                <a:latin typeface="Arial"/>
              </a:rPr>
              <a:t>1</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-06ma </a:t>
            </a:r>
            <a:endParaRPr lang="en-US" altLang="ja-JP" sz="1200" dirty="0"/>
          </a:p>
          <a:p>
            <a:pPr>
              <a:lnSpc>
                <a:spcPts val="1300"/>
              </a:lnSpc>
            </a:pPr>
            <a:r>
              <a:rPr lang="en-US" altLang="ja-JP" sz="1200" dirty="0"/>
              <a:t>Approve last meeting minutes: TG 15.6ma Meeting Minutes for September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15-24-0534-00</a:t>
            </a:r>
            <a:r>
              <a:rPr lang="en-US" altLang="ja-JP" sz="1200" dirty="0"/>
              <a:t>-06ma</a:t>
            </a:r>
          </a:p>
          <a:p>
            <a:pPr>
              <a:lnSpc>
                <a:spcPts val="1300"/>
              </a:lnSpc>
            </a:pPr>
            <a:r>
              <a:rPr lang="en-US" altLang="ja-JP" sz="1200" dirty="0"/>
              <a:t>Agenda of TG15.6ma November Meeting                                                                                     doc.#15-24-0565-10-06ma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doc.#15-23-0455-05-06ma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doc.#15-23-0557-05-06ma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Review of Letter Ballot(LB)210 for draft D03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Consolidated comments &amp; resolutions LB210                                                                     doc.#15-24-0575-03-06ma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Rescheduling Timeline                                                                                                        doc.#15-23-0361-08-06ma</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Performance Improvement by Proper Sets of Preamble Codes in UWB Wireless Communications in a Presence of Multiple Coexisting VBANs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doc.#15-24-0567-00-06ma</a:t>
            </a:r>
            <a:endParaRPr lang="en-US" altLang="ja-JP" sz="1200" dirty="0">
              <a:solidFill>
                <a:srgbClr val="000000"/>
              </a:solidFill>
              <a:latin typeface="Arial"/>
              <a:cs typeface="Times New Roman" pitchFamily="18" charset="0"/>
            </a:endParaRP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Hybrid ARQ Scheme for High QoS Packets in High Class of Coexistence of IEEE 802.15.6ma  #15-23-0576-06-06ma         3.  Evaluation of IEEE 802.15.6 Ultra-wideband Physical Layer Utilizing Super Orthogonal Convolutional 22-0562-12-06ma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doc.#15-24-0248-03-06ma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Simulation results of performance evaluation for MAC of UWB-BAN draft  of  IEEE802.15,6ma in cases of random geographical distribution of multiple coexisting BANs                                                               doc.#15-24-0yyy-00-06ma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6  MAC Performance Evaluation of Multiple BAN Coexistence Under TG6ma Channel           doc.#15-24-0246-03-06ma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and frames                                                                                 doc.#15-24-0573-00-06ma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Update of simulation results of MAC of UWB-BAN IEEE802.15.6ma in multiple BANs         doc.#15-24-0602-01-06ma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Recirculation                                                                                                   doc.#15-24-0zzz-00-06ma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doc.#15-24-0074-05-06ma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Coordinator-to-Coordinator(C2C) Ranging and Communication for Multiple BAN Coexistence</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15-24-0406-00-06ma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MAC services support for IEEE P802.1ACea                                                                       doc.#15-24-0594-00-6a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doc.#15-22-0519-07-06ma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Progress Report of TG6ma                                                                                                  doc.#15-23-0056-07-06ma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Timeline of TG6ma                                                                                                               doc.#15.23-0056-08-06ma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TG15.6ma Closing Report for November 2024                                                                   doc.#15-24-0563-00-06ma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Meeting Minutes for September 2024                                                                 doc.#15-24-0565-00-06ma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1131A-BD81-1C3D-7DC2-826F7E827630}"/>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534810A-B721-BB97-0CBD-82862C3C8DBE}"/>
              </a:ext>
            </a:extLst>
          </p:cNvPr>
          <p:cNvSpPr>
            <a:spLocks noGrp="1"/>
          </p:cNvSpPr>
          <p:nvPr>
            <p:ph idx="1"/>
          </p:nvPr>
        </p:nvSpPr>
        <p:spPr>
          <a:xfrm>
            <a:off x="282907" y="1698327"/>
            <a:ext cx="8714586" cy="4722681"/>
          </a:xfrm>
        </p:spPr>
        <p:txBody>
          <a:bodyPr/>
          <a:lstStyle/>
          <a:p>
            <a:pPr marL="0" indent="0" algn="just">
              <a:buNone/>
            </a:pPr>
            <a:r>
              <a:rPr kumimoji="1" lang="en-US" altLang="ja-JP" sz="1600" dirty="0"/>
              <a:t>Move that 802.15 WG approves the formation of a Comment Resolution Group (CRG) for the WG balloting of P802.15.6ma with the following membership: Ryuji Kohno (YNU/YRP-IAI), Huan-Bang Li(NICT), Takumi Kobayashi (</a:t>
            </a:r>
            <a:r>
              <a:rPr kumimoji="1" lang="en-US" altLang="ja-JP" sz="1600" dirty="0" err="1"/>
              <a:t>Nitech</a:t>
            </a:r>
            <a:r>
              <a:rPr kumimoji="1" lang="en-US" altLang="ja-JP" sz="1600" dirty="0"/>
              <a:t>), Seong-Soon Joo (KPST),. The 802.15.6ma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kumimoji="1" lang="en-US" altLang="ja-JP" sz="1600" dirty="0"/>
              <a:t>Moved By: Ryuji Kohno</a:t>
            </a:r>
          </a:p>
          <a:p>
            <a:pPr marL="0" indent="0">
              <a:buNone/>
            </a:pPr>
            <a:r>
              <a:rPr kumimoji="1" lang="en-US" altLang="ja-JP" sz="1600" dirty="0"/>
              <a:t>Seconded By: Phil Beecher</a:t>
            </a:r>
          </a:p>
          <a:p>
            <a:pPr marL="0" indent="0">
              <a:buNone/>
            </a:pPr>
            <a:r>
              <a:rPr lang="en-US" altLang="ja-JP" sz="1600" dirty="0"/>
              <a:t>Motion; Approved</a:t>
            </a:r>
          </a:p>
          <a:p>
            <a:pPr marL="0" indent="0">
              <a:buNone/>
            </a:pPr>
            <a:r>
              <a:rPr kumimoji="1" lang="en-US" altLang="ja-JP" sz="1600" dirty="0"/>
              <a:t>Yes	29	87.9%</a:t>
            </a:r>
          </a:p>
          <a:p>
            <a:pPr marL="0" indent="0">
              <a:buNone/>
            </a:pPr>
            <a:r>
              <a:rPr kumimoji="1" lang="en-US" altLang="ja-JP" sz="1600" dirty="0"/>
              <a:t>Abstain	3	9.1%</a:t>
            </a:r>
          </a:p>
          <a:p>
            <a:pPr marL="0" indent="0">
              <a:buNone/>
            </a:pPr>
            <a:r>
              <a:rPr kumimoji="1" lang="en-US" altLang="ja-JP" sz="1600" dirty="0"/>
              <a:t>No	1	3.0%</a:t>
            </a:r>
          </a:p>
          <a:p>
            <a:pPr marL="0" indent="0">
              <a:buNone/>
            </a:pPr>
            <a:r>
              <a:rPr kumimoji="1" lang="en-US" altLang="ja-JP" sz="1600" dirty="0"/>
              <a:t>Valid	33	</a:t>
            </a:r>
          </a:p>
          <a:p>
            <a:pPr marL="0" indent="0">
              <a:buNone/>
            </a:pPr>
            <a:r>
              <a:rPr kumimoji="1" lang="en-US" altLang="ja-JP" sz="1600" dirty="0"/>
              <a:t>Unexercised	0	Total	33           Voters	33	</a:t>
            </a:r>
          </a:p>
          <a:p>
            <a:pPr marL="0" indent="0">
              <a:buNone/>
            </a:pPr>
            <a:r>
              <a:rPr kumimoji="1" lang="en-US" altLang="ja-JP" sz="1600" dirty="0"/>
              <a:t>View-only Attendees	0	Non-Voters	16	 Total	49	</a:t>
            </a:r>
          </a:p>
        </p:txBody>
      </p:sp>
      <p:sp>
        <p:nvSpPr>
          <p:cNvPr id="3" name="タイトル 2">
            <a:extLst>
              <a:ext uri="{FF2B5EF4-FFF2-40B4-BE49-F238E27FC236}">
                <a16:creationId xmlns:a16="http://schemas.microsoft.com/office/drawing/2014/main" id="{02FB927B-EF61-9C68-D640-6108061782D3}"/>
              </a:ext>
            </a:extLst>
          </p:cNvPr>
          <p:cNvSpPr>
            <a:spLocks noGrp="1"/>
          </p:cNvSpPr>
          <p:nvPr>
            <p:ph type="title"/>
          </p:nvPr>
        </p:nvSpPr>
        <p:spPr>
          <a:xfrm>
            <a:off x="584762" y="722428"/>
            <a:ext cx="7772400" cy="895498"/>
          </a:xfrm>
        </p:spPr>
        <p:txBody>
          <a:bodyPr/>
          <a:lstStyle/>
          <a:p>
            <a:br>
              <a:rPr lang="en-US" altLang="ja-JP" dirty="0">
                <a:latin typeface="+mn-lt"/>
              </a:rPr>
            </a:br>
            <a:r>
              <a:rPr lang="en-US" altLang="ja-JP" dirty="0">
                <a:latin typeface="+mn-lt"/>
              </a:rPr>
              <a:t>TG6ma: Motion to approve the formation of CRG</a:t>
            </a:r>
            <a:br>
              <a:rPr lang="en-US" altLang="ja-JP" dirty="0">
                <a:latin typeface="+mn-lt"/>
              </a:rPr>
            </a:br>
            <a:endParaRPr kumimoji="1" lang="ja-JP" altLang="en-US" dirty="0">
              <a:latin typeface="+mn-lt"/>
            </a:endParaRPr>
          </a:p>
        </p:txBody>
      </p:sp>
      <p:sp>
        <p:nvSpPr>
          <p:cNvPr id="4" name="スライド番号プレースホルダー 3">
            <a:extLst>
              <a:ext uri="{FF2B5EF4-FFF2-40B4-BE49-F238E27FC236}">
                <a16:creationId xmlns:a16="http://schemas.microsoft.com/office/drawing/2014/main" id="{FFC78CF7-643E-A5DD-B522-4DCCA17780B7}"/>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5" name="日付プレースホルダー 4">
            <a:extLst>
              <a:ext uri="{FF2B5EF4-FFF2-40B4-BE49-F238E27FC236}">
                <a16:creationId xmlns:a16="http://schemas.microsoft.com/office/drawing/2014/main" id="{73C96724-F60E-0076-92AA-258EC6E33BAF}"/>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806576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November 2024</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7</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324631" y="816130"/>
            <a:ext cx="4180183" cy="461665"/>
          </a:xfrm>
          <a:prstGeom prst="rect">
            <a:avLst/>
          </a:prstGeom>
          <a:noFill/>
        </p:spPr>
        <p:txBody>
          <a:bodyPr wrap="none" rtlCol="0">
            <a:spAutoFit/>
          </a:bodyPr>
          <a:lstStyle/>
          <a:p>
            <a:r>
              <a:rPr lang="en-US" sz="2400"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06093" y="2717593"/>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8030400" y="1601218"/>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2025</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7740934" y="3530196"/>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August</a:t>
            </a:r>
            <a:r>
              <a:rPr lang="en-US" sz="1400" b="1" kern="1200" dirty="0">
                <a:solidFill>
                  <a:srgbClr val="000000">
                    <a:hueOff val="0"/>
                    <a:satOff val="0"/>
                    <a:lumOff val="0"/>
                    <a:alphaOff val="0"/>
                  </a:srgbClr>
                </a:solidFill>
                <a:latin typeface="Times New Roman"/>
                <a:ea typeface="+mn-ea"/>
                <a:cs typeface="+mn-cs"/>
              </a:rPr>
              <a:t> 2025</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7230229"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6737894" y="1669193"/>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May 2025</a:t>
            </a:r>
            <a:endParaRPr lang="en-US" sz="1400" b="1" kern="1200" dirty="0">
              <a:solidFill>
                <a:srgbClr val="000000">
                  <a:hueOff val="0"/>
                  <a:satOff val="0"/>
                  <a:lumOff val="0"/>
                  <a:alphaOff val="0"/>
                </a:srgbClr>
              </a:solidFill>
              <a:latin typeface="Times New Roman"/>
              <a:ea typeface="+mn-ea"/>
              <a:cs typeface="+mn-cs"/>
            </a:endParaRP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6002870" y="1609548"/>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5323631" y="3799878"/>
            <a:ext cx="1339992" cy="1658699"/>
            <a:chOff x="4758751" y="2157579"/>
            <a:chExt cx="1122696" cy="1658699"/>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95769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Sponsor Ballot (SB)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February 2025</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4174569" y="1535999"/>
            <a:ext cx="997151" cy="1626596"/>
            <a:chOff x="4298861" y="71418"/>
            <a:chExt cx="822635"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3709366" y="3692595"/>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3158556" y="1800002"/>
            <a:ext cx="963174" cy="1355521"/>
            <a:chOff x="2222243" y="89518"/>
            <a:chExt cx="96317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Draft2.5 August </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2542479" y="3797431"/>
            <a:ext cx="1044057" cy="1526511"/>
            <a:chOff x="2784222" y="2239438"/>
            <a:chExt cx="783039"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v2.3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kumimoji="1" lang="en-US" altLang="ja-JP" sz="1400" b="1" dirty="0">
                  <a:solidFill>
                    <a:srgbClr val="000000">
                      <a:hueOff val="0"/>
                      <a:satOff val="0"/>
                      <a:lumOff val="0"/>
                      <a:alphaOff val="0"/>
                    </a:srgbClr>
                  </a:solidFill>
                  <a:latin typeface="Times New Roman"/>
                </a:rPr>
                <a:t>July </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1801311" y="2129346"/>
            <a:ext cx="3123730" cy="2039217"/>
            <a:chOff x="1205811" y="-1400625"/>
            <a:chExt cx="1846233"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V1,18  Com</a:t>
              </a:r>
            </a:p>
            <a:p>
              <a:pPr marL="0" lvl="0" indent="0" algn="ctr" defTabSz="800100">
                <a:lnSpc>
                  <a:spcPct val="90000"/>
                </a:lnSpc>
                <a:spcBef>
                  <a:spcPct val="0"/>
                </a:spcBef>
                <a:spcAft>
                  <a:spcPct val="35000"/>
                </a:spcAft>
                <a:buNone/>
              </a:pPr>
              <a:r>
                <a:rPr lang="en-US" sz="1200" b="1" dirty="0">
                  <a:solidFill>
                    <a:srgbClr val="000000">
                      <a:hueOff val="0"/>
                      <a:satOff val="0"/>
                      <a:lumOff val="0"/>
                      <a:alphaOff val="0"/>
                    </a:srgbClr>
                  </a:solidFill>
                  <a:latin typeface="Times New Roman"/>
                </a:rPr>
                <a:t>May</a:t>
              </a:r>
              <a:r>
                <a:rPr lang="en-US" sz="1200" b="1" kern="1200" dirty="0">
                  <a:solidFill>
                    <a:srgbClr val="000000">
                      <a:hueOff val="0"/>
                      <a:satOff val="0"/>
                      <a:lumOff val="0"/>
                      <a:alphaOff val="0"/>
                    </a:srgbClr>
                  </a:solidFill>
                  <a:latin typeface="Times New Roman"/>
                  <a:ea typeface="+mn-ea"/>
                  <a:cs typeface="+mn-cs"/>
                </a:rPr>
                <a:t>.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1555764" y="3855627"/>
            <a:ext cx="790239" cy="1510147"/>
            <a:chOff x="2022891" y="2274853"/>
            <a:chExt cx="491092"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1119939" y="1577238"/>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723075" y="2665744"/>
            <a:ext cx="4079200" cy="2726740"/>
            <a:chOff x="-2309449" y="2289767"/>
            <a:chExt cx="4079200"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43688" y="1615876"/>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8513336" y="326029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7972501" y="3260290"/>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7442817" y="3265875"/>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6901981" y="327144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6393900" y="327143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5465650" y="3275155"/>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4514852"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4015635" y="32826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348466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2893653"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2297069" y="326772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1794120"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1320899"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852987"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284279" y="325100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 name="楕円 1">
            <a:extLst>
              <a:ext uri="{FF2B5EF4-FFF2-40B4-BE49-F238E27FC236}">
                <a16:creationId xmlns:a16="http://schemas.microsoft.com/office/drawing/2014/main" id="{6DAE91D8-7811-E0BB-6405-EDE8067E623A}"/>
              </a:ext>
            </a:extLst>
          </p:cNvPr>
          <p:cNvSpPr/>
          <p:nvPr/>
        </p:nvSpPr>
        <p:spPr>
          <a:xfrm>
            <a:off x="4979636"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3" name="テキスト ボックス 2">
            <a:extLst>
              <a:ext uri="{FF2B5EF4-FFF2-40B4-BE49-F238E27FC236}">
                <a16:creationId xmlns:a16="http://schemas.microsoft.com/office/drawing/2014/main" id="{795C6201-8E75-2DC9-693D-F3839338E9F9}"/>
              </a:ext>
            </a:extLst>
          </p:cNvPr>
          <p:cNvSpPr txBox="1"/>
          <p:nvPr/>
        </p:nvSpPr>
        <p:spPr>
          <a:xfrm>
            <a:off x="4687382" y="3526719"/>
            <a:ext cx="942015"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(LB2)</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Dec. 2024</a:t>
            </a:r>
          </a:p>
        </p:txBody>
      </p:sp>
      <p:sp>
        <p:nvSpPr>
          <p:cNvPr id="5" name="テキスト ボックス 4">
            <a:extLst>
              <a:ext uri="{FF2B5EF4-FFF2-40B4-BE49-F238E27FC236}">
                <a16:creationId xmlns:a16="http://schemas.microsoft.com/office/drawing/2014/main" id="{3066E0AE-9871-B5BB-18C5-3F6BE252F1CE}"/>
              </a:ext>
            </a:extLst>
          </p:cNvPr>
          <p:cNvSpPr txBox="1"/>
          <p:nvPr/>
        </p:nvSpPr>
        <p:spPr>
          <a:xfrm>
            <a:off x="5079713" y="1546943"/>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LB2</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2025</a:t>
            </a:r>
          </a:p>
        </p:txBody>
      </p:sp>
      <p:sp>
        <p:nvSpPr>
          <p:cNvPr id="9" name="楕円 8">
            <a:extLst>
              <a:ext uri="{FF2B5EF4-FFF2-40B4-BE49-F238E27FC236}">
                <a16:creationId xmlns:a16="http://schemas.microsoft.com/office/drawing/2014/main" id="{135793AD-CF30-28A8-F1CE-CA4B55ADCA8B}"/>
              </a:ext>
            </a:extLst>
          </p:cNvPr>
          <p:cNvSpPr/>
          <p:nvPr/>
        </p:nvSpPr>
        <p:spPr>
          <a:xfrm>
            <a:off x="5921170" y="3281047"/>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22713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November 2024</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8</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55399" y="541509"/>
            <a:ext cx="3954159" cy="461665"/>
          </a:xfrm>
          <a:prstGeom prst="rect">
            <a:avLst/>
          </a:prstGeom>
          <a:noFill/>
        </p:spPr>
        <p:txBody>
          <a:bodyPr wrap="none" rtlCol="0">
            <a:spAutoFit/>
          </a:bodyPr>
          <a:lstStyle/>
          <a:p>
            <a:r>
              <a:rPr lang="en-US" sz="2400" b="1" dirty="0"/>
              <a:t> Expecting Timeline detail</a:t>
            </a:r>
          </a:p>
        </p:txBody>
      </p:sp>
      <p:sp>
        <p:nvSpPr>
          <p:cNvPr id="8" name="TextBox 15">
            <a:extLst>
              <a:ext uri="{FF2B5EF4-FFF2-40B4-BE49-F238E27FC236}">
                <a16:creationId xmlns:a16="http://schemas.microsoft.com/office/drawing/2014/main" id="{19CB4F6E-861E-62C4-C702-51704F5C2FC1}"/>
              </a:ext>
            </a:extLst>
          </p:cNvPr>
          <p:cNvSpPr txBox="1"/>
          <p:nvPr/>
        </p:nvSpPr>
        <p:spPr>
          <a:xfrm>
            <a:off x="4944094" y="6199605"/>
            <a:ext cx="4111741" cy="307777"/>
          </a:xfrm>
          <a:prstGeom prst="rect">
            <a:avLst/>
          </a:prstGeom>
          <a:noFill/>
        </p:spPr>
        <p:txBody>
          <a:bodyPr wrap="square">
            <a:spAutoFit/>
          </a:bodyPr>
          <a:lstStyle/>
          <a:p>
            <a:r>
              <a:rPr lang="en-US" sz="1400" dirty="0">
                <a:highlight>
                  <a:srgbClr val="FFFF00"/>
                </a:highlight>
              </a:rPr>
              <a:t>Reference: doc.#15-23-0369-09-06ma</a:t>
            </a:r>
          </a:p>
        </p:txBody>
      </p:sp>
      <p:graphicFrame>
        <p:nvGraphicFramePr>
          <p:cNvPr id="7" name="表 6">
            <a:extLst>
              <a:ext uri="{FF2B5EF4-FFF2-40B4-BE49-F238E27FC236}">
                <a16:creationId xmlns:a16="http://schemas.microsoft.com/office/drawing/2014/main" id="{84EB501E-8A8C-6E0A-9449-0F4ACDAAEF60}"/>
              </a:ext>
            </a:extLst>
          </p:cNvPr>
          <p:cNvGraphicFramePr>
            <a:graphicFrameLocks noGrp="1"/>
          </p:cNvGraphicFramePr>
          <p:nvPr>
            <p:extLst>
              <p:ext uri="{D42A27DB-BD31-4B8C-83A1-F6EECF244321}">
                <p14:modId xmlns:p14="http://schemas.microsoft.com/office/powerpoint/2010/main" val="3025018699"/>
              </p:ext>
            </p:extLst>
          </p:nvPr>
        </p:nvGraphicFramePr>
        <p:xfrm>
          <a:off x="88164" y="986445"/>
          <a:ext cx="9055836" cy="5111049"/>
        </p:xfrm>
        <a:graphic>
          <a:graphicData uri="http://schemas.openxmlformats.org/drawingml/2006/table">
            <a:tbl>
              <a:tblPr/>
              <a:tblGrid>
                <a:gridCol w="2646343">
                  <a:extLst>
                    <a:ext uri="{9D8B030D-6E8A-4147-A177-3AD203B41FA5}">
                      <a16:colId xmlns:a16="http://schemas.microsoft.com/office/drawing/2014/main" val="2843118563"/>
                    </a:ext>
                  </a:extLst>
                </a:gridCol>
                <a:gridCol w="695981">
                  <a:extLst>
                    <a:ext uri="{9D8B030D-6E8A-4147-A177-3AD203B41FA5}">
                      <a16:colId xmlns:a16="http://schemas.microsoft.com/office/drawing/2014/main" val="1009682093"/>
                    </a:ext>
                  </a:extLst>
                </a:gridCol>
                <a:gridCol w="2658078">
                  <a:extLst>
                    <a:ext uri="{9D8B030D-6E8A-4147-A177-3AD203B41FA5}">
                      <a16:colId xmlns:a16="http://schemas.microsoft.com/office/drawing/2014/main" val="3527062817"/>
                    </a:ext>
                  </a:extLst>
                </a:gridCol>
                <a:gridCol w="3055434">
                  <a:extLst>
                    <a:ext uri="{9D8B030D-6E8A-4147-A177-3AD203B41FA5}">
                      <a16:colId xmlns:a16="http://schemas.microsoft.com/office/drawing/2014/main" val="279579154"/>
                    </a:ext>
                  </a:extLst>
                </a:gridCol>
              </a:tblGrid>
              <a:tr h="336505">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Topic item</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Deadline</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Action </a:t>
                      </a:r>
                      <a:r>
                        <a:rPr lang="fi-FI" sz="1100" b="1" i="0" u="none" strike="noStrike" dirty="0" err="1">
                          <a:solidFill>
                            <a:srgbClr val="FFFFFF"/>
                          </a:solidFill>
                          <a:effectLst/>
                          <a:latin typeface="Work Sans" pitchFamily="2" charset="0"/>
                          <a:ea typeface="ＭＳ Ｐゴシック" panose="020B0600070205080204" pitchFamily="50" charset="-128"/>
                        </a:rPr>
                        <a:t>items</a:t>
                      </a:r>
                      <a:endParaRPr lang="fi-FI" sz="1100" b="1" i="0" u="none" strike="noStrike" dirty="0">
                        <a:solidFill>
                          <a:srgbClr val="FFFFFF"/>
                        </a:solidFill>
                        <a:effectLst/>
                        <a:latin typeface="Work Sans" pitchFamily="2" charset="0"/>
                        <a:ea typeface="ＭＳ Ｐゴシック" panose="020B0600070205080204" pitchFamily="50" charset="-128"/>
                      </a:endParaRP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Notes</a:t>
                      </a:r>
                    </a:p>
                  </a:txBody>
                  <a:tcPr marL="1736" marR="1736" marT="1736" marB="0" anchor="ctr">
                    <a:lnL>
                      <a:noFill/>
                    </a:lnL>
                    <a:lnR>
                      <a:noFill/>
                    </a:lnR>
                    <a:lnT>
                      <a:noFill/>
                    </a:lnT>
                    <a:lnB>
                      <a:noFill/>
                    </a:lnB>
                    <a:solidFill>
                      <a:srgbClr val="00B050"/>
                    </a:solidFill>
                  </a:tcPr>
                </a:tc>
                <a:extLst>
                  <a:ext uri="{0D108BD9-81ED-4DB2-BD59-A6C34878D82A}">
                    <a16:rowId xmlns:a16="http://schemas.microsoft.com/office/drawing/2014/main" val="2977210075"/>
                  </a:ext>
                </a:extLst>
              </a:tr>
              <a:tr h="0">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Std Draft D2_3 WG pre-ballot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comments from 802.15 technical editor were addressed. Still missing cross-references.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97500253"/>
                  </a:ext>
                </a:extLst>
              </a:tr>
              <a:tr h="310372">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Towards the July 2024 meeting</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Adding MAC text. Revise PHY text.</a:t>
                      </a:r>
                      <a:b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revisions.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3815893"/>
                  </a:ext>
                </a:extLst>
              </a:tr>
              <a:tr h="342441">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Target WG letter ballot (LB) submission: </a:t>
                      </a:r>
                      <a:r>
                        <a:rPr lang="en-US" sz="1050" b="1" i="0" u="none" strike="noStrike" dirty="0">
                          <a:solidFill>
                            <a:srgbClr val="000000"/>
                          </a:solidFill>
                          <a:effectLst/>
                          <a:latin typeface="Times New Roman" panose="02020603050405020304" pitchFamily="18" charset="0"/>
                          <a:ea typeface="ＭＳ Ｐゴシック" panose="020B0600070205080204" pitchFamily="50" charset="-128"/>
                        </a:rPr>
                        <a:t>submit draft to TEG</a:t>
                      </a:r>
                      <a:endParaRPr lang="en-US"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August/2024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Disposition of comments.</a:t>
                      </a:r>
                      <a:br>
                        <a:rPr lang="fi-FI" sz="1050" b="0" i="0" u="none" strike="noStrike">
                          <a:solidFill>
                            <a:srgbClr val="000000"/>
                          </a:solidFill>
                          <a:effectLst/>
                          <a:latin typeface="Times New Roman" panose="02020603050405020304" pitchFamily="18" charset="0"/>
                          <a:ea typeface="ＭＳ Ｐゴシック" panose="020B0600070205080204" pitchFamily="50" charset="-128"/>
                        </a:rPr>
                      </a:br>
                      <a:endParaRPr lang="fi-FI" sz="105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1.</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Based on pre-ballot resolutions, prepare Draft D2_4</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2.</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Request LB submission before the September meeting. Consequently, the July meeting is used to resolve comments.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3129579"/>
                  </a:ext>
                </a:extLst>
              </a:tr>
              <a:tr h="398607">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letter ballot (LB) submission: submit draft to EC</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Prepare all necessary documents: Project Task List, Progress Repor, Coexistence Assurance(CA) document, TG Motion to LB,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68060256"/>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LB 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0050979"/>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 Resolution for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3766934"/>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078576"/>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Conditional approval for Sponsor Ballot (SB)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1373768"/>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Final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9259402"/>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EC approval for 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1567322"/>
                  </a:ext>
                </a:extLst>
              </a:tr>
              <a:tr h="212721">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IEEE SA Sponsor Ballot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March/2025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6291027"/>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SB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May/2025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366230"/>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SB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6664465"/>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conditional/unconditional approval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 agenda</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41726"/>
                  </a:ext>
                </a:extLst>
              </a:tr>
              <a:tr h="245528">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8899603"/>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RevCom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RevCom</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approval</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9296439"/>
                  </a:ext>
                </a:extLst>
              </a:tr>
            </a:tbl>
          </a:graphicData>
        </a:graphic>
      </p:graphicFrame>
    </p:spTree>
    <p:extLst>
      <p:ext uri="{BB962C8B-B14F-4D97-AF65-F5344CB8AC3E}">
        <p14:creationId xmlns:p14="http://schemas.microsoft.com/office/powerpoint/2010/main" val="3083773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134778"/>
            <a:ext cx="8969829" cy="5462774"/>
          </a:xfrm>
        </p:spPr>
        <p:txBody>
          <a:bodyPr/>
          <a:lstStyle/>
          <a:p>
            <a:pPr marL="0" indent="0">
              <a:lnSpc>
                <a:spcPts val="1100"/>
              </a:lnSpc>
              <a:buNone/>
            </a:pPr>
            <a:r>
              <a:rPr lang="ja-JP" altLang="en-US" sz="1400" dirty="0"/>
              <a:t>・</a:t>
            </a:r>
            <a:r>
              <a:rPr lang="is-IS" altLang="ja-JP" sz="1400" dirty="0"/>
              <a:t>TG15.6ma opening report for November 2024 meeting                                               15-24-0566-01-06ma</a:t>
            </a:r>
          </a:p>
          <a:p>
            <a:pPr marL="0" indent="0">
              <a:lnSpc>
                <a:spcPts val="1100"/>
              </a:lnSpc>
              <a:buNone/>
            </a:pPr>
            <a:r>
              <a:rPr lang="ja-JP" altLang="en-US" sz="1400" dirty="0"/>
              <a:t>・</a:t>
            </a:r>
            <a:r>
              <a:rPr lang="is-IS" altLang="ja-JP" sz="1400" dirty="0"/>
              <a:t>TG15.6ma Agenda of  September Meeting in 2024                                                     15-24-0565-10-06ma</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802.15.6ma                                                                                     15-23-0056-08-06ma</a:t>
            </a:r>
          </a:p>
          <a:p>
            <a:pPr marL="0" indent="0">
              <a:lnSpc>
                <a:spcPts val="1100"/>
              </a:lnSpc>
              <a:buNone/>
            </a:pPr>
            <a:r>
              <a:rPr lang="ja-JP" altLang="en-US" sz="1400" dirty="0">
                <a:solidFill>
                  <a:srgbClr val="000000"/>
                </a:solidFill>
                <a:latin typeface="Arial"/>
                <a:cs typeface="Times New Roman" pitchFamily="18" charset="0"/>
              </a:rPr>
              <a:t>・</a:t>
            </a:r>
            <a:r>
              <a:rPr lang="it-IT" altLang="ja-JP" sz="1400" dirty="0">
                <a:solidFill>
                  <a:srgbClr val="000000"/>
                </a:solidFill>
                <a:latin typeface="Arial"/>
                <a:cs typeface="Times New Roman" pitchFamily="18" charset="0"/>
              </a:rPr>
              <a:t>TG6ma Necessary Documents for Letter Ballot(LB)                                                 </a:t>
            </a:r>
            <a:r>
              <a:rPr lang="ja-JP" altLang="en-US" sz="1400" dirty="0">
                <a:solidFill>
                  <a:srgbClr val="000000"/>
                </a:solidFill>
                <a:latin typeface="Arial"/>
                <a:cs typeface="Times New Roman" pitchFamily="18" charset="0"/>
              </a:rPr>
              <a:t>　</a:t>
            </a:r>
            <a:r>
              <a:rPr lang="it-IT" altLang="ja-JP" sz="1400" dirty="0">
                <a:solidFill>
                  <a:srgbClr val="000000"/>
                </a:solidFill>
                <a:latin typeface="Arial"/>
                <a:cs typeface="Times New Roman" pitchFamily="18" charset="0"/>
              </a:rPr>
              <a:t>15-24-0489-01-06ma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15-23-0361-07-06ma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IG-DEP, SG6a, TG6a </a:t>
            </a: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TG15.6ma BAN  with Enhanced Dependability15-23-0455-05-06ma</a:t>
            </a:r>
            <a:r>
              <a:rPr lang="ja-JP" altLang="en-US"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                       15-23-0557-05-06ma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Review of Letter Ballot(LB)210 for draft D03                                                                 15-24-0xxx-00-06ma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Consolidated comments &amp; resolutions LB210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15-24-0575-03-06ma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Channel Parameters of UWB  for Human BAN (HBAN) Use Cases        15-24-0145-03-06ma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Performance Evaluation of Multiple BAN Coexistence Under TG6ma Channel Model</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24-246-03</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with </a:t>
            </a:r>
            <a:r>
              <a:rPr lang="en-US" altLang="ja-JP" sz="1400" dirty="0" err="1">
                <a:solidFill>
                  <a:srgbClr val="000000"/>
                </a:solidFill>
                <a:latin typeface="Arial"/>
                <a:cs typeface="Times New Roman" pitchFamily="18" charset="0"/>
              </a:rPr>
              <a:t>Interleaver</a:t>
            </a:r>
            <a:r>
              <a:rPr lang="en-US" altLang="ja-JP" sz="1400" dirty="0">
                <a:solidFill>
                  <a:srgbClr val="000000"/>
                </a:solidFill>
                <a:latin typeface="Arial"/>
                <a:cs typeface="Times New Roman" pitchFamily="18" charset="0"/>
              </a:rPr>
              <a:t> for Some Classes of Coexistence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24-247-02</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Ranging Accuracy Evaluation under TG6ma Communication </a:t>
            </a:r>
            <a:r>
              <a:rPr lang="en-US" altLang="ja-JP" sz="1400" dirty="0" err="1">
                <a:solidFill>
                  <a:srgbClr val="000000"/>
                </a:solidFill>
                <a:latin typeface="Arial"/>
                <a:cs typeface="Times New Roman" pitchFamily="18" charset="0"/>
              </a:rPr>
              <a:t>Senarios</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15-24-0248-02-06ma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23-0576-05</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UWB PHY Utilizing Super Orthogonal Convolutional Code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15-22-0562-10</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MAC </a:t>
            </a:r>
            <a:r>
              <a:rPr lang="fi-FI" altLang="ja-JP" sz="1400" dirty="0" err="1">
                <a:solidFill>
                  <a:srgbClr val="000000"/>
                </a:solidFill>
                <a:latin typeface="Arial"/>
                <a:cs typeface="Times New Roman" pitchFamily="18" charset="0"/>
              </a:rPr>
              <a:t>superframe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structure</a:t>
            </a:r>
            <a:r>
              <a:rPr lang="fi-FI" altLang="ja-JP" sz="1400" dirty="0">
                <a:solidFill>
                  <a:srgbClr val="000000"/>
                </a:solidFill>
                <a:latin typeface="Arial"/>
                <a:cs typeface="Times New Roman" pitchFamily="18" charset="0"/>
              </a:rPr>
              <a:t> and </a:t>
            </a:r>
            <a:r>
              <a:rPr lang="fi-FI" altLang="ja-JP" sz="1400" dirty="0" err="1">
                <a:solidFill>
                  <a:srgbClr val="000000"/>
                </a:solidFill>
                <a:latin typeface="Arial"/>
                <a:cs typeface="Times New Roman" pitchFamily="18" charset="0"/>
              </a:rPr>
              <a:t>frames</a:t>
            </a:r>
            <a:r>
              <a:rPr lang="fi-FI" altLang="ja-JP" sz="1400" dirty="0">
                <a:solidFill>
                  <a:srgbClr val="000000"/>
                </a:solidFill>
                <a:latin typeface="Arial"/>
                <a:cs typeface="Times New Roman" pitchFamily="18" charset="0"/>
              </a:rPr>
              <a:t>                                                                          15-24-0573-00-06ma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Update of simulation results of MAC of UWB-BAN IEEE802.15.6ma in multiple BANs 15-24-0602-01-06ma</a:t>
            </a:r>
            <a:endParaRPr lang="fi-FI"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Coordinator-to-Coordinator(C2C) Ranging and Communication for Multiple BAN Coexistence24-0406-00</a:t>
            </a: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Proposed</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text</a:t>
            </a:r>
            <a:r>
              <a:rPr lang="fi-FI" altLang="ja-JP" sz="1400" dirty="0">
                <a:solidFill>
                  <a:srgbClr val="000000"/>
                </a:solidFill>
                <a:latin typeface="Arial"/>
                <a:cs typeface="Times New Roman" pitchFamily="18" charset="0"/>
              </a:rPr>
              <a:t> for 6ma - MAC Service </a:t>
            </a:r>
            <a:r>
              <a:rPr lang="fi-FI" altLang="ja-JP" sz="1400" dirty="0" err="1">
                <a:solidFill>
                  <a:srgbClr val="000000"/>
                </a:solidFill>
                <a:latin typeface="Arial"/>
                <a:cs typeface="Times New Roman" pitchFamily="18" charset="0"/>
              </a:rPr>
              <a:t>Features</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15-24-0356-00-06ma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Theoretical</a:t>
            </a:r>
            <a:r>
              <a:rPr lang="fi-FI" altLang="ja-JP" sz="1400" dirty="0">
                <a:solidFill>
                  <a:srgbClr val="000000"/>
                </a:solidFill>
                <a:latin typeface="Arial"/>
                <a:cs typeface="Times New Roman" pitchFamily="18" charset="0"/>
              </a:rPr>
              <a:t> Analysis of System Performance in a Multi-BAN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Environment (Class 1)24-0357-0</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Assessment</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15-24-0348-03-06ma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Comments</a:t>
            </a:r>
            <a:r>
              <a:rPr lang="fi-FI" altLang="ja-JP" sz="1400" dirty="0">
                <a:solidFill>
                  <a:srgbClr val="000000"/>
                </a:solidFill>
                <a:latin typeface="Arial"/>
                <a:cs typeface="Times New Roman" pitchFamily="18" charset="0"/>
              </a:rPr>
              <a:t> to </a:t>
            </a:r>
            <a:r>
              <a:rPr lang="fi-FI" altLang="ja-JP" sz="1400" dirty="0" err="1">
                <a:solidFill>
                  <a:srgbClr val="000000"/>
                </a:solidFill>
                <a:latin typeface="Arial"/>
                <a:cs typeface="Times New Roman" pitchFamily="18" charset="0"/>
              </a:rPr>
              <a:t>channel-model-document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15-24-0073-02-06ma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for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5-24-0536-00-06ma</a:t>
            </a:r>
          </a:p>
          <a:p>
            <a:pPr marL="0" lvl="1" indent="0">
              <a:lnSpc>
                <a:spcPts val="1300"/>
              </a:lnSpc>
              <a:spcBef>
                <a:spcPts val="0"/>
              </a:spcBef>
              <a:spcAft>
                <a:spcPts val="0"/>
              </a:spcAft>
              <a:buNone/>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services support for IEEE P802.1ACea                                                                15-24-0594-00-6a       </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Project </a:t>
            </a:r>
            <a:r>
              <a:rPr lang="fi-FI" altLang="ja-JP" sz="1400" dirty="0" err="1">
                <a:solidFill>
                  <a:srgbClr val="000000"/>
                </a:solidFill>
                <a:latin typeface="Arial"/>
                <a:cs typeface="Times New Roman" pitchFamily="18" charset="0"/>
              </a:rPr>
              <a:t>Task</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List</a:t>
            </a:r>
            <a:r>
              <a:rPr lang="fi-FI" altLang="ja-JP" sz="1400" dirty="0">
                <a:solidFill>
                  <a:srgbClr val="000000"/>
                </a:solidFill>
                <a:latin typeface="Arial"/>
                <a:cs typeface="Times New Roman" pitchFamily="18" charset="0"/>
              </a:rPr>
              <a:t> of TG6ma                                                                                            15-23-0536-01-06ma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Progress</a:t>
            </a:r>
            <a:r>
              <a:rPr lang="fi-FI" altLang="ja-JP" sz="1400" dirty="0">
                <a:solidFill>
                  <a:srgbClr val="000000"/>
                </a:solidFill>
                <a:latin typeface="Arial"/>
                <a:cs typeface="Times New Roman" pitchFamily="18" charset="0"/>
              </a:rPr>
              <a:t> Report of TG6ma                                                                                            15-23-0056-09-06ma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Timeline</a:t>
            </a:r>
            <a:r>
              <a:rPr lang="fi-FI" altLang="ja-JP" sz="1400" dirty="0">
                <a:solidFill>
                  <a:srgbClr val="000000"/>
                </a:solidFill>
                <a:latin typeface="Arial"/>
                <a:cs typeface="Times New Roman" pitchFamily="18" charset="0"/>
              </a:rPr>
              <a:t> of TG6ma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5.23-0361-08-06ma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Closing</a:t>
            </a:r>
            <a:r>
              <a:rPr lang="fi-FI" altLang="ja-JP" sz="1400" dirty="0">
                <a:solidFill>
                  <a:srgbClr val="000000"/>
                </a:solidFill>
                <a:latin typeface="Arial"/>
                <a:cs typeface="Times New Roman" pitchFamily="18" charset="0"/>
              </a:rPr>
              <a:t> Report for November 2024                                                              15-24-0563-00-06ma    </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Meeting </a:t>
            </a:r>
            <a:r>
              <a:rPr lang="fi-FI" altLang="ja-JP" sz="1400" dirty="0" err="1">
                <a:solidFill>
                  <a:srgbClr val="000000"/>
                </a:solidFill>
                <a:latin typeface="Arial"/>
                <a:cs typeface="Times New Roman" pitchFamily="18" charset="0"/>
              </a:rPr>
              <a:t>Minutes</a:t>
            </a:r>
            <a:r>
              <a:rPr lang="fi-FI" altLang="ja-JP" sz="1400" dirty="0">
                <a:solidFill>
                  <a:srgbClr val="000000"/>
                </a:solidFill>
                <a:latin typeface="Arial"/>
                <a:cs typeface="Times New Roman" pitchFamily="18" charset="0"/>
              </a:rPr>
              <a:t> for November 2024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15-24-0566-00-06ma</a:t>
            </a:r>
          </a:p>
        </p:txBody>
      </p:sp>
      <p:sp>
        <p:nvSpPr>
          <p:cNvPr id="3" name="タイトル 2"/>
          <p:cNvSpPr>
            <a:spLocks noGrp="1"/>
          </p:cNvSpPr>
          <p:nvPr>
            <p:ph type="title"/>
          </p:nvPr>
        </p:nvSpPr>
        <p:spPr>
          <a:xfrm>
            <a:off x="611560" y="680979"/>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20000"/>
            <a:lumOff val="80000"/>
          </a:schemeClr>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22EF58-880A-42E3-AAF9-C1608E24B552}">
  <ds:schemaRefs>
    <ds:schemaRef ds:uri="http://schemas.microsoft.com/sharepoint/v3/contenttype/forms"/>
  </ds:schemaRefs>
</ds:datastoreItem>
</file>

<file path=customXml/itemProps2.xml><?xml version="1.0" encoding="utf-8"?>
<ds:datastoreItem xmlns:ds="http://schemas.openxmlformats.org/officeDocument/2006/customXml" ds:itemID="{BD8A9053-12AA-4E96-9F6D-3F2BD7D78000}">
  <ds:schemaRefs>
    <ds:schemaRef ds:uri="http://purl.org/dc/dcmitype/"/>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58117694-ffd4-4546-bf26-f6211cd5f70e"/>
    <ds:schemaRef ds:uri="14dc06ee-e31a-4d25-81ea-3d4566fe9411"/>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79C1EC7-EADC-41E5-BEF6-1835B8BA12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43622</TotalTime>
  <Words>2257</Words>
  <Application>Microsoft Office PowerPoint</Application>
  <PresentationFormat>画面に合わせる (4:3)</PresentationFormat>
  <Paragraphs>267</Paragraphs>
  <Slides>11</Slides>
  <Notes>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Arial Unicode MS</vt:lpstr>
      <vt:lpstr>굴림</vt:lpstr>
      <vt:lpstr>ＭＳ Ｐゴシック</vt:lpstr>
      <vt:lpstr>メイリオ</vt:lpstr>
      <vt:lpstr>游ゴシック</vt:lpstr>
      <vt:lpstr>Arial</vt:lpstr>
      <vt:lpstr>Calibri</vt:lpstr>
      <vt:lpstr>Times New Roman</vt:lpstr>
      <vt:lpstr>Work Sans</vt:lpstr>
      <vt:lpstr>IEEE-P802_15</vt:lpstr>
      <vt:lpstr>PowerPoint プレゼンテーション</vt:lpstr>
      <vt:lpstr>IEEE 802.15 TG6ma  (Revision of IEEE802.15.6-2012)   Closing Report  In Personal and Virtual Hybrid Interim Session Vancouver, BC, Canada November 14th, 2024 Ryuji Kohno Yokohama National University(YNU), YRP International Alliance Institute(YRP-IAI) </vt:lpstr>
      <vt:lpstr>Objectives of TG 6ma – Enhanced Dependability Body Area Network (ED-BAN)</vt:lpstr>
      <vt:lpstr>TG15.6ma Interim Session Schedule for 10th-15th, November 2024</vt:lpstr>
      <vt:lpstr>Agenda items for the week</vt:lpstr>
      <vt:lpstr> TG6ma: Motion to approve the formation of CRG </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275</cp:revision>
  <dcterms:created xsi:type="dcterms:W3CDTF">2018-03-06T17:15:04Z</dcterms:created>
  <dcterms:modified xsi:type="dcterms:W3CDTF">2024-11-15T00:59:49Z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