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3"/>
  </p:notesMasterIdLst>
  <p:sldIdLst>
    <p:sldId id="287" r:id="rId2"/>
    <p:sldId id="2425" r:id="rId3"/>
    <p:sldId id="2434" r:id="rId4"/>
    <p:sldId id="297" r:id="rId5"/>
    <p:sldId id="2436" r:id="rId6"/>
    <p:sldId id="2147472190" r:id="rId7"/>
    <p:sldId id="304" r:id="rId8"/>
    <p:sldId id="303" r:id="rId9"/>
    <p:sldId id="2435" r:id="rId10"/>
    <p:sldId id="2437" r:id="rId11"/>
    <p:sldId id="2440" r:id="rId12"/>
    <p:sldId id="2441" r:id="rId13"/>
    <p:sldId id="2438" r:id="rId14"/>
    <p:sldId id="2442" r:id="rId15"/>
    <p:sldId id="2439" r:id="rId16"/>
    <p:sldId id="2443" r:id="rId17"/>
    <p:sldId id="2444" r:id="rId18"/>
    <p:sldId id="2445" r:id="rId19"/>
    <p:sldId id="2449" r:id="rId20"/>
    <p:sldId id="2446" r:id="rId21"/>
    <p:sldId id="2448" r:id="rId22"/>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7" d="100"/>
          <a:sy n="87" d="100"/>
        </p:scale>
        <p:origin x="118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91" d="100"/>
          <a:sy n="91" d="100"/>
        </p:scale>
        <p:origin x="4133" y="5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anose="02020603050405020304" pitchFamily="18" charset="0"/>
              </a:rPr>
              <a:t> </a:t>
            </a:r>
          </a:p>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D4B7C46-617C-4C1E-A6C4-9513B38A16AF}" type="slidenum">
              <a:rPr lang="en-US" smtClean="0"/>
              <a:t>6</a:t>
            </a:fld>
            <a:endParaRPr lang="en-US"/>
          </a:p>
        </p:txBody>
      </p:sp>
    </p:spTree>
    <p:extLst>
      <p:ext uri="{BB962C8B-B14F-4D97-AF65-F5344CB8AC3E}">
        <p14:creationId xmlns:p14="http://schemas.microsoft.com/office/powerpoint/2010/main" val="3179022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5743BD58-80B3-4E85-AC41-94B890F3ADCE}"/>
              </a:ext>
            </a:extLst>
          </p:cNvPr>
          <p:cNvSpPr>
            <a:spLocks noGrp="1" noRot="1" noChangeAspect="1" noChangeArrowheads="1" noTextEdit="1"/>
          </p:cNvSpPr>
          <p:nvPr>
            <p:ph type="sldImg"/>
          </p:nvPr>
        </p:nvSpPr>
        <p:spPr>
          <a:xfrm>
            <a:off x="1131888" y="698500"/>
            <a:ext cx="4591050" cy="3443288"/>
          </a:xfrm>
          <a:ln/>
        </p:spPr>
      </p:sp>
      <p:sp>
        <p:nvSpPr>
          <p:cNvPr id="24579" name="Notes Placeholder 2">
            <a:extLst>
              <a:ext uri="{FF2B5EF4-FFF2-40B4-BE49-F238E27FC236}">
                <a16:creationId xmlns:a16="http://schemas.microsoft.com/office/drawing/2014/main" id="{CCECECCC-D230-4E4D-9BD4-7B622E2A174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4580" name="Date Placeholder 3">
            <a:extLst>
              <a:ext uri="{FF2B5EF4-FFF2-40B4-BE49-F238E27FC236}">
                <a16:creationId xmlns:a16="http://schemas.microsoft.com/office/drawing/2014/main" id="{48DCB207-60DF-49A2-90AB-122657D7C732}"/>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4581" name="Slide Number Placeholder 4">
            <a:extLst>
              <a:ext uri="{FF2B5EF4-FFF2-40B4-BE49-F238E27FC236}">
                <a16:creationId xmlns:a16="http://schemas.microsoft.com/office/drawing/2014/main" id="{82725D74-3E78-4484-B3B6-10AD62A062B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971B69EE-5DE7-4F91-959D-72238A64B905}" type="slidenum">
              <a:rPr lang="en-US" altLang="en-US" sz="2400" smtClean="0">
                <a:solidFill>
                  <a:srgbClr val="000000"/>
                </a:solidFill>
              </a:rPr>
              <a:pPr/>
              <a:t>7</a:t>
            </a:fld>
            <a:endParaRPr lang="en-US" altLang="en-US" sz="2400">
              <a:solidFill>
                <a:srgbClr val="000000"/>
              </a:solidFill>
            </a:endParaRPr>
          </a:p>
        </p:txBody>
      </p:sp>
    </p:spTree>
    <p:extLst>
      <p:ext uri="{BB962C8B-B14F-4D97-AF65-F5344CB8AC3E}">
        <p14:creationId xmlns:p14="http://schemas.microsoft.com/office/powerpoint/2010/main" val="2646723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6EC8C20-355E-44DF-AEEE-484D9258D32E}"/>
              </a:ext>
            </a:extLst>
          </p:cNvPr>
          <p:cNvSpPr>
            <a:spLocks noGrp="1" noRot="1" noChangeAspect="1" noChangeArrowheads="1" noTextEdit="1"/>
          </p:cNvSpPr>
          <p:nvPr>
            <p:ph type="sldImg"/>
          </p:nvPr>
        </p:nvSpPr>
        <p:spPr>
          <a:xfrm>
            <a:off x="1131888" y="698500"/>
            <a:ext cx="4591050" cy="3443288"/>
          </a:xfrm>
          <a:ln/>
        </p:spPr>
      </p:sp>
      <p:sp>
        <p:nvSpPr>
          <p:cNvPr id="26627" name="Notes Placeholder 2">
            <a:extLst>
              <a:ext uri="{FF2B5EF4-FFF2-40B4-BE49-F238E27FC236}">
                <a16:creationId xmlns:a16="http://schemas.microsoft.com/office/drawing/2014/main" id="{51861C41-0C47-479A-9C73-BEF0A29AC92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6628" name="Date Placeholder 3">
            <a:extLst>
              <a:ext uri="{FF2B5EF4-FFF2-40B4-BE49-F238E27FC236}">
                <a16:creationId xmlns:a16="http://schemas.microsoft.com/office/drawing/2014/main" id="{86D312A7-D624-4B09-95F7-226B32960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6629" name="Slide Number Placeholder 4">
            <a:extLst>
              <a:ext uri="{FF2B5EF4-FFF2-40B4-BE49-F238E27FC236}">
                <a16:creationId xmlns:a16="http://schemas.microsoft.com/office/drawing/2014/main" id="{0063BFF1-070D-4094-9C6C-C14D4D559D9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06F9BEB-108B-41D2-877B-186235C8DB74}" type="slidenum">
              <a:rPr lang="en-US" altLang="en-US" sz="2400" smtClean="0">
                <a:solidFill>
                  <a:srgbClr val="000000"/>
                </a:solidFill>
              </a:rPr>
              <a:pPr/>
              <a:t>8</a:t>
            </a:fld>
            <a:endParaRPr lang="en-US" altLang="en-US" sz="2400">
              <a:solidFill>
                <a:srgbClr val="000000"/>
              </a:solidFill>
            </a:endParaRPr>
          </a:p>
        </p:txBody>
      </p:sp>
    </p:spTree>
    <p:extLst>
      <p:ext uri="{BB962C8B-B14F-4D97-AF65-F5344CB8AC3E}">
        <p14:creationId xmlns:p14="http://schemas.microsoft.com/office/powerpoint/2010/main" val="3186970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a:t>
            </a:r>
            <a:r>
              <a:rPr lang="en-US" sz="1200" b="1" i="0" kern="1200" dirty="0">
                <a:solidFill>
                  <a:schemeClr val="tx1"/>
                </a:solidFill>
                <a:effectLst/>
                <a:latin typeface="Times New Roman" panose="02020603050405020304" pitchFamily="18" charset="0"/>
                <a:ea typeface="MS PGothic" panose="020B0600070205080204" pitchFamily="34" charset="-128"/>
                <a:cs typeface="+mn-cs"/>
              </a:rPr>
              <a:t>5-24-0651-00-04ad</a:t>
            </a:r>
            <a:endParaRPr lang="en-GB" altLang="en-US" b="1" dirty="0">
              <a:solidFill>
                <a:schemeClr val="tx1"/>
              </a:solidFill>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7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755576" y="836712"/>
            <a:ext cx="7848872" cy="5080494"/>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dirty="0">
                <a:effectLst>
                  <a:outerShdw blurRad="38100" dist="38100" dir="2700000" algn="tl">
                    <a:srgbClr val="C0C0C0"/>
                  </a:outerShdw>
                </a:effectLst>
                <a:latin typeface="Times New Roman" panose="02020603050405020304" pitchFamily="18" charset="0"/>
              </a:rPr>
              <a:t>Project: </a:t>
            </a:r>
            <a:r>
              <a:rPr lang="en-US" altLang="en-US" sz="2000" b="1" u="sng" dirty="0">
                <a:effectLst>
                  <a:outerShdw blurRad="38100" dist="38100" dir="2700000" algn="tl">
                    <a:srgbClr val="C0C0C0"/>
                  </a:outerShdw>
                </a:effectLst>
                <a:latin typeface="Times New Roman" panose="02020603050405020304" pitchFamily="18" charset="0"/>
              </a:rPr>
              <a:t>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marL="1616075" indent="-1608138" eaLnBrk="1" hangingPunct="1">
              <a:spcBef>
                <a:spcPts val="600"/>
              </a:spcBef>
              <a:buClrTx/>
              <a:buFontTx/>
              <a:buNone/>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Submission Title : Long Range extension of the 802.15.4-2020 OFDM PHY</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Date Submitted : </a:t>
            </a:r>
            <a:r>
              <a:rPr lang="en-US" altLang="en-US" sz="1600" dirty="0">
                <a:solidFill>
                  <a:schemeClr val="tx1"/>
                </a:solidFill>
                <a:latin typeface="Times New Roman" panose="02020603050405020304" pitchFamily="18" charset="0"/>
              </a:rPr>
              <a:t>November 14, 2024</a:t>
            </a:r>
          </a:p>
          <a:p>
            <a:pPr eaLnBrk="1" hangingPunct="1">
              <a:spcBef>
                <a:spcPts val="600"/>
              </a:spcBef>
              <a:buClrTx/>
              <a:buFontTx/>
              <a:buNone/>
              <a:defRPr/>
            </a:pPr>
            <a:r>
              <a:rPr lang="en-US" altLang="en-US" sz="1600" b="1" dirty="0">
                <a:latin typeface="Times New Roman" panose="02020603050405020304" pitchFamily="18" charset="0"/>
              </a:rPr>
              <a:t>Source :</a:t>
            </a:r>
            <a:r>
              <a:rPr lang="en-US" altLang="en-US" sz="1600" dirty="0">
                <a:latin typeface="Times New Roman" panose="02020603050405020304" pitchFamily="18" charset="0"/>
              </a:rPr>
              <a:t> 	Thomas Almholt (Texas Instruments, Inc), Tomas Motos (Texas Instruments, Inc)</a:t>
            </a:r>
          </a:p>
          <a:p>
            <a:pPr eaLnBrk="1" hangingPunct="1">
              <a:spcBef>
                <a:spcPts val="600"/>
              </a:spcBef>
              <a:buClrTx/>
              <a:buFontTx/>
              <a:buNone/>
              <a:defRPr/>
            </a:pPr>
            <a:r>
              <a:rPr lang="en-US" altLang="en-US" sz="1600" b="1" dirty="0">
                <a:latin typeface="Times New Roman" panose="02020603050405020304" pitchFamily="18" charset="0"/>
              </a:rPr>
              <a:t>Re :</a:t>
            </a:r>
            <a:r>
              <a:rPr lang="en-US" altLang="en-US" sz="1600" dirty="0">
                <a:latin typeface="Times New Roman" panose="02020603050405020304" pitchFamily="18" charset="0"/>
              </a:rPr>
              <a:t> 	TG4ad Next Generation SUN PHYs</a:t>
            </a:r>
          </a:p>
          <a:p>
            <a:pPr marL="987425" indent="-979488" eaLnBrk="1" hangingPunct="1">
              <a:spcBef>
                <a:spcPts val="600"/>
              </a:spcBef>
              <a:buClrTx/>
              <a:buFontTx/>
              <a:buNone/>
              <a:tabLst>
                <a:tab pos="987425"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Abstract : </a:t>
            </a:r>
            <a:r>
              <a:rPr lang="en-US" altLang="en-US" sz="1600" dirty="0">
                <a:latin typeface="Times New Roman" panose="02020603050405020304" pitchFamily="18" charset="0"/>
              </a:rPr>
              <a:t>This contribution describes a new long range extension of the SUN 802.15.4 OFDM PHY with high degree of re-use of existing OFDM PHY.</a:t>
            </a:r>
          </a:p>
          <a:p>
            <a:pPr eaLnBrk="1" hangingPunct="1">
              <a:spcBef>
                <a:spcPts val="60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Long Range technology proposal</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P802.15.4ad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lang="en-US" altLang="ko-KR" sz="1600" dirty="0">
                <a:latin typeface="Times New Roman" panose="02020603050405020304" pitchFamily="18" charset="0"/>
              </a:rPr>
              <a:t> </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3">
            <a:extLst>
              <a:ext uri="{FF2B5EF4-FFF2-40B4-BE49-F238E27FC236}">
                <a16:creationId xmlns:a16="http://schemas.microsoft.com/office/drawing/2014/main" id="{429EBAA1-9C46-4368-A208-FD346CEFF001}"/>
              </a:ext>
            </a:extLst>
          </p:cNvPr>
          <p:cNvSpPr txBox="1">
            <a:spLocks/>
          </p:cNvSpPr>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chemeClr val="tx1"/>
                </a:solidFill>
                <a:latin typeface="Times New Roman" panose="02020603050405020304" pitchFamily="18" charset="0"/>
                <a:ea typeface="MS PGothic" panose="020B0600070205080204" pitchFamily="34" charset="-128"/>
                <a:cs typeface="+mn-cs"/>
              </a:rPr>
              <a:t>Slide</a:t>
            </a:r>
            <a:r>
              <a:rPr lang="en-GB">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Preamble and data fields</a:t>
            </a:r>
          </a:p>
        </p:txBody>
      </p:sp>
      <p:sp>
        <p:nvSpPr>
          <p:cNvPr id="3" name="Content Placeholder 2"/>
          <p:cNvSpPr>
            <a:spLocks noGrp="1"/>
          </p:cNvSpPr>
          <p:nvPr>
            <p:ph idx="1"/>
          </p:nvPr>
        </p:nvSpPr>
        <p:spPr>
          <a:xfrm>
            <a:off x="755576" y="1556792"/>
            <a:ext cx="7764463" cy="4508823"/>
          </a:xfrm>
        </p:spPr>
        <p:txBody>
          <a:bodyPr/>
          <a:lstStyle/>
          <a:p>
            <a:pPr marL="0" indent="0"/>
            <a:r>
              <a:rPr lang="en-US" sz="1400" dirty="0">
                <a:cs typeface="DejaVu Sans" pitchFamily="34" charset="0"/>
              </a:rPr>
              <a:t>The STF shall be a sequence of 160 symbols transmitted in one single subcarrier. The subcarrier selected for the STF shall be specified in the STF subcarrier parameter. The symbols in the STF correspond to the encoding of the STF bit pattern, first spread with DSSS=2 and then modulated using BPSK. The sequence of bits employed in the STF is represented in the table.</a:t>
            </a:r>
          </a:p>
          <a:p>
            <a:pPr marL="457200"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pPr marL="857250" lvl="1"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endParaRPr lang="en-US" sz="14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graphicFrame>
        <p:nvGraphicFramePr>
          <p:cNvPr id="6" name="Table 5">
            <a:extLst>
              <a:ext uri="{FF2B5EF4-FFF2-40B4-BE49-F238E27FC236}">
                <a16:creationId xmlns:a16="http://schemas.microsoft.com/office/drawing/2014/main" id="{83689375-C147-4B46-A486-A0749B58C765}"/>
              </a:ext>
            </a:extLst>
          </p:cNvPr>
          <p:cNvGraphicFramePr>
            <a:graphicFrameLocks noGrp="1"/>
          </p:cNvGraphicFramePr>
          <p:nvPr>
            <p:extLst>
              <p:ext uri="{D42A27DB-BD31-4B8C-83A1-F6EECF244321}">
                <p14:modId xmlns:p14="http://schemas.microsoft.com/office/powerpoint/2010/main" val="1470496450"/>
              </p:ext>
            </p:extLst>
          </p:nvPr>
        </p:nvGraphicFramePr>
        <p:xfrm>
          <a:off x="1115616" y="2708920"/>
          <a:ext cx="6840760" cy="3200400"/>
        </p:xfrm>
        <a:graphic>
          <a:graphicData uri="http://schemas.openxmlformats.org/drawingml/2006/table">
            <a:tbl>
              <a:tblPr firstRow="1" bandRow="1">
                <a:tableStyleId>{5C22544A-7EE6-4342-B048-85BDC9FD1C3A}</a:tableStyleId>
              </a:tblPr>
              <a:tblGrid>
                <a:gridCol w="855095">
                  <a:extLst>
                    <a:ext uri="{9D8B030D-6E8A-4147-A177-3AD203B41FA5}">
                      <a16:colId xmlns:a16="http://schemas.microsoft.com/office/drawing/2014/main" val="2279109225"/>
                    </a:ext>
                  </a:extLst>
                </a:gridCol>
                <a:gridCol w="855095">
                  <a:extLst>
                    <a:ext uri="{9D8B030D-6E8A-4147-A177-3AD203B41FA5}">
                      <a16:colId xmlns:a16="http://schemas.microsoft.com/office/drawing/2014/main" val="3666305433"/>
                    </a:ext>
                  </a:extLst>
                </a:gridCol>
                <a:gridCol w="855095">
                  <a:extLst>
                    <a:ext uri="{9D8B030D-6E8A-4147-A177-3AD203B41FA5}">
                      <a16:colId xmlns:a16="http://schemas.microsoft.com/office/drawing/2014/main" val="3916077652"/>
                    </a:ext>
                  </a:extLst>
                </a:gridCol>
                <a:gridCol w="855095">
                  <a:extLst>
                    <a:ext uri="{9D8B030D-6E8A-4147-A177-3AD203B41FA5}">
                      <a16:colId xmlns:a16="http://schemas.microsoft.com/office/drawing/2014/main" val="2726367282"/>
                    </a:ext>
                  </a:extLst>
                </a:gridCol>
                <a:gridCol w="855095">
                  <a:extLst>
                    <a:ext uri="{9D8B030D-6E8A-4147-A177-3AD203B41FA5}">
                      <a16:colId xmlns:a16="http://schemas.microsoft.com/office/drawing/2014/main" val="3935109160"/>
                    </a:ext>
                  </a:extLst>
                </a:gridCol>
                <a:gridCol w="855095">
                  <a:extLst>
                    <a:ext uri="{9D8B030D-6E8A-4147-A177-3AD203B41FA5}">
                      <a16:colId xmlns:a16="http://schemas.microsoft.com/office/drawing/2014/main" val="4071148621"/>
                    </a:ext>
                  </a:extLst>
                </a:gridCol>
                <a:gridCol w="855095">
                  <a:extLst>
                    <a:ext uri="{9D8B030D-6E8A-4147-A177-3AD203B41FA5}">
                      <a16:colId xmlns:a16="http://schemas.microsoft.com/office/drawing/2014/main" val="1244046085"/>
                    </a:ext>
                  </a:extLst>
                </a:gridCol>
                <a:gridCol w="855095">
                  <a:extLst>
                    <a:ext uri="{9D8B030D-6E8A-4147-A177-3AD203B41FA5}">
                      <a16:colId xmlns:a16="http://schemas.microsoft.com/office/drawing/2014/main" val="1192201436"/>
                    </a:ext>
                  </a:extLst>
                </a:gridCol>
              </a:tblGrid>
              <a:tr h="0">
                <a:tc>
                  <a:txBody>
                    <a:bodyPr/>
                    <a:lstStyle/>
                    <a:p>
                      <a:pPr marL="0" marR="0" algn="ctr">
                        <a:spcBef>
                          <a:spcPts val="0"/>
                        </a:spcBef>
                        <a:spcAft>
                          <a:spcPts val="0"/>
                        </a:spcAft>
                      </a:pPr>
                      <a:r>
                        <a:rPr lang="en-US" sz="1000" dirty="0">
                          <a:effectLst/>
                        </a:rPr>
                        <a:t>Index</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Value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Index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Value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Index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Value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Index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Value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6722493"/>
                  </a:ext>
                </a:extLst>
              </a:tr>
              <a:tr h="0">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1733195"/>
                  </a:ext>
                </a:extLst>
              </a:tr>
              <a:tr h="46856">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6934191"/>
                  </a:ext>
                </a:extLst>
              </a:tr>
              <a:tr h="0">
                <a:tc>
                  <a:txBody>
                    <a:bodyPr/>
                    <a:lstStyle/>
                    <a:p>
                      <a:pPr marL="0" marR="0" algn="ctr">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178728"/>
                  </a:ext>
                </a:extLst>
              </a:tr>
              <a:tr h="0">
                <a:tc>
                  <a:txBody>
                    <a:bodyPr/>
                    <a:lstStyle/>
                    <a:p>
                      <a:pPr marL="0" marR="0" algn="ctr">
                        <a:spcBef>
                          <a:spcPts val="0"/>
                        </a:spcBef>
                        <a:spcAft>
                          <a:spcPts val="0"/>
                        </a:spcAft>
                      </a:pPr>
                      <a:r>
                        <a:rPr lang="en-US" sz="10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5702194"/>
                  </a:ext>
                </a:extLst>
              </a:tr>
              <a:tr h="0">
                <a:tc>
                  <a:txBody>
                    <a:bodyPr/>
                    <a:lstStyle/>
                    <a:p>
                      <a:pPr marL="0" marR="0" algn="ctr">
                        <a:spcBef>
                          <a:spcPts val="0"/>
                        </a:spcBef>
                        <a:spcAft>
                          <a:spcPts val="0"/>
                        </a:spcAft>
                      </a:pPr>
                      <a:r>
                        <a:rPr lang="en-US" sz="10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5816530"/>
                  </a:ext>
                </a:extLst>
              </a:tr>
              <a:tr h="0">
                <a:tc>
                  <a:txBody>
                    <a:bodyPr/>
                    <a:lstStyle/>
                    <a:p>
                      <a:pPr marL="0" marR="0" algn="ctr">
                        <a:spcBef>
                          <a:spcPts val="0"/>
                        </a:spcBef>
                        <a:spcAft>
                          <a:spcPts val="0"/>
                        </a:spcAft>
                      </a:pPr>
                      <a:r>
                        <a:rPr lang="en-US" sz="1000">
                          <a:effectLst/>
                        </a:rPr>
                        <a:t>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8830769"/>
                  </a:ext>
                </a:extLst>
              </a:tr>
              <a:tr h="0">
                <a:tc>
                  <a:txBody>
                    <a:bodyPr/>
                    <a:lstStyle/>
                    <a:p>
                      <a:pPr marL="0" marR="0" algn="ctr">
                        <a:spcBef>
                          <a:spcPts val="0"/>
                        </a:spcBef>
                        <a:spcAft>
                          <a:spcPts val="0"/>
                        </a:spcAft>
                      </a:pPr>
                      <a:r>
                        <a:rPr lang="en-US" sz="1000">
                          <a:effectLst/>
                        </a:rPr>
                        <a:t>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0857777"/>
                  </a:ext>
                </a:extLst>
              </a:tr>
              <a:tr h="0">
                <a:tc>
                  <a:txBody>
                    <a:bodyPr/>
                    <a:lstStyle/>
                    <a:p>
                      <a:pPr marL="0" marR="0" algn="ctr">
                        <a:spcBef>
                          <a:spcPts val="0"/>
                        </a:spcBef>
                        <a:spcAft>
                          <a:spcPts val="0"/>
                        </a:spcAft>
                      </a:pPr>
                      <a:r>
                        <a:rPr lang="en-US" sz="1000">
                          <a:effectLst/>
                        </a:rPr>
                        <a:t>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7837933"/>
                  </a:ext>
                </a:extLst>
              </a:tr>
              <a:tr h="0">
                <a:tc>
                  <a:txBody>
                    <a:bodyPr/>
                    <a:lstStyle/>
                    <a:p>
                      <a:pPr marL="0" marR="0" algn="ctr">
                        <a:spcBef>
                          <a:spcPts val="0"/>
                        </a:spcBef>
                        <a:spcAft>
                          <a:spcPts val="0"/>
                        </a:spcAft>
                      </a:pPr>
                      <a:r>
                        <a:rPr lang="en-US" sz="1000">
                          <a:effectLst/>
                        </a:rPr>
                        <a:t>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196388"/>
                  </a:ext>
                </a:extLst>
              </a:tr>
              <a:tr h="0">
                <a:tc>
                  <a:txBody>
                    <a:bodyPr/>
                    <a:lstStyle/>
                    <a:p>
                      <a:pPr marL="0" marR="0" algn="ctr">
                        <a:spcBef>
                          <a:spcPts val="0"/>
                        </a:spcBef>
                        <a:spcAft>
                          <a:spcPts val="0"/>
                        </a:spcAft>
                      </a:pPr>
                      <a:r>
                        <a:rPr lang="en-US" sz="1000">
                          <a:effectLst/>
                        </a:rPr>
                        <a:t>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29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49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69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3870141"/>
                  </a:ext>
                </a:extLst>
              </a:tr>
              <a:tr h="0">
                <a:tc>
                  <a:txBody>
                    <a:bodyPr/>
                    <a:lstStyle/>
                    <a:p>
                      <a:pPr marL="0" marR="0" algn="ctr">
                        <a:spcBef>
                          <a:spcPts val="0"/>
                        </a:spcBef>
                        <a:spcAft>
                          <a:spcPts val="0"/>
                        </a:spcAft>
                      </a:pPr>
                      <a:r>
                        <a:rPr lang="en-US" sz="1000">
                          <a:effectLst/>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9144214"/>
                  </a:ext>
                </a:extLst>
              </a:tr>
              <a:tr h="0">
                <a:tc>
                  <a:txBody>
                    <a:bodyPr/>
                    <a:lstStyle/>
                    <a:p>
                      <a:pPr marL="0" marR="0" algn="ctr">
                        <a:spcBef>
                          <a:spcPts val="0"/>
                        </a:spcBef>
                        <a:spcAft>
                          <a:spcPts val="0"/>
                        </a:spcAft>
                      </a:pPr>
                      <a:r>
                        <a:rPr lang="en-US" sz="1000">
                          <a:effectLst/>
                        </a:rPr>
                        <a:t>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2398562"/>
                  </a:ext>
                </a:extLst>
              </a:tr>
              <a:tr h="0">
                <a:tc>
                  <a:txBody>
                    <a:bodyPr/>
                    <a:lstStyle/>
                    <a:p>
                      <a:pPr marL="0" marR="0" algn="ctr">
                        <a:spcBef>
                          <a:spcPts val="0"/>
                        </a:spcBef>
                        <a:spcAft>
                          <a:spcPts val="0"/>
                        </a:spcAft>
                      </a:pPr>
                      <a:r>
                        <a:rPr lang="en-US" sz="1000">
                          <a:effectLst/>
                        </a:rPr>
                        <a:t>12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4312890"/>
                  </a:ext>
                </a:extLst>
              </a:tr>
              <a:tr h="0">
                <a:tc>
                  <a:txBody>
                    <a:bodyPr/>
                    <a:lstStyle/>
                    <a:p>
                      <a:pPr marL="0" marR="0" algn="ctr">
                        <a:spcBef>
                          <a:spcPts val="0"/>
                        </a:spcBef>
                        <a:spcAft>
                          <a:spcPts val="0"/>
                        </a:spcAft>
                      </a:pPr>
                      <a:r>
                        <a:rPr lang="en-US" sz="1000">
                          <a:effectLst/>
                        </a:rPr>
                        <a:t>13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47514"/>
                  </a:ext>
                </a:extLst>
              </a:tr>
              <a:tr h="0">
                <a:tc>
                  <a:txBody>
                    <a:bodyPr/>
                    <a:lstStyle/>
                    <a:p>
                      <a:pPr marL="0" marR="0" algn="ctr">
                        <a:spcBef>
                          <a:spcPts val="0"/>
                        </a:spcBef>
                        <a:spcAft>
                          <a:spcPts val="0"/>
                        </a:spcAft>
                      </a:pPr>
                      <a:r>
                        <a:rPr lang="en-US" sz="1000">
                          <a:effectLst/>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8454591"/>
                  </a:ext>
                </a:extLst>
              </a:tr>
              <a:tr h="0">
                <a:tc>
                  <a:txBody>
                    <a:bodyPr/>
                    <a:lstStyle/>
                    <a:p>
                      <a:pPr marL="0" marR="0" algn="ctr">
                        <a:spcBef>
                          <a:spcPts val="0"/>
                        </a:spcBef>
                        <a:spcAft>
                          <a:spcPts val="0"/>
                        </a:spcAft>
                      </a:pPr>
                      <a:r>
                        <a:rPr lang="en-US" sz="1000">
                          <a:effectLst/>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0724687"/>
                  </a:ext>
                </a:extLst>
              </a:tr>
              <a:tr h="0">
                <a:tc>
                  <a:txBody>
                    <a:bodyPr/>
                    <a:lstStyle/>
                    <a:p>
                      <a:pPr marL="0" marR="0" algn="ctr">
                        <a:spcBef>
                          <a:spcPts val="0"/>
                        </a:spcBef>
                        <a:spcAft>
                          <a:spcPts val="0"/>
                        </a:spcAft>
                      </a:pPr>
                      <a:r>
                        <a:rPr lang="en-US" sz="1000">
                          <a:effectLst/>
                        </a:rPr>
                        <a:t>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7329300"/>
                  </a:ext>
                </a:extLst>
              </a:tr>
              <a:tr h="0">
                <a:tc>
                  <a:txBody>
                    <a:bodyPr/>
                    <a:lstStyle/>
                    <a:p>
                      <a:pPr marL="0" marR="0" algn="ctr">
                        <a:spcBef>
                          <a:spcPts val="0"/>
                        </a:spcBef>
                        <a:spcAft>
                          <a:spcPts val="0"/>
                        </a:spcAft>
                      </a:pPr>
                      <a:r>
                        <a:rPr lang="en-US" sz="1000">
                          <a:effectLst/>
                        </a:rPr>
                        <a:t>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4674447"/>
                  </a:ext>
                </a:extLst>
              </a:tr>
              <a:tr h="0">
                <a:tc>
                  <a:txBody>
                    <a:bodyPr/>
                    <a:lstStyle/>
                    <a:p>
                      <a:pPr marL="0" marR="0" algn="ctr">
                        <a:spcBef>
                          <a:spcPts val="0"/>
                        </a:spcBef>
                        <a:spcAft>
                          <a:spcPts val="0"/>
                        </a:spcAft>
                      </a:pPr>
                      <a:r>
                        <a:rPr lang="en-US" sz="1000">
                          <a:effectLst/>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330915"/>
                  </a:ext>
                </a:extLst>
              </a:tr>
              <a:tr h="0">
                <a:tc>
                  <a:txBody>
                    <a:bodyPr/>
                    <a:lstStyle/>
                    <a:p>
                      <a:pPr marL="0" marR="0" algn="ctr">
                        <a:spcBef>
                          <a:spcPts val="0"/>
                        </a:spcBef>
                        <a:spcAft>
                          <a:spcPts val="0"/>
                        </a:spcAft>
                      </a:pPr>
                      <a:r>
                        <a:rPr lang="en-US" sz="1000">
                          <a:effectLst/>
                        </a:rPr>
                        <a:t>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39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59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79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5180691"/>
                  </a:ext>
                </a:extLst>
              </a:tr>
            </a:tbl>
          </a:graphicData>
        </a:graphic>
      </p:graphicFrame>
      <p:sp>
        <p:nvSpPr>
          <p:cNvPr id="7" name="Rectangle 6">
            <a:extLst>
              <a:ext uri="{FF2B5EF4-FFF2-40B4-BE49-F238E27FC236}">
                <a16:creationId xmlns:a16="http://schemas.microsoft.com/office/drawing/2014/main" id="{95DAF427-6C79-46F2-B0C6-D4D1527AC248}"/>
              </a:ext>
            </a:extLst>
          </p:cNvPr>
          <p:cNvSpPr/>
          <p:nvPr/>
        </p:nvSpPr>
        <p:spPr>
          <a:xfrm>
            <a:off x="213347" y="4170620"/>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1 </a:t>
            </a:r>
            <a:endParaRPr lang="en-US" dirty="0">
              <a:solidFill>
                <a:schemeClr val="tx1"/>
              </a:solidFill>
              <a:latin typeface="+mj-lt"/>
            </a:endParaRPr>
          </a:p>
        </p:txBody>
      </p:sp>
    </p:spTree>
    <p:extLst>
      <p:ext uri="{BB962C8B-B14F-4D97-AF65-F5344CB8AC3E}">
        <p14:creationId xmlns:p14="http://schemas.microsoft.com/office/powerpoint/2010/main" val="2840030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Preamble and data fields</a:t>
            </a:r>
          </a:p>
        </p:txBody>
      </p:sp>
      <p:sp>
        <p:nvSpPr>
          <p:cNvPr id="3" name="Content Placeholder 2"/>
          <p:cNvSpPr>
            <a:spLocks noGrp="1"/>
          </p:cNvSpPr>
          <p:nvPr>
            <p:ph idx="1"/>
          </p:nvPr>
        </p:nvSpPr>
        <p:spPr>
          <a:xfrm>
            <a:off x="755576" y="1556792"/>
            <a:ext cx="7764463" cy="4508823"/>
          </a:xfrm>
        </p:spPr>
        <p:txBody>
          <a:bodyPr/>
          <a:lstStyle/>
          <a:p>
            <a:pPr marL="0" indent="0"/>
            <a:r>
              <a:rPr lang="en-US" sz="1400" dirty="0">
                <a:cs typeface="DejaVu Sans" pitchFamily="34" charset="0"/>
              </a:rPr>
              <a:t>The LTF is a sequence of 26 bits listed below , spread using a DSSS=2 and then modulated employing the sub-channel index selection scheme as described later.</a:t>
            </a:r>
          </a:p>
          <a:p>
            <a:pPr marL="457200"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pPr marL="857250" lvl="1"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endParaRPr lang="en-US" sz="14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11</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graphicFrame>
        <p:nvGraphicFramePr>
          <p:cNvPr id="7" name="Table 6">
            <a:extLst>
              <a:ext uri="{FF2B5EF4-FFF2-40B4-BE49-F238E27FC236}">
                <a16:creationId xmlns:a16="http://schemas.microsoft.com/office/drawing/2014/main" id="{03B61EA3-15B6-4662-96D6-7524D5F86F74}"/>
              </a:ext>
            </a:extLst>
          </p:cNvPr>
          <p:cNvGraphicFramePr>
            <a:graphicFrameLocks noGrp="1"/>
          </p:cNvGraphicFramePr>
          <p:nvPr>
            <p:extLst>
              <p:ext uri="{D42A27DB-BD31-4B8C-83A1-F6EECF244321}">
                <p14:modId xmlns:p14="http://schemas.microsoft.com/office/powerpoint/2010/main" val="250876224"/>
              </p:ext>
            </p:extLst>
          </p:nvPr>
        </p:nvGraphicFramePr>
        <p:xfrm>
          <a:off x="2425064" y="2729320"/>
          <a:ext cx="4293870" cy="2377440"/>
        </p:xfrm>
        <a:graphic>
          <a:graphicData uri="http://schemas.openxmlformats.org/drawingml/2006/table">
            <a:tbl>
              <a:tblPr firstRow="1" bandRow="1">
                <a:tableStyleId>{5C22544A-7EE6-4342-B048-85BDC9FD1C3A}</a:tableStyleId>
              </a:tblPr>
              <a:tblGrid>
                <a:gridCol w="715645">
                  <a:extLst>
                    <a:ext uri="{9D8B030D-6E8A-4147-A177-3AD203B41FA5}">
                      <a16:colId xmlns:a16="http://schemas.microsoft.com/office/drawing/2014/main" val="1695829082"/>
                    </a:ext>
                  </a:extLst>
                </a:gridCol>
                <a:gridCol w="715645">
                  <a:extLst>
                    <a:ext uri="{9D8B030D-6E8A-4147-A177-3AD203B41FA5}">
                      <a16:colId xmlns:a16="http://schemas.microsoft.com/office/drawing/2014/main" val="2195597573"/>
                    </a:ext>
                  </a:extLst>
                </a:gridCol>
                <a:gridCol w="715645">
                  <a:extLst>
                    <a:ext uri="{9D8B030D-6E8A-4147-A177-3AD203B41FA5}">
                      <a16:colId xmlns:a16="http://schemas.microsoft.com/office/drawing/2014/main" val="2921591014"/>
                    </a:ext>
                  </a:extLst>
                </a:gridCol>
                <a:gridCol w="715645">
                  <a:extLst>
                    <a:ext uri="{9D8B030D-6E8A-4147-A177-3AD203B41FA5}">
                      <a16:colId xmlns:a16="http://schemas.microsoft.com/office/drawing/2014/main" val="842626285"/>
                    </a:ext>
                  </a:extLst>
                </a:gridCol>
                <a:gridCol w="715645">
                  <a:extLst>
                    <a:ext uri="{9D8B030D-6E8A-4147-A177-3AD203B41FA5}">
                      <a16:colId xmlns:a16="http://schemas.microsoft.com/office/drawing/2014/main" val="14942204"/>
                    </a:ext>
                  </a:extLst>
                </a:gridCol>
                <a:gridCol w="715645">
                  <a:extLst>
                    <a:ext uri="{9D8B030D-6E8A-4147-A177-3AD203B41FA5}">
                      <a16:colId xmlns:a16="http://schemas.microsoft.com/office/drawing/2014/main" val="2424880479"/>
                    </a:ext>
                  </a:extLst>
                </a:gridCol>
              </a:tblGrid>
              <a:tr h="156760">
                <a:tc>
                  <a:txBody>
                    <a:bodyPr/>
                    <a:lstStyle/>
                    <a:p>
                      <a:pPr marL="0" marR="0" algn="ctr">
                        <a:spcBef>
                          <a:spcPts val="0"/>
                        </a:spcBef>
                        <a:spcAft>
                          <a:spcPts val="0"/>
                        </a:spcAft>
                      </a:pPr>
                      <a:r>
                        <a:rPr lang="en-US" sz="1200" dirty="0">
                          <a:effectLst/>
                        </a:rPr>
                        <a:t>Index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Value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Index</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Value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Index</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Value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3232350"/>
                  </a:ext>
                </a:extLst>
              </a:tr>
              <a:tr h="0">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12</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24</a:t>
                      </a:r>
                      <a:endParaRPr lang="en-US" sz="1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2440356"/>
                  </a:ext>
                </a:extLst>
              </a:tr>
              <a:tr h="0">
                <a:tc>
                  <a:txBody>
                    <a:bodyPr/>
                    <a:lstStyle/>
                    <a:p>
                      <a:pPr marL="0" marR="0" algn="ctr">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25</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4950194"/>
                  </a:ext>
                </a:extLst>
              </a:tr>
              <a:tr h="0">
                <a:tc>
                  <a:txBody>
                    <a:bodyPr/>
                    <a:lstStyle/>
                    <a:p>
                      <a:pPr marL="0" marR="0" algn="ctr">
                        <a:spcBef>
                          <a:spcPts val="0"/>
                        </a:spcBef>
                        <a:spcAft>
                          <a:spcPts val="0"/>
                        </a:spcAft>
                      </a:pPr>
                      <a:r>
                        <a:rPr lang="en-US"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14</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9266741"/>
                  </a:ext>
                </a:extLst>
              </a:tr>
              <a:tr h="0">
                <a:tc>
                  <a:txBody>
                    <a:bodyPr/>
                    <a:lstStyle/>
                    <a:p>
                      <a:pPr marL="0" marR="0" algn="ctr">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15</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4574414"/>
                  </a:ext>
                </a:extLst>
              </a:tr>
              <a:tr h="0">
                <a:tc>
                  <a:txBody>
                    <a:bodyPr/>
                    <a:lstStyle/>
                    <a:p>
                      <a:pPr marL="0" marR="0" algn="ctr">
                        <a:spcBef>
                          <a:spcPts val="0"/>
                        </a:spcBef>
                        <a:spcAft>
                          <a:spcPts val="0"/>
                        </a:spcAft>
                      </a:pPr>
                      <a:r>
                        <a:rPr lang="en-US" sz="12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16</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116596"/>
                  </a:ext>
                </a:extLst>
              </a:tr>
              <a:tr h="0">
                <a:tc>
                  <a:txBody>
                    <a:bodyPr/>
                    <a:lstStyle/>
                    <a:p>
                      <a:pPr marL="0" marR="0" algn="ctr">
                        <a:spcBef>
                          <a:spcPts val="0"/>
                        </a:spcBef>
                        <a:spcAft>
                          <a:spcPts val="0"/>
                        </a:spcAft>
                      </a:pPr>
                      <a:r>
                        <a:rPr lang="en-US" sz="1200">
                          <a:effectLst/>
                        </a:rPr>
                        <a:t>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17</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2342816"/>
                  </a:ext>
                </a:extLst>
              </a:tr>
              <a:tr h="0">
                <a:tc>
                  <a:txBody>
                    <a:bodyPr/>
                    <a:lstStyle/>
                    <a:p>
                      <a:pPr marL="0" marR="0" algn="ctr">
                        <a:spcBef>
                          <a:spcPts val="0"/>
                        </a:spcBef>
                        <a:spcAft>
                          <a:spcPts val="0"/>
                        </a:spcAft>
                      </a:pPr>
                      <a:r>
                        <a:rPr lang="en-US" sz="1200">
                          <a:effectLst/>
                        </a:rPr>
                        <a:t>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18</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8298181"/>
                  </a:ext>
                </a:extLst>
              </a:tr>
              <a:tr h="0">
                <a:tc>
                  <a:txBody>
                    <a:bodyPr/>
                    <a:lstStyle/>
                    <a:p>
                      <a:pPr marL="0" marR="0" algn="ctr">
                        <a:spcBef>
                          <a:spcPts val="0"/>
                        </a:spcBef>
                        <a:spcAft>
                          <a:spcPts val="0"/>
                        </a:spcAft>
                      </a:pPr>
                      <a:r>
                        <a:rPr lang="en-US" sz="1200" dirty="0">
                          <a:effectLst/>
                        </a:rPr>
                        <a:t>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19</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7705716"/>
                  </a:ext>
                </a:extLst>
              </a:tr>
              <a:tr h="0">
                <a:tc>
                  <a:txBody>
                    <a:bodyPr/>
                    <a:lstStyle/>
                    <a:p>
                      <a:pPr marL="0" marR="0" algn="ctr">
                        <a:spcBef>
                          <a:spcPts val="0"/>
                        </a:spcBef>
                        <a:spcAft>
                          <a:spcPts val="0"/>
                        </a:spcAft>
                      </a:pPr>
                      <a:r>
                        <a:rPr lang="en-US" sz="1200">
                          <a:effectLst/>
                        </a:rPr>
                        <a:t>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20</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7404622"/>
                  </a:ext>
                </a:extLst>
              </a:tr>
              <a:tr h="0">
                <a:tc>
                  <a:txBody>
                    <a:bodyPr/>
                    <a:lstStyle/>
                    <a:p>
                      <a:pPr marL="0" marR="0" algn="ctr">
                        <a:spcBef>
                          <a:spcPts val="0"/>
                        </a:spcBef>
                        <a:spcAft>
                          <a:spcPts val="0"/>
                        </a:spcAft>
                      </a:pPr>
                      <a:r>
                        <a:rPr lang="en-US" sz="1200">
                          <a:effectLst/>
                        </a:rPr>
                        <a:t>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21</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2443851"/>
                  </a:ext>
                </a:extLst>
              </a:tr>
              <a:tr h="0">
                <a:tc>
                  <a:txBody>
                    <a:bodyPr/>
                    <a:lstStyle/>
                    <a:p>
                      <a:pPr marL="0" marR="0" algn="ctr">
                        <a:spcBef>
                          <a:spcPts val="0"/>
                        </a:spcBef>
                        <a:spcAft>
                          <a:spcPts val="0"/>
                        </a:spcAft>
                      </a:pPr>
                      <a:r>
                        <a:rPr lang="en-US" sz="1200">
                          <a:effectLst/>
                        </a:rPr>
                        <a:t>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22</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0875901"/>
                  </a:ext>
                </a:extLst>
              </a:tr>
              <a:tr h="0">
                <a:tc>
                  <a:txBody>
                    <a:bodyPr/>
                    <a:lstStyle/>
                    <a:p>
                      <a:pPr marL="0" marR="0" algn="ctr">
                        <a:spcBef>
                          <a:spcPts val="0"/>
                        </a:spcBef>
                        <a:spcAft>
                          <a:spcPts val="0"/>
                        </a:spcAft>
                      </a:pPr>
                      <a:r>
                        <a:rPr lang="en-US" sz="1200">
                          <a:effectLst/>
                        </a:rPr>
                        <a:t>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9102394"/>
                  </a:ext>
                </a:extLst>
              </a:tr>
            </a:tbl>
          </a:graphicData>
        </a:graphic>
      </p:graphicFrame>
      <p:sp>
        <p:nvSpPr>
          <p:cNvPr id="6" name="Rectangle 5">
            <a:extLst>
              <a:ext uri="{FF2B5EF4-FFF2-40B4-BE49-F238E27FC236}">
                <a16:creationId xmlns:a16="http://schemas.microsoft.com/office/drawing/2014/main" id="{5B6BBC55-0DCE-45AF-A468-07144A53C821}"/>
              </a:ext>
            </a:extLst>
          </p:cNvPr>
          <p:cNvSpPr/>
          <p:nvPr/>
        </p:nvSpPr>
        <p:spPr>
          <a:xfrm>
            <a:off x="1043608" y="3670657"/>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2 </a:t>
            </a:r>
            <a:endParaRPr lang="en-US" dirty="0">
              <a:solidFill>
                <a:schemeClr val="tx1"/>
              </a:solidFill>
              <a:latin typeface="+mj-lt"/>
            </a:endParaRPr>
          </a:p>
        </p:txBody>
      </p:sp>
    </p:spTree>
    <p:extLst>
      <p:ext uri="{BB962C8B-B14F-4D97-AF65-F5344CB8AC3E}">
        <p14:creationId xmlns:p14="http://schemas.microsoft.com/office/powerpoint/2010/main" val="820889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Preamble and data fields</a:t>
            </a:r>
          </a:p>
        </p:txBody>
      </p:sp>
      <p:sp>
        <p:nvSpPr>
          <p:cNvPr id="3" name="Content Placeholder 2"/>
          <p:cNvSpPr>
            <a:spLocks noGrp="1"/>
          </p:cNvSpPr>
          <p:nvPr>
            <p:ph idx="1"/>
          </p:nvPr>
        </p:nvSpPr>
        <p:spPr>
          <a:xfrm>
            <a:off x="755576" y="1556792"/>
            <a:ext cx="7764463" cy="4508823"/>
          </a:xfrm>
        </p:spPr>
        <p:txBody>
          <a:bodyPr/>
          <a:lstStyle/>
          <a:p>
            <a:pPr marL="0" indent="0"/>
            <a:r>
              <a:rPr lang="en-US" sz="1400" dirty="0">
                <a:cs typeface="DejaVu Sans" pitchFamily="34" charset="0"/>
              </a:rPr>
              <a:t>The PHR for SUN OFDM LR is a bit field of 24 bits, formatted as illustrated in Table 3. All multibit fields are unsigned integers and shall be processed MSB first</a:t>
            </a:r>
          </a:p>
          <a:p>
            <a:pPr marL="0" indent="0"/>
            <a:endParaRPr lang="en-US" sz="1400" dirty="0">
              <a:cs typeface="DejaVu Sans" pitchFamily="34" charset="0"/>
            </a:endParaRPr>
          </a:p>
          <a:p>
            <a:pPr marL="0" indent="0"/>
            <a:endParaRPr lang="en-US" sz="1400" dirty="0">
              <a:cs typeface="DejaVu Sans" pitchFamily="34" charset="0"/>
            </a:endParaRPr>
          </a:p>
          <a:p>
            <a:pPr marL="0" indent="0"/>
            <a:endParaRPr lang="en-US" sz="1400" dirty="0">
              <a:cs typeface="DejaVu Sans" pitchFamily="34" charset="0"/>
            </a:endParaRPr>
          </a:p>
          <a:p>
            <a:pPr marL="0" indent="0"/>
            <a:r>
              <a:rPr lang="en-US" sz="1400" dirty="0">
                <a:cs typeface="DejaVu Sans" pitchFamily="34" charset="0"/>
              </a:rPr>
              <a:t>The PHR shall be modulated with DSSS=6, as described later (Modulation and Coding). The Rate field shall contain the DSSS used for encoding of the PHY Payload</a:t>
            </a:r>
          </a:p>
          <a:p>
            <a:pPr marL="0" indent="0"/>
            <a:endParaRPr lang="en-US" sz="1400" dirty="0">
              <a:cs typeface="DejaVu Sans" pitchFamily="34" charset="0"/>
            </a:endParaRPr>
          </a:p>
          <a:p>
            <a:pPr marL="0" indent="0"/>
            <a:endParaRPr lang="en-US" sz="1400" dirty="0">
              <a:cs typeface="DejaVu Sans" pitchFamily="34" charset="0"/>
            </a:endParaRPr>
          </a:p>
          <a:p>
            <a:pPr marL="0" indent="0"/>
            <a:endParaRPr lang="en-US" sz="1400" dirty="0">
              <a:cs typeface="DejaVu Sans" pitchFamily="34" charset="0"/>
            </a:endParaRPr>
          </a:p>
          <a:p>
            <a:pPr marL="0" indent="0"/>
            <a:endParaRPr lang="en-US" sz="1400" dirty="0">
              <a:cs typeface="DejaVu Sans" pitchFamily="34" charset="0"/>
            </a:endParaRPr>
          </a:p>
          <a:p>
            <a:pPr marL="0" indent="0"/>
            <a:r>
              <a:rPr lang="en-US" sz="1400" dirty="0">
                <a:cs typeface="DejaVu Sans" pitchFamily="34" charset="0"/>
              </a:rPr>
              <a:t>The Frame Length field is an unsigned integer that shall be set to the total number of octets contained in the PSDU (prior to FEC encoding). The Frame Length field shall be transmitted MSB first</a:t>
            </a:r>
          </a:p>
          <a:p>
            <a:pPr marL="457200" indent="-457200">
              <a:buFont typeface="Arial" panose="020B0604020202020204" pitchFamily="34" charset="0"/>
              <a:buChar char="•"/>
            </a:pPr>
            <a:endParaRPr lang="en-US" sz="1400" dirty="0">
              <a:cs typeface="DejaVu Sans" pitchFamily="34" charset="0"/>
            </a:endParaRPr>
          </a:p>
          <a:p>
            <a:pPr marL="857250" lvl="1"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endParaRPr lang="en-US" sz="14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graphicFrame>
        <p:nvGraphicFramePr>
          <p:cNvPr id="6" name="Table 5">
            <a:extLst>
              <a:ext uri="{FF2B5EF4-FFF2-40B4-BE49-F238E27FC236}">
                <a16:creationId xmlns:a16="http://schemas.microsoft.com/office/drawing/2014/main" id="{17795374-A30E-4B4B-8EB2-7451A785FF86}"/>
              </a:ext>
            </a:extLst>
          </p:cNvPr>
          <p:cNvGraphicFramePr>
            <a:graphicFrameLocks noGrp="1"/>
          </p:cNvGraphicFramePr>
          <p:nvPr>
            <p:extLst>
              <p:ext uri="{D42A27DB-BD31-4B8C-83A1-F6EECF244321}">
                <p14:modId xmlns:p14="http://schemas.microsoft.com/office/powerpoint/2010/main" val="2369777217"/>
              </p:ext>
            </p:extLst>
          </p:nvPr>
        </p:nvGraphicFramePr>
        <p:xfrm>
          <a:off x="2647631" y="2204864"/>
          <a:ext cx="3848735" cy="704850"/>
        </p:xfrm>
        <a:graphic>
          <a:graphicData uri="http://schemas.openxmlformats.org/drawingml/2006/table">
            <a:tbl>
              <a:tblPr firstRow="1" bandRow="1">
                <a:tableStyleId>{5C22544A-7EE6-4342-B048-85BDC9FD1C3A}</a:tableStyleId>
              </a:tblPr>
              <a:tblGrid>
                <a:gridCol w="953770">
                  <a:extLst>
                    <a:ext uri="{9D8B030D-6E8A-4147-A177-3AD203B41FA5}">
                      <a16:colId xmlns:a16="http://schemas.microsoft.com/office/drawing/2014/main" val="1351112452"/>
                    </a:ext>
                  </a:extLst>
                </a:gridCol>
                <a:gridCol w="1082675">
                  <a:extLst>
                    <a:ext uri="{9D8B030D-6E8A-4147-A177-3AD203B41FA5}">
                      <a16:colId xmlns:a16="http://schemas.microsoft.com/office/drawing/2014/main" val="150711693"/>
                    </a:ext>
                  </a:extLst>
                </a:gridCol>
                <a:gridCol w="919480">
                  <a:extLst>
                    <a:ext uri="{9D8B030D-6E8A-4147-A177-3AD203B41FA5}">
                      <a16:colId xmlns:a16="http://schemas.microsoft.com/office/drawing/2014/main" val="1653234424"/>
                    </a:ext>
                  </a:extLst>
                </a:gridCol>
                <a:gridCol w="892810">
                  <a:extLst>
                    <a:ext uri="{9D8B030D-6E8A-4147-A177-3AD203B41FA5}">
                      <a16:colId xmlns:a16="http://schemas.microsoft.com/office/drawing/2014/main" val="3049732130"/>
                    </a:ext>
                  </a:extLst>
                </a:gridCol>
              </a:tblGrid>
              <a:tr h="339090">
                <a:tc>
                  <a:txBody>
                    <a:bodyPr/>
                    <a:lstStyle/>
                    <a:p>
                      <a:pPr marL="0" marR="0" algn="ctr">
                        <a:spcBef>
                          <a:spcPts val="0"/>
                        </a:spcBef>
                        <a:spcAft>
                          <a:spcPts val="0"/>
                        </a:spcAft>
                      </a:pPr>
                      <a:r>
                        <a:rPr lang="en-US" sz="1200">
                          <a:effectLst/>
                        </a:rPr>
                        <a:t>Bits 0-1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18-23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7681068"/>
                  </a:ext>
                </a:extLst>
              </a:tr>
              <a:tr h="339090">
                <a:tc>
                  <a:txBody>
                    <a:bodyPr/>
                    <a:lstStyle/>
                    <a:p>
                      <a:pPr marL="0" marR="0" algn="ctr">
                        <a:spcBef>
                          <a:spcPts val="0"/>
                        </a:spcBef>
                        <a:spcAft>
                          <a:spcPts val="0"/>
                        </a:spcAft>
                      </a:pPr>
                      <a:r>
                        <a:rPr lang="en-US" sz="1200" dirty="0">
                          <a:effectLst/>
                        </a:rPr>
                        <a:t>Rate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Frame Length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HCS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Tail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3754545"/>
                  </a:ext>
                </a:extLst>
              </a:tr>
            </a:tbl>
          </a:graphicData>
        </a:graphic>
      </p:graphicFrame>
      <p:graphicFrame>
        <p:nvGraphicFramePr>
          <p:cNvPr id="8" name="Table 7">
            <a:extLst>
              <a:ext uri="{FF2B5EF4-FFF2-40B4-BE49-F238E27FC236}">
                <a16:creationId xmlns:a16="http://schemas.microsoft.com/office/drawing/2014/main" id="{4EE31CA8-21CE-467A-AEF4-1E498E8500E2}"/>
              </a:ext>
            </a:extLst>
          </p:cNvPr>
          <p:cNvGraphicFramePr>
            <a:graphicFrameLocks noGrp="1"/>
          </p:cNvGraphicFramePr>
          <p:nvPr>
            <p:extLst>
              <p:ext uri="{D42A27DB-BD31-4B8C-83A1-F6EECF244321}">
                <p14:modId xmlns:p14="http://schemas.microsoft.com/office/powerpoint/2010/main" val="2618426193"/>
              </p:ext>
            </p:extLst>
          </p:nvPr>
        </p:nvGraphicFramePr>
        <p:xfrm>
          <a:off x="2647631" y="3808349"/>
          <a:ext cx="3848736" cy="731520"/>
        </p:xfrm>
        <a:graphic>
          <a:graphicData uri="http://schemas.openxmlformats.org/drawingml/2006/table">
            <a:tbl>
              <a:tblPr firstRow="1" bandRow="1">
                <a:tableStyleId>{5C22544A-7EE6-4342-B048-85BDC9FD1C3A}</a:tableStyleId>
              </a:tblPr>
              <a:tblGrid>
                <a:gridCol w="1924368">
                  <a:extLst>
                    <a:ext uri="{9D8B030D-6E8A-4147-A177-3AD203B41FA5}">
                      <a16:colId xmlns:a16="http://schemas.microsoft.com/office/drawing/2014/main" val="1854282589"/>
                    </a:ext>
                  </a:extLst>
                </a:gridCol>
                <a:gridCol w="1924368">
                  <a:extLst>
                    <a:ext uri="{9D8B030D-6E8A-4147-A177-3AD203B41FA5}">
                      <a16:colId xmlns:a16="http://schemas.microsoft.com/office/drawing/2014/main" val="380444141"/>
                    </a:ext>
                  </a:extLst>
                </a:gridCol>
              </a:tblGrid>
              <a:tr h="0">
                <a:tc>
                  <a:txBody>
                    <a:bodyPr/>
                    <a:lstStyle/>
                    <a:p>
                      <a:pPr marL="0" marR="0" algn="ctr">
                        <a:spcBef>
                          <a:spcPts val="0"/>
                        </a:spcBef>
                        <a:spcAft>
                          <a:spcPts val="0"/>
                        </a:spcAft>
                      </a:pPr>
                      <a:r>
                        <a:rPr lang="en-US" sz="1200">
                          <a:effectLst/>
                        </a:rPr>
                        <a:t>DSSS value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Rate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6684858"/>
                  </a:ext>
                </a:extLst>
              </a:tr>
              <a:tr h="0">
                <a:tc>
                  <a:txBody>
                    <a:bodyPr/>
                    <a:lstStyle/>
                    <a:p>
                      <a:pPr marL="0" marR="0" algn="ctr">
                        <a:spcBef>
                          <a:spcPts val="0"/>
                        </a:spcBef>
                        <a:spcAft>
                          <a:spcPts val="0"/>
                        </a:spcAft>
                      </a:pPr>
                      <a:r>
                        <a:rPr lang="en-US" sz="12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4275178"/>
                  </a:ext>
                </a:extLst>
              </a:tr>
              <a:tr h="0">
                <a:tc>
                  <a:txBody>
                    <a:bodyPr/>
                    <a:lstStyle/>
                    <a:p>
                      <a:pPr marL="0" marR="0" algn="ctr">
                        <a:spcBef>
                          <a:spcPts val="0"/>
                        </a:spcBef>
                        <a:spcAft>
                          <a:spcPts val="0"/>
                        </a:spcAft>
                      </a:pPr>
                      <a:r>
                        <a:rPr lang="en-US" sz="12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9525421"/>
                  </a:ext>
                </a:extLst>
              </a:tr>
              <a:tr h="0">
                <a:tc>
                  <a:txBody>
                    <a:bodyPr/>
                    <a:lstStyle/>
                    <a:p>
                      <a:pPr marL="0" marR="0" algn="ctr">
                        <a:spcBef>
                          <a:spcPts val="0"/>
                        </a:spcBef>
                        <a:spcAft>
                          <a:spcPts val="0"/>
                        </a:spcAft>
                      </a:pPr>
                      <a:r>
                        <a:rPr lang="en-US" sz="1200">
                          <a:effectLst/>
                        </a:rPr>
                        <a:t>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0369436"/>
                  </a:ext>
                </a:extLst>
              </a:tr>
            </a:tbl>
          </a:graphicData>
        </a:graphic>
      </p:graphicFrame>
      <p:sp>
        <p:nvSpPr>
          <p:cNvPr id="7" name="Rectangle 6">
            <a:extLst>
              <a:ext uri="{FF2B5EF4-FFF2-40B4-BE49-F238E27FC236}">
                <a16:creationId xmlns:a16="http://schemas.microsoft.com/office/drawing/2014/main" id="{5E11D83B-9C8D-485B-86B2-86AB6DD933FF}"/>
              </a:ext>
            </a:extLst>
          </p:cNvPr>
          <p:cNvSpPr/>
          <p:nvPr/>
        </p:nvSpPr>
        <p:spPr>
          <a:xfrm>
            <a:off x="1547664" y="2418789"/>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3 </a:t>
            </a:r>
            <a:endParaRPr lang="en-US" dirty="0">
              <a:solidFill>
                <a:schemeClr val="tx1"/>
              </a:solidFill>
              <a:latin typeface="+mj-lt"/>
            </a:endParaRPr>
          </a:p>
        </p:txBody>
      </p:sp>
    </p:spTree>
    <p:extLst>
      <p:ext uri="{BB962C8B-B14F-4D97-AF65-F5344CB8AC3E}">
        <p14:creationId xmlns:p14="http://schemas.microsoft.com/office/powerpoint/2010/main" val="2270029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Data rates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1400" dirty="0">
                <a:cs typeface="DejaVu Sans" pitchFamily="34" charset="0"/>
              </a:rPr>
              <a:t>SUN OFDM LR supports four options, four spreading rates and four different symbol durations. The selected option determines the overall signal BW. The selected symbol duration translates into the bandwidth of each of the sub-carriers. The spreading rate provides an additional coding mechanism to increase redundancy and improve link budget.</a:t>
            </a:r>
          </a:p>
          <a:p>
            <a:pPr marL="457200" indent="-457200">
              <a:buFont typeface="Arial" panose="020B0604020202020204" pitchFamily="34" charset="0"/>
              <a:buChar char="•"/>
            </a:pPr>
            <a:endParaRPr lang="en-US" sz="1400" dirty="0">
              <a:cs typeface="DejaVu Sans" pitchFamily="34" charset="0"/>
            </a:endParaRPr>
          </a:p>
          <a:p>
            <a:pPr marL="857250" lvl="1"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endParaRPr lang="en-US" sz="14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graphicFrame>
        <p:nvGraphicFramePr>
          <p:cNvPr id="6" name="Table 5">
            <a:extLst>
              <a:ext uri="{FF2B5EF4-FFF2-40B4-BE49-F238E27FC236}">
                <a16:creationId xmlns:a16="http://schemas.microsoft.com/office/drawing/2014/main" id="{DFA505D5-012B-47DB-9D1B-A3758CDFA3C4}"/>
              </a:ext>
            </a:extLst>
          </p:cNvPr>
          <p:cNvGraphicFramePr>
            <a:graphicFrameLocks noGrp="1"/>
          </p:cNvGraphicFramePr>
          <p:nvPr>
            <p:extLst>
              <p:ext uri="{D42A27DB-BD31-4B8C-83A1-F6EECF244321}">
                <p14:modId xmlns:p14="http://schemas.microsoft.com/office/powerpoint/2010/main" val="1111687651"/>
              </p:ext>
            </p:extLst>
          </p:nvPr>
        </p:nvGraphicFramePr>
        <p:xfrm>
          <a:off x="899592" y="2492896"/>
          <a:ext cx="6655154" cy="1828800"/>
        </p:xfrm>
        <a:graphic>
          <a:graphicData uri="http://schemas.openxmlformats.org/drawingml/2006/table">
            <a:tbl>
              <a:tblPr firstRow="1" firstCol="1" bandRow="1">
                <a:tableStyleId>{5C22544A-7EE6-4342-B048-85BDC9FD1C3A}</a:tableStyleId>
              </a:tblPr>
              <a:tblGrid>
                <a:gridCol w="2175450">
                  <a:extLst>
                    <a:ext uri="{9D8B030D-6E8A-4147-A177-3AD203B41FA5}">
                      <a16:colId xmlns:a16="http://schemas.microsoft.com/office/drawing/2014/main" val="3172783798"/>
                    </a:ext>
                  </a:extLst>
                </a:gridCol>
                <a:gridCol w="1296144">
                  <a:extLst>
                    <a:ext uri="{9D8B030D-6E8A-4147-A177-3AD203B41FA5}">
                      <a16:colId xmlns:a16="http://schemas.microsoft.com/office/drawing/2014/main" val="4235703394"/>
                    </a:ext>
                  </a:extLst>
                </a:gridCol>
                <a:gridCol w="1152128">
                  <a:extLst>
                    <a:ext uri="{9D8B030D-6E8A-4147-A177-3AD203B41FA5}">
                      <a16:colId xmlns:a16="http://schemas.microsoft.com/office/drawing/2014/main" val="1921396297"/>
                    </a:ext>
                  </a:extLst>
                </a:gridCol>
                <a:gridCol w="1152128">
                  <a:extLst>
                    <a:ext uri="{9D8B030D-6E8A-4147-A177-3AD203B41FA5}">
                      <a16:colId xmlns:a16="http://schemas.microsoft.com/office/drawing/2014/main" val="3275105405"/>
                    </a:ext>
                  </a:extLst>
                </a:gridCol>
                <a:gridCol w="879304">
                  <a:extLst>
                    <a:ext uri="{9D8B030D-6E8A-4147-A177-3AD203B41FA5}">
                      <a16:colId xmlns:a16="http://schemas.microsoft.com/office/drawing/2014/main" val="1910151238"/>
                    </a:ext>
                  </a:extLst>
                </a:gridCol>
              </a:tblGrid>
              <a:tr h="0">
                <a:tc>
                  <a:txBody>
                    <a:bodyPr/>
                    <a:lstStyle/>
                    <a:p>
                      <a:pPr marL="0" marR="0" algn="ctr">
                        <a:spcBef>
                          <a:spcPts val="0"/>
                        </a:spcBef>
                        <a:spcAft>
                          <a:spcPts val="0"/>
                        </a:spcAft>
                      </a:pPr>
                      <a:r>
                        <a:rPr lang="en-US" sz="1200">
                          <a:effectLst/>
                        </a:rPr>
                        <a:t>Parameter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8145643"/>
                  </a:ext>
                </a:extLst>
              </a:tr>
              <a:tr h="0">
                <a:tc>
                  <a:txBody>
                    <a:bodyPr/>
                    <a:lstStyle/>
                    <a:p>
                      <a:pPr marL="0" marR="0" algn="ctr">
                        <a:spcBef>
                          <a:spcPts val="0"/>
                        </a:spcBef>
                        <a:spcAft>
                          <a:spcPts val="0"/>
                        </a:spcAft>
                      </a:pPr>
                      <a:r>
                        <a:rPr lang="en-US" sz="1200">
                          <a:effectLst/>
                        </a:rPr>
                        <a:t>Nominal bandwidth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1100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156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3324442"/>
                  </a:ext>
                </a:extLst>
              </a:tr>
              <a:tr h="0">
                <a:tc>
                  <a:txBody>
                    <a:bodyPr/>
                    <a:lstStyle/>
                    <a:p>
                      <a:pPr marL="0" marR="0" algn="ctr">
                        <a:spcBef>
                          <a:spcPts val="0"/>
                        </a:spcBef>
                        <a:spcAft>
                          <a:spcPts val="0"/>
                        </a:spcAft>
                      </a:pPr>
                      <a:r>
                        <a:rPr lang="en-US" sz="1200">
                          <a:effectLst/>
                        </a:rPr>
                        <a:t>Channel Spacing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1200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800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1607919"/>
                  </a:ext>
                </a:extLst>
              </a:tr>
              <a:tr h="0">
                <a:tc>
                  <a:txBody>
                    <a:bodyPr/>
                    <a:lstStyle/>
                    <a:p>
                      <a:pPr marL="0" marR="0" algn="ctr">
                        <a:spcBef>
                          <a:spcPts val="0"/>
                        </a:spcBef>
                        <a:spcAft>
                          <a:spcPts val="0"/>
                        </a:spcAft>
                      </a:pPr>
                      <a:r>
                        <a:rPr lang="en-US" sz="1200" dirty="0">
                          <a:effectLst/>
                        </a:rPr>
                        <a:t>DFT size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64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373256"/>
                  </a:ext>
                </a:extLst>
              </a:tr>
              <a:tr h="0">
                <a:tc>
                  <a:txBody>
                    <a:bodyPr/>
                    <a:lstStyle/>
                    <a:p>
                      <a:pPr marL="0" marR="0" algn="ctr">
                        <a:spcBef>
                          <a:spcPts val="0"/>
                        </a:spcBef>
                        <a:spcAft>
                          <a:spcPts val="0"/>
                        </a:spcAft>
                      </a:pPr>
                      <a:r>
                        <a:rPr lang="en-US" sz="1200">
                          <a:effectLst/>
                        </a:rPr>
                        <a:t>Active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1057991"/>
                  </a:ext>
                </a:extLst>
              </a:tr>
              <a:tr h="0">
                <a:tc>
                  <a:txBody>
                    <a:bodyPr/>
                    <a:lstStyle/>
                    <a:p>
                      <a:pPr marL="0" marR="0" algn="ctr">
                        <a:spcBef>
                          <a:spcPts val="0"/>
                        </a:spcBef>
                        <a:spcAft>
                          <a:spcPts val="0"/>
                        </a:spcAft>
                      </a:pPr>
                      <a:r>
                        <a:rPr lang="en-US" sz="1200">
                          <a:effectLst/>
                        </a:rPr>
                        <a:t>Pilot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4006114"/>
                  </a:ext>
                </a:extLst>
              </a:tr>
              <a:tr h="0">
                <a:tc>
                  <a:txBody>
                    <a:bodyPr/>
                    <a:lstStyle/>
                    <a:p>
                      <a:pPr marL="0" marR="0" algn="ctr">
                        <a:spcBef>
                          <a:spcPts val="0"/>
                        </a:spcBef>
                        <a:spcAft>
                          <a:spcPts val="0"/>
                        </a:spcAft>
                      </a:pPr>
                      <a:r>
                        <a:rPr lang="en-US" sz="1200">
                          <a:effectLst/>
                        </a:rPr>
                        <a:t>Data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0411171"/>
                  </a:ext>
                </a:extLst>
              </a:tr>
              <a:tr h="0">
                <a:tc>
                  <a:txBody>
                    <a:bodyPr/>
                    <a:lstStyle/>
                    <a:p>
                      <a:pPr marL="0" marR="0" algn="ctr">
                        <a:spcBef>
                          <a:spcPts val="0"/>
                        </a:spcBef>
                        <a:spcAft>
                          <a:spcPts val="0"/>
                        </a:spcAft>
                      </a:pPr>
                      <a:r>
                        <a:rPr lang="en-US" sz="1200">
                          <a:effectLst/>
                        </a:rPr>
                        <a:t>DSSS=2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2.083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2.083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2.083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2.083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5672978"/>
                  </a:ext>
                </a:extLst>
              </a:tr>
              <a:tr h="0">
                <a:tc>
                  <a:txBody>
                    <a:bodyPr/>
                    <a:lstStyle/>
                    <a:p>
                      <a:pPr marL="0" marR="0" algn="ctr">
                        <a:spcBef>
                          <a:spcPts val="0"/>
                        </a:spcBef>
                        <a:spcAft>
                          <a:spcPts val="0"/>
                        </a:spcAft>
                      </a:pPr>
                      <a:r>
                        <a:rPr lang="en-US" sz="1200">
                          <a:effectLst/>
                        </a:rPr>
                        <a:t>DSSS=4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0707948"/>
                  </a:ext>
                </a:extLst>
              </a:tr>
              <a:tr h="0">
                <a:tc>
                  <a:txBody>
                    <a:bodyPr/>
                    <a:lstStyle/>
                    <a:p>
                      <a:pPr marL="0" marR="0" algn="ctr">
                        <a:spcBef>
                          <a:spcPts val="0"/>
                        </a:spcBef>
                        <a:spcAft>
                          <a:spcPts val="0"/>
                        </a:spcAft>
                      </a:pPr>
                      <a:r>
                        <a:rPr lang="en-US" sz="1200">
                          <a:effectLst/>
                        </a:rPr>
                        <a:t>DSSS=6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0.694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0.694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0.694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0.694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413259"/>
                  </a:ext>
                </a:extLst>
              </a:tr>
            </a:tbl>
          </a:graphicData>
        </a:graphic>
      </p:graphicFrame>
      <p:sp>
        <p:nvSpPr>
          <p:cNvPr id="7" name="Rectangle 6">
            <a:extLst>
              <a:ext uri="{FF2B5EF4-FFF2-40B4-BE49-F238E27FC236}">
                <a16:creationId xmlns:a16="http://schemas.microsoft.com/office/drawing/2014/main" id="{8C1447D1-29B8-4E3F-9282-539FA3B84FFC}"/>
              </a:ext>
            </a:extLst>
          </p:cNvPr>
          <p:cNvSpPr/>
          <p:nvPr/>
        </p:nvSpPr>
        <p:spPr>
          <a:xfrm>
            <a:off x="7668344" y="2899464"/>
            <a:ext cx="1475656" cy="646331"/>
          </a:xfrm>
          <a:prstGeom prst="rect">
            <a:avLst/>
          </a:prstGeom>
        </p:spPr>
        <p:txBody>
          <a:bodyPr wrap="square">
            <a:spAutoFit/>
          </a:bodyPr>
          <a:lstStyle/>
          <a:p>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Data rates for SUN OFDM LR with </a:t>
            </a:r>
            <a:r>
              <a:rPr lang="en-US"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SymDur</a:t>
            </a: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 120 us</a:t>
            </a:r>
            <a:endParaRPr lang="en-US" dirty="0">
              <a:solidFill>
                <a:schemeClr val="tx1"/>
              </a:solidFill>
            </a:endParaRPr>
          </a:p>
        </p:txBody>
      </p:sp>
      <p:graphicFrame>
        <p:nvGraphicFramePr>
          <p:cNvPr id="8" name="Table 7">
            <a:extLst>
              <a:ext uri="{FF2B5EF4-FFF2-40B4-BE49-F238E27FC236}">
                <a16:creationId xmlns:a16="http://schemas.microsoft.com/office/drawing/2014/main" id="{7DC47E68-590F-4D4A-8213-D80B30ACA57A}"/>
              </a:ext>
            </a:extLst>
          </p:cNvPr>
          <p:cNvGraphicFramePr>
            <a:graphicFrameLocks noGrp="1"/>
          </p:cNvGraphicFramePr>
          <p:nvPr>
            <p:extLst>
              <p:ext uri="{D42A27DB-BD31-4B8C-83A1-F6EECF244321}">
                <p14:modId xmlns:p14="http://schemas.microsoft.com/office/powerpoint/2010/main" val="937479718"/>
              </p:ext>
            </p:extLst>
          </p:nvPr>
        </p:nvGraphicFramePr>
        <p:xfrm>
          <a:off x="899592" y="4431845"/>
          <a:ext cx="5775852" cy="1828800"/>
        </p:xfrm>
        <a:graphic>
          <a:graphicData uri="http://schemas.openxmlformats.org/drawingml/2006/table">
            <a:tbl>
              <a:tblPr firstRow="1" firstCol="1" bandRow="1">
                <a:tableStyleId>{5C22544A-7EE6-4342-B048-85BDC9FD1C3A}</a:tableStyleId>
              </a:tblPr>
              <a:tblGrid>
                <a:gridCol w="2232248">
                  <a:extLst>
                    <a:ext uri="{9D8B030D-6E8A-4147-A177-3AD203B41FA5}">
                      <a16:colId xmlns:a16="http://schemas.microsoft.com/office/drawing/2014/main" val="3463513768"/>
                    </a:ext>
                  </a:extLst>
                </a:gridCol>
                <a:gridCol w="1296144">
                  <a:extLst>
                    <a:ext uri="{9D8B030D-6E8A-4147-A177-3AD203B41FA5}">
                      <a16:colId xmlns:a16="http://schemas.microsoft.com/office/drawing/2014/main" val="3068774578"/>
                    </a:ext>
                  </a:extLst>
                </a:gridCol>
                <a:gridCol w="1152128">
                  <a:extLst>
                    <a:ext uri="{9D8B030D-6E8A-4147-A177-3AD203B41FA5}">
                      <a16:colId xmlns:a16="http://schemas.microsoft.com/office/drawing/2014/main" val="2264178197"/>
                    </a:ext>
                  </a:extLst>
                </a:gridCol>
                <a:gridCol w="1095332">
                  <a:extLst>
                    <a:ext uri="{9D8B030D-6E8A-4147-A177-3AD203B41FA5}">
                      <a16:colId xmlns:a16="http://schemas.microsoft.com/office/drawing/2014/main" val="757809939"/>
                    </a:ext>
                  </a:extLst>
                </a:gridCol>
              </a:tblGrid>
              <a:tr h="0">
                <a:tc>
                  <a:txBody>
                    <a:bodyPr/>
                    <a:lstStyle/>
                    <a:p>
                      <a:pPr marL="0" marR="0" algn="ctr">
                        <a:spcBef>
                          <a:spcPts val="0"/>
                        </a:spcBef>
                        <a:spcAft>
                          <a:spcPts val="0"/>
                        </a:spcAft>
                      </a:pPr>
                      <a:r>
                        <a:rPr lang="en-US" sz="1200">
                          <a:effectLst/>
                        </a:rPr>
                        <a:t>Parameter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0578878"/>
                  </a:ext>
                </a:extLst>
              </a:tr>
              <a:tr h="0">
                <a:tc>
                  <a:txBody>
                    <a:bodyPr/>
                    <a:lstStyle/>
                    <a:p>
                      <a:pPr marL="0" marR="0" algn="ctr">
                        <a:spcBef>
                          <a:spcPts val="0"/>
                        </a:spcBef>
                        <a:spcAft>
                          <a:spcPts val="0"/>
                        </a:spcAft>
                      </a:pPr>
                      <a:r>
                        <a:rPr lang="en-US" sz="1200">
                          <a:effectLst/>
                        </a:rPr>
                        <a:t>Nominal bandwidth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1100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3466549"/>
                  </a:ext>
                </a:extLst>
              </a:tr>
              <a:tr h="0">
                <a:tc>
                  <a:txBody>
                    <a:bodyPr/>
                    <a:lstStyle/>
                    <a:p>
                      <a:pPr marL="0" marR="0" algn="ctr">
                        <a:spcBef>
                          <a:spcPts val="0"/>
                        </a:spcBef>
                        <a:spcAft>
                          <a:spcPts val="0"/>
                        </a:spcAft>
                      </a:pPr>
                      <a:r>
                        <a:rPr lang="en-US" sz="1200">
                          <a:effectLst/>
                        </a:rPr>
                        <a:t>Channel Spacing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1200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800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4159951"/>
                  </a:ext>
                </a:extLst>
              </a:tr>
              <a:tr h="0">
                <a:tc>
                  <a:txBody>
                    <a:bodyPr/>
                    <a:lstStyle/>
                    <a:p>
                      <a:pPr marL="0" marR="0" algn="ctr">
                        <a:spcBef>
                          <a:spcPts val="0"/>
                        </a:spcBef>
                        <a:spcAft>
                          <a:spcPts val="0"/>
                        </a:spcAft>
                      </a:pPr>
                      <a:r>
                        <a:rPr lang="en-US" sz="1200">
                          <a:effectLst/>
                        </a:rPr>
                        <a:t>DFT size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64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9780328"/>
                  </a:ext>
                </a:extLst>
              </a:tr>
              <a:tr h="0">
                <a:tc>
                  <a:txBody>
                    <a:bodyPr/>
                    <a:lstStyle/>
                    <a:p>
                      <a:pPr marL="0" marR="0" algn="ctr">
                        <a:spcBef>
                          <a:spcPts val="0"/>
                        </a:spcBef>
                        <a:spcAft>
                          <a:spcPts val="0"/>
                        </a:spcAft>
                      </a:pPr>
                      <a:r>
                        <a:rPr lang="en-US" sz="1200">
                          <a:effectLst/>
                        </a:rPr>
                        <a:t>Active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5739221"/>
                  </a:ext>
                </a:extLst>
              </a:tr>
              <a:tr h="0">
                <a:tc>
                  <a:txBody>
                    <a:bodyPr/>
                    <a:lstStyle/>
                    <a:p>
                      <a:pPr marL="0" marR="0" algn="ctr">
                        <a:spcBef>
                          <a:spcPts val="0"/>
                        </a:spcBef>
                        <a:spcAft>
                          <a:spcPts val="0"/>
                        </a:spcAft>
                      </a:pPr>
                      <a:r>
                        <a:rPr lang="en-US" sz="1200">
                          <a:effectLst/>
                        </a:rPr>
                        <a:t>Pilot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2773639"/>
                  </a:ext>
                </a:extLst>
              </a:tr>
              <a:tr h="0">
                <a:tc>
                  <a:txBody>
                    <a:bodyPr/>
                    <a:lstStyle/>
                    <a:p>
                      <a:pPr marL="0" marR="0" algn="ctr">
                        <a:spcBef>
                          <a:spcPts val="0"/>
                        </a:spcBef>
                        <a:spcAft>
                          <a:spcPts val="0"/>
                        </a:spcAft>
                      </a:pPr>
                      <a:r>
                        <a:rPr lang="en-US" sz="1200">
                          <a:effectLst/>
                        </a:rPr>
                        <a:t>Data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01126"/>
                  </a:ext>
                </a:extLst>
              </a:tr>
              <a:tr h="0">
                <a:tc>
                  <a:txBody>
                    <a:bodyPr/>
                    <a:lstStyle/>
                    <a:p>
                      <a:pPr marL="0" marR="0" algn="ctr">
                        <a:spcBef>
                          <a:spcPts val="0"/>
                        </a:spcBef>
                        <a:spcAft>
                          <a:spcPts val="0"/>
                        </a:spcAft>
                      </a:pPr>
                      <a:r>
                        <a:rPr lang="en-US" sz="1200">
                          <a:effectLst/>
                        </a:rPr>
                        <a:t>DSSS=2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4.167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4.167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4.167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139914"/>
                  </a:ext>
                </a:extLst>
              </a:tr>
              <a:tr h="0">
                <a:tc>
                  <a:txBody>
                    <a:bodyPr/>
                    <a:lstStyle/>
                    <a:p>
                      <a:pPr marL="0" marR="0" algn="ctr">
                        <a:spcBef>
                          <a:spcPts val="0"/>
                        </a:spcBef>
                        <a:spcAft>
                          <a:spcPts val="0"/>
                        </a:spcAft>
                      </a:pPr>
                      <a:r>
                        <a:rPr lang="en-US" sz="1200">
                          <a:effectLst/>
                        </a:rPr>
                        <a:t>DSSS=4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2.083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2.083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2.083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7610157"/>
                  </a:ext>
                </a:extLst>
              </a:tr>
              <a:tr h="0">
                <a:tc>
                  <a:txBody>
                    <a:bodyPr/>
                    <a:lstStyle/>
                    <a:p>
                      <a:pPr marL="0" marR="0" algn="ctr">
                        <a:spcBef>
                          <a:spcPts val="0"/>
                        </a:spcBef>
                        <a:spcAft>
                          <a:spcPts val="0"/>
                        </a:spcAft>
                      </a:pPr>
                      <a:r>
                        <a:rPr lang="en-US" sz="1200">
                          <a:effectLst/>
                        </a:rPr>
                        <a:t>DSSS=6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1.389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1.389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1.389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1634364"/>
                  </a:ext>
                </a:extLst>
              </a:tr>
            </a:tbl>
          </a:graphicData>
        </a:graphic>
      </p:graphicFrame>
      <p:sp>
        <p:nvSpPr>
          <p:cNvPr id="9" name="Rectangle 8">
            <a:extLst>
              <a:ext uri="{FF2B5EF4-FFF2-40B4-BE49-F238E27FC236}">
                <a16:creationId xmlns:a16="http://schemas.microsoft.com/office/drawing/2014/main" id="{C0A3BFA2-7676-4E9B-B7F0-626F9D821297}"/>
              </a:ext>
            </a:extLst>
          </p:cNvPr>
          <p:cNvSpPr/>
          <p:nvPr/>
        </p:nvSpPr>
        <p:spPr>
          <a:xfrm>
            <a:off x="6942063" y="4723880"/>
            <a:ext cx="1577975" cy="646331"/>
          </a:xfrm>
          <a:prstGeom prst="rect">
            <a:avLst/>
          </a:prstGeom>
        </p:spPr>
        <p:txBody>
          <a:bodyPr wrap="square">
            <a:spAutoFit/>
          </a:bodyPr>
          <a:lstStyle/>
          <a:p>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Data rates for SUN OFDM LR with </a:t>
            </a:r>
            <a:r>
              <a:rPr lang="en-US"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SymDur</a:t>
            </a: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 60 us</a:t>
            </a:r>
            <a:endParaRPr lang="en-US" dirty="0">
              <a:solidFill>
                <a:schemeClr val="tx1"/>
              </a:solidFill>
            </a:endParaRPr>
          </a:p>
        </p:txBody>
      </p:sp>
      <p:sp>
        <p:nvSpPr>
          <p:cNvPr id="10" name="Rectangle 9">
            <a:extLst>
              <a:ext uri="{FF2B5EF4-FFF2-40B4-BE49-F238E27FC236}">
                <a16:creationId xmlns:a16="http://schemas.microsoft.com/office/drawing/2014/main" id="{FADED2F0-876A-4B26-B5FB-5970E712E6BB}"/>
              </a:ext>
            </a:extLst>
          </p:cNvPr>
          <p:cNvSpPr/>
          <p:nvPr/>
        </p:nvSpPr>
        <p:spPr>
          <a:xfrm>
            <a:off x="120544" y="3152001"/>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4 </a:t>
            </a:r>
            <a:endParaRPr lang="en-US" dirty="0">
              <a:solidFill>
                <a:schemeClr val="tx1"/>
              </a:solidFill>
              <a:latin typeface="+mj-lt"/>
            </a:endParaRPr>
          </a:p>
        </p:txBody>
      </p:sp>
      <p:sp>
        <p:nvSpPr>
          <p:cNvPr id="11" name="Rectangle 10">
            <a:extLst>
              <a:ext uri="{FF2B5EF4-FFF2-40B4-BE49-F238E27FC236}">
                <a16:creationId xmlns:a16="http://schemas.microsoft.com/office/drawing/2014/main" id="{41CDF1F5-0046-4725-A9A2-C942566214F1}"/>
              </a:ext>
            </a:extLst>
          </p:cNvPr>
          <p:cNvSpPr/>
          <p:nvPr/>
        </p:nvSpPr>
        <p:spPr>
          <a:xfrm>
            <a:off x="105335" y="5207745"/>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5 </a:t>
            </a:r>
            <a:endParaRPr lang="en-US" dirty="0">
              <a:solidFill>
                <a:schemeClr val="tx1"/>
              </a:solidFill>
              <a:latin typeface="+mj-lt"/>
            </a:endParaRPr>
          </a:p>
        </p:txBody>
      </p:sp>
    </p:spTree>
    <p:extLst>
      <p:ext uri="{BB962C8B-B14F-4D97-AF65-F5344CB8AC3E}">
        <p14:creationId xmlns:p14="http://schemas.microsoft.com/office/powerpoint/2010/main" val="632113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Data rates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1400" dirty="0">
                <a:cs typeface="DejaVu Sans" pitchFamily="34" charset="0"/>
              </a:rPr>
              <a:t>SUN OFDM LR supports four options, four spreading rates and four different symbol durations. The selected option determines the overall signal BW. The selected symbol duration translates into the bandwidth of each of the sub-carriers. The spreading rate provides an additional coding mechanism to increase redundancy and improve link budget.</a:t>
            </a:r>
          </a:p>
          <a:p>
            <a:pPr marL="457200" indent="-457200">
              <a:buFont typeface="Arial" panose="020B0604020202020204" pitchFamily="34" charset="0"/>
              <a:buChar char="•"/>
            </a:pPr>
            <a:endParaRPr lang="en-US" sz="1400" dirty="0">
              <a:cs typeface="DejaVu Sans" pitchFamily="34" charset="0"/>
            </a:endParaRPr>
          </a:p>
          <a:p>
            <a:pPr marL="857250" lvl="1"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endParaRPr lang="en-US" sz="14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7" name="Rectangle 6">
            <a:extLst>
              <a:ext uri="{FF2B5EF4-FFF2-40B4-BE49-F238E27FC236}">
                <a16:creationId xmlns:a16="http://schemas.microsoft.com/office/drawing/2014/main" id="{8C1447D1-29B8-4E3F-9282-539FA3B84FFC}"/>
              </a:ext>
            </a:extLst>
          </p:cNvPr>
          <p:cNvSpPr/>
          <p:nvPr/>
        </p:nvSpPr>
        <p:spPr>
          <a:xfrm>
            <a:off x="6942064" y="2926991"/>
            <a:ext cx="1446360" cy="646331"/>
          </a:xfrm>
          <a:prstGeom prst="rect">
            <a:avLst/>
          </a:prstGeom>
        </p:spPr>
        <p:txBody>
          <a:bodyPr wrap="square">
            <a:spAutoFit/>
          </a:bodyPr>
          <a:lstStyle/>
          <a:p>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Data rates for SUN OFDM LR with </a:t>
            </a:r>
            <a:r>
              <a:rPr lang="en-US"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SymDur</a:t>
            </a: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 30 us</a:t>
            </a:r>
            <a:endParaRPr lang="en-US" dirty="0">
              <a:solidFill>
                <a:schemeClr val="tx1"/>
              </a:solidFill>
            </a:endParaRPr>
          </a:p>
        </p:txBody>
      </p:sp>
      <p:sp>
        <p:nvSpPr>
          <p:cNvPr id="9" name="Rectangle 8">
            <a:extLst>
              <a:ext uri="{FF2B5EF4-FFF2-40B4-BE49-F238E27FC236}">
                <a16:creationId xmlns:a16="http://schemas.microsoft.com/office/drawing/2014/main" id="{C0A3BFA2-7676-4E9B-B7F0-626F9D821297}"/>
              </a:ext>
            </a:extLst>
          </p:cNvPr>
          <p:cNvSpPr/>
          <p:nvPr/>
        </p:nvSpPr>
        <p:spPr>
          <a:xfrm>
            <a:off x="6942063" y="4723880"/>
            <a:ext cx="1577975" cy="646331"/>
          </a:xfrm>
          <a:prstGeom prst="rect">
            <a:avLst/>
          </a:prstGeom>
        </p:spPr>
        <p:txBody>
          <a:bodyPr wrap="square">
            <a:spAutoFit/>
          </a:bodyPr>
          <a:lstStyle/>
          <a:p>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Data rates for SUN OFDM LR with </a:t>
            </a:r>
            <a:r>
              <a:rPr lang="en-US"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SymDur</a:t>
            </a: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 15 us</a:t>
            </a:r>
            <a:endParaRPr lang="en-US" dirty="0">
              <a:solidFill>
                <a:schemeClr val="tx1"/>
              </a:solidFill>
            </a:endParaRPr>
          </a:p>
        </p:txBody>
      </p:sp>
      <p:graphicFrame>
        <p:nvGraphicFramePr>
          <p:cNvPr id="10" name="Table 9">
            <a:extLst>
              <a:ext uri="{FF2B5EF4-FFF2-40B4-BE49-F238E27FC236}">
                <a16:creationId xmlns:a16="http://schemas.microsoft.com/office/drawing/2014/main" id="{E607F256-108F-45DE-81FD-9ED85ABEC3E4}"/>
              </a:ext>
            </a:extLst>
          </p:cNvPr>
          <p:cNvGraphicFramePr>
            <a:graphicFrameLocks noGrp="1"/>
          </p:cNvGraphicFramePr>
          <p:nvPr>
            <p:extLst>
              <p:ext uri="{D42A27DB-BD31-4B8C-83A1-F6EECF244321}">
                <p14:modId xmlns:p14="http://schemas.microsoft.com/office/powerpoint/2010/main" val="4163935869"/>
              </p:ext>
            </p:extLst>
          </p:nvPr>
        </p:nvGraphicFramePr>
        <p:xfrm>
          <a:off x="874076" y="2465146"/>
          <a:ext cx="4680519" cy="1927708"/>
        </p:xfrm>
        <a:graphic>
          <a:graphicData uri="http://schemas.openxmlformats.org/drawingml/2006/table">
            <a:tbl>
              <a:tblPr firstRow="1" firstCol="1" bandRow="1">
                <a:tableStyleId>{5C22544A-7EE6-4342-B048-85BDC9FD1C3A}</a:tableStyleId>
              </a:tblPr>
              <a:tblGrid>
                <a:gridCol w="2232248">
                  <a:extLst>
                    <a:ext uri="{9D8B030D-6E8A-4147-A177-3AD203B41FA5}">
                      <a16:colId xmlns:a16="http://schemas.microsoft.com/office/drawing/2014/main" val="2369824252"/>
                    </a:ext>
                  </a:extLst>
                </a:gridCol>
                <a:gridCol w="1296144">
                  <a:extLst>
                    <a:ext uri="{9D8B030D-6E8A-4147-A177-3AD203B41FA5}">
                      <a16:colId xmlns:a16="http://schemas.microsoft.com/office/drawing/2014/main" val="3523979116"/>
                    </a:ext>
                  </a:extLst>
                </a:gridCol>
                <a:gridCol w="1152127">
                  <a:extLst>
                    <a:ext uri="{9D8B030D-6E8A-4147-A177-3AD203B41FA5}">
                      <a16:colId xmlns:a16="http://schemas.microsoft.com/office/drawing/2014/main" val="1769625103"/>
                    </a:ext>
                  </a:extLst>
                </a:gridCol>
              </a:tblGrid>
              <a:tr h="140894">
                <a:tc>
                  <a:txBody>
                    <a:bodyPr/>
                    <a:lstStyle/>
                    <a:p>
                      <a:pPr marL="0" marR="0" algn="ctr">
                        <a:spcBef>
                          <a:spcPts val="0"/>
                        </a:spcBef>
                        <a:spcAft>
                          <a:spcPts val="0"/>
                        </a:spcAft>
                      </a:pPr>
                      <a:r>
                        <a:rPr lang="en-US" sz="1200">
                          <a:effectLst/>
                        </a:rPr>
                        <a:t>Parameter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2038236"/>
                  </a:ext>
                </a:extLst>
              </a:tr>
              <a:tr h="281788">
                <a:tc>
                  <a:txBody>
                    <a:bodyPr/>
                    <a:lstStyle/>
                    <a:p>
                      <a:pPr marL="0" marR="0" algn="ctr">
                        <a:spcBef>
                          <a:spcPts val="0"/>
                        </a:spcBef>
                        <a:spcAft>
                          <a:spcPts val="0"/>
                        </a:spcAft>
                      </a:pPr>
                      <a:r>
                        <a:rPr lang="en-US" sz="1200">
                          <a:effectLst/>
                        </a:rPr>
                        <a:t>Nominal bandwidth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1100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2694442"/>
                  </a:ext>
                </a:extLst>
              </a:tr>
              <a:tr h="140894">
                <a:tc>
                  <a:txBody>
                    <a:bodyPr/>
                    <a:lstStyle/>
                    <a:p>
                      <a:pPr marL="0" marR="0" algn="ctr">
                        <a:spcBef>
                          <a:spcPts val="0"/>
                        </a:spcBef>
                        <a:spcAft>
                          <a:spcPts val="0"/>
                        </a:spcAft>
                      </a:pPr>
                      <a:r>
                        <a:rPr lang="en-US" sz="1200">
                          <a:effectLst/>
                        </a:rPr>
                        <a:t>Channel Spacing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800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2310815"/>
                  </a:ext>
                </a:extLst>
              </a:tr>
              <a:tr h="140894">
                <a:tc>
                  <a:txBody>
                    <a:bodyPr/>
                    <a:lstStyle/>
                    <a:p>
                      <a:pPr marL="0" marR="0" algn="ctr">
                        <a:spcBef>
                          <a:spcPts val="0"/>
                        </a:spcBef>
                        <a:spcAft>
                          <a:spcPts val="0"/>
                        </a:spcAft>
                      </a:pPr>
                      <a:r>
                        <a:rPr lang="en-US" sz="1200">
                          <a:effectLst/>
                        </a:rPr>
                        <a:t>DFT size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2163635"/>
                  </a:ext>
                </a:extLst>
              </a:tr>
              <a:tr h="140894">
                <a:tc>
                  <a:txBody>
                    <a:bodyPr/>
                    <a:lstStyle/>
                    <a:p>
                      <a:pPr marL="0" marR="0" algn="ctr">
                        <a:spcBef>
                          <a:spcPts val="0"/>
                        </a:spcBef>
                        <a:spcAft>
                          <a:spcPts val="0"/>
                        </a:spcAft>
                      </a:pPr>
                      <a:r>
                        <a:rPr lang="en-US" sz="1200">
                          <a:effectLst/>
                        </a:rPr>
                        <a:t>Active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4139574"/>
                  </a:ext>
                </a:extLst>
              </a:tr>
              <a:tr h="140894">
                <a:tc>
                  <a:txBody>
                    <a:bodyPr/>
                    <a:lstStyle/>
                    <a:p>
                      <a:pPr marL="0" marR="0" algn="ctr">
                        <a:spcBef>
                          <a:spcPts val="0"/>
                        </a:spcBef>
                        <a:spcAft>
                          <a:spcPts val="0"/>
                        </a:spcAft>
                      </a:pPr>
                      <a:r>
                        <a:rPr lang="en-US" sz="1200">
                          <a:effectLst/>
                        </a:rPr>
                        <a:t>Pilot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4736446"/>
                  </a:ext>
                </a:extLst>
              </a:tr>
              <a:tr h="140894">
                <a:tc>
                  <a:txBody>
                    <a:bodyPr/>
                    <a:lstStyle/>
                    <a:p>
                      <a:pPr marL="0" marR="0" algn="ctr">
                        <a:spcBef>
                          <a:spcPts val="0"/>
                        </a:spcBef>
                        <a:spcAft>
                          <a:spcPts val="0"/>
                        </a:spcAft>
                      </a:pPr>
                      <a:r>
                        <a:rPr lang="en-US" sz="1200">
                          <a:effectLst/>
                        </a:rPr>
                        <a:t>Data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7845529"/>
                  </a:ext>
                </a:extLst>
              </a:tr>
              <a:tr h="140894">
                <a:tc>
                  <a:txBody>
                    <a:bodyPr/>
                    <a:lstStyle/>
                    <a:p>
                      <a:pPr marL="0" marR="0" algn="ctr">
                        <a:spcBef>
                          <a:spcPts val="0"/>
                        </a:spcBef>
                        <a:spcAft>
                          <a:spcPts val="0"/>
                        </a:spcAft>
                      </a:pPr>
                      <a:r>
                        <a:rPr lang="en-US" sz="1200">
                          <a:effectLst/>
                        </a:rPr>
                        <a:t>DSSS=2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8.333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8.333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5846721"/>
                  </a:ext>
                </a:extLst>
              </a:tr>
              <a:tr h="140894">
                <a:tc>
                  <a:txBody>
                    <a:bodyPr/>
                    <a:lstStyle/>
                    <a:p>
                      <a:pPr marL="0" marR="0" algn="ctr">
                        <a:spcBef>
                          <a:spcPts val="0"/>
                        </a:spcBef>
                        <a:spcAft>
                          <a:spcPts val="0"/>
                        </a:spcAft>
                      </a:pPr>
                      <a:r>
                        <a:rPr lang="en-US" sz="1200">
                          <a:effectLst/>
                        </a:rPr>
                        <a:t>DSSS=4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4.167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4.167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3000508"/>
                  </a:ext>
                </a:extLst>
              </a:tr>
              <a:tr h="140894">
                <a:tc>
                  <a:txBody>
                    <a:bodyPr/>
                    <a:lstStyle/>
                    <a:p>
                      <a:pPr marL="0" marR="0" algn="ctr">
                        <a:spcBef>
                          <a:spcPts val="0"/>
                        </a:spcBef>
                        <a:spcAft>
                          <a:spcPts val="0"/>
                        </a:spcAft>
                      </a:pPr>
                      <a:r>
                        <a:rPr lang="en-US" sz="1200" dirty="0">
                          <a:effectLst/>
                        </a:rPr>
                        <a:t>DSSS=6 (kb/s)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2.778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2.778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4934631"/>
                  </a:ext>
                </a:extLst>
              </a:tr>
            </a:tbl>
          </a:graphicData>
        </a:graphic>
      </p:graphicFrame>
      <p:graphicFrame>
        <p:nvGraphicFramePr>
          <p:cNvPr id="11" name="Table 10">
            <a:extLst>
              <a:ext uri="{FF2B5EF4-FFF2-40B4-BE49-F238E27FC236}">
                <a16:creationId xmlns:a16="http://schemas.microsoft.com/office/drawing/2014/main" id="{7D214B48-A370-48BF-843F-BD042ABDFAD0}"/>
              </a:ext>
            </a:extLst>
          </p:cNvPr>
          <p:cNvGraphicFramePr>
            <a:graphicFrameLocks noGrp="1"/>
          </p:cNvGraphicFramePr>
          <p:nvPr>
            <p:extLst>
              <p:ext uri="{D42A27DB-BD31-4B8C-83A1-F6EECF244321}">
                <p14:modId xmlns:p14="http://schemas.microsoft.com/office/powerpoint/2010/main" val="4149767467"/>
              </p:ext>
            </p:extLst>
          </p:nvPr>
        </p:nvGraphicFramePr>
        <p:xfrm>
          <a:off x="863958" y="4509120"/>
          <a:ext cx="3671758" cy="1828800"/>
        </p:xfrm>
        <a:graphic>
          <a:graphicData uri="http://schemas.openxmlformats.org/drawingml/2006/table">
            <a:tbl>
              <a:tblPr firstRow="1" firstCol="1" bandRow="1">
                <a:tableStyleId>{5C22544A-7EE6-4342-B048-85BDC9FD1C3A}</a:tableStyleId>
              </a:tblPr>
              <a:tblGrid>
                <a:gridCol w="2267882">
                  <a:extLst>
                    <a:ext uri="{9D8B030D-6E8A-4147-A177-3AD203B41FA5}">
                      <a16:colId xmlns:a16="http://schemas.microsoft.com/office/drawing/2014/main" val="3878399054"/>
                    </a:ext>
                  </a:extLst>
                </a:gridCol>
                <a:gridCol w="1403876">
                  <a:extLst>
                    <a:ext uri="{9D8B030D-6E8A-4147-A177-3AD203B41FA5}">
                      <a16:colId xmlns:a16="http://schemas.microsoft.com/office/drawing/2014/main" val="2656237321"/>
                    </a:ext>
                  </a:extLst>
                </a:gridCol>
              </a:tblGrid>
              <a:tr h="0">
                <a:tc>
                  <a:txBody>
                    <a:bodyPr/>
                    <a:lstStyle/>
                    <a:p>
                      <a:pPr marL="0" marR="0" algn="ctr">
                        <a:spcBef>
                          <a:spcPts val="0"/>
                        </a:spcBef>
                        <a:spcAft>
                          <a:spcPts val="0"/>
                        </a:spcAft>
                      </a:pPr>
                      <a:r>
                        <a:rPr lang="en-US" sz="1200">
                          <a:effectLst/>
                        </a:rPr>
                        <a:t>Parameter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Option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4859288"/>
                  </a:ext>
                </a:extLst>
              </a:tr>
              <a:tr h="0">
                <a:tc>
                  <a:txBody>
                    <a:bodyPr/>
                    <a:lstStyle/>
                    <a:p>
                      <a:pPr marL="0" marR="0" algn="ctr">
                        <a:spcBef>
                          <a:spcPts val="0"/>
                        </a:spcBef>
                        <a:spcAft>
                          <a:spcPts val="0"/>
                        </a:spcAft>
                      </a:pPr>
                      <a:r>
                        <a:rPr lang="en-US" sz="1200">
                          <a:effectLst/>
                        </a:rPr>
                        <a:t>Nominal bandwidth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1100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9850718"/>
                  </a:ext>
                </a:extLst>
              </a:tr>
              <a:tr h="0">
                <a:tc>
                  <a:txBody>
                    <a:bodyPr/>
                    <a:lstStyle/>
                    <a:p>
                      <a:pPr marL="0" marR="0" algn="ctr">
                        <a:spcBef>
                          <a:spcPts val="0"/>
                        </a:spcBef>
                        <a:spcAft>
                          <a:spcPts val="0"/>
                        </a:spcAft>
                      </a:pPr>
                      <a:r>
                        <a:rPr lang="en-US" sz="1200">
                          <a:effectLst/>
                        </a:rPr>
                        <a:t>Channel Spacing (kHz)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7628462"/>
                  </a:ext>
                </a:extLst>
              </a:tr>
              <a:tr h="0">
                <a:tc>
                  <a:txBody>
                    <a:bodyPr/>
                    <a:lstStyle/>
                    <a:p>
                      <a:pPr marL="0" marR="0" algn="ctr">
                        <a:spcBef>
                          <a:spcPts val="0"/>
                        </a:spcBef>
                        <a:spcAft>
                          <a:spcPts val="0"/>
                        </a:spcAft>
                      </a:pPr>
                      <a:r>
                        <a:rPr lang="en-US" sz="1200">
                          <a:effectLst/>
                        </a:rPr>
                        <a:t>DFT size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5109689"/>
                  </a:ext>
                </a:extLst>
              </a:tr>
              <a:tr h="0">
                <a:tc>
                  <a:txBody>
                    <a:bodyPr/>
                    <a:lstStyle/>
                    <a:p>
                      <a:pPr marL="0" marR="0" algn="ctr">
                        <a:spcBef>
                          <a:spcPts val="0"/>
                        </a:spcBef>
                        <a:spcAft>
                          <a:spcPts val="0"/>
                        </a:spcAft>
                      </a:pPr>
                      <a:r>
                        <a:rPr lang="en-US" sz="1200">
                          <a:effectLst/>
                        </a:rPr>
                        <a:t>Active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5875205"/>
                  </a:ext>
                </a:extLst>
              </a:tr>
              <a:tr h="0">
                <a:tc>
                  <a:txBody>
                    <a:bodyPr/>
                    <a:lstStyle/>
                    <a:p>
                      <a:pPr marL="0" marR="0" algn="ctr">
                        <a:spcBef>
                          <a:spcPts val="0"/>
                        </a:spcBef>
                        <a:spcAft>
                          <a:spcPts val="0"/>
                        </a:spcAft>
                      </a:pPr>
                      <a:r>
                        <a:rPr lang="en-US" sz="1200">
                          <a:effectLst/>
                        </a:rPr>
                        <a:t>Pilot tones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6546428"/>
                  </a:ext>
                </a:extLst>
              </a:tr>
              <a:tr h="0">
                <a:tc>
                  <a:txBody>
                    <a:bodyPr/>
                    <a:lstStyle/>
                    <a:p>
                      <a:pPr marL="0" marR="0" algn="ctr">
                        <a:spcBef>
                          <a:spcPts val="0"/>
                        </a:spcBef>
                        <a:spcAft>
                          <a:spcPts val="0"/>
                        </a:spcAft>
                      </a:pPr>
                      <a:r>
                        <a:rPr lang="en-US" sz="1200" dirty="0">
                          <a:effectLst/>
                        </a:rPr>
                        <a:t>Data tones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4675031"/>
                  </a:ext>
                </a:extLst>
              </a:tr>
              <a:tr h="0">
                <a:tc>
                  <a:txBody>
                    <a:bodyPr/>
                    <a:lstStyle/>
                    <a:p>
                      <a:pPr marL="0" marR="0" algn="ctr">
                        <a:spcBef>
                          <a:spcPts val="0"/>
                        </a:spcBef>
                        <a:spcAft>
                          <a:spcPts val="0"/>
                        </a:spcAft>
                      </a:pPr>
                      <a:r>
                        <a:rPr lang="en-US" sz="1200">
                          <a:effectLst/>
                        </a:rPr>
                        <a:t>DSSS=2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16.667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5487054"/>
                  </a:ext>
                </a:extLst>
              </a:tr>
              <a:tr h="0">
                <a:tc>
                  <a:txBody>
                    <a:bodyPr/>
                    <a:lstStyle/>
                    <a:p>
                      <a:pPr marL="0" marR="0" algn="ctr">
                        <a:spcBef>
                          <a:spcPts val="0"/>
                        </a:spcBef>
                        <a:spcAft>
                          <a:spcPts val="0"/>
                        </a:spcAft>
                      </a:pPr>
                      <a:r>
                        <a:rPr lang="en-US" sz="1200">
                          <a:effectLst/>
                        </a:rPr>
                        <a:t>DSSS=4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8.333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082205"/>
                  </a:ext>
                </a:extLst>
              </a:tr>
              <a:tr h="0">
                <a:tc>
                  <a:txBody>
                    <a:bodyPr/>
                    <a:lstStyle/>
                    <a:p>
                      <a:pPr marL="0" marR="0" algn="ctr">
                        <a:spcBef>
                          <a:spcPts val="0"/>
                        </a:spcBef>
                        <a:spcAft>
                          <a:spcPts val="0"/>
                        </a:spcAft>
                      </a:pPr>
                      <a:r>
                        <a:rPr lang="en-US" sz="1200">
                          <a:effectLst/>
                        </a:rPr>
                        <a:t>DSSS=6 (kb/s)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5.556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5436649"/>
                  </a:ext>
                </a:extLst>
              </a:tr>
            </a:tbl>
          </a:graphicData>
        </a:graphic>
      </p:graphicFrame>
      <p:sp>
        <p:nvSpPr>
          <p:cNvPr id="12" name="Rectangle 11">
            <a:extLst>
              <a:ext uri="{FF2B5EF4-FFF2-40B4-BE49-F238E27FC236}">
                <a16:creationId xmlns:a16="http://schemas.microsoft.com/office/drawing/2014/main" id="{4570A3EE-28FB-43C2-A82E-820BD3C7B587}"/>
              </a:ext>
            </a:extLst>
          </p:cNvPr>
          <p:cNvSpPr/>
          <p:nvPr/>
        </p:nvSpPr>
        <p:spPr>
          <a:xfrm>
            <a:off x="61318" y="3501750"/>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6 </a:t>
            </a:r>
            <a:endParaRPr lang="en-US" dirty="0">
              <a:solidFill>
                <a:schemeClr val="tx1"/>
              </a:solidFill>
              <a:latin typeface="+mj-lt"/>
            </a:endParaRPr>
          </a:p>
        </p:txBody>
      </p:sp>
      <p:sp>
        <p:nvSpPr>
          <p:cNvPr id="13" name="Rectangle 12">
            <a:extLst>
              <a:ext uri="{FF2B5EF4-FFF2-40B4-BE49-F238E27FC236}">
                <a16:creationId xmlns:a16="http://schemas.microsoft.com/office/drawing/2014/main" id="{0548F608-611F-4A95-ADBE-A385DBE1FEEB}"/>
              </a:ext>
            </a:extLst>
          </p:cNvPr>
          <p:cNvSpPr/>
          <p:nvPr/>
        </p:nvSpPr>
        <p:spPr>
          <a:xfrm>
            <a:off x="61318" y="5277878"/>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7 </a:t>
            </a:r>
            <a:endParaRPr lang="en-US" dirty="0">
              <a:solidFill>
                <a:schemeClr val="tx1"/>
              </a:solidFill>
              <a:latin typeface="+mj-lt"/>
            </a:endParaRPr>
          </a:p>
        </p:txBody>
      </p:sp>
    </p:spTree>
    <p:extLst>
      <p:ext uri="{BB962C8B-B14F-4D97-AF65-F5344CB8AC3E}">
        <p14:creationId xmlns:p14="http://schemas.microsoft.com/office/powerpoint/2010/main" val="86276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cs typeface="DejaVu Sans" pitchFamily="34" charset="0"/>
              </a:rPr>
              <a:t>Modulation and coding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1400" dirty="0">
                <a:cs typeface="DejaVu Sans" pitchFamily="34" charset="0"/>
              </a:rPr>
              <a:t>Reference modulator diagram</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pic>
        <p:nvPicPr>
          <p:cNvPr id="6" name="Picture 5">
            <a:extLst>
              <a:ext uri="{FF2B5EF4-FFF2-40B4-BE49-F238E27FC236}">
                <a16:creationId xmlns:a16="http://schemas.microsoft.com/office/drawing/2014/main" id="{E0AF6BA8-CEE6-4E17-8A47-CDFE1EE05FB0}"/>
              </a:ext>
            </a:extLst>
          </p:cNvPr>
          <p:cNvPicPr/>
          <p:nvPr/>
        </p:nvPicPr>
        <p:blipFill>
          <a:blip r:embed="rId2">
            <a:extLst>
              <a:ext uri="{28A0092B-C50C-407E-A947-70E740481C1C}">
                <a14:useLocalDpi xmlns:a14="http://schemas.microsoft.com/office/drawing/2010/main" val="0"/>
              </a:ext>
            </a:extLst>
          </a:blip>
          <a:stretch>
            <a:fillRect/>
          </a:stretch>
        </p:blipFill>
        <p:spPr>
          <a:xfrm>
            <a:off x="251520" y="2281357"/>
            <a:ext cx="8536896" cy="3360470"/>
          </a:xfrm>
          <a:prstGeom prst="rect">
            <a:avLst/>
          </a:prstGeom>
        </p:spPr>
      </p:pic>
    </p:spTree>
    <p:extLst>
      <p:ext uri="{BB962C8B-B14F-4D97-AF65-F5344CB8AC3E}">
        <p14:creationId xmlns:p14="http://schemas.microsoft.com/office/powerpoint/2010/main" val="223913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cs typeface="DejaVu Sans" pitchFamily="34" charset="0"/>
              </a:rPr>
              <a:t>Modulation and coding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2000" b="1" dirty="0">
                <a:cs typeface="DejaVu Sans" pitchFamily="34" charset="0"/>
              </a:rPr>
              <a:t>Scrambler</a:t>
            </a:r>
          </a:p>
          <a:p>
            <a:pPr marL="0" indent="0"/>
            <a:r>
              <a:rPr lang="en-US" sz="1400" dirty="0">
                <a:cs typeface="DejaVu Sans" pitchFamily="34" charset="0"/>
              </a:rPr>
              <a:t>The inputs to the scrambler are the data octets of the PSDU. The scrambler uses a PN0 sequence that is shown in Figure 16-2. The PN9 scrambler is initialized by all ones (111111111) seed. </a:t>
            </a:r>
          </a:p>
          <a:p>
            <a:pPr marL="0" indent="0"/>
            <a:r>
              <a:rPr lang="en-US" sz="1400" dirty="0">
                <a:cs typeface="DejaVu Sans" pitchFamily="34" charset="0"/>
              </a:rPr>
              <a:t>The scrambled bits are found using XOR operation of each of the input bits with the PN9 sequence:</a:t>
            </a:r>
          </a:p>
          <a:p>
            <a:pPr marL="0" indent="0"/>
            <a:r>
              <a:rPr lang="en-US" sz="1400" dirty="0">
                <a:cs typeface="DejaVu Sans" pitchFamily="34" charset="0"/>
              </a:rPr>
              <a:t> </a:t>
            </a:r>
          </a:p>
          <a:p>
            <a:pPr marL="0" indent="0"/>
            <a:endParaRPr lang="en-US" sz="14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67E56B96-BF18-47FE-B6B2-5B74E86ADC6D}"/>
                  </a:ext>
                </a:extLst>
              </p:cNvPr>
              <p:cNvSpPr/>
              <p:nvPr/>
            </p:nvSpPr>
            <p:spPr>
              <a:xfrm>
                <a:off x="2921305" y="3429000"/>
                <a:ext cx="4029521" cy="369332"/>
              </a:xfrm>
              <a:prstGeom prst="rect">
                <a:avLst/>
              </a:prstGeom>
            </p:spPr>
            <p:txBody>
              <a:bodyPr wrap="square">
                <a:spAutoFit/>
              </a:bodyPr>
              <a:lstStyle/>
              <a:p>
                <a:pPr marL="0" marR="0">
                  <a:spcBef>
                    <a:spcPts val="0"/>
                  </a:spcBef>
                  <a:spcAft>
                    <a:spcPts val="0"/>
                  </a:spcAft>
                </a:pPr>
                <a14:m>
                  <m:oMath xmlns:m="http://schemas.openxmlformats.org/officeDocument/2006/math">
                    <m:r>
                      <a:rPr lang="en-US" sz="1800"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𝑏𝑖</m:t>
                    </m:r>
                    <m:sSub>
                      <m:sSubPr>
                        <m:ctrlP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𝑡</m:t>
                        </m:r>
                      </m:e>
                      <m:sub>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𝑛</m:t>
                        </m:r>
                      </m:sub>
                    </m:sSub>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m:t>
                    </m:r>
                    <m:d>
                      <m:dPr>
                        <m:ctrlP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dPr>
                      <m:e>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𝑖𝑛𝑝𝑢𝑡</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 </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𝑏𝑖</m:t>
                        </m:r>
                        <m:sSub>
                          <m:sSubPr>
                            <m:ctrlP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𝑡</m:t>
                            </m:r>
                          </m:e>
                          <m:sub>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𝑛</m:t>
                            </m:r>
                          </m:sub>
                        </m:sSub>
                      </m:e>
                    </m:d>
                    <m:r>
                      <m:rPr>
                        <m:nor/>
                      </m:rPr>
                      <a:rPr lang="en-US" sz="18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m:t>
                    </m:r>
                    <m:r>
                      <m:rPr>
                        <m:nor/>
                      </m:rPr>
                      <a:rPr lang="en-US" sz="18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XOR</m:t>
                    </m:r>
                    <m:r>
                      <m:rPr>
                        <m:nor/>
                      </m:rPr>
                      <a:rPr lang="en-US" sz="18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m:t>
                    </m:r>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𝑃𝑁</m:t>
                    </m:r>
                    <m:sSub>
                      <m:sSubPr>
                        <m:ctrlP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9</m:t>
                        </m:r>
                      </m:e>
                      <m:sub>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p:txBody>
          </p:sp>
        </mc:Choice>
        <mc:Fallback>
          <p:sp>
            <p:nvSpPr>
              <p:cNvPr id="5" name="Rectangle 4">
                <a:extLst>
                  <a:ext uri="{FF2B5EF4-FFF2-40B4-BE49-F238E27FC236}">
                    <a16:creationId xmlns:a16="http://schemas.microsoft.com/office/drawing/2014/main" id="{67E56B96-BF18-47FE-B6B2-5B74E86ADC6D}"/>
                  </a:ext>
                </a:extLst>
              </p:cNvPr>
              <p:cNvSpPr>
                <a:spLocks noRot="1" noChangeAspect="1" noMove="1" noResize="1" noEditPoints="1" noAdjustHandles="1" noChangeArrowheads="1" noChangeShapeType="1" noTextEdit="1"/>
              </p:cNvSpPr>
              <p:nvPr/>
            </p:nvSpPr>
            <p:spPr>
              <a:xfrm>
                <a:off x="2921305" y="3429000"/>
                <a:ext cx="4029521" cy="369332"/>
              </a:xfrm>
              <a:prstGeom prst="rect">
                <a:avLst/>
              </a:prstGeom>
              <a:blipFill>
                <a:blip r:embed="rId2"/>
                <a:stretch>
                  <a:fillRect b="-13333"/>
                </a:stretch>
              </a:blipFill>
            </p:spPr>
            <p:txBody>
              <a:bodyPr/>
              <a:lstStyle/>
              <a:p>
                <a:r>
                  <a:rPr lang="en-US">
                    <a:noFill/>
                  </a:rPr>
                  <a:t> </a:t>
                </a:r>
              </a:p>
            </p:txBody>
          </p:sp>
        </mc:Fallback>
      </mc:AlternateContent>
    </p:spTree>
    <p:extLst>
      <p:ext uri="{BB962C8B-B14F-4D97-AF65-F5344CB8AC3E}">
        <p14:creationId xmlns:p14="http://schemas.microsoft.com/office/powerpoint/2010/main" val="3302734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cs typeface="DejaVu Sans" pitchFamily="34" charset="0"/>
              </a:rPr>
              <a:t>Modulation and coding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2000" b="1" dirty="0">
                <a:cs typeface="DejaVu Sans" pitchFamily="34" charset="0"/>
              </a:rPr>
              <a:t>FEC</a:t>
            </a:r>
          </a:p>
          <a:p>
            <a:pPr marL="0" indent="0"/>
            <a:r>
              <a:rPr lang="en-US" sz="1800" dirty="0">
                <a:cs typeface="DejaVu Sans" pitchFamily="34" charset="0"/>
              </a:rPr>
              <a:t>The PHY Payload shall be coded with a convolutional encoder of coding rate R = ½. The convolutional encoder shall use the generator polynomials expressed in octal representation g0 = 133</a:t>
            </a:r>
            <a:r>
              <a:rPr lang="en-US" sz="1800" baseline="-25000" dirty="0">
                <a:cs typeface="DejaVu Sans" pitchFamily="34" charset="0"/>
              </a:rPr>
              <a:t>8</a:t>
            </a:r>
            <a:r>
              <a:rPr lang="en-US" sz="1800" dirty="0">
                <a:cs typeface="DejaVu Sans" pitchFamily="34" charset="0"/>
              </a:rPr>
              <a:t> and g1 = 171</a:t>
            </a:r>
            <a:r>
              <a:rPr lang="en-US" sz="1800" baseline="-25000" dirty="0">
                <a:cs typeface="DejaVu Sans" pitchFamily="34" charset="0"/>
              </a:rPr>
              <a:t>8</a:t>
            </a:r>
            <a:r>
              <a:rPr lang="en-US" sz="1800" dirty="0">
                <a:cs typeface="DejaVu Sans" pitchFamily="34" charset="0"/>
              </a:rPr>
              <a:t>. The convolutional encoder shall be initialized to the all zeros state before encoding the PHR and then reset to the all zeros states before encoding the PHY Payload.</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079176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cs typeface="DejaVu Sans" pitchFamily="34" charset="0"/>
              </a:rPr>
              <a:t>Modulation and coding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2000" b="1" dirty="0">
                <a:cs typeface="DejaVu Sans" pitchFamily="34" charset="0"/>
              </a:rPr>
              <a:t>Interleaver</a:t>
            </a:r>
          </a:p>
          <a:p>
            <a:pPr marL="0" indent="0"/>
            <a:r>
              <a:rPr lang="en-US" sz="1800" dirty="0">
                <a:cs typeface="DejaVu Sans" pitchFamily="34" charset="0"/>
              </a:rPr>
              <a:t>The interleaving process takes as input the sequence of 16 coded bits and produces a sequence of 16 interleaved bits. The complete sequence of coded bits of length N is defined as C={c(i)},0 ≤ I ≤ N-1. N is a multiple of 16 as the input sequence to the FEC stage is always a multiple of 8.</a:t>
            </a:r>
          </a:p>
          <a:p>
            <a:pPr marL="0" indent="0"/>
            <a:endParaRPr lang="en-US" sz="1800" dirty="0">
              <a:cs typeface="DejaVu Sans" pitchFamily="34" charset="0"/>
            </a:endParaRPr>
          </a:p>
          <a:p>
            <a:pPr marL="0" indent="0"/>
            <a:r>
              <a:rPr lang="en-US" sz="1800" dirty="0">
                <a:cs typeface="DejaVu Sans" pitchFamily="34" charset="0"/>
              </a:rPr>
              <a:t>Let A^((p)) be a collection of consecutive NBLOCK subsequences of 16 bits each, where 0 ≤ p ≤ N_BLOCK-1 and NBLOCK = N/16. The subsequence A^((0)) shall be passed to the interleaver first in time and the subsequence A^((N_BLOCK-1))  shall be passed to the interleaver last in time.</a:t>
            </a:r>
          </a:p>
          <a:p>
            <a:pPr marL="0" indent="0"/>
            <a:endParaRPr lang="en-US" sz="1800" dirty="0">
              <a:cs typeface="DejaVu Sans" pitchFamily="34" charset="0"/>
            </a:endParaRPr>
          </a:p>
          <a:p>
            <a:pPr marL="0" indent="0"/>
            <a:endParaRPr lang="en-US" sz="18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615271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cs typeface="DejaVu Sans" pitchFamily="34" charset="0"/>
              </a:rPr>
              <a:t>Modulation and coding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1800" dirty="0">
                <a:cs typeface="DejaVu Sans" pitchFamily="34" charset="0"/>
              </a:rPr>
              <a:t>Each subsequence                            contains exactly 16 bits. The interleaving process consists of one permutation. The index of the coded bit before the first permutation shall be denoted as k; i shall be the index after the permutation. </a:t>
            </a:r>
          </a:p>
          <a:p>
            <a:pPr marL="0" indent="0"/>
            <a:endParaRPr lang="en-US" sz="1800" dirty="0">
              <a:cs typeface="DejaVu Sans" pitchFamily="34" charset="0"/>
            </a:endParaRPr>
          </a:p>
          <a:p>
            <a:pPr marL="0" indent="0"/>
            <a:endParaRPr lang="en-US" sz="1800" dirty="0">
              <a:cs typeface="DejaVu Sans" pitchFamily="34" charset="0"/>
            </a:endParaRPr>
          </a:p>
          <a:p>
            <a:pPr marL="0" indent="0"/>
            <a:r>
              <a:rPr lang="en-US" sz="1800" dirty="0">
                <a:cs typeface="DejaVu Sans" pitchFamily="34" charset="0"/>
              </a:rPr>
              <a:t>Let                             be the interleaved subsequence. The complete sequence of interleaved coded bits is then expressed as:</a:t>
            </a:r>
          </a:p>
          <a:p>
            <a:pPr marL="0" indent="0"/>
            <a:endParaRPr lang="en-US" sz="1800" dirty="0">
              <a:cs typeface="DejaVu Sans" pitchFamily="34" charset="0"/>
            </a:endParaRPr>
          </a:p>
          <a:p>
            <a:pPr marL="0" indent="0"/>
            <a:endParaRPr lang="en-US" sz="1800" dirty="0">
              <a:cs typeface="DejaVu Sans" pitchFamily="34" charset="0"/>
            </a:endParaRPr>
          </a:p>
          <a:p>
            <a:pPr marL="0" indent="0"/>
            <a:endParaRPr lang="en-US" sz="1800" dirty="0">
              <a:cs typeface="DejaVu Sans" pitchFamily="34" charset="0"/>
            </a:endParaRPr>
          </a:p>
          <a:p>
            <a:pPr marL="0" indent="0"/>
            <a:r>
              <a:rPr lang="en-US" sz="1800" dirty="0">
                <a:cs typeface="DejaVu Sans" pitchFamily="34" charset="0"/>
              </a:rPr>
              <a:t>The Interleaver shall be applied to the PHR and the PSDU.</a:t>
            </a:r>
          </a:p>
          <a:p>
            <a:pPr marL="0" indent="0"/>
            <a:endParaRPr lang="en-US" sz="1800" dirty="0">
              <a:cs typeface="DejaVu Sans" pitchFamily="34" charset="0"/>
            </a:endParaRPr>
          </a:p>
          <a:p>
            <a:pPr marL="0" indent="0"/>
            <a:endParaRPr lang="en-US" sz="18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F3107EA6-A220-4E2F-934E-8C0205F87CDE}"/>
                  </a:ext>
                </a:extLst>
              </p:cNvPr>
              <p:cNvSpPr/>
              <p:nvPr/>
            </p:nvSpPr>
            <p:spPr>
              <a:xfrm>
                <a:off x="2693590" y="2818283"/>
                <a:ext cx="3888433" cy="369332"/>
              </a:xfrm>
              <a:prstGeom prst="rect">
                <a:avLst/>
              </a:prstGeom>
            </p:spPr>
            <p:txBody>
              <a:bodyPr wrap="square">
                <a:spAutoFit/>
              </a:bodyPr>
              <a:lstStyle/>
              <a:p>
                <a:pPr marL="0" marR="0">
                  <a:spcBef>
                    <a:spcPts val="0"/>
                  </a:spcBef>
                  <a:spcAft>
                    <a:spcPts val="0"/>
                  </a:spcAft>
                </a:pPr>
                <a:r>
                  <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14:m>
                  <m:oMath xmlns:m="http://schemas.openxmlformats.org/officeDocument/2006/math">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𝑖</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=4×</m:t>
                    </m:r>
                    <m:d>
                      <m:dPr>
                        <m:begChr m:val="["/>
                        <m:endChr m:val="]"/>
                        <m:ctrlP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dPr>
                      <m:e>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𝑘</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 </m:t>
                        </m:r>
                        <m:r>
                          <m:rPr>
                            <m:nor/>
                          </m:rPr>
                          <a:rPr lang="en-US" sz="1800">
                            <a:solidFill>
                              <a:schemeClr val="tx1"/>
                            </a:solidFill>
                            <a:latin typeface="Cambria Math" panose="02040503050406030204" pitchFamily="18" charset="0"/>
                            <a:ea typeface="Calibri" panose="020F0502020204030204" pitchFamily="34" charset="0"/>
                            <a:cs typeface="Times New Roman" panose="02020603050405020304" pitchFamily="18" charset="0"/>
                          </a:rPr>
                          <m:t>mod</m:t>
                        </m:r>
                        <m:r>
                          <m:rPr>
                            <m:nor/>
                          </m:rPr>
                          <a:rPr lang="en-US" sz="1800">
                            <a:solidFill>
                              <a:schemeClr val="tx1"/>
                            </a:solidFill>
                            <a:latin typeface="Cambria Math" panose="02040503050406030204" pitchFamily="18" charset="0"/>
                            <a:ea typeface="Calibri" panose="020F0502020204030204" pitchFamily="34" charset="0"/>
                            <a:cs typeface="Times New Roman" panose="02020603050405020304" pitchFamily="18" charset="0"/>
                          </a:rPr>
                          <m:t> </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4</m:t>
                        </m:r>
                      </m:e>
                    </m:d>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nor/>
                      </m:rPr>
                      <a:rPr lang="en-US" sz="18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floor</m:t>
                    </m:r>
                    <m:d>
                      <m:dPr>
                        <m:ctrlP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𝑘</m:t>
                        </m:r>
                        <m:r>
                          <a:rPr lang="en-US" sz="18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/4</m:t>
                        </m:r>
                      </m:e>
                    </m:d>
                  </m:oMath>
                </a14:m>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5" name="Rectangle 4">
                <a:extLst>
                  <a:ext uri="{FF2B5EF4-FFF2-40B4-BE49-F238E27FC236}">
                    <a16:creationId xmlns:a16="http://schemas.microsoft.com/office/drawing/2014/main" id="{F3107EA6-A220-4E2F-934E-8C0205F87CDE}"/>
                  </a:ext>
                </a:extLst>
              </p:cNvPr>
              <p:cNvSpPr>
                <a:spLocks noRot="1" noChangeAspect="1" noMove="1" noResize="1" noEditPoints="1" noAdjustHandles="1" noChangeArrowheads="1" noChangeShapeType="1" noTextEdit="1"/>
              </p:cNvSpPr>
              <p:nvPr/>
            </p:nvSpPr>
            <p:spPr>
              <a:xfrm>
                <a:off x="2693590" y="2818283"/>
                <a:ext cx="3888433" cy="369332"/>
              </a:xfrm>
              <a:prstGeom prst="rect">
                <a:avLst/>
              </a:prstGeom>
              <a:blipFill>
                <a:blip r:embed="rId2"/>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9E4F313C-DFAE-44C4-AF26-7B830729F933}"/>
                  </a:ext>
                </a:extLst>
              </p:cNvPr>
              <p:cNvSpPr/>
              <p:nvPr/>
            </p:nvSpPr>
            <p:spPr>
              <a:xfrm>
                <a:off x="2765599" y="1556792"/>
                <a:ext cx="1872208" cy="381130"/>
              </a:xfrm>
              <a:prstGeom prst="rect">
                <a:avLst/>
              </a:prstGeom>
            </p:spPr>
            <p:txBody>
              <a:bodyPr wrap="square">
                <a:spAutoFit/>
              </a:bodyPr>
              <a:lstStyle/>
              <a:p>
                <a:pPr algn="ctr"/>
                <a14:m>
                  <m:oMath xmlns:m="http://schemas.openxmlformats.org/officeDocument/2006/math">
                    <m:sSup>
                      <m:sSupPr>
                        <m:ctrlPr>
                          <a:rPr lang="en-US" sz="1800" i="1" smtClean="0">
                            <a:solidFill>
                              <a:schemeClr val="tx1"/>
                            </a:solidFill>
                            <a:latin typeface="Cambria Math" panose="02040503050406030204" pitchFamily="18" charset="0"/>
                          </a:rPr>
                        </m:ctrlPr>
                      </m:sSupPr>
                      <m:e>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𝐴</m:t>
                        </m:r>
                      </m:e>
                      <m:sup>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𝑝</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m:t>
                        </m:r>
                      </m:sup>
                    </m:sSup>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m:t>
                    </m:r>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𝑎</m:t>
                    </m:r>
                    <m:d>
                      <m:dPr>
                        <m:ctrlPr>
                          <a:rPr lang="en-US" sz="1800" i="1">
                            <a:solidFill>
                              <a:schemeClr val="tx1"/>
                            </a:solidFill>
                            <a:effectLst/>
                            <a:latin typeface="Cambria Math" panose="02040503050406030204" pitchFamily="18" charset="0"/>
                          </a:rPr>
                        </m:ctrlPr>
                      </m:dPr>
                      <m:e>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𝑝</m:t>
                        </m:r>
                      </m:e>
                    </m:d>
                    <m:d>
                      <m:dPr>
                        <m:ctrlPr>
                          <a:rPr lang="en-US" sz="1800" i="1">
                            <a:solidFill>
                              <a:schemeClr val="tx1"/>
                            </a:solidFill>
                            <a:effectLst/>
                            <a:latin typeface="Cambria Math" panose="02040503050406030204" pitchFamily="18" charset="0"/>
                          </a:rPr>
                        </m:ctrlPr>
                      </m:dPr>
                      <m:e>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𝑘</m:t>
                        </m:r>
                      </m:e>
                    </m:d>
                    <m:r>
                      <a:rPr lang="en-US" sz="1800" i="1">
                        <a:solidFill>
                          <a:schemeClr val="tx1"/>
                        </a:solidFill>
                        <a:latin typeface="Cambria Math" panose="02040503050406030204" pitchFamily="18" charset="0"/>
                        <a:ea typeface="Calibri" panose="020F0502020204030204" pitchFamily="34" charset="0"/>
                        <a:cs typeface="Times New Roman" panose="02020603050405020304" pitchFamily="18" charset="0"/>
                      </a:rPr>
                      <m:t>}</m:t>
                    </m:r>
                  </m:oMath>
                </a14:m>
                <a:r>
                  <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endParaRPr lang="en-US" sz="1800" dirty="0">
                  <a:solidFill>
                    <a:schemeClr val="tx1"/>
                  </a:solidFill>
                </a:endParaRPr>
              </a:p>
            </p:txBody>
          </p:sp>
        </mc:Choice>
        <mc:Fallback xmlns="">
          <p:sp>
            <p:nvSpPr>
              <p:cNvPr id="6" name="Rectangle 5">
                <a:extLst>
                  <a:ext uri="{FF2B5EF4-FFF2-40B4-BE49-F238E27FC236}">
                    <a16:creationId xmlns:a16="http://schemas.microsoft.com/office/drawing/2014/main" id="{9E4F313C-DFAE-44C4-AF26-7B830729F933}"/>
                  </a:ext>
                </a:extLst>
              </p:cNvPr>
              <p:cNvSpPr>
                <a:spLocks noRot="1" noChangeAspect="1" noMove="1" noResize="1" noEditPoints="1" noAdjustHandles="1" noChangeArrowheads="1" noChangeShapeType="1" noTextEdit="1"/>
              </p:cNvSpPr>
              <p:nvPr/>
            </p:nvSpPr>
            <p:spPr>
              <a:xfrm>
                <a:off x="2765599" y="1556792"/>
                <a:ext cx="1872208" cy="381130"/>
              </a:xfrm>
              <a:prstGeom prst="rect">
                <a:avLst/>
              </a:prstGeom>
              <a:blipFill>
                <a:blip r:embed="rId3"/>
                <a:stretch>
                  <a:fillRect r="-326"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7CA891CD-BEB2-414A-92DF-EB1F4423DFE5}"/>
                  </a:ext>
                </a:extLst>
              </p:cNvPr>
              <p:cNvSpPr/>
              <p:nvPr/>
            </p:nvSpPr>
            <p:spPr>
              <a:xfrm>
                <a:off x="1190474" y="3501008"/>
                <a:ext cx="1869358" cy="38792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1800" i="1" smtClean="0">
                              <a:solidFill>
                                <a:schemeClr val="tx1"/>
                              </a:solidFill>
                              <a:latin typeface="Cambria Math" panose="02040503050406030204" pitchFamily="18" charset="0"/>
                            </a:rPr>
                          </m:ctrlPr>
                        </m:sSupPr>
                        <m:e>
                          <m:r>
                            <a:rPr lang="en-US" sz="1800" i="1">
                              <a:solidFill>
                                <a:schemeClr val="tx1"/>
                              </a:solidFill>
                              <a:latin typeface="Cambria Math" panose="02040503050406030204" pitchFamily="18" charset="0"/>
                            </a:rPr>
                            <m:t>𝑄</m:t>
                          </m:r>
                        </m:e>
                        <m:sup>
                          <m:d>
                            <m:dPr>
                              <m:ctrlPr>
                                <a:rPr lang="en-US" sz="1800" i="1">
                                  <a:solidFill>
                                    <a:schemeClr val="tx1"/>
                                  </a:solidFill>
                                  <a:latin typeface="Cambria Math" panose="02040503050406030204" pitchFamily="18" charset="0"/>
                                </a:rPr>
                              </m:ctrlPr>
                            </m:dPr>
                            <m:e>
                              <m:r>
                                <a:rPr lang="en-US" sz="1800" i="1">
                                  <a:solidFill>
                                    <a:schemeClr val="tx1"/>
                                  </a:solidFill>
                                  <a:latin typeface="Cambria Math" panose="02040503050406030204" pitchFamily="18" charset="0"/>
                                </a:rPr>
                                <m:t>𝑝</m:t>
                              </m:r>
                            </m:e>
                          </m:d>
                        </m:sup>
                      </m:sSup>
                      <m:r>
                        <a:rPr lang="en-US" sz="1800" i="0">
                          <a:solidFill>
                            <a:schemeClr val="tx1"/>
                          </a:solidFill>
                          <a:latin typeface="Cambria Math" panose="02040503050406030204" pitchFamily="18" charset="0"/>
                        </a:rPr>
                        <m:t>=</m:t>
                      </m:r>
                      <m:d>
                        <m:dPr>
                          <m:begChr m:val="{"/>
                          <m:endChr m:val="}"/>
                          <m:ctrlPr>
                            <a:rPr lang="en-US" sz="1800" i="1">
                              <a:solidFill>
                                <a:schemeClr val="tx1"/>
                              </a:solidFill>
                              <a:latin typeface="Cambria Math" panose="02040503050406030204" pitchFamily="18" charset="0"/>
                            </a:rPr>
                          </m:ctrlPr>
                        </m:dPr>
                        <m:e>
                          <m:r>
                            <a:rPr lang="en-US" sz="1800" i="1">
                              <a:solidFill>
                                <a:schemeClr val="tx1"/>
                              </a:solidFill>
                              <a:latin typeface="Cambria Math" panose="02040503050406030204" pitchFamily="18" charset="0"/>
                            </a:rPr>
                            <m:t>𝑞</m:t>
                          </m:r>
                          <m:d>
                            <m:dPr>
                              <m:ctrlPr>
                                <a:rPr lang="en-US" sz="1800" i="1">
                                  <a:solidFill>
                                    <a:schemeClr val="tx1"/>
                                  </a:solidFill>
                                  <a:latin typeface="Cambria Math" panose="02040503050406030204" pitchFamily="18" charset="0"/>
                                </a:rPr>
                              </m:ctrlPr>
                            </m:dPr>
                            <m:e>
                              <m:r>
                                <a:rPr lang="en-US" sz="1800" i="1">
                                  <a:solidFill>
                                    <a:schemeClr val="tx1"/>
                                  </a:solidFill>
                                  <a:latin typeface="Cambria Math" panose="02040503050406030204" pitchFamily="18" charset="0"/>
                                </a:rPr>
                                <m:t>𝑝</m:t>
                              </m:r>
                            </m:e>
                          </m:d>
                          <m:d>
                            <m:dPr>
                              <m:ctrlPr>
                                <a:rPr lang="en-US" sz="1800" i="1">
                                  <a:solidFill>
                                    <a:schemeClr val="tx1"/>
                                  </a:solidFill>
                                  <a:latin typeface="Cambria Math" panose="02040503050406030204" pitchFamily="18" charset="0"/>
                                </a:rPr>
                              </m:ctrlPr>
                            </m:dPr>
                            <m:e>
                              <m:r>
                                <a:rPr lang="en-US" sz="1800" i="1">
                                  <a:solidFill>
                                    <a:schemeClr val="tx1"/>
                                  </a:solidFill>
                                  <a:latin typeface="Cambria Math" panose="02040503050406030204" pitchFamily="18" charset="0"/>
                                </a:rPr>
                                <m:t>𝑖</m:t>
                              </m:r>
                            </m:e>
                          </m:d>
                        </m:e>
                      </m:d>
                    </m:oMath>
                  </m:oMathPara>
                </a14:m>
                <a:endParaRPr lang="en-US" sz="1800" dirty="0">
                  <a:solidFill>
                    <a:schemeClr val="tx1"/>
                  </a:solidFill>
                </a:endParaRPr>
              </a:p>
            </p:txBody>
          </p:sp>
        </mc:Choice>
        <mc:Fallback xmlns="">
          <p:sp>
            <p:nvSpPr>
              <p:cNvPr id="7" name="Rectangle 6">
                <a:extLst>
                  <a:ext uri="{FF2B5EF4-FFF2-40B4-BE49-F238E27FC236}">
                    <a16:creationId xmlns:a16="http://schemas.microsoft.com/office/drawing/2014/main" id="{7CA891CD-BEB2-414A-92DF-EB1F4423DFE5}"/>
                  </a:ext>
                </a:extLst>
              </p:cNvPr>
              <p:cNvSpPr>
                <a:spLocks noRot="1" noChangeAspect="1" noMove="1" noResize="1" noEditPoints="1" noAdjustHandles="1" noChangeArrowheads="1" noChangeShapeType="1" noTextEdit="1"/>
              </p:cNvSpPr>
              <p:nvPr/>
            </p:nvSpPr>
            <p:spPr>
              <a:xfrm>
                <a:off x="1190474" y="3501008"/>
                <a:ext cx="1869358" cy="387927"/>
              </a:xfrm>
              <a:prstGeom prst="rect">
                <a:avLst/>
              </a:prstGeom>
              <a:blipFill>
                <a:blip r:embed="rId4"/>
                <a:stretch>
                  <a:fillRect b="-1093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364C52EB-93D0-4E93-B348-854F37672605}"/>
                  </a:ext>
                </a:extLst>
              </p:cNvPr>
              <p:cNvSpPr/>
              <p:nvPr/>
            </p:nvSpPr>
            <p:spPr>
              <a:xfrm>
                <a:off x="2797184" y="4638721"/>
                <a:ext cx="3261599"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US" sz="1600" i="1" smtClean="0">
                              <a:solidFill>
                                <a:schemeClr val="tx1"/>
                              </a:solidFill>
                              <a:latin typeface="Cambria Math" panose="02040503050406030204" pitchFamily="18" charset="0"/>
                            </a:rPr>
                          </m:ctrlPr>
                        </m:dPr>
                        <m:e>
                          <m:r>
                            <a:rPr lang="en-US" sz="1600" i="1">
                              <a:solidFill>
                                <a:schemeClr val="tx1"/>
                              </a:solidFill>
                              <a:latin typeface="Cambria Math" panose="02040503050406030204" pitchFamily="18" charset="0"/>
                            </a:rPr>
                            <m:t>𝑄</m:t>
                          </m:r>
                          <m:r>
                            <a:rPr lang="en-US" sz="1600" i="0">
                              <a:solidFill>
                                <a:schemeClr val="tx1"/>
                              </a:solidFill>
                              <a:latin typeface="Cambria Math" panose="02040503050406030204" pitchFamily="18" charset="0"/>
                            </a:rPr>
                            <m:t> = { </m:t>
                          </m:r>
                          <m:r>
                            <a:rPr lang="en-US" sz="1600" i="1">
                              <a:solidFill>
                                <a:schemeClr val="tx1"/>
                              </a:solidFill>
                              <a:latin typeface="Cambria Math" panose="02040503050406030204" pitchFamily="18" charset="0"/>
                            </a:rPr>
                            <m:t>𝑄</m:t>
                          </m:r>
                          <m:d>
                            <m:dPr>
                              <m:ctrlPr>
                                <a:rPr lang="en-US" sz="1600" i="1">
                                  <a:solidFill>
                                    <a:schemeClr val="tx1"/>
                                  </a:solidFill>
                                  <a:latin typeface="Cambria Math" panose="02040503050406030204" pitchFamily="18" charset="0"/>
                                </a:rPr>
                              </m:ctrlPr>
                            </m:dPr>
                            <m:e>
                              <m:r>
                                <a:rPr lang="en-US" sz="1600" i="0">
                                  <a:solidFill>
                                    <a:schemeClr val="tx1"/>
                                  </a:solidFill>
                                  <a:latin typeface="Cambria Math" panose="02040503050406030204" pitchFamily="18" charset="0"/>
                                </a:rPr>
                                <m:t>0</m:t>
                              </m:r>
                            </m:e>
                          </m:d>
                          <m:r>
                            <a:rPr lang="en-US" sz="1600" i="0">
                              <a:solidFill>
                                <a:schemeClr val="tx1"/>
                              </a:solidFill>
                              <a:latin typeface="Cambria Math" panose="02040503050406030204" pitchFamily="18" charset="0"/>
                            </a:rPr>
                            <m:t>, </m:t>
                          </m:r>
                          <m:r>
                            <a:rPr lang="en-US" sz="1600" i="1">
                              <a:solidFill>
                                <a:schemeClr val="tx1"/>
                              </a:solidFill>
                              <a:latin typeface="Cambria Math" panose="02040503050406030204" pitchFamily="18" charset="0"/>
                            </a:rPr>
                            <m:t>𝑄</m:t>
                          </m:r>
                          <m:d>
                            <m:dPr>
                              <m:ctrlPr>
                                <a:rPr lang="en-US" sz="1600" i="1">
                                  <a:solidFill>
                                    <a:schemeClr val="tx1"/>
                                  </a:solidFill>
                                  <a:latin typeface="Cambria Math" panose="02040503050406030204" pitchFamily="18" charset="0"/>
                                </a:rPr>
                              </m:ctrlPr>
                            </m:dPr>
                            <m:e>
                              <m:r>
                                <a:rPr lang="en-US" sz="1600" i="0">
                                  <a:solidFill>
                                    <a:schemeClr val="tx1"/>
                                  </a:solidFill>
                                  <a:latin typeface="Cambria Math" panose="02040503050406030204" pitchFamily="18" charset="0"/>
                                </a:rPr>
                                <m:t>1</m:t>
                              </m:r>
                            </m:e>
                          </m:d>
                          <m:r>
                            <a:rPr lang="en-US" sz="1600" i="0">
                              <a:solidFill>
                                <a:schemeClr val="tx1"/>
                              </a:solidFill>
                              <a:latin typeface="Cambria Math" panose="02040503050406030204" pitchFamily="18" charset="0"/>
                            </a:rPr>
                            <m:t>, </m:t>
                          </m:r>
                          <m:r>
                            <a:rPr lang="en-US" sz="1600" i="1">
                              <a:solidFill>
                                <a:schemeClr val="tx1"/>
                              </a:solidFill>
                              <a:latin typeface="Cambria Math" panose="02040503050406030204" pitchFamily="18" charset="0"/>
                            </a:rPr>
                            <m:t>𝑄</m:t>
                          </m:r>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𝑁</m:t>
                                  </m:r>
                                </m:e>
                                <m:sub>
                                  <m:r>
                                    <a:rPr lang="en-US" sz="1600" i="1">
                                      <a:solidFill>
                                        <a:schemeClr val="tx1"/>
                                      </a:solidFill>
                                      <a:latin typeface="Cambria Math" panose="02040503050406030204" pitchFamily="18" charset="0"/>
                                    </a:rPr>
                                    <m:t>𝐵𝐿𝑂𝐶𝐾</m:t>
                                  </m:r>
                                </m:sub>
                              </m:sSub>
                              <m:r>
                                <a:rPr lang="en-US" sz="1600" i="0">
                                  <a:solidFill>
                                    <a:schemeClr val="tx1"/>
                                  </a:solidFill>
                                  <a:latin typeface="Cambria Math" panose="02040503050406030204" pitchFamily="18" charset="0"/>
                                </a:rPr>
                                <m:t>−1</m:t>
                              </m:r>
                            </m:e>
                          </m:d>
                        </m:e>
                      </m:d>
                    </m:oMath>
                  </m:oMathPara>
                </a14:m>
                <a:endParaRPr lang="en-US" sz="1600" dirty="0">
                  <a:solidFill>
                    <a:schemeClr val="tx1"/>
                  </a:solidFill>
                </a:endParaRPr>
              </a:p>
            </p:txBody>
          </p:sp>
        </mc:Choice>
        <mc:Fallback>
          <p:sp>
            <p:nvSpPr>
              <p:cNvPr id="8" name="Rectangle 7">
                <a:extLst>
                  <a:ext uri="{FF2B5EF4-FFF2-40B4-BE49-F238E27FC236}">
                    <a16:creationId xmlns:a16="http://schemas.microsoft.com/office/drawing/2014/main" id="{364C52EB-93D0-4E93-B348-854F37672605}"/>
                  </a:ext>
                </a:extLst>
              </p:cNvPr>
              <p:cNvSpPr>
                <a:spLocks noRot="1" noChangeAspect="1" noMove="1" noResize="1" noEditPoints="1" noAdjustHandles="1" noChangeArrowheads="1" noChangeShapeType="1" noTextEdit="1"/>
              </p:cNvSpPr>
              <p:nvPr/>
            </p:nvSpPr>
            <p:spPr>
              <a:xfrm>
                <a:off x="2797184" y="4638721"/>
                <a:ext cx="3261599" cy="338554"/>
              </a:xfrm>
              <a:prstGeom prst="rect">
                <a:avLst/>
              </a:prstGeom>
              <a:blipFill>
                <a:blip r:embed="rId5"/>
                <a:stretch>
                  <a:fillRect t="-109091" r="-12897" b="-174545"/>
                </a:stretch>
              </a:blipFill>
            </p:spPr>
            <p:txBody>
              <a:bodyPr/>
              <a:lstStyle/>
              <a:p>
                <a:r>
                  <a:rPr lang="en-US">
                    <a:noFill/>
                  </a:rPr>
                  <a:t> </a:t>
                </a:r>
              </a:p>
            </p:txBody>
          </p:sp>
        </mc:Fallback>
      </mc:AlternateContent>
    </p:spTree>
    <p:extLst>
      <p:ext uri="{BB962C8B-B14F-4D97-AF65-F5344CB8AC3E}">
        <p14:creationId xmlns:p14="http://schemas.microsoft.com/office/powerpoint/2010/main" val="1812936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1/2</a:t>
            </a:r>
          </a:p>
        </p:txBody>
      </p:sp>
      <p:sp>
        <p:nvSpPr>
          <p:cNvPr id="3" name="Content Placeholder 2"/>
          <p:cNvSpPr>
            <a:spLocks noGrp="1"/>
          </p:cNvSpPr>
          <p:nvPr>
            <p:ph idx="1"/>
          </p:nvPr>
        </p:nvSpPr>
        <p:spPr>
          <a:xfrm>
            <a:off x="755576" y="1556792"/>
            <a:ext cx="7764463" cy="4508823"/>
          </a:xfrm>
        </p:spPr>
        <p:txBody>
          <a:bodyPr/>
          <a:lstStyle/>
          <a:p>
            <a:pPr marL="457200" indent="-457200">
              <a:buFont typeface="Arial" panose="020B0604020202020204" pitchFamily="34" charset="0"/>
              <a:buChar char="•"/>
            </a:pPr>
            <a:r>
              <a:rPr lang="en-US" sz="1600" dirty="0">
                <a:cs typeface="DejaVu Sans" pitchFamily="34" charset="0"/>
              </a:rPr>
              <a:t>Introduction</a:t>
            </a:r>
          </a:p>
          <a:p>
            <a:pPr marL="457200" indent="-457200">
              <a:buFont typeface="Arial" panose="020B0604020202020204" pitchFamily="34" charset="0"/>
              <a:buChar char="•"/>
            </a:pPr>
            <a:r>
              <a:rPr lang="en-US" sz="1600" dirty="0">
                <a:cs typeface="DejaVu Sans" pitchFamily="34" charset="0"/>
              </a:rPr>
              <a:t>PPDU format for SUN OFDM LR</a:t>
            </a:r>
          </a:p>
          <a:p>
            <a:pPr marL="457200" indent="-457200">
              <a:buFont typeface="Arial" panose="020B0604020202020204" pitchFamily="34" charset="0"/>
              <a:buChar char="•"/>
            </a:pPr>
            <a:r>
              <a:rPr lang="en-US" sz="1600" dirty="0">
                <a:cs typeface="DejaVu Sans" pitchFamily="34" charset="0"/>
              </a:rPr>
              <a:t>Preamble and data fields</a:t>
            </a:r>
          </a:p>
          <a:p>
            <a:pPr marL="857250" lvl="1" indent="-457200">
              <a:buFont typeface="Arial" panose="020B0604020202020204" pitchFamily="34" charset="0"/>
              <a:buChar char="•"/>
            </a:pPr>
            <a:r>
              <a:rPr lang="en-US" sz="1600" dirty="0">
                <a:cs typeface="DejaVu Sans" pitchFamily="34" charset="0"/>
              </a:rPr>
              <a:t>Long Training Field</a:t>
            </a:r>
          </a:p>
          <a:p>
            <a:pPr marL="857250" lvl="1" indent="-457200">
              <a:buFont typeface="Arial" panose="020B0604020202020204" pitchFamily="34" charset="0"/>
              <a:buChar char="•"/>
            </a:pPr>
            <a:r>
              <a:rPr lang="en-US" sz="1600" dirty="0">
                <a:cs typeface="DejaVu Sans" pitchFamily="34" charset="0"/>
              </a:rPr>
              <a:t>PHR</a:t>
            </a:r>
          </a:p>
          <a:p>
            <a:pPr marL="857250" lvl="1" indent="-457200">
              <a:buFont typeface="Arial" panose="020B0604020202020204" pitchFamily="34" charset="0"/>
              <a:buChar char="•"/>
            </a:pPr>
            <a:r>
              <a:rPr lang="en-US" sz="1600" dirty="0">
                <a:cs typeface="DejaVu Sans" pitchFamily="34" charset="0"/>
              </a:rPr>
              <a:t>PSDU field</a:t>
            </a:r>
          </a:p>
          <a:p>
            <a:pPr marL="457200" indent="-457200">
              <a:buFont typeface="Arial" panose="020B0604020202020204" pitchFamily="34" charset="0"/>
              <a:buChar char="•"/>
            </a:pPr>
            <a:r>
              <a:rPr lang="en-US" sz="1600" dirty="0">
                <a:cs typeface="DejaVu Sans" pitchFamily="34" charset="0"/>
              </a:rPr>
              <a:t>Data rates for SUN OFDM LR</a:t>
            </a:r>
          </a:p>
          <a:p>
            <a:pPr marL="457200" indent="-457200">
              <a:buFont typeface="Arial" panose="020B0604020202020204" pitchFamily="34" charset="0"/>
              <a:buChar char="•"/>
            </a:pPr>
            <a:r>
              <a:rPr lang="en-US" sz="1600" dirty="0">
                <a:cs typeface="DejaVu Sans" pitchFamily="34" charset="0"/>
              </a:rPr>
              <a:t>Modulation and coding for SUN OFDM LR</a:t>
            </a:r>
          </a:p>
          <a:p>
            <a:pPr marL="857250" lvl="1" indent="-457200">
              <a:buFont typeface="Arial" panose="020B0604020202020204" pitchFamily="34" charset="0"/>
              <a:buChar char="•"/>
            </a:pPr>
            <a:r>
              <a:rPr lang="en-US" sz="1600" dirty="0">
                <a:cs typeface="DejaVu Sans" pitchFamily="34" charset="0"/>
              </a:rPr>
              <a:t>Scrambler, FEC, Interleaver, DSSS</a:t>
            </a:r>
          </a:p>
          <a:p>
            <a:pPr marL="857250" lvl="1" indent="-457200">
              <a:buFont typeface="Arial" panose="020B0604020202020204" pitchFamily="34" charset="0"/>
              <a:buChar char="•"/>
            </a:pPr>
            <a:r>
              <a:rPr lang="en-US" sz="1600" dirty="0">
                <a:cs typeface="DejaVu Sans" pitchFamily="34" charset="0"/>
              </a:rPr>
              <a:t>Bit-to-symbol mapping</a:t>
            </a:r>
          </a:p>
          <a:p>
            <a:pPr marL="857250" lvl="1" indent="-457200">
              <a:buFont typeface="Arial" panose="020B0604020202020204" pitchFamily="34" charset="0"/>
              <a:buChar char="•"/>
            </a:pPr>
            <a:r>
              <a:rPr lang="en-US" sz="1600" dirty="0">
                <a:cs typeface="DejaVu Sans" pitchFamily="34" charset="0"/>
              </a:rPr>
              <a:t>Single subcarrier mapping</a:t>
            </a:r>
          </a:p>
          <a:p>
            <a:pPr marL="857250" lvl="1" indent="-457200">
              <a:buFont typeface="Arial" panose="020B0604020202020204" pitchFamily="34" charset="0"/>
              <a:buChar char="•"/>
            </a:pPr>
            <a:r>
              <a:rPr lang="en-US" sz="1600" dirty="0">
                <a:cs typeface="DejaVu Sans" pitchFamily="34" charset="0"/>
              </a:rPr>
              <a:t>Linear Congruential Generated (LCG) subcarrier mapping</a:t>
            </a:r>
          </a:p>
          <a:p>
            <a:pPr marL="857250" lvl="1" indent="-457200">
              <a:buFont typeface="Arial" panose="020B0604020202020204" pitchFamily="34" charset="0"/>
              <a:buChar char="•"/>
            </a:pPr>
            <a:r>
              <a:rPr lang="en-US" sz="1600" dirty="0">
                <a:cs typeface="DejaVu Sans" pitchFamily="34" charset="0"/>
              </a:rPr>
              <a:t>PPDU Tail field</a:t>
            </a:r>
          </a:p>
          <a:p>
            <a:pPr marL="857250" lvl="1" indent="-457200">
              <a:buFont typeface="Arial" panose="020B0604020202020204" pitchFamily="34" charset="0"/>
              <a:buChar char="•"/>
            </a:pPr>
            <a:r>
              <a:rPr lang="en-US" sz="1600" dirty="0">
                <a:cs typeface="DejaVu Sans" pitchFamily="34" charset="0"/>
              </a:rPr>
              <a:t>Pad field</a:t>
            </a:r>
          </a:p>
          <a:p>
            <a:pPr marL="857250" lvl="1" indent="-457200">
              <a:buFont typeface="Arial" panose="020B0604020202020204" pitchFamily="34" charset="0"/>
              <a:buChar char="•"/>
            </a:pPr>
            <a:endParaRPr lang="en-US" sz="1600" dirty="0">
              <a:cs typeface="DejaVu Sans" pitchFamily="34" charset="0"/>
            </a:endParaRPr>
          </a:p>
          <a:p>
            <a:pPr marL="457200" indent="-457200">
              <a:buFont typeface="Arial" panose="020B0604020202020204" pitchFamily="34" charset="0"/>
              <a:buChar char="•"/>
            </a:pPr>
            <a:endParaRPr lang="en-US" sz="1600" dirty="0">
              <a:cs typeface="DejaVu Sans" pitchFamily="34" charset="0"/>
            </a:endParaRPr>
          </a:p>
          <a:p>
            <a:pPr marL="457200" indent="-457200">
              <a:buFont typeface="Arial" panose="020B0604020202020204" pitchFamily="34" charset="0"/>
              <a:buChar char="•"/>
            </a:pPr>
            <a:endParaRPr lang="en-US" sz="1600" dirty="0">
              <a:cs typeface="DejaVu Sans" pitchFamily="34" charset="0"/>
            </a:endParaRPr>
          </a:p>
          <a:p>
            <a:pPr marL="857250" lvl="1" indent="-457200">
              <a:buFont typeface="Arial" panose="020B0604020202020204" pitchFamily="34" charset="0"/>
              <a:buChar char="•"/>
            </a:pPr>
            <a:endParaRPr lang="en-US" sz="1600" dirty="0">
              <a:cs typeface="DejaVu Sans" pitchFamily="34" charset="0"/>
            </a:endParaRPr>
          </a:p>
          <a:p>
            <a:pPr marL="457200" indent="-457200">
              <a:buFont typeface="Arial" panose="020B0604020202020204" pitchFamily="34" charset="0"/>
              <a:buChar char="•"/>
            </a:pPr>
            <a:endParaRPr lang="en-US" sz="1600" dirty="0">
              <a:cs typeface="DejaVu Sans" pitchFamily="34" charset="0"/>
            </a:endParaRPr>
          </a:p>
          <a:p>
            <a:endParaRPr lang="en-US" sz="16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319851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cs typeface="DejaVu Sans" pitchFamily="34" charset="0"/>
              </a:rPr>
              <a:t>Modulation and coding for SUN OFDM LR</a:t>
            </a:r>
          </a:p>
        </p:txBody>
      </p:sp>
      <p:sp>
        <p:nvSpPr>
          <p:cNvPr id="3" name="Content Placeholder 2"/>
          <p:cNvSpPr>
            <a:spLocks noGrp="1"/>
          </p:cNvSpPr>
          <p:nvPr>
            <p:ph idx="1"/>
          </p:nvPr>
        </p:nvSpPr>
        <p:spPr>
          <a:xfrm>
            <a:off x="768152" y="1312229"/>
            <a:ext cx="7764463" cy="4508823"/>
          </a:xfrm>
        </p:spPr>
        <p:txBody>
          <a:bodyPr/>
          <a:lstStyle/>
          <a:p>
            <a:pPr marL="0" indent="0"/>
            <a:r>
              <a:rPr lang="en-US" sz="2000" b="1" dirty="0">
                <a:cs typeface="DejaVu Sans" pitchFamily="34" charset="0"/>
              </a:rPr>
              <a:t>DSSS</a:t>
            </a:r>
          </a:p>
          <a:p>
            <a:pPr marL="0" indent="0"/>
            <a:r>
              <a:rPr lang="en-US" sz="1600" dirty="0">
                <a:cs typeface="DejaVu Sans" pitchFamily="34" charset="0"/>
              </a:rPr>
              <a:t>The N-bit input sequence to the DSSS block is converted to a sequence of N x DSSS binary valued chips. </a:t>
            </a:r>
          </a:p>
          <a:p>
            <a:pPr marL="0" indent="0"/>
            <a:r>
              <a:rPr lang="en-US" sz="1600" dirty="0">
                <a:cs typeface="DejaVu Sans" pitchFamily="34" charset="0"/>
              </a:rPr>
              <a:t>Table 8 to 10 describe the three possible DSSS used in SUN OFDM LR. There are two tables per input bit, corresponding to the even bits in the sequence or odd bits in the sequence. k represents the index of the incoming N-input sequence, 0 &lt; k&lt; N-1.</a:t>
            </a:r>
          </a:p>
          <a:p>
            <a:pPr marL="0" indent="0"/>
            <a:endParaRPr lang="en-US" sz="1600" dirty="0">
              <a:cs typeface="DejaVu Sans" pitchFamily="34" charset="0"/>
            </a:endParaRPr>
          </a:p>
          <a:p>
            <a:pPr marL="0" indent="0"/>
            <a:endParaRPr lang="en-US" sz="16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20</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graphicFrame>
        <p:nvGraphicFramePr>
          <p:cNvPr id="6" name="Table 5">
            <a:extLst>
              <a:ext uri="{FF2B5EF4-FFF2-40B4-BE49-F238E27FC236}">
                <a16:creationId xmlns:a16="http://schemas.microsoft.com/office/drawing/2014/main" id="{DE4D50B5-2908-4692-9C67-96ABC4D5F9F6}"/>
              </a:ext>
            </a:extLst>
          </p:cNvPr>
          <p:cNvGraphicFramePr>
            <a:graphicFrameLocks noGrp="1"/>
          </p:cNvGraphicFramePr>
          <p:nvPr>
            <p:extLst>
              <p:ext uri="{D42A27DB-BD31-4B8C-83A1-F6EECF244321}">
                <p14:modId xmlns:p14="http://schemas.microsoft.com/office/powerpoint/2010/main" val="3627805025"/>
              </p:ext>
            </p:extLst>
          </p:nvPr>
        </p:nvGraphicFramePr>
        <p:xfrm>
          <a:off x="2339752" y="3284984"/>
          <a:ext cx="3979448" cy="914400"/>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1332408088"/>
                    </a:ext>
                  </a:extLst>
                </a:gridCol>
                <a:gridCol w="1434529">
                  <a:extLst>
                    <a:ext uri="{9D8B030D-6E8A-4147-A177-3AD203B41FA5}">
                      <a16:colId xmlns:a16="http://schemas.microsoft.com/office/drawing/2014/main" val="2264741056"/>
                    </a:ext>
                  </a:extLst>
                </a:gridCol>
                <a:gridCol w="1680823">
                  <a:extLst>
                    <a:ext uri="{9D8B030D-6E8A-4147-A177-3AD203B41FA5}">
                      <a16:colId xmlns:a16="http://schemas.microsoft.com/office/drawing/2014/main" val="404516846"/>
                    </a:ext>
                  </a:extLst>
                </a:gridCol>
              </a:tblGrid>
              <a:tr h="173355">
                <a:tc>
                  <a:txBody>
                    <a:bodyPr/>
                    <a:lstStyle/>
                    <a:p>
                      <a:pPr marL="0" marR="0" algn="ctr">
                        <a:spcBef>
                          <a:spcPts val="0"/>
                        </a:spcBef>
                        <a:spcAft>
                          <a:spcPts val="0"/>
                        </a:spcAft>
                      </a:pPr>
                      <a:r>
                        <a:rPr lang="en-US" sz="1200">
                          <a:effectLst/>
                        </a:rPr>
                        <a:t>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Input bit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Chip Values (c0 c1)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9791415"/>
                  </a:ext>
                </a:extLst>
              </a:tr>
              <a:tr h="173355">
                <a:tc rowSpan="2">
                  <a:txBody>
                    <a:bodyPr/>
                    <a:lstStyle/>
                    <a:p>
                      <a:pPr marL="0" marR="0" algn="ctr">
                        <a:spcBef>
                          <a:spcPts val="0"/>
                        </a:spcBef>
                        <a:spcAft>
                          <a:spcPts val="0"/>
                        </a:spcAft>
                      </a:pPr>
                      <a:r>
                        <a:rPr lang="en-US" sz="1200">
                          <a:effectLst/>
                        </a:rPr>
                        <a:t>K=even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0 0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6906554"/>
                  </a:ext>
                </a:extLst>
              </a:tr>
              <a:tr h="173355">
                <a:tc vMerge="1">
                  <a:txBody>
                    <a:bodyPr/>
                    <a:lstStyle/>
                    <a:p>
                      <a:endParaRPr lang="en-US"/>
                    </a:p>
                  </a:txBody>
                  <a:tcPr/>
                </a:tc>
                <a:tc>
                  <a:txBody>
                    <a:bodyPr/>
                    <a:lstStyle/>
                    <a:p>
                      <a:pPr marL="0" marR="0" algn="ctr">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605797"/>
                  </a:ext>
                </a:extLst>
              </a:tr>
              <a:tr h="173355">
                <a:tc rowSpan="2">
                  <a:txBody>
                    <a:bodyPr/>
                    <a:lstStyle/>
                    <a:p>
                      <a:pPr marL="0" marR="0" algn="ctr">
                        <a:spcBef>
                          <a:spcPts val="0"/>
                        </a:spcBef>
                        <a:spcAft>
                          <a:spcPts val="0"/>
                        </a:spcAft>
                      </a:pPr>
                      <a:r>
                        <a:rPr lang="en-US" sz="1200">
                          <a:effectLst/>
                        </a:rPr>
                        <a:t>K=odd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5695018"/>
                  </a:ext>
                </a:extLst>
              </a:tr>
              <a:tr h="173355">
                <a:tc vMerge="1">
                  <a:txBody>
                    <a:bodyPr/>
                    <a:lstStyle/>
                    <a:p>
                      <a:endParaRPr lang="en-US"/>
                    </a:p>
                  </a:txBody>
                  <a:tcPr/>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1 0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17737568"/>
                  </a:ext>
                </a:extLst>
              </a:tr>
            </a:tbl>
          </a:graphicData>
        </a:graphic>
      </p:graphicFrame>
      <p:graphicFrame>
        <p:nvGraphicFramePr>
          <p:cNvPr id="8" name="Table 7">
            <a:extLst>
              <a:ext uri="{FF2B5EF4-FFF2-40B4-BE49-F238E27FC236}">
                <a16:creationId xmlns:a16="http://schemas.microsoft.com/office/drawing/2014/main" id="{CD8B4CEC-E8A3-400C-B499-7C90F92E45FA}"/>
              </a:ext>
            </a:extLst>
          </p:cNvPr>
          <p:cNvGraphicFramePr>
            <a:graphicFrameLocks noGrp="1"/>
          </p:cNvGraphicFramePr>
          <p:nvPr>
            <p:extLst>
              <p:ext uri="{D42A27DB-BD31-4B8C-83A1-F6EECF244321}">
                <p14:modId xmlns:p14="http://schemas.microsoft.com/office/powerpoint/2010/main" val="3438927630"/>
              </p:ext>
            </p:extLst>
          </p:nvPr>
        </p:nvGraphicFramePr>
        <p:xfrm>
          <a:off x="2339752" y="4241419"/>
          <a:ext cx="4492072" cy="914400"/>
        </p:xfrm>
        <a:graphic>
          <a:graphicData uri="http://schemas.openxmlformats.org/drawingml/2006/table">
            <a:tbl>
              <a:tblPr firstRow="1" firstCol="1" bandRow="1">
                <a:tableStyleId>{5C22544A-7EE6-4342-B048-85BDC9FD1C3A}</a:tableStyleId>
              </a:tblPr>
              <a:tblGrid>
                <a:gridCol w="980089">
                  <a:extLst>
                    <a:ext uri="{9D8B030D-6E8A-4147-A177-3AD203B41FA5}">
                      <a16:colId xmlns:a16="http://schemas.microsoft.com/office/drawing/2014/main" val="388701318"/>
                    </a:ext>
                  </a:extLst>
                </a:gridCol>
                <a:gridCol w="1324167">
                  <a:extLst>
                    <a:ext uri="{9D8B030D-6E8A-4147-A177-3AD203B41FA5}">
                      <a16:colId xmlns:a16="http://schemas.microsoft.com/office/drawing/2014/main" val="1507424445"/>
                    </a:ext>
                  </a:extLst>
                </a:gridCol>
                <a:gridCol w="2187816">
                  <a:extLst>
                    <a:ext uri="{9D8B030D-6E8A-4147-A177-3AD203B41FA5}">
                      <a16:colId xmlns:a16="http://schemas.microsoft.com/office/drawing/2014/main" val="3072536829"/>
                    </a:ext>
                  </a:extLst>
                </a:gridCol>
              </a:tblGrid>
              <a:tr h="173355">
                <a:tc>
                  <a:txBody>
                    <a:bodyPr/>
                    <a:lstStyle/>
                    <a:p>
                      <a:pPr marL="0" marR="0" algn="ctr">
                        <a:spcBef>
                          <a:spcPts val="0"/>
                        </a:spcBef>
                        <a:spcAft>
                          <a:spcPts val="0"/>
                        </a:spcAft>
                      </a:pPr>
                      <a:r>
                        <a:rPr lang="en-US" sz="1200">
                          <a:effectLst/>
                        </a:rPr>
                        <a:t>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Input bit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Chip Values (c0 c1 c2 c3)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3368741"/>
                  </a:ext>
                </a:extLst>
              </a:tr>
              <a:tr h="173355">
                <a:tc rowSpan="2">
                  <a:txBody>
                    <a:bodyPr/>
                    <a:lstStyle/>
                    <a:p>
                      <a:pPr marL="0" marR="0" algn="ctr">
                        <a:spcBef>
                          <a:spcPts val="0"/>
                        </a:spcBef>
                        <a:spcAft>
                          <a:spcPts val="0"/>
                        </a:spcAft>
                      </a:pPr>
                      <a:r>
                        <a:rPr lang="en-US" sz="1200">
                          <a:effectLst/>
                        </a:rPr>
                        <a:t>K=even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0 0 1 1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17033186"/>
                  </a:ext>
                </a:extLst>
              </a:tr>
              <a:tr h="173355">
                <a:tc vMerge="1">
                  <a:txBody>
                    <a:bodyPr/>
                    <a:lstStyle/>
                    <a:p>
                      <a:endParaRPr lang="en-US"/>
                    </a:p>
                  </a:txBody>
                  <a:tcPr/>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0 1 1 0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098754"/>
                  </a:ext>
                </a:extLst>
              </a:tr>
              <a:tr h="173355">
                <a:tc rowSpan="2">
                  <a:txBody>
                    <a:bodyPr/>
                    <a:lstStyle/>
                    <a:p>
                      <a:pPr marL="0" marR="0" algn="ctr">
                        <a:spcBef>
                          <a:spcPts val="0"/>
                        </a:spcBef>
                        <a:spcAft>
                          <a:spcPts val="0"/>
                        </a:spcAft>
                      </a:pPr>
                      <a:r>
                        <a:rPr lang="en-US" sz="1200">
                          <a:effectLst/>
                        </a:rPr>
                        <a:t>K=odd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1 1 0 0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65062113"/>
                  </a:ext>
                </a:extLst>
              </a:tr>
              <a:tr h="173355">
                <a:tc vMerge="1">
                  <a:txBody>
                    <a:bodyPr/>
                    <a:lstStyle/>
                    <a:p>
                      <a:endParaRPr lang="en-US"/>
                    </a:p>
                  </a:txBody>
                  <a:tcPr/>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1 0 0 1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5443781"/>
                  </a:ext>
                </a:extLst>
              </a:tr>
            </a:tbl>
          </a:graphicData>
        </a:graphic>
      </p:graphicFrame>
      <p:graphicFrame>
        <p:nvGraphicFramePr>
          <p:cNvPr id="9" name="Table 8">
            <a:extLst>
              <a:ext uri="{FF2B5EF4-FFF2-40B4-BE49-F238E27FC236}">
                <a16:creationId xmlns:a16="http://schemas.microsoft.com/office/drawing/2014/main" id="{AAD448F6-5E76-43CC-9865-84F962B32E98}"/>
              </a:ext>
            </a:extLst>
          </p:cNvPr>
          <p:cNvGraphicFramePr>
            <a:graphicFrameLocks noGrp="1"/>
          </p:cNvGraphicFramePr>
          <p:nvPr>
            <p:extLst>
              <p:ext uri="{D42A27DB-BD31-4B8C-83A1-F6EECF244321}">
                <p14:modId xmlns:p14="http://schemas.microsoft.com/office/powerpoint/2010/main" val="1905939989"/>
              </p:ext>
            </p:extLst>
          </p:nvPr>
        </p:nvGraphicFramePr>
        <p:xfrm>
          <a:off x="2339752" y="5228835"/>
          <a:ext cx="4968552" cy="914400"/>
        </p:xfrm>
        <a:graphic>
          <a:graphicData uri="http://schemas.openxmlformats.org/drawingml/2006/table">
            <a:tbl>
              <a:tblPr firstRow="1" firstCol="1" bandRow="1">
                <a:tableStyleId>{5C22544A-7EE6-4342-B048-85BDC9FD1C3A}</a:tableStyleId>
              </a:tblPr>
              <a:tblGrid>
                <a:gridCol w="1331008">
                  <a:extLst>
                    <a:ext uri="{9D8B030D-6E8A-4147-A177-3AD203B41FA5}">
                      <a16:colId xmlns:a16="http://schemas.microsoft.com/office/drawing/2014/main" val="2747227527"/>
                    </a:ext>
                  </a:extLst>
                </a:gridCol>
                <a:gridCol w="973248">
                  <a:extLst>
                    <a:ext uri="{9D8B030D-6E8A-4147-A177-3AD203B41FA5}">
                      <a16:colId xmlns:a16="http://schemas.microsoft.com/office/drawing/2014/main" val="513494304"/>
                    </a:ext>
                  </a:extLst>
                </a:gridCol>
                <a:gridCol w="2664296">
                  <a:extLst>
                    <a:ext uri="{9D8B030D-6E8A-4147-A177-3AD203B41FA5}">
                      <a16:colId xmlns:a16="http://schemas.microsoft.com/office/drawing/2014/main" val="2815222992"/>
                    </a:ext>
                  </a:extLst>
                </a:gridCol>
              </a:tblGrid>
              <a:tr h="173355">
                <a:tc>
                  <a:txBody>
                    <a:bodyPr/>
                    <a:lstStyle/>
                    <a:p>
                      <a:pPr marL="0" marR="0" algn="ctr">
                        <a:spcBef>
                          <a:spcPts val="0"/>
                        </a:spcBef>
                        <a:spcAft>
                          <a:spcPts val="0"/>
                        </a:spcAft>
                      </a:pPr>
                      <a:r>
                        <a:rPr lang="en-US" sz="1200">
                          <a:effectLst/>
                        </a:rPr>
                        <a:t>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Input bit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Chip Values (c0 c1 c2 c3 c4 c5)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4150908"/>
                  </a:ext>
                </a:extLst>
              </a:tr>
              <a:tr h="173355">
                <a:tc rowSpan="2">
                  <a:txBody>
                    <a:bodyPr/>
                    <a:lstStyle/>
                    <a:p>
                      <a:pPr marL="0" marR="0" algn="ctr">
                        <a:spcBef>
                          <a:spcPts val="0"/>
                        </a:spcBef>
                        <a:spcAft>
                          <a:spcPts val="0"/>
                        </a:spcAft>
                      </a:pPr>
                      <a:r>
                        <a:rPr lang="en-US" sz="1200" dirty="0">
                          <a:effectLst/>
                        </a:rPr>
                        <a:t>K=even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0 0 1 1 0 0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8165302"/>
                  </a:ext>
                </a:extLst>
              </a:tr>
              <a:tr h="173355">
                <a:tc vMerge="1">
                  <a:txBody>
                    <a:bodyPr/>
                    <a:lstStyle/>
                    <a:p>
                      <a:endParaRPr lang="en-US"/>
                    </a:p>
                  </a:txBody>
                  <a:tcPr/>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0 1 1 0 1 0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9608040"/>
                  </a:ext>
                </a:extLst>
              </a:tr>
              <a:tr h="173355">
                <a:tc rowSpan="2">
                  <a:txBody>
                    <a:bodyPr/>
                    <a:lstStyle/>
                    <a:p>
                      <a:pPr marL="0" marR="0" algn="ctr">
                        <a:spcBef>
                          <a:spcPts val="0"/>
                        </a:spcBef>
                        <a:spcAft>
                          <a:spcPts val="0"/>
                        </a:spcAft>
                      </a:pPr>
                      <a:r>
                        <a:rPr lang="en-US" sz="1200">
                          <a:effectLst/>
                        </a:rPr>
                        <a:t>K=odd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1 1 0 0 1 1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9980027"/>
                  </a:ext>
                </a:extLst>
              </a:tr>
              <a:tr h="173355">
                <a:tc vMerge="1">
                  <a:txBody>
                    <a:bodyPr/>
                    <a:lstStyle/>
                    <a:p>
                      <a:endParaRPr lang="en-US"/>
                    </a:p>
                  </a:txBody>
                  <a:tcPr/>
                </a:tc>
                <a:tc>
                  <a:txBody>
                    <a:bodyPr/>
                    <a:lstStyle/>
                    <a:p>
                      <a:pPr marL="0" marR="0" algn="ctr">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1 0 0 1 0 1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99258610"/>
                  </a:ext>
                </a:extLst>
              </a:tr>
            </a:tbl>
          </a:graphicData>
        </a:graphic>
      </p:graphicFrame>
      <p:sp>
        <p:nvSpPr>
          <p:cNvPr id="10" name="Rectangle 9">
            <a:extLst>
              <a:ext uri="{FF2B5EF4-FFF2-40B4-BE49-F238E27FC236}">
                <a16:creationId xmlns:a16="http://schemas.microsoft.com/office/drawing/2014/main" id="{ECD79176-E21F-4C07-BA14-CB15D3C5014A}"/>
              </a:ext>
            </a:extLst>
          </p:cNvPr>
          <p:cNvSpPr/>
          <p:nvPr/>
        </p:nvSpPr>
        <p:spPr>
          <a:xfrm>
            <a:off x="7812360" y="4375453"/>
            <a:ext cx="864096" cy="646331"/>
          </a:xfrm>
          <a:prstGeom prst="rect">
            <a:avLst/>
          </a:prstGeom>
        </p:spPr>
        <p:txBody>
          <a:bodyPr wrap="square">
            <a:spAutoFit/>
          </a:bodyPr>
          <a:lstStyle/>
          <a:p>
            <a:pPr algn="ct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4 bit-to-chip mapping</a:t>
            </a:r>
            <a:endParaRPr lang="en-US" dirty="0">
              <a:solidFill>
                <a:schemeClr val="tx1"/>
              </a:solidFill>
            </a:endParaRPr>
          </a:p>
        </p:txBody>
      </p:sp>
      <p:sp>
        <p:nvSpPr>
          <p:cNvPr id="11" name="Rectangle 10">
            <a:extLst>
              <a:ext uri="{FF2B5EF4-FFF2-40B4-BE49-F238E27FC236}">
                <a16:creationId xmlns:a16="http://schemas.microsoft.com/office/drawing/2014/main" id="{F3329463-75B0-4212-8A4C-37055A3FBAD2}"/>
              </a:ext>
            </a:extLst>
          </p:cNvPr>
          <p:cNvSpPr/>
          <p:nvPr/>
        </p:nvSpPr>
        <p:spPr>
          <a:xfrm>
            <a:off x="7878505" y="3347492"/>
            <a:ext cx="864096" cy="646331"/>
          </a:xfrm>
          <a:prstGeom prst="rect">
            <a:avLst/>
          </a:prstGeom>
        </p:spPr>
        <p:txBody>
          <a:bodyPr wrap="square">
            <a:spAutoFit/>
          </a:bodyPr>
          <a:lstStyle/>
          <a:p>
            <a:pPr algn="ct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2 bit-to-chip mapping</a:t>
            </a:r>
            <a:endParaRPr lang="en-US" dirty="0">
              <a:solidFill>
                <a:schemeClr val="tx1"/>
              </a:solidFill>
            </a:endParaRPr>
          </a:p>
        </p:txBody>
      </p:sp>
      <p:sp>
        <p:nvSpPr>
          <p:cNvPr id="12" name="Rectangle 11">
            <a:extLst>
              <a:ext uri="{FF2B5EF4-FFF2-40B4-BE49-F238E27FC236}">
                <a16:creationId xmlns:a16="http://schemas.microsoft.com/office/drawing/2014/main" id="{B631F1A0-9B7F-4AAB-96C4-24AFE78BA55D}"/>
              </a:ext>
            </a:extLst>
          </p:cNvPr>
          <p:cNvSpPr/>
          <p:nvPr/>
        </p:nvSpPr>
        <p:spPr>
          <a:xfrm>
            <a:off x="7812360" y="5286934"/>
            <a:ext cx="864096" cy="646331"/>
          </a:xfrm>
          <a:prstGeom prst="rect">
            <a:avLst/>
          </a:prstGeom>
        </p:spPr>
        <p:txBody>
          <a:bodyPr wrap="square">
            <a:spAutoFit/>
          </a:bodyPr>
          <a:lstStyle/>
          <a:p>
            <a:pPr algn="ct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6 bit-to-chip mapping</a:t>
            </a:r>
            <a:endParaRPr lang="en-US" dirty="0">
              <a:solidFill>
                <a:schemeClr val="tx1"/>
              </a:solidFill>
            </a:endParaRPr>
          </a:p>
        </p:txBody>
      </p:sp>
      <p:sp>
        <p:nvSpPr>
          <p:cNvPr id="5" name="Rectangle 4">
            <a:extLst>
              <a:ext uri="{FF2B5EF4-FFF2-40B4-BE49-F238E27FC236}">
                <a16:creationId xmlns:a16="http://schemas.microsoft.com/office/drawing/2014/main" id="{AF3003E2-B8B9-4D95-AAC2-932673455B1D}"/>
              </a:ext>
            </a:extLst>
          </p:cNvPr>
          <p:cNvSpPr/>
          <p:nvPr/>
        </p:nvSpPr>
        <p:spPr>
          <a:xfrm>
            <a:off x="1043608" y="3670657"/>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8 </a:t>
            </a:r>
            <a:endParaRPr lang="en-US" dirty="0">
              <a:solidFill>
                <a:schemeClr val="tx1"/>
              </a:solidFill>
              <a:latin typeface="+mj-lt"/>
            </a:endParaRPr>
          </a:p>
        </p:txBody>
      </p:sp>
      <p:sp>
        <p:nvSpPr>
          <p:cNvPr id="13" name="Rectangle 12">
            <a:extLst>
              <a:ext uri="{FF2B5EF4-FFF2-40B4-BE49-F238E27FC236}">
                <a16:creationId xmlns:a16="http://schemas.microsoft.com/office/drawing/2014/main" id="{D9E7F709-BAE6-409B-965C-BD5FD84DAE11}"/>
              </a:ext>
            </a:extLst>
          </p:cNvPr>
          <p:cNvSpPr/>
          <p:nvPr/>
        </p:nvSpPr>
        <p:spPr>
          <a:xfrm>
            <a:off x="1043607" y="4607355"/>
            <a:ext cx="72224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9 </a:t>
            </a:r>
            <a:endParaRPr lang="en-US" dirty="0">
              <a:solidFill>
                <a:schemeClr val="tx1"/>
              </a:solidFill>
              <a:latin typeface="+mj-lt"/>
            </a:endParaRPr>
          </a:p>
        </p:txBody>
      </p:sp>
      <p:sp>
        <p:nvSpPr>
          <p:cNvPr id="14" name="Rectangle 13">
            <a:extLst>
              <a:ext uri="{FF2B5EF4-FFF2-40B4-BE49-F238E27FC236}">
                <a16:creationId xmlns:a16="http://schemas.microsoft.com/office/drawing/2014/main" id="{1EAC8BAA-756D-4633-9B45-042BAFA13763}"/>
              </a:ext>
            </a:extLst>
          </p:cNvPr>
          <p:cNvSpPr/>
          <p:nvPr/>
        </p:nvSpPr>
        <p:spPr>
          <a:xfrm>
            <a:off x="1043606" y="5544053"/>
            <a:ext cx="807209" cy="276999"/>
          </a:xfrm>
          <a:prstGeom prst="rect">
            <a:avLst/>
          </a:prstGeom>
          <a:solidFill>
            <a:schemeClr val="bg1">
              <a:lumMod val="85000"/>
            </a:schemeClr>
          </a:solidFill>
        </p:spPr>
        <p:txBody>
          <a:bodyPr wrap="none">
            <a:spAutoFit/>
          </a:bodyPr>
          <a:lstStyle/>
          <a:p>
            <a:r>
              <a:rPr lang="en-US" dirty="0">
                <a:solidFill>
                  <a:schemeClr val="tx1"/>
                </a:solidFill>
                <a:latin typeface="+mj-lt"/>
                <a:cs typeface="DejaVu Sans" pitchFamily="34" charset="0"/>
              </a:rPr>
              <a:t>Table 10 </a:t>
            </a:r>
            <a:endParaRPr lang="en-US" dirty="0">
              <a:solidFill>
                <a:schemeClr val="tx1"/>
              </a:solidFill>
              <a:latin typeface="+mj-lt"/>
            </a:endParaRPr>
          </a:p>
        </p:txBody>
      </p:sp>
    </p:spTree>
    <p:extLst>
      <p:ext uri="{BB962C8B-B14F-4D97-AF65-F5344CB8AC3E}">
        <p14:creationId xmlns:p14="http://schemas.microsoft.com/office/powerpoint/2010/main" val="4119401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requirements</a:t>
            </a:r>
          </a:p>
        </p:txBody>
      </p:sp>
      <p:sp>
        <p:nvSpPr>
          <p:cNvPr id="3" name="Content Placeholder 2"/>
          <p:cNvSpPr>
            <a:spLocks noGrp="1"/>
          </p:cNvSpPr>
          <p:nvPr>
            <p:ph idx="1"/>
          </p:nvPr>
        </p:nvSpPr>
        <p:spPr>
          <a:xfrm>
            <a:off x="755576" y="1512465"/>
            <a:ext cx="7764463" cy="4508823"/>
          </a:xfrm>
        </p:spPr>
        <p:txBody>
          <a:bodyPr/>
          <a:lstStyle/>
          <a:p>
            <a:pPr marL="0" indent="0"/>
            <a:r>
              <a:rPr lang="en-US" sz="2000" b="1" dirty="0">
                <a:cs typeface="DejaVu Sans" pitchFamily="34" charset="0"/>
              </a:rPr>
              <a:t>Receiver sensitivity</a:t>
            </a:r>
          </a:p>
          <a:p>
            <a:pPr marL="400050" lvl="1" indent="0"/>
            <a:endParaRPr lang="en-US" sz="1400" dirty="0">
              <a:cs typeface="DejaVu Sans" pitchFamily="34" charset="0"/>
            </a:endParaRPr>
          </a:p>
          <a:p>
            <a:pPr marL="400050" lvl="1" indent="0"/>
            <a:endParaRPr lang="en-US" sz="1400" dirty="0">
              <a:cs typeface="DejaVu Sans" pitchFamily="34" charset="0"/>
            </a:endParaRPr>
          </a:p>
          <a:p>
            <a:pPr marL="400050" lvl="1" indent="0"/>
            <a:endParaRPr lang="en-US" sz="1400" dirty="0">
              <a:cs typeface="DejaVu Sans" pitchFamily="34" charset="0"/>
            </a:endParaRPr>
          </a:p>
          <a:p>
            <a:pPr marL="400050" lvl="1" indent="0"/>
            <a:endParaRPr lang="en-US" sz="1400" dirty="0">
              <a:cs typeface="DejaVu Sans" pitchFamily="34" charset="0"/>
            </a:endParaRPr>
          </a:p>
          <a:p>
            <a:pPr marL="400050" lvl="1" indent="0"/>
            <a:endParaRPr lang="en-US" sz="1400" dirty="0">
              <a:cs typeface="DejaVu Sans" pitchFamily="34" charset="0"/>
            </a:endParaRPr>
          </a:p>
          <a:p>
            <a:pPr marL="0" indent="0"/>
            <a:r>
              <a:rPr lang="en-US" sz="2000" b="1" dirty="0">
                <a:cs typeface="DejaVu Sans" pitchFamily="34" charset="0"/>
              </a:rPr>
              <a:t>Adjacent channel rejection</a:t>
            </a:r>
          </a:p>
          <a:p>
            <a:pPr marL="857250" lvl="1" indent="-457200">
              <a:buFont typeface="Arial" panose="020B0604020202020204" pitchFamily="34" charset="0"/>
              <a:buChar char="•"/>
            </a:pPr>
            <a:endParaRPr lang="en-US" sz="1400" dirty="0">
              <a:cs typeface="DejaVu Sans" pitchFamily="34" charset="0"/>
            </a:endParaRPr>
          </a:p>
          <a:p>
            <a:pPr marL="857250" lvl="1"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pPr marL="857250" lvl="1" indent="-457200">
              <a:buFont typeface="Arial" panose="020B0604020202020204" pitchFamily="34" charset="0"/>
              <a:buChar char="•"/>
            </a:pPr>
            <a:endParaRPr lang="en-US" sz="1400" dirty="0">
              <a:cs typeface="DejaVu Sans" pitchFamily="34" charset="0"/>
            </a:endParaRPr>
          </a:p>
          <a:p>
            <a:pPr marL="457200" indent="-457200">
              <a:buFont typeface="Arial" panose="020B0604020202020204" pitchFamily="34" charset="0"/>
              <a:buChar char="•"/>
            </a:pPr>
            <a:endParaRPr lang="en-US" sz="1400" dirty="0">
              <a:cs typeface="DejaVu Sans" pitchFamily="34" charset="0"/>
            </a:endParaRPr>
          </a:p>
          <a:p>
            <a:endParaRPr lang="en-US" sz="14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graphicFrame>
        <p:nvGraphicFramePr>
          <p:cNvPr id="5" name="Table 4">
            <a:extLst>
              <a:ext uri="{FF2B5EF4-FFF2-40B4-BE49-F238E27FC236}">
                <a16:creationId xmlns:a16="http://schemas.microsoft.com/office/drawing/2014/main" id="{D352546D-38E4-47DD-AA9D-00A7E9AAB82F}"/>
              </a:ext>
            </a:extLst>
          </p:cNvPr>
          <p:cNvGraphicFramePr>
            <a:graphicFrameLocks noGrp="1"/>
          </p:cNvGraphicFramePr>
          <p:nvPr>
            <p:extLst>
              <p:ext uri="{D42A27DB-BD31-4B8C-83A1-F6EECF244321}">
                <p14:modId xmlns:p14="http://schemas.microsoft.com/office/powerpoint/2010/main" val="2423548045"/>
              </p:ext>
            </p:extLst>
          </p:nvPr>
        </p:nvGraphicFramePr>
        <p:xfrm>
          <a:off x="2663825" y="1943919"/>
          <a:ext cx="3816350" cy="1097280"/>
        </p:xfrm>
        <a:graphic>
          <a:graphicData uri="http://schemas.openxmlformats.org/drawingml/2006/table">
            <a:tbl>
              <a:tblPr firstRow="1" firstCol="1" bandRow="1">
                <a:tableStyleId>{5C22544A-7EE6-4342-B048-85BDC9FD1C3A}</a:tableStyleId>
              </a:tblPr>
              <a:tblGrid>
                <a:gridCol w="953770">
                  <a:extLst>
                    <a:ext uri="{9D8B030D-6E8A-4147-A177-3AD203B41FA5}">
                      <a16:colId xmlns:a16="http://schemas.microsoft.com/office/drawing/2014/main" val="1653304077"/>
                    </a:ext>
                  </a:extLst>
                </a:gridCol>
                <a:gridCol w="953770">
                  <a:extLst>
                    <a:ext uri="{9D8B030D-6E8A-4147-A177-3AD203B41FA5}">
                      <a16:colId xmlns:a16="http://schemas.microsoft.com/office/drawing/2014/main" val="287957574"/>
                    </a:ext>
                  </a:extLst>
                </a:gridCol>
                <a:gridCol w="954405">
                  <a:extLst>
                    <a:ext uri="{9D8B030D-6E8A-4147-A177-3AD203B41FA5}">
                      <a16:colId xmlns:a16="http://schemas.microsoft.com/office/drawing/2014/main" val="986552646"/>
                    </a:ext>
                  </a:extLst>
                </a:gridCol>
                <a:gridCol w="954405">
                  <a:extLst>
                    <a:ext uri="{9D8B030D-6E8A-4147-A177-3AD203B41FA5}">
                      <a16:colId xmlns:a16="http://schemas.microsoft.com/office/drawing/2014/main" val="820529912"/>
                    </a:ext>
                  </a:extLst>
                </a:gridCol>
              </a:tblGrid>
              <a:tr h="0">
                <a:tc>
                  <a:txBody>
                    <a:bodyPr/>
                    <a:lstStyle/>
                    <a:p>
                      <a:pPr marL="0" marR="0" algn="ctr">
                        <a:spcBef>
                          <a:spcPts val="0"/>
                        </a:spcBef>
                        <a:spcAft>
                          <a:spcPts val="0"/>
                        </a:spcAft>
                      </a:pPr>
                      <a:r>
                        <a:rPr lang="en-US" sz="1200">
                          <a:effectLst/>
                        </a:rPr>
                        <a:t>SymDur [us]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DSSS=2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DSSS=4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DSSS=6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52118"/>
                  </a:ext>
                </a:extLst>
              </a:tr>
              <a:tr h="0">
                <a:tc>
                  <a:txBody>
                    <a:bodyPr/>
                    <a:lstStyle/>
                    <a:p>
                      <a:pPr marL="0" marR="0" algn="ctr">
                        <a:spcBef>
                          <a:spcPts val="0"/>
                        </a:spcBef>
                        <a:spcAft>
                          <a:spcPts val="0"/>
                        </a:spcAft>
                      </a:pPr>
                      <a:r>
                        <a:rPr lang="en-US" sz="1200">
                          <a:effectLst/>
                        </a:rPr>
                        <a:t>120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-118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-120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-122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1357146"/>
                  </a:ext>
                </a:extLst>
              </a:tr>
              <a:tr h="0">
                <a:tc>
                  <a:txBody>
                    <a:bodyPr/>
                    <a:lstStyle/>
                    <a:p>
                      <a:pPr marL="0" marR="0" algn="ctr">
                        <a:spcBef>
                          <a:spcPts val="0"/>
                        </a:spcBef>
                        <a:spcAft>
                          <a:spcPts val="0"/>
                        </a:spcAft>
                      </a:pPr>
                      <a:r>
                        <a:rPr lang="en-US" sz="1200">
                          <a:effectLst/>
                        </a:rPr>
                        <a:t>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-115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-117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-119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2092862"/>
                  </a:ext>
                </a:extLst>
              </a:tr>
              <a:tr h="0">
                <a:tc>
                  <a:txBody>
                    <a:bodyPr/>
                    <a:lstStyle/>
                    <a:p>
                      <a:pPr marL="0" marR="0" algn="ctr">
                        <a:spcBef>
                          <a:spcPts val="0"/>
                        </a:spcBef>
                        <a:spcAft>
                          <a:spcPts val="0"/>
                        </a:spcAft>
                      </a:pPr>
                      <a:r>
                        <a:rPr lang="en-US" sz="1200">
                          <a:effectLst/>
                        </a:rPr>
                        <a:t>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-112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-114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-116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0651396"/>
                  </a:ext>
                </a:extLst>
              </a:tr>
              <a:tr h="0">
                <a:tc>
                  <a:txBody>
                    <a:bodyPr/>
                    <a:lstStyle/>
                    <a:p>
                      <a:pPr marL="0" marR="0" algn="ctr">
                        <a:spcBef>
                          <a:spcPts val="0"/>
                        </a:spcBef>
                        <a:spcAft>
                          <a:spcPts val="0"/>
                        </a:spcAft>
                      </a:pPr>
                      <a:r>
                        <a:rPr lang="en-US"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-109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-111 dBm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-113 dBm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9053662"/>
                  </a:ext>
                </a:extLst>
              </a:tr>
            </a:tbl>
          </a:graphicData>
        </a:graphic>
      </p:graphicFrame>
      <p:graphicFrame>
        <p:nvGraphicFramePr>
          <p:cNvPr id="6" name="Table 5">
            <a:extLst>
              <a:ext uri="{FF2B5EF4-FFF2-40B4-BE49-F238E27FC236}">
                <a16:creationId xmlns:a16="http://schemas.microsoft.com/office/drawing/2014/main" id="{9D9CED50-E081-432F-B933-BDEFA1288CC1}"/>
              </a:ext>
            </a:extLst>
          </p:cNvPr>
          <p:cNvGraphicFramePr>
            <a:graphicFrameLocks noGrp="1"/>
          </p:cNvGraphicFramePr>
          <p:nvPr>
            <p:extLst>
              <p:ext uri="{D42A27DB-BD31-4B8C-83A1-F6EECF244321}">
                <p14:modId xmlns:p14="http://schemas.microsoft.com/office/powerpoint/2010/main" val="3312198898"/>
              </p:ext>
            </p:extLst>
          </p:nvPr>
        </p:nvGraphicFramePr>
        <p:xfrm>
          <a:off x="2005682" y="3923773"/>
          <a:ext cx="5264250" cy="1280160"/>
        </p:xfrm>
        <a:graphic>
          <a:graphicData uri="http://schemas.openxmlformats.org/drawingml/2006/table">
            <a:tbl>
              <a:tblPr firstRow="1" firstCol="1" bandRow="1">
                <a:tableStyleId>{5C22544A-7EE6-4342-B048-85BDC9FD1C3A}</a:tableStyleId>
              </a:tblPr>
              <a:tblGrid>
                <a:gridCol w="751500">
                  <a:extLst>
                    <a:ext uri="{9D8B030D-6E8A-4147-A177-3AD203B41FA5}">
                      <a16:colId xmlns:a16="http://schemas.microsoft.com/office/drawing/2014/main" val="1841539795"/>
                    </a:ext>
                  </a:extLst>
                </a:gridCol>
                <a:gridCol w="751500">
                  <a:extLst>
                    <a:ext uri="{9D8B030D-6E8A-4147-A177-3AD203B41FA5}">
                      <a16:colId xmlns:a16="http://schemas.microsoft.com/office/drawing/2014/main" val="2996223426"/>
                    </a:ext>
                  </a:extLst>
                </a:gridCol>
                <a:gridCol w="752250">
                  <a:extLst>
                    <a:ext uri="{9D8B030D-6E8A-4147-A177-3AD203B41FA5}">
                      <a16:colId xmlns:a16="http://schemas.microsoft.com/office/drawing/2014/main" val="1086948209"/>
                    </a:ext>
                  </a:extLst>
                </a:gridCol>
                <a:gridCol w="752250">
                  <a:extLst>
                    <a:ext uri="{9D8B030D-6E8A-4147-A177-3AD203B41FA5}">
                      <a16:colId xmlns:a16="http://schemas.microsoft.com/office/drawing/2014/main" val="2910368452"/>
                    </a:ext>
                  </a:extLst>
                </a:gridCol>
                <a:gridCol w="752250">
                  <a:extLst>
                    <a:ext uri="{9D8B030D-6E8A-4147-A177-3AD203B41FA5}">
                      <a16:colId xmlns:a16="http://schemas.microsoft.com/office/drawing/2014/main" val="369049301"/>
                    </a:ext>
                  </a:extLst>
                </a:gridCol>
                <a:gridCol w="752250">
                  <a:extLst>
                    <a:ext uri="{9D8B030D-6E8A-4147-A177-3AD203B41FA5}">
                      <a16:colId xmlns:a16="http://schemas.microsoft.com/office/drawing/2014/main" val="3102836568"/>
                    </a:ext>
                  </a:extLst>
                </a:gridCol>
                <a:gridCol w="752250">
                  <a:extLst>
                    <a:ext uri="{9D8B030D-6E8A-4147-A177-3AD203B41FA5}">
                      <a16:colId xmlns:a16="http://schemas.microsoft.com/office/drawing/2014/main" val="232653631"/>
                    </a:ext>
                  </a:extLst>
                </a:gridCol>
              </a:tblGrid>
              <a:tr h="0">
                <a:tc>
                  <a:txBody>
                    <a:bodyPr/>
                    <a:lstStyle/>
                    <a:p>
                      <a:pPr marL="0" marR="0" algn="ctr">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spcBef>
                          <a:spcPts val="0"/>
                        </a:spcBef>
                        <a:spcAft>
                          <a:spcPts val="0"/>
                        </a:spcAft>
                      </a:pPr>
                      <a:r>
                        <a:rPr lang="en-US" sz="1200">
                          <a:effectLst/>
                        </a:rPr>
                        <a:t>DSSS=2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1200">
                          <a:effectLst/>
                        </a:rPr>
                        <a:t>DSSS=4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1200">
                          <a:effectLst/>
                        </a:rPr>
                        <a:t>DSSS=6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745346241"/>
                  </a:ext>
                </a:extLst>
              </a:tr>
              <a:tr h="0">
                <a:tc>
                  <a:txBody>
                    <a:bodyPr/>
                    <a:lstStyle/>
                    <a:p>
                      <a:pPr marL="0" marR="0" algn="ctr">
                        <a:spcBef>
                          <a:spcPts val="0"/>
                        </a:spcBef>
                        <a:spcAft>
                          <a:spcPts val="0"/>
                        </a:spcAft>
                      </a:pPr>
                      <a:r>
                        <a:rPr lang="en-US" sz="1200">
                          <a:effectLst/>
                        </a:rPr>
                        <a:t>SymDur [us]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Adj </a:t>
                      </a:r>
                    </a:p>
                    <a:p>
                      <a:pPr marL="0" marR="0" algn="ctr">
                        <a:spcBef>
                          <a:spcPts val="0"/>
                        </a:spcBef>
                        <a:spcAft>
                          <a:spcPts val="0"/>
                        </a:spcAft>
                      </a:pPr>
                      <a:r>
                        <a:rPr lang="en-US" sz="1200" dirty="0">
                          <a:effectLst/>
                        </a:rPr>
                        <a:t>(dB)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Alt</a:t>
                      </a:r>
                    </a:p>
                    <a:p>
                      <a:pPr marL="0" marR="0" algn="ctr">
                        <a:spcBef>
                          <a:spcPts val="0"/>
                        </a:spcBef>
                        <a:spcAft>
                          <a:spcPts val="0"/>
                        </a:spcAft>
                      </a:pPr>
                      <a:r>
                        <a:rPr lang="en-US" sz="1200" dirty="0">
                          <a:effectLst/>
                        </a:rPr>
                        <a:t>(dB)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Adj</a:t>
                      </a:r>
                    </a:p>
                    <a:p>
                      <a:pPr marL="0" marR="0" algn="ctr">
                        <a:spcBef>
                          <a:spcPts val="0"/>
                        </a:spcBef>
                        <a:spcAft>
                          <a:spcPts val="0"/>
                        </a:spcAft>
                      </a:pPr>
                      <a:r>
                        <a:rPr lang="en-US" sz="1200" dirty="0">
                          <a:effectLst/>
                        </a:rPr>
                        <a:t>(dB)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Alt</a:t>
                      </a:r>
                    </a:p>
                    <a:p>
                      <a:pPr marL="0" marR="0" algn="ctr">
                        <a:spcBef>
                          <a:spcPts val="0"/>
                        </a:spcBef>
                        <a:spcAft>
                          <a:spcPts val="0"/>
                        </a:spcAft>
                      </a:pPr>
                      <a:r>
                        <a:rPr lang="en-US" sz="1200">
                          <a:effectLst/>
                        </a:rPr>
                        <a:t>(dB)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Adj</a:t>
                      </a:r>
                    </a:p>
                    <a:p>
                      <a:pPr marL="0" marR="0" algn="ctr">
                        <a:spcBef>
                          <a:spcPts val="0"/>
                        </a:spcBef>
                        <a:spcAft>
                          <a:spcPts val="0"/>
                        </a:spcAft>
                      </a:pPr>
                      <a:r>
                        <a:rPr lang="en-US" sz="1200">
                          <a:effectLst/>
                        </a:rPr>
                        <a:t>(dB)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Alt</a:t>
                      </a:r>
                    </a:p>
                    <a:p>
                      <a:pPr marL="0" marR="0" algn="ctr">
                        <a:spcBef>
                          <a:spcPts val="0"/>
                        </a:spcBef>
                        <a:spcAft>
                          <a:spcPts val="0"/>
                        </a:spcAft>
                      </a:pPr>
                      <a:r>
                        <a:rPr lang="en-US" sz="1200">
                          <a:effectLst/>
                        </a:rPr>
                        <a:t>(dB)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1206433"/>
                  </a:ext>
                </a:extLst>
              </a:tr>
              <a:tr h="0">
                <a:tc>
                  <a:txBody>
                    <a:bodyPr/>
                    <a:lstStyle/>
                    <a:p>
                      <a:pPr marL="0" marR="0" algn="ctr">
                        <a:spcBef>
                          <a:spcPts val="0"/>
                        </a:spcBef>
                        <a:spcAft>
                          <a:spcPts val="0"/>
                        </a:spcAft>
                      </a:pPr>
                      <a:r>
                        <a:rPr lang="en-US" sz="1200" dirty="0">
                          <a:effectLst/>
                        </a:rPr>
                        <a:t>120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35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1417711"/>
                  </a:ext>
                </a:extLst>
              </a:tr>
              <a:tr h="0">
                <a:tc>
                  <a:txBody>
                    <a:bodyPr/>
                    <a:lstStyle/>
                    <a:p>
                      <a:pPr marL="0" marR="0" algn="ctr">
                        <a:spcBef>
                          <a:spcPts val="0"/>
                        </a:spcBef>
                        <a:spcAft>
                          <a:spcPts val="0"/>
                        </a:spcAft>
                      </a:pPr>
                      <a:r>
                        <a:rPr lang="en-US" sz="1200">
                          <a:effectLst/>
                        </a:rPr>
                        <a:t>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3202075"/>
                  </a:ext>
                </a:extLst>
              </a:tr>
              <a:tr h="0">
                <a:tc>
                  <a:txBody>
                    <a:bodyPr/>
                    <a:lstStyle/>
                    <a:p>
                      <a:pPr marL="0" marR="0" algn="ctr">
                        <a:spcBef>
                          <a:spcPts val="0"/>
                        </a:spcBef>
                        <a:spcAft>
                          <a:spcPts val="0"/>
                        </a:spcAft>
                      </a:pPr>
                      <a:r>
                        <a:rPr lang="en-US" sz="1200">
                          <a:effectLst/>
                        </a:rPr>
                        <a:t>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5762577"/>
                  </a:ext>
                </a:extLst>
              </a:tr>
              <a:tr h="0">
                <a:tc>
                  <a:txBody>
                    <a:bodyPr/>
                    <a:lstStyle/>
                    <a:p>
                      <a:pPr marL="0" marR="0" algn="ctr">
                        <a:spcBef>
                          <a:spcPts val="0"/>
                        </a:spcBef>
                        <a:spcAft>
                          <a:spcPts val="0"/>
                        </a:spcAft>
                      </a:pPr>
                      <a:r>
                        <a:rPr lang="en-US"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40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1942519"/>
                  </a:ext>
                </a:extLst>
              </a:tr>
            </a:tbl>
          </a:graphicData>
        </a:graphic>
      </p:graphicFrame>
    </p:spTree>
    <p:extLst>
      <p:ext uri="{BB962C8B-B14F-4D97-AF65-F5344CB8AC3E}">
        <p14:creationId xmlns:p14="http://schemas.microsoft.com/office/powerpoint/2010/main" val="2065983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2/2</a:t>
            </a:r>
          </a:p>
        </p:txBody>
      </p:sp>
      <p:sp>
        <p:nvSpPr>
          <p:cNvPr id="3" name="Content Placeholder 2"/>
          <p:cNvSpPr>
            <a:spLocks noGrp="1"/>
          </p:cNvSpPr>
          <p:nvPr>
            <p:ph idx="1"/>
          </p:nvPr>
        </p:nvSpPr>
        <p:spPr>
          <a:xfrm>
            <a:off x="755576" y="1556792"/>
            <a:ext cx="7764463" cy="4508823"/>
          </a:xfrm>
        </p:spPr>
        <p:txBody>
          <a:bodyPr/>
          <a:lstStyle/>
          <a:p>
            <a:pPr marL="457200" indent="-457200">
              <a:buFont typeface="Arial" panose="020B0604020202020204" pitchFamily="34" charset="0"/>
              <a:buChar char="•"/>
            </a:pPr>
            <a:r>
              <a:rPr lang="en-US" sz="1800" dirty="0">
                <a:cs typeface="DejaVu Sans" pitchFamily="34" charset="0"/>
              </a:rPr>
              <a:t>Performance requirements</a:t>
            </a:r>
          </a:p>
          <a:p>
            <a:pPr marL="857250" lvl="1" indent="-457200">
              <a:buFont typeface="Arial" panose="020B0604020202020204" pitchFamily="34" charset="0"/>
              <a:buChar char="•"/>
            </a:pPr>
            <a:r>
              <a:rPr lang="en-US" sz="1800" dirty="0">
                <a:cs typeface="DejaVu Sans" pitchFamily="34" charset="0"/>
              </a:rPr>
              <a:t>Operating Frequency Range</a:t>
            </a:r>
          </a:p>
          <a:p>
            <a:pPr marL="857250" lvl="1" indent="-457200">
              <a:buFont typeface="Arial" panose="020B0604020202020204" pitchFamily="34" charset="0"/>
              <a:buChar char="•"/>
            </a:pPr>
            <a:r>
              <a:rPr lang="en-US" sz="1800" dirty="0">
                <a:cs typeface="DejaVu Sans" pitchFamily="34" charset="0"/>
              </a:rPr>
              <a:t>Transmit power spectral density (PSD) mask</a:t>
            </a:r>
          </a:p>
          <a:p>
            <a:pPr marL="857250" lvl="1" indent="-457200">
              <a:buFont typeface="Arial" panose="020B0604020202020204" pitchFamily="34" charset="0"/>
              <a:buChar char="•"/>
            </a:pPr>
            <a:r>
              <a:rPr lang="en-US" sz="1800" dirty="0">
                <a:cs typeface="DejaVu Sans" pitchFamily="34" charset="0"/>
              </a:rPr>
              <a:t>Receiver sensitivity</a:t>
            </a:r>
          </a:p>
          <a:p>
            <a:pPr marL="857250" lvl="1" indent="-457200">
              <a:buFont typeface="Arial" panose="020B0604020202020204" pitchFamily="34" charset="0"/>
              <a:buChar char="•"/>
            </a:pPr>
            <a:r>
              <a:rPr lang="en-US" sz="1800" dirty="0">
                <a:cs typeface="DejaVu Sans" pitchFamily="34" charset="0"/>
              </a:rPr>
              <a:t>Adjacent channel rejection, Alternate channel rejection</a:t>
            </a:r>
          </a:p>
          <a:p>
            <a:pPr marL="857250" lvl="1" indent="-457200">
              <a:buFont typeface="Arial" panose="020B0604020202020204" pitchFamily="34" charset="0"/>
              <a:buChar char="•"/>
            </a:pPr>
            <a:endParaRPr lang="en-US" sz="1800" dirty="0">
              <a:cs typeface="DejaVu Sans" pitchFamily="34" charset="0"/>
            </a:endParaRPr>
          </a:p>
          <a:p>
            <a:pPr marL="857250" lvl="1" indent="-457200">
              <a:buFont typeface="Arial" panose="020B0604020202020204" pitchFamily="34" charset="0"/>
              <a:buChar char="•"/>
            </a:pPr>
            <a:endParaRPr lang="en-US" sz="1800" dirty="0">
              <a:cs typeface="DejaVu Sans" pitchFamily="34" charset="0"/>
            </a:endParaRPr>
          </a:p>
          <a:p>
            <a:pPr marL="457200" indent="-457200">
              <a:buFont typeface="Arial" panose="020B0604020202020204" pitchFamily="34" charset="0"/>
              <a:buChar char="•"/>
            </a:pPr>
            <a:endParaRPr lang="en-US" sz="1800" dirty="0">
              <a:cs typeface="DejaVu Sans" pitchFamily="34" charset="0"/>
            </a:endParaRPr>
          </a:p>
          <a:p>
            <a:pPr marL="457200" indent="-457200">
              <a:buFont typeface="Arial" panose="020B0604020202020204" pitchFamily="34" charset="0"/>
              <a:buChar char="•"/>
            </a:pPr>
            <a:endParaRPr lang="en-US" sz="1800" dirty="0">
              <a:cs typeface="DejaVu Sans" pitchFamily="34" charset="0"/>
            </a:endParaRPr>
          </a:p>
          <a:p>
            <a:pPr marL="857250" lvl="1" indent="-457200">
              <a:buFont typeface="Arial" panose="020B0604020202020204" pitchFamily="34" charset="0"/>
              <a:buChar char="•"/>
            </a:pPr>
            <a:endParaRPr lang="en-US" sz="1800" dirty="0">
              <a:cs typeface="DejaVu Sans" pitchFamily="34" charset="0"/>
            </a:endParaRPr>
          </a:p>
          <a:p>
            <a:pPr marL="457200" indent="-457200">
              <a:buFont typeface="Arial" panose="020B0604020202020204" pitchFamily="34" charset="0"/>
              <a:buChar char="•"/>
            </a:pPr>
            <a:endParaRPr lang="en-US" sz="1800" dirty="0">
              <a:cs typeface="DejaVu Sans" pitchFamily="34" charset="0"/>
            </a:endParaRPr>
          </a:p>
          <a:p>
            <a:endParaRPr lang="en-US" sz="1800" dirty="0">
              <a:cs typeface="DejaVu Sans" pitchFamily="34" charset="0"/>
            </a:endParaRP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423518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D9536E27-F15A-4F16-A3A9-463EF707EEDB}"/>
              </a:ext>
            </a:extLst>
          </p:cNvPr>
          <p:cNvSpPr>
            <a:spLocks noGrp="1" noChangeArrowheads="1"/>
          </p:cNvSpPr>
          <p:nvPr>
            <p:ph type="title"/>
          </p:nvPr>
        </p:nvSpPr>
        <p:spPr/>
        <p:txBody>
          <a:bodyPr/>
          <a:lstStyle/>
          <a:p>
            <a:r>
              <a:rPr lang="en-US" altLang="en-US" dirty="0"/>
              <a:t>Introduction 1/5</a:t>
            </a:r>
          </a:p>
        </p:txBody>
      </p:sp>
      <p:sp>
        <p:nvSpPr>
          <p:cNvPr id="31747" name="Content Placeholder 2">
            <a:extLst>
              <a:ext uri="{FF2B5EF4-FFF2-40B4-BE49-F238E27FC236}">
                <a16:creationId xmlns:a16="http://schemas.microsoft.com/office/drawing/2014/main" id="{3199FEE0-8B25-4E50-825E-E7AED5A9A6B0}"/>
              </a:ext>
            </a:extLst>
          </p:cNvPr>
          <p:cNvSpPr>
            <a:spLocks noGrp="1" noChangeArrowheads="1"/>
          </p:cNvSpPr>
          <p:nvPr>
            <p:ph idx="1"/>
          </p:nvPr>
        </p:nvSpPr>
        <p:spPr>
          <a:xfrm>
            <a:off x="388863" y="1700808"/>
            <a:ext cx="8497887" cy="3603551"/>
          </a:xfrm>
        </p:spPr>
        <p:txBody>
          <a:bodyPr/>
          <a:lstStyle/>
          <a:p>
            <a:pPr marL="457200" indent="-457200">
              <a:buFont typeface="Arial" panose="020B0604020202020204" pitchFamily="34" charset="0"/>
              <a:buChar char="•"/>
            </a:pPr>
            <a:r>
              <a:rPr lang="en-US" altLang="en-US" sz="1800" dirty="0">
                <a:latin typeface="+mj-lt"/>
              </a:rPr>
              <a:t>Proposed solution provides:</a:t>
            </a:r>
            <a:endParaRPr lang="en-US" altLang="en-US" sz="1800" dirty="0">
              <a:latin typeface="+mj-lt"/>
              <a:cs typeface="Times New Roman" panose="02020603050405020304" pitchFamily="18" charset="0"/>
            </a:endParaRPr>
          </a:p>
          <a:p>
            <a:pPr marL="857250" lvl="1" indent="-457200">
              <a:buFont typeface="Arial" panose="020B0604020202020204" pitchFamily="34" charset="0"/>
              <a:buChar char="•"/>
            </a:pPr>
            <a:r>
              <a:rPr lang="en-US" altLang="en-US" sz="1800" dirty="0">
                <a:latin typeface="+mj-lt"/>
                <a:cs typeface="Times New Roman" panose="02020603050405020304" pitchFamily="18" charset="0"/>
              </a:rPr>
              <a:t>This solution provide high link budget, while still being FCC 15.247 digital spread spectrum compliant (500kHz OCBW)</a:t>
            </a:r>
          </a:p>
          <a:p>
            <a:pPr marL="857250" lvl="1" indent="-457200">
              <a:buFont typeface="Arial" panose="020B0604020202020204" pitchFamily="34" charset="0"/>
              <a:buChar char="•"/>
            </a:pPr>
            <a:r>
              <a:rPr lang="en-US" altLang="en-US" sz="1800" dirty="0">
                <a:latin typeface="+mj-lt"/>
                <a:cs typeface="Times New Roman" panose="02020603050405020304" pitchFamily="18" charset="0"/>
              </a:rPr>
              <a:t>SC-OFDM technology provides high channel efficiency, co-channel interference tolerance / channel re-use</a:t>
            </a:r>
          </a:p>
          <a:p>
            <a:pPr marL="857250" lvl="1" indent="-457200">
              <a:buFont typeface="Arial" panose="020B0604020202020204" pitchFamily="34" charset="0"/>
              <a:buChar char="•"/>
            </a:pPr>
            <a:r>
              <a:rPr lang="en-US" altLang="en-US" sz="1800" dirty="0">
                <a:latin typeface="+mj-lt"/>
                <a:cs typeface="Times New Roman" panose="02020603050405020304" pitchFamily="18" charset="0"/>
              </a:rPr>
              <a:t>0dB PAPR for high efficiency analog design and low power</a:t>
            </a:r>
          </a:p>
          <a:p>
            <a:pPr marL="457200" indent="-457200">
              <a:buFont typeface="Arial" panose="020B0604020202020204" pitchFamily="34" charset="0"/>
              <a:buChar char="•"/>
            </a:pPr>
            <a:endParaRPr lang="en-US" altLang="en-US" sz="1800" dirty="0">
              <a:latin typeface="+mj-lt"/>
              <a:cs typeface="Times New Roman" panose="02020603050405020304" pitchFamily="18" charset="0"/>
            </a:endParaRPr>
          </a:p>
        </p:txBody>
      </p:sp>
      <p:sp>
        <p:nvSpPr>
          <p:cNvPr id="31748" name="Slide Number Placeholder 1">
            <a:extLst>
              <a:ext uri="{FF2B5EF4-FFF2-40B4-BE49-F238E27FC236}">
                <a16:creationId xmlns:a16="http://schemas.microsoft.com/office/drawing/2014/main" id="{BD1B5A44-80D7-4BFE-B1FC-24D85EAC4D7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GB" dirty="0">
                <a:solidFill>
                  <a:schemeClr val="tx1"/>
                </a:solidFill>
              </a:rPr>
              <a:t>Slide </a:t>
            </a:r>
            <a:fld id="{7DCCC4C4-FD20-44C7-B9E1-7C0643BAAEB3}"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423784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Introduction 2/5</a:t>
            </a:r>
          </a:p>
        </p:txBody>
      </p:sp>
      <p:sp>
        <p:nvSpPr>
          <p:cNvPr id="3" name="Content Placeholder 2"/>
          <p:cNvSpPr>
            <a:spLocks noGrp="1"/>
          </p:cNvSpPr>
          <p:nvPr>
            <p:ph idx="1"/>
          </p:nvPr>
        </p:nvSpPr>
        <p:spPr>
          <a:xfrm>
            <a:off x="755576" y="1556792"/>
            <a:ext cx="7764463" cy="4508823"/>
          </a:xfrm>
        </p:spPr>
        <p:txBody>
          <a:bodyPr/>
          <a:lstStyle/>
          <a:p>
            <a:pPr marL="0" indent="0"/>
            <a:r>
              <a:rPr lang="en-US" sz="1600" dirty="0">
                <a:cs typeface="DejaVu Sans" pitchFamily="34" charset="0"/>
              </a:rPr>
              <a:t>The SUN OFDM LR PHY supports data rates ranging from 694 b/s to 16.6 kb/s. The subcarrier spacing is selectable between four values: 10.416-2/3 kHz, 20.83-1/3 kHz, 41.6-2/3 kHz and 83.3-1/3 kHz.</a:t>
            </a:r>
          </a:p>
          <a:p>
            <a:pPr marL="0" indent="0"/>
            <a:r>
              <a:rPr lang="en-US" sz="1600" dirty="0">
                <a:cs typeface="DejaVu Sans" pitchFamily="34" charset="0"/>
              </a:rPr>
              <a:t>The symbol rate is selectable between 15 us, 30 us, 60 us or 120 us. A double symbol period is defined as twice the duration of a single symbol period, which corresponds to 30 us, 60 us, 120 us or 240 us.</a:t>
            </a:r>
          </a:p>
          <a:p>
            <a:pPr marL="0" indent="0"/>
            <a:r>
              <a:rPr lang="en-US" sz="1600" dirty="0">
                <a:cs typeface="DejaVu Sans" pitchFamily="34" charset="0"/>
              </a:rPr>
              <a:t>This PHY includes four options, four symbol durations (</a:t>
            </a:r>
            <a:r>
              <a:rPr lang="en-US" sz="1600" dirty="0" err="1">
                <a:cs typeface="DejaVu Sans" pitchFamily="34" charset="0"/>
              </a:rPr>
              <a:t>SymDur</a:t>
            </a:r>
            <a:r>
              <a:rPr lang="en-US" sz="1600" dirty="0">
                <a:cs typeface="DejaVu Sans" pitchFamily="34" charset="0"/>
              </a:rPr>
              <a:t>, units in us) and three rate (DSSS) values. Not all combinations of options, symbol durations and rates are valid, as explained in tables 4, 5, 6 and 7. The total signal bandwidth for each option ranges from 1.2 MHz down to less than 200 kHz.</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58439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2EF84-FE85-5030-D2F3-0E04C408370E}"/>
              </a:ext>
            </a:extLst>
          </p:cNvPr>
          <p:cNvSpPr>
            <a:spLocks noGrp="1"/>
          </p:cNvSpPr>
          <p:nvPr>
            <p:ph type="title"/>
          </p:nvPr>
        </p:nvSpPr>
        <p:spPr>
          <a:xfrm>
            <a:off x="755576" y="685800"/>
            <a:ext cx="7764463" cy="754063"/>
          </a:xfrm>
        </p:spPr>
        <p:txBody>
          <a:bodyPr/>
          <a:lstStyle/>
          <a:p>
            <a:r>
              <a:rPr lang="en-US" dirty="0"/>
              <a:t>Introduction 3/5</a:t>
            </a:r>
            <a:endParaRPr lang="en-NO" dirty="0"/>
          </a:p>
        </p:txBody>
      </p:sp>
      <p:sp>
        <p:nvSpPr>
          <p:cNvPr id="4" name="Slide Number Placeholder 3">
            <a:extLst>
              <a:ext uri="{FF2B5EF4-FFF2-40B4-BE49-F238E27FC236}">
                <a16:creationId xmlns:a16="http://schemas.microsoft.com/office/drawing/2014/main" id="{AB975E6D-3C44-9D52-81A6-007747599E07}"/>
              </a:ext>
            </a:extLst>
          </p:cNvPr>
          <p:cNvSpPr>
            <a:spLocks noGrp="1"/>
          </p:cNvSpPr>
          <p:nvPr>
            <p:ph type="sldNum" sz="quarter" idx="10"/>
          </p:nvPr>
        </p:nvSpPr>
        <p:spPr/>
        <p:txBody>
          <a:bodyPr/>
          <a:lstStyle/>
          <a:p>
            <a:pPr>
              <a:defRPr/>
            </a:pPr>
            <a:r>
              <a:rPr lang="en-GB" dirty="0"/>
              <a:t>Slide </a:t>
            </a:r>
            <a:fld id="{2B97888F-6AF7-4263-B69D-592D8C33BAC7}" type="slidenum">
              <a:rPr lang="en-US" smtClean="0"/>
              <a:pPr>
                <a:defRPr/>
              </a:pPr>
              <a:t>6</a:t>
            </a:fld>
            <a:endParaRPr lang="en-US" dirty="0"/>
          </a:p>
        </p:txBody>
      </p:sp>
      <p:pic>
        <p:nvPicPr>
          <p:cNvPr id="8" name="Picture 7">
            <a:extLst>
              <a:ext uri="{FF2B5EF4-FFF2-40B4-BE49-F238E27FC236}">
                <a16:creationId xmlns:a16="http://schemas.microsoft.com/office/drawing/2014/main" id="{921FC236-6759-114B-BE08-7D21C90D11E2}"/>
              </a:ext>
            </a:extLst>
          </p:cNvPr>
          <p:cNvPicPr>
            <a:picLocks noChangeAspect="1"/>
          </p:cNvPicPr>
          <p:nvPr/>
        </p:nvPicPr>
        <p:blipFill>
          <a:blip r:embed="rId3"/>
          <a:stretch>
            <a:fillRect/>
          </a:stretch>
        </p:blipFill>
        <p:spPr>
          <a:xfrm>
            <a:off x="4539456" y="2438694"/>
            <a:ext cx="2043176" cy="3138568"/>
          </a:xfrm>
          <a:prstGeom prst="rect">
            <a:avLst/>
          </a:prstGeom>
        </p:spPr>
      </p:pic>
      <p:sp>
        <p:nvSpPr>
          <p:cNvPr id="10" name="TextBox 9">
            <a:extLst>
              <a:ext uri="{FF2B5EF4-FFF2-40B4-BE49-F238E27FC236}">
                <a16:creationId xmlns:a16="http://schemas.microsoft.com/office/drawing/2014/main" id="{6C582285-EAB9-C55E-C368-36D869D5DE10}"/>
              </a:ext>
            </a:extLst>
          </p:cNvPr>
          <p:cNvSpPr txBox="1"/>
          <p:nvPr/>
        </p:nvSpPr>
        <p:spPr>
          <a:xfrm>
            <a:off x="1620967" y="5612626"/>
            <a:ext cx="2302668" cy="646331"/>
          </a:xfrm>
          <a:prstGeom prst="rect">
            <a:avLst/>
          </a:prstGeom>
          <a:noFill/>
        </p:spPr>
        <p:txBody>
          <a:bodyPr wrap="square" rtlCol="0">
            <a:spAutoFit/>
          </a:bodyPr>
          <a:lstStyle/>
          <a:p>
            <a:r>
              <a:rPr lang="en-NO" dirty="0">
                <a:solidFill>
                  <a:srgbClr val="00B050"/>
                </a:solidFill>
              </a:rPr>
              <a:t>High Density / High Data Rate</a:t>
            </a:r>
          </a:p>
          <a:p>
            <a:r>
              <a:rPr lang="en-NO" dirty="0"/>
              <a:t>Full Spectrum utilization</a:t>
            </a:r>
          </a:p>
          <a:p>
            <a:r>
              <a:rPr lang="en-NO" dirty="0">
                <a:solidFill>
                  <a:schemeClr val="tx2">
                    <a:lumMod val="60000"/>
                    <a:lumOff val="40000"/>
                  </a:schemeClr>
                </a:solidFill>
              </a:rPr>
              <a:t>8-9 dB PAPR</a:t>
            </a:r>
          </a:p>
        </p:txBody>
      </p:sp>
      <p:sp>
        <p:nvSpPr>
          <p:cNvPr id="15" name="TextBox 14">
            <a:extLst>
              <a:ext uri="{FF2B5EF4-FFF2-40B4-BE49-F238E27FC236}">
                <a16:creationId xmlns:a16="http://schemas.microsoft.com/office/drawing/2014/main" id="{85246380-F396-64E8-472D-EE2398C6848E}"/>
              </a:ext>
            </a:extLst>
          </p:cNvPr>
          <p:cNvSpPr txBox="1"/>
          <p:nvPr/>
        </p:nvSpPr>
        <p:spPr>
          <a:xfrm>
            <a:off x="4361929" y="5603660"/>
            <a:ext cx="2539777" cy="646331"/>
          </a:xfrm>
          <a:prstGeom prst="rect">
            <a:avLst/>
          </a:prstGeom>
          <a:noFill/>
        </p:spPr>
        <p:txBody>
          <a:bodyPr wrap="square" rtlCol="0">
            <a:spAutoFit/>
          </a:bodyPr>
          <a:lstStyle/>
          <a:p>
            <a:r>
              <a:rPr lang="en-NO" dirty="0">
                <a:solidFill>
                  <a:srgbClr val="00B050"/>
                </a:solidFill>
              </a:rPr>
              <a:t>Sparse in time / frequency domain</a:t>
            </a:r>
          </a:p>
          <a:p>
            <a:r>
              <a:rPr lang="en-NO" dirty="0">
                <a:solidFill>
                  <a:srgbClr val="00B050"/>
                </a:solidFill>
              </a:rPr>
              <a:t>0 PAPR</a:t>
            </a:r>
          </a:p>
          <a:p>
            <a:r>
              <a:rPr lang="en-NO" dirty="0">
                <a:solidFill>
                  <a:srgbClr val="00B050"/>
                </a:solidFill>
              </a:rPr>
              <a:t>Long Range</a:t>
            </a:r>
            <a:endParaRPr lang="en-NO" dirty="0"/>
          </a:p>
        </p:txBody>
      </p:sp>
      <p:pic>
        <p:nvPicPr>
          <p:cNvPr id="3" name="Picture 2">
            <a:extLst>
              <a:ext uri="{FF2B5EF4-FFF2-40B4-BE49-F238E27FC236}">
                <a16:creationId xmlns:a16="http://schemas.microsoft.com/office/drawing/2014/main" id="{F67401DE-3678-EBE1-68A6-5D771E83F3BA}"/>
              </a:ext>
            </a:extLst>
          </p:cNvPr>
          <p:cNvPicPr>
            <a:picLocks noChangeAspect="1"/>
          </p:cNvPicPr>
          <p:nvPr/>
        </p:nvPicPr>
        <p:blipFill>
          <a:blip r:embed="rId4"/>
          <a:stretch>
            <a:fillRect/>
          </a:stretch>
        </p:blipFill>
        <p:spPr>
          <a:xfrm>
            <a:off x="1619672" y="2564904"/>
            <a:ext cx="1839608" cy="3012358"/>
          </a:xfrm>
          <a:prstGeom prst="rect">
            <a:avLst/>
          </a:prstGeom>
        </p:spPr>
      </p:pic>
      <p:sp>
        <p:nvSpPr>
          <p:cNvPr id="11" name="TextBox 10">
            <a:extLst>
              <a:ext uri="{FF2B5EF4-FFF2-40B4-BE49-F238E27FC236}">
                <a16:creationId xmlns:a16="http://schemas.microsoft.com/office/drawing/2014/main" id="{24104C39-8F12-46AA-9238-1A292003F81F}"/>
              </a:ext>
            </a:extLst>
          </p:cNvPr>
          <p:cNvSpPr txBox="1"/>
          <p:nvPr/>
        </p:nvSpPr>
        <p:spPr>
          <a:xfrm>
            <a:off x="2123728" y="1995397"/>
            <a:ext cx="1075100" cy="276999"/>
          </a:xfrm>
          <a:prstGeom prst="rect">
            <a:avLst/>
          </a:prstGeom>
          <a:noFill/>
        </p:spPr>
        <p:txBody>
          <a:bodyPr wrap="square" rtlCol="0">
            <a:spAutoFit/>
          </a:bodyPr>
          <a:lstStyle/>
          <a:p>
            <a:r>
              <a:rPr lang="en-US" dirty="0">
                <a:solidFill>
                  <a:srgbClr val="00B050"/>
                </a:solidFill>
              </a:rPr>
              <a:t>SUN OFDM</a:t>
            </a:r>
            <a:endParaRPr lang="en-NO" dirty="0">
              <a:solidFill>
                <a:srgbClr val="00B050"/>
              </a:solidFill>
            </a:endParaRPr>
          </a:p>
        </p:txBody>
      </p:sp>
      <p:sp>
        <p:nvSpPr>
          <p:cNvPr id="12" name="TextBox 11">
            <a:extLst>
              <a:ext uri="{FF2B5EF4-FFF2-40B4-BE49-F238E27FC236}">
                <a16:creationId xmlns:a16="http://schemas.microsoft.com/office/drawing/2014/main" id="{51DAD76A-408F-4601-B16E-2B0E7E539247}"/>
              </a:ext>
            </a:extLst>
          </p:cNvPr>
          <p:cNvSpPr txBox="1"/>
          <p:nvPr/>
        </p:nvSpPr>
        <p:spPr>
          <a:xfrm>
            <a:off x="4348799" y="1995397"/>
            <a:ext cx="2502070" cy="276999"/>
          </a:xfrm>
          <a:prstGeom prst="rect">
            <a:avLst/>
          </a:prstGeom>
          <a:noFill/>
        </p:spPr>
        <p:txBody>
          <a:bodyPr wrap="square" rtlCol="0">
            <a:spAutoFit/>
          </a:bodyPr>
          <a:lstStyle/>
          <a:p>
            <a:r>
              <a:rPr lang="en-US" dirty="0">
                <a:solidFill>
                  <a:srgbClr val="00B050"/>
                </a:solidFill>
              </a:rPr>
              <a:t>SUN OFDM Long Range Extension </a:t>
            </a:r>
            <a:endParaRPr lang="en-NO" dirty="0">
              <a:solidFill>
                <a:srgbClr val="00B050"/>
              </a:solidFill>
            </a:endParaRPr>
          </a:p>
        </p:txBody>
      </p:sp>
    </p:spTree>
    <p:extLst>
      <p:ext uri="{BB962C8B-B14F-4D97-AF65-F5344CB8AC3E}">
        <p14:creationId xmlns:p14="http://schemas.microsoft.com/office/powerpoint/2010/main" val="3448688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9650B78-B938-42BD-9EF9-0D2FBB6CE331}"/>
              </a:ext>
            </a:extLst>
          </p:cNvPr>
          <p:cNvSpPr>
            <a:spLocks noGrp="1" noChangeArrowheads="1"/>
          </p:cNvSpPr>
          <p:nvPr>
            <p:ph type="title"/>
          </p:nvPr>
        </p:nvSpPr>
        <p:spPr/>
        <p:txBody>
          <a:bodyPr/>
          <a:lstStyle/>
          <a:p>
            <a:r>
              <a:rPr lang="en-US" altLang="en-US" dirty="0"/>
              <a:t>Introduction 4/5</a:t>
            </a:r>
          </a:p>
        </p:txBody>
      </p:sp>
      <p:sp>
        <p:nvSpPr>
          <p:cNvPr id="23555" name="Content Placeholder 2">
            <a:extLst>
              <a:ext uri="{FF2B5EF4-FFF2-40B4-BE49-F238E27FC236}">
                <a16:creationId xmlns:a16="http://schemas.microsoft.com/office/drawing/2014/main" id="{9820FAF2-8910-4D65-BC9C-529263090B6B}"/>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dirty="0">
                <a:cs typeface="Times New Roman" panose="02020603050405020304" pitchFamily="18" charset="0"/>
              </a:rPr>
              <a:t>Technique is resilient to co-channel interference.</a:t>
            </a:r>
          </a:p>
          <a:p>
            <a:pPr marL="857250" lvl="1" indent="-457200">
              <a:buFont typeface="Arial" panose="020B0604020202020204" pitchFamily="34" charset="0"/>
              <a:buChar char="•"/>
            </a:pPr>
            <a:r>
              <a:rPr lang="en-US" altLang="en-US" sz="1800" dirty="0">
                <a:cs typeface="Times New Roman" panose="02020603050405020304" pitchFamily="18" charset="0"/>
              </a:rPr>
              <a:t>Simulations show ~ 30 dB of in-band Interferer to wanted</a:t>
            </a:r>
          </a:p>
          <a:p>
            <a:pPr marL="857250" lvl="1" indent="-457200">
              <a:buFont typeface="Arial" panose="020B0604020202020204" pitchFamily="34" charset="0"/>
              <a:buChar char="•"/>
            </a:pPr>
            <a:r>
              <a:rPr lang="en-US" altLang="en-US" sz="1800" dirty="0">
                <a:cs typeface="Times New Roman" panose="02020603050405020304" pitchFamily="18" charset="0"/>
              </a:rPr>
              <a:t>Wanted Signal 3 dB over sensitivity</a:t>
            </a:r>
          </a:p>
        </p:txBody>
      </p:sp>
      <p:sp>
        <p:nvSpPr>
          <p:cNvPr id="23556" name="Slide Number Placeholder 1">
            <a:extLst>
              <a:ext uri="{FF2B5EF4-FFF2-40B4-BE49-F238E27FC236}">
                <a16:creationId xmlns:a16="http://schemas.microsoft.com/office/drawing/2014/main" id="{04AA4CC3-B6ED-4DD7-BDEE-C960A4E6CCC8}"/>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GB" dirty="0">
                <a:solidFill>
                  <a:schemeClr val="tx1"/>
                </a:solidFill>
              </a:rPr>
              <a:t>Slide </a:t>
            </a:r>
            <a:fld id="{4452FA70-4A2D-4ED8-B467-404520871C91}" type="slidenum">
              <a:rPr lang="en-US" altLang="en-US" smtClean="0">
                <a:solidFill>
                  <a:srgbClr val="000000"/>
                </a:solidFill>
              </a:rPr>
              <a:pPr/>
              <a:t>7</a:t>
            </a:fld>
            <a:endParaRPr lang="en-US" altLang="en-US" dirty="0">
              <a:solidFill>
                <a:srgbClr val="000000"/>
              </a:solidFill>
            </a:endParaRPr>
          </a:p>
        </p:txBody>
      </p:sp>
      <p:pic>
        <p:nvPicPr>
          <p:cNvPr id="23557" name="Content Placeholder 4" descr="A picture containing white&#10;&#10;Description automatically generated">
            <a:extLst>
              <a:ext uri="{FF2B5EF4-FFF2-40B4-BE49-F238E27FC236}">
                <a16:creationId xmlns:a16="http://schemas.microsoft.com/office/drawing/2014/main" id="{4E2191CC-73D8-4591-A75E-82A4E19920D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562225"/>
            <a:ext cx="6259513" cy="367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1">
            <a:extLst>
              <a:ext uri="{FF2B5EF4-FFF2-40B4-BE49-F238E27FC236}">
                <a16:creationId xmlns:a16="http://schemas.microsoft.com/office/drawing/2014/main" id="{EA1D0C44-C076-4159-974A-A1E409CEB91D}"/>
              </a:ext>
            </a:extLst>
          </p:cNvPr>
          <p:cNvSpPr>
            <a:spLocks noChangeArrowheads="1"/>
          </p:cNvSpPr>
          <p:nvPr/>
        </p:nvSpPr>
        <p:spPr bwMode="auto">
          <a:xfrm>
            <a:off x="3125788" y="5486400"/>
            <a:ext cx="1944687" cy="319088"/>
          </a:xfrm>
          <a:prstGeom prst="rect">
            <a:avLst/>
          </a:prstGeom>
          <a:solidFill>
            <a:srgbClr val="00B8FF">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4" name="Straight Arrow Connector 3">
            <a:extLst>
              <a:ext uri="{FF2B5EF4-FFF2-40B4-BE49-F238E27FC236}">
                <a16:creationId xmlns:a16="http://schemas.microsoft.com/office/drawing/2014/main" id="{4510F0A3-1413-4CA7-B983-A7EDD76310BD}"/>
              </a:ext>
            </a:extLst>
          </p:cNvPr>
          <p:cNvCxnSpPr/>
          <p:nvPr/>
        </p:nvCxnSpPr>
        <p:spPr bwMode="auto">
          <a:xfrm flipH="1">
            <a:off x="5070475" y="4941888"/>
            <a:ext cx="503238"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0" name="TextBox 4">
            <a:extLst>
              <a:ext uri="{FF2B5EF4-FFF2-40B4-BE49-F238E27FC236}">
                <a16:creationId xmlns:a16="http://schemas.microsoft.com/office/drawing/2014/main" id="{9C3A770C-3A05-4915-960E-3A20A482FAE8}"/>
              </a:ext>
            </a:extLst>
          </p:cNvPr>
          <p:cNvSpPr txBox="1">
            <a:spLocks noChangeArrowheads="1"/>
          </p:cNvSpPr>
          <p:nvPr/>
        </p:nvSpPr>
        <p:spPr bwMode="auto">
          <a:xfrm>
            <a:off x="5360988" y="4681538"/>
            <a:ext cx="9413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a:solidFill>
                  <a:schemeClr val="tx1"/>
                </a:solidFill>
              </a:rPr>
              <a:t>Wanted Signal</a:t>
            </a:r>
          </a:p>
        </p:txBody>
      </p:sp>
      <p:sp>
        <p:nvSpPr>
          <p:cNvPr id="23561" name="Rectangle 9">
            <a:extLst>
              <a:ext uri="{FF2B5EF4-FFF2-40B4-BE49-F238E27FC236}">
                <a16:creationId xmlns:a16="http://schemas.microsoft.com/office/drawing/2014/main" id="{E78FF902-D1BE-4351-82D6-C6107B16F27F}"/>
              </a:ext>
            </a:extLst>
          </p:cNvPr>
          <p:cNvSpPr>
            <a:spLocks noChangeArrowheads="1"/>
          </p:cNvSpPr>
          <p:nvPr/>
        </p:nvSpPr>
        <p:spPr bwMode="auto">
          <a:xfrm>
            <a:off x="4467225" y="2909888"/>
            <a:ext cx="314325" cy="2895600"/>
          </a:xfrm>
          <a:prstGeom prst="rect">
            <a:avLst/>
          </a:prstGeom>
          <a:solidFill>
            <a:srgbClr val="FF0000">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11" name="Straight Arrow Connector 10">
            <a:extLst>
              <a:ext uri="{FF2B5EF4-FFF2-40B4-BE49-F238E27FC236}">
                <a16:creationId xmlns:a16="http://schemas.microsoft.com/office/drawing/2014/main" id="{E94C9289-5739-4D8D-9F16-3EACF33593C8}"/>
              </a:ext>
            </a:extLst>
          </p:cNvPr>
          <p:cNvCxnSpPr>
            <a:cxnSpLocks/>
          </p:cNvCxnSpPr>
          <p:nvPr/>
        </p:nvCxnSpPr>
        <p:spPr bwMode="auto">
          <a:xfrm flipH="1">
            <a:off x="4922838" y="3765550"/>
            <a:ext cx="504825"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3" name="TextBox 11">
            <a:extLst>
              <a:ext uri="{FF2B5EF4-FFF2-40B4-BE49-F238E27FC236}">
                <a16:creationId xmlns:a16="http://schemas.microsoft.com/office/drawing/2014/main" id="{1D20D969-181F-416D-AB0D-9639B88255B6}"/>
              </a:ext>
            </a:extLst>
          </p:cNvPr>
          <p:cNvSpPr txBox="1">
            <a:spLocks noChangeArrowheads="1"/>
          </p:cNvSpPr>
          <p:nvPr/>
        </p:nvSpPr>
        <p:spPr bwMode="auto">
          <a:xfrm>
            <a:off x="5427663" y="3500438"/>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a:solidFill>
                  <a:schemeClr val="tx1"/>
                </a:solidFill>
              </a:rPr>
              <a:t>Unwanted Signal</a:t>
            </a:r>
          </a:p>
        </p:txBody>
      </p:sp>
      <p:pic>
        <p:nvPicPr>
          <p:cNvPr id="23564" name="Picture 4">
            <a:extLst>
              <a:ext uri="{FF2B5EF4-FFF2-40B4-BE49-F238E27FC236}">
                <a16:creationId xmlns:a16="http://schemas.microsoft.com/office/drawing/2014/main" id="{D3E46AC3-568E-4343-BDBC-EB4ECD3D85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6044407" y="3326606"/>
            <a:ext cx="3067050" cy="174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5" name="Rectangle 9">
            <a:extLst>
              <a:ext uri="{FF2B5EF4-FFF2-40B4-BE49-F238E27FC236}">
                <a16:creationId xmlns:a16="http://schemas.microsoft.com/office/drawing/2014/main" id="{95A57AE4-4ADB-42C6-BD45-ED32554842FD}"/>
              </a:ext>
            </a:extLst>
          </p:cNvPr>
          <p:cNvSpPr>
            <a:spLocks noChangeArrowheads="1"/>
          </p:cNvSpPr>
          <p:nvPr/>
        </p:nvSpPr>
        <p:spPr bwMode="auto">
          <a:xfrm>
            <a:off x="8043863" y="2890838"/>
            <a:ext cx="104775" cy="2895600"/>
          </a:xfrm>
          <a:prstGeom prst="rect">
            <a:avLst/>
          </a:prstGeom>
          <a:solidFill>
            <a:srgbClr val="FF0000"/>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Tree>
    <p:extLst>
      <p:ext uri="{BB962C8B-B14F-4D97-AF65-F5344CB8AC3E}">
        <p14:creationId xmlns:p14="http://schemas.microsoft.com/office/powerpoint/2010/main" val="287594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1DC18C77-885E-40B0-8F3D-D024F113DBEF}"/>
              </a:ext>
            </a:extLst>
          </p:cNvPr>
          <p:cNvSpPr>
            <a:spLocks noGrp="1" noChangeArrowheads="1"/>
          </p:cNvSpPr>
          <p:nvPr>
            <p:ph type="title"/>
          </p:nvPr>
        </p:nvSpPr>
        <p:spPr/>
        <p:txBody>
          <a:bodyPr/>
          <a:lstStyle/>
          <a:p>
            <a:r>
              <a:rPr lang="en-US" altLang="en-US" dirty="0"/>
              <a:t>Introduction 5/5</a:t>
            </a:r>
          </a:p>
        </p:txBody>
      </p:sp>
      <p:sp>
        <p:nvSpPr>
          <p:cNvPr id="25603" name="Content Placeholder 2">
            <a:extLst>
              <a:ext uri="{FF2B5EF4-FFF2-40B4-BE49-F238E27FC236}">
                <a16:creationId xmlns:a16="http://schemas.microsoft.com/office/drawing/2014/main" id="{8D56E215-EE79-4278-AF05-2CA79E8FA1A1}"/>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600" dirty="0">
                <a:cs typeface="Times New Roman" panose="02020603050405020304" pitchFamily="18" charset="0"/>
              </a:rPr>
              <a:t>Existing Options (1-4) from SUN-OFDM to enable world wide compliance.</a:t>
            </a:r>
          </a:p>
          <a:p>
            <a:pPr marL="857250" lvl="1" indent="-457200">
              <a:buFont typeface="Arial" panose="020B0604020202020204" pitchFamily="34" charset="0"/>
              <a:buChar char="•"/>
            </a:pPr>
            <a:r>
              <a:rPr lang="en-US" altLang="en-US" sz="1600" dirty="0">
                <a:cs typeface="Times New Roman" panose="02020603050405020304" pitchFamily="18" charset="0"/>
              </a:rPr>
              <a:t>Option 3 and 4 would target Europe and Japan regulations</a:t>
            </a:r>
          </a:p>
          <a:p>
            <a:pPr marL="857250" lvl="1" indent="-457200">
              <a:buFont typeface="Arial" panose="020B0604020202020204" pitchFamily="34" charset="0"/>
              <a:buChar char="•"/>
            </a:pPr>
            <a:r>
              <a:rPr lang="en-US" altLang="en-US" sz="1600" dirty="0">
                <a:cs typeface="Times New Roman" panose="02020603050405020304" pitchFamily="18" charset="0"/>
              </a:rPr>
              <a:t>Option 2 would target FCC</a:t>
            </a: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endParaRPr lang="en-US" altLang="en-US" sz="1600" dirty="0">
              <a:cs typeface="Times New Roman" panose="02020603050405020304" pitchFamily="18" charset="0"/>
            </a:endParaRPr>
          </a:p>
          <a:p>
            <a:pPr marL="457200" indent="-457200">
              <a:buFont typeface="Arial" panose="020B0604020202020204" pitchFamily="34" charset="0"/>
              <a:buChar char="•"/>
            </a:pPr>
            <a:r>
              <a:rPr lang="en-US" altLang="en-US" sz="1600" dirty="0">
                <a:cs typeface="Times New Roman" panose="02020603050405020304" pitchFamily="18" charset="0"/>
              </a:rPr>
              <a:t>Specifically for FCC compliance with 8dBm/3kHz at maximum TX power of 30dBm a symbol rate of 120us or faster must be selected.</a:t>
            </a:r>
          </a:p>
        </p:txBody>
      </p:sp>
      <p:sp>
        <p:nvSpPr>
          <p:cNvPr id="25604" name="Slide Number Placeholder 1">
            <a:extLst>
              <a:ext uri="{FF2B5EF4-FFF2-40B4-BE49-F238E27FC236}">
                <a16:creationId xmlns:a16="http://schemas.microsoft.com/office/drawing/2014/main" id="{CFB95505-E71A-4466-AB40-D8917BCB6E9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GB" dirty="0">
                <a:solidFill>
                  <a:schemeClr val="tx1"/>
                </a:solidFill>
              </a:rPr>
              <a:t>Slide </a:t>
            </a:r>
            <a:fld id="{039F0AB5-99C7-40D5-84D5-18912878BD2D}" type="slidenum">
              <a:rPr lang="en-US" altLang="en-US" smtClean="0">
                <a:solidFill>
                  <a:srgbClr val="000000"/>
                </a:solidFill>
              </a:rPr>
              <a:pPr/>
              <a:t>8</a:t>
            </a:fld>
            <a:endParaRPr lang="en-US" altLang="en-US" dirty="0">
              <a:solidFill>
                <a:srgbClr val="000000"/>
              </a:solidFill>
            </a:endParaRPr>
          </a:p>
        </p:txBody>
      </p:sp>
      <p:pic>
        <p:nvPicPr>
          <p:cNvPr id="25605" name="Picture 5">
            <a:extLst>
              <a:ext uri="{FF2B5EF4-FFF2-40B4-BE49-F238E27FC236}">
                <a16:creationId xmlns:a16="http://schemas.microsoft.com/office/drawing/2014/main" id="{5398DE79-148A-44C4-B305-7A11C726A9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0168" y="2486719"/>
            <a:ext cx="390366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2005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PPDU format for SUN OFDM LR</a:t>
            </a:r>
          </a:p>
        </p:txBody>
      </p:sp>
      <p:sp>
        <p:nvSpPr>
          <p:cNvPr id="3" name="Content Placeholder 2"/>
          <p:cNvSpPr>
            <a:spLocks noGrp="1"/>
          </p:cNvSpPr>
          <p:nvPr>
            <p:ph idx="1"/>
          </p:nvPr>
        </p:nvSpPr>
        <p:spPr>
          <a:xfrm>
            <a:off x="755576" y="1556792"/>
            <a:ext cx="7764463" cy="4508823"/>
          </a:xfrm>
        </p:spPr>
        <p:txBody>
          <a:bodyPr/>
          <a:lstStyle/>
          <a:p>
            <a:pPr marL="0" indent="0"/>
            <a:r>
              <a:rPr lang="en-US" sz="1400" dirty="0">
                <a:cs typeface="DejaVu Sans" pitchFamily="34" charset="0"/>
              </a:rPr>
              <a:t>General:</a:t>
            </a:r>
          </a:p>
          <a:p>
            <a:pPr marL="0" indent="0"/>
            <a:r>
              <a:rPr lang="en-US" sz="1400" dirty="0">
                <a:cs typeface="DejaVu Sans" pitchFamily="34" charset="0"/>
              </a:rPr>
              <a:t>The SUN OFDM LR PPDU shall be formatted as illustrated in Figure 1.</a:t>
            </a:r>
          </a:p>
          <a:p>
            <a:pPr marL="285750" indent="-285750">
              <a:buFont typeface="Arial" panose="020B0604020202020204" pitchFamily="34" charset="0"/>
              <a:buChar char="•"/>
            </a:pPr>
            <a:r>
              <a:rPr lang="en-US" sz="1400" dirty="0">
                <a:cs typeface="DejaVu Sans" pitchFamily="34" charset="0"/>
              </a:rPr>
              <a:t>STF LTF PHR PHY Payload</a:t>
            </a:r>
          </a:p>
          <a:p>
            <a:pPr marL="0" indent="0"/>
            <a:endParaRPr lang="en-US" sz="1400" dirty="0">
              <a:cs typeface="DejaVu Sans" pitchFamily="34" charset="0"/>
            </a:endParaRPr>
          </a:p>
          <a:p>
            <a:pPr marL="0" indent="0" algn="ctr"/>
            <a:r>
              <a:rPr lang="en-US" sz="1400" dirty="0">
                <a:cs typeface="DejaVu Sans" pitchFamily="34" charset="0"/>
              </a:rPr>
              <a:t>    </a:t>
            </a:r>
          </a:p>
          <a:p>
            <a:pPr marL="0" indent="0"/>
            <a:endParaRPr lang="en-US" sz="1400" dirty="0">
              <a:cs typeface="DejaVu Sans" pitchFamily="34" charset="0"/>
            </a:endParaRPr>
          </a:p>
          <a:p>
            <a:pPr marL="0" indent="0"/>
            <a:r>
              <a:rPr lang="en-US" sz="1400" dirty="0">
                <a:cs typeface="DejaVu Sans" pitchFamily="34" charset="0"/>
              </a:rPr>
              <a:t>The PHY Payload field shall be formatted as illustrated in Figure 2.</a:t>
            </a:r>
          </a:p>
          <a:p>
            <a:pPr marL="285750" indent="-285750">
              <a:buFont typeface="Arial" panose="020B0604020202020204" pitchFamily="34" charset="0"/>
              <a:buChar char="•"/>
            </a:pPr>
            <a:r>
              <a:rPr lang="en-US" sz="1400" dirty="0">
                <a:cs typeface="DejaVu Sans" pitchFamily="34" charset="0"/>
              </a:rPr>
              <a:t>PSDU	PPDU Tail	Pad</a:t>
            </a:r>
          </a:p>
          <a:p>
            <a:pPr marL="0" indent="0"/>
            <a:endParaRPr lang="en-US" sz="1400" dirty="0">
              <a:cs typeface="DejaVu Sans" pitchFamily="34" charset="0"/>
            </a:endParaRPr>
          </a:p>
          <a:p>
            <a:pPr marL="0" indent="0" algn="ctr"/>
            <a:r>
              <a:rPr lang="en-US" sz="1400" dirty="0">
                <a:cs typeface="DejaVu Sans" pitchFamily="34" charset="0"/>
              </a:rPr>
              <a:t> </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graphicFrame>
        <p:nvGraphicFramePr>
          <p:cNvPr id="9" name="Table 8">
            <a:extLst>
              <a:ext uri="{FF2B5EF4-FFF2-40B4-BE49-F238E27FC236}">
                <a16:creationId xmlns:a16="http://schemas.microsoft.com/office/drawing/2014/main" id="{8114EA37-56AC-410D-BBDF-FACEA2F692EE}"/>
              </a:ext>
            </a:extLst>
          </p:cNvPr>
          <p:cNvGraphicFramePr>
            <a:graphicFrameLocks noGrp="1"/>
          </p:cNvGraphicFramePr>
          <p:nvPr>
            <p:extLst>
              <p:ext uri="{D42A27DB-BD31-4B8C-83A1-F6EECF244321}">
                <p14:modId xmlns:p14="http://schemas.microsoft.com/office/powerpoint/2010/main" val="160286369"/>
              </p:ext>
            </p:extLst>
          </p:nvPr>
        </p:nvGraphicFramePr>
        <p:xfrm>
          <a:off x="2555776" y="2585125"/>
          <a:ext cx="4465320" cy="182880"/>
        </p:xfrm>
        <a:graphic>
          <a:graphicData uri="http://schemas.openxmlformats.org/drawingml/2006/table">
            <a:tbl>
              <a:tblPr firstRow="1" firstCol="1" bandRow="1">
                <a:tableStyleId>{5C22544A-7EE6-4342-B048-85BDC9FD1C3A}</a:tableStyleId>
              </a:tblPr>
              <a:tblGrid>
                <a:gridCol w="1116330">
                  <a:extLst>
                    <a:ext uri="{9D8B030D-6E8A-4147-A177-3AD203B41FA5}">
                      <a16:colId xmlns:a16="http://schemas.microsoft.com/office/drawing/2014/main" val="696409053"/>
                    </a:ext>
                  </a:extLst>
                </a:gridCol>
                <a:gridCol w="1116330">
                  <a:extLst>
                    <a:ext uri="{9D8B030D-6E8A-4147-A177-3AD203B41FA5}">
                      <a16:colId xmlns:a16="http://schemas.microsoft.com/office/drawing/2014/main" val="3938461651"/>
                    </a:ext>
                  </a:extLst>
                </a:gridCol>
                <a:gridCol w="1116330">
                  <a:extLst>
                    <a:ext uri="{9D8B030D-6E8A-4147-A177-3AD203B41FA5}">
                      <a16:colId xmlns:a16="http://schemas.microsoft.com/office/drawing/2014/main" val="102622375"/>
                    </a:ext>
                  </a:extLst>
                </a:gridCol>
                <a:gridCol w="1116330">
                  <a:extLst>
                    <a:ext uri="{9D8B030D-6E8A-4147-A177-3AD203B41FA5}">
                      <a16:colId xmlns:a16="http://schemas.microsoft.com/office/drawing/2014/main" val="202264845"/>
                    </a:ext>
                  </a:extLst>
                </a:gridCol>
              </a:tblGrid>
              <a:tr h="182880">
                <a:tc>
                  <a:txBody>
                    <a:bodyPr/>
                    <a:lstStyle/>
                    <a:p>
                      <a:pPr marL="0" marR="0">
                        <a:spcBef>
                          <a:spcPts val="0"/>
                        </a:spcBef>
                        <a:spcAft>
                          <a:spcPts val="0"/>
                        </a:spcAft>
                      </a:pPr>
                      <a:r>
                        <a:rPr lang="en-US" sz="1200">
                          <a:effectLst/>
                        </a:rPr>
                        <a:t>STF</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LTF</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PHR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PHY Payload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1138564"/>
                  </a:ext>
                </a:extLst>
              </a:tr>
            </a:tbl>
          </a:graphicData>
        </a:graphic>
      </p:graphicFrame>
      <p:graphicFrame>
        <p:nvGraphicFramePr>
          <p:cNvPr id="10" name="Table 9">
            <a:extLst>
              <a:ext uri="{FF2B5EF4-FFF2-40B4-BE49-F238E27FC236}">
                <a16:creationId xmlns:a16="http://schemas.microsoft.com/office/drawing/2014/main" id="{CC3D7BEE-B872-4F54-AA6F-53B5BD7E271D}"/>
              </a:ext>
            </a:extLst>
          </p:cNvPr>
          <p:cNvGraphicFramePr>
            <a:graphicFrameLocks noGrp="1"/>
          </p:cNvGraphicFramePr>
          <p:nvPr>
            <p:extLst>
              <p:ext uri="{D42A27DB-BD31-4B8C-83A1-F6EECF244321}">
                <p14:modId xmlns:p14="http://schemas.microsoft.com/office/powerpoint/2010/main" val="133150291"/>
              </p:ext>
            </p:extLst>
          </p:nvPr>
        </p:nvGraphicFramePr>
        <p:xfrm>
          <a:off x="2602230" y="4127706"/>
          <a:ext cx="3939540" cy="203835"/>
        </p:xfrm>
        <a:graphic>
          <a:graphicData uri="http://schemas.openxmlformats.org/drawingml/2006/table">
            <a:tbl>
              <a:tblPr firstRow="1" firstCol="1" bandRow="1">
                <a:tableStyleId>{5C22544A-7EE6-4342-B048-85BDC9FD1C3A}</a:tableStyleId>
              </a:tblPr>
              <a:tblGrid>
                <a:gridCol w="1313180">
                  <a:extLst>
                    <a:ext uri="{9D8B030D-6E8A-4147-A177-3AD203B41FA5}">
                      <a16:colId xmlns:a16="http://schemas.microsoft.com/office/drawing/2014/main" val="3693950417"/>
                    </a:ext>
                  </a:extLst>
                </a:gridCol>
                <a:gridCol w="1313180">
                  <a:extLst>
                    <a:ext uri="{9D8B030D-6E8A-4147-A177-3AD203B41FA5}">
                      <a16:colId xmlns:a16="http://schemas.microsoft.com/office/drawing/2014/main" val="2688482057"/>
                    </a:ext>
                  </a:extLst>
                </a:gridCol>
                <a:gridCol w="1313180">
                  <a:extLst>
                    <a:ext uri="{9D8B030D-6E8A-4147-A177-3AD203B41FA5}">
                      <a16:colId xmlns:a16="http://schemas.microsoft.com/office/drawing/2014/main" val="1327276579"/>
                    </a:ext>
                  </a:extLst>
                </a:gridCol>
              </a:tblGrid>
              <a:tr h="203835">
                <a:tc>
                  <a:txBody>
                    <a:bodyPr/>
                    <a:lstStyle/>
                    <a:p>
                      <a:pPr marL="0" marR="0">
                        <a:spcBef>
                          <a:spcPts val="0"/>
                        </a:spcBef>
                        <a:spcAft>
                          <a:spcPts val="0"/>
                        </a:spcAft>
                      </a:pPr>
                      <a:r>
                        <a:rPr lang="en-US" sz="1200" dirty="0">
                          <a:effectLst/>
                        </a:rPr>
                        <a:t>PSDU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PPDU Tail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Pad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8716641"/>
                  </a:ext>
                </a:extLst>
              </a:tr>
            </a:tbl>
          </a:graphicData>
        </a:graphic>
      </p:graphicFrame>
      <p:sp>
        <p:nvSpPr>
          <p:cNvPr id="8" name="Rectangle 7">
            <a:extLst>
              <a:ext uri="{FF2B5EF4-FFF2-40B4-BE49-F238E27FC236}">
                <a16:creationId xmlns:a16="http://schemas.microsoft.com/office/drawing/2014/main" id="{87CC318A-B3CC-4B85-99CE-EE67BCDC913B}"/>
              </a:ext>
            </a:extLst>
          </p:cNvPr>
          <p:cNvSpPr/>
          <p:nvPr/>
        </p:nvSpPr>
        <p:spPr>
          <a:xfrm>
            <a:off x="2748184" y="2843981"/>
            <a:ext cx="4036682" cy="307777"/>
          </a:xfrm>
          <a:prstGeom prst="rect">
            <a:avLst/>
          </a:prstGeom>
          <a:solidFill>
            <a:schemeClr val="bg1">
              <a:lumMod val="85000"/>
            </a:schemeClr>
          </a:solidFill>
        </p:spPr>
        <p:txBody>
          <a:bodyPr wrap="none">
            <a:spAutoFit/>
          </a:bodyPr>
          <a:lstStyle/>
          <a:p>
            <a:r>
              <a:rPr lang="en-US" sz="1400" dirty="0">
                <a:solidFill>
                  <a:schemeClr val="tx1"/>
                </a:solidFill>
                <a:latin typeface="+mj-lt"/>
                <a:cs typeface="DejaVu Sans" pitchFamily="34" charset="0"/>
              </a:rPr>
              <a:t>Figure 1 :  Format of the SUN OFDM LR PPDU  </a:t>
            </a:r>
            <a:endParaRPr lang="en-US" sz="1400" dirty="0">
              <a:solidFill>
                <a:schemeClr val="tx1"/>
              </a:solidFill>
              <a:latin typeface="+mj-lt"/>
            </a:endParaRPr>
          </a:p>
        </p:txBody>
      </p:sp>
      <p:sp>
        <p:nvSpPr>
          <p:cNvPr id="11" name="Rectangle 10">
            <a:extLst>
              <a:ext uri="{FF2B5EF4-FFF2-40B4-BE49-F238E27FC236}">
                <a16:creationId xmlns:a16="http://schemas.microsoft.com/office/drawing/2014/main" id="{3B86F227-40B1-4656-85C1-A8FC8F48D072}"/>
              </a:ext>
            </a:extLst>
          </p:cNvPr>
          <p:cNvSpPr/>
          <p:nvPr/>
        </p:nvSpPr>
        <p:spPr>
          <a:xfrm>
            <a:off x="2633817" y="4456825"/>
            <a:ext cx="3937296" cy="307777"/>
          </a:xfrm>
          <a:prstGeom prst="rect">
            <a:avLst/>
          </a:prstGeom>
          <a:solidFill>
            <a:schemeClr val="bg1">
              <a:lumMod val="85000"/>
            </a:schemeClr>
          </a:solidFill>
        </p:spPr>
        <p:txBody>
          <a:bodyPr wrap="none">
            <a:spAutoFit/>
          </a:bodyPr>
          <a:lstStyle/>
          <a:p>
            <a:r>
              <a:rPr lang="en-US" sz="1400" dirty="0">
                <a:solidFill>
                  <a:schemeClr val="tx1"/>
                </a:solidFill>
                <a:latin typeface="+mj-lt"/>
                <a:cs typeface="DejaVu Sans" pitchFamily="34" charset="0"/>
              </a:rPr>
              <a:t>Figure 2 – Format of the SUN OFDM LR PPDU</a:t>
            </a:r>
          </a:p>
        </p:txBody>
      </p:sp>
    </p:spTree>
    <p:extLst>
      <p:ext uri="{BB962C8B-B14F-4D97-AF65-F5344CB8AC3E}">
        <p14:creationId xmlns:p14="http://schemas.microsoft.com/office/powerpoint/2010/main" val="19653733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86916</TotalTime>
  <Words>2462</Words>
  <Application>Microsoft Office PowerPoint</Application>
  <PresentationFormat>On-screen Show (4:3)</PresentationFormat>
  <Paragraphs>734</Paragraphs>
  <Slides>21</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 Unicode MS</vt:lpstr>
      <vt:lpstr>MS Gothic</vt:lpstr>
      <vt:lpstr>MS PGothic</vt:lpstr>
      <vt:lpstr>MS PGothic</vt:lpstr>
      <vt:lpstr>Arial</vt:lpstr>
      <vt:lpstr>Calibri</vt:lpstr>
      <vt:lpstr>Cambria Math</vt:lpstr>
      <vt:lpstr>DejaVu Sans</vt:lpstr>
      <vt:lpstr>Times New Roman</vt:lpstr>
      <vt:lpstr>Office Theme</vt:lpstr>
      <vt:lpstr>PowerPoint Presentation</vt:lpstr>
      <vt:lpstr>Agenda 1/2</vt:lpstr>
      <vt:lpstr>Agenda 2/2</vt:lpstr>
      <vt:lpstr>Introduction 1/5</vt:lpstr>
      <vt:lpstr>Introduction 2/5</vt:lpstr>
      <vt:lpstr>Introduction 3/5</vt:lpstr>
      <vt:lpstr>Introduction 4/5</vt:lpstr>
      <vt:lpstr>Introduction 5/5</vt:lpstr>
      <vt:lpstr>PPDU format for SUN OFDM LR</vt:lpstr>
      <vt:lpstr>Preamble and data fields</vt:lpstr>
      <vt:lpstr>Preamble and data fields</vt:lpstr>
      <vt:lpstr>Preamble and data fields</vt:lpstr>
      <vt:lpstr>Data rates for SUN OFDM LR</vt:lpstr>
      <vt:lpstr>Data rates for SUN OFDM LR</vt:lpstr>
      <vt:lpstr>Modulation and coding for SUN OFDM LR</vt:lpstr>
      <vt:lpstr>Modulation and coding for SUN OFDM LR</vt:lpstr>
      <vt:lpstr>Modulation and coding for SUN OFDM LR</vt:lpstr>
      <vt:lpstr>Modulation and coding for SUN OFDM LR</vt:lpstr>
      <vt:lpstr>Modulation and coding for SUN OFDM LR</vt:lpstr>
      <vt:lpstr>Modulation and coding for SUN OFDM LR</vt:lpstr>
      <vt:lpstr>Performance requirements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405</cp:revision>
  <cp:lastPrinted>2000-03-07T00:55:37Z</cp:lastPrinted>
  <dcterms:created xsi:type="dcterms:W3CDTF">2016-01-17T22:48:36Z</dcterms:created>
  <dcterms:modified xsi:type="dcterms:W3CDTF">2024-11-14T18:29:09Z</dcterms:modified>
  <cp:category/>
</cp:coreProperties>
</file>