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3"/>
  </p:notesMasterIdLst>
  <p:sldIdLst>
    <p:sldId id="287" r:id="rId2"/>
    <p:sldId id="2425" r:id="rId3"/>
    <p:sldId id="2434" r:id="rId4"/>
    <p:sldId id="297" r:id="rId5"/>
    <p:sldId id="2436" r:id="rId6"/>
    <p:sldId id="2147472190" r:id="rId7"/>
    <p:sldId id="304" r:id="rId8"/>
    <p:sldId id="303" r:id="rId9"/>
    <p:sldId id="2435" r:id="rId10"/>
    <p:sldId id="2437" r:id="rId11"/>
    <p:sldId id="2440" r:id="rId12"/>
    <p:sldId id="2441" r:id="rId13"/>
    <p:sldId id="2438" r:id="rId14"/>
    <p:sldId id="2442" r:id="rId15"/>
    <p:sldId id="2439" r:id="rId16"/>
    <p:sldId id="2443" r:id="rId17"/>
    <p:sldId id="2444" r:id="rId18"/>
    <p:sldId id="2445" r:id="rId19"/>
    <p:sldId id="2449" r:id="rId20"/>
    <p:sldId id="2446" r:id="rId21"/>
    <p:sldId id="2448" r:id="rId22"/>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AEE98"/>
    <a:srgbClr val="C3EC8F"/>
    <a:srgbClr val="0000F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87" d="100"/>
          <a:sy n="87" d="100"/>
        </p:scale>
        <p:origin x="1186" y="6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91" d="100"/>
          <a:sy n="91" d="100"/>
        </p:scale>
        <p:origin x="4133" y="53"/>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370FC7-7DE4-4BAF-9641-5A93EC51769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443F1407-FCE1-4ACD-93DB-9FC2DBCCE19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D19F68A-143A-4BC6-A76F-0CC825C81D53}"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3D307FAF-885D-4A93-ABA0-A4FB8F135E00}"/>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9912359E-9FAC-4CC6-A470-1F9161D91EBB}"/>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31AFB73-C54B-4141-A5D8-889609458DC2}"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7C9F74CF-5586-45AE-8778-70EFC00C6B0D}"/>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F3902F45-C35A-42F6-B3B8-8D3C506BCEF8}"/>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ltLang="en-US" dirty="0">
                <a:latin typeface="Times New Roman" panose="02020603050405020304" pitchFamily="18" charset="0"/>
              </a:rPr>
              <a:t> </a:t>
            </a:r>
          </a:p>
          <a:p>
            <a:endParaRPr lang="en-US" altLang="en-US" dirty="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D4B7C46-617C-4C1E-A6C4-9513B38A16AF}" type="slidenum">
              <a:rPr lang="en-US" smtClean="0"/>
              <a:t>6</a:t>
            </a:fld>
            <a:endParaRPr lang="en-US"/>
          </a:p>
        </p:txBody>
      </p:sp>
    </p:spTree>
    <p:extLst>
      <p:ext uri="{BB962C8B-B14F-4D97-AF65-F5344CB8AC3E}">
        <p14:creationId xmlns:p14="http://schemas.microsoft.com/office/powerpoint/2010/main" val="3179022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743BD58-80B3-4E85-AC41-94B890F3ADCE}"/>
              </a:ext>
            </a:extLst>
          </p:cNvPr>
          <p:cNvSpPr>
            <a:spLocks noGrp="1" noRot="1" noChangeAspect="1" noChangeArrowheads="1" noTextEdit="1"/>
          </p:cNvSpPr>
          <p:nvPr>
            <p:ph type="sldImg"/>
          </p:nvPr>
        </p:nvSpPr>
        <p:spPr>
          <a:xfrm>
            <a:off x="1131888" y="698500"/>
            <a:ext cx="4591050" cy="3443288"/>
          </a:xfrm>
          <a:ln/>
        </p:spPr>
      </p:sp>
      <p:sp>
        <p:nvSpPr>
          <p:cNvPr id="24579" name="Notes Placeholder 2">
            <a:extLst>
              <a:ext uri="{FF2B5EF4-FFF2-40B4-BE49-F238E27FC236}">
                <a16:creationId xmlns:a16="http://schemas.microsoft.com/office/drawing/2014/main" id="{CCECECCC-D230-4E4D-9BD4-7B622E2A174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Take a look at LeCM PHY’s and see what (FSK fast hopper), original LiCM (CDMA)</a:t>
            </a:r>
          </a:p>
          <a:p>
            <a:r>
              <a:rPr lang="en-US" altLang="en-US">
                <a:latin typeface="Times New Roman" panose="02020603050405020304" pitchFamily="18" charset="0"/>
              </a:rPr>
              <a:t>Add the blocker graph from Motos</a:t>
            </a:r>
          </a:p>
          <a:p>
            <a:r>
              <a:rPr lang="en-US" altLang="en-US">
                <a:latin typeface="Times New Roman" panose="02020603050405020304" pitchFamily="18" charset="0"/>
              </a:rPr>
              <a:t>Add FCC compliance plot</a:t>
            </a:r>
          </a:p>
          <a:p>
            <a:endParaRPr lang="en-US" altLang="en-US">
              <a:latin typeface="Times New Roman" panose="02020603050405020304" pitchFamily="18" charset="0"/>
            </a:endParaRPr>
          </a:p>
        </p:txBody>
      </p:sp>
      <p:sp>
        <p:nvSpPr>
          <p:cNvPr id="24580" name="Date Placeholder 3">
            <a:extLst>
              <a:ext uri="{FF2B5EF4-FFF2-40B4-BE49-F238E27FC236}">
                <a16:creationId xmlns:a16="http://schemas.microsoft.com/office/drawing/2014/main" id="{48DCB207-60DF-49A2-90AB-122657D7C732}"/>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anose="020B0604020202020204" pitchFamily="34" charset="-128"/>
                <a:cs typeface="Arial Unicode MS" panose="020B0604020202020204" pitchFamily="34" charset="-128"/>
              </a:rPr>
              <a:t>07/12/10</a:t>
            </a:r>
          </a:p>
        </p:txBody>
      </p:sp>
      <p:sp>
        <p:nvSpPr>
          <p:cNvPr id="24581" name="Slide Number Placeholder 4">
            <a:extLst>
              <a:ext uri="{FF2B5EF4-FFF2-40B4-BE49-F238E27FC236}">
                <a16:creationId xmlns:a16="http://schemas.microsoft.com/office/drawing/2014/main" id="{82725D74-3E78-4484-B3B6-10AD62A062BD}"/>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971B69EE-5DE7-4F91-959D-72238A64B905}" type="slidenum">
              <a:rPr lang="en-US" altLang="en-US" sz="2400" smtClean="0">
                <a:solidFill>
                  <a:srgbClr val="000000"/>
                </a:solidFill>
              </a:rPr>
              <a:pPr/>
              <a:t>7</a:t>
            </a:fld>
            <a:endParaRPr lang="en-US" altLang="en-US" sz="2400">
              <a:solidFill>
                <a:srgbClr val="000000"/>
              </a:solidFill>
            </a:endParaRPr>
          </a:p>
        </p:txBody>
      </p:sp>
    </p:spTree>
    <p:extLst>
      <p:ext uri="{BB962C8B-B14F-4D97-AF65-F5344CB8AC3E}">
        <p14:creationId xmlns:p14="http://schemas.microsoft.com/office/powerpoint/2010/main" val="2646723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56EC8C20-355E-44DF-AEEE-484D9258D32E}"/>
              </a:ext>
            </a:extLst>
          </p:cNvPr>
          <p:cNvSpPr>
            <a:spLocks noGrp="1" noRot="1" noChangeAspect="1" noChangeArrowheads="1" noTextEdit="1"/>
          </p:cNvSpPr>
          <p:nvPr>
            <p:ph type="sldImg"/>
          </p:nvPr>
        </p:nvSpPr>
        <p:spPr>
          <a:xfrm>
            <a:off x="1131888" y="698500"/>
            <a:ext cx="4591050" cy="3443288"/>
          </a:xfrm>
          <a:ln/>
        </p:spPr>
      </p:sp>
      <p:sp>
        <p:nvSpPr>
          <p:cNvPr id="26627" name="Notes Placeholder 2">
            <a:extLst>
              <a:ext uri="{FF2B5EF4-FFF2-40B4-BE49-F238E27FC236}">
                <a16:creationId xmlns:a16="http://schemas.microsoft.com/office/drawing/2014/main" id="{51861C41-0C47-479A-9C73-BEF0A29AC92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New Roman" panose="02020603050405020304" pitchFamily="18" charset="0"/>
              </a:rPr>
              <a:t>Take a look at LeCM PHY’s and see what (FSK fast hopper), original LiCM (CDMA)</a:t>
            </a:r>
          </a:p>
          <a:p>
            <a:r>
              <a:rPr lang="en-US" altLang="en-US">
                <a:latin typeface="Times New Roman" panose="02020603050405020304" pitchFamily="18" charset="0"/>
              </a:rPr>
              <a:t>Add the blocker graph from Motos</a:t>
            </a:r>
          </a:p>
          <a:p>
            <a:r>
              <a:rPr lang="en-US" altLang="en-US">
                <a:latin typeface="Times New Roman" panose="02020603050405020304" pitchFamily="18" charset="0"/>
              </a:rPr>
              <a:t>Add FCC compliance plot</a:t>
            </a:r>
          </a:p>
          <a:p>
            <a:endParaRPr lang="en-US" altLang="en-US">
              <a:latin typeface="Times New Roman" panose="02020603050405020304" pitchFamily="18" charset="0"/>
            </a:endParaRPr>
          </a:p>
        </p:txBody>
      </p:sp>
      <p:sp>
        <p:nvSpPr>
          <p:cNvPr id="26628" name="Date Placeholder 3">
            <a:extLst>
              <a:ext uri="{FF2B5EF4-FFF2-40B4-BE49-F238E27FC236}">
                <a16:creationId xmlns:a16="http://schemas.microsoft.com/office/drawing/2014/main" id="{86D312A7-D624-4B09-95F7-226B32960419}"/>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1400">
                <a:solidFill>
                  <a:srgbClr val="000000"/>
                </a:solidFill>
                <a:ea typeface="Arial Unicode MS" panose="020B0604020202020204" pitchFamily="34" charset="-128"/>
                <a:cs typeface="Arial Unicode MS" panose="020B0604020202020204" pitchFamily="34" charset="-128"/>
              </a:rPr>
              <a:t>07/12/10</a:t>
            </a:r>
          </a:p>
        </p:txBody>
      </p:sp>
      <p:sp>
        <p:nvSpPr>
          <p:cNvPr id="26629" name="Slide Number Placeholder 4">
            <a:extLst>
              <a:ext uri="{FF2B5EF4-FFF2-40B4-BE49-F238E27FC236}">
                <a16:creationId xmlns:a16="http://schemas.microsoft.com/office/drawing/2014/main" id="{0063BFF1-070D-4094-9C6C-C14D4D559D9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sz="2400">
                <a:solidFill>
                  <a:srgbClr val="000000"/>
                </a:solidFill>
              </a:rPr>
              <a:t>Page </a:t>
            </a:r>
            <a:fld id="{206F9BEB-108B-41D2-877B-186235C8DB74}" type="slidenum">
              <a:rPr lang="en-US" altLang="en-US" sz="2400" smtClean="0">
                <a:solidFill>
                  <a:srgbClr val="000000"/>
                </a:solidFill>
              </a:rPr>
              <a:pPr/>
              <a:t>8</a:t>
            </a:fld>
            <a:endParaRPr lang="en-US" altLang="en-US" sz="2400">
              <a:solidFill>
                <a:srgbClr val="000000"/>
              </a:solidFill>
            </a:endParaRPr>
          </a:p>
        </p:txBody>
      </p:sp>
    </p:spTree>
    <p:extLst>
      <p:ext uri="{BB962C8B-B14F-4D97-AF65-F5344CB8AC3E}">
        <p14:creationId xmlns:p14="http://schemas.microsoft.com/office/powerpoint/2010/main" val="3186970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a:t>
            </a:r>
            <a:r>
              <a:rPr lang="en-US" sz="1200" b="1" i="0" kern="1200" dirty="0">
                <a:solidFill>
                  <a:schemeClr val="tx1"/>
                </a:solidFill>
                <a:effectLst/>
                <a:latin typeface="Times New Roman" panose="02020603050405020304" pitchFamily="18" charset="0"/>
                <a:ea typeface="MS PGothic" panose="020B0600070205080204" pitchFamily="34" charset="-128"/>
                <a:cs typeface="+mn-cs"/>
              </a:rPr>
              <a:t>5-24-0651-00-04ad</a:t>
            </a:r>
            <a:endParaRPr lang="en-GB" altLang="en-US" b="1" dirty="0">
              <a:solidFill>
                <a:schemeClr val="tx1"/>
              </a:solidFill>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2024</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T. Almholt (Texas Instruments, Inc)</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7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32AE682-7C1B-4FFC-962A-3B25DB70C035}"/>
              </a:ext>
            </a:extLst>
          </p:cNvPr>
          <p:cNvSpPr>
            <a:spLocks noChangeArrowheads="1"/>
          </p:cNvSpPr>
          <p:nvPr/>
        </p:nvSpPr>
        <p:spPr bwMode="auto">
          <a:xfrm>
            <a:off x="755576" y="836712"/>
            <a:ext cx="7848872" cy="5080494"/>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dirty="0">
                <a:effectLst>
                  <a:outerShdw blurRad="38100" dist="38100" dir="2700000" algn="tl">
                    <a:srgbClr val="C0C0C0"/>
                  </a:outerShdw>
                </a:effectLst>
                <a:latin typeface="Times New Roman" panose="02020603050405020304" pitchFamily="18" charset="0"/>
              </a:rPr>
              <a:t>Project: </a:t>
            </a:r>
            <a:r>
              <a:rPr lang="en-US" altLang="en-US" sz="2000" b="1" u="sng" dirty="0">
                <a:effectLst>
                  <a:outerShdw blurRad="38100" dist="38100" dir="2700000" algn="tl">
                    <a:srgbClr val="C0C0C0"/>
                  </a:outerShdw>
                </a:effectLst>
                <a:latin typeface="Times New Roman" panose="02020603050405020304" pitchFamily="18" charset="0"/>
              </a:rPr>
              <a:t>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marL="1616075" indent="-1608138" eaLnBrk="1" hangingPunct="1">
              <a:spcBef>
                <a:spcPts val="600"/>
              </a:spcBef>
              <a:buClrTx/>
              <a:buFontTx/>
              <a:buNone/>
              <a:tabLst>
                <a:tab pos="1362075" algn="l"/>
                <a:tab pos="1524000"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altLang="en-US" sz="1600" b="1" dirty="0">
                <a:latin typeface="Times New Roman" panose="02020603050405020304" pitchFamily="18" charset="0"/>
              </a:rPr>
              <a:t>Submission Title : Long Range extension of the 802.15.4-2020 OFDM PHY</a:t>
            </a:r>
            <a:endParaRPr lang="en-US" altLang="en-US" sz="1600" dirty="0">
              <a:latin typeface="Times New Roman" panose="02020603050405020304" pitchFamily="18" charset="0"/>
            </a:endParaRPr>
          </a:p>
          <a:p>
            <a:pPr eaLnBrk="1" hangingPunct="1">
              <a:spcBef>
                <a:spcPts val="600"/>
              </a:spcBef>
              <a:buClrTx/>
              <a:buFontTx/>
              <a:buNone/>
              <a:defRPr/>
            </a:pPr>
            <a:r>
              <a:rPr lang="en-US" altLang="en-US" sz="1600" b="1" dirty="0">
                <a:latin typeface="Times New Roman" panose="02020603050405020304" pitchFamily="18" charset="0"/>
              </a:rPr>
              <a:t>Date Submitted : </a:t>
            </a:r>
            <a:r>
              <a:rPr lang="en-US" altLang="en-US" sz="1600" dirty="0">
                <a:solidFill>
                  <a:schemeClr val="tx1"/>
                </a:solidFill>
                <a:latin typeface="Times New Roman" panose="02020603050405020304" pitchFamily="18" charset="0"/>
              </a:rPr>
              <a:t>November 14, 2024</a:t>
            </a:r>
          </a:p>
          <a:p>
            <a:pPr eaLnBrk="1" hangingPunct="1">
              <a:spcBef>
                <a:spcPts val="600"/>
              </a:spcBef>
              <a:buClrTx/>
              <a:buFontTx/>
              <a:buNone/>
              <a:defRPr/>
            </a:pPr>
            <a:r>
              <a:rPr lang="en-US" altLang="en-US" sz="1600" b="1" dirty="0">
                <a:latin typeface="Times New Roman" panose="02020603050405020304" pitchFamily="18" charset="0"/>
              </a:rPr>
              <a:t>Source :</a:t>
            </a:r>
            <a:r>
              <a:rPr lang="en-US" altLang="en-US" sz="1600" dirty="0">
                <a:latin typeface="Times New Roman" panose="02020603050405020304" pitchFamily="18" charset="0"/>
              </a:rPr>
              <a:t> 	Thomas Almholt (Texas Instruments, Inc), Tomas Motos (Texas Instruments, Inc)</a:t>
            </a:r>
          </a:p>
          <a:p>
            <a:pPr eaLnBrk="1" hangingPunct="1">
              <a:spcBef>
                <a:spcPts val="600"/>
              </a:spcBef>
              <a:buClrTx/>
              <a:buFontTx/>
              <a:buNone/>
              <a:defRPr/>
            </a:pPr>
            <a:r>
              <a:rPr lang="en-US" altLang="en-US" sz="1600" b="1" dirty="0">
                <a:latin typeface="Times New Roman" panose="02020603050405020304" pitchFamily="18" charset="0"/>
              </a:rPr>
              <a:t>Re :</a:t>
            </a:r>
            <a:r>
              <a:rPr lang="en-US" altLang="en-US" sz="1600" dirty="0">
                <a:latin typeface="Times New Roman" panose="02020603050405020304" pitchFamily="18" charset="0"/>
              </a:rPr>
              <a:t> 	TG4ad Next Generation SUN PHYs</a:t>
            </a:r>
          </a:p>
          <a:p>
            <a:pPr marL="987425" indent="-979488" eaLnBrk="1" hangingPunct="1">
              <a:spcBef>
                <a:spcPts val="600"/>
              </a:spcBef>
              <a:buClrTx/>
              <a:buFontTx/>
              <a:buNone/>
              <a:tabLst>
                <a:tab pos="987425"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a:pPr>
            <a:r>
              <a:rPr lang="en-US" altLang="en-US" sz="1600" b="1" dirty="0">
                <a:latin typeface="Times New Roman" panose="02020603050405020304" pitchFamily="18" charset="0"/>
              </a:rPr>
              <a:t>Abstract : </a:t>
            </a:r>
            <a:r>
              <a:rPr lang="en-US" altLang="en-US" sz="1600" dirty="0">
                <a:latin typeface="Times New Roman" panose="02020603050405020304" pitchFamily="18" charset="0"/>
              </a:rPr>
              <a:t>This contribution describes a new long range extension of the SUN 802.15.4 OFDM PHY with high degree of re-use of existing OFDM PHY.</a:t>
            </a:r>
          </a:p>
          <a:p>
            <a:pPr eaLnBrk="1" hangingPunct="1">
              <a:spcBef>
                <a:spcPts val="60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Long Range technology proposal</a:t>
            </a:r>
            <a:endParaRPr lang="en-US" altLang="en-US" sz="1600" b="1" dirty="0">
              <a:solidFill>
                <a:schemeClr val="accent1">
                  <a:lumMod val="75000"/>
                </a:schemeClr>
              </a:solidFill>
              <a:highlight>
                <a:srgbClr val="C0C0C0"/>
              </a:highlight>
              <a:latin typeface="Times New Roman" panose="02020603050405020304" pitchFamily="18" charset="0"/>
            </a:endParaRPr>
          </a:p>
          <a:p>
            <a:pPr eaLnBrk="1" hangingPunct="1">
              <a:spcBef>
                <a:spcPts val="60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P802.15.4ad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 </a:t>
            </a:r>
            <a:r>
              <a:rPr lang="en-US" altLang="ko-KR" sz="1600" dirty="0">
                <a:latin typeface="Times New Roman" panose="02020603050405020304" pitchFamily="18" charset="0"/>
              </a:rPr>
              <a:t> </a:t>
            </a:r>
            <a:endParaRPr lang="en-US" altLang="en-US" sz="1600" dirty="0">
              <a:latin typeface="Times New Roman" panose="02020603050405020304" pitchFamily="18" charset="0"/>
            </a:endParaRPr>
          </a:p>
          <a:p>
            <a:pPr eaLnBrk="1" hangingPunct="1">
              <a:spcBef>
                <a:spcPts val="60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
        <p:nvSpPr>
          <p:cNvPr id="3" name="Slide Number Placeholder 3">
            <a:extLst>
              <a:ext uri="{FF2B5EF4-FFF2-40B4-BE49-F238E27FC236}">
                <a16:creationId xmlns:a16="http://schemas.microsoft.com/office/drawing/2014/main" id="{429EBAA1-9C46-4368-A208-FD346CEFF001}"/>
              </a:ext>
            </a:extLst>
          </p:cNvPr>
          <p:cNvSpPr txBox="1">
            <a:spLocks/>
          </p:cNvSpPr>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chemeClr val="tx1"/>
                </a:solidFill>
                <a:latin typeface="Times New Roman" panose="02020603050405020304" pitchFamily="18" charset="0"/>
                <a:ea typeface="MS PGothic" panose="020B0600070205080204" pitchFamily="34" charset="-128"/>
                <a:cs typeface="+mn-cs"/>
              </a:rPr>
              <a:t>Slide</a:t>
            </a:r>
            <a:r>
              <a:rPr lang="en-GB">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Preamble and data fields</a:t>
            </a:r>
          </a:p>
        </p:txBody>
      </p:sp>
      <p:sp>
        <p:nvSpPr>
          <p:cNvPr id="3" name="Content Placeholder 2"/>
          <p:cNvSpPr>
            <a:spLocks noGrp="1"/>
          </p:cNvSpPr>
          <p:nvPr>
            <p:ph idx="1"/>
          </p:nvPr>
        </p:nvSpPr>
        <p:spPr>
          <a:xfrm>
            <a:off x="755576" y="1556792"/>
            <a:ext cx="7764463" cy="4508823"/>
          </a:xfrm>
        </p:spPr>
        <p:txBody>
          <a:bodyPr/>
          <a:lstStyle/>
          <a:p>
            <a:pPr marL="0" indent="0"/>
            <a:r>
              <a:rPr lang="en-US" sz="1400" dirty="0">
                <a:cs typeface="DejaVu Sans" pitchFamily="34" charset="0"/>
              </a:rPr>
              <a:t>The STF shall be a sequence of 160 symbols transmitted in one single subcarrier. The subcarrier selected for the STF shall be specified in the STF subcarrier parameter. The symbols in the STF correspond to the encoding of the STF bit pattern, first spread with DSSS=2 and then modulated using BPSK. The sequence of bits employed in the STF is represented in the table.</a:t>
            </a:r>
          </a:p>
          <a:p>
            <a:pPr marL="457200" indent="-457200">
              <a:buFont typeface="Arial" panose="020B0604020202020204" pitchFamily="34" charset="0"/>
              <a:buChar char="•"/>
            </a:pPr>
            <a:endParaRPr lang="en-US" sz="1400" dirty="0">
              <a:cs typeface="DejaVu Sans" pitchFamily="34" charset="0"/>
            </a:endParaRPr>
          </a:p>
          <a:p>
            <a:pPr marL="457200" indent="-457200">
              <a:buFont typeface="Arial" panose="020B0604020202020204" pitchFamily="34" charset="0"/>
              <a:buChar char="•"/>
            </a:pPr>
            <a:endParaRPr lang="en-US" sz="1400" dirty="0">
              <a:cs typeface="DejaVu Sans" pitchFamily="34" charset="0"/>
            </a:endParaRPr>
          </a:p>
          <a:p>
            <a:pPr marL="857250" lvl="1" indent="-457200">
              <a:buFont typeface="Arial" panose="020B0604020202020204" pitchFamily="34" charset="0"/>
              <a:buChar char="•"/>
            </a:pPr>
            <a:endParaRPr lang="en-US" sz="1400" dirty="0">
              <a:cs typeface="DejaVu Sans" pitchFamily="34" charset="0"/>
            </a:endParaRPr>
          </a:p>
          <a:p>
            <a:pPr marL="457200" indent="-457200">
              <a:buFont typeface="Arial" panose="020B0604020202020204" pitchFamily="34" charset="0"/>
              <a:buChar char="•"/>
            </a:pPr>
            <a:endParaRPr lang="en-US" sz="1400" dirty="0">
              <a:cs typeface="DejaVu Sans" pitchFamily="34" charset="0"/>
            </a:endParaRPr>
          </a:p>
          <a:p>
            <a:endParaRPr lang="en-US" sz="1400" dirty="0">
              <a:cs typeface="DejaVu Sans" pitchFamily="34" charset="0"/>
            </a:endParaRP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10</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graphicFrame>
        <p:nvGraphicFramePr>
          <p:cNvPr id="6" name="Table 5">
            <a:extLst>
              <a:ext uri="{FF2B5EF4-FFF2-40B4-BE49-F238E27FC236}">
                <a16:creationId xmlns:a16="http://schemas.microsoft.com/office/drawing/2014/main" id="{83689375-C147-4B46-A486-A0749B58C765}"/>
              </a:ext>
            </a:extLst>
          </p:cNvPr>
          <p:cNvGraphicFramePr>
            <a:graphicFrameLocks noGrp="1"/>
          </p:cNvGraphicFramePr>
          <p:nvPr>
            <p:extLst>
              <p:ext uri="{D42A27DB-BD31-4B8C-83A1-F6EECF244321}">
                <p14:modId xmlns:p14="http://schemas.microsoft.com/office/powerpoint/2010/main" val="1470496450"/>
              </p:ext>
            </p:extLst>
          </p:nvPr>
        </p:nvGraphicFramePr>
        <p:xfrm>
          <a:off x="1115616" y="2708920"/>
          <a:ext cx="6840760" cy="3200400"/>
        </p:xfrm>
        <a:graphic>
          <a:graphicData uri="http://schemas.openxmlformats.org/drawingml/2006/table">
            <a:tbl>
              <a:tblPr firstRow="1" bandRow="1">
                <a:tableStyleId>{5C22544A-7EE6-4342-B048-85BDC9FD1C3A}</a:tableStyleId>
              </a:tblPr>
              <a:tblGrid>
                <a:gridCol w="855095">
                  <a:extLst>
                    <a:ext uri="{9D8B030D-6E8A-4147-A177-3AD203B41FA5}">
                      <a16:colId xmlns:a16="http://schemas.microsoft.com/office/drawing/2014/main" val="2279109225"/>
                    </a:ext>
                  </a:extLst>
                </a:gridCol>
                <a:gridCol w="855095">
                  <a:extLst>
                    <a:ext uri="{9D8B030D-6E8A-4147-A177-3AD203B41FA5}">
                      <a16:colId xmlns:a16="http://schemas.microsoft.com/office/drawing/2014/main" val="3666305433"/>
                    </a:ext>
                  </a:extLst>
                </a:gridCol>
                <a:gridCol w="855095">
                  <a:extLst>
                    <a:ext uri="{9D8B030D-6E8A-4147-A177-3AD203B41FA5}">
                      <a16:colId xmlns:a16="http://schemas.microsoft.com/office/drawing/2014/main" val="3916077652"/>
                    </a:ext>
                  </a:extLst>
                </a:gridCol>
                <a:gridCol w="855095">
                  <a:extLst>
                    <a:ext uri="{9D8B030D-6E8A-4147-A177-3AD203B41FA5}">
                      <a16:colId xmlns:a16="http://schemas.microsoft.com/office/drawing/2014/main" val="2726367282"/>
                    </a:ext>
                  </a:extLst>
                </a:gridCol>
                <a:gridCol w="855095">
                  <a:extLst>
                    <a:ext uri="{9D8B030D-6E8A-4147-A177-3AD203B41FA5}">
                      <a16:colId xmlns:a16="http://schemas.microsoft.com/office/drawing/2014/main" val="3935109160"/>
                    </a:ext>
                  </a:extLst>
                </a:gridCol>
                <a:gridCol w="855095">
                  <a:extLst>
                    <a:ext uri="{9D8B030D-6E8A-4147-A177-3AD203B41FA5}">
                      <a16:colId xmlns:a16="http://schemas.microsoft.com/office/drawing/2014/main" val="4071148621"/>
                    </a:ext>
                  </a:extLst>
                </a:gridCol>
                <a:gridCol w="855095">
                  <a:extLst>
                    <a:ext uri="{9D8B030D-6E8A-4147-A177-3AD203B41FA5}">
                      <a16:colId xmlns:a16="http://schemas.microsoft.com/office/drawing/2014/main" val="1244046085"/>
                    </a:ext>
                  </a:extLst>
                </a:gridCol>
                <a:gridCol w="855095">
                  <a:extLst>
                    <a:ext uri="{9D8B030D-6E8A-4147-A177-3AD203B41FA5}">
                      <a16:colId xmlns:a16="http://schemas.microsoft.com/office/drawing/2014/main" val="1192201436"/>
                    </a:ext>
                  </a:extLst>
                </a:gridCol>
              </a:tblGrid>
              <a:tr h="0">
                <a:tc>
                  <a:txBody>
                    <a:bodyPr/>
                    <a:lstStyle/>
                    <a:p>
                      <a:pPr marL="0" marR="0" algn="ctr">
                        <a:spcBef>
                          <a:spcPts val="0"/>
                        </a:spcBef>
                        <a:spcAft>
                          <a:spcPts val="0"/>
                        </a:spcAft>
                      </a:pPr>
                      <a:r>
                        <a:rPr lang="en-US" sz="1000" dirty="0">
                          <a:effectLst/>
                        </a:rPr>
                        <a:t>Index</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Value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Index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Value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Index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Value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Index</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Value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6722493"/>
                  </a:ext>
                </a:extLst>
              </a:tr>
              <a:tr h="0">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40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60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1733195"/>
                  </a:ext>
                </a:extLst>
              </a:tr>
              <a:tr h="46856">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21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41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61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6934191"/>
                  </a:ext>
                </a:extLst>
              </a:tr>
              <a:tr h="0">
                <a:tc>
                  <a:txBody>
                    <a:bodyPr/>
                    <a:lstStyle/>
                    <a:p>
                      <a:pPr marL="0" marR="0" algn="ctr">
                        <a:spcBef>
                          <a:spcPts val="0"/>
                        </a:spcBef>
                        <a:spcAft>
                          <a:spcPts val="0"/>
                        </a:spcAft>
                      </a:pPr>
                      <a:r>
                        <a:rPr lang="en-US" sz="1000">
                          <a:effectLst/>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22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42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62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5178728"/>
                  </a:ext>
                </a:extLst>
              </a:tr>
              <a:tr h="0">
                <a:tc>
                  <a:txBody>
                    <a:bodyPr/>
                    <a:lstStyle/>
                    <a:p>
                      <a:pPr marL="0" marR="0" algn="ctr">
                        <a:spcBef>
                          <a:spcPts val="0"/>
                        </a:spcBef>
                        <a:spcAft>
                          <a:spcPts val="0"/>
                        </a:spcAft>
                      </a:pPr>
                      <a:r>
                        <a:rPr lang="en-US" sz="1000">
                          <a:effectLst/>
                        </a:rPr>
                        <a:t>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23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43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63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5702194"/>
                  </a:ext>
                </a:extLst>
              </a:tr>
              <a:tr h="0">
                <a:tc>
                  <a:txBody>
                    <a:bodyPr/>
                    <a:lstStyle/>
                    <a:p>
                      <a:pPr marL="0" marR="0" algn="ctr">
                        <a:spcBef>
                          <a:spcPts val="0"/>
                        </a:spcBef>
                        <a:spcAft>
                          <a:spcPts val="0"/>
                        </a:spcAft>
                      </a:pPr>
                      <a:r>
                        <a:rPr lang="en-US" sz="1000">
                          <a:effectLst/>
                        </a:rPr>
                        <a:t>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24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44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64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5816530"/>
                  </a:ext>
                </a:extLst>
              </a:tr>
              <a:tr h="0">
                <a:tc>
                  <a:txBody>
                    <a:bodyPr/>
                    <a:lstStyle/>
                    <a:p>
                      <a:pPr marL="0" marR="0" algn="ctr">
                        <a:spcBef>
                          <a:spcPts val="0"/>
                        </a:spcBef>
                        <a:spcAft>
                          <a:spcPts val="0"/>
                        </a:spcAft>
                      </a:pPr>
                      <a:r>
                        <a:rPr lang="en-US" sz="1000">
                          <a:effectLst/>
                        </a:rPr>
                        <a:t>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45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8830769"/>
                  </a:ext>
                </a:extLst>
              </a:tr>
              <a:tr h="0">
                <a:tc>
                  <a:txBody>
                    <a:bodyPr/>
                    <a:lstStyle/>
                    <a:p>
                      <a:pPr marL="0" marR="0" algn="ctr">
                        <a:spcBef>
                          <a:spcPts val="0"/>
                        </a:spcBef>
                        <a:spcAft>
                          <a:spcPts val="0"/>
                        </a:spcAft>
                      </a:pPr>
                      <a:r>
                        <a:rPr lang="en-US" sz="1000">
                          <a:effectLst/>
                        </a:rPr>
                        <a:t>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26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46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66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0857777"/>
                  </a:ext>
                </a:extLst>
              </a:tr>
              <a:tr h="0">
                <a:tc>
                  <a:txBody>
                    <a:bodyPr/>
                    <a:lstStyle/>
                    <a:p>
                      <a:pPr marL="0" marR="0" algn="ctr">
                        <a:spcBef>
                          <a:spcPts val="0"/>
                        </a:spcBef>
                        <a:spcAft>
                          <a:spcPts val="0"/>
                        </a:spcAft>
                      </a:pPr>
                      <a:r>
                        <a:rPr lang="en-US" sz="1000">
                          <a:effectLst/>
                        </a:rPr>
                        <a:t>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27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47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67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7837933"/>
                  </a:ext>
                </a:extLst>
              </a:tr>
              <a:tr h="0">
                <a:tc>
                  <a:txBody>
                    <a:bodyPr/>
                    <a:lstStyle/>
                    <a:p>
                      <a:pPr marL="0" marR="0" algn="ctr">
                        <a:spcBef>
                          <a:spcPts val="0"/>
                        </a:spcBef>
                        <a:spcAft>
                          <a:spcPts val="0"/>
                        </a:spcAft>
                      </a:pPr>
                      <a:r>
                        <a:rPr lang="en-US" sz="1000">
                          <a:effectLst/>
                        </a:rPr>
                        <a:t>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28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48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68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196388"/>
                  </a:ext>
                </a:extLst>
              </a:tr>
              <a:tr h="0">
                <a:tc>
                  <a:txBody>
                    <a:bodyPr/>
                    <a:lstStyle/>
                    <a:p>
                      <a:pPr marL="0" marR="0" algn="ctr">
                        <a:spcBef>
                          <a:spcPts val="0"/>
                        </a:spcBef>
                        <a:spcAft>
                          <a:spcPts val="0"/>
                        </a:spcAft>
                      </a:pPr>
                      <a:r>
                        <a:rPr lang="en-US" sz="1000">
                          <a:effectLst/>
                        </a:rPr>
                        <a:t>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29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49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69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3870141"/>
                  </a:ext>
                </a:extLst>
              </a:tr>
              <a:tr h="0">
                <a:tc>
                  <a:txBody>
                    <a:bodyPr/>
                    <a:lstStyle/>
                    <a:p>
                      <a:pPr marL="0" marR="0" algn="ctr">
                        <a:spcBef>
                          <a:spcPts val="0"/>
                        </a:spcBef>
                        <a:spcAft>
                          <a:spcPts val="0"/>
                        </a:spcAft>
                      </a:pPr>
                      <a:r>
                        <a:rPr lang="en-US" sz="1000">
                          <a:effectLst/>
                        </a:rPr>
                        <a:t>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30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50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70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9144214"/>
                  </a:ext>
                </a:extLst>
              </a:tr>
              <a:tr h="0">
                <a:tc>
                  <a:txBody>
                    <a:bodyPr/>
                    <a:lstStyle/>
                    <a:p>
                      <a:pPr marL="0" marR="0" algn="ctr">
                        <a:spcBef>
                          <a:spcPts val="0"/>
                        </a:spcBef>
                        <a:spcAft>
                          <a:spcPts val="0"/>
                        </a:spcAft>
                      </a:pPr>
                      <a:r>
                        <a:rPr lang="en-US" sz="1000">
                          <a:effectLst/>
                        </a:rPr>
                        <a:t>11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31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51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71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2398562"/>
                  </a:ext>
                </a:extLst>
              </a:tr>
              <a:tr h="0">
                <a:tc>
                  <a:txBody>
                    <a:bodyPr/>
                    <a:lstStyle/>
                    <a:p>
                      <a:pPr marL="0" marR="0" algn="ctr">
                        <a:spcBef>
                          <a:spcPts val="0"/>
                        </a:spcBef>
                        <a:spcAft>
                          <a:spcPts val="0"/>
                        </a:spcAft>
                      </a:pPr>
                      <a:r>
                        <a:rPr lang="en-US" sz="1000">
                          <a:effectLst/>
                        </a:rPr>
                        <a:t>12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32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52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72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4312890"/>
                  </a:ext>
                </a:extLst>
              </a:tr>
              <a:tr h="0">
                <a:tc>
                  <a:txBody>
                    <a:bodyPr/>
                    <a:lstStyle/>
                    <a:p>
                      <a:pPr marL="0" marR="0" algn="ctr">
                        <a:spcBef>
                          <a:spcPts val="0"/>
                        </a:spcBef>
                        <a:spcAft>
                          <a:spcPts val="0"/>
                        </a:spcAft>
                      </a:pPr>
                      <a:r>
                        <a:rPr lang="en-US" sz="1000">
                          <a:effectLst/>
                        </a:rPr>
                        <a:t>13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33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53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73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47514"/>
                  </a:ext>
                </a:extLst>
              </a:tr>
              <a:tr h="0">
                <a:tc>
                  <a:txBody>
                    <a:bodyPr/>
                    <a:lstStyle/>
                    <a:p>
                      <a:pPr marL="0" marR="0" algn="ctr">
                        <a:spcBef>
                          <a:spcPts val="0"/>
                        </a:spcBef>
                        <a:spcAft>
                          <a:spcPts val="0"/>
                        </a:spcAft>
                      </a:pPr>
                      <a:r>
                        <a:rPr lang="en-US" sz="1000">
                          <a:effectLst/>
                        </a:rPr>
                        <a:t>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34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54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74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8454591"/>
                  </a:ext>
                </a:extLst>
              </a:tr>
              <a:tr h="0">
                <a:tc>
                  <a:txBody>
                    <a:bodyPr/>
                    <a:lstStyle/>
                    <a:p>
                      <a:pPr marL="0" marR="0" algn="ctr">
                        <a:spcBef>
                          <a:spcPts val="0"/>
                        </a:spcBef>
                        <a:spcAft>
                          <a:spcPts val="0"/>
                        </a:spcAft>
                      </a:pPr>
                      <a:r>
                        <a:rPr lang="en-US" sz="1000">
                          <a:effectLst/>
                        </a:rPr>
                        <a:t>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35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55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0724687"/>
                  </a:ext>
                </a:extLst>
              </a:tr>
              <a:tr h="0">
                <a:tc>
                  <a:txBody>
                    <a:bodyPr/>
                    <a:lstStyle/>
                    <a:p>
                      <a:pPr marL="0" marR="0" algn="ctr">
                        <a:spcBef>
                          <a:spcPts val="0"/>
                        </a:spcBef>
                        <a:spcAft>
                          <a:spcPts val="0"/>
                        </a:spcAft>
                      </a:pPr>
                      <a:r>
                        <a:rPr lang="en-US" sz="1000">
                          <a:effectLst/>
                        </a:rPr>
                        <a:t>16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36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56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76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7329300"/>
                  </a:ext>
                </a:extLst>
              </a:tr>
              <a:tr h="0">
                <a:tc>
                  <a:txBody>
                    <a:bodyPr/>
                    <a:lstStyle/>
                    <a:p>
                      <a:pPr marL="0" marR="0" algn="ctr">
                        <a:spcBef>
                          <a:spcPts val="0"/>
                        </a:spcBef>
                        <a:spcAft>
                          <a:spcPts val="0"/>
                        </a:spcAft>
                      </a:pPr>
                      <a:r>
                        <a:rPr lang="en-US" sz="1000">
                          <a:effectLst/>
                        </a:rPr>
                        <a:t>17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37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57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77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74674447"/>
                  </a:ext>
                </a:extLst>
              </a:tr>
              <a:tr h="0">
                <a:tc>
                  <a:txBody>
                    <a:bodyPr/>
                    <a:lstStyle/>
                    <a:p>
                      <a:pPr marL="0" marR="0" algn="ctr">
                        <a:spcBef>
                          <a:spcPts val="0"/>
                        </a:spcBef>
                        <a:spcAft>
                          <a:spcPts val="0"/>
                        </a:spcAft>
                      </a:pPr>
                      <a:r>
                        <a:rPr lang="en-US" sz="1000">
                          <a:effectLst/>
                        </a:rPr>
                        <a:t>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dirty="0">
                          <a:effectLst/>
                        </a:rPr>
                        <a:t>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38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58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78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330915"/>
                  </a:ext>
                </a:extLst>
              </a:tr>
              <a:tr h="0">
                <a:tc>
                  <a:txBody>
                    <a:bodyPr/>
                    <a:lstStyle/>
                    <a:p>
                      <a:pPr marL="0" marR="0" algn="ctr">
                        <a:spcBef>
                          <a:spcPts val="0"/>
                        </a:spcBef>
                        <a:spcAft>
                          <a:spcPts val="0"/>
                        </a:spcAft>
                      </a:pPr>
                      <a:r>
                        <a:rPr lang="en-US" sz="1000">
                          <a:effectLst/>
                        </a:rPr>
                        <a:t>19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39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59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a:effectLst/>
                        </a:rPr>
                        <a:t>79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000" dirty="0">
                          <a:effectLst/>
                        </a:rPr>
                        <a:t>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5180691"/>
                  </a:ext>
                </a:extLst>
              </a:tr>
            </a:tbl>
          </a:graphicData>
        </a:graphic>
      </p:graphicFrame>
      <p:sp>
        <p:nvSpPr>
          <p:cNvPr id="7" name="Rectangle 6">
            <a:extLst>
              <a:ext uri="{FF2B5EF4-FFF2-40B4-BE49-F238E27FC236}">
                <a16:creationId xmlns:a16="http://schemas.microsoft.com/office/drawing/2014/main" id="{95DAF427-6C79-46F2-B0C6-D4D1527AC248}"/>
              </a:ext>
            </a:extLst>
          </p:cNvPr>
          <p:cNvSpPr/>
          <p:nvPr/>
        </p:nvSpPr>
        <p:spPr>
          <a:xfrm>
            <a:off x="213347" y="4170620"/>
            <a:ext cx="722249" cy="276999"/>
          </a:xfrm>
          <a:prstGeom prst="rect">
            <a:avLst/>
          </a:prstGeom>
          <a:solidFill>
            <a:schemeClr val="bg1">
              <a:lumMod val="85000"/>
            </a:schemeClr>
          </a:solidFill>
        </p:spPr>
        <p:txBody>
          <a:bodyPr wrap="none">
            <a:spAutoFit/>
          </a:bodyPr>
          <a:lstStyle/>
          <a:p>
            <a:r>
              <a:rPr lang="en-US" dirty="0">
                <a:solidFill>
                  <a:schemeClr val="tx1"/>
                </a:solidFill>
                <a:latin typeface="+mj-lt"/>
                <a:cs typeface="DejaVu Sans" pitchFamily="34" charset="0"/>
              </a:rPr>
              <a:t>Table 1 </a:t>
            </a:r>
            <a:endParaRPr lang="en-US" dirty="0">
              <a:solidFill>
                <a:schemeClr val="tx1"/>
              </a:solidFill>
              <a:latin typeface="+mj-lt"/>
            </a:endParaRPr>
          </a:p>
        </p:txBody>
      </p:sp>
    </p:spTree>
    <p:extLst>
      <p:ext uri="{BB962C8B-B14F-4D97-AF65-F5344CB8AC3E}">
        <p14:creationId xmlns:p14="http://schemas.microsoft.com/office/powerpoint/2010/main" val="2840030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Preamble and data fields</a:t>
            </a:r>
          </a:p>
        </p:txBody>
      </p:sp>
      <p:sp>
        <p:nvSpPr>
          <p:cNvPr id="3" name="Content Placeholder 2"/>
          <p:cNvSpPr>
            <a:spLocks noGrp="1"/>
          </p:cNvSpPr>
          <p:nvPr>
            <p:ph idx="1"/>
          </p:nvPr>
        </p:nvSpPr>
        <p:spPr>
          <a:xfrm>
            <a:off x="755576" y="1556792"/>
            <a:ext cx="7764463" cy="4508823"/>
          </a:xfrm>
        </p:spPr>
        <p:txBody>
          <a:bodyPr/>
          <a:lstStyle/>
          <a:p>
            <a:pPr marL="0" indent="0"/>
            <a:r>
              <a:rPr lang="en-US" sz="1400" dirty="0">
                <a:cs typeface="DejaVu Sans" pitchFamily="34" charset="0"/>
              </a:rPr>
              <a:t>The LTF is a sequence of 26 bits listed below , spread using a DSSS=2 and then modulated employing the sub-channel index selection scheme as described later.</a:t>
            </a:r>
          </a:p>
          <a:p>
            <a:pPr marL="457200" indent="-457200">
              <a:buFont typeface="Arial" panose="020B0604020202020204" pitchFamily="34" charset="0"/>
              <a:buChar char="•"/>
            </a:pPr>
            <a:endParaRPr lang="en-US" sz="1400" dirty="0">
              <a:cs typeface="DejaVu Sans" pitchFamily="34" charset="0"/>
            </a:endParaRPr>
          </a:p>
          <a:p>
            <a:pPr marL="457200" indent="-457200">
              <a:buFont typeface="Arial" panose="020B0604020202020204" pitchFamily="34" charset="0"/>
              <a:buChar char="•"/>
            </a:pPr>
            <a:endParaRPr lang="en-US" sz="1400" dirty="0">
              <a:cs typeface="DejaVu Sans" pitchFamily="34" charset="0"/>
            </a:endParaRPr>
          </a:p>
          <a:p>
            <a:pPr marL="857250" lvl="1" indent="-457200">
              <a:buFont typeface="Arial" panose="020B0604020202020204" pitchFamily="34" charset="0"/>
              <a:buChar char="•"/>
            </a:pPr>
            <a:endParaRPr lang="en-US" sz="1400" dirty="0">
              <a:cs typeface="DejaVu Sans" pitchFamily="34" charset="0"/>
            </a:endParaRPr>
          </a:p>
          <a:p>
            <a:pPr marL="457200" indent="-457200">
              <a:buFont typeface="Arial" panose="020B0604020202020204" pitchFamily="34" charset="0"/>
              <a:buChar char="•"/>
            </a:pPr>
            <a:endParaRPr lang="en-US" sz="1400" dirty="0">
              <a:cs typeface="DejaVu Sans" pitchFamily="34" charset="0"/>
            </a:endParaRPr>
          </a:p>
          <a:p>
            <a:endParaRPr lang="en-US" sz="1400" dirty="0">
              <a:cs typeface="DejaVu Sans" pitchFamily="34" charset="0"/>
            </a:endParaRP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11</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graphicFrame>
        <p:nvGraphicFramePr>
          <p:cNvPr id="7" name="Table 6">
            <a:extLst>
              <a:ext uri="{FF2B5EF4-FFF2-40B4-BE49-F238E27FC236}">
                <a16:creationId xmlns:a16="http://schemas.microsoft.com/office/drawing/2014/main" id="{03B61EA3-15B6-4662-96D6-7524D5F86F74}"/>
              </a:ext>
            </a:extLst>
          </p:cNvPr>
          <p:cNvGraphicFramePr>
            <a:graphicFrameLocks noGrp="1"/>
          </p:cNvGraphicFramePr>
          <p:nvPr>
            <p:extLst>
              <p:ext uri="{D42A27DB-BD31-4B8C-83A1-F6EECF244321}">
                <p14:modId xmlns:p14="http://schemas.microsoft.com/office/powerpoint/2010/main" val="250876224"/>
              </p:ext>
            </p:extLst>
          </p:nvPr>
        </p:nvGraphicFramePr>
        <p:xfrm>
          <a:off x="2425064" y="2729320"/>
          <a:ext cx="4293870" cy="2377440"/>
        </p:xfrm>
        <a:graphic>
          <a:graphicData uri="http://schemas.openxmlformats.org/drawingml/2006/table">
            <a:tbl>
              <a:tblPr firstRow="1" bandRow="1">
                <a:tableStyleId>{5C22544A-7EE6-4342-B048-85BDC9FD1C3A}</a:tableStyleId>
              </a:tblPr>
              <a:tblGrid>
                <a:gridCol w="715645">
                  <a:extLst>
                    <a:ext uri="{9D8B030D-6E8A-4147-A177-3AD203B41FA5}">
                      <a16:colId xmlns:a16="http://schemas.microsoft.com/office/drawing/2014/main" val="1695829082"/>
                    </a:ext>
                  </a:extLst>
                </a:gridCol>
                <a:gridCol w="715645">
                  <a:extLst>
                    <a:ext uri="{9D8B030D-6E8A-4147-A177-3AD203B41FA5}">
                      <a16:colId xmlns:a16="http://schemas.microsoft.com/office/drawing/2014/main" val="2195597573"/>
                    </a:ext>
                  </a:extLst>
                </a:gridCol>
                <a:gridCol w="715645">
                  <a:extLst>
                    <a:ext uri="{9D8B030D-6E8A-4147-A177-3AD203B41FA5}">
                      <a16:colId xmlns:a16="http://schemas.microsoft.com/office/drawing/2014/main" val="2921591014"/>
                    </a:ext>
                  </a:extLst>
                </a:gridCol>
                <a:gridCol w="715645">
                  <a:extLst>
                    <a:ext uri="{9D8B030D-6E8A-4147-A177-3AD203B41FA5}">
                      <a16:colId xmlns:a16="http://schemas.microsoft.com/office/drawing/2014/main" val="842626285"/>
                    </a:ext>
                  </a:extLst>
                </a:gridCol>
                <a:gridCol w="715645">
                  <a:extLst>
                    <a:ext uri="{9D8B030D-6E8A-4147-A177-3AD203B41FA5}">
                      <a16:colId xmlns:a16="http://schemas.microsoft.com/office/drawing/2014/main" val="14942204"/>
                    </a:ext>
                  </a:extLst>
                </a:gridCol>
                <a:gridCol w="715645">
                  <a:extLst>
                    <a:ext uri="{9D8B030D-6E8A-4147-A177-3AD203B41FA5}">
                      <a16:colId xmlns:a16="http://schemas.microsoft.com/office/drawing/2014/main" val="2424880479"/>
                    </a:ext>
                  </a:extLst>
                </a:gridCol>
              </a:tblGrid>
              <a:tr h="156760">
                <a:tc>
                  <a:txBody>
                    <a:bodyPr/>
                    <a:lstStyle/>
                    <a:p>
                      <a:pPr marL="0" marR="0" algn="ctr">
                        <a:spcBef>
                          <a:spcPts val="0"/>
                        </a:spcBef>
                        <a:spcAft>
                          <a:spcPts val="0"/>
                        </a:spcAft>
                      </a:pPr>
                      <a:r>
                        <a:rPr lang="en-US" sz="1200" dirty="0">
                          <a:effectLst/>
                        </a:rPr>
                        <a:t>Index</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Value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Index</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Value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Index</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Value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3232350"/>
                  </a:ext>
                </a:extLst>
              </a:tr>
              <a:tr h="0">
                <a:tc>
                  <a:txBody>
                    <a:bodyPr/>
                    <a:lstStyle/>
                    <a:p>
                      <a:pPr marL="0" marR="0" algn="ctr">
                        <a:spcBef>
                          <a:spcPts val="0"/>
                        </a:spcBef>
                        <a:spcAft>
                          <a:spcPts val="0"/>
                        </a:spcAft>
                      </a:pPr>
                      <a:r>
                        <a:rPr lang="en-US" sz="1200" dirty="0">
                          <a:effectLst/>
                        </a:rPr>
                        <a:t>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12</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24</a:t>
                      </a:r>
                      <a:endParaRPr lang="en-US" sz="12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2440356"/>
                  </a:ext>
                </a:extLst>
              </a:tr>
              <a:tr h="0">
                <a:tc>
                  <a:txBody>
                    <a:bodyPr/>
                    <a:lstStyle/>
                    <a:p>
                      <a:pPr marL="0" marR="0" algn="ctr">
                        <a:spcBef>
                          <a:spcPts val="0"/>
                        </a:spcBef>
                        <a:spcAft>
                          <a:spcPts val="0"/>
                        </a:spcAft>
                      </a:pPr>
                      <a:r>
                        <a:rPr lang="en-US" sz="1200" dirty="0">
                          <a:effectLst/>
                        </a:rPr>
                        <a:t>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13</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25</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4950194"/>
                  </a:ext>
                </a:extLst>
              </a:tr>
              <a:tr h="0">
                <a:tc>
                  <a:txBody>
                    <a:bodyPr/>
                    <a:lstStyle/>
                    <a:p>
                      <a:pPr marL="0" marR="0" algn="ctr">
                        <a:spcBef>
                          <a:spcPts val="0"/>
                        </a:spcBef>
                        <a:spcAft>
                          <a:spcPts val="0"/>
                        </a:spcAft>
                      </a:pPr>
                      <a:r>
                        <a:rPr lang="en-US" sz="1200">
                          <a:effectLst/>
                        </a:rPr>
                        <a:t>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14</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9266741"/>
                  </a:ext>
                </a:extLst>
              </a:tr>
              <a:tr h="0">
                <a:tc>
                  <a:txBody>
                    <a:bodyPr/>
                    <a:lstStyle/>
                    <a:p>
                      <a:pPr marL="0" marR="0" algn="ctr">
                        <a:spcBef>
                          <a:spcPts val="0"/>
                        </a:spcBef>
                        <a:spcAft>
                          <a:spcPts val="0"/>
                        </a:spcAft>
                      </a:pPr>
                      <a:r>
                        <a:rPr lang="en-US" sz="1200">
                          <a:effectLst/>
                        </a:rPr>
                        <a:t>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15</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4574414"/>
                  </a:ext>
                </a:extLst>
              </a:tr>
              <a:tr h="0">
                <a:tc>
                  <a:txBody>
                    <a:bodyPr/>
                    <a:lstStyle/>
                    <a:p>
                      <a:pPr marL="0" marR="0" algn="ctr">
                        <a:spcBef>
                          <a:spcPts val="0"/>
                        </a:spcBef>
                        <a:spcAft>
                          <a:spcPts val="0"/>
                        </a:spcAft>
                      </a:pPr>
                      <a:r>
                        <a:rPr lang="en-US" sz="1200">
                          <a:effectLst/>
                        </a:rPr>
                        <a:t>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16</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116596"/>
                  </a:ext>
                </a:extLst>
              </a:tr>
              <a:tr h="0">
                <a:tc>
                  <a:txBody>
                    <a:bodyPr/>
                    <a:lstStyle/>
                    <a:p>
                      <a:pPr marL="0" marR="0" algn="ctr">
                        <a:spcBef>
                          <a:spcPts val="0"/>
                        </a:spcBef>
                        <a:spcAft>
                          <a:spcPts val="0"/>
                        </a:spcAft>
                      </a:pPr>
                      <a:r>
                        <a:rPr lang="en-US" sz="1200">
                          <a:effectLst/>
                        </a:rPr>
                        <a:t>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17</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2342816"/>
                  </a:ext>
                </a:extLst>
              </a:tr>
              <a:tr h="0">
                <a:tc>
                  <a:txBody>
                    <a:bodyPr/>
                    <a:lstStyle/>
                    <a:p>
                      <a:pPr marL="0" marR="0" algn="ctr">
                        <a:spcBef>
                          <a:spcPts val="0"/>
                        </a:spcBef>
                        <a:spcAft>
                          <a:spcPts val="0"/>
                        </a:spcAft>
                      </a:pPr>
                      <a:r>
                        <a:rPr lang="en-US" sz="1200">
                          <a:effectLst/>
                        </a:rPr>
                        <a:t>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18</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8298181"/>
                  </a:ext>
                </a:extLst>
              </a:tr>
              <a:tr h="0">
                <a:tc>
                  <a:txBody>
                    <a:bodyPr/>
                    <a:lstStyle/>
                    <a:p>
                      <a:pPr marL="0" marR="0" algn="ctr">
                        <a:spcBef>
                          <a:spcPts val="0"/>
                        </a:spcBef>
                        <a:spcAft>
                          <a:spcPts val="0"/>
                        </a:spcAft>
                      </a:pPr>
                      <a:r>
                        <a:rPr lang="en-US" sz="1200" dirty="0">
                          <a:effectLst/>
                        </a:rPr>
                        <a:t>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19</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7705716"/>
                  </a:ext>
                </a:extLst>
              </a:tr>
              <a:tr h="0">
                <a:tc>
                  <a:txBody>
                    <a:bodyPr/>
                    <a:lstStyle/>
                    <a:p>
                      <a:pPr marL="0" marR="0" algn="ctr">
                        <a:spcBef>
                          <a:spcPts val="0"/>
                        </a:spcBef>
                        <a:spcAft>
                          <a:spcPts val="0"/>
                        </a:spcAft>
                      </a:pPr>
                      <a:r>
                        <a:rPr lang="en-US" sz="1200">
                          <a:effectLst/>
                        </a:rPr>
                        <a:t>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20</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7404622"/>
                  </a:ext>
                </a:extLst>
              </a:tr>
              <a:tr h="0">
                <a:tc>
                  <a:txBody>
                    <a:bodyPr/>
                    <a:lstStyle/>
                    <a:p>
                      <a:pPr marL="0" marR="0" algn="ctr">
                        <a:spcBef>
                          <a:spcPts val="0"/>
                        </a:spcBef>
                        <a:spcAft>
                          <a:spcPts val="0"/>
                        </a:spcAft>
                      </a:pPr>
                      <a:r>
                        <a:rPr lang="en-US" sz="1200">
                          <a:effectLst/>
                        </a:rPr>
                        <a:t>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21</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2443851"/>
                  </a:ext>
                </a:extLst>
              </a:tr>
              <a:tr h="0">
                <a:tc>
                  <a:txBody>
                    <a:bodyPr/>
                    <a:lstStyle/>
                    <a:p>
                      <a:pPr marL="0" marR="0" algn="ctr">
                        <a:spcBef>
                          <a:spcPts val="0"/>
                        </a:spcBef>
                        <a:spcAft>
                          <a:spcPts val="0"/>
                        </a:spcAft>
                      </a:pPr>
                      <a:r>
                        <a:rPr lang="en-US" sz="1200">
                          <a:effectLst/>
                        </a:rPr>
                        <a:t>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22</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0875901"/>
                  </a:ext>
                </a:extLst>
              </a:tr>
              <a:tr h="0">
                <a:tc>
                  <a:txBody>
                    <a:bodyPr/>
                    <a:lstStyle/>
                    <a:p>
                      <a:pPr marL="0" marR="0" algn="ctr">
                        <a:spcBef>
                          <a:spcPts val="0"/>
                        </a:spcBef>
                        <a:spcAft>
                          <a:spcPts val="0"/>
                        </a:spcAft>
                      </a:pPr>
                      <a:r>
                        <a:rPr lang="en-US" sz="1200">
                          <a:effectLst/>
                        </a:rPr>
                        <a:t>11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23</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9102394"/>
                  </a:ext>
                </a:extLst>
              </a:tr>
            </a:tbl>
          </a:graphicData>
        </a:graphic>
      </p:graphicFrame>
      <p:sp>
        <p:nvSpPr>
          <p:cNvPr id="6" name="Rectangle 5">
            <a:extLst>
              <a:ext uri="{FF2B5EF4-FFF2-40B4-BE49-F238E27FC236}">
                <a16:creationId xmlns:a16="http://schemas.microsoft.com/office/drawing/2014/main" id="{5B6BBC55-0DCE-45AF-A468-07144A53C821}"/>
              </a:ext>
            </a:extLst>
          </p:cNvPr>
          <p:cNvSpPr/>
          <p:nvPr/>
        </p:nvSpPr>
        <p:spPr>
          <a:xfrm>
            <a:off x="1043608" y="3670657"/>
            <a:ext cx="722249" cy="276999"/>
          </a:xfrm>
          <a:prstGeom prst="rect">
            <a:avLst/>
          </a:prstGeom>
          <a:solidFill>
            <a:schemeClr val="bg1">
              <a:lumMod val="85000"/>
            </a:schemeClr>
          </a:solidFill>
        </p:spPr>
        <p:txBody>
          <a:bodyPr wrap="none">
            <a:spAutoFit/>
          </a:bodyPr>
          <a:lstStyle/>
          <a:p>
            <a:r>
              <a:rPr lang="en-US" dirty="0">
                <a:solidFill>
                  <a:schemeClr val="tx1"/>
                </a:solidFill>
                <a:latin typeface="+mj-lt"/>
                <a:cs typeface="DejaVu Sans" pitchFamily="34" charset="0"/>
              </a:rPr>
              <a:t>Table 2 </a:t>
            </a:r>
            <a:endParaRPr lang="en-US" dirty="0">
              <a:solidFill>
                <a:schemeClr val="tx1"/>
              </a:solidFill>
              <a:latin typeface="+mj-lt"/>
            </a:endParaRPr>
          </a:p>
        </p:txBody>
      </p:sp>
    </p:spTree>
    <p:extLst>
      <p:ext uri="{BB962C8B-B14F-4D97-AF65-F5344CB8AC3E}">
        <p14:creationId xmlns:p14="http://schemas.microsoft.com/office/powerpoint/2010/main" val="820889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Preamble and data fields</a:t>
            </a:r>
          </a:p>
        </p:txBody>
      </p:sp>
      <p:sp>
        <p:nvSpPr>
          <p:cNvPr id="3" name="Content Placeholder 2"/>
          <p:cNvSpPr>
            <a:spLocks noGrp="1"/>
          </p:cNvSpPr>
          <p:nvPr>
            <p:ph idx="1"/>
          </p:nvPr>
        </p:nvSpPr>
        <p:spPr>
          <a:xfrm>
            <a:off x="755576" y="1556792"/>
            <a:ext cx="7764463" cy="4508823"/>
          </a:xfrm>
        </p:spPr>
        <p:txBody>
          <a:bodyPr/>
          <a:lstStyle/>
          <a:p>
            <a:pPr marL="0" indent="0"/>
            <a:r>
              <a:rPr lang="en-US" sz="1400" dirty="0">
                <a:cs typeface="DejaVu Sans" pitchFamily="34" charset="0"/>
              </a:rPr>
              <a:t>The PHR for SUN OFDM LR is a bit field of 24 bits, formatted as illustrated in Table 3. All multibit fields are unsigned integers and shall be processed MSB first</a:t>
            </a:r>
          </a:p>
          <a:p>
            <a:pPr marL="0" indent="0"/>
            <a:endParaRPr lang="en-US" sz="1400" dirty="0">
              <a:cs typeface="DejaVu Sans" pitchFamily="34" charset="0"/>
            </a:endParaRPr>
          </a:p>
          <a:p>
            <a:pPr marL="0" indent="0"/>
            <a:endParaRPr lang="en-US" sz="1400" dirty="0">
              <a:cs typeface="DejaVu Sans" pitchFamily="34" charset="0"/>
            </a:endParaRPr>
          </a:p>
          <a:p>
            <a:pPr marL="0" indent="0"/>
            <a:endParaRPr lang="en-US" sz="1400" dirty="0">
              <a:cs typeface="DejaVu Sans" pitchFamily="34" charset="0"/>
            </a:endParaRPr>
          </a:p>
          <a:p>
            <a:pPr marL="0" indent="0"/>
            <a:r>
              <a:rPr lang="en-US" sz="1400" dirty="0">
                <a:cs typeface="DejaVu Sans" pitchFamily="34" charset="0"/>
              </a:rPr>
              <a:t>The PHR shall be modulated with DSSS=6, as described later (Modulation and Coding). The Rate field shall contain the DSSS used for encoding of the PHY Payload</a:t>
            </a:r>
          </a:p>
          <a:p>
            <a:pPr marL="0" indent="0"/>
            <a:endParaRPr lang="en-US" sz="1400" dirty="0">
              <a:cs typeface="DejaVu Sans" pitchFamily="34" charset="0"/>
            </a:endParaRPr>
          </a:p>
          <a:p>
            <a:pPr marL="0" indent="0"/>
            <a:endParaRPr lang="en-US" sz="1400" dirty="0">
              <a:cs typeface="DejaVu Sans" pitchFamily="34" charset="0"/>
            </a:endParaRPr>
          </a:p>
          <a:p>
            <a:pPr marL="0" indent="0"/>
            <a:endParaRPr lang="en-US" sz="1400" dirty="0">
              <a:cs typeface="DejaVu Sans" pitchFamily="34" charset="0"/>
            </a:endParaRPr>
          </a:p>
          <a:p>
            <a:pPr marL="0" indent="0"/>
            <a:endParaRPr lang="en-US" sz="1400" dirty="0">
              <a:cs typeface="DejaVu Sans" pitchFamily="34" charset="0"/>
            </a:endParaRPr>
          </a:p>
          <a:p>
            <a:pPr marL="0" indent="0"/>
            <a:r>
              <a:rPr lang="en-US" sz="1400" dirty="0">
                <a:cs typeface="DejaVu Sans" pitchFamily="34" charset="0"/>
              </a:rPr>
              <a:t>The Frame Length field is an unsigned integer that shall be set to the total number of octets contained in the PSDU (prior to FEC encoding). The Frame Length field shall be transmitted MSB first</a:t>
            </a:r>
          </a:p>
          <a:p>
            <a:pPr marL="457200" indent="-457200">
              <a:buFont typeface="Arial" panose="020B0604020202020204" pitchFamily="34" charset="0"/>
              <a:buChar char="•"/>
            </a:pPr>
            <a:endParaRPr lang="en-US" sz="1400" dirty="0">
              <a:cs typeface="DejaVu Sans" pitchFamily="34" charset="0"/>
            </a:endParaRPr>
          </a:p>
          <a:p>
            <a:pPr marL="857250" lvl="1" indent="-457200">
              <a:buFont typeface="Arial" panose="020B0604020202020204" pitchFamily="34" charset="0"/>
              <a:buChar char="•"/>
            </a:pPr>
            <a:endParaRPr lang="en-US" sz="1400" dirty="0">
              <a:cs typeface="DejaVu Sans" pitchFamily="34" charset="0"/>
            </a:endParaRPr>
          </a:p>
          <a:p>
            <a:pPr marL="457200" indent="-457200">
              <a:buFont typeface="Arial" panose="020B0604020202020204" pitchFamily="34" charset="0"/>
              <a:buChar char="•"/>
            </a:pPr>
            <a:endParaRPr lang="en-US" sz="1400" dirty="0">
              <a:cs typeface="DejaVu Sans" pitchFamily="34" charset="0"/>
            </a:endParaRPr>
          </a:p>
          <a:p>
            <a:endParaRPr lang="en-US" sz="1400" dirty="0">
              <a:cs typeface="DejaVu Sans" pitchFamily="34" charset="0"/>
            </a:endParaRP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12</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graphicFrame>
        <p:nvGraphicFramePr>
          <p:cNvPr id="6" name="Table 5">
            <a:extLst>
              <a:ext uri="{FF2B5EF4-FFF2-40B4-BE49-F238E27FC236}">
                <a16:creationId xmlns:a16="http://schemas.microsoft.com/office/drawing/2014/main" id="{17795374-A30E-4B4B-8EB2-7451A785FF86}"/>
              </a:ext>
            </a:extLst>
          </p:cNvPr>
          <p:cNvGraphicFramePr>
            <a:graphicFrameLocks noGrp="1"/>
          </p:cNvGraphicFramePr>
          <p:nvPr>
            <p:extLst>
              <p:ext uri="{D42A27DB-BD31-4B8C-83A1-F6EECF244321}">
                <p14:modId xmlns:p14="http://schemas.microsoft.com/office/powerpoint/2010/main" val="2369777217"/>
              </p:ext>
            </p:extLst>
          </p:nvPr>
        </p:nvGraphicFramePr>
        <p:xfrm>
          <a:off x="2647631" y="2204864"/>
          <a:ext cx="3848735" cy="704850"/>
        </p:xfrm>
        <a:graphic>
          <a:graphicData uri="http://schemas.openxmlformats.org/drawingml/2006/table">
            <a:tbl>
              <a:tblPr firstRow="1" bandRow="1">
                <a:tableStyleId>{5C22544A-7EE6-4342-B048-85BDC9FD1C3A}</a:tableStyleId>
              </a:tblPr>
              <a:tblGrid>
                <a:gridCol w="953770">
                  <a:extLst>
                    <a:ext uri="{9D8B030D-6E8A-4147-A177-3AD203B41FA5}">
                      <a16:colId xmlns:a16="http://schemas.microsoft.com/office/drawing/2014/main" val="1351112452"/>
                    </a:ext>
                  </a:extLst>
                </a:gridCol>
                <a:gridCol w="1082675">
                  <a:extLst>
                    <a:ext uri="{9D8B030D-6E8A-4147-A177-3AD203B41FA5}">
                      <a16:colId xmlns:a16="http://schemas.microsoft.com/office/drawing/2014/main" val="150711693"/>
                    </a:ext>
                  </a:extLst>
                </a:gridCol>
                <a:gridCol w="919480">
                  <a:extLst>
                    <a:ext uri="{9D8B030D-6E8A-4147-A177-3AD203B41FA5}">
                      <a16:colId xmlns:a16="http://schemas.microsoft.com/office/drawing/2014/main" val="1653234424"/>
                    </a:ext>
                  </a:extLst>
                </a:gridCol>
                <a:gridCol w="892810">
                  <a:extLst>
                    <a:ext uri="{9D8B030D-6E8A-4147-A177-3AD203B41FA5}">
                      <a16:colId xmlns:a16="http://schemas.microsoft.com/office/drawing/2014/main" val="3049732130"/>
                    </a:ext>
                  </a:extLst>
                </a:gridCol>
              </a:tblGrid>
              <a:tr h="339090">
                <a:tc>
                  <a:txBody>
                    <a:bodyPr/>
                    <a:lstStyle/>
                    <a:p>
                      <a:pPr marL="0" marR="0" algn="ctr">
                        <a:spcBef>
                          <a:spcPts val="0"/>
                        </a:spcBef>
                        <a:spcAft>
                          <a:spcPts val="0"/>
                        </a:spcAft>
                      </a:pPr>
                      <a:r>
                        <a:rPr lang="en-US" sz="1200">
                          <a:effectLst/>
                        </a:rPr>
                        <a:t>Bits 0-1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2-9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10-17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18-23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7681068"/>
                  </a:ext>
                </a:extLst>
              </a:tr>
              <a:tr h="339090">
                <a:tc>
                  <a:txBody>
                    <a:bodyPr/>
                    <a:lstStyle/>
                    <a:p>
                      <a:pPr marL="0" marR="0" algn="ctr">
                        <a:spcBef>
                          <a:spcPts val="0"/>
                        </a:spcBef>
                        <a:spcAft>
                          <a:spcPts val="0"/>
                        </a:spcAft>
                      </a:pPr>
                      <a:r>
                        <a:rPr lang="en-US" sz="1200" dirty="0">
                          <a:effectLst/>
                        </a:rPr>
                        <a:t>Rate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Frame Length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HCS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Tail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3754545"/>
                  </a:ext>
                </a:extLst>
              </a:tr>
            </a:tbl>
          </a:graphicData>
        </a:graphic>
      </p:graphicFrame>
      <p:graphicFrame>
        <p:nvGraphicFramePr>
          <p:cNvPr id="8" name="Table 7">
            <a:extLst>
              <a:ext uri="{FF2B5EF4-FFF2-40B4-BE49-F238E27FC236}">
                <a16:creationId xmlns:a16="http://schemas.microsoft.com/office/drawing/2014/main" id="{4EE31CA8-21CE-467A-AEF4-1E498E8500E2}"/>
              </a:ext>
            </a:extLst>
          </p:cNvPr>
          <p:cNvGraphicFramePr>
            <a:graphicFrameLocks noGrp="1"/>
          </p:cNvGraphicFramePr>
          <p:nvPr>
            <p:extLst>
              <p:ext uri="{D42A27DB-BD31-4B8C-83A1-F6EECF244321}">
                <p14:modId xmlns:p14="http://schemas.microsoft.com/office/powerpoint/2010/main" val="2618426193"/>
              </p:ext>
            </p:extLst>
          </p:nvPr>
        </p:nvGraphicFramePr>
        <p:xfrm>
          <a:off x="2647631" y="3808349"/>
          <a:ext cx="3848736" cy="731520"/>
        </p:xfrm>
        <a:graphic>
          <a:graphicData uri="http://schemas.openxmlformats.org/drawingml/2006/table">
            <a:tbl>
              <a:tblPr firstRow="1" bandRow="1">
                <a:tableStyleId>{5C22544A-7EE6-4342-B048-85BDC9FD1C3A}</a:tableStyleId>
              </a:tblPr>
              <a:tblGrid>
                <a:gridCol w="1924368">
                  <a:extLst>
                    <a:ext uri="{9D8B030D-6E8A-4147-A177-3AD203B41FA5}">
                      <a16:colId xmlns:a16="http://schemas.microsoft.com/office/drawing/2014/main" val="1854282589"/>
                    </a:ext>
                  </a:extLst>
                </a:gridCol>
                <a:gridCol w="1924368">
                  <a:extLst>
                    <a:ext uri="{9D8B030D-6E8A-4147-A177-3AD203B41FA5}">
                      <a16:colId xmlns:a16="http://schemas.microsoft.com/office/drawing/2014/main" val="380444141"/>
                    </a:ext>
                  </a:extLst>
                </a:gridCol>
              </a:tblGrid>
              <a:tr h="0">
                <a:tc>
                  <a:txBody>
                    <a:bodyPr/>
                    <a:lstStyle/>
                    <a:p>
                      <a:pPr marL="0" marR="0" algn="ctr">
                        <a:spcBef>
                          <a:spcPts val="0"/>
                        </a:spcBef>
                        <a:spcAft>
                          <a:spcPts val="0"/>
                        </a:spcAft>
                      </a:pPr>
                      <a:r>
                        <a:rPr lang="en-US" sz="1200">
                          <a:effectLst/>
                        </a:rPr>
                        <a:t>DSSS value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Rate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6684858"/>
                  </a:ext>
                </a:extLst>
              </a:tr>
              <a:tr h="0">
                <a:tc>
                  <a:txBody>
                    <a:bodyPr/>
                    <a:lstStyle/>
                    <a:p>
                      <a:pPr marL="0" marR="0" algn="ctr">
                        <a:spcBef>
                          <a:spcPts val="0"/>
                        </a:spcBef>
                        <a:spcAft>
                          <a:spcPts val="0"/>
                        </a:spcAft>
                      </a:pPr>
                      <a:r>
                        <a:rPr lang="en-US" sz="1200" dirty="0">
                          <a:effectLst/>
                        </a:rPr>
                        <a:t>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4275178"/>
                  </a:ext>
                </a:extLst>
              </a:tr>
              <a:tr h="0">
                <a:tc>
                  <a:txBody>
                    <a:bodyPr/>
                    <a:lstStyle/>
                    <a:p>
                      <a:pPr marL="0" marR="0" algn="ctr">
                        <a:spcBef>
                          <a:spcPts val="0"/>
                        </a:spcBef>
                        <a:spcAft>
                          <a:spcPts val="0"/>
                        </a:spcAft>
                      </a:pPr>
                      <a:r>
                        <a:rPr lang="en-US" sz="1200">
                          <a:effectLst/>
                        </a:rPr>
                        <a:t>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79525421"/>
                  </a:ext>
                </a:extLst>
              </a:tr>
              <a:tr h="0">
                <a:tc>
                  <a:txBody>
                    <a:bodyPr/>
                    <a:lstStyle/>
                    <a:p>
                      <a:pPr marL="0" marR="0" algn="ctr">
                        <a:spcBef>
                          <a:spcPts val="0"/>
                        </a:spcBef>
                        <a:spcAft>
                          <a:spcPts val="0"/>
                        </a:spcAft>
                      </a:pPr>
                      <a:r>
                        <a:rPr lang="en-US" sz="1200">
                          <a:effectLst/>
                        </a:rPr>
                        <a:t>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0369436"/>
                  </a:ext>
                </a:extLst>
              </a:tr>
            </a:tbl>
          </a:graphicData>
        </a:graphic>
      </p:graphicFrame>
      <p:sp>
        <p:nvSpPr>
          <p:cNvPr id="7" name="Rectangle 6">
            <a:extLst>
              <a:ext uri="{FF2B5EF4-FFF2-40B4-BE49-F238E27FC236}">
                <a16:creationId xmlns:a16="http://schemas.microsoft.com/office/drawing/2014/main" id="{5E11D83B-9C8D-485B-86B2-86AB6DD933FF}"/>
              </a:ext>
            </a:extLst>
          </p:cNvPr>
          <p:cNvSpPr/>
          <p:nvPr/>
        </p:nvSpPr>
        <p:spPr>
          <a:xfrm>
            <a:off x="1547664" y="2418789"/>
            <a:ext cx="722249" cy="276999"/>
          </a:xfrm>
          <a:prstGeom prst="rect">
            <a:avLst/>
          </a:prstGeom>
          <a:solidFill>
            <a:schemeClr val="bg1">
              <a:lumMod val="85000"/>
            </a:schemeClr>
          </a:solidFill>
        </p:spPr>
        <p:txBody>
          <a:bodyPr wrap="none">
            <a:spAutoFit/>
          </a:bodyPr>
          <a:lstStyle/>
          <a:p>
            <a:r>
              <a:rPr lang="en-US" dirty="0">
                <a:solidFill>
                  <a:schemeClr val="tx1"/>
                </a:solidFill>
                <a:latin typeface="+mj-lt"/>
                <a:cs typeface="DejaVu Sans" pitchFamily="34" charset="0"/>
              </a:rPr>
              <a:t>Table 3 </a:t>
            </a:r>
            <a:endParaRPr lang="en-US" dirty="0">
              <a:solidFill>
                <a:schemeClr val="tx1"/>
              </a:solidFill>
              <a:latin typeface="+mj-lt"/>
            </a:endParaRPr>
          </a:p>
        </p:txBody>
      </p:sp>
    </p:spTree>
    <p:extLst>
      <p:ext uri="{BB962C8B-B14F-4D97-AF65-F5344CB8AC3E}">
        <p14:creationId xmlns:p14="http://schemas.microsoft.com/office/powerpoint/2010/main" val="2270029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Data rates for SUN OFDM LR</a:t>
            </a:r>
          </a:p>
        </p:txBody>
      </p:sp>
      <p:sp>
        <p:nvSpPr>
          <p:cNvPr id="3" name="Content Placeholder 2"/>
          <p:cNvSpPr>
            <a:spLocks noGrp="1"/>
          </p:cNvSpPr>
          <p:nvPr>
            <p:ph idx="1"/>
          </p:nvPr>
        </p:nvSpPr>
        <p:spPr>
          <a:xfrm>
            <a:off x="755576" y="1556792"/>
            <a:ext cx="7764463" cy="4508823"/>
          </a:xfrm>
        </p:spPr>
        <p:txBody>
          <a:bodyPr/>
          <a:lstStyle/>
          <a:p>
            <a:pPr marL="0" indent="0"/>
            <a:r>
              <a:rPr lang="en-US" sz="1400" dirty="0">
                <a:cs typeface="DejaVu Sans" pitchFamily="34" charset="0"/>
              </a:rPr>
              <a:t>SUN OFDM LR supports four options, four spreading rates and four different symbol durations. The selected option determines the overall signal BW. The selected symbol duration translates into the bandwidth of each of the sub-carriers. The spreading rate provides an additional coding mechanism to increase redundancy and improve link budget.</a:t>
            </a:r>
          </a:p>
          <a:p>
            <a:pPr marL="457200" indent="-457200">
              <a:buFont typeface="Arial" panose="020B0604020202020204" pitchFamily="34" charset="0"/>
              <a:buChar char="•"/>
            </a:pPr>
            <a:endParaRPr lang="en-US" sz="1400" dirty="0">
              <a:cs typeface="DejaVu Sans" pitchFamily="34" charset="0"/>
            </a:endParaRPr>
          </a:p>
          <a:p>
            <a:pPr marL="857250" lvl="1" indent="-457200">
              <a:buFont typeface="Arial" panose="020B0604020202020204" pitchFamily="34" charset="0"/>
              <a:buChar char="•"/>
            </a:pPr>
            <a:endParaRPr lang="en-US" sz="1400" dirty="0">
              <a:cs typeface="DejaVu Sans" pitchFamily="34" charset="0"/>
            </a:endParaRPr>
          </a:p>
          <a:p>
            <a:pPr marL="457200" indent="-457200">
              <a:buFont typeface="Arial" panose="020B0604020202020204" pitchFamily="34" charset="0"/>
              <a:buChar char="•"/>
            </a:pPr>
            <a:endParaRPr lang="en-US" sz="1400" dirty="0">
              <a:cs typeface="DejaVu Sans" pitchFamily="34" charset="0"/>
            </a:endParaRPr>
          </a:p>
          <a:p>
            <a:endParaRPr lang="en-US" sz="1400" dirty="0">
              <a:cs typeface="DejaVu Sans" pitchFamily="34" charset="0"/>
            </a:endParaRP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13</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graphicFrame>
        <p:nvGraphicFramePr>
          <p:cNvPr id="6" name="Table 5">
            <a:extLst>
              <a:ext uri="{FF2B5EF4-FFF2-40B4-BE49-F238E27FC236}">
                <a16:creationId xmlns:a16="http://schemas.microsoft.com/office/drawing/2014/main" id="{DFA505D5-012B-47DB-9D1B-A3758CDFA3C4}"/>
              </a:ext>
            </a:extLst>
          </p:cNvPr>
          <p:cNvGraphicFramePr>
            <a:graphicFrameLocks noGrp="1"/>
          </p:cNvGraphicFramePr>
          <p:nvPr>
            <p:extLst>
              <p:ext uri="{D42A27DB-BD31-4B8C-83A1-F6EECF244321}">
                <p14:modId xmlns:p14="http://schemas.microsoft.com/office/powerpoint/2010/main" val="1111687651"/>
              </p:ext>
            </p:extLst>
          </p:nvPr>
        </p:nvGraphicFramePr>
        <p:xfrm>
          <a:off x="899592" y="2492896"/>
          <a:ext cx="6655154" cy="1828800"/>
        </p:xfrm>
        <a:graphic>
          <a:graphicData uri="http://schemas.openxmlformats.org/drawingml/2006/table">
            <a:tbl>
              <a:tblPr firstRow="1" firstCol="1" bandRow="1">
                <a:tableStyleId>{5C22544A-7EE6-4342-B048-85BDC9FD1C3A}</a:tableStyleId>
              </a:tblPr>
              <a:tblGrid>
                <a:gridCol w="2175450">
                  <a:extLst>
                    <a:ext uri="{9D8B030D-6E8A-4147-A177-3AD203B41FA5}">
                      <a16:colId xmlns:a16="http://schemas.microsoft.com/office/drawing/2014/main" val="3172783798"/>
                    </a:ext>
                  </a:extLst>
                </a:gridCol>
                <a:gridCol w="1296144">
                  <a:extLst>
                    <a:ext uri="{9D8B030D-6E8A-4147-A177-3AD203B41FA5}">
                      <a16:colId xmlns:a16="http://schemas.microsoft.com/office/drawing/2014/main" val="4235703394"/>
                    </a:ext>
                  </a:extLst>
                </a:gridCol>
                <a:gridCol w="1152128">
                  <a:extLst>
                    <a:ext uri="{9D8B030D-6E8A-4147-A177-3AD203B41FA5}">
                      <a16:colId xmlns:a16="http://schemas.microsoft.com/office/drawing/2014/main" val="1921396297"/>
                    </a:ext>
                  </a:extLst>
                </a:gridCol>
                <a:gridCol w="1152128">
                  <a:extLst>
                    <a:ext uri="{9D8B030D-6E8A-4147-A177-3AD203B41FA5}">
                      <a16:colId xmlns:a16="http://schemas.microsoft.com/office/drawing/2014/main" val="3275105405"/>
                    </a:ext>
                  </a:extLst>
                </a:gridCol>
                <a:gridCol w="879304">
                  <a:extLst>
                    <a:ext uri="{9D8B030D-6E8A-4147-A177-3AD203B41FA5}">
                      <a16:colId xmlns:a16="http://schemas.microsoft.com/office/drawing/2014/main" val="1910151238"/>
                    </a:ext>
                  </a:extLst>
                </a:gridCol>
              </a:tblGrid>
              <a:tr h="0">
                <a:tc>
                  <a:txBody>
                    <a:bodyPr/>
                    <a:lstStyle/>
                    <a:p>
                      <a:pPr marL="0" marR="0" algn="ctr">
                        <a:spcBef>
                          <a:spcPts val="0"/>
                        </a:spcBef>
                        <a:spcAft>
                          <a:spcPts val="0"/>
                        </a:spcAft>
                      </a:pPr>
                      <a:r>
                        <a:rPr lang="en-US" sz="1200">
                          <a:effectLst/>
                        </a:rPr>
                        <a:t>Parameter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Option 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Option 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Option 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Option 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98145643"/>
                  </a:ext>
                </a:extLst>
              </a:tr>
              <a:tr h="0">
                <a:tc>
                  <a:txBody>
                    <a:bodyPr/>
                    <a:lstStyle/>
                    <a:p>
                      <a:pPr marL="0" marR="0" algn="ctr">
                        <a:spcBef>
                          <a:spcPts val="0"/>
                        </a:spcBef>
                        <a:spcAft>
                          <a:spcPts val="0"/>
                        </a:spcAft>
                      </a:pPr>
                      <a:r>
                        <a:rPr lang="en-US" sz="1200">
                          <a:effectLst/>
                        </a:rPr>
                        <a:t>Nominal bandwidth (kHz)</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1100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550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280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156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43324442"/>
                  </a:ext>
                </a:extLst>
              </a:tr>
              <a:tr h="0">
                <a:tc>
                  <a:txBody>
                    <a:bodyPr/>
                    <a:lstStyle/>
                    <a:p>
                      <a:pPr marL="0" marR="0" algn="ctr">
                        <a:spcBef>
                          <a:spcPts val="0"/>
                        </a:spcBef>
                        <a:spcAft>
                          <a:spcPts val="0"/>
                        </a:spcAft>
                      </a:pPr>
                      <a:r>
                        <a:rPr lang="en-US" sz="1200">
                          <a:effectLst/>
                        </a:rPr>
                        <a:t>Channel Spacing (kHz)</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1200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800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400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200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1607919"/>
                  </a:ext>
                </a:extLst>
              </a:tr>
              <a:tr h="0">
                <a:tc>
                  <a:txBody>
                    <a:bodyPr/>
                    <a:lstStyle/>
                    <a:p>
                      <a:pPr marL="0" marR="0" algn="ctr">
                        <a:spcBef>
                          <a:spcPts val="0"/>
                        </a:spcBef>
                        <a:spcAft>
                          <a:spcPts val="0"/>
                        </a:spcAft>
                      </a:pPr>
                      <a:r>
                        <a:rPr lang="en-US" sz="1200" dirty="0">
                          <a:effectLst/>
                        </a:rPr>
                        <a:t>DFT size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128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64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32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373256"/>
                  </a:ext>
                </a:extLst>
              </a:tr>
              <a:tr h="0">
                <a:tc>
                  <a:txBody>
                    <a:bodyPr/>
                    <a:lstStyle/>
                    <a:p>
                      <a:pPr marL="0" marR="0" algn="ctr">
                        <a:spcBef>
                          <a:spcPts val="0"/>
                        </a:spcBef>
                        <a:spcAft>
                          <a:spcPts val="0"/>
                        </a:spcAft>
                      </a:pPr>
                      <a:r>
                        <a:rPr lang="en-US" sz="1200">
                          <a:effectLst/>
                        </a:rPr>
                        <a:t>Active tones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104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52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26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51057991"/>
                  </a:ext>
                </a:extLst>
              </a:tr>
              <a:tr h="0">
                <a:tc>
                  <a:txBody>
                    <a:bodyPr/>
                    <a:lstStyle/>
                    <a:p>
                      <a:pPr marL="0" marR="0" algn="ctr">
                        <a:spcBef>
                          <a:spcPts val="0"/>
                        </a:spcBef>
                        <a:spcAft>
                          <a:spcPts val="0"/>
                        </a:spcAft>
                      </a:pPr>
                      <a:r>
                        <a:rPr lang="en-US" sz="1200">
                          <a:effectLst/>
                        </a:rPr>
                        <a:t>Pilot tones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4006114"/>
                  </a:ext>
                </a:extLst>
              </a:tr>
              <a:tr h="0">
                <a:tc>
                  <a:txBody>
                    <a:bodyPr/>
                    <a:lstStyle/>
                    <a:p>
                      <a:pPr marL="0" marR="0" algn="ctr">
                        <a:spcBef>
                          <a:spcPts val="0"/>
                        </a:spcBef>
                        <a:spcAft>
                          <a:spcPts val="0"/>
                        </a:spcAft>
                      </a:pPr>
                      <a:r>
                        <a:rPr lang="en-US" sz="1200">
                          <a:effectLst/>
                        </a:rPr>
                        <a:t>Data tones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104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52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26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0411171"/>
                  </a:ext>
                </a:extLst>
              </a:tr>
              <a:tr h="0">
                <a:tc>
                  <a:txBody>
                    <a:bodyPr/>
                    <a:lstStyle/>
                    <a:p>
                      <a:pPr marL="0" marR="0" algn="ctr">
                        <a:spcBef>
                          <a:spcPts val="0"/>
                        </a:spcBef>
                        <a:spcAft>
                          <a:spcPts val="0"/>
                        </a:spcAft>
                      </a:pPr>
                      <a:r>
                        <a:rPr lang="en-US" sz="1200">
                          <a:effectLst/>
                        </a:rPr>
                        <a:t>DSSS=2 (kb/s)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2.083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2.083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2.083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2.083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5672978"/>
                  </a:ext>
                </a:extLst>
              </a:tr>
              <a:tr h="0">
                <a:tc>
                  <a:txBody>
                    <a:bodyPr/>
                    <a:lstStyle/>
                    <a:p>
                      <a:pPr marL="0" marR="0" algn="ctr">
                        <a:spcBef>
                          <a:spcPts val="0"/>
                        </a:spcBef>
                        <a:spcAft>
                          <a:spcPts val="0"/>
                        </a:spcAft>
                      </a:pPr>
                      <a:r>
                        <a:rPr lang="en-US" sz="1200">
                          <a:effectLst/>
                        </a:rPr>
                        <a:t>DSSS=4 (kb/s)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1.041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1.041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1.041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1.041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30707948"/>
                  </a:ext>
                </a:extLst>
              </a:tr>
              <a:tr h="0">
                <a:tc>
                  <a:txBody>
                    <a:bodyPr/>
                    <a:lstStyle/>
                    <a:p>
                      <a:pPr marL="0" marR="0" algn="ctr">
                        <a:spcBef>
                          <a:spcPts val="0"/>
                        </a:spcBef>
                        <a:spcAft>
                          <a:spcPts val="0"/>
                        </a:spcAft>
                      </a:pPr>
                      <a:r>
                        <a:rPr lang="en-US" sz="1200">
                          <a:effectLst/>
                        </a:rPr>
                        <a:t>DSSS=6 (kb/s)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0.694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0.694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0.694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0.694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413259"/>
                  </a:ext>
                </a:extLst>
              </a:tr>
            </a:tbl>
          </a:graphicData>
        </a:graphic>
      </p:graphicFrame>
      <p:sp>
        <p:nvSpPr>
          <p:cNvPr id="7" name="Rectangle 6">
            <a:extLst>
              <a:ext uri="{FF2B5EF4-FFF2-40B4-BE49-F238E27FC236}">
                <a16:creationId xmlns:a16="http://schemas.microsoft.com/office/drawing/2014/main" id="{8C1447D1-29B8-4E3F-9282-539FA3B84FFC}"/>
              </a:ext>
            </a:extLst>
          </p:cNvPr>
          <p:cNvSpPr/>
          <p:nvPr/>
        </p:nvSpPr>
        <p:spPr>
          <a:xfrm>
            <a:off x="7668344" y="2899464"/>
            <a:ext cx="1475656" cy="646331"/>
          </a:xfrm>
          <a:prstGeom prst="rect">
            <a:avLst/>
          </a:prstGeom>
        </p:spPr>
        <p:txBody>
          <a:bodyPr wrap="square">
            <a:spAutoFit/>
          </a:bodyPr>
          <a:lstStyle/>
          <a:p>
            <a:r>
              <a:rPr 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Data rates for SUN OFDM LR with </a:t>
            </a:r>
            <a:r>
              <a:rPr lang="en-US" b="1"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SymDur</a:t>
            </a:r>
            <a:r>
              <a:rPr 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 120 us</a:t>
            </a:r>
            <a:endParaRPr lang="en-US" dirty="0">
              <a:solidFill>
                <a:schemeClr val="tx1"/>
              </a:solidFill>
            </a:endParaRPr>
          </a:p>
        </p:txBody>
      </p:sp>
      <p:graphicFrame>
        <p:nvGraphicFramePr>
          <p:cNvPr id="8" name="Table 7">
            <a:extLst>
              <a:ext uri="{FF2B5EF4-FFF2-40B4-BE49-F238E27FC236}">
                <a16:creationId xmlns:a16="http://schemas.microsoft.com/office/drawing/2014/main" id="{7DC47E68-590F-4D4A-8213-D80B30ACA57A}"/>
              </a:ext>
            </a:extLst>
          </p:cNvPr>
          <p:cNvGraphicFramePr>
            <a:graphicFrameLocks noGrp="1"/>
          </p:cNvGraphicFramePr>
          <p:nvPr>
            <p:extLst>
              <p:ext uri="{D42A27DB-BD31-4B8C-83A1-F6EECF244321}">
                <p14:modId xmlns:p14="http://schemas.microsoft.com/office/powerpoint/2010/main" val="937479718"/>
              </p:ext>
            </p:extLst>
          </p:nvPr>
        </p:nvGraphicFramePr>
        <p:xfrm>
          <a:off x="899592" y="4431845"/>
          <a:ext cx="5775852" cy="1828800"/>
        </p:xfrm>
        <a:graphic>
          <a:graphicData uri="http://schemas.openxmlformats.org/drawingml/2006/table">
            <a:tbl>
              <a:tblPr firstRow="1" firstCol="1" bandRow="1">
                <a:tableStyleId>{5C22544A-7EE6-4342-B048-85BDC9FD1C3A}</a:tableStyleId>
              </a:tblPr>
              <a:tblGrid>
                <a:gridCol w="2232248">
                  <a:extLst>
                    <a:ext uri="{9D8B030D-6E8A-4147-A177-3AD203B41FA5}">
                      <a16:colId xmlns:a16="http://schemas.microsoft.com/office/drawing/2014/main" val="3463513768"/>
                    </a:ext>
                  </a:extLst>
                </a:gridCol>
                <a:gridCol w="1296144">
                  <a:extLst>
                    <a:ext uri="{9D8B030D-6E8A-4147-A177-3AD203B41FA5}">
                      <a16:colId xmlns:a16="http://schemas.microsoft.com/office/drawing/2014/main" val="3068774578"/>
                    </a:ext>
                  </a:extLst>
                </a:gridCol>
                <a:gridCol w="1152128">
                  <a:extLst>
                    <a:ext uri="{9D8B030D-6E8A-4147-A177-3AD203B41FA5}">
                      <a16:colId xmlns:a16="http://schemas.microsoft.com/office/drawing/2014/main" val="2264178197"/>
                    </a:ext>
                  </a:extLst>
                </a:gridCol>
                <a:gridCol w="1095332">
                  <a:extLst>
                    <a:ext uri="{9D8B030D-6E8A-4147-A177-3AD203B41FA5}">
                      <a16:colId xmlns:a16="http://schemas.microsoft.com/office/drawing/2014/main" val="757809939"/>
                    </a:ext>
                  </a:extLst>
                </a:gridCol>
              </a:tblGrid>
              <a:tr h="0">
                <a:tc>
                  <a:txBody>
                    <a:bodyPr/>
                    <a:lstStyle/>
                    <a:p>
                      <a:pPr marL="0" marR="0" algn="ctr">
                        <a:spcBef>
                          <a:spcPts val="0"/>
                        </a:spcBef>
                        <a:spcAft>
                          <a:spcPts val="0"/>
                        </a:spcAft>
                      </a:pPr>
                      <a:r>
                        <a:rPr lang="en-US" sz="1200">
                          <a:effectLst/>
                        </a:rPr>
                        <a:t>Parameter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Option 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Option 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Option 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0578878"/>
                  </a:ext>
                </a:extLst>
              </a:tr>
              <a:tr h="0">
                <a:tc>
                  <a:txBody>
                    <a:bodyPr/>
                    <a:lstStyle/>
                    <a:p>
                      <a:pPr marL="0" marR="0" algn="ctr">
                        <a:spcBef>
                          <a:spcPts val="0"/>
                        </a:spcBef>
                        <a:spcAft>
                          <a:spcPts val="0"/>
                        </a:spcAft>
                      </a:pPr>
                      <a:r>
                        <a:rPr lang="en-US" sz="1200">
                          <a:effectLst/>
                        </a:rPr>
                        <a:t>Nominal bandwidth (kHz)</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1100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550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280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3466549"/>
                  </a:ext>
                </a:extLst>
              </a:tr>
              <a:tr h="0">
                <a:tc>
                  <a:txBody>
                    <a:bodyPr/>
                    <a:lstStyle/>
                    <a:p>
                      <a:pPr marL="0" marR="0" algn="ctr">
                        <a:spcBef>
                          <a:spcPts val="0"/>
                        </a:spcBef>
                        <a:spcAft>
                          <a:spcPts val="0"/>
                        </a:spcAft>
                      </a:pPr>
                      <a:r>
                        <a:rPr lang="en-US" sz="1200">
                          <a:effectLst/>
                        </a:rPr>
                        <a:t>Channel Spacing (kHz)</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1200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800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400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4159951"/>
                  </a:ext>
                </a:extLst>
              </a:tr>
              <a:tr h="0">
                <a:tc>
                  <a:txBody>
                    <a:bodyPr/>
                    <a:lstStyle/>
                    <a:p>
                      <a:pPr marL="0" marR="0" algn="ctr">
                        <a:spcBef>
                          <a:spcPts val="0"/>
                        </a:spcBef>
                        <a:spcAft>
                          <a:spcPts val="0"/>
                        </a:spcAft>
                      </a:pPr>
                      <a:r>
                        <a:rPr lang="en-US" sz="1200">
                          <a:effectLst/>
                        </a:rPr>
                        <a:t>DFT size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64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32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9780328"/>
                  </a:ext>
                </a:extLst>
              </a:tr>
              <a:tr h="0">
                <a:tc>
                  <a:txBody>
                    <a:bodyPr/>
                    <a:lstStyle/>
                    <a:p>
                      <a:pPr marL="0" marR="0" algn="ctr">
                        <a:spcBef>
                          <a:spcPts val="0"/>
                        </a:spcBef>
                        <a:spcAft>
                          <a:spcPts val="0"/>
                        </a:spcAft>
                      </a:pPr>
                      <a:r>
                        <a:rPr lang="en-US" sz="1200">
                          <a:effectLst/>
                        </a:rPr>
                        <a:t>Active tones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52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26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5739221"/>
                  </a:ext>
                </a:extLst>
              </a:tr>
              <a:tr h="0">
                <a:tc>
                  <a:txBody>
                    <a:bodyPr/>
                    <a:lstStyle/>
                    <a:p>
                      <a:pPr marL="0" marR="0" algn="ctr">
                        <a:spcBef>
                          <a:spcPts val="0"/>
                        </a:spcBef>
                        <a:spcAft>
                          <a:spcPts val="0"/>
                        </a:spcAft>
                      </a:pPr>
                      <a:r>
                        <a:rPr lang="en-US" sz="1200">
                          <a:effectLst/>
                        </a:rPr>
                        <a:t>Pilot tones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32773639"/>
                  </a:ext>
                </a:extLst>
              </a:tr>
              <a:tr h="0">
                <a:tc>
                  <a:txBody>
                    <a:bodyPr/>
                    <a:lstStyle/>
                    <a:p>
                      <a:pPr marL="0" marR="0" algn="ctr">
                        <a:spcBef>
                          <a:spcPts val="0"/>
                        </a:spcBef>
                        <a:spcAft>
                          <a:spcPts val="0"/>
                        </a:spcAft>
                      </a:pPr>
                      <a:r>
                        <a:rPr lang="en-US" sz="1200">
                          <a:effectLst/>
                        </a:rPr>
                        <a:t>Data tones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52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26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01126"/>
                  </a:ext>
                </a:extLst>
              </a:tr>
              <a:tr h="0">
                <a:tc>
                  <a:txBody>
                    <a:bodyPr/>
                    <a:lstStyle/>
                    <a:p>
                      <a:pPr marL="0" marR="0" algn="ctr">
                        <a:spcBef>
                          <a:spcPts val="0"/>
                        </a:spcBef>
                        <a:spcAft>
                          <a:spcPts val="0"/>
                        </a:spcAft>
                      </a:pPr>
                      <a:r>
                        <a:rPr lang="en-US" sz="1200">
                          <a:effectLst/>
                        </a:rPr>
                        <a:t>DSSS=2 (kb/s)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4.167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4.167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4.167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139914"/>
                  </a:ext>
                </a:extLst>
              </a:tr>
              <a:tr h="0">
                <a:tc>
                  <a:txBody>
                    <a:bodyPr/>
                    <a:lstStyle/>
                    <a:p>
                      <a:pPr marL="0" marR="0" algn="ctr">
                        <a:spcBef>
                          <a:spcPts val="0"/>
                        </a:spcBef>
                        <a:spcAft>
                          <a:spcPts val="0"/>
                        </a:spcAft>
                      </a:pPr>
                      <a:r>
                        <a:rPr lang="en-US" sz="1200">
                          <a:effectLst/>
                        </a:rPr>
                        <a:t>DSSS=4 (kb/s)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2.083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2.083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2.083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7610157"/>
                  </a:ext>
                </a:extLst>
              </a:tr>
              <a:tr h="0">
                <a:tc>
                  <a:txBody>
                    <a:bodyPr/>
                    <a:lstStyle/>
                    <a:p>
                      <a:pPr marL="0" marR="0" algn="ctr">
                        <a:spcBef>
                          <a:spcPts val="0"/>
                        </a:spcBef>
                        <a:spcAft>
                          <a:spcPts val="0"/>
                        </a:spcAft>
                      </a:pPr>
                      <a:r>
                        <a:rPr lang="en-US" sz="1200">
                          <a:effectLst/>
                        </a:rPr>
                        <a:t>DSSS=6 (kb/s)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1.389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1.389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1.389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1634364"/>
                  </a:ext>
                </a:extLst>
              </a:tr>
            </a:tbl>
          </a:graphicData>
        </a:graphic>
      </p:graphicFrame>
      <p:sp>
        <p:nvSpPr>
          <p:cNvPr id="9" name="Rectangle 8">
            <a:extLst>
              <a:ext uri="{FF2B5EF4-FFF2-40B4-BE49-F238E27FC236}">
                <a16:creationId xmlns:a16="http://schemas.microsoft.com/office/drawing/2014/main" id="{C0A3BFA2-7676-4E9B-B7F0-626F9D821297}"/>
              </a:ext>
            </a:extLst>
          </p:cNvPr>
          <p:cNvSpPr/>
          <p:nvPr/>
        </p:nvSpPr>
        <p:spPr>
          <a:xfrm>
            <a:off x="6942063" y="4723880"/>
            <a:ext cx="1577975" cy="646331"/>
          </a:xfrm>
          <a:prstGeom prst="rect">
            <a:avLst/>
          </a:prstGeom>
        </p:spPr>
        <p:txBody>
          <a:bodyPr wrap="square">
            <a:spAutoFit/>
          </a:bodyPr>
          <a:lstStyle/>
          <a:p>
            <a:r>
              <a:rPr 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Data rates for SUN OFDM LR with </a:t>
            </a:r>
            <a:r>
              <a:rPr lang="en-US" b="1"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SymDur</a:t>
            </a:r>
            <a:r>
              <a:rPr 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 60 us</a:t>
            </a:r>
            <a:endParaRPr lang="en-US" dirty="0">
              <a:solidFill>
                <a:schemeClr val="tx1"/>
              </a:solidFill>
            </a:endParaRPr>
          </a:p>
        </p:txBody>
      </p:sp>
      <p:sp>
        <p:nvSpPr>
          <p:cNvPr id="10" name="Rectangle 9">
            <a:extLst>
              <a:ext uri="{FF2B5EF4-FFF2-40B4-BE49-F238E27FC236}">
                <a16:creationId xmlns:a16="http://schemas.microsoft.com/office/drawing/2014/main" id="{FADED2F0-876A-4B26-B5FB-5970E712E6BB}"/>
              </a:ext>
            </a:extLst>
          </p:cNvPr>
          <p:cNvSpPr/>
          <p:nvPr/>
        </p:nvSpPr>
        <p:spPr>
          <a:xfrm>
            <a:off x="120544" y="3152001"/>
            <a:ext cx="722249" cy="276999"/>
          </a:xfrm>
          <a:prstGeom prst="rect">
            <a:avLst/>
          </a:prstGeom>
          <a:solidFill>
            <a:schemeClr val="bg1">
              <a:lumMod val="85000"/>
            </a:schemeClr>
          </a:solidFill>
        </p:spPr>
        <p:txBody>
          <a:bodyPr wrap="none">
            <a:spAutoFit/>
          </a:bodyPr>
          <a:lstStyle/>
          <a:p>
            <a:r>
              <a:rPr lang="en-US" dirty="0">
                <a:solidFill>
                  <a:schemeClr val="tx1"/>
                </a:solidFill>
                <a:latin typeface="+mj-lt"/>
                <a:cs typeface="DejaVu Sans" pitchFamily="34" charset="0"/>
              </a:rPr>
              <a:t>Table 4 </a:t>
            </a:r>
            <a:endParaRPr lang="en-US" dirty="0">
              <a:solidFill>
                <a:schemeClr val="tx1"/>
              </a:solidFill>
              <a:latin typeface="+mj-lt"/>
            </a:endParaRPr>
          </a:p>
        </p:txBody>
      </p:sp>
      <p:sp>
        <p:nvSpPr>
          <p:cNvPr id="11" name="Rectangle 10">
            <a:extLst>
              <a:ext uri="{FF2B5EF4-FFF2-40B4-BE49-F238E27FC236}">
                <a16:creationId xmlns:a16="http://schemas.microsoft.com/office/drawing/2014/main" id="{41CDF1F5-0046-4725-A9A2-C942566214F1}"/>
              </a:ext>
            </a:extLst>
          </p:cNvPr>
          <p:cNvSpPr/>
          <p:nvPr/>
        </p:nvSpPr>
        <p:spPr>
          <a:xfrm>
            <a:off x="105335" y="5207745"/>
            <a:ext cx="722249" cy="276999"/>
          </a:xfrm>
          <a:prstGeom prst="rect">
            <a:avLst/>
          </a:prstGeom>
          <a:solidFill>
            <a:schemeClr val="bg1">
              <a:lumMod val="85000"/>
            </a:schemeClr>
          </a:solidFill>
        </p:spPr>
        <p:txBody>
          <a:bodyPr wrap="none">
            <a:spAutoFit/>
          </a:bodyPr>
          <a:lstStyle/>
          <a:p>
            <a:r>
              <a:rPr lang="en-US" dirty="0">
                <a:solidFill>
                  <a:schemeClr val="tx1"/>
                </a:solidFill>
                <a:latin typeface="+mj-lt"/>
                <a:cs typeface="DejaVu Sans" pitchFamily="34" charset="0"/>
              </a:rPr>
              <a:t>Table 5 </a:t>
            </a:r>
            <a:endParaRPr lang="en-US" dirty="0">
              <a:solidFill>
                <a:schemeClr val="tx1"/>
              </a:solidFill>
              <a:latin typeface="+mj-lt"/>
            </a:endParaRPr>
          </a:p>
        </p:txBody>
      </p:sp>
    </p:spTree>
    <p:extLst>
      <p:ext uri="{BB962C8B-B14F-4D97-AF65-F5344CB8AC3E}">
        <p14:creationId xmlns:p14="http://schemas.microsoft.com/office/powerpoint/2010/main" val="632113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Data rates for SUN OFDM LR</a:t>
            </a:r>
          </a:p>
        </p:txBody>
      </p:sp>
      <p:sp>
        <p:nvSpPr>
          <p:cNvPr id="3" name="Content Placeholder 2"/>
          <p:cNvSpPr>
            <a:spLocks noGrp="1"/>
          </p:cNvSpPr>
          <p:nvPr>
            <p:ph idx="1"/>
          </p:nvPr>
        </p:nvSpPr>
        <p:spPr>
          <a:xfrm>
            <a:off x="755576" y="1556792"/>
            <a:ext cx="7764463" cy="4508823"/>
          </a:xfrm>
        </p:spPr>
        <p:txBody>
          <a:bodyPr/>
          <a:lstStyle/>
          <a:p>
            <a:pPr marL="0" indent="0"/>
            <a:r>
              <a:rPr lang="en-US" sz="1400" dirty="0">
                <a:cs typeface="DejaVu Sans" pitchFamily="34" charset="0"/>
              </a:rPr>
              <a:t>SUN OFDM LR supports four options, four spreading rates and four different symbol durations. The selected option determines the overall signal BW. The selected symbol duration translates into the bandwidth of each of the sub-carriers. The spreading rate provides an additional coding mechanism to increase redundancy and improve link budget.</a:t>
            </a:r>
          </a:p>
          <a:p>
            <a:pPr marL="457200" indent="-457200">
              <a:buFont typeface="Arial" panose="020B0604020202020204" pitchFamily="34" charset="0"/>
              <a:buChar char="•"/>
            </a:pPr>
            <a:endParaRPr lang="en-US" sz="1400" dirty="0">
              <a:cs typeface="DejaVu Sans" pitchFamily="34" charset="0"/>
            </a:endParaRPr>
          </a:p>
          <a:p>
            <a:pPr marL="857250" lvl="1" indent="-457200">
              <a:buFont typeface="Arial" panose="020B0604020202020204" pitchFamily="34" charset="0"/>
              <a:buChar char="•"/>
            </a:pPr>
            <a:endParaRPr lang="en-US" sz="1400" dirty="0">
              <a:cs typeface="DejaVu Sans" pitchFamily="34" charset="0"/>
            </a:endParaRPr>
          </a:p>
          <a:p>
            <a:pPr marL="457200" indent="-457200">
              <a:buFont typeface="Arial" panose="020B0604020202020204" pitchFamily="34" charset="0"/>
              <a:buChar char="•"/>
            </a:pPr>
            <a:endParaRPr lang="en-US" sz="1400" dirty="0">
              <a:cs typeface="DejaVu Sans" pitchFamily="34" charset="0"/>
            </a:endParaRPr>
          </a:p>
          <a:p>
            <a:endParaRPr lang="en-US" sz="1400" dirty="0">
              <a:cs typeface="DejaVu Sans" pitchFamily="34" charset="0"/>
            </a:endParaRP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14</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7" name="Rectangle 6">
            <a:extLst>
              <a:ext uri="{FF2B5EF4-FFF2-40B4-BE49-F238E27FC236}">
                <a16:creationId xmlns:a16="http://schemas.microsoft.com/office/drawing/2014/main" id="{8C1447D1-29B8-4E3F-9282-539FA3B84FFC}"/>
              </a:ext>
            </a:extLst>
          </p:cNvPr>
          <p:cNvSpPr/>
          <p:nvPr/>
        </p:nvSpPr>
        <p:spPr>
          <a:xfrm>
            <a:off x="6942064" y="2926991"/>
            <a:ext cx="1446360" cy="646331"/>
          </a:xfrm>
          <a:prstGeom prst="rect">
            <a:avLst/>
          </a:prstGeom>
        </p:spPr>
        <p:txBody>
          <a:bodyPr wrap="square">
            <a:spAutoFit/>
          </a:bodyPr>
          <a:lstStyle/>
          <a:p>
            <a:r>
              <a:rPr 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Data rates for SUN OFDM LR with </a:t>
            </a:r>
            <a:r>
              <a:rPr lang="en-US" b="1"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SymDur</a:t>
            </a:r>
            <a:r>
              <a:rPr 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 30 us</a:t>
            </a:r>
            <a:endParaRPr lang="en-US" dirty="0">
              <a:solidFill>
                <a:schemeClr val="tx1"/>
              </a:solidFill>
            </a:endParaRPr>
          </a:p>
        </p:txBody>
      </p:sp>
      <p:sp>
        <p:nvSpPr>
          <p:cNvPr id="9" name="Rectangle 8">
            <a:extLst>
              <a:ext uri="{FF2B5EF4-FFF2-40B4-BE49-F238E27FC236}">
                <a16:creationId xmlns:a16="http://schemas.microsoft.com/office/drawing/2014/main" id="{C0A3BFA2-7676-4E9B-B7F0-626F9D821297}"/>
              </a:ext>
            </a:extLst>
          </p:cNvPr>
          <p:cNvSpPr/>
          <p:nvPr/>
        </p:nvSpPr>
        <p:spPr>
          <a:xfrm>
            <a:off x="6942063" y="4723880"/>
            <a:ext cx="1577975" cy="646331"/>
          </a:xfrm>
          <a:prstGeom prst="rect">
            <a:avLst/>
          </a:prstGeom>
        </p:spPr>
        <p:txBody>
          <a:bodyPr wrap="square">
            <a:spAutoFit/>
          </a:bodyPr>
          <a:lstStyle/>
          <a:p>
            <a:r>
              <a:rPr 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Data rates for SUN OFDM LR with </a:t>
            </a:r>
            <a:r>
              <a:rPr lang="en-US" b="1"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SymDur</a:t>
            </a:r>
            <a:r>
              <a:rPr 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 15 us</a:t>
            </a:r>
            <a:endParaRPr lang="en-US" dirty="0">
              <a:solidFill>
                <a:schemeClr val="tx1"/>
              </a:solidFill>
            </a:endParaRPr>
          </a:p>
        </p:txBody>
      </p:sp>
      <p:graphicFrame>
        <p:nvGraphicFramePr>
          <p:cNvPr id="10" name="Table 9">
            <a:extLst>
              <a:ext uri="{FF2B5EF4-FFF2-40B4-BE49-F238E27FC236}">
                <a16:creationId xmlns:a16="http://schemas.microsoft.com/office/drawing/2014/main" id="{E607F256-108F-45DE-81FD-9ED85ABEC3E4}"/>
              </a:ext>
            </a:extLst>
          </p:cNvPr>
          <p:cNvGraphicFramePr>
            <a:graphicFrameLocks noGrp="1"/>
          </p:cNvGraphicFramePr>
          <p:nvPr>
            <p:extLst>
              <p:ext uri="{D42A27DB-BD31-4B8C-83A1-F6EECF244321}">
                <p14:modId xmlns:p14="http://schemas.microsoft.com/office/powerpoint/2010/main" val="4163935869"/>
              </p:ext>
            </p:extLst>
          </p:nvPr>
        </p:nvGraphicFramePr>
        <p:xfrm>
          <a:off x="874076" y="2465146"/>
          <a:ext cx="4680519" cy="1927708"/>
        </p:xfrm>
        <a:graphic>
          <a:graphicData uri="http://schemas.openxmlformats.org/drawingml/2006/table">
            <a:tbl>
              <a:tblPr firstRow="1" firstCol="1" bandRow="1">
                <a:tableStyleId>{5C22544A-7EE6-4342-B048-85BDC9FD1C3A}</a:tableStyleId>
              </a:tblPr>
              <a:tblGrid>
                <a:gridCol w="2232248">
                  <a:extLst>
                    <a:ext uri="{9D8B030D-6E8A-4147-A177-3AD203B41FA5}">
                      <a16:colId xmlns:a16="http://schemas.microsoft.com/office/drawing/2014/main" val="2369824252"/>
                    </a:ext>
                  </a:extLst>
                </a:gridCol>
                <a:gridCol w="1296144">
                  <a:extLst>
                    <a:ext uri="{9D8B030D-6E8A-4147-A177-3AD203B41FA5}">
                      <a16:colId xmlns:a16="http://schemas.microsoft.com/office/drawing/2014/main" val="3523979116"/>
                    </a:ext>
                  </a:extLst>
                </a:gridCol>
                <a:gridCol w="1152127">
                  <a:extLst>
                    <a:ext uri="{9D8B030D-6E8A-4147-A177-3AD203B41FA5}">
                      <a16:colId xmlns:a16="http://schemas.microsoft.com/office/drawing/2014/main" val="1769625103"/>
                    </a:ext>
                  </a:extLst>
                </a:gridCol>
              </a:tblGrid>
              <a:tr h="140894">
                <a:tc>
                  <a:txBody>
                    <a:bodyPr/>
                    <a:lstStyle/>
                    <a:p>
                      <a:pPr marL="0" marR="0" algn="ctr">
                        <a:spcBef>
                          <a:spcPts val="0"/>
                        </a:spcBef>
                        <a:spcAft>
                          <a:spcPts val="0"/>
                        </a:spcAft>
                      </a:pPr>
                      <a:r>
                        <a:rPr lang="en-US" sz="1200">
                          <a:effectLst/>
                        </a:rPr>
                        <a:t>Parameter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Option 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Option 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2038236"/>
                  </a:ext>
                </a:extLst>
              </a:tr>
              <a:tr h="281788">
                <a:tc>
                  <a:txBody>
                    <a:bodyPr/>
                    <a:lstStyle/>
                    <a:p>
                      <a:pPr marL="0" marR="0" algn="ctr">
                        <a:spcBef>
                          <a:spcPts val="0"/>
                        </a:spcBef>
                        <a:spcAft>
                          <a:spcPts val="0"/>
                        </a:spcAft>
                      </a:pPr>
                      <a:r>
                        <a:rPr lang="en-US" sz="1200">
                          <a:effectLst/>
                        </a:rPr>
                        <a:t>Nominal bandwidth (kHz)</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1100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550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2694442"/>
                  </a:ext>
                </a:extLst>
              </a:tr>
              <a:tr h="140894">
                <a:tc>
                  <a:txBody>
                    <a:bodyPr/>
                    <a:lstStyle/>
                    <a:p>
                      <a:pPr marL="0" marR="0" algn="ctr">
                        <a:spcBef>
                          <a:spcPts val="0"/>
                        </a:spcBef>
                        <a:spcAft>
                          <a:spcPts val="0"/>
                        </a:spcAft>
                      </a:pPr>
                      <a:r>
                        <a:rPr lang="en-US" sz="1200">
                          <a:effectLst/>
                        </a:rPr>
                        <a:t>Channel Spacing (kHz)</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1200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800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2310815"/>
                  </a:ext>
                </a:extLst>
              </a:tr>
              <a:tr h="140894">
                <a:tc>
                  <a:txBody>
                    <a:bodyPr/>
                    <a:lstStyle/>
                    <a:p>
                      <a:pPr marL="0" marR="0" algn="ctr">
                        <a:spcBef>
                          <a:spcPts val="0"/>
                        </a:spcBef>
                        <a:spcAft>
                          <a:spcPts val="0"/>
                        </a:spcAft>
                      </a:pPr>
                      <a:r>
                        <a:rPr lang="en-US" sz="1200">
                          <a:effectLst/>
                        </a:rPr>
                        <a:t>DFT size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32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2163635"/>
                  </a:ext>
                </a:extLst>
              </a:tr>
              <a:tr h="140894">
                <a:tc>
                  <a:txBody>
                    <a:bodyPr/>
                    <a:lstStyle/>
                    <a:p>
                      <a:pPr marL="0" marR="0" algn="ctr">
                        <a:spcBef>
                          <a:spcPts val="0"/>
                        </a:spcBef>
                        <a:spcAft>
                          <a:spcPts val="0"/>
                        </a:spcAft>
                      </a:pPr>
                      <a:r>
                        <a:rPr lang="en-US" sz="1200">
                          <a:effectLst/>
                        </a:rPr>
                        <a:t>Active tones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26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34139574"/>
                  </a:ext>
                </a:extLst>
              </a:tr>
              <a:tr h="140894">
                <a:tc>
                  <a:txBody>
                    <a:bodyPr/>
                    <a:lstStyle/>
                    <a:p>
                      <a:pPr marL="0" marR="0" algn="ctr">
                        <a:spcBef>
                          <a:spcPts val="0"/>
                        </a:spcBef>
                        <a:spcAft>
                          <a:spcPts val="0"/>
                        </a:spcAft>
                      </a:pPr>
                      <a:r>
                        <a:rPr lang="en-US" sz="1200">
                          <a:effectLst/>
                        </a:rPr>
                        <a:t>Pilot tones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4736446"/>
                  </a:ext>
                </a:extLst>
              </a:tr>
              <a:tr h="140894">
                <a:tc>
                  <a:txBody>
                    <a:bodyPr/>
                    <a:lstStyle/>
                    <a:p>
                      <a:pPr marL="0" marR="0" algn="ctr">
                        <a:spcBef>
                          <a:spcPts val="0"/>
                        </a:spcBef>
                        <a:spcAft>
                          <a:spcPts val="0"/>
                        </a:spcAft>
                      </a:pPr>
                      <a:r>
                        <a:rPr lang="en-US" sz="1200">
                          <a:effectLst/>
                        </a:rPr>
                        <a:t>Data tones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26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7845529"/>
                  </a:ext>
                </a:extLst>
              </a:tr>
              <a:tr h="140894">
                <a:tc>
                  <a:txBody>
                    <a:bodyPr/>
                    <a:lstStyle/>
                    <a:p>
                      <a:pPr marL="0" marR="0" algn="ctr">
                        <a:spcBef>
                          <a:spcPts val="0"/>
                        </a:spcBef>
                        <a:spcAft>
                          <a:spcPts val="0"/>
                        </a:spcAft>
                      </a:pPr>
                      <a:r>
                        <a:rPr lang="en-US" sz="1200">
                          <a:effectLst/>
                        </a:rPr>
                        <a:t>DSSS=2 (kb/s)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8.333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8.333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35846721"/>
                  </a:ext>
                </a:extLst>
              </a:tr>
              <a:tr h="140894">
                <a:tc>
                  <a:txBody>
                    <a:bodyPr/>
                    <a:lstStyle/>
                    <a:p>
                      <a:pPr marL="0" marR="0" algn="ctr">
                        <a:spcBef>
                          <a:spcPts val="0"/>
                        </a:spcBef>
                        <a:spcAft>
                          <a:spcPts val="0"/>
                        </a:spcAft>
                      </a:pPr>
                      <a:r>
                        <a:rPr lang="en-US" sz="1200">
                          <a:effectLst/>
                        </a:rPr>
                        <a:t>DSSS=4 (kb/s)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4.167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4.167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3000508"/>
                  </a:ext>
                </a:extLst>
              </a:tr>
              <a:tr h="140894">
                <a:tc>
                  <a:txBody>
                    <a:bodyPr/>
                    <a:lstStyle/>
                    <a:p>
                      <a:pPr marL="0" marR="0" algn="ctr">
                        <a:spcBef>
                          <a:spcPts val="0"/>
                        </a:spcBef>
                        <a:spcAft>
                          <a:spcPts val="0"/>
                        </a:spcAft>
                      </a:pPr>
                      <a:r>
                        <a:rPr lang="en-US" sz="1200" dirty="0">
                          <a:effectLst/>
                        </a:rPr>
                        <a:t>DSSS=6 (kb/s)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2.778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2.778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4934631"/>
                  </a:ext>
                </a:extLst>
              </a:tr>
            </a:tbl>
          </a:graphicData>
        </a:graphic>
      </p:graphicFrame>
      <p:graphicFrame>
        <p:nvGraphicFramePr>
          <p:cNvPr id="11" name="Table 10">
            <a:extLst>
              <a:ext uri="{FF2B5EF4-FFF2-40B4-BE49-F238E27FC236}">
                <a16:creationId xmlns:a16="http://schemas.microsoft.com/office/drawing/2014/main" id="{7D214B48-A370-48BF-843F-BD042ABDFAD0}"/>
              </a:ext>
            </a:extLst>
          </p:cNvPr>
          <p:cNvGraphicFramePr>
            <a:graphicFrameLocks noGrp="1"/>
          </p:cNvGraphicFramePr>
          <p:nvPr>
            <p:extLst>
              <p:ext uri="{D42A27DB-BD31-4B8C-83A1-F6EECF244321}">
                <p14:modId xmlns:p14="http://schemas.microsoft.com/office/powerpoint/2010/main" val="4149767467"/>
              </p:ext>
            </p:extLst>
          </p:nvPr>
        </p:nvGraphicFramePr>
        <p:xfrm>
          <a:off x="863958" y="4509120"/>
          <a:ext cx="3671758" cy="1828800"/>
        </p:xfrm>
        <a:graphic>
          <a:graphicData uri="http://schemas.openxmlformats.org/drawingml/2006/table">
            <a:tbl>
              <a:tblPr firstRow="1" firstCol="1" bandRow="1">
                <a:tableStyleId>{5C22544A-7EE6-4342-B048-85BDC9FD1C3A}</a:tableStyleId>
              </a:tblPr>
              <a:tblGrid>
                <a:gridCol w="2267882">
                  <a:extLst>
                    <a:ext uri="{9D8B030D-6E8A-4147-A177-3AD203B41FA5}">
                      <a16:colId xmlns:a16="http://schemas.microsoft.com/office/drawing/2014/main" val="3878399054"/>
                    </a:ext>
                  </a:extLst>
                </a:gridCol>
                <a:gridCol w="1403876">
                  <a:extLst>
                    <a:ext uri="{9D8B030D-6E8A-4147-A177-3AD203B41FA5}">
                      <a16:colId xmlns:a16="http://schemas.microsoft.com/office/drawing/2014/main" val="2656237321"/>
                    </a:ext>
                  </a:extLst>
                </a:gridCol>
              </a:tblGrid>
              <a:tr h="0">
                <a:tc>
                  <a:txBody>
                    <a:bodyPr/>
                    <a:lstStyle/>
                    <a:p>
                      <a:pPr marL="0" marR="0" algn="ctr">
                        <a:spcBef>
                          <a:spcPts val="0"/>
                        </a:spcBef>
                        <a:spcAft>
                          <a:spcPts val="0"/>
                        </a:spcAft>
                      </a:pPr>
                      <a:r>
                        <a:rPr lang="en-US" sz="1200">
                          <a:effectLst/>
                        </a:rPr>
                        <a:t>Parameter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Option 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4859288"/>
                  </a:ext>
                </a:extLst>
              </a:tr>
              <a:tr h="0">
                <a:tc>
                  <a:txBody>
                    <a:bodyPr/>
                    <a:lstStyle/>
                    <a:p>
                      <a:pPr marL="0" marR="0" algn="ctr">
                        <a:spcBef>
                          <a:spcPts val="0"/>
                        </a:spcBef>
                        <a:spcAft>
                          <a:spcPts val="0"/>
                        </a:spcAft>
                      </a:pPr>
                      <a:r>
                        <a:rPr lang="en-US" sz="1200">
                          <a:effectLst/>
                        </a:rPr>
                        <a:t>Nominal bandwidth (kHz)</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1100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9850718"/>
                  </a:ext>
                </a:extLst>
              </a:tr>
              <a:tr h="0">
                <a:tc>
                  <a:txBody>
                    <a:bodyPr/>
                    <a:lstStyle/>
                    <a:p>
                      <a:pPr marL="0" marR="0" algn="ctr">
                        <a:spcBef>
                          <a:spcPts val="0"/>
                        </a:spcBef>
                        <a:spcAft>
                          <a:spcPts val="0"/>
                        </a:spcAft>
                      </a:pPr>
                      <a:r>
                        <a:rPr lang="en-US" sz="1200">
                          <a:effectLst/>
                        </a:rPr>
                        <a:t>Channel Spacing (kHz)</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1200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7628462"/>
                  </a:ext>
                </a:extLst>
              </a:tr>
              <a:tr h="0">
                <a:tc>
                  <a:txBody>
                    <a:bodyPr/>
                    <a:lstStyle/>
                    <a:p>
                      <a:pPr marL="0" marR="0" algn="ctr">
                        <a:spcBef>
                          <a:spcPts val="0"/>
                        </a:spcBef>
                        <a:spcAft>
                          <a:spcPts val="0"/>
                        </a:spcAft>
                      </a:pPr>
                      <a:r>
                        <a:rPr lang="en-US" sz="1200">
                          <a:effectLst/>
                        </a:rPr>
                        <a:t>DFT size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16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5109689"/>
                  </a:ext>
                </a:extLst>
              </a:tr>
              <a:tr h="0">
                <a:tc>
                  <a:txBody>
                    <a:bodyPr/>
                    <a:lstStyle/>
                    <a:p>
                      <a:pPr marL="0" marR="0" algn="ctr">
                        <a:spcBef>
                          <a:spcPts val="0"/>
                        </a:spcBef>
                        <a:spcAft>
                          <a:spcPts val="0"/>
                        </a:spcAft>
                      </a:pPr>
                      <a:r>
                        <a:rPr lang="en-US" sz="1200">
                          <a:effectLst/>
                        </a:rPr>
                        <a:t>Active tones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5875205"/>
                  </a:ext>
                </a:extLst>
              </a:tr>
              <a:tr h="0">
                <a:tc>
                  <a:txBody>
                    <a:bodyPr/>
                    <a:lstStyle/>
                    <a:p>
                      <a:pPr marL="0" marR="0" algn="ctr">
                        <a:spcBef>
                          <a:spcPts val="0"/>
                        </a:spcBef>
                        <a:spcAft>
                          <a:spcPts val="0"/>
                        </a:spcAft>
                      </a:pPr>
                      <a:r>
                        <a:rPr lang="en-US" sz="1200">
                          <a:effectLst/>
                        </a:rPr>
                        <a:t>Pilot tones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6546428"/>
                  </a:ext>
                </a:extLst>
              </a:tr>
              <a:tr h="0">
                <a:tc>
                  <a:txBody>
                    <a:bodyPr/>
                    <a:lstStyle/>
                    <a:p>
                      <a:pPr marL="0" marR="0" algn="ctr">
                        <a:spcBef>
                          <a:spcPts val="0"/>
                        </a:spcBef>
                        <a:spcAft>
                          <a:spcPts val="0"/>
                        </a:spcAft>
                      </a:pPr>
                      <a:r>
                        <a:rPr lang="en-US" sz="1200" dirty="0">
                          <a:effectLst/>
                        </a:rPr>
                        <a:t>Data tones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14675031"/>
                  </a:ext>
                </a:extLst>
              </a:tr>
              <a:tr h="0">
                <a:tc>
                  <a:txBody>
                    <a:bodyPr/>
                    <a:lstStyle/>
                    <a:p>
                      <a:pPr marL="0" marR="0" algn="ctr">
                        <a:spcBef>
                          <a:spcPts val="0"/>
                        </a:spcBef>
                        <a:spcAft>
                          <a:spcPts val="0"/>
                        </a:spcAft>
                      </a:pPr>
                      <a:r>
                        <a:rPr lang="en-US" sz="1200">
                          <a:effectLst/>
                        </a:rPr>
                        <a:t>DSSS=2 (kb/s)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16.667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5487054"/>
                  </a:ext>
                </a:extLst>
              </a:tr>
              <a:tr h="0">
                <a:tc>
                  <a:txBody>
                    <a:bodyPr/>
                    <a:lstStyle/>
                    <a:p>
                      <a:pPr marL="0" marR="0" algn="ctr">
                        <a:spcBef>
                          <a:spcPts val="0"/>
                        </a:spcBef>
                        <a:spcAft>
                          <a:spcPts val="0"/>
                        </a:spcAft>
                      </a:pPr>
                      <a:r>
                        <a:rPr lang="en-US" sz="1200">
                          <a:effectLst/>
                        </a:rPr>
                        <a:t>DSSS=4 (kb/s)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8.333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082205"/>
                  </a:ext>
                </a:extLst>
              </a:tr>
              <a:tr h="0">
                <a:tc>
                  <a:txBody>
                    <a:bodyPr/>
                    <a:lstStyle/>
                    <a:p>
                      <a:pPr marL="0" marR="0" algn="ctr">
                        <a:spcBef>
                          <a:spcPts val="0"/>
                        </a:spcBef>
                        <a:spcAft>
                          <a:spcPts val="0"/>
                        </a:spcAft>
                      </a:pPr>
                      <a:r>
                        <a:rPr lang="en-US" sz="1200">
                          <a:effectLst/>
                        </a:rPr>
                        <a:t>DSSS=6 (kb/s)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5.556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5436649"/>
                  </a:ext>
                </a:extLst>
              </a:tr>
            </a:tbl>
          </a:graphicData>
        </a:graphic>
      </p:graphicFrame>
      <p:sp>
        <p:nvSpPr>
          <p:cNvPr id="12" name="Rectangle 11">
            <a:extLst>
              <a:ext uri="{FF2B5EF4-FFF2-40B4-BE49-F238E27FC236}">
                <a16:creationId xmlns:a16="http://schemas.microsoft.com/office/drawing/2014/main" id="{4570A3EE-28FB-43C2-A82E-820BD3C7B587}"/>
              </a:ext>
            </a:extLst>
          </p:cNvPr>
          <p:cNvSpPr/>
          <p:nvPr/>
        </p:nvSpPr>
        <p:spPr>
          <a:xfrm>
            <a:off x="61318" y="3501750"/>
            <a:ext cx="722249" cy="276999"/>
          </a:xfrm>
          <a:prstGeom prst="rect">
            <a:avLst/>
          </a:prstGeom>
          <a:solidFill>
            <a:schemeClr val="bg1">
              <a:lumMod val="85000"/>
            </a:schemeClr>
          </a:solidFill>
        </p:spPr>
        <p:txBody>
          <a:bodyPr wrap="none">
            <a:spAutoFit/>
          </a:bodyPr>
          <a:lstStyle/>
          <a:p>
            <a:r>
              <a:rPr lang="en-US" dirty="0">
                <a:solidFill>
                  <a:schemeClr val="tx1"/>
                </a:solidFill>
                <a:latin typeface="+mj-lt"/>
                <a:cs typeface="DejaVu Sans" pitchFamily="34" charset="0"/>
              </a:rPr>
              <a:t>Table 6 </a:t>
            </a:r>
            <a:endParaRPr lang="en-US" dirty="0">
              <a:solidFill>
                <a:schemeClr val="tx1"/>
              </a:solidFill>
              <a:latin typeface="+mj-lt"/>
            </a:endParaRPr>
          </a:p>
        </p:txBody>
      </p:sp>
      <p:sp>
        <p:nvSpPr>
          <p:cNvPr id="13" name="Rectangle 12">
            <a:extLst>
              <a:ext uri="{FF2B5EF4-FFF2-40B4-BE49-F238E27FC236}">
                <a16:creationId xmlns:a16="http://schemas.microsoft.com/office/drawing/2014/main" id="{0548F608-611F-4A95-ADBE-A385DBE1FEEB}"/>
              </a:ext>
            </a:extLst>
          </p:cNvPr>
          <p:cNvSpPr/>
          <p:nvPr/>
        </p:nvSpPr>
        <p:spPr>
          <a:xfrm>
            <a:off x="61318" y="5277878"/>
            <a:ext cx="722249" cy="276999"/>
          </a:xfrm>
          <a:prstGeom prst="rect">
            <a:avLst/>
          </a:prstGeom>
          <a:solidFill>
            <a:schemeClr val="bg1">
              <a:lumMod val="85000"/>
            </a:schemeClr>
          </a:solidFill>
        </p:spPr>
        <p:txBody>
          <a:bodyPr wrap="none">
            <a:spAutoFit/>
          </a:bodyPr>
          <a:lstStyle/>
          <a:p>
            <a:r>
              <a:rPr lang="en-US" dirty="0">
                <a:solidFill>
                  <a:schemeClr val="tx1"/>
                </a:solidFill>
                <a:latin typeface="+mj-lt"/>
                <a:cs typeface="DejaVu Sans" pitchFamily="34" charset="0"/>
              </a:rPr>
              <a:t>Table 7 </a:t>
            </a:r>
            <a:endParaRPr lang="en-US" dirty="0">
              <a:solidFill>
                <a:schemeClr val="tx1"/>
              </a:solidFill>
              <a:latin typeface="+mj-lt"/>
            </a:endParaRPr>
          </a:p>
        </p:txBody>
      </p:sp>
    </p:spTree>
    <p:extLst>
      <p:ext uri="{BB962C8B-B14F-4D97-AF65-F5344CB8AC3E}">
        <p14:creationId xmlns:p14="http://schemas.microsoft.com/office/powerpoint/2010/main" val="86276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cs typeface="DejaVu Sans" pitchFamily="34" charset="0"/>
              </a:rPr>
              <a:t>Modulation and coding for SUN OFDM LR</a:t>
            </a:r>
          </a:p>
        </p:txBody>
      </p:sp>
      <p:sp>
        <p:nvSpPr>
          <p:cNvPr id="3" name="Content Placeholder 2"/>
          <p:cNvSpPr>
            <a:spLocks noGrp="1"/>
          </p:cNvSpPr>
          <p:nvPr>
            <p:ph idx="1"/>
          </p:nvPr>
        </p:nvSpPr>
        <p:spPr>
          <a:xfrm>
            <a:off x="755576" y="1556792"/>
            <a:ext cx="7764463" cy="4508823"/>
          </a:xfrm>
        </p:spPr>
        <p:txBody>
          <a:bodyPr/>
          <a:lstStyle/>
          <a:p>
            <a:pPr marL="0" indent="0"/>
            <a:r>
              <a:rPr lang="en-US" sz="1400" dirty="0">
                <a:cs typeface="DejaVu Sans" pitchFamily="34" charset="0"/>
              </a:rPr>
              <a:t>Reference modulator diagram</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15</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pic>
        <p:nvPicPr>
          <p:cNvPr id="6" name="Picture 5">
            <a:extLst>
              <a:ext uri="{FF2B5EF4-FFF2-40B4-BE49-F238E27FC236}">
                <a16:creationId xmlns:a16="http://schemas.microsoft.com/office/drawing/2014/main" id="{E0AF6BA8-CEE6-4E17-8A47-CDFE1EE05FB0}"/>
              </a:ext>
            </a:extLst>
          </p:cNvPr>
          <p:cNvPicPr/>
          <p:nvPr/>
        </p:nvPicPr>
        <p:blipFill>
          <a:blip r:embed="rId2">
            <a:extLst>
              <a:ext uri="{28A0092B-C50C-407E-A947-70E740481C1C}">
                <a14:useLocalDpi xmlns:a14="http://schemas.microsoft.com/office/drawing/2010/main" val="0"/>
              </a:ext>
            </a:extLst>
          </a:blip>
          <a:stretch>
            <a:fillRect/>
          </a:stretch>
        </p:blipFill>
        <p:spPr>
          <a:xfrm>
            <a:off x="251520" y="2281357"/>
            <a:ext cx="8536896" cy="3360470"/>
          </a:xfrm>
          <a:prstGeom prst="rect">
            <a:avLst/>
          </a:prstGeom>
        </p:spPr>
      </p:pic>
    </p:spTree>
    <p:extLst>
      <p:ext uri="{BB962C8B-B14F-4D97-AF65-F5344CB8AC3E}">
        <p14:creationId xmlns:p14="http://schemas.microsoft.com/office/powerpoint/2010/main" val="2239133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cs typeface="DejaVu Sans" pitchFamily="34" charset="0"/>
              </a:rPr>
              <a:t>Modulation and coding for SUN OFDM LR</a:t>
            </a:r>
          </a:p>
        </p:txBody>
      </p:sp>
      <p:sp>
        <p:nvSpPr>
          <p:cNvPr id="3" name="Content Placeholder 2"/>
          <p:cNvSpPr>
            <a:spLocks noGrp="1"/>
          </p:cNvSpPr>
          <p:nvPr>
            <p:ph idx="1"/>
          </p:nvPr>
        </p:nvSpPr>
        <p:spPr>
          <a:xfrm>
            <a:off x="755576" y="1556792"/>
            <a:ext cx="7764463" cy="4508823"/>
          </a:xfrm>
        </p:spPr>
        <p:txBody>
          <a:bodyPr/>
          <a:lstStyle/>
          <a:p>
            <a:pPr marL="0" indent="0"/>
            <a:r>
              <a:rPr lang="en-US" sz="2000" b="1" dirty="0">
                <a:cs typeface="DejaVu Sans" pitchFamily="34" charset="0"/>
              </a:rPr>
              <a:t>Scrambler</a:t>
            </a:r>
          </a:p>
          <a:p>
            <a:pPr marL="0" indent="0"/>
            <a:r>
              <a:rPr lang="en-US" sz="1400" dirty="0">
                <a:cs typeface="DejaVu Sans" pitchFamily="34" charset="0"/>
              </a:rPr>
              <a:t>The inputs to the scrambler are the data octets of the PSDU. The scrambler uses a PN0 sequence that is shown in Figure 16-2. The PN9 scrambler is initialized by all ones (111111111) seed. </a:t>
            </a:r>
          </a:p>
          <a:p>
            <a:pPr marL="0" indent="0"/>
            <a:r>
              <a:rPr lang="en-US" sz="1400" dirty="0">
                <a:cs typeface="DejaVu Sans" pitchFamily="34" charset="0"/>
              </a:rPr>
              <a:t>The scrambled bits are found using XOR operation of each of the input bits with the PN9 sequence:</a:t>
            </a:r>
          </a:p>
          <a:p>
            <a:pPr marL="0" indent="0"/>
            <a:r>
              <a:rPr lang="en-US" sz="1400" dirty="0">
                <a:cs typeface="DejaVu Sans" pitchFamily="34" charset="0"/>
              </a:rPr>
              <a:t> </a:t>
            </a:r>
          </a:p>
          <a:p>
            <a:pPr marL="0" indent="0"/>
            <a:endParaRPr lang="en-US" sz="1400" dirty="0">
              <a:cs typeface="DejaVu Sans" pitchFamily="34" charset="0"/>
            </a:endParaRP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16</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67E56B96-BF18-47FE-B6B2-5B74E86ADC6D}"/>
                  </a:ext>
                </a:extLst>
              </p:cNvPr>
              <p:cNvSpPr/>
              <p:nvPr/>
            </p:nvSpPr>
            <p:spPr>
              <a:xfrm>
                <a:off x="2921305" y="3429000"/>
                <a:ext cx="4029521" cy="369332"/>
              </a:xfrm>
              <a:prstGeom prst="rect">
                <a:avLst/>
              </a:prstGeom>
            </p:spPr>
            <p:txBody>
              <a:bodyPr wrap="square">
                <a:spAutoFit/>
              </a:bodyPr>
              <a:lstStyle/>
              <a:p>
                <a:pPr marL="0" marR="0">
                  <a:spcBef>
                    <a:spcPts val="0"/>
                  </a:spcBef>
                  <a:spcAft>
                    <a:spcPts val="0"/>
                  </a:spcAft>
                </a:pPr>
                <a14:m>
                  <m:oMath xmlns:m="http://schemas.openxmlformats.org/officeDocument/2006/math">
                    <m:r>
                      <a:rPr lang="en-US" sz="1800" i="1" smtClean="0">
                        <a:solidFill>
                          <a:schemeClr val="tx1"/>
                        </a:solidFill>
                        <a:latin typeface="Cambria Math" panose="02040503050406030204" pitchFamily="18" charset="0"/>
                        <a:ea typeface="Calibri" panose="020F0502020204030204" pitchFamily="34" charset="0"/>
                        <a:cs typeface="Times New Roman" panose="02020603050405020304" pitchFamily="18" charset="0"/>
                      </a:rPr>
                      <m:t>𝑏𝑖</m:t>
                    </m:r>
                    <m:sSub>
                      <m:sSubPr>
                        <m:ctrlP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ctrlPr>
                      </m:sSubPr>
                      <m:e>
                        <m: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t>𝑡</m:t>
                        </m:r>
                      </m:e>
                      <m:sub>
                        <m: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t>𝑛</m:t>
                        </m:r>
                      </m:sub>
                    </m:sSub>
                    <m: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t>=</m:t>
                    </m:r>
                    <m:d>
                      <m:dPr>
                        <m:ctrlP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ctrlPr>
                      </m:dPr>
                      <m:e>
                        <m: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t>𝑖𝑛𝑝𝑢𝑡</m:t>
                        </m:r>
                        <m: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t> </m:t>
                        </m:r>
                        <m: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t>𝑏𝑖</m:t>
                        </m:r>
                        <m:sSub>
                          <m:sSubPr>
                            <m:ctrlP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ctrlPr>
                          </m:sSubPr>
                          <m:e>
                            <m: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t>𝑡</m:t>
                            </m:r>
                          </m:e>
                          <m:sub>
                            <m: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t>𝑛</m:t>
                            </m:r>
                          </m:sub>
                        </m:sSub>
                      </m:e>
                    </m:d>
                    <m:r>
                      <m:rPr>
                        <m:nor/>
                      </m:rPr>
                      <a:rPr lang="en-US" sz="18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 </m:t>
                    </m:r>
                    <m:r>
                      <m:rPr>
                        <m:nor/>
                      </m:rPr>
                      <a:rPr lang="en-US" sz="18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XOR</m:t>
                    </m:r>
                    <m:r>
                      <m:rPr>
                        <m:nor/>
                      </m:rPr>
                      <a:rPr lang="en-US" sz="18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 </m:t>
                    </m:r>
                    <m:r>
                      <a:rPr lang="en-US" sz="18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a:rPr lang="en-US" sz="18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𝑃𝑁</m:t>
                    </m:r>
                    <m:sSub>
                      <m:sSubPr>
                        <m:ctrlPr>
                          <a:rPr lang="en-US" sz="18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9</m:t>
                        </m:r>
                      </m:e>
                      <m:sub>
                        <m:r>
                          <a:rPr lang="en-US" sz="18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𝑛</m:t>
                        </m:r>
                      </m:sub>
                    </m:sSub>
                    <m:r>
                      <a:rPr lang="en-US" sz="18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oMath>
                </a14:m>
                <a:r>
                  <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p>
            </p:txBody>
          </p:sp>
        </mc:Choice>
        <mc:Fallback>
          <p:sp>
            <p:nvSpPr>
              <p:cNvPr id="5" name="Rectangle 4">
                <a:extLst>
                  <a:ext uri="{FF2B5EF4-FFF2-40B4-BE49-F238E27FC236}">
                    <a16:creationId xmlns:a16="http://schemas.microsoft.com/office/drawing/2014/main" id="{67E56B96-BF18-47FE-B6B2-5B74E86ADC6D}"/>
                  </a:ext>
                </a:extLst>
              </p:cNvPr>
              <p:cNvSpPr>
                <a:spLocks noRot="1" noChangeAspect="1" noMove="1" noResize="1" noEditPoints="1" noAdjustHandles="1" noChangeArrowheads="1" noChangeShapeType="1" noTextEdit="1"/>
              </p:cNvSpPr>
              <p:nvPr/>
            </p:nvSpPr>
            <p:spPr>
              <a:xfrm>
                <a:off x="2921305" y="3429000"/>
                <a:ext cx="4029521" cy="369332"/>
              </a:xfrm>
              <a:prstGeom prst="rect">
                <a:avLst/>
              </a:prstGeom>
              <a:blipFill>
                <a:blip r:embed="rId2"/>
                <a:stretch>
                  <a:fillRect b="-13333"/>
                </a:stretch>
              </a:blipFill>
            </p:spPr>
            <p:txBody>
              <a:bodyPr/>
              <a:lstStyle/>
              <a:p>
                <a:r>
                  <a:rPr lang="en-US">
                    <a:noFill/>
                  </a:rPr>
                  <a:t> </a:t>
                </a:r>
              </a:p>
            </p:txBody>
          </p:sp>
        </mc:Fallback>
      </mc:AlternateContent>
    </p:spTree>
    <p:extLst>
      <p:ext uri="{BB962C8B-B14F-4D97-AF65-F5344CB8AC3E}">
        <p14:creationId xmlns:p14="http://schemas.microsoft.com/office/powerpoint/2010/main" val="3302734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cs typeface="DejaVu Sans" pitchFamily="34" charset="0"/>
              </a:rPr>
              <a:t>Modulation and coding for SUN OFDM LR</a:t>
            </a:r>
          </a:p>
        </p:txBody>
      </p:sp>
      <p:sp>
        <p:nvSpPr>
          <p:cNvPr id="3" name="Content Placeholder 2"/>
          <p:cNvSpPr>
            <a:spLocks noGrp="1"/>
          </p:cNvSpPr>
          <p:nvPr>
            <p:ph idx="1"/>
          </p:nvPr>
        </p:nvSpPr>
        <p:spPr>
          <a:xfrm>
            <a:off x="755576" y="1556792"/>
            <a:ext cx="7764463" cy="4508823"/>
          </a:xfrm>
        </p:spPr>
        <p:txBody>
          <a:bodyPr/>
          <a:lstStyle/>
          <a:p>
            <a:pPr marL="0" indent="0"/>
            <a:r>
              <a:rPr lang="en-US" sz="2000" b="1" dirty="0">
                <a:cs typeface="DejaVu Sans" pitchFamily="34" charset="0"/>
              </a:rPr>
              <a:t>FEC</a:t>
            </a:r>
          </a:p>
          <a:p>
            <a:pPr marL="0" indent="0"/>
            <a:r>
              <a:rPr lang="en-US" sz="1800" dirty="0">
                <a:cs typeface="DejaVu Sans" pitchFamily="34" charset="0"/>
              </a:rPr>
              <a:t>The PHY Payload shall be coded with a convolutional encoder of coding rate R = ½. The convolutional encoder shall use the generator polynomials expressed in octal representation g0 = 133</a:t>
            </a:r>
            <a:r>
              <a:rPr lang="en-US" sz="1800" baseline="-25000" dirty="0">
                <a:cs typeface="DejaVu Sans" pitchFamily="34" charset="0"/>
              </a:rPr>
              <a:t>8</a:t>
            </a:r>
            <a:r>
              <a:rPr lang="en-US" sz="1800" dirty="0">
                <a:cs typeface="DejaVu Sans" pitchFamily="34" charset="0"/>
              </a:rPr>
              <a:t> and g1 = 171</a:t>
            </a:r>
            <a:r>
              <a:rPr lang="en-US" sz="1800" baseline="-25000" dirty="0">
                <a:cs typeface="DejaVu Sans" pitchFamily="34" charset="0"/>
              </a:rPr>
              <a:t>8</a:t>
            </a:r>
            <a:r>
              <a:rPr lang="en-US" sz="1800" dirty="0">
                <a:cs typeface="DejaVu Sans" pitchFamily="34" charset="0"/>
              </a:rPr>
              <a:t>. The convolutional encoder shall be initialized to the all zeros state before encoding the PHR and then reset to the all zeros states before encoding the PHY Payload.</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17</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079176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cs typeface="DejaVu Sans" pitchFamily="34" charset="0"/>
              </a:rPr>
              <a:t>Modulation and coding for SUN OFDM LR</a:t>
            </a:r>
          </a:p>
        </p:txBody>
      </p:sp>
      <p:sp>
        <p:nvSpPr>
          <p:cNvPr id="3" name="Content Placeholder 2"/>
          <p:cNvSpPr>
            <a:spLocks noGrp="1"/>
          </p:cNvSpPr>
          <p:nvPr>
            <p:ph idx="1"/>
          </p:nvPr>
        </p:nvSpPr>
        <p:spPr>
          <a:xfrm>
            <a:off x="755576" y="1556792"/>
            <a:ext cx="7764463" cy="4508823"/>
          </a:xfrm>
        </p:spPr>
        <p:txBody>
          <a:bodyPr/>
          <a:lstStyle/>
          <a:p>
            <a:pPr marL="0" indent="0"/>
            <a:r>
              <a:rPr lang="en-US" sz="2000" b="1" dirty="0">
                <a:cs typeface="DejaVu Sans" pitchFamily="34" charset="0"/>
              </a:rPr>
              <a:t>Interleaver</a:t>
            </a:r>
          </a:p>
          <a:p>
            <a:pPr marL="0" indent="0"/>
            <a:r>
              <a:rPr lang="en-US" sz="1800" dirty="0">
                <a:cs typeface="DejaVu Sans" pitchFamily="34" charset="0"/>
              </a:rPr>
              <a:t>The interleaving process takes as input the sequence of 16 coded bits and produces a sequence of 16 interleaved bits. The complete sequence of coded bits of length N is defined as C={c(i)},0 ≤ I ≤ N-1. N is a multiple of 16 as the input sequence to the FEC stage is always a multiple of 8.</a:t>
            </a:r>
          </a:p>
          <a:p>
            <a:pPr marL="0" indent="0"/>
            <a:endParaRPr lang="en-US" sz="1800" dirty="0">
              <a:cs typeface="DejaVu Sans" pitchFamily="34" charset="0"/>
            </a:endParaRPr>
          </a:p>
          <a:p>
            <a:pPr marL="0" indent="0"/>
            <a:r>
              <a:rPr lang="en-US" sz="1800" dirty="0">
                <a:cs typeface="DejaVu Sans" pitchFamily="34" charset="0"/>
              </a:rPr>
              <a:t>Let A^((p)) be a collection of consecutive NBLOCK subsequences of 16 bits each, where 0 ≤ p ≤ N_BLOCK-1 and NBLOCK = N/16. The subsequence A^((0)) shall be passed to the interleaver first in time and the subsequence A^((N_BLOCK-1))  shall be passed to the interleaver last in time.</a:t>
            </a:r>
          </a:p>
          <a:p>
            <a:pPr marL="0" indent="0"/>
            <a:endParaRPr lang="en-US" sz="1800" dirty="0">
              <a:cs typeface="DejaVu Sans" pitchFamily="34" charset="0"/>
            </a:endParaRPr>
          </a:p>
          <a:p>
            <a:pPr marL="0" indent="0"/>
            <a:endParaRPr lang="en-US" sz="1800" dirty="0">
              <a:cs typeface="DejaVu Sans" pitchFamily="34" charset="0"/>
            </a:endParaRP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18</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615271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cs typeface="DejaVu Sans" pitchFamily="34" charset="0"/>
              </a:rPr>
              <a:t>Modulation and coding for SUN OFDM LR</a:t>
            </a:r>
          </a:p>
        </p:txBody>
      </p:sp>
      <p:sp>
        <p:nvSpPr>
          <p:cNvPr id="3" name="Content Placeholder 2"/>
          <p:cNvSpPr>
            <a:spLocks noGrp="1"/>
          </p:cNvSpPr>
          <p:nvPr>
            <p:ph idx="1"/>
          </p:nvPr>
        </p:nvSpPr>
        <p:spPr>
          <a:xfrm>
            <a:off x="755576" y="1556792"/>
            <a:ext cx="7764463" cy="4508823"/>
          </a:xfrm>
        </p:spPr>
        <p:txBody>
          <a:bodyPr/>
          <a:lstStyle/>
          <a:p>
            <a:pPr marL="0" indent="0"/>
            <a:r>
              <a:rPr lang="en-US" sz="1800" dirty="0">
                <a:cs typeface="DejaVu Sans" pitchFamily="34" charset="0"/>
              </a:rPr>
              <a:t>Each subsequence                            contains exactly 16 bits. The interleaving process consists of one permutation. The index of the coded bit before the first permutation shall be denoted as k; i shall be the index after the permutation. </a:t>
            </a:r>
          </a:p>
          <a:p>
            <a:pPr marL="0" indent="0"/>
            <a:endParaRPr lang="en-US" sz="1800" dirty="0">
              <a:cs typeface="DejaVu Sans" pitchFamily="34" charset="0"/>
            </a:endParaRPr>
          </a:p>
          <a:p>
            <a:pPr marL="0" indent="0"/>
            <a:endParaRPr lang="en-US" sz="1800" dirty="0">
              <a:cs typeface="DejaVu Sans" pitchFamily="34" charset="0"/>
            </a:endParaRPr>
          </a:p>
          <a:p>
            <a:pPr marL="0" indent="0"/>
            <a:r>
              <a:rPr lang="en-US" sz="1800" dirty="0">
                <a:cs typeface="DejaVu Sans" pitchFamily="34" charset="0"/>
              </a:rPr>
              <a:t>Let                             be the interleaved subsequence. The complete sequence of interleaved coded bits is then expressed as:</a:t>
            </a:r>
          </a:p>
          <a:p>
            <a:pPr marL="0" indent="0"/>
            <a:endParaRPr lang="en-US" sz="1800" dirty="0">
              <a:cs typeface="DejaVu Sans" pitchFamily="34" charset="0"/>
            </a:endParaRPr>
          </a:p>
          <a:p>
            <a:pPr marL="0" indent="0"/>
            <a:endParaRPr lang="en-US" sz="1800" dirty="0">
              <a:cs typeface="DejaVu Sans" pitchFamily="34" charset="0"/>
            </a:endParaRPr>
          </a:p>
          <a:p>
            <a:pPr marL="0" indent="0"/>
            <a:endParaRPr lang="en-US" sz="1800" dirty="0">
              <a:cs typeface="DejaVu Sans" pitchFamily="34" charset="0"/>
            </a:endParaRPr>
          </a:p>
          <a:p>
            <a:pPr marL="0" indent="0"/>
            <a:r>
              <a:rPr lang="en-US" sz="1800" dirty="0">
                <a:cs typeface="DejaVu Sans" pitchFamily="34" charset="0"/>
              </a:rPr>
              <a:t>The Interleaver shall be applied to the PHR and the PSDU.</a:t>
            </a:r>
          </a:p>
          <a:p>
            <a:pPr marL="0" indent="0"/>
            <a:endParaRPr lang="en-US" sz="1800" dirty="0">
              <a:cs typeface="DejaVu Sans" pitchFamily="34" charset="0"/>
            </a:endParaRPr>
          </a:p>
          <a:p>
            <a:pPr marL="0" indent="0"/>
            <a:endParaRPr lang="en-US" sz="1800" dirty="0">
              <a:cs typeface="DejaVu Sans" pitchFamily="34" charset="0"/>
            </a:endParaRP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19</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mc:AlternateContent xmlns:mc="http://schemas.openxmlformats.org/markup-compatibility/2006">
        <mc:Choice xmlns:a14="http://schemas.microsoft.com/office/drawing/2010/main" Requires="a14">
          <p:sp>
            <p:nvSpPr>
              <p:cNvPr id="5" name="Rectangle 4">
                <a:extLst>
                  <a:ext uri="{FF2B5EF4-FFF2-40B4-BE49-F238E27FC236}">
                    <a16:creationId xmlns:a16="http://schemas.microsoft.com/office/drawing/2014/main" id="{F3107EA6-A220-4E2F-934E-8C0205F87CDE}"/>
                  </a:ext>
                </a:extLst>
              </p:cNvPr>
              <p:cNvSpPr/>
              <p:nvPr/>
            </p:nvSpPr>
            <p:spPr>
              <a:xfrm>
                <a:off x="2693590" y="2818283"/>
                <a:ext cx="3888433" cy="369332"/>
              </a:xfrm>
              <a:prstGeom prst="rect">
                <a:avLst/>
              </a:prstGeom>
            </p:spPr>
            <p:txBody>
              <a:bodyPr wrap="square">
                <a:spAutoFit/>
              </a:bodyPr>
              <a:lstStyle/>
              <a:p>
                <a:pPr marL="0" marR="0">
                  <a:spcBef>
                    <a:spcPts val="0"/>
                  </a:spcBef>
                  <a:spcAft>
                    <a:spcPts val="0"/>
                  </a:spcAft>
                </a:pPr>
                <a:r>
                  <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14:m>
                  <m:oMath xmlns:m="http://schemas.openxmlformats.org/officeDocument/2006/math">
                    <m: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t>𝑖</m:t>
                    </m:r>
                    <m: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t>=4×</m:t>
                    </m:r>
                    <m:d>
                      <m:dPr>
                        <m:begChr m:val="["/>
                        <m:endChr m:val="]"/>
                        <m:ctrlP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ctrlPr>
                      </m:dPr>
                      <m:e>
                        <m: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t>𝑘</m:t>
                        </m:r>
                        <m: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t> </m:t>
                        </m:r>
                        <m:r>
                          <m:rPr>
                            <m:nor/>
                          </m:rPr>
                          <a:rPr lang="en-US" sz="1800">
                            <a:solidFill>
                              <a:schemeClr val="tx1"/>
                            </a:solidFill>
                            <a:latin typeface="Cambria Math" panose="02040503050406030204" pitchFamily="18" charset="0"/>
                            <a:ea typeface="Calibri" panose="020F0502020204030204" pitchFamily="34" charset="0"/>
                            <a:cs typeface="Times New Roman" panose="02020603050405020304" pitchFamily="18" charset="0"/>
                          </a:rPr>
                          <m:t>mod</m:t>
                        </m:r>
                        <m:r>
                          <m:rPr>
                            <m:nor/>
                          </m:rPr>
                          <a:rPr lang="en-US" sz="1800">
                            <a:solidFill>
                              <a:schemeClr val="tx1"/>
                            </a:solidFill>
                            <a:latin typeface="Cambria Math" panose="02040503050406030204" pitchFamily="18" charset="0"/>
                            <a:ea typeface="Calibri" panose="020F0502020204030204" pitchFamily="34" charset="0"/>
                            <a:cs typeface="Times New Roman" panose="02020603050405020304" pitchFamily="18" charset="0"/>
                          </a:rPr>
                          <m:t> </m:t>
                        </m:r>
                        <m: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t>4</m:t>
                        </m:r>
                      </m:e>
                    </m:d>
                    <m:r>
                      <a:rPr lang="en-US" sz="18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m:t>
                    </m:r>
                    <m:r>
                      <m:rPr>
                        <m:nor/>
                      </m:rPr>
                      <a:rPr lang="en-US" sz="1800">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floor</m:t>
                    </m:r>
                    <m:d>
                      <m:dPr>
                        <m:ctrlPr>
                          <a:rPr lang="en-US" sz="18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𝑘</m:t>
                        </m:r>
                        <m:r>
                          <a:rPr lang="en-US" sz="1800" i="1">
                            <a:solidFill>
                              <a:schemeClr val="tx1"/>
                            </a:solidFill>
                            <a:latin typeface="Cambria Math" panose="02040503050406030204" pitchFamily="18" charset="0"/>
                            <a:ea typeface="Times New Roman" panose="02020603050405020304" pitchFamily="18" charset="0"/>
                            <a:cs typeface="Times New Roman" panose="02020603050405020304" pitchFamily="18" charset="0"/>
                          </a:rPr>
                          <m:t>/4</m:t>
                        </m:r>
                      </m:e>
                    </m:d>
                  </m:oMath>
                </a14:m>
                <a:endPar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5" name="Rectangle 4">
                <a:extLst>
                  <a:ext uri="{FF2B5EF4-FFF2-40B4-BE49-F238E27FC236}">
                    <a16:creationId xmlns:a16="http://schemas.microsoft.com/office/drawing/2014/main" id="{F3107EA6-A220-4E2F-934E-8C0205F87CDE}"/>
                  </a:ext>
                </a:extLst>
              </p:cNvPr>
              <p:cNvSpPr>
                <a:spLocks noRot="1" noChangeAspect="1" noMove="1" noResize="1" noEditPoints="1" noAdjustHandles="1" noChangeArrowheads="1" noChangeShapeType="1" noTextEdit="1"/>
              </p:cNvSpPr>
              <p:nvPr/>
            </p:nvSpPr>
            <p:spPr>
              <a:xfrm>
                <a:off x="2693590" y="2818283"/>
                <a:ext cx="3888433" cy="369332"/>
              </a:xfrm>
              <a:prstGeom prst="rect">
                <a:avLst/>
              </a:prstGeom>
              <a:blipFill>
                <a:blip r:embed="rId2"/>
                <a:stretch>
                  <a:fillRect b="-131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9E4F313C-DFAE-44C4-AF26-7B830729F933}"/>
                  </a:ext>
                </a:extLst>
              </p:cNvPr>
              <p:cNvSpPr/>
              <p:nvPr/>
            </p:nvSpPr>
            <p:spPr>
              <a:xfrm>
                <a:off x="2765599" y="1556792"/>
                <a:ext cx="1872208" cy="381130"/>
              </a:xfrm>
              <a:prstGeom prst="rect">
                <a:avLst/>
              </a:prstGeom>
            </p:spPr>
            <p:txBody>
              <a:bodyPr wrap="square">
                <a:spAutoFit/>
              </a:bodyPr>
              <a:lstStyle/>
              <a:p>
                <a:pPr algn="ctr"/>
                <a14:m>
                  <m:oMath xmlns:m="http://schemas.openxmlformats.org/officeDocument/2006/math">
                    <m:sSup>
                      <m:sSupPr>
                        <m:ctrlPr>
                          <a:rPr lang="en-US" sz="1800" i="1" smtClean="0">
                            <a:solidFill>
                              <a:schemeClr val="tx1"/>
                            </a:solidFill>
                            <a:latin typeface="Cambria Math" panose="02040503050406030204" pitchFamily="18" charset="0"/>
                          </a:rPr>
                        </m:ctrlPr>
                      </m:sSupPr>
                      <m:e>
                        <m: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t>𝐴</m:t>
                        </m:r>
                      </m:e>
                      <m:sup>
                        <m: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t>(</m:t>
                        </m:r>
                        <m: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t>𝑝</m:t>
                        </m:r>
                        <m: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t>)</m:t>
                        </m:r>
                      </m:sup>
                    </m:sSup>
                    <m: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t>={</m:t>
                    </m:r>
                    <m: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t>𝑎</m:t>
                    </m:r>
                    <m:d>
                      <m:dPr>
                        <m:ctrlPr>
                          <a:rPr lang="en-US" sz="1800" i="1">
                            <a:solidFill>
                              <a:schemeClr val="tx1"/>
                            </a:solidFill>
                            <a:effectLst/>
                            <a:latin typeface="Cambria Math" panose="02040503050406030204" pitchFamily="18" charset="0"/>
                          </a:rPr>
                        </m:ctrlPr>
                      </m:dPr>
                      <m:e>
                        <m: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t>𝑝</m:t>
                        </m:r>
                      </m:e>
                    </m:d>
                    <m:d>
                      <m:dPr>
                        <m:ctrlPr>
                          <a:rPr lang="en-US" sz="1800" i="1">
                            <a:solidFill>
                              <a:schemeClr val="tx1"/>
                            </a:solidFill>
                            <a:effectLst/>
                            <a:latin typeface="Cambria Math" panose="02040503050406030204" pitchFamily="18" charset="0"/>
                          </a:rPr>
                        </m:ctrlPr>
                      </m:dPr>
                      <m:e>
                        <m: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t>𝑘</m:t>
                        </m:r>
                      </m:e>
                    </m:d>
                    <m:r>
                      <a:rPr lang="en-US" sz="1800" i="1">
                        <a:solidFill>
                          <a:schemeClr val="tx1"/>
                        </a:solidFill>
                        <a:latin typeface="Cambria Math" panose="02040503050406030204" pitchFamily="18" charset="0"/>
                        <a:ea typeface="Calibri" panose="020F0502020204030204" pitchFamily="34" charset="0"/>
                        <a:cs typeface="Times New Roman" panose="02020603050405020304" pitchFamily="18" charset="0"/>
                      </a:rPr>
                      <m:t>}</m:t>
                    </m:r>
                  </m:oMath>
                </a14:m>
                <a:r>
                  <a:rPr lang="en-US"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endParaRPr lang="en-US" sz="1800" dirty="0">
                  <a:solidFill>
                    <a:schemeClr val="tx1"/>
                  </a:solidFill>
                </a:endParaRPr>
              </a:p>
            </p:txBody>
          </p:sp>
        </mc:Choice>
        <mc:Fallback xmlns="">
          <p:sp>
            <p:nvSpPr>
              <p:cNvPr id="6" name="Rectangle 5">
                <a:extLst>
                  <a:ext uri="{FF2B5EF4-FFF2-40B4-BE49-F238E27FC236}">
                    <a16:creationId xmlns:a16="http://schemas.microsoft.com/office/drawing/2014/main" id="{9E4F313C-DFAE-44C4-AF26-7B830729F933}"/>
                  </a:ext>
                </a:extLst>
              </p:cNvPr>
              <p:cNvSpPr>
                <a:spLocks noRot="1" noChangeAspect="1" noMove="1" noResize="1" noEditPoints="1" noAdjustHandles="1" noChangeArrowheads="1" noChangeShapeType="1" noTextEdit="1"/>
              </p:cNvSpPr>
              <p:nvPr/>
            </p:nvSpPr>
            <p:spPr>
              <a:xfrm>
                <a:off x="2765599" y="1556792"/>
                <a:ext cx="1872208" cy="381130"/>
              </a:xfrm>
              <a:prstGeom prst="rect">
                <a:avLst/>
              </a:prstGeom>
              <a:blipFill>
                <a:blip r:embed="rId3"/>
                <a:stretch>
                  <a:fillRect r="-326" b="-1428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7CA891CD-BEB2-414A-92DF-EB1F4423DFE5}"/>
                  </a:ext>
                </a:extLst>
              </p:cNvPr>
              <p:cNvSpPr/>
              <p:nvPr/>
            </p:nvSpPr>
            <p:spPr>
              <a:xfrm>
                <a:off x="1190474" y="3501008"/>
                <a:ext cx="1869358" cy="38792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1800" i="1" smtClean="0">
                              <a:solidFill>
                                <a:schemeClr val="tx1"/>
                              </a:solidFill>
                              <a:latin typeface="Cambria Math" panose="02040503050406030204" pitchFamily="18" charset="0"/>
                            </a:rPr>
                          </m:ctrlPr>
                        </m:sSupPr>
                        <m:e>
                          <m:r>
                            <a:rPr lang="en-US" sz="1800" i="1">
                              <a:solidFill>
                                <a:schemeClr val="tx1"/>
                              </a:solidFill>
                              <a:latin typeface="Cambria Math" panose="02040503050406030204" pitchFamily="18" charset="0"/>
                            </a:rPr>
                            <m:t>𝑄</m:t>
                          </m:r>
                        </m:e>
                        <m:sup>
                          <m:d>
                            <m:dPr>
                              <m:ctrlPr>
                                <a:rPr lang="en-US" sz="1800" i="1">
                                  <a:solidFill>
                                    <a:schemeClr val="tx1"/>
                                  </a:solidFill>
                                  <a:latin typeface="Cambria Math" panose="02040503050406030204" pitchFamily="18" charset="0"/>
                                </a:rPr>
                              </m:ctrlPr>
                            </m:dPr>
                            <m:e>
                              <m:r>
                                <a:rPr lang="en-US" sz="1800" i="1">
                                  <a:solidFill>
                                    <a:schemeClr val="tx1"/>
                                  </a:solidFill>
                                  <a:latin typeface="Cambria Math" panose="02040503050406030204" pitchFamily="18" charset="0"/>
                                </a:rPr>
                                <m:t>𝑝</m:t>
                              </m:r>
                            </m:e>
                          </m:d>
                        </m:sup>
                      </m:sSup>
                      <m:r>
                        <a:rPr lang="en-US" sz="1800" i="0">
                          <a:solidFill>
                            <a:schemeClr val="tx1"/>
                          </a:solidFill>
                          <a:latin typeface="Cambria Math" panose="02040503050406030204" pitchFamily="18" charset="0"/>
                        </a:rPr>
                        <m:t>=</m:t>
                      </m:r>
                      <m:d>
                        <m:dPr>
                          <m:begChr m:val="{"/>
                          <m:endChr m:val="}"/>
                          <m:ctrlPr>
                            <a:rPr lang="en-US" sz="1800" i="1">
                              <a:solidFill>
                                <a:schemeClr val="tx1"/>
                              </a:solidFill>
                              <a:latin typeface="Cambria Math" panose="02040503050406030204" pitchFamily="18" charset="0"/>
                            </a:rPr>
                          </m:ctrlPr>
                        </m:dPr>
                        <m:e>
                          <m:r>
                            <a:rPr lang="en-US" sz="1800" i="1">
                              <a:solidFill>
                                <a:schemeClr val="tx1"/>
                              </a:solidFill>
                              <a:latin typeface="Cambria Math" panose="02040503050406030204" pitchFamily="18" charset="0"/>
                            </a:rPr>
                            <m:t>𝑞</m:t>
                          </m:r>
                          <m:d>
                            <m:dPr>
                              <m:ctrlPr>
                                <a:rPr lang="en-US" sz="1800" i="1">
                                  <a:solidFill>
                                    <a:schemeClr val="tx1"/>
                                  </a:solidFill>
                                  <a:latin typeface="Cambria Math" panose="02040503050406030204" pitchFamily="18" charset="0"/>
                                </a:rPr>
                              </m:ctrlPr>
                            </m:dPr>
                            <m:e>
                              <m:r>
                                <a:rPr lang="en-US" sz="1800" i="1">
                                  <a:solidFill>
                                    <a:schemeClr val="tx1"/>
                                  </a:solidFill>
                                  <a:latin typeface="Cambria Math" panose="02040503050406030204" pitchFamily="18" charset="0"/>
                                </a:rPr>
                                <m:t>𝑝</m:t>
                              </m:r>
                            </m:e>
                          </m:d>
                          <m:d>
                            <m:dPr>
                              <m:ctrlPr>
                                <a:rPr lang="en-US" sz="1800" i="1">
                                  <a:solidFill>
                                    <a:schemeClr val="tx1"/>
                                  </a:solidFill>
                                  <a:latin typeface="Cambria Math" panose="02040503050406030204" pitchFamily="18" charset="0"/>
                                </a:rPr>
                              </m:ctrlPr>
                            </m:dPr>
                            <m:e>
                              <m:r>
                                <a:rPr lang="en-US" sz="1800" i="1">
                                  <a:solidFill>
                                    <a:schemeClr val="tx1"/>
                                  </a:solidFill>
                                  <a:latin typeface="Cambria Math" panose="02040503050406030204" pitchFamily="18" charset="0"/>
                                </a:rPr>
                                <m:t>𝑖</m:t>
                              </m:r>
                            </m:e>
                          </m:d>
                        </m:e>
                      </m:d>
                    </m:oMath>
                  </m:oMathPara>
                </a14:m>
                <a:endParaRPr lang="en-US" sz="1800" dirty="0">
                  <a:solidFill>
                    <a:schemeClr val="tx1"/>
                  </a:solidFill>
                </a:endParaRPr>
              </a:p>
            </p:txBody>
          </p:sp>
        </mc:Choice>
        <mc:Fallback xmlns="">
          <p:sp>
            <p:nvSpPr>
              <p:cNvPr id="7" name="Rectangle 6">
                <a:extLst>
                  <a:ext uri="{FF2B5EF4-FFF2-40B4-BE49-F238E27FC236}">
                    <a16:creationId xmlns:a16="http://schemas.microsoft.com/office/drawing/2014/main" id="{7CA891CD-BEB2-414A-92DF-EB1F4423DFE5}"/>
                  </a:ext>
                </a:extLst>
              </p:cNvPr>
              <p:cNvSpPr>
                <a:spLocks noRot="1" noChangeAspect="1" noMove="1" noResize="1" noEditPoints="1" noAdjustHandles="1" noChangeArrowheads="1" noChangeShapeType="1" noTextEdit="1"/>
              </p:cNvSpPr>
              <p:nvPr/>
            </p:nvSpPr>
            <p:spPr>
              <a:xfrm>
                <a:off x="1190474" y="3501008"/>
                <a:ext cx="1869358" cy="387927"/>
              </a:xfrm>
              <a:prstGeom prst="rect">
                <a:avLst/>
              </a:prstGeom>
              <a:blipFill>
                <a:blip r:embed="rId4"/>
                <a:stretch>
                  <a:fillRect b="-1093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Rectangle 7">
                <a:extLst>
                  <a:ext uri="{FF2B5EF4-FFF2-40B4-BE49-F238E27FC236}">
                    <a16:creationId xmlns:a16="http://schemas.microsoft.com/office/drawing/2014/main" id="{364C52EB-93D0-4E93-B348-854F37672605}"/>
                  </a:ext>
                </a:extLst>
              </p:cNvPr>
              <p:cNvSpPr/>
              <p:nvPr/>
            </p:nvSpPr>
            <p:spPr>
              <a:xfrm>
                <a:off x="2797184" y="4638721"/>
                <a:ext cx="3261599"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n-US" sz="1600" i="1" smtClean="0">
                              <a:solidFill>
                                <a:schemeClr val="tx1"/>
                              </a:solidFill>
                              <a:latin typeface="Cambria Math" panose="02040503050406030204" pitchFamily="18" charset="0"/>
                            </a:rPr>
                          </m:ctrlPr>
                        </m:dPr>
                        <m:e>
                          <m:r>
                            <a:rPr lang="en-US" sz="1600" i="1">
                              <a:solidFill>
                                <a:schemeClr val="tx1"/>
                              </a:solidFill>
                              <a:latin typeface="Cambria Math" panose="02040503050406030204" pitchFamily="18" charset="0"/>
                            </a:rPr>
                            <m:t>𝑄</m:t>
                          </m:r>
                          <m:r>
                            <a:rPr lang="en-US" sz="1600" i="0">
                              <a:solidFill>
                                <a:schemeClr val="tx1"/>
                              </a:solidFill>
                              <a:latin typeface="Cambria Math" panose="02040503050406030204" pitchFamily="18" charset="0"/>
                            </a:rPr>
                            <m:t> = { </m:t>
                          </m:r>
                          <m:r>
                            <a:rPr lang="en-US" sz="1600" i="1">
                              <a:solidFill>
                                <a:schemeClr val="tx1"/>
                              </a:solidFill>
                              <a:latin typeface="Cambria Math" panose="02040503050406030204" pitchFamily="18" charset="0"/>
                            </a:rPr>
                            <m:t>𝑄</m:t>
                          </m:r>
                          <m:d>
                            <m:dPr>
                              <m:ctrlPr>
                                <a:rPr lang="en-US" sz="1600" i="1">
                                  <a:solidFill>
                                    <a:schemeClr val="tx1"/>
                                  </a:solidFill>
                                  <a:latin typeface="Cambria Math" panose="02040503050406030204" pitchFamily="18" charset="0"/>
                                </a:rPr>
                              </m:ctrlPr>
                            </m:dPr>
                            <m:e>
                              <m:r>
                                <a:rPr lang="en-US" sz="1600" i="0">
                                  <a:solidFill>
                                    <a:schemeClr val="tx1"/>
                                  </a:solidFill>
                                  <a:latin typeface="Cambria Math" panose="02040503050406030204" pitchFamily="18" charset="0"/>
                                </a:rPr>
                                <m:t>0</m:t>
                              </m:r>
                            </m:e>
                          </m:d>
                          <m:r>
                            <a:rPr lang="en-US" sz="1600" i="0">
                              <a:solidFill>
                                <a:schemeClr val="tx1"/>
                              </a:solidFill>
                              <a:latin typeface="Cambria Math" panose="02040503050406030204" pitchFamily="18" charset="0"/>
                            </a:rPr>
                            <m:t>, </m:t>
                          </m:r>
                          <m:r>
                            <a:rPr lang="en-US" sz="1600" i="1">
                              <a:solidFill>
                                <a:schemeClr val="tx1"/>
                              </a:solidFill>
                              <a:latin typeface="Cambria Math" panose="02040503050406030204" pitchFamily="18" charset="0"/>
                            </a:rPr>
                            <m:t>𝑄</m:t>
                          </m:r>
                          <m:d>
                            <m:dPr>
                              <m:ctrlPr>
                                <a:rPr lang="en-US" sz="1600" i="1">
                                  <a:solidFill>
                                    <a:schemeClr val="tx1"/>
                                  </a:solidFill>
                                  <a:latin typeface="Cambria Math" panose="02040503050406030204" pitchFamily="18" charset="0"/>
                                </a:rPr>
                              </m:ctrlPr>
                            </m:dPr>
                            <m:e>
                              <m:r>
                                <a:rPr lang="en-US" sz="1600" i="0">
                                  <a:solidFill>
                                    <a:schemeClr val="tx1"/>
                                  </a:solidFill>
                                  <a:latin typeface="Cambria Math" panose="02040503050406030204" pitchFamily="18" charset="0"/>
                                </a:rPr>
                                <m:t>1</m:t>
                              </m:r>
                            </m:e>
                          </m:d>
                          <m:r>
                            <a:rPr lang="en-US" sz="1600" i="0">
                              <a:solidFill>
                                <a:schemeClr val="tx1"/>
                              </a:solidFill>
                              <a:latin typeface="Cambria Math" panose="02040503050406030204" pitchFamily="18" charset="0"/>
                            </a:rPr>
                            <m:t>, </m:t>
                          </m:r>
                          <m:r>
                            <a:rPr lang="en-US" sz="1600" i="1">
                              <a:solidFill>
                                <a:schemeClr val="tx1"/>
                              </a:solidFill>
                              <a:latin typeface="Cambria Math" panose="02040503050406030204" pitchFamily="18" charset="0"/>
                            </a:rPr>
                            <m:t>𝑄</m:t>
                          </m:r>
                          <m:d>
                            <m:dPr>
                              <m:ctrlPr>
                                <a:rPr lang="en-US" sz="1600" i="1">
                                  <a:solidFill>
                                    <a:schemeClr val="tx1"/>
                                  </a:solidFill>
                                  <a:latin typeface="Cambria Math" panose="02040503050406030204" pitchFamily="18" charset="0"/>
                                </a:rPr>
                              </m:ctrlPr>
                            </m:dP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𝑁</m:t>
                                  </m:r>
                                </m:e>
                                <m:sub>
                                  <m:r>
                                    <a:rPr lang="en-US" sz="1600" i="1">
                                      <a:solidFill>
                                        <a:schemeClr val="tx1"/>
                                      </a:solidFill>
                                      <a:latin typeface="Cambria Math" panose="02040503050406030204" pitchFamily="18" charset="0"/>
                                    </a:rPr>
                                    <m:t>𝐵𝐿𝑂𝐶𝐾</m:t>
                                  </m:r>
                                </m:sub>
                              </m:sSub>
                              <m:r>
                                <a:rPr lang="en-US" sz="1600" i="0">
                                  <a:solidFill>
                                    <a:schemeClr val="tx1"/>
                                  </a:solidFill>
                                  <a:latin typeface="Cambria Math" panose="02040503050406030204" pitchFamily="18" charset="0"/>
                                </a:rPr>
                                <m:t>−1</m:t>
                              </m:r>
                            </m:e>
                          </m:d>
                        </m:e>
                      </m:d>
                    </m:oMath>
                  </m:oMathPara>
                </a14:m>
                <a:endParaRPr lang="en-US" sz="1600" dirty="0">
                  <a:solidFill>
                    <a:schemeClr val="tx1"/>
                  </a:solidFill>
                </a:endParaRPr>
              </a:p>
            </p:txBody>
          </p:sp>
        </mc:Choice>
        <mc:Fallback>
          <p:sp>
            <p:nvSpPr>
              <p:cNvPr id="8" name="Rectangle 7">
                <a:extLst>
                  <a:ext uri="{FF2B5EF4-FFF2-40B4-BE49-F238E27FC236}">
                    <a16:creationId xmlns:a16="http://schemas.microsoft.com/office/drawing/2014/main" id="{364C52EB-93D0-4E93-B348-854F37672605}"/>
                  </a:ext>
                </a:extLst>
              </p:cNvPr>
              <p:cNvSpPr>
                <a:spLocks noRot="1" noChangeAspect="1" noMove="1" noResize="1" noEditPoints="1" noAdjustHandles="1" noChangeArrowheads="1" noChangeShapeType="1" noTextEdit="1"/>
              </p:cNvSpPr>
              <p:nvPr/>
            </p:nvSpPr>
            <p:spPr>
              <a:xfrm>
                <a:off x="2797184" y="4638721"/>
                <a:ext cx="3261599" cy="338554"/>
              </a:xfrm>
              <a:prstGeom prst="rect">
                <a:avLst/>
              </a:prstGeom>
              <a:blipFill>
                <a:blip r:embed="rId5"/>
                <a:stretch>
                  <a:fillRect t="-109091" r="-12897" b="-174545"/>
                </a:stretch>
              </a:blipFill>
            </p:spPr>
            <p:txBody>
              <a:bodyPr/>
              <a:lstStyle/>
              <a:p>
                <a:r>
                  <a:rPr lang="en-US">
                    <a:noFill/>
                  </a:rPr>
                  <a:t> </a:t>
                </a:r>
              </a:p>
            </p:txBody>
          </p:sp>
        </mc:Fallback>
      </mc:AlternateContent>
    </p:spTree>
    <p:extLst>
      <p:ext uri="{BB962C8B-B14F-4D97-AF65-F5344CB8AC3E}">
        <p14:creationId xmlns:p14="http://schemas.microsoft.com/office/powerpoint/2010/main" val="1812936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1/2</a:t>
            </a:r>
          </a:p>
        </p:txBody>
      </p:sp>
      <p:sp>
        <p:nvSpPr>
          <p:cNvPr id="3" name="Content Placeholder 2"/>
          <p:cNvSpPr>
            <a:spLocks noGrp="1"/>
          </p:cNvSpPr>
          <p:nvPr>
            <p:ph idx="1"/>
          </p:nvPr>
        </p:nvSpPr>
        <p:spPr>
          <a:xfrm>
            <a:off x="755576" y="1556792"/>
            <a:ext cx="7764463" cy="4508823"/>
          </a:xfrm>
        </p:spPr>
        <p:txBody>
          <a:bodyPr/>
          <a:lstStyle/>
          <a:p>
            <a:pPr marL="457200" indent="-457200">
              <a:buFont typeface="Arial" panose="020B0604020202020204" pitchFamily="34" charset="0"/>
              <a:buChar char="•"/>
            </a:pPr>
            <a:r>
              <a:rPr lang="en-US" sz="1600" dirty="0">
                <a:cs typeface="DejaVu Sans" pitchFamily="34" charset="0"/>
              </a:rPr>
              <a:t>Introduction</a:t>
            </a:r>
          </a:p>
          <a:p>
            <a:pPr marL="457200" indent="-457200">
              <a:buFont typeface="Arial" panose="020B0604020202020204" pitchFamily="34" charset="0"/>
              <a:buChar char="•"/>
            </a:pPr>
            <a:r>
              <a:rPr lang="en-US" sz="1600" dirty="0">
                <a:cs typeface="DejaVu Sans" pitchFamily="34" charset="0"/>
              </a:rPr>
              <a:t>PPDU format for SUN OFDM LR</a:t>
            </a:r>
          </a:p>
          <a:p>
            <a:pPr marL="457200" indent="-457200">
              <a:buFont typeface="Arial" panose="020B0604020202020204" pitchFamily="34" charset="0"/>
              <a:buChar char="•"/>
            </a:pPr>
            <a:r>
              <a:rPr lang="en-US" sz="1600" dirty="0">
                <a:cs typeface="DejaVu Sans" pitchFamily="34" charset="0"/>
              </a:rPr>
              <a:t>Preamble and data fields</a:t>
            </a:r>
          </a:p>
          <a:p>
            <a:pPr marL="857250" lvl="1" indent="-457200">
              <a:buFont typeface="Arial" panose="020B0604020202020204" pitchFamily="34" charset="0"/>
              <a:buChar char="•"/>
            </a:pPr>
            <a:r>
              <a:rPr lang="en-US" sz="1600" dirty="0">
                <a:cs typeface="DejaVu Sans" pitchFamily="34" charset="0"/>
              </a:rPr>
              <a:t>Long Training Field</a:t>
            </a:r>
          </a:p>
          <a:p>
            <a:pPr marL="857250" lvl="1" indent="-457200">
              <a:buFont typeface="Arial" panose="020B0604020202020204" pitchFamily="34" charset="0"/>
              <a:buChar char="•"/>
            </a:pPr>
            <a:r>
              <a:rPr lang="en-US" sz="1600" dirty="0">
                <a:cs typeface="DejaVu Sans" pitchFamily="34" charset="0"/>
              </a:rPr>
              <a:t>PHR</a:t>
            </a:r>
          </a:p>
          <a:p>
            <a:pPr marL="857250" lvl="1" indent="-457200">
              <a:buFont typeface="Arial" panose="020B0604020202020204" pitchFamily="34" charset="0"/>
              <a:buChar char="•"/>
            </a:pPr>
            <a:r>
              <a:rPr lang="en-US" sz="1600" dirty="0">
                <a:cs typeface="DejaVu Sans" pitchFamily="34" charset="0"/>
              </a:rPr>
              <a:t>PSDU field</a:t>
            </a:r>
          </a:p>
          <a:p>
            <a:pPr marL="457200" indent="-457200">
              <a:buFont typeface="Arial" panose="020B0604020202020204" pitchFamily="34" charset="0"/>
              <a:buChar char="•"/>
            </a:pPr>
            <a:r>
              <a:rPr lang="en-US" sz="1600" dirty="0">
                <a:cs typeface="DejaVu Sans" pitchFamily="34" charset="0"/>
              </a:rPr>
              <a:t>Data rates for SUN OFDM LR</a:t>
            </a:r>
          </a:p>
          <a:p>
            <a:pPr marL="457200" indent="-457200">
              <a:buFont typeface="Arial" panose="020B0604020202020204" pitchFamily="34" charset="0"/>
              <a:buChar char="•"/>
            </a:pPr>
            <a:r>
              <a:rPr lang="en-US" sz="1600" dirty="0">
                <a:cs typeface="DejaVu Sans" pitchFamily="34" charset="0"/>
              </a:rPr>
              <a:t>Modulation and coding for SUN OFDM LR</a:t>
            </a:r>
          </a:p>
          <a:p>
            <a:pPr marL="857250" lvl="1" indent="-457200">
              <a:buFont typeface="Arial" panose="020B0604020202020204" pitchFamily="34" charset="0"/>
              <a:buChar char="•"/>
            </a:pPr>
            <a:r>
              <a:rPr lang="en-US" sz="1600" dirty="0">
                <a:cs typeface="DejaVu Sans" pitchFamily="34" charset="0"/>
              </a:rPr>
              <a:t>Scrambler, FEC, Interleaver, DSSS</a:t>
            </a:r>
          </a:p>
          <a:p>
            <a:pPr marL="857250" lvl="1" indent="-457200">
              <a:buFont typeface="Arial" panose="020B0604020202020204" pitchFamily="34" charset="0"/>
              <a:buChar char="•"/>
            </a:pPr>
            <a:r>
              <a:rPr lang="en-US" sz="1600" dirty="0">
                <a:cs typeface="DejaVu Sans" pitchFamily="34" charset="0"/>
              </a:rPr>
              <a:t>Bit-to-symbol mapping</a:t>
            </a:r>
          </a:p>
          <a:p>
            <a:pPr marL="857250" lvl="1" indent="-457200">
              <a:buFont typeface="Arial" panose="020B0604020202020204" pitchFamily="34" charset="0"/>
              <a:buChar char="•"/>
            </a:pPr>
            <a:r>
              <a:rPr lang="en-US" sz="1600" dirty="0">
                <a:cs typeface="DejaVu Sans" pitchFamily="34" charset="0"/>
              </a:rPr>
              <a:t>Single subcarrier mapping</a:t>
            </a:r>
          </a:p>
          <a:p>
            <a:pPr marL="857250" lvl="1" indent="-457200">
              <a:buFont typeface="Arial" panose="020B0604020202020204" pitchFamily="34" charset="0"/>
              <a:buChar char="•"/>
            </a:pPr>
            <a:r>
              <a:rPr lang="en-US" sz="1600" dirty="0">
                <a:cs typeface="DejaVu Sans" pitchFamily="34" charset="0"/>
              </a:rPr>
              <a:t>Linear Congruential Generated (LCG) subcarrier mapping</a:t>
            </a:r>
          </a:p>
          <a:p>
            <a:pPr marL="857250" lvl="1" indent="-457200">
              <a:buFont typeface="Arial" panose="020B0604020202020204" pitchFamily="34" charset="0"/>
              <a:buChar char="•"/>
            </a:pPr>
            <a:r>
              <a:rPr lang="en-US" sz="1600" dirty="0">
                <a:cs typeface="DejaVu Sans" pitchFamily="34" charset="0"/>
              </a:rPr>
              <a:t>PPDU Tail field</a:t>
            </a:r>
          </a:p>
          <a:p>
            <a:pPr marL="857250" lvl="1" indent="-457200">
              <a:buFont typeface="Arial" panose="020B0604020202020204" pitchFamily="34" charset="0"/>
              <a:buChar char="•"/>
            </a:pPr>
            <a:r>
              <a:rPr lang="en-US" sz="1600" dirty="0">
                <a:cs typeface="DejaVu Sans" pitchFamily="34" charset="0"/>
              </a:rPr>
              <a:t>Pad field</a:t>
            </a:r>
          </a:p>
          <a:p>
            <a:pPr marL="857250" lvl="1" indent="-457200">
              <a:buFont typeface="Arial" panose="020B0604020202020204" pitchFamily="34" charset="0"/>
              <a:buChar char="•"/>
            </a:pPr>
            <a:endParaRPr lang="en-US" sz="1600" dirty="0">
              <a:cs typeface="DejaVu Sans" pitchFamily="34" charset="0"/>
            </a:endParaRPr>
          </a:p>
          <a:p>
            <a:pPr marL="457200" indent="-457200">
              <a:buFont typeface="Arial" panose="020B0604020202020204" pitchFamily="34" charset="0"/>
              <a:buChar char="•"/>
            </a:pPr>
            <a:endParaRPr lang="en-US" sz="1600" dirty="0">
              <a:cs typeface="DejaVu Sans" pitchFamily="34" charset="0"/>
            </a:endParaRPr>
          </a:p>
          <a:p>
            <a:pPr marL="457200" indent="-457200">
              <a:buFont typeface="Arial" panose="020B0604020202020204" pitchFamily="34" charset="0"/>
              <a:buChar char="•"/>
            </a:pPr>
            <a:endParaRPr lang="en-US" sz="1600" dirty="0">
              <a:cs typeface="DejaVu Sans" pitchFamily="34" charset="0"/>
            </a:endParaRPr>
          </a:p>
          <a:p>
            <a:pPr marL="857250" lvl="1" indent="-457200">
              <a:buFont typeface="Arial" panose="020B0604020202020204" pitchFamily="34" charset="0"/>
              <a:buChar char="•"/>
            </a:pPr>
            <a:endParaRPr lang="en-US" sz="1600" dirty="0">
              <a:cs typeface="DejaVu Sans" pitchFamily="34" charset="0"/>
            </a:endParaRPr>
          </a:p>
          <a:p>
            <a:pPr marL="457200" indent="-457200">
              <a:buFont typeface="Arial" panose="020B0604020202020204" pitchFamily="34" charset="0"/>
              <a:buChar char="•"/>
            </a:pPr>
            <a:endParaRPr lang="en-US" sz="1600" dirty="0">
              <a:cs typeface="DejaVu Sans" pitchFamily="34" charset="0"/>
            </a:endParaRPr>
          </a:p>
          <a:p>
            <a:endParaRPr lang="en-US" sz="1600" dirty="0">
              <a:cs typeface="DejaVu Sans" pitchFamily="34" charset="0"/>
            </a:endParaRP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319851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cs typeface="DejaVu Sans" pitchFamily="34" charset="0"/>
              </a:rPr>
              <a:t>Modulation and coding for SUN OFDM LR</a:t>
            </a:r>
          </a:p>
        </p:txBody>
      </p:sp>
      <p:sp>
        <p:nvSpPr>
          <p:cNvPr id="3" name="Content Placeholder 2"/>
          <p:cNvSpPr>
            <a:spLocks noGrp="1"/>
          </p:cNvSpPr>
          <p:nvPr>
            <p:ph idx="1"/>
          </p:nvPr>
        </p:nvSpPr>
        <p:spPr>
          <a:xfrm>
            <a:off x="768152" y="1312229"/>
            <a:ext cx="7764463" cy="4508823"/>
          </a:xfrm>
        </p:spPr>
        <p:txBody>
          <a:bodyPr/>
          <a:lstStyle/>
          <a:p>
            <a:pPr marL="0" indent="0"/>
            <a:r>
              <a:rPr lang="en-US" sz="2000" b="1" dirty="0">
                <a:cs typeface="DejaVu Sans" pitchFamily="34" charset="0"/>
              </a:rPr>
              <a:t>DSSS</a:t>
            </a:r>
          </a:p>
          <a:p>
            <a:pPr marL="0" indent="0"/>
            <a:r>
              <a:rPr lang="en-US" sz="1600" dirty="0">
                <a:cs typeface="DejaVu Sans" pitchFamily="34" charset="0"/>
              </a:rPr>
              <a:t>The N-bit input sequence to the DSSS block is converted to a sequence of N x DSSS binary valued chips. </a:t>
            </a:r>
          </a:p>
          <a:p>
            <a:pPr marL="0" indent="0"/>
            <a:r>
              <a:rPr lang="en-US" sz="1600" dirty="0">
                <a:cs typeface="DejaVu Sans" pitchFamily="34" charset="0"/>
              </a:rPr>
              <a:t>Table 8 to 10 describe the three possible DSSS used in SUN OFDM LR. There are two tables per input bit, corresponding to the even bits in the sequence or odd bits in the sequence. k represents the index of the incoming N-input sequence, 0 &lt; k&lt; N-1.</a:t>
            </a:r>
          </a:p>
          <a:p>
            <a:pPr marL="0" indent="0"/>
            <a:endParaRPr lang="en-US" sz="1600" dirty="0">
              <a:cs typeface="DejaVu Sans" pitchFamily="34" charset="0"/>
            </a:endParaRPr>
          </a:p>
          <a:p>
            <a:pPr marL="0" indent="0"/>
            <a:endParaRPr lang="en-US" sz="1600" dirty="0">
              <a:cs typeface="DejaVu Sans" pitchFamily="34" charset="0"/>
            </a:endParaRP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20</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graphicFrame>
        <p:nvGraphicFramePr>
          <p:cNvPr id="6" name="Table 5">
            <a:extLst>
              <a:ext uri="{FF2B5EF4-FFF2-40B4-BE49-F238E27FC236}">
                <a16:creationId xmlns:a16="http://schemas.microsoft.com/office/drawing/2014/main" id="{DE4D50B5-2908-4692-9C67-96ABC4D5F9F6}"/>
              </a:ext>
            </a:extLst>
          </p:cNvPr>
          <p:cNvGraphicFramePr>
            <a:graphicFrameLocks noGrp="1"/>
          </p:cNvGraphicFramePr>
          <p:nvPr>
            <p:extLst>
              <p:ext uri="{D42A27DB-BD31-4B8C-83A1-F6EECF244321}">
                <p14:modId xmlns:p14="http://schemas.microsoft.com/office/powerpoint/2010/main" val="3627805025"/>
              </p:ext>
            </p:extLst>
          </p:nvPr>
        </p:nvGraphicFramePr>
        <p:xfrm>
          <a:off x="2339752" y="3284984"/>
          <a:ext cx="3979448" cy="914400"/>
        </p:xfrm>
        <a:graphic>
          <a:graphicData uri="http://schemas.openxmlformats.org/drawingml/2006/table">
            <a:tbl>
              <a:tblPr firstRow="1" firstCol="1" bandRow="1">
                <a:tableStyleId>{5C22544A-7EE6-4342-B048-85BDC9FD1C3A}</a:tableStyleId>
              </a:tblPr>
              <a:tblGrid>
                <a:gridCol w="864096">
                  <a:extLst>
                    <a:ext uri="{9D8B030D-6E8A-4147-A177-3AD203B41FA5}">
                      <a16:colId xmlns:a16="http://schemas.microsoft.com/office/drawing/2014/main" val="1332408088"/>
                    </a:ext>
                  </a:extLst>
                </a:gridCol>
                <a:gridCol w="1434529">
                  <a:extLst>
                    <a:ext uri="{9D8B030D-6E8A-4147-A177-3AD203B41FA5}">
                      <a16:colId xmlns:a16="http://schemas.microsoft.com/office/drawing/2014/main" val="2264741056"/>
                    </a:ext>
                  </a:extLst>
                </a:gridCol>
                <a:gridCol w="1680823">
                  <a:extLst>
                    <a:ext uri="{9D8B030D-6E8A-4147-A177-3AD203B41FA5}">
                      <a16:colId xmlns:a16="http://schemas.microsoft.com/office/drawing/2014/main" val="404516846"/>
                    </a:ext>
                  </a:extLst>
                </a:gridCol>
              </a:tblGrid>
              <a:tr h="173355">
                <a:tc>
                  <a:txBody>
                    <a:bodyPr/>
                    <a:lstStyle/>
                    <a:p>
                      <a:pPr marL="0" marR="0" algn="ctr">
                        <a:spcBef>
                          <a:spcPts val="0"/>
                        </a:spcBef>
                        <a:spcAft>
                          <a:spcPts val="0"/>
                        </a:spcAft>
                      </a:pPr>
                      <a:r>
                        <a:rPr lang="en-US" sz="1200">
                          <a:effectLst/>
                        </a:rPr>
                        <a:t>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Input bit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Chip Values (c0 c1)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39791415"/>
                  </a:ext>
                </a:extLst>
              </a:tr>
              <a:tr h="173355">
                <a:tc rowSpan="2">
                  <a:txBody>
                    <a:bodyPr/>
                    <a:lstStyle/>
                    <a:p>
                      <a:pPr marL="0" marR="0" algn="ctr">
                        <a:spcBef>
                          <a:spcPts val="0"/>
                        </a:spcBef>
                        <a:spcAft>
                          <a:spcPts val="0"/>
                        </a:spcAft>
                      </a:pPr>
                      <a:r>
                        <a:rPr lang="en-US" sz="1200">
                          <a:effectLst/>
                        </a:rPr>
                        <a:t>K=even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0 0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76906554"/>
                  </a:ext>
                </a:extLst>
              </a:tr>
              <a:tr h="173355">
                <a:tc vMerge="1">
                  <a:txBody>
                    <a:bodyPr/>
                    <a:lstStyle/>
                    <a:p>
                      <a:endParaRPr lang="en-US"/>
                    </a:p>
                  </a:txBody>
                  <a:tcPr/>
                </a:tc>
                <a:tc>
                  <a:txBody>
                    <a:bodyPr/>
                    <a:lstStyle/>
                    <a:p>
                      <a:pPr marL="0" marR="0" algn="ctr">
                        <a:spcBef>
                          <a:spcPts val="0"/>
                        </a:spcBef>
                        <a:spcAft>
                          <a:spcPts val="0"/>
                        </a:spcAft>
                      </a:pPr>
                      <a:r>
                        <a:rPr lang="en-US" sz="1200" dirty="0">
                          <a:effectLst/>
                        </a:rPr>
                        <a:t>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0 1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4605797"/>
                  </a:ext>
                </a:extLst>
              </a:tr>
              <a:tr h="173355">
                <a:tc rowSpan="2">
                  <a:txBody>
                    <a:bodyPr/>
                    <a:lstStyle/>
                    <a:p>
                      <a:pPr marL="0" marR="0" algn="ctr">
                        <a:spcBef>
                          <a:spcPts val="0"/>
                        </a:spcBef>
                        <a:spcAft>
                          <a:spcPts val="0"/>
                        </a:spcAft>
                      </a:pPr>
                      <a:r>
                        <a:rPr lang="en-US" sz="1200">
                          <a:effectLst/>
                        </a:rPr>
                        <a:t>K=odd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1 1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65695018"/>
                  </a:ext>
                </a:extLst>
              </a:tr>
              <a:tr h="173355">
                <a:tc vMerge="1">
                  <a:txBody>
                    <a:bodyPr/>
                    <a:lstStyle/>
                    <a:p>
                      <a:endParaRPr lang="en-US"/>
                    </a:p>
                  </a:txBody>
                  <a:tcPr/>
                </a:tc>
                <a:tc>
                  <a:txBody>
                    <a:bodyPr/>
                    <a:lstStyle/>
                    <a:p>
                      <a:pPr marL="0" marR="0" algn="ctr">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1 0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17737568"/>
                  </a:ext>
                </a:extLst>
              </a:tr>
            </a:tbl>
          </a:graphicData>
        </a:graphic>
      </p:graphicFrame>
      <p:graphicFrame>
        <p:nvGraphicFramePr>
          <p:cNvPr id="8" name="Table 7">
            <a:extLst>
              <a:ext uri="{FF2B5EF4-FFF2-40B4-BE49-F238E27FC236}">
                <a16:creationId xmlns:a16="http://schemas.microsoft.com/office/drawing/2014/main" id="{CD8B4CEC-E8A3-400C-B499-7C90F92E45FA}"/>
              </a:ext>
            </a:extLst>
          </p:cNvPr>
          <p:cNvGraphicFramePr>
            <a:graphicFrameLocks noGrp="1"/>
          </p:cNvGraphicFramePr>
          <p:nvPr>
            <p:extLst>
              <p:ext uri="{D42A27DB-BD31-4B8C-83A1-F6EECF244321}">
                <p14:modId xmlns:p14="http://schemas.microsoft.com/office/powerpoint/2010/main" val="3438927630"/>
              </p:ext>
            </p:extLst>
          </p:nvPr>
        </p:nvGraphicFramePr>
        <p:xfrm>
          <a:off x="2339752" y="4241419"/>
          <a:ext cx="4492072" cy="914400"/>
        </p:xfrm>
        <a:graphic>
          <a:graphicData uri="http://schemas.openxmlformats.org/drawingml/2006/table">
            <a:tbl>
              <a:tblPr firstRow="1" firstCol="1" bandRow="1">
                <a:tableStyleId>{5C22544A-7EE6-4342-B048-85BDC9FD1C3A}</a:tableStyleId>
              </a:tblPr>
              <a:tblGrid>
                <a:gridCol w="980089">
                  <a:extLst>
                    <a:ext uri="{9D8B030D-6E8A-4147-A177-3AD203B41FA5}">
                      <a16:colId xmlns:a16="http://schemas.microsoft.com/office/drawing/2014/main" val="388701318"/>
                    </a:ext>
                  </a:extLst>
                </a:gridCol>
                <a:gridCol w="1324167">
                  <a:extLst>
                    <a:ext uri="{9D8B030D-6E8A-4147-A177-3AD203B41FA5}">
                      <a16:colId xmlns:a16="http://schemas.microsoft.com/office/drawing/2014/main" val="1507424445"/>
                    </a:ext>
                  </a:extLst>
                </a:gridCol>
                <a:gridCol w="2187816">
                  <a:extLst>
                    <a:ext uri="{9D8B030D-6E8A-4147-A177-3AD203B41FA5}">
                      <a16:colId xmlns:a16="http://schemas.microsoft.com/office/drawing/2014/main" val="3072536829"/>
                    </a:ext>
                  </a:extLst>
                </a:gridCol>
              </a:tblGrid>
              <a:tr h="173355">
                <a:tc>
                  <a:txBody>
                    <a:bodyPr/>
                    <a:lstStyle/>
                    <a:p>
                      <a:pPr marL="0" marR="0" algn="ctr">
                        <a:spcBef>
                          <a:spcPts val="0"/>
                        </a:spcBef>
                        <a:spcAft>
                          <a:spcPts val="0"/>
                        </a:spcAft>
                      </a:pPr>
                      <a:r>
                        <a:rPr lang="en-US" sz="1200">
                          <a:effectLst/>
                        </a:rPr>
                        <a:t>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Input bit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Chip Values (c0 c1 c2 c3)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03368741"/>
                  </a:ext>
                </a:extLst>
              </a:tr>
              <a:tr h="173355">
                <a:tc rowSpan="2">
                  <a:txBody>
                    <a:bodyPr/>
                    <a:lstStyle/>
                    <a:p>
                      <a:pPr marL="0" marR="0" algn="ctr">
                        <a:spcBef>
                          <a:spcPts val="0"/>
                        </a:spcBef>
                        <a:spcAft>
                          <a:spcPts val="0"/>
                        </a:spcAft>
                      </a:pPr>
                      <a:r>
                        <a:rPr lang="en-US" sz="1200">
                          <a:effectLst/>
                        </a:rPr>
                        <a:t>K=even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0 0 1 1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17033186"/>
                  </a:ext>
                </a:extLst>
              </a:tr>
              <a:tr h="173355">
                <a:tc vMerge="1">
                  <a:txBody>
                    <a:bodyPr/>
                    <a:lstStyle/>
                    <a:p>
                      <a:endParaRPr lang="en-US"/>
                    </a:p>
                  </a:txBody>
                  <a:tcPr/>
                </a:tc>
                <a:tc>
                  <a:txBody>
                    <a:bodyPr/>
                    <a:lstStyle/>
                    <a:p>
                      <a:pPr marL="0" marR="0" algn="ctr">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0 1 1 0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5098754"/>
                  </a:ext>
                </a:extLst>
              </a:tr>
              <a:tr h="173355">
                <a:tc rowSpan="2">
                  <a:txBody>
                    <a:bodyPr/>
                    <a:lstStyle/>
                    <a:p>
                      <a:pPr marL="0" marR="0" algn="ctr">
                        <a:spcBef>
                          <a:spcPts val="0"/>
                        </a:spcBef>
                        <a:spcAft>
                          <a:spcPts val="0"/>
                        </a:spcAft>
                      </a:pPr>
                      <a:r>
                        <a:rPr lang="en-US" sz="1200">
                          <a:effectLst/>
                        </a:rPr>
                        <a:t>K=odd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1 1 0 0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65062113"/>
                  </a:ext>
                </a:extLst>
              </a:tr>
              <a:tr h="173355">
                <a:tc vMerge="1">
                  <a:txBody>
                    <a:bodyPr/>
                    <a:lstStyle/>
                    <a:p>
                      <a:endParaRPr lang="en-US"/>
                    </a:p>
                  </a:txBody>
                  <a:tcPr/>
                </a:tc>
                <a:tc>
                  <a:txBody>
                    <a:bodyPr/>
                    <a:lstStyle/>
                    <a:p>
                      <a:pPr marL="0" marR="0" algn="ctr">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1 0 0 1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65443781"/>
                  </a:ext>
                </a:extLst>
              </a:tr>
            </a:tbl>
          </a:graphicData>
        </a:graphic>
      </p:graphicFrame>
      <p:graphicFrame>
        <p:nvGraphicFramePr>
          <p:cNvPr id="9" name="Table 8">
            <a:extLst>
              <a:ext uri="{FF2B5EF4-FFF2-40B4-BE49-F238E27FC236}">
                <a16:creationId xmlns:a16="http://schemas.microsoft.com/office/drawing/2014/main" id="{AAD448F6-5E76-43CC-9865-84F962B32E98}"/>
              </a:ext>
            </a:extLst>
          </p:cNvPr>
          <p:cNvGraphicFramePr>
            <a:graphicFrameLocks noGrp="1"/>
          </p:cNvGraphicFramePr>
          <p:nvPr>
            <p:extLst>
              <p:ext uri="{D42A27DB-BD31-4B8C-83A1-F6EECF244321}">
                <p14:modId xmlns:p14="http://schemas.microsoft.com/office/powerpoint/2010/main" val="1905939989"/>
              </p:ext>
            </p:extLst>
          </p:nvPr>
        </p:nvGraphicFramePr>
        <p:xfrm>
          <a:off x="2339752" y="5228835"/>
          <a:ext cx="4968552" cy="914400"/>
        </p:xfrm>
        <a:graphic>
          <a:graphicData uri="http://schemas.openxmlformats.org/drawingml/2006/table">
            <a:tbl>
              <a:tblPr firstRow="1" firstCol="1" bandRow="1">
                <a:tableStyleId>{5C22544A-7EE6-4342-B048-85BDC9FD1C3A}</a:tableStyleId>
              </a:tblPr>
              <a:tblGrid>
                <a:gridCol w="1331008">
                  <a:extLst>
                    <a:ext uri="{9D8B030D-6E8A-4147-A177-3AD203B41FA5}">
                      <a16:colId xmlns:a16="http://schemas.microsoft.com/office/drawing/2014/main" val="2747227527"/>
                    </a:ext>
                  </a:extLst>
                </a:gridCol>
                <a:gridCol w="973248">
                  <a:extLst>
                    <a:ext uri="{9D8B030D-6E8A-4147-A177-3AD203B41FA5}">
                      <a16:colId xmlns:a16="http://schemas.microsoft.com/office/drawing/2014/main" val="513494304"/>
                    </a:ext>
                  </a:extLst>
                </a:gridCol>
                <a:gridCol w="2664296">
                  <a:extLst>
                    <a:ext uri="{9D8B030D-6E8A-4147-A177-3AD203B41FA5}">
                      <a16:colId xmlns:a16="http://schemas.microsoft.com/office/drawing/2014/main" val="2815222992"/>
                    </a:ext>
                  </a:extLst>
                </a:gridCol>
              </a:tblGrid>
              <a:tr h="173355">
                <a:tc>
                  <a:txBody>
                    <a:bodyPr/>
                    <a:lstStyle/>
                    <a:p>
                      <a:pPr marL="0" marR="0" algn="ctr">
                        <a:spcBef>
                          <a:spcPts val="0"/>
                        </a:spcBef>
                        <a:spcAft>
                          <a:spcPts val="0"/>
                        </a:spcAft>
                      </a:pPr>
                      <a:r>
                        <a:rPr lang="en-US" sz="1200">
                          <a:effectLst/>
                        </a:rPr>
                        <a:t>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Input bit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Chip Values (c0 c1 c2 c3 c4 c5)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94150908"/>
                  </a:ext>
                </a:extLst>
              </a:tr>
              <a:tr h="173355">
                <a:tc rowSpan="2">
                  <a:txBody>
                    <a:bodyPr/>
                    <a:lstStyle/>
                    <a:p>
                      <a:pPr marL="0" marR="0" algn="ctr">
                        <a:spcBef>
                          <a:spcPts val="0"/>
                        </a:spcBef>
                        <a:spcAft>
                          <a:spcPts val="0"/>
                        </a:spcAft>
                      </a:pPr>
                      <a:r>
                        <a:rPr lang="en-US" sz="1200" dirty="0">
                          <a:effectLst/>
                        </a:rPr>
                        <a:t>K=even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0 0 1 1 0 0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8165302"/>
                  </a:ext>
                </a:extLst>
              </a:tr>
              <a:tr h="173355">
                <a:tc vMerge="1">
                  <a:txBody>
                    <a:bodyPr/>
                    <a:lstStyle/>
                    <a:p>
                      <a:endParaRPr lang="en-US"/>
                    </a:p>
                  </a:txBody>
                  <a:tcPr/>
                </a:tc>
                <a:tc>
                  <a:txBody>
                    <a:bodyPr/>
                    <a:lstStyle/>
                    <a:p>
                      <a:pPr marL="0" marR="0" algn="ctr">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0 1 1 0 1 0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49608040"/>
                  </a:ext>
                </a:extLst>
              </a:tr>
              <a:tr h="173355">
                <a:tc rowSpan="2">
                  <a:txBody>
                    <a:bodyPr/>
                    <a:lstStyle/>
                    <a:p>
                      <a:pPr marL="0" marR="0" algn="ctr">
                        <a:spcBef>
                          <a:spcPts val="0"/>
                        </a:spcBef>
                        <a:spcAft>
                          <a:spcPts val="0"/>
                        </a:spcAft>
                      </a:pPr>
                      <a:r>
                        <a:rPr lang="en-US" sz="1200">
                          <a:effectLst/>
                        </a:rPr>
                        <a:t>K=odd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1 1 0 0 1 1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49980027"/>
                  </a:ext>
                </a:extLst>
              </a:tr>
              <a:tr h="173355">
                <a:tc vMerge="1">
                  <a:txBody>
                    <a:bodyPr/>
                    <a:lstStyle/>
                    <a:p>
                      <a:endParaRPr lang="en-US"/>
                    </a:p>
                  </a:txBody>
                  <a:tcPr/>
                </a:tc>
                <a:tc>
                  <a:txBody>
                    <a:bodyPr/>
                    <a:lstStyle/>
                    <a:p>
                      <a:pPr marL="0" marR="0" algn="ctr">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1 0 0 1 0 1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99258610"/>
                  </a:ext>
                </a:extLst>
              </a:tr>
            </a:tbl>
          </a:graphicData>
        </a:graphic>
      </p:graphicFrame>
      <p:sp>
        <p:nvSpPr>
          <p:cNvPr id="10" name="Rectangle 9">
            <a:extLst>
              <a:ext uri="{FF2B5EF4-FFF2-40B4-BE49-F238E27FC236}">
                <a16:creationId xmlns:a16="http://schemas.microsoft.com/office/drawing/2014/main" id="{ECD79176-E21F-4C07-BA14-CB15D3C5014A}"/>
              </a:ext>
            </a:extLst>
          </p:cNvPr>
          <p:cNvSpPr/>
          <p:nvPr/>
        </p:nvSpPr>
        <p:spPr>
          <a:xfrm>
            <a:off x="7812360" y="4375453"/>
            <a:ext cx="864096" cy="646331"/>
          </a:xfrm>
          <a:prstGeom prst="rect">
            <a:avLst/>
          </a:prstGeom>
        </p:spPr>
        <p:txBody>
          <a:bodyPr wrap="square">
            <a:spAutoFit/>
          </a:bodyPr>
          <a:lstStyle/>
          <a:p>
            <a:pPr algn="ctr"/>
            <a:r>
              <a:rPr 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4 bit-to-chip mapping</a:t>
            </a:r>
            <a:endParaRPr lang="en-US" dirty="0">
              <a:solidFill>
                <a:schemeClr val="tx1"/>
              </a:solidFill>
            </a:endParaRPr>
          </a:p>
        </p:txBody>
      </p:sp>
      <p:sp>
        <p:nvSpPr>
          <p:cNvPr id="11" name="Rectangle 10">
            <a:extLst>
              <a:ext uri="{FF2B5EF4-FFF2-40B4-BE49-F238E27FC236}">
                <a16:creationId xmlns:a16="http://schemas.microsoft.com/office/drawing/2014/main" id="{F3329463-75B0-4212-8A4C-37055A3FBAD2}"/>
              </a:ext>
            </a:extLst>
          </p:cNvPr>
          <p:cNvSpPr/>
          <p:nvPr/>
        </p:nvSpPr>
        <p:spPr>
          <a:xfrm>
            <a:off x="7878505" y="3347492"/>
            <a:ext cx="864096" cy="646331"/>
          </a:xfrm>
          <a:prstGeom prst="rect">
            <a:avLst/>
          </a:prstGeom>
        </p:spPr>
        <p:txBody>
          <a:bodyPr wrap="square">
            <a:spAutoFit/>
          </a:bodyPr>
          <a:lstStyle/>
          <a:p>
            <a:pPr algn="ctr"/>
            <a:r>
              <a:rPr 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2 bit-to-chip mapping</a:t>
            </a:r>
            <a:endParaRPr lang="en-US" dirty="0">
              <a:solidFill>
                <a:schemeClr val="tx1"/>
              </a:solidFill>
            </a:endParaRPr>
          </a:p>
        </p:txBody>
      </p:sp>
      <p:sp>
        <p:nvSpPr>
          <p:cNvPr id="12" name="Rectangle 11">
            <a:extLst>
              <a:ext uri="{FF2B5EF4-FFF2-40B4-BE49-F238E27FC236}">
                <a16:creationId xmlns:a16="http://schemas.microsoft.com/office/drawing/2014/main" id="{B631F1A0-9B7F-4AAB-96C4-24AFE78BA55D}"/>
              </a:ext>
            </a:extLst>
          </p:cNvPr>
          <p:cNvSpPr/>
          <p:nvPr/>
        </p:nvSpPr>
        <p:spPr>
          <a:xfrm>
            <a:off x="7812360" y="5286934"/>
            <a:ext cx="864096" cy="646331"/>
          </a:xfrm>
          <a:prstGeom prst="rect">
            <a:avLst/>
          </a:prstGeom>
        </p:spPr>
        <p:txBody>
          <a:bodyPr wrap="square">
            <a:spAutoFit/>
          </a:bodyPr>
          <a:lstStyle/>
          <a:p>
            <a:pPr algn="ctr"/>
            <a:r>
              <a:rPr lang="en-US" b="1" dirty="0">
                <a:solidFill>
                  <a:schemeClr val="tx1"/>
                </a:solidFill>
                <a:latin typeface="Calibri" panose="020F0502020204030204" pitchFamily="34" charset="0"/>
                <a:ea typeface="Calibri" panose="020F0502020204030204" pitchFamily="34" charset="0"/>
                <a:cs typeface="Times New Roman" panose="02020603050405020304" pitchFamily="18" charset="0"/>
              </a:rPr>
              <a:t>6 bit-to-chip mapping</a:t>
            </a:r>
            <a:endParaRPr lang="en-US" dirty="0">
              <a:solidFill>
                <a:schemeClr val="tx1"/>
              </a:solidFill>
            </a:endParaRPr>
          </a:p>
        </p:txBody>
      </p:sp>
      <p:sp>
        <p:nvSpPr>
          <p:cNvPr id="5" name="Rectangle 4">
            <a:extLst>
              <a:ext uri="{FF2B5EF4-FFF2-40B4-BE49-F238E27FC236}">
                <a16:creationId xmlns:a16="http://schemas.microsoft.com/office/drawing/2014/main" id="{AF3003E2-B8B9-4D95-AAC2-932673455B1D}"/>
              </a:ext>
            </a:extLst>
          </p:cNvPr>
          <p:cNvSpPr/>
          <p:nvPr/>
        </p:nvSpPr>
        <p:spPr>
          <a:xfrm>
            <a:off x="1043608" y="3670657"/>
            <a:ext cx="722249" cy="276999"/>
          </a:xfrm>
          <a:prstGeom prst="rect">
            <a:avLst/>
          </a:prstGeom>
          <a:solidFill>
            <a:schemeClr val="bg1">
              <a:lumMod val="85000"/>
            </a:schemeClr>
          </a:solidFill>
        </p:spPr>
        <p:txBody>
          <a:bodyPr wrap="none">
            <a:spAutoFit/>
          </a:bodyPr>
          <a:lstStyle/>
          <a:p>
            <a:r>
              <a:rPr lang="en-US" dirty="0">
                <a:solidFill>
                  <a:schemeClr val="tx1"/>
                </a:solidFill>
                <a:latin typeface="+mj-lt"/>
                <a:cs typeface="DejaVu Sans" pitchFamily="34" charset="0"/>
              </a:rPr>
              <a:t>Table 8 </a:t>
            </a:r>
            <a:endParaRPr lang="en-US" dirty="0">
              <a:solidFill>
                <a:schemeClr val="tx1"/>
              </a:solidFill>
              <a:latin typeface="+mj-lt"/>
            </a:endParaRPr>
          </a:p>
        </p:txBody>
      </p:sp>
      <p:sp>
        <p:nvSpPr>
          <p:cNvPr id="13" name="Rectangle 12">
            <a:extLst>
              <a:ext uri="{FF2B5EF4-FFF2-40B4-BE49-F238E27FC236}">
                <a16:creationId xmlns:a16="http://schemas.microsoft.com/office/drawing/2014/main" id="{D9E7F709-BAE6-409B-965C-BD5FD84DAE11}"/>
              </a:ext>
            </a:extLst>
          </p:cNvPr>
          <p:cNvSpPr/>
          <p:nvPr/>
        </p:nvSpPr>
        <p:spPr>
          <a:xfrm>
            <a:off x="1043607" y="4607355"/>
            <a:ext cx="722249" cy="276999"/>
          </a:xfrm>
          <a:prstGeom prst="rect">
            <a:avLst/>
          </a:prstGeom>
          <a:solidFill>
            <a:schemeClr val="bg1">
              <a:lumMod val="85000"/>
            </a:schemeClr>
          </a:solidFill>
        </p:spPr>
        <p:txBody>
          <a:bodyPr wrap="none">
            <a:spAutoFit/>
          </a:bodyPr>
          <a:lstStyle/>
          <a:p>
            <a:r>
              <a:rPr lang="en-US" dirty="0">
                <a:solidFill>
                  <a:schemeClr val="tx1"/>
                </a:solidFill>
                <a:latin typeface="+mj-lt"/>
                <a:cs typeface="DejaVu Sans" pitchFamily="34" charset="0"/>
              </a:rPr>
              <a:t>Table 9 </a:t>
            </a:r>
            <a:endParaRPr lang="en-US" dirty="0">
              <a:solidFill>
                <a:schemeClr val="tx1"/>
              </a:solidFill>
              <a:latin typeface="+mj-lt"/>
            </a:endParaRPr>
          </a:p>
        </p:txBody>
      </p:sp>
      <p:sp>
        <p:nvSpPr>
          <p:cNvPr id="14" name="Rectangle 13">
            <a:extLst>
              <a:ext uri="{FF2B5EF4-FFF2-40B4-BE49-F238E27FC236}">
                <a16:creationId xmlns:a16="http://schemas.microsoft.com/office/drawing/2014/main" id="{1EAC8BAA-756D-4633-9B45-042BAFA13763}"/>
              </a:ext>
            </a:extLst>
          </p:cNvPr>
          <p:cNvSpPr/>
          <p:nvPr/>
        </p:nvSpPr>
        <p:spPr>
          <a:xfrm>
            <a:off x="1043606" y="5544053"/>
            <a:ext cx="807209" cy="276999"/>
          </a:xfrm>
          <a:prstGeom prst="rect">
            <a:avLst/>
          </a:prstGeom>
          <a:solidFill>
            <a:schemeClr val="bg1">
              <a:lumMod val="85000"/>
            </a:schemeClr>
          </a:solidFill>
        </p:spPr>
        <p:txBody>
          <a:bodyPr wrap="none">
            <a:spAutoFit/>
          </a:bodyPr>
          <a:lstStyle/>
          <a:p>
            <a:r>
              <a:rPr lang="en-US" dirty="0">
                <a:solidFill>
                  <a:schemeClr val="tx1"/>
                </a:solidFill>
                <a:latin typeface="+mj-lt"/>
                <a:cs typeface="DejaVu Sans" pitchFamily="34" charset="0"/>
              </a:rPr>
              <a:t>Table 10 </a:t>
            </a:r>
            <a:endParaRPr lang="en-US" dirty="0">
              <a:solidFill>
                <a:schemeClr val="tx1"/>
              </a:solidFill>
              <a:latin typeface="+mj-lt"/>
            </a:endParaRPr>
          </a:p>
        </p:txBody>
      </p:sp>
    </p:spTree>
    <p:extLst>
      <p:ext uri="{BB962C8B-B14F-4D97-AF65-F5344CB8AC3E}">
        <p14:creationId xmlns:p14="http://schemas.microsoft.com/office/powerpoint/2010/main" val="4119401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requirements</a:t>
            </a:r>
          </a:p>
        </p:txBody>
      </p:sp>
      <p:sp>
        <p:nvSpPr>
          <p:cNvPr id="3" name="Content Placeholder 2"/>
          <p:cNvSpPr>
            <a:spLocks noGrp="1"/>
          </p:cNvSpPr>
          <p:nvPr>
            <p:ph idx="1"/>
          </p:nvPr>
        </p:nvSpPr>
        <p:spPr>
          <a:xfrm>
            <a:off x="755576" y="1512465"/>
            <a:ext cx="7764463" cy="4508823"/>
          </a:xfrm>
        </p:spPr>
        <p:txBody>
          <a:bodyPr/>
          <a:lstStyle/>
          <a:p>
            <a:pPr marL="0" indent="0"/>
            <a:r>
              <a:rPr lang="en-US" sz="2000" b="1" dirty="0">
                <a:cs typeface="DejaVu Sans" pitchFamily="34" charset="0"/>
              </a:rPr>
              <a:t>Receiver sensitivity</a:t>
            </a:r>
          </a:p>
          <a:p>
            <a:pPr marL="400050" lvl="1" indent="0"/>
            <a:endParaRPr lang="en-US" sz="1400" dirty="0">
              <a:cs typeface="DejaVu Sans" pitchFamily="34" charset="0"/>
            </a:endParaRPr>
          </a:p>
          <a:p>
            <a:pPr marL="400050" lvl="1" indent="0"/>
            <a:endParaRPr lang="en-US" sz="1400" dirty="0">
              <a:cs typeface="DejaVu Sans" pitchFamily="34" charset="0"/>
            </a:endParaRPr>
          </a:p>
          <a:p>
            <a:pPr marL="400050" lvl="1" indent="0"/>
            <a:endParaRPr lang="en-US" sz="1400" dirty="0">
              <a:cs typeface="DejaVu Sans" pitchFamily="34" charset="0"/>
            </a:endParaRPr>
          </a:p>
          <a:p>
            <a:pPr marL="400050" lvl="1" indent="0"/>
            <a:endParaRPr lang="en-US" sz="1400" dirty="0">
              <a:cs typeface="DejaVu Sans" pitchFamily="34" charset="0"/>
            </a:endParaRPr>
          </a:p>
          <a:p>
            <a:pPr marL="400050" lvl="1" indent="0"/>
            <a:endParaRPr lang="en-US" sz="1400" dirty="0">
              <a:cs typeface="DejaVu Sans" pitchFamily="34" charset="0"/>
            </a:endParaRPr>
          </a:p>
          <a:p>
            <a:pPr marL="0" indent="0"/>
            <a:r>
              <a:rPr lang="en-US" sz="2000" b="1" dirty="0">
                <a:cs typeface="DejaVu Sans" pitchFamily="34" charset="0"/>
              </a:rPr>
              <a:t>Adjacent channel rejection</a:t>
            </a:r>
          </a:p>
          <a:p>
            <a:pPr marL="857250" lvl="1" indent="-457200">
              <a:buFont typeface="Arial" panose="020B0604020202020204" pitchFamily="34" charset="0"/>
              <a:buChar char="•"/>
            </a:pPr>
            <a:endParaRPr lang="en-US" sz="1400" dirty="0">
              <a:cs typeface="DejaVu Sans" pitchFamily="34" charset="0"/>
            </a:endParaRPr>
          </a:p>
          <a:p>
            <a:pPr marL="857250" lvl="1" indent="-457200">
              <a:buFont typeface="Arial" panose="020B0604020202020204" pitchFamily="34" charset="0"/>
              <a:buChar char="•"/>
            </a:pPr>
            <a:endParaRPr lang="en-US" sz="1400" dirty="0">
              <a:cs typeface="DejaVu Sans" pitchFamily="34" charset="0"/>
            </a:endParaRPr>
          </a:p>
          <a:p>
            <a:pPr marL="457200" indent="-457200">
              <a:buFont typeface="Arial" panose="020B0604020202020204" pitchFamily="34" charset="0"/>
              <a:buChar char="•"/>
            </a:pPr>
            <a:endParaRPr lang="en-US" sz="1400" dirty="0">
              <a:cs typeface="DejaVu Sans" pitchFamily="34" charset="0"/>
            </a:endParaRPr>
          </a:p>
          <a:p>
            <a:pPr marL="457200" indent="-457200">
              <a:buFont typeface="Arial" panose="020B0604020202020204" pitchFamily="34" charset="0"/>
              <a:buChar char="•"/>
            </a:pPr>
            <a:endParaRPr lang="en-US" sz="1400" dirty="0">
              <a:cs typeface="DejaVu Sans" pitchFamily="34" charset="0"/>
            </a:endParaRPr>
          </a:p>
          <a:p>
            <a:pPr marL="857250" lvl="1" indent="-457200">
              <a:buFont typeface="Arial" panose="020B0604020202020204" pitchFamily="34" charset="0"/>
              <a:buChar char="•"/>
            </a:pPr>
            <a:endParaRPr lang="en-US" sz="1400" dirty="0">
              <a:cs typeface="DejaVu Sans" pitchFamily="34" charset="0"/>
            </a:endParaRPr>
          </a:p>
          <a:p>
            <a:pPr marL="457200" indent="-457200">
              <a:buFont typeface="Arial" panose="020B0604020202020204" pitchFamily="34" charset="0"/>
              <a:buChar char="•"/>
            </a:pPr>
            <a:endParaRPr lang="en-US" sz="1400" dirty="0">
              <a:cs typeface="DejaVu Sans" pitchFamily="34" charset="0"/>
            </a:endParaRPr>
          </a:p>
          <a:p>
            <a:endParaRPr lang="en-US" sz="1400" dirty="0">
              <a:cs typeface="DejaVu Sans" pitchFamily="34" charset="0"/>
            </a:endParaRP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21</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graphicFrame>
        <p:nvGraphicFramePr>
          <p:cNvPr id="5" name="Table 4">
            <a:extLst>
              <a:ext uri="{FF2B5EF4-FFF2-40B4-BE49-F238E27FC236}">
                <a16:creationId xmlns:a16="http://schemas.microsoft.com/office/drawing/2014/main" id="{D352546D-38E4-47DD-AA9D-00A7E9AAB82F}"/>
              </a:ext>
            </a:extLst>
          </p:cNvPr>
          <p:cNvGraphicFramePr>
            <a:graphicFrameLocks noGrp="1"/>
          </p:cNvGraphicFramePr>
          <p:nvPr>
            <p:extLst>
              <p:ext uri="{D42A27DB-BD31-4B8C-83A1-F6EECF244321}">
                <p14:modId xmlns:p14="http://schemas.microsoft.com/office/powerpoint/2010/main" val="2423548045"/>
              </p:ext>
            </p:extLst>
          </p:nvPr>
        </p:nvGraphicFramePr>
        <p:xfrm>
          <a:off x="2663825" y="1943919"/>
          <a:ext cx="3816350" cy="1097280"/>
        </p:xfrm>
        <a:graphic>
          <a:graphicData uri="http://schemas.openxmlformats.org/drawingml/2006/table">
            <a:tbl>
              <a:tblPr firstRow="1" firstCol="1" bandRow="1">
                <a:tableStyleId>{5C22544A-7EE6-4342-B048-85BDC9FD1C3A}</a:tableStyleId>
              </a:tblPr>
              <a:tblGrid>
                <a:gridCol w="953770">
                  <a:extLst>
                    <a:ext uri="{9D8B030D-6E8A-4147-A177-3AD203B41FA5}">
                      <a16:colId xmlns:a16="http://schemas.microsoft.com/office/drawing/2014/main" val="1653304077"/>
                    </a:ext>
                  </a:extLst>
                </a:gridCol>
                <a:gridCol w="953770">
                  <a:extLst>
                    <a:ext uri="{9D8B030D-6E8A-4147-A177-3AD203B41FA5}">
                      <a16:colId xmlns:a16="http://schemas.microsoft.com/office/drawing/2014/main" val="287957574"/>
                    </a:ext>
                  </a:extLst>
                </a:gridCol>
                <a:gridCol w="954405">
                  <a:extLst>
                    <a:ext uri="{9D8B030D-6E8A-4147-A177-3AD203B41FA5}">
                      <a16:colId xmlns:a16="http://schemas.microsoft.com/office/drawing/2014/main" val="986552646"/>
                    </a:ext>
                  </a:extLst>
                </a:gridCol>
                <a:gridCol w="954405">
                  <a:extLst>
                    <a:ext uri="{9D8B030D-6E8A-4147-A177-3AD203B41FA5}">
                      <a16:colId xmlns:a16="http://schemas.microsoft.com/office/drawing/2014/main" val="820529912"/>
                    </a:ext>
                  </a:extLst>
                </a:gridCol>
              </a:tblGrid>
              <a:tr h="0">
                <a:tc>
                  <a:txBody>
                    <a:bodyPr/>
                    <a:lstStyle/>
                    <a:p>
                      <a:pPr marL="0" marR="0" algn="ctr">
                        <a:spcBef>
                          <a:spcPts val="0"/>
                        </a:spcBef>
                        <a:spcAft>
                          <a:spcPts val="0"/>
                        </a:spcAft>
                      </a:pPr>
                      <a:r>
                        <a:rPr lang="en-US" sz="1200">
                          <a:effectLst/>
                        </a:rPr>
                        <a:t>SymDur [us]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DSSS=2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DSSS=4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DSSS=6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452118"/>
                  </a:ext>
                </a:extLst>
              </a:tr>
              <a:tr h="0">
                <a:tc>
                  <a:txBody>
                    <a:bodyPr/>
                    <a:lstStyle/>
                    <a:p>
                      <a:pPr marL="0" marR="0" algn="ctr">
                        <a:spcBef>
                          <a:spcPts val="0"/>
                        </a:spcBef>
                        <a:spcAft>
                          <a:spcPts val="0"/>
                        </a:spcAft>
                      </a:pPr>
                      <a:r>
                        <a:rPr lang="en-US" sz="1200">
                          <a:effectLst/>
                        </a:rPr>
                        <a:t>120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-118 dBm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-120 dBm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-122 dBm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1357146"/>
                  </a:ext>
                </a:extLst>
              </a:tr>
              <a:tr h="0">
                <a:tc>
                  <a:txBody>
                    <a:bodyPr/>
                    <a:lstStyle/>
                    <a:p>
                      <a:pPr marL="0" marR="0" algn="ctr">
                        <a:spcBef>
                          <a:spcPts val="0"/>
                        </a:spcBef>
                        <a:spcAft>
                          <a:spcPts val="0"/>
                        </a:spcAft>
                      </a:pPr>
                      <a:r>
                        <a:rPr lang="en-US" sz="1200">
                          <a:effectLst/>
                        </a:rPr>
                        <a:t>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-115 dBm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-117 dBm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-119 dBm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2092862"/>
                  </a:ext>
                </a:extLst>
              </a:tr>
              <a:tr h="0">
                <a:tc>
                  <a:txBody>
                    <a:bodyPr/>
                    <a:lstStyle/>
                    <a:p>
                      <a:pPr marL="0" marR="0" algn="ctr">
                        <a:spcBef>
                          <a:spcPts val="0"/>
                        </a:spcBef>
                        <a:spcAft>
                          <a:spcPts val="0"/>
                        </a:spcAft>
                      </a:pPr>
                      <a:r>
                        <a:rPr lang="en-US" sz="1200">
                          <a:effectLst/>
                        </a:rPr>
                        <a:t>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-112 dBm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-114 dBm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-116 dBm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0651396"/>
                  </a:ext>
                </a:extLst>
              </a:tr>
              <a:tr h="0">
                <a:tc>
                  <a:txBody>
                    <a:bodyPr/>
                    <a:lstStyle/>
                    <a:p>
                      <a:pPr marL="0" marR="0" algn="ctr">
                        <a:spcBef>
                          <a:spcPts val="0"/>
                        </a:spcBef>
                        <a:spcAft>
                          <a:spcPts val="0"/>
                        </a:spcAft>
                      </a:pPr>
                      <a:r>
                        <a:rPr lang="en-US" sz="1200">
                          <a:effectLst/>
                        </a:rPr>
                        <a:t>15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-109 dBm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-111 dBm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-113 dBm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9053662"/>
                  </a:ext>
                </a:extLst>
              </a:tr>
            </a:tbl>
          </a:graphicData>
        </a:graphic>
      </p:graphicFrame>
      <p:graphicFrame>
        <p:nvGraphicFramePr>
          <p:cNvPr id="6" name="Table 5">
            <a:extLst>
              <a:ext uri="{FF2B5EF4-FFF2-40B4-BE49-F238E27FC236}">
                <a16:creationId xmlns:a16="http://schemas.microsoft.com/office/drawing/2014/main" id="{9D9CED50-E081-432F-B933-BDEFA1288CC1}"/>
              </a:ext>
            </a:extLst>
          </p:cNvPr>
          <p:cNvGraphicFramePr>
            <a:graphicFrameLocks noGrp="1"/>
          </p:cNvGraphicFramePr>
          <p:nvPr>
            <p:extLst>
              <p:ext uri="{D42A27DB-BD31-4B8C-83A1-F6EECF244321}">
                <p14:modId xmlns:p14="http://schemas.microsoft.com/office/powerpoint/2010/main" val="3312198898"/>
              </p:ext>
            </p:extLst>
          </p:nvPr>
        </p:nvGraphicFramePr>
        <p:xfrm>
          <a:off x="2005682" y="3923773"/>
          <a:ext cx="5264250" cy="1280160"/>
        </p:xfrm>
        <a:graphic>
          <a:graphicData uri="http://schemas.openxmlformats.org/drawingml/2006/table">
            <a:tbl>
              <a:tblPr firstRow="1" firstCol="1" bandRow="1">
                <a:tableStyleId>{5C22544A-7EE6-4342-B048-85BDC9FD1C3A}</a:tableStyleId>
              </a:tblPr>
              <a:tblGrid>
                <a:gridCol w="751500">
                  <a:extLst>
                    <a:ext uri="{9D8B030D-6E8A-4147-A177-3AD203B41FA5}">
                      <a16:colId xmlns:a16="http://schemas.microsoft.com/office/drawing/2014/main" val="1841539795"/>
                    </a:ext>
                  </a:extLst>
                </a:gridCol>
                <a:gridCol w="751500">
                  <a:extLst>
                    <a:ext uri="{9D8B030D-6E8A-4147-A177-3AD203B41FA5}">
                      <a16:colId xmlns:a16="http://schemas.microsoft.com/office/drawing/2014/main" val="2996223426"/>
                    </a:ext>
                  </a:extLst>
                </a:gridCol>
                <a:gridCol w="752250">
                  <a:extLst>
                    <a:ext uri="{9D8B030D-6E8A-4147-A177-3AD203B41FA5}">
                      <a16:colId xmlns:a16="http://schemas.microsoft.com/office/drawing/2014/main" val="1086948209"/>
                    </a:ext>
                  </a:extLst>
                </a:gridCol>
                <a:gridCol w="752250">
                  <a:extLst>
                    <a:ext uri="{9D8B030D-6E8A-4147-A177-3AD203B41FA5}">
                      <a16:colId xmlns:a16="http://schemas.microsoft.com/office/drawing/2014/main" val="2910368452"/>
                    </a:ext>
                  </a:extLst>
                </a:gridCol>
                <a:gridCol w="752250">
                  <a:extLst>
                    <a:ext uri="{9D8B030D-6E8A-4147-A177-3AD203B41FA5}">
                      <a16:colId xmlns:a16="http://schemas.microsoft.com/office/drawing/2014/main" val="369049301"/>
                    </a:ext>
                  </a:extLst>
                </a:gridCol>
                <a:gridCol w="752250">
                  <a:extLst>
                    <a:ext uri="{9D8B030D-6E8A-4147-A177-3AD203B41FA5}">
                      <a16:colId xmlns:a16="http://schemas.microsoft.com/office/drawing/2014/main" val="3102836568"/>
                    </a:ext>
                  </a:extLst>
                </a:gridCol>
                <a:gridCol w="752250">
                  <a:extLst>
                    <a:ext uri="{9D8B030D-6E8A-4147-A177-3AD203B41FA5}">
                      <a16:colId xmlns:a16="http://schemas.microsoft.com/office/drawing/2014/main" val="232653631"/>
                    </a:ext>
                  </a:extLst>
                </a:gridCol>
              </a:tblGrid>
              <a:tr h="0">
                <a:tc>
                  <a:txBody>
                    <a:bodyPr/>
                    <a:lstStyle/>
                    <a:p>
                      <a:pPr marL="0" marR="0" algn="ctr">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200">
                          <a:effectLst/>
                        </a:rPr>
                        <a:t>DSSS=2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spcBef>
                          <a:spcPts val="0"/>
                        </a:spcBef>
                        <a:spcAft>
                          <a:spcPts val="0"/>
                        </a:spcAft>
                      </a:pPr>
                      <a:r>
                        <a:rPr lang="en-US" sz="1200">
                          <a:effectLst/>
                        </a:rPr>
                        <a:t>DSSS=4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spcBef>
                          <a:spcPts val="0"/>
                        </a:spcBef>
                        <a:spcAft>
                          <a:spcPts val="0"/>
                        </a:spcAft>
                      </a:pPr>
                      <a:r>
                        <a:rPr lang="en-US" sz="1200">
                          <a:effectLst/>
                        </a:rPr>
                        <a:t>DSSS=6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745346241"/>
                  </a:ext>
                </a:extLst>
              </a:tr>
              <a:tr h="0">
                <a:tc>
                  <a:txBody>
                    <a:bodyPr/>
                    <a:lstStyle/>
                    <a:p>
                      <a:pPr marL="0" marR="0" algn="ctr">
                        <a:spcBef>
                          <a:spcPts val="0"/>
                        </a:spcBef>
                        <a:spcAft>
                          <a:spcPts val="0"/>
                        </a:spcAft>
                      </a:pPr>
                      <a:r>
                        <a:rPr lang="en-US" sz="1200">
                          <a:effectLst/>
                        </a:rPr>
                        <a:t>SymDur [us]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Adj </a:t>
                      </a:r>
                    </a:p>
                    <a:p>
                      <a:pPr marL="0" marR="0" algn="ctr">
                        <a:spcBef>
                          <a:spcPts val="0"/>
                        </a:spcBef>
                        <a:spcAft>
                          <a:spcPts val="0"/>
                        </a:spcAft>
                      </a:pPr>
                      <a:r>
                        <a:rPr lang="en-US" sz="1200" dirty="0">
                          <a:effectLst/>
                        </a:rPr>
                        <a:t>(dB)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Alt</a:t>
                      </a:r>
                    </a:p>
                    <a:p>
                      <a:pPr marL="0" marR="0" algn="ctr">
                        <a:spcBef>
                          <a:spcPts val="0"/>
                        </a:spcBef>
                        <a:spcAft>
                          <a:spcPts val="0"/>
                        </a:spcAft>
                      </a:pPr>
                      <a:r>
                        <a:rPr lang="en-US" sz="1200" dirty="0">
                          <a:effectLst/>
                        </a:rPr>
                        <a:t>(dB)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Adj</a:t>
                      </a:r>
                    </a:p>
                    <a:p>
                      <a:pPr marL="0" marR="0" algn="ctr">
                        <a:spcBef>
                          <a:spcPts val="0"/>
                        </a:spcBef>
                        <a:spcAft>
                          <a:spcPts val="0"/>
                        </a:spcAft>
                      </a:pPr>
                      <a:r>
                        <a:rPr lang="en-US" sz="1200" dirty="0">
                          <a:effectLst/>
                        </a:rPr>
                        <a:t>(dB)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Alt</a:t>
                      </a:r>
                    </a:p>
                    <a:p>
                      <a:pPr marL="0" marR="0" algn="ctr">
                        <a:spcBef>
                          <a:spcPts val="0"/>
                        </a:spcBef>
                        <a:spcAft>
                          <a:spcPts val="0"/>
                        </a:spcAft>
                      </a:pPr>
                      <a:r>
                        <a:rPr lang="en-US" sz="1200">
                          <a:effectLst/>
                        </a:rPr>
                        <a:t>(dB)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Adj</a:t>
                      </a:r>
                    </a:p>
                    <a:p>
                      <a:pPr marL="0" marR="0" algn="ctr">
                        <a:spcBef>
                          <a:spcPts val="0"/>
                        </a:spcBef>
                        <a:spcAft>
                          <a:spcPts val="0"/>
                        </a:spcAft>
                      </a:pPr>
                      <a:r>
                        <a:rPr lang="en-US" sz="1200">
                          <a:effectLst/>
                        </a:rPr>
                        <a:t>(dB)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Alt</a:t>
                      </a:r>
                    </a:p>
                    <a:p>
                      <a:pPr marL="0" marR="0" algn="ctr">
                        <a:spcBef>
                          <a:spcPts val="0"/>
                        </a:spcBef>
                        <a:spcAft>
                          <a:spcPts val="0"/>
                        </a:spcAft>
                      </a:pPr>
                      <a:r>
                        <a:rPr lang="en-US" sz="1200">
                          <a:effectLst/>
                        </a:rPr>
                        <a:t>(dB)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1206433"/>
                  </a:ext>
                </a:extLst>
              </a:tr>
              <a:tr h="0">
                <a:tc>
                  <a:txBody>
                    <a:bodyPr/>
                    <a:lstStyle/>
                    <a:p>
                      <a:pPr marL="0" marR="0" algn="ctr">
                        <a:spcBef>
                          <a:spcPts val="0"/>
                        </a:spcBef>
                        <a:spcAft>
                          <a:spcPts val="0"/>
                        </a:spcAft>
                      </a:pPr>
                      <a:r>
                        <a:rPr lang="en-US" sz="1200" dirty="0">
                          <a:effectLst/>
                        </a:rPr>
                        <a:t>120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45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37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47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39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49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51417711"/>
                  </a:ext>
                </a:extLst>
              </a:tr>
              <a:tr h="0">
                <a:tc>
                  <a:txBody>
                    <a:bodyPr/>
                    <a:lstStyle/>
                    <a:p>
                      <a:pPr marL="0" marR="0" algn="ctr">
                        <a:spcBef>
                          <a:spcPts val="0"/>
                        </a:spcBef>
                        <a:spcAft>
                          <a:spcPts val="0"/>
                        </a:spcAft>
                      </a:pPr>
                      <a:r>
                        <a:rPr lang="en-US" sz="1200">
                          <a:effectLst/>
                        </a:rPr>
                        <a:t>60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32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42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44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36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46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53202075"/>
                  </a:ext>
                </a:extLst>
              </a:tr>
              <a:tr h="0">
                <a:tc>
                  <a:txBody>
                    <a:bodyPr/>
                    <a:lstStyle/>
                    <a:p>
                      <a:pPr marL="0" marR="0" algn="ctr">
                        <a:spcBef>
                          <a:spcPts val="0"/>
                        </a:spcBef>
                        <a:spcAft>
                          <a:spcPts val="0"/>
                        </a:spcAft>
                      </a:pPr>
                      <a:r>
                        <a:rPr lang="en-US" sz="1200">
                          <a:effectLst/>
                        </a:rPr>
                        <a:t>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29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39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31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41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33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43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35762577"/>
                  </a:ext>
                </a:extLst>
              </a:tr>
              <a:tr h="0">
                <a:tc>
                  <a:txBody>
                    <a:bodyPr/>
                    <a:lstStyle/>
                    <a:p>
                      <a:pPr marL="0" marR="0" algn="ctr">
                        <a:spcBef>
                          <a:spcPts val="0"/>
                        </a:spcBef>
                        <a:spcAft>
                          <a:spcPts val="0"/>
                        </a:spcAft>
                      </a:pPr>
                      <a:r>
                        <a:rPr lang="en-US" sz="1200">
                          <a:effectLst/>
                        </a:rPr>
                        <a:t>15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26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36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28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38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30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40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21942519"/>
                  </a:ext>
                </a:extLst>
              </a:tr>
            </a:tbl>
          </a:graphicData>
        </a:graphic>
      </p:graphicFrame>
    </p:spTree>
    <p:extLst>
      <p:ext uri="{BB962C8B-B14F-4D97-AF65-F5344CB8AC3E}">
        <p14:creationId xmlns:p14="http://schemas.microsoft.com/office/powerpoint/2010/main" val="2065983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2/2</a:t>
            </a:r>
          </a:p>
        </p:txBody>
      </p:sp>
      <p:sp>
        <p:nvSpPr>
          <p:cNvPr id="3" name="Content Placeholder 2"/>
          <p:cNvSpPr>
            <a:spLocks noGrp="1"/>
          </p:cNvSpPr>
          <p:nvPr>
            <p:ph idx="1"/>
          </p:nvPr>
        </p:nvSpPr>
        <p:spPr>
          <a:xfrm>
            <a:off x="755576" y="1556792"/>
            <a:ext cx="7764463" cy="4508823"/>
          </a:xfrm>
        </p:spPr>
        <p:txBody>
          <a:bodyPr/>
          <a:lstStyle/>
          <a:p>
            <a:pPr marL="457200" indent="-457200">
              <a:buFont typeface="Arial" panose="020B0604020202020204" pitchFamily="34" charset="0"/>
              <a:buChar char="•"/>
            </a:pPr>
            <a:r>
              <a:rPr lang="en-US" sz="1800" dirty="0">
                <a:cs typeface="DejaVu Sans" pitchFamily="34" charset="0"/>
              </a:rPr>
              <a:t>Performance requirements</a:t>
            </a:r>
          </a:p>
          <a:p>
            <a:pPr marL="857250" lvl="1" indent="-457200">
              <a:buFont typeface="Arial" panose="020B0604020202020204" pitchFamily="34" charset="0"/>
              <a:buChar char="•"/>
            </a:pPr>
            <a:r>
              <a:rPr lang="en-US" sz="1800" dirty="0">
                <a:cs typeface="DejaVu Sans" pitchFamily="34" charset="0"/>
              </a:rPr>
              <a:t>Operating Frequency Range</a:t>
            </a:r>
          </a:p>
          <a:p>
            <a:pPr marL="857250" lvl="1" indent="-457200">
              <a:buFont typeface="Arial" panose="020B0604020202020204" pitchFamily="34" charset="0"/>
              <a:buChar char="•"/>
            </a:pPr>
            <a:r>
              <a:rPr lang="en-US" sz="1800" dirty="0">
                <a:cs typeface="DejaVu Sans" pitchFamily="34" charset="0"/>
              </a:rPr>
              <a:t>Transmit power spectral density (PSD) mask</a:t>
            </a:r>
          </a:p>
          <a:p>
            <a:pPr marL="857250" lvl="1" indent="-457200">
              <a:buFont typeface="Arial" panose="020B0604020202020204" pitchFamily="34" charset="0"/>
              <a:buChar char="•"/>
            </a:pPr>
            <a:r>
              <a:rPr lang="en-US" sz="1800" dirty="0">
                <a:cs typeface="DejaVu Sans" pitchFamily="34" charset="0"/>
              </a:rPr>
              <a:t>Receiver sensitivity</a:t>
            </a:r>
          </a:p>
          <a:p>
            <a:pPr marL="857250" lvl="1" indent="-457200">
              <a:buFont typeface="Arial" panose="020B0604020202020204" pitchFamily="34" charset="0"/>
              <a:buChar char="•"/>
            </a:pPr>
            <a:r>
              <a:rPr lang="en-US" sz="1800" dirty="0">
                <a:cs typeface="DejaVu Sans" pitchFamily="34" charset="0"/>
              </a:rPr>
              <a:t>Adjacent channel rejection, Alternate channel rejection</a:t>
            </a:r>
          </a:p>
          <a:p>
            <a:pPr marL="857250" lvl="1" indent="-457200">
              <a:buFont typeface="Arial" panose="020B0604020202020204" pitchFamily="34" charset="0"/>
              <a:buChar char="•"/>
            </a:pPr>
            <a:endParaRPr lang="en-US" sz="1800" dirty="0">
              <a:cs typeface="DejaVu Sans" pitchFamily="34" charset="0"/>
            </a:endParaRPr>
          </a:p>
          <a:p>
            <a:pPr marL="857250" lvl="1" indent="-457200">
              <a:buFont typeface="Arial" panose="020B0604020202020204" pitchFamily="34" charset="0"/>
              <a:buChar char="•"/>
            </a:pPr>
            <a:endParaRPr lang="en-US" sz="1800" dirty="0">
              <a:cs typeface="DejaVu Sans" pitchFamily="34" charset="0"/>
            </a:endParaRPr>
          </a:p>
          <a:p>
            <a:pPr marL="457200" indent="-457200">
              <a:buFont typeface="Arial" panose="020B0604020202020204" pitchFamily="34" charset="0"/>
              <a:buChar char="•"/>
            </a:pPr>
            <a:endParaRPr lang="en-US" sz="1800" dirty="0">
              <a:cs typeface="DejaVu Sans" pitchFamily="34" charset="0"/>
            </a:endParaRPr>
          </a:p>
          <a:p>
            <a:pPr marL="457200" indent="-457200">
              <a:buFont typeface="Arial" panose="020B0604020202020204" pitchFamily="34" charset="0"/>
              <a:buChar char="•"/>
            </a:pPr>
            <a:endParaRPr lang="en-US" sz="1800" dirty="0">
              <a:cs typeface="DejaVu Sans" pitchFamily="34" charset="0"/>
            </a:endParaRPr>
          </a:p>
          <a:p>
            <a:pPr marL="857250" lvl="1" indent="-457200">
              <a:buFont typeface="Arial" panose="020B0604020202020204" pitchFamily="34" charset="0"/>
              <a:buChar char="•"/>
            </a:pPr>
            <a:endParaRPr lang="en-US" sz="1800" dirty="0">
              <a:cs typeface="DejaVu Sans" pitchFamily="34" charset="0"/>
            </a:endParaRPr>
          </a:p>
          <a:p>
            <a:pPr marL="457200" indent="-457200">
              <a:buFont typeface="Arial" panose="020B0604020202020204" pitchFamily="34" charset="0"/>
              <a:buChar char="•"/>
            </a:pPr>
            <a:endParaRPr lang="en-US" sz="1800" dirty="0">
              <a:cs typeface="DejaVu Sans" pitchFamily="34" charset="0"/>
            </a:endParaRPr>
          </a:p>
          <a:p>
            <a:endParaRPr lang="en-US" sz="1800" dirty="0">
              <a:cs typeface="DejaVu Sans" pitchFamily="34" charset="0"/>
            </a:endParaRP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3</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423518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D9536E27-F15A-4F16-A3A9-463EF707EEDB}"/>
              </a:ext>
            </a:extLst>
          </p:cNvPr>
          <p:cNvSpPr>
            <a:spLocks noGrp="1" noChangeArrowheads="1"/>
          </p:cNvSpPr>
          <p:nvPr>
            <p:ph type="title"/>
          </p:nvPr>
        </p:nvSpPr>
        <p:spPr/>
        <p:txBody>
          <a:bodyPr/>
          <a:lstStyle/>
          <a:p>
            <a:r>
              <a:rPr lang="en-US" altLang="en-US" dirty="0"/>
              <a:t>Introduction 1/5</a:t>
            </a:r>
          </a:p>
        </p:txBody>
      </p:sp>
      <p:sp>
        <p:nvSpPr>
          <p:cNvPr id="31747" name="Content Placeholder 2">
            <a:extLst>
              <a:ext uri="{FF2B5EF4-FFF2-40B4-BE49-F238E27FC236}">
                <a16:creationId xmlns:a16="http://schemas.microsoft.com/office/drawing/2014/main" id="{3199FEE0-8B25-4E50-825E-E7AED5A9A6B0}"/>
              </a:ext>
            </a:extLst>
          </p:cNvPr>
          <p:cNvSpPr>
            <a:spLocks noGrp="1" noChangeArrowheads="1"/>
          </p:cNvSpPr>
          <p:nvPr>
            <p:ph idx="1"/>
          </p:nvPr>
        </p:nvSpPr>
        <p:spPr>
          <a:xfrm>
            <a:off x="388863" y="1700808"/>
            <a:ext cx="8497887" cy="3603551"/>
          </a:xfrm>
        </p:spPr>
        <p:txBody>
          <a:bodyPr/>
          <a:lstStyle/>
          <a:p>
            <a:pPr marL="457200" indent="-457200">
              <a:buFont typeface="Arial" panose="020B0604020202020204" pitchFamily="34" charset="0"/>
              <a:buChar char="•"/>
            </a:pPr>
            <a:r>
              <a:rPr lang="en-US" altLang="en-US" sz="1800" dirty="0">
                <a:latin typeface="+mj-lt"/>
              </a:rPr>
              <a:t>Proposed solution provides:</a:t>
            </a:r>
            <a:endParaRPr lang="en-US" altLang="en-US" sz="1800" dirty="0">
              <a:latin typeface="+mj-lt"/>
              <a:cs typeface="Times New Roman" panose="02020603050405020304" pitchFamily="18" charset="0"/>
            </a:endParaRPr>
          </a:p>
          <a:p>
            <a:pPr marL="857250" lvl="1" indent="-457200">
              <a:buFont typeface="Arial" panose="020B0604020202020204" pitchFamily="34" charset="0"/>
              <a:buChar char="•"/>
            </a:pPr>
            <a:r>
              <a:rPr lang="en-US" altLang="en-US" sz="1800" dirty="0">
                <a:latin typeface="+mj-lt"/>
                <a:cs typeface="Times New Roman" panose="02020603050405020304" pitchFamily="18" charset="0"/>
              </a:rPr>
              <a:t>This solution provide high link budget, while still being FCC 15.247 digital spread spectrum compliant (500kHz OCBW)</a:t>
            </a:r>
          </a:p>
          <a:p>
            <a:pPr marL="857250" lvl="1" indent="-457200">
              <a:buFont typeface="Arial" panose="020B0604020202020204" pitchFamily="34" charset="0"/>
              <a:buChar char="•"/>
            </a:pPr>
            <a:r>
              <a:rPr lang="en-US" altLang="en-US" sz="1800" dirty="0">
                <a:latin typeface="+mj-lt"/>
                <a:cs typeface="Times New Roman" panose="02020603050405020304" pitchFamily="18" charset="0"/>
              </a:rPr>
              <a:t>SC-OFDM technology provides high channel efficiency, co-channel interference tolerance / channel re-use</a:t>
            </a:r>
          </a:p>
          <a:p>
            <a:pPr marL="857250" lvl="1" indent="-457200">
              <a:buFont typeface="Arial" panose="020B0604020202020204" pitchFamily="34" charset="0"/>
              <a:buChar char="•"/>
            </a:pPr>
            <a:r>
              <a:rPr lang="en-US" altLang="en-US" sz="1800" dirty="0">
                <a:latin typeface="+mj-lt"/>
                <a:cs typeface="Times New Roman" panose="02020603050405020304" pitchFamily="18" charset="0"/>
              </a:rPr>
              <a:t>0dB PAPR for high efficiency analog design and low power</a:t>
            </a:r>
          </a:p>
          <a:p>
            <a:pPr marL="457200" indent="-457200">
              <a:buFont typeface="Arial" panose="020B0604020202020204" pitchFamily="34" charset="0"/>
              <a:buChar char="•"/>
            </a:pPr>
            <a:endParaRPr lang="en-US" altLang="en-US" sz="1800" dirty="0">
              <a:latin typeface="+mj-lt"/>
              <a:cs typeface="Times New Roman" panose="02020603050405020304" pitchFamily="18" charset="0"/>
            </a:endParaRPr>
          </a:p>
        </p:txBody>
      </p:sp>
      <p:sp>
        <p:nvSpPr>
          <p:cNvPr id="31748" name="Slide Number Placeholder 1">
            <a:extLst>
              <a:ext uri="{FF2B5EF4-FFF2-40B4-BE49-F238E27FC236}">
                <a16:creationId xmlns:a16="http://schemas.microsoft.com/office/drawing/2014/main" id="{BD1B5A44-80D7-4BFE-B1FC-24D85EAC4D7F}"/>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GB" dirty="0">
                <a:solidFill>
                  <a:schemeClr val="tx1"/>
                </a:solidFill>
              </a:rPr>
              <a:t>Slide </a:t>
            </a:r>
            <a:fld id="{7DCCC4C4-FD20-44C7-B9E1-7C0643BAAEB3}"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4237840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Introduction 2/5</a:t>
            </a:r>
          </a:p>
        </p:txBody>
      </p:sp>
      <p:sp>
        <p:nvSpPr>
          <p:cNvPr id="3" name="Content Placeholder 2"/>
          <p:cNvSpPr>
            <a:spLocks noGrp="1"/>
          </p:cNvSpPr>
          <p:nvPr>
            <p:ph idx="1"/>
          </p:nvPr>
        </p:nvSpPr>
        <p:spPr>
          <a:xfrm>
            <a:off x="755576" y="1556792"/>
            <a:ext cx="7764463" cy="4508823"/>
          </a:xfrm>
        </p:spPr>
        <p:txBody>
          <a:bodyPr/>
          <a:lstStyle/>
          <a:p>
            <a:pPr marL="0" indent="0"/>
            <a:r>
              <a:rPr lang="en-US" sz="1600" dirty="0">
                <a:cs typeface="DejaVu Sans" pitchFamily="34" charset="0"/>
              </a:rPr>
              <a:t>The SUN OFDM LR PHY supports data rates ranging from 694 b/s to 16.6 kb/s. The subcarrier spacing is selectable between four values: 10.416-2/3 kHz, 20.83-1/3 kHz, 41.6-2/3 kHz and 83.3-1/3 kHz.</a:t>
            </a:r>
          </a:p>
          <a:p>
            <a:pPr marL="0" indent="0"/>
            <a:r>
              <a:rPr lang="en-US" sz="1600" dirty="0">
                <a:cs typeface="DejaVu Sans" pitchFamily="34" charset="0"/>
              </a:rPr>
              <a:t>The symbol rate is selectable between 15 us, 30 us, 60 us or 120 us. A double symbol period is defined as twice the duration of a single symbol period, which corresponds to 30 us, 60 us, 120 us or 240 us.</a:t>
            </a:r>
          </a:p>
          <a:p>
            <a:pPr marL="0" indent="0"/>
            <a:r>
              <a:rPr lang="en-US" sz="1600" dirty="0">
                <a:cs typeface="DejaVu Sans" pitchFamily="34" charset="0"/>
              </a:rPr>
              <a:t>This PHY includes four options, four symbol durations (</a:t>
            </a:r>
            <a:r>
              <a:rPr lang="en-US" sz="1600" dirty="0" err="1">
                <a:cs typeface="DejaVu Sans" pitchFamily="34" charset="0"/>
              </a:rPr>
              <a:t>SymDur</a:t>
            </a:r>
            <a:r>
              <a:rPr lang="en-US" sz="1600" dirty="0">
                <a:cs typeface="DejaVu Sans" pitchFamily="34" charset="0"/>
              </a:rPr>
              <a:t>, units in us) and three rate (DSSS) values. Not all combinations of options, symbol durations and rates are valid, as explained in tables 4, 5, 6 and 7. The total signal bandwidth for each option ranges from 1.2 MHz down to less than 200 kHz.</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458439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2EF84-FE85-5030-D2F3-0E04C408370E}"/>
              </a:ext>
            </a:extLst>
          </p:cNvPr>
          <p:cNvSpPr>
            <a:spLocks noGrp="1"/>
          </p:cNvSpPr>
          <p:nvPr>
            <p:ph type="title"/>
          </p:nvPr>
        </p:nvSpPr>
        <p:spPr>
          <a:xfrm>
            <a:off x="755576" y="685800"/>
            <a:ext cx="7764463" cy="754063"/>
          </a:xfrm>
        </p:spPr>
        <p:txBody>
          <a:bodyPr/>
          <a:lstStyle/>
          <a:p>
            <a:r>
              <a:rPr lang="en-US" dirty="0"/>
              <a:t>Introduction 3/5</a:t>
            </a:r>
            <a:endParaRPr lang="en-NO" dirty="0"/>
          </a:p>
        </p:txBody>
      </p:sp>
      <p:sp>
        <p:nvSpPr>
          <p:cNvPr id="4" name="Slide Number Placeholder 3">
            <a:extLst>
              <a:ext uri="{FF2B5EF4-FFF2-40B4-BE49-F238E27FC236}">
                <a16:creationId xmlns:a16="http://schemas.microsoft.com/office/drawing/2014/main" id="{AB975E6D-3C44-9D52-81A6-007747599E07}"/>
              </a:ext>
            </a:extLst>
          </p:cNvPr>
          <p:cNvSpPr>
            <a:spLocks noGrp="1"/>
          </p:cNvSpPr>
          <p:nvPr>
            <p:ph type="sldNum" sz="quarter" idx="10"/>
          </p:nvPr>
        </p:nvSpPr>
        <p:spPr/>
        <p:txBody>
          <a:bodyPr/>
          <a:lstStyle/>
          <a:p>
            <a:pPr>
              <a:defRPr/>
            </a:pPr>
            <a:r>
              <a:rPr lang="en-GB" dirty="0"/>
              <a:t>Slide </a:t>
            </a:r>
            <a:fld id="{2B97888F-6AF7-4263-B69D-592D8C33BAC7}" type="slidenum">
              <a:rPr lang="en-US" smtClean="0"/>
              <a:pPr>
                <a:defRPr/>
              </a:pPr>
              <a:t>6</a:t>
            </a:fld>
            <a:endParaRPr lang="en-US" dirty="0"/>
          </a:p>
        </p:txBody>
      </p:sp>
      <p:pic>
        <p:nvPicPr>
          <p:cNvPr id="8" name="Picture 7">
            <a:extLst>
              <a:ext uri="{FF2B5EF4-FFF2-40B4-BE49-F238E27FC236}">
                <a16:creationId xmlns:a16="http://schemas.microsoft.com/office/drawing/2014/main" id="{921FC236-6759-114B-BE08-7D21C90D11E2}"/>
              </a:ext>
            </a:extLst>
          </p:cNvPr>
          <p:cNvPicPr>
            <a:picLocks noChangeAspect="1"/>
          </p:cNvPicPr>
          <p:nvPr/>
        </p:nvPicPr>
        <p:blipFill>
          <a:blip r:embed="rId3"/>
          <a:stretch>
            <a:fillRect/>
          </a:stretch>
        </p:blipFill>
        <p:spPr>
          <a:xfrm>
            <a:off x="4539456" y="2438694"/>
            <a:ext cx="2043176" cy="3138568"/>
          </a:xfrm>
          <a:prstGeom prst="rect">
            <a:avLst/>
          </a:prstGeom>
        </p:spPr>
      </p:pic>
      <p:sp>
        <p:nvSpPr>
          <p:cNvPr id="10" name="TextBox 9">
            <a:extLst>
              <a:ext uri="{FF2B5EF4-FFF2-40B4-BE49-F238E27FC236}">
                <a16:creationId xmlns:a16="http://schemas.microsoft.com/office/drawing/2014/main" id="{6C582285-EAB9-C55E-C368-36D869D5DE10}"/>
              </a:ext>
            </a:extLst>
          </p:cNvPr>
          <p:cNvSpPr txBox="1"/>
          <p:nvPr/>
        </p:nvSpPr>
        <p:spPr>
          <a:xfrm>
            <a:off x="1620967" y="5612626"/>
            <a:ext cx="2302668" cy="646331"/>
          </a:xfrm>
          <a:prstGeom prst="rect">
            <a:avLst/>
          </a:prstGeom>
          <a:noFill/>
        </p:spPr>
        <p:txBody>
          <a:bodyPr wrap="square" rtlCol="0">
            <a:spAutoFit/>
          </a:bodyPr>
          <a:lstStyle/>
          <a:p>
            <a:r>
              <a:rPr lang="en-NO" dirty="0">
                <a:solidFill>
                  <a:srgbClr val="00B050"/>
                </a:solidFill>
              </a:rPr>
              <a:t>High Density / High Data Rate</a:t>
            </a:r>
          </a:p>
          <a:p>
            <a:r>
              <a:rPr lang="en-NO" dirty="0"/>
              <a:t>Full Spectrum utilization</a:t>
            </a:r>
          </a:p>
          <a:p>
            <a:r>
              <a:rPr lang="en-NO" dirty="0">
                <a:solidFill>
                  <a:schemeClr val="tx2">
                    <a:lumMod val="60000"/>
                    <a:lumOff val="40000"/>
                  </a:schemeClr>
                </a:solidFill>
              </a:rPr>
              <a:t>8-9 dB PAPR</a:t>
            </a:r>
          </a:p>
        </p:txBody>
      </p:sp>
      <p:sp>
        <p:nvSpPr>
          <p:cNvPr id="15" name="TextBox 14">
            <a:extLst>
              <a:ext uri="{FF2B5EF4-FFF2-40B4-BE49-F238E27FC236}">
                <a16:creationId xmlns:a16="http://schemas.microsoft.com/office/drawing/2014/main" id="{85246380-F396-64E8-472D-EE2398C6848E}"/>
              </a:ext>
            </a:extLst>
          </p:cNvPr>
          <p:cNvSpPr txBox="1"/>
          <p:nvPr/>
        </p:nvSpPr>
        <p:spPr>
          <a:xfrm>
            <a:off x="4361929" y="5603660"/>
            <a:ext cx="2539777" cy="646331"/>
          </a:xfrm>
          <a:prstGeom prst="rect">
            <a:avLst/>
          </a:prstGeom>
          <a:noFill/>
        </p:spPr>
        <p:txBody>
          <a:bodyPr wrap="square" rtlCol="0">
            <a:spAutoFit/>
          </a:bodyPr>
          <a:lstStyle/>
          <a:p>
            <a:r>
              <a:rPr lang="en-NO" dirty="0">
                <a:solidFill>
                  <a:srgbClr val="00B050"/>
                </a:solidFill>
              </a:rPr>
              <a:t>Sparse in time / frequency domain</a:t>
            </a:r>
          </a:p>
          <a:p>
            <a:r>
              <a:rPr lang="en-NO" dirty="0">
                <a:solidFill>
                  <a:srgbClr val="00B050"/>
                </a:solidFill>
              </a:rPr>
              <a:t>0 PAPR</a:t>
            </a:r>
          </a:p>
          <a:p>
            <a:r>
              <a:rPr lang="en-NO" dirty="0">
                <a:solidFill>
                  <a:srgbClr val="00B050"/>
                </a:solidFill>
              </a:rPr>
              <a:t>Long Range</a:t>
            </a:r>
            <a:endParaRPr lang="en-NO" dirty="0"/>
          </a:p>
        </p:txBody>
      </p:sp>
      <p:pic>
        <p:nvPicPr>
          <p:cNvPr id="3" name="Picture 2">
            <a:extLst>
              <a:ext uri="{FF2B5EF4-FFF2-40B4-BE49-F238E27FC236}">
                <a16:creationId xmlns:a16="http://schemas.microsoft.com/office/drawing/2014/main" id="{F67401DE-3678-EBE1-68A6-5D771E83F3BA}"/>
              </a:ext>
            </a:extLst>
          </p:cNvPr>
          <p:cNvPicPr>
            <a:picLocks noChangeAspect="1"/>
          </p:cNvPicPr>
          <p:nvPr/>
        </p:nvPicPr>
        <p:blipFill>
          <a:blip r:embed="rId4"/>
          <a:stretch>
            <a:fillRect/>
          </a:stretch>
        </p:blipFill>
        <p:spPr>
          <a:xfrm>
            <a:off x="1619672" y="2564904"/>
            <a:ext cx="1839608" cy="3012358"/>
          </a:xfrm>
          <a:prstGeom prst="rect">
            <a:avLst/>
          </a:prstGeom>
        </p:spPr>
      </p:pic>
      <p:sp>
        <p:nvSpPr>
          <p:cNvPr id="11" name="TextBox 10">
            <a:extLst>
              <a:ext uri="{FF2B5EF4-FFF2-40B4-BE49-F238E27FC236}">
                <a16:creationId xmlns:a16="http://schemas.microsoft.com/office/drawing/2014/main" id="{24104C39-8F12-46AA-9238-1A292003F81F}"/>
              </a:ext>
            </a:extLst>
          </p:cNvPr>
          <p:cNvSpPr txBox="1"/>
          <p:nvPr/>
        </p:nvSpPr>
        <p:spPr>
          <a:xfrm>
            <a:off x="2123728" y="1995397"/>
            <a:ext cx="1075100" cy="276999"/>
          </a:xfrm>
          <a:prstGeom prst="rect">
            <a:avLst/>
          </a:prstGeom>
          <a:noFill/>
        </p:spPr>
        <p:txBody>
          <a:bodyPr wrap="square" rtlCol="0">
            <a:spAutoFit/>
          </a:bodyPr>
          <a:lstStyle/>
          <a:p>
            <a:r>
              <a:rPr lang="en-US" dirty="0">
                <a:solidFill>
                  <a:srgbClr val="00B050"/>
                </a:solidFill>
              </a:rPr>
              <a:t>SUN OFDM</a:t>
            </a:r>
            <a:endParaRPr lang="en-NO" dirty="0">
              <a:solidFill>
                <a:srgbClr val="00B050"/>
              </a:solidFill>
            </a:endParaRPr>
          </a:p>
        </p:txBody>
      </p:sp>
      <p:sp>
        <p:nvSpPr>
          <p:cNvPr id="12" name="TextBox 11">
            <a:extLst>
              <a:ext uri="{FF2B5EF4-FFF2-40B4-BE49-F238E27FC236}">
                <a16:creationId xmlns:a16="http://schemas.microsoft.com/office/drawing/2014/main" id="{51DAD76A-408F-4601-B16E-2B0E7E539247}"/>
              </a:ext>
            </a:extLst>
          </p:cNvPr>
          <p:cNvSpPr txBox="1"/>
          <p:nvPr/>
        </p:nvSpPr>
        <p:spPr>
          <a:xfrm>
            <a:off x="4348799" y="1995397"/>
            <a:ext cx="2502070" cy="276999"/>
          </a:xfrm>
          <a:prstGeom prst="rect">
            <a:avLst/>
          </a:prstGeom>
          <a:noFill/>
        </p:spPr>
        <p:txBody>
          <a:bodyPr wrap="square" rtlCol="0">
            <a:spAutoFit/>
          </a:bodyPr>
          <a:lstStyle/>
          <a:p>
            <a:r>
              <a:rPr lang="en-US" dirty="0">
                <a:solidFill>
                  <a:srgbClr val="00B050"/>
                </a:solidFill>
              </a:rPr>
              <a:t>SUN OFDM Long Range Extension </a:t>
            </a:r>
            <a:endParaRPr lang="en-NO" dirty="0">
              <a:solidFill>
                <a:srgbClr val="00B050"/>
              </a:solidFill>
            </a:endParaRPr>
          </a:p>
        </p:txBody>
      </p:sp>
    </p:spTree>
    <p:extLst>
      <p:ext uri="{BB962C8B-B14F-4D97-AF65-F5344CB8AC3E}">
        <p14:creationId xmlns:p14="http://schemas.microsoft.com/office/powerpoint/2010/main" val="3448688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E9650B78-B938-42BD-9EF9-0D2FBB6CE331}"/>
              </a:ext>
            </a:extLst>
          </p:cNvPr>
          <p:cNvSpPr>
            <a:spLocks noGrp="1" noChangeArrowheads="1"/>
          </p:cNvSpPr>
          <p:nvPr>
            <p:ph type="title"/>
          </p:nvPr>
        </p:nvSpPr>
        <p:spPr/>
        <p:txBody>
          <a:bodyPr/>
          <a:lstStyle/>
          <a:p>
            <a:r>
              <a:rPr lang="en-US" altLang="en-US" dirty="0"/>
              <a:t>Introduction 4/5</a:t>
            </a:r>
          </a:p>
        </p:txBody>
      </p:sp>
      <p:sp>
        <p:nvSpPr>
          <p:cNvPr id="23555" name="Content Placeholder 2">
            <a:extLst>
              <a:ext uri="{FF2B5EF4-FFF2-40B4-BE49-F238E27FC236}">
                <a16:creationId xmlns:a16="http://schemas.microsoft.com/office/drawing/2014/main" id="{9820FAF2-8910-4D65-BC9C-529263090B6B}"/>
              </a:ext>
            </a:extLst>
          </p:cNvPr>
          <p:cNvSpPr>
            <a:spLocks noGrp="1" noChangeArrowheads="1"/>
          </p:cNvSpPr>
          <p:nvPr>
            <p:ph idx="1"/>
          </p:nvPr>
        </p:nvSpPr>
        <p:spPr>
          <a:xfrm>
            <a:off x="323850" y="1371600"/>
            <a:ext cx="8640763" cy="4868863"/>
          </a:xfrm>
        </p:spPr>
        <p:txBody>
          <a:bodyPr/>
          <a:lstStyle/>
          <a:p>
            <a:pPr marL="457200" indent="-457200">
              <a:buFont typeface="Arial" panose="020B0604020202020204" pitchFamily="34" charset="0"/>
              <a:buChar char="•"/>
            </a:pPr>
            <a:r>
              <a:rPr lang="en-US" altLang="en-US" sz="1800" dirty="0">
                <a:cs typeface="Times New Roman" panose="02020603050405020304" pitchFamily="18" charset="0"/>
              </a:rPr>
              <a:t>Technique is resilient to co-channel interference.</a:t>
            </a:r>
          </a:p>
          <a:p>
            <a:pPr marL="857250" lvl="1" indent="-457200">
              <a:buFont typeface="Arial" panose="020B0604020202020204" pitchFamily="34" charset="0"/>
              <a:buChar char="•"/>
            </a:pPr>
            <a:r>
              <a:rPr lang="en-US" altLang="en-US" sz="1800" dirty="0">
                <a:cs typeface="Times New Roman" panose="02020603050405020304" pitchFamily="18" charset="0"/>
              </a:rPr>
              <a:t>Simulations show ~ 30 dB of in-band Interferer to wanted</a:t>
            </a:r>
          </a:p>
          <a:p>
            <a:pPr marL="857250" lvl="1" indent="-457200">
              <a:buFont typeface="Arial" panose="020B0604020202020204" pitchFamily="34" charset="0"/>
              <a:buChar char="•"/>
            </a:pPr>
            <a:r>
              <a:rPr lang="en-US" altLang="en-US" sz="1800" dirty="0">
                <a:cs typeface="Times New Roman" panose="02020603050405020304" pitchFamily="18" charset="0"/>
              </a:rPr>
              <a:t>Wanted Signal 3 dB over sensitivity</a:t>
            </a:r>
          </a:p>
        </p:txBody>
      </p:sp>
      <p:sp>
        <p:nvSpPr>
          <p:cNvPr id="23556" name="Slide Number Placeholder 1">
            <a:extLst>
              <a:ext uri="{FF2B5EF4-FFF2-40B4-BE49-F238E27FC236}">
                <a16:creationId xmlns:a16="http://schemas.microsoft.com/office/drawing/2014/main" id="{04AA4CC3-B6ED-4DD7-BDEE-C960A4E6CCC8}"/>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GB" dirty="0">
                <a:solidFill>
                  <a:schemeClr val="tx1"/>
                </a:solidFill>
              </a:rPr>
              <a:t>Slide </a:t>
            </a:r>
            <a:fld id="{4452FA70-4A2D-4ED8-B467-404520871C91}" type="slidenum">
              <a:rPr lang="en-US" altLang="en-US" smtClean="0">
                <a:solidFill>
                  <a:srgbClr val="000000"/>
                </a:solidFill>
              </a:rPr>
              <a:pPr/>
              <a:t>7</a:t>
            </a:fld>
            <a:endParaRPr lang="en-US" altLang="en-US" dirty="0">
              <a:solidFill>
                <a:srgbClr val="000000"/>
              </a:solidFill>
            </a:endParaRPr>
          </a:p>
        </p:txBody>
      </p:sp>
      <p:pic>
        <p:nvPicPr>
          <p:cNvPr id="23557" name="Content Placeholder 4" descr="A picture containing white&#10;&#10;Description automatically generated">
            <a:extLst>
              <a:ext uri="{FF2B5EF4-FFF2-40B4-BE49-F238E27FC236}">
                <a16:creationId xmlns:a16="http://schemas.microsoft.com/office/drawing/2014/main" id="{4E2191CC-73D8-4591-A75E-82A4E19920D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5650" y="2562225"/>
            <a:ext cx="6259513" cy="367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Rectangle 1">
            <a:extLst>
              <a:ext uri="{FF2B5EF4-FFF2-40B4-BE49-F238E27FC236}">
                <a16:creationId xmlns:a16="http://schemas.microsoft.com/office/drawing/2014/main" id="{EA1D0C44-C076-4159-974A-A1E409CEB91D}"/>
              </a:ext>
            </a:extLst>
          </p:cNvPr>
          <p:cNvSpPr>
            <a:spLocks noChangeArrowheads="1"/>
          </p:cNvSpPr>
          <p:nvPr/>
        </p:nvSpPr>
        <p:spPr bwMode="auto">
          <a:xfrm>
            <a:off x="3125788" y="5486400"/>
            <a:ext cx="1944687" cy="319088"/>
          </a:xfrm>
          <a:prstGeom prst="rect">
            <a:avLst/>
          </a:prstGeom>
          <a:solidFill>
            <a:srgbClr val="00B8FF">
              <a:alpha val="10196"/>
            </a:srgbClr>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cxnSp>
        <p:nvCxnSpPr>
          <p:cNvPr id="4" name="Straight Arrow Connector 3">
            <a:extLst>
              <a:ext uri="{FF2B5EF4-FFF2-40B4-BE49-F238E27FC236}">
                <a16:creationId xmlns:a16="http://schemas.microsoft.com/office/drawing/2014/main" id="{4510F0A3-1413-4CA7-B983-A7EDD76310BD}"/>
              </a:ext>
            </a:extLst>
          </p:cNvPr>
          <p:cNvCxnSpPr/>
          <p:nvPr/>
        </p:nvCxnSpPr>
        <p:spPr bwMode="auto">
          <a:xfrm flipH="1">
            <a:off x="5070475" y="4941888"/>
            <a:ext cx="503238" cy="43180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3560" name="TextBox 4">
            <a:extLst>
              <a:ext uri="{FF2B5EF4-FFF2-40B4-BE49-F238E27FC236}">
                <a16:creationId xmlns:a16="http://schemas.microsoft.com/office/drawing/2014/main" id="{9C3A770C-3A05-4915-960E-3A20A482FAE8}"/>
              </a:ext>
            </a:extLst>
          </p:cNvPr>
          <p:cNvSpPr txBox="1">
            <a:spLocks noChangeArrowheads="1"/>
          </p:cNvSpPr>
          <p:nvPr/>
        </p:nvSpPr>
        <p:spPr bwMode="auto">
          <a:xfrm>
            <a:off x="5360988" y="4681538"/>
            <a:ext cx="94138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a:solidFill>
                  <a:schemeClr val="tx1"/>
                </a:solidFill>
              </a:rPr>
              <a:t>Wanted Signal</a:t>
            </a:r>
          </a:p>
        </p:txBody>
      </p:sp>
      <p:sp>
        <p:nvSpPr>
          <p:cNvPr id="23561" name="Rectangle 9">
            <a:extLst>
              <a:ext uri="{FF2B5EF4-FFF2-40B4-BE49-F238E27FC236}">
                <a16:creationId xmlns:a16="http://schemas.microsoft.com/office/drawing/2014/main" id="{E78FF902-D1BE-4351-82D6-C6107B16F27F}"/>
              </a:ext>
            </a:extLst>
          </p:cNvPr>
          <p:cNvSpPr>
            <a:spLocks noChangeArrowheads="1"/>
          </p:cNvSpPr>
          <p:nvPr/>
        </p:nvSpPr>
        <p:spPr bwMode="auto">
          <a:xfrm>
            <a:off x="4467225" y="2909888"/>
            <a:ext cx="314325" cy="2895600"/>
          </a:xfrm>
          <a:prstGeom prst="rect">
            <a:avLst/>
          </a:prstGeom>
          <a:solidFill>
            <a:srgbClr val="FF0000">
              <a:alpha val="10196"/>
            </a:srgbClr>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cxnSp>
        <p:nvCxnSpPr>
          <p:cNvPr id="11" name="Straight Arrow Connector 10">
            <a:extLst>
              <a:ext uri="{FF2B5EF4-FFF2-40B4-BE49-F238E27FC236}">
                <a16:creationId xmlns:a16="http://schemas.microsoft.com/office/drawing/2014/main" id="{E94C9289-5739-4D8D-9F16-3EACF33593C8}"/>
              </a:ext>
            </a:extLst>
          </p:cNvPr>
          <p:cNvCxnSpPr>
            <a:cxnSpLocks/>
          </p:cNvCxnSpPr>
          <p:nvPr/>
        </p:nvCxnSpPr>
        <p:spPr bwMode="auto">
          <a:xfrm flipH="1">
            <a:off x="4922838" y="3765550"/>
            <a:ext cx="504825" cy="43180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3563" name="TextBox 11">
            <a:extLst>
              <a:ext uri="{FF2B5EF4-FFF2-40B4-BE49-F238E27FC236}">
                <a16:creationId xmlns:a16="http://schemas.microsoft.com/office/drawing/2014/main" id="{1D20D969-181F-416D-AB0D-9639B88255B6}"/>
              </a:ext>
            </a:extLst>
          </p:cNvPr>
          <p:cNvSpPr txBox="1">
            <a:spLocks noChangeArrowheads="1"/>
          </p:cNvSpPr>
          <p:nvPr/>
        </p:nvSpPr>
        <p:spPr bwMode="auto">
          <a:xfrm>
            <a:off x="5427663" y="3500438"/>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a:solidFill>
                  <a:schemeClr val="tx1"/>
                </a:solidFill>
              </a:rPr>
              <a:t>Unwanted Signal</a:t>
            </a:r>
          </a:p>
        </p:txBody>
      </p:sp>
      <p:pic>
        <p:nvPicPr>
          <p:cNvPr id="23564" name="Picture 4">
            <a:extLst>
              <a:ext uri="{FF2B5EF4-FFF2-40B4-BE49-F238E27FC236}">
                <a16:creationId xmlns:a16="http://schemas.microsoft.com/office/drawing/2014/main" id="{D3E46AC3-568E-4343-BDBC-EB4ECD3D85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6044407" y="3326606"/>
            <a:ext cx="3067050" cy="174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5" name="Rectangle 9">
            <a:extLst>
              <a:ext uri="{FF2B5EF4-FFF2-40B4-BE49-F238E27FC236}">
                <a16:creationId xmlns:a16="http://schemas.microsoft.com/office/drawing/2014/main" id="{95A57AE4-4ADB-42C6-BD45-ED32554842FD}"/>
              </a:ext>
            </a:extLst>
          </p:cNvPr>
          <p:cNvSpPr>
            <a:spLocks noChangeArrowheads="1"/>
          </p:cNvSpPr>
          <p:nvPr/>
        </p:nvSpPr>
        <p:spPr bwMode="auto">
          <a:xfrm>
            <a:off x="8043863" y="2890838"/>
            <a:ext cx="104775" cy="2895600"/>
          </a:xfrm>
          <a:prstGeom prst="rect">
            <a:avLst/>
          </a:prstGeom>
          <a:solidFill>
            <a:srgbClr val="FF0000"/>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spTree>
    <p:extLst>
      <p:ext uri="{BB962C8B-B14F-4D97-AF65-F5344CB8AC3E}">
        <p14:creationId xmlns:p14="http://schemas.microsoft.com/office/powerpoint/2010/main" val="2875946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1DC18C77-885E-40B0-8F3D-D024F113DBEF}"/>
              </a:ext>
            </a:extLst>
          </p:cNvPr>
          <p:cNvSpPr>
            <a:spLocks noGrp="1" noChangeArrowheads="1"/>
          </p:cNvSpPr>
          <p:nvPr>
            <p:ph type="title"/>
          </p:nvPr>
        </p:nvSpPr>
        <p:spPr/>
        <p:txBody>
          <a:bodyPr/>
          <a:lstStyle/>
          <a:p>
            <a:r>
              <a:rPr lang="en-US" altLang="en-US" dirty="0"/>
              <a:t>Introduction 5/5</a:t>
            </a:r>
          </a:p>
        </p:txBody>
      </p:sp>
      <p:sp>
        <p:nvSpPr>
          <p:cNvPr id="25603" name="Content Placeholder 2">
            <a:extLst>
              <a:ext uri="{FF2B5EF4-FFF2-40B4-BE49-F238E27FC236}">
                <a16:creationId xmlns:a16="http://schemas.microsoft.com/office/drawing/2014/main" id="{8D56E215-EE79-4278-AF05-2CA79E8FA1A1}"/>
              </a:ext>
            </a:extLst>
          </p:cNvPr>
          <p:cNvSpPr>
            <a:spLocks noGrp="1" noChangeArrowheads="1"/>
          </p:cNvSpPr>
          <p:nvPr>
            <p:ph idx="1"/>
          </p:nvPr>
        </p:nvSpPr>
        <p:spPr>
          <a:xfrm>
            <a:off x="323850" y="1371600"/>
            <a:ext cx="8640763" cy="4868863"/>
          </a:xfrm>
        </p:spPr>
        <p:txBody>
          <a:bodyPr/>
          <a:lstStyle/>
          <a:p>
            <a:pPr marL="457200" indent="-457200">
              <a:buFont typeface="Arial" panose="020B0604020202020204" pitchFamily="34" charset="0"/>
              <a:buChar char="•"/>
            </a:pPr>
            <a:r>
              <a:rPr lang="en-US" altLang="en-US" sz="1600" dirty="0">
                <a:cs typeface="Times New Roman" panose="02020603050405020304" pitchFamily="18" charset="0"/>
              </a:rPr>
              <a:t>Existing Options (1-4) from SUN-OFDM to enable world wide compliance.</a:t>
            </a:r>
          </a:p>
          <a:p>
            <a:pPr marL="857250" lvl="1" indent="-457200">
              <a:buFont typeface="Arial" panose="020B0604020202020204" pitchFamily="34" charset="0"/>
              <a:buChar char="•"/>
            </a:pPr>
            <a:r>
              <a:rPr lang="en-US" altLang="en-US" sz="1600" dirty="0">
                <a:cs typeface="Times New Roman" panose="02020603050405020304" pitchFamily="18" charset="0"/>
              </a:rPr>
              <a:t>Option 3 and 4 would target Europe and Japan regulations</a:t>
            </a:r>
          </a:p>
          <a:p>
            <a:pPr marL="857250" lvl="1" indent="-457200">
              <a:buFont typeface="Arial" panose="020B0604020202020204" pitchFamily="34" charset="0"/>
              <a:buChar char="•"/>
            </a:pPr>
            <a:r>
              <a:rPr lang="en-US" altLang="en-US" sz="1600" dirty="0">
                <a:cs typeface="Times New Roman" panose="02020603050405020304" pitchFamily="18" charset="0"/>
              </a:rPr>
              <a:t>Option 2 would target FCC</a:t>
            </a:r>
          </a:p>
          <a:p>
            <a:pPr marL="457200" indent="-457200">
              <a:buFont typeface="Arial" panose="020B0604020202020204" pitchFamily="34" charset="0"/>
              <a:buChar char="•"/>
            </a:pPr>
            <a:endParaRPr lang="en-US" altLang="en-US" sz="1600" dirty="0">
              <a:cs typeface="Times New Roman" panose="02020603050405020304" pitchFamily="18" charset="0"/>
            </a:endParaRPr>
          </a:p>
          <a:p>
            <a:pPr marL="457200" indent="-457200">
              <a:buFont typeface="Arial" panose="020B0604020202020204" pitchFamily="34" charset="0"/>
              <a:buChar char="•"/>
            </a:pPr>
            <a:endParaRPr lang="en-US" altLang="en-US" sz="1600" dirty="0">
              <a:cs typeface="Times New Roman" panose="02020603050405020304" pitchFamily="18" charset="0"/>
            </a:endParaRPr>
          </a:p>
          <a:p>
            <a:pPr marL="457200" indent="-457200">
              <a:buFont typeface="Arial" panose="020B0604020202020204" pitchFamily="34" charset="0"/>
              <a:buChar char="•"/>
            </a:pPr>
            <a:endParaRPr lang="en-US" altLang="en-US" sz="1600" dirty="0">
              <a:cs typeface="Times New Roman" panose="02020603050405020304" pitchFamily="18" charset="0"/>
            </a:endParaRPr>
          </a:p>
          <a:p>
            <a:pPr marL="457200" indent="-457200">
              <a:buFont typeface="Arial" panose="020B0604020202020204" pitchFamily="34" charset="0"/>
              <a:buChar char="•"/>
            </a:pPr>
            <a:endParaRPr lang="en-US" altLang="en-US" sz="1600" dirty="0">
              <a:cs typeface="Times New Roman" panose="02020603050405020304" pitchFamily="18" charset="0"/>
            </a:endParaRPr>
          </a:p>
          <a:p>
            <a:pPr marL="457200" indent="-457200">
              <a:buFont typeface="Arial" panose="020B0604020202020204" pitchFamily="34" charset="0"/>
              <a:buChar char="•"/>
            </a:pPr>
            <a:endParaRPr lang="en-US" altLang="en-US" sz="1600" dirty="0">
              <a:cs typeface="Times New Roman" panose="02020603050405020304" pitchFamily="18" charset="0"/>
            </a:endParaRPr>
          </a:p>
          <a:p>
            <a:pPr marL="457200" indent="-457200">
              <a:buFont typeface="Arial" panose="020B0604020202020204" pitchFamily="34" charset="0"/>
              <a:buChar char="•"/>
            </a:pPr>
            <a:endParaRPr lang="en-US" altLang="en-US" sz="1600" dirty="0">
              <a:cs typeface="Times New Roman" panose="02020603050405020304" pitchFamily="18" charset="0"/>
            </a:endParaRPr>
          </a:p>
          <a:p>
            <a:pPr marL="457200" indent="-457200">
              <a:buFont typeface="Arial" panose="020B0604020202020204" pitchFamily="34" charset="0"/>
              <a:buChar char="•"/>
            </a:pPr>
            <a:endParaRPr lang="en-US" altLang="en-US" sz="1600" dirty="0">
              <a:cs typeface="Times New Roman" panose="02020603050405020304" pitchFamily="18" charset="0"/>
            </a:endParaRPr>
          </a:p>
          <a:p>
            <a:pPr marL="457200" indent="-457200">
              <a:buFont typeface="Arial" panose="020B0604020202020204" pitchFamily="34" charset="0"/>
              <a:buChar char="•"/>
            </a:pPr>
            <a:endParaRPr lang="en-US" altLang="en-US" sz="1600" dirty="0">
              <a:cs typeface="Times New Roman" panose="02020603050405020304" pitchFamily="18" charset="0"/>
            </a:endParaRPr>
          </a:p>
          <a:p>
            <a:pPr marL="457200" indent="-457200">
              <a:buFont typeface="Arial" panose="020B0604020202020204" pitchFamily="34" charset="0"/>
              <a:buChar char="•"/>
            </a:pPr>
            <a:r>
              <a:rPr lang="en-US" altLang="en-US" sz="1600" dirty="0">
                <a:cs typeface="Times New Roman" panose="02020603050405020304" pitchFamily="18" charset="0"/>
              </a:rPr>
              <a:t>Specifically for FCC compliance with 8dBm/3kHz at maximum TX power of 30dBm a symbol rate of 120us or faster must be selected.</a:t>
            </a:r>
          </a:p>
        </p:txBody>
      </p:sp>
      <p:sp>
        <p:nvSpPr>
          <p:cNvPr id="25604" name="Slide Number Placeholder 1">
            <a:extLst>
              <a:ext uri="{FF2B5EF4-FFF2-40B4-BE49-F238E27FC236}">
                <a16:creationId xmlns:a16="http://schemas.microsoft.com/office/drawing/2014/main" id="{CFB95505-E71A-4466-AB40-D8917BCB6E9B}"/>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GB" dirty="0">
                <a:solidFill>
                  <a:schemeClr val="tx1"/>
                </a:solidFill>
              </a:rPr>
              <a:t>Slide </a:t>
            </a:r>
            <a:fld id="{039F0AB5-99C7-40D5-84D5-18912878BD2D}" type="slidenum">
              <a:rPr lang="en-US" altLang="en-US" smtClean="0">
                <a:solidFill>
                  <a:srgbClr val="000000"/>
                </a:solidFill>
              </a:rPr>
              <a:pPr/>
              <a:t>8</a:t>
            </a:fld>
            <a:endParaRPr lang="en-US" altLang="en-US" dirty="0">
              <a:solidFill>
                <a:srgbClr val="000000"/>
              </a:solidFill>
            </a:endParaRPr>
          </a:p>
        </p:txBody>
      </p:sp>
      <p:pic>
        <p:nvPicPr>
          <p:cNvPr id="25605" name="Picture 5">
            <a:extLst>
              <a:ext uri="{FF2B5EF4-FFF2-40B4-BE49-F238E27FC236}">
                <a16:creationId xmlns:a16="http://schemas.microsoft.com/office/drawing/2014/main" id="{5398DE79-148A-44C4-B305-7A11C726A9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0168" y="2486719"/>
            <a:ext cx="39036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2005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PPDU format for SUN OFDM LR</a:t>
            </a:r>
          </a:p>
        </p:txBody>
      </p:sp>
      <p:sp>
        <p:nvSpPr>
          <p:cNvPr id="3" name="Content Placeholder 2"/>
          <p:cNvSpPr>
            <a:spLocks noGrp="1"/>
          </p:cNvSpPr>
          <p:nvPr>
            <p:ph idx="1"/>
          </p:nvPr>
        </p:nvSpPr>
        <p:spPr>
          <a:xfrm>
            <a:off x="755576" y="1556792"/>
            <a:ext cx="7764463" cy="4508823"/>
          </a:xfrm>
        </p:spPr>
        <p:txBody>
          <a:bodyPr/>
          <a:lstStyle/>
          <a:p>
            <a:pPr marL="0" indent="0"/>
            <a:r>
              <a:rPr lang="en-US" sz="1400" dirty="0">
                <a:cs typeface="DejaVu Sans" pitchFamily="34" charset="0"/>
              </a:rPr>
              <a:t>General:</a:t>
            </a:r>
          </a:p>
          <a:p>
            <a:pPr marL="0" indent="0"/>
            <a:r>
              <a:rPr lang="en-US" sz="1400" dirty="0">
                <a:cs typeface="DejaVu Sans" pitchFamily="34" charset="0"/>
              </a:rPr>
              <a:t>The SUN OFDM LR PPDU shall be formatted as illustrated in Figure 1.</a:t>
            </a:r>
          </a:p>
          <a:p>
            <a:pPr marL="285750" indent="-285750">
              <a:buFont typeface="Arial" panose="020B0604020202020204" pitchFamily="34" charset="0"/>
              <a:buChar char="•"/>
            </a:pPr>
            <a:r>
              <a:rPr lang="en-US" sz="1400" dirty="0">
                <a:cs typeface="DejaVu Sans" pitchFamily="34" charset="0"/>
              </a:rPr>
              <a:t>STF LTF PHR PHY Payload</a:t>
            </a:r>
          </a:p>
          <a:p>
            <a:pPr marL="0" indent="0"/>
            <a:endParaRPr lang="en-US" sz="1400" dirty="0">
              <a:cs typeface="DejaVu Sans" pitchFamily="34" charset="0"/>
            </a:endParaRPr>
          </a:p>
          <a:p>
            <a:pPr marL="0" indent="0" algn="ctr"/>
            <a:r>
              <a:rPr lang="en-US" sz="1400" dirty="0">
                <a:cs typeface="DejaVu Sans" pitchFamily="34" charset="0"/>
              </a:rPr>
              <a:t>    </a:t>
            </a:r>
          </a:p>
          <a:p>
            <a:pPr marL="0" indent="0"/>
            <a:endParaRPr lang="en-US" sz="1400" dirty="0">
              <a:cs typeface="DejaVu Sans" pitchFamily="34" charset="0"/>
            </a:endParaRPr>
          </a:p>
          <a:p>
            <a:pPr marL="0" indent="0"/>
            <a:r>
              <a:rPr lang="en-US" sz="1400" dirty="0">
                <a:cs typeface="DejaVu Sans" pitchFamily="34" charset="0"/>
              </a:rPr>
              <a:t>The PHY Payload field shall be formatted as illustrated in Figure 2.</a:t>
            </a:r>
          </a:p>
          <a:p>
            <a:pPr marL="285750" indent="-285750">
              <a:buFont typeface="Arial" panose="020B0604020202020204" pitchFamily="34" charset="0"/>
              <a:buChar char="•"/>
            </a:pPr>
            <a:r>
              <a:rPr lang="en-US" sz="1400" dirty="0">
                <a:cs typeface="DejaVu Sans" pitchFamily="34" charset="0"/>
              </a:rPr>
              <a:t>PSDU	PPDU Tail	Pad</a:t>
            </a:r>
          </a:p>
          <a:p>
            <a:pPr marL="0" indent="0"/>
            <a:endParaRPr lang="en-US" sz="1400" dirty="0">
              <a:cs typeface="DejaVu Sans" pitchFamily="34" charset="0"/>
            </a:endParaRPr>
          </a:p>
          <a:p>
            <a:pPr marL="0" indent="0" algn="ctr"/>
            <a:r>
              <a:rPr lang="en-US" sz="1400" dirty="0">
                <a:cs typeface="DejaVu Sans" pitchFamily="34" charset="0"/>
              </a:rPr>
              <a:t> </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9</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graphicFrame>
        <p:nvGraphicFramePr>
          <p:cNvPr id="9" name="Table 8">
            <a:extLst>
              <a:ext uri="{FF2B5EF4-FFF2-40B4-BE49-F238E27FC236}">
                <a16:creationId xmlns:a16="http://schemas.microsoft.com/office/drawing/2014/main" id="{8114EA37-56AC-410D-BBDF-FACEA2F692EE}"/>
              </a:ext>
            </a:extLst>
          </p:cNvPr>
          <p:cNvGraphicFramePr>
            <a:graphicFrameLocks noGrp="1"/>
          </p:cNvGraphicFramePr>
          <p:nvPr>
            <p:extLst>
              <p:ext uri="{D42A27DB-BD31-4B8C-83A1-F6EECF244321}">
                <p14:modId xmlns:p14="http://schemas.microsoft.com/office/powerpoint/2010/main" val="160286369"/>
              </p:ext>
            </p:extLst>
          </p:nvPr>
        </p:nvGraphicFramePr>
        <p:xfrm>
          <a:off x="2555776" y="2585125"/>
          <a:ext cx="4465320" cy="182880"/>
        </p:xfrm>
        <a:graphic>
          <a:graphicData uri="http://schemas.openxmlformats.org/drawingml/2006/table">
            <a:tbl>
              <a:tblPr firstRow="1" firstCol="1" bandRow="1">
                <a:tableStyleId>{5C22544A-7EE6-4342-B048-85BDC9FD1C3A}</a:tableStyleId>
              </a:tblPr>
              <a:tblGrid>
                <a:gridCol w="1116330">
                  <a:extLst>
                    <a:ext uri="{9D8B030D-6E8A-4147-A177-3AD203B41FA5}">
                      <a16:colId xmlns:a16="http://schemas.microsoft.com/office/drawing/2014/main" val="696409053"/>
                    </a:ext>
                  </a:extLst>
                </a:gridCol>
                <a:gridCol w="1116330">
                  <a:extLst>
                    <a:ext uri="{9D8B030D-6E8A-4147-A177-3AD203B41FA5}">
                      <a16:colId xmlns:a16="http://schemas.microsoft.com/office/drawing/2014/main" val="3938461651"/>
                    </a:ext>
                  </a:extLst>
                </a:gridCol>
                <a:gridCol w="1116330">
                  <a:extLst>
                    <a:ext uri="{9D8B030D-6E8A-4147-A177-3AD203B41FA5}">
                      <a16:colId xmlns:a16="http://schemas.microsoft.com/office/drawing/2014/main" val="102622375"/>
                    </a:ext>
                  </a:extLst>
                </a:gridCol>
                <a:gridCol w="1116330">
                  <a:extLst>
                    <a:ext uri="{9D8B030D-6E8A-4147-A177-3AD203B41FA5}">
                      <a16:colId xmlns:a16="http://schemas.microsoft.com/office/drawing/2014/main" val="202264845"/>
                    </a:ext>
                  </a:extLst>
                </a:gridCol>
              </a:tblGrid>
              <a:tr h="182880">
                <a:tc>
                  <a:txBody>
                    <a:bodyPr/>
                    <a:lstStyle/>
                    <a:p>
                      <a:pPr marL="0" marR="0">
                        <a:spcBef>
                          <a:spcPts val="0"/>
                        </a:spcBef>
                        <a:spcAft>
                          <a:spcPts val="0"/>
                        </a:spcAft>
                      </a:pPr>
                      <a:r>
                        <a:rPr lang="en-US" sz="1200">
                          <a:effectLst/>
                        </a:rPr>
                        <a:t>STF</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LTF</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PHR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PHY Payload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1138564"/>
                  </a:ext>
                </a:extLst>
              </a:tr>
            </a:tbl>
          </a:graphicData>
        </a:graphic>
      </p:graphicFrame>
      <p:graphicFrame>
        <p:nvGraphicFramePr>
          <p:cNvPr id="10" name="Table 9">
            <a:extLst>
              <a:ext uri="{FF2B5EF4-FFF2-40B4-BE49-F238E27FC236}">
                <a16:creationId xmlns:a16="http://schemas.microsoft.com/office/drawing/2014/main" id="{CC3D7BEE-B872-4F54-AA6F-53B5BD7E271D}"/>
              </a:ext>
            </a:extLst>
          </p:cNvPr>
          <p:cNvGraphicFramePr>
            <a:graphicFrameLocks noGrp="1"/>
          </p:cNvGraphicFramePr>
          <p:nvPr>
            <p:extLst>
              <p:ext uri="{D42A27DB-BD31-4B8C-83A1-F6EECF244321}">
                <p14:modId xmlns:p14="http://schemas.microsoft.com/office/powerpoint/2010/main" val="133150291"/>
              </p:ext>
            </p:extLst>
          </p:nvPr>
        </p:nvGraphicFramePr>
        <p:xfrm>
          <a:off x="2602230" y="4127706"/>
          <a:ext cx="3939540" cy="203835"/>
        </p:xfrm>
        <a:graphic>
          <a:graphicData uri="http://schemas.openxmlformats.org/drawingml/2006/table">
            <a:tbl>
              <a:tblPr firstRow="1" firstCol="1" bandRow="1">
                <a:tableStyleId>{5C22544A-7EE6-4342-B048-85BDC9FD1C3A}</a:tableStyleId>
              </a:tblPr>
              <a:tblGrid>
                <a:gridCol w="1313180">
                  <a:extLst>
                    <a:ext uri="{9D8B030D-6E8A-4147-A177-3AD203B41FA5}">
                      <a16:colId xmlns:a16="http://schemas.microsoft.com/office/drawing/2014/main" val="3693950417"/>
                    </a:ext>
                  </a:extLst>
                </a:gridCol>
                <a:gridCol w="1313180">
                  <a:extLst>
                    <a:ext uri="{9D8B030D-6E8A-4147-A177-3AD203B41FA5}">
                      <a16:colId xmlns:a16="http://schemas.microsoft.com/office/drawing/2014/main" val="2688482057"/>
                    </a:ext>
                  </a:extLst>
                </a:gridCol>
                <a:gridCol w="1313180">
                  <a:extLst>
                    <a:ext uri="{9D8B030D-6E8A-4147-A177-3AD203B41FA5}">
                      <a16:colId xmlns:a16="http://schemas.microsoft.com/office/drawing/2014/main" val="1327276579"/>
                    </a:ext>
                  </a:extLst>
                </a:gridCol>
              </a:tblGrid>
              <a:tr h="203835">
                <a:tc>
                  <a:txBody>
                    <a:bodyPr/>
                    <a:lstStyle/>
                    <a:p>
                      <a:pPr marL="0" marR="0">
                        <a:spcBef>
                          <a:spcPts val="0"/>
                        </a:spcBef>
                        <a:spcAft>
                          <a:spcPts val="0"/>
                        </a:spcAft>
                      </a:pPr>
                      <a:r>
                        <a:rPr lang="en-US" sz="1200" dirty="0">
                          <a:effectLst/>
                        </a:rPr>
                        <a:t>PSDU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PPDU Tail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Pad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8716641"/>
                  </a:ext>
                </a:extLst>
              </a:tr>
            </a:tbl>
          </a:graphicData>
        </a:graphic>
      </p:graphicFrame>
      <p:sp>
        <p:nvSpPr>
          <p:cNvPr id="8" name="Rectangle 7">
            <a:extLst>
              <a:ext uri="{FF2B5EF4-FFF2-40B4-BE49-F238E27FC236}">
                <a16:creationId xmlns:a16="http://schemas.microsoft.com/office/drawing/2014/main" id="{87CC318A-B3CC-4B85-99CE-EE67BCDC913B}"/>
              </a:ext>
            </a:extLst>
          </p:cNvPr>
          <p:cNvSpPr/>
          <p:nvPr/>
        </p:nvSpPr>
        <p:spPr>
          <a:xfrm>
            <a:off x="2748184" y="2843981"/>
            <a:ext cx="4036682" cy="307777"/>
          </a:xfrm>
          <a:prstGeom prst="rect">
            <a:avLst/>
          </a:prstGeom>
          <a:solidFill>
            <a:schemeClr val="bg1">
              <a:lumMod val="85000"/>
            </a:schemeClr>
          </a:solidFill>
        </p:spPr>
        <p:txBody>
          <a:bodyPr wrap="none">
            <a:spAutoFit/>
          </a:bodyPr>
          <a:lstStyle/>
          <a:p>
            <a:r>
              <a:rPr lang="en-US" sz="1400" dirty="0">
                <a:solidFill>
                  <a:schemeClr val="tx1"/>
                </a:solidFill>
                <a:latin typeface="+mj-lt"/>
                <a:cs typeface="DejaVu Sans" pitchFamily="34" charset="0"/>
              </a:rPr>
              <a:t>Figure 1 :  Format of the SUN OFDM LR PPDU  </a:t>
            </a:r>
            <a:endParaRPr lang="en-US" sz="1400" dirty="0">
              <a:solidFill>
                <a:schemeClr val="tx1"/>
              </a:solidFill>
              <a:latin typeface="+mj-lt"/>
            </a:endParaRPr>
          </a:p>
        </p:txBody>
      </p:sp>
      <p:sp>
        <p:nvSpPr>
          <p:cNvPr id="11" name="Rectangle 10">
            <a:extLst>
              <a:ext uri="{FF2B5EF4-FFF2-40B4-BE49-F238E27FC236}">
                <a16:creationId xmlns:a16="http://schemas.microsoft.com/office/drawing/2014/main" id="{3B86F227-40B1-4656-85C1-A8FC8F48D072}"/>
              </a:ext>
            </a:extLst>
          </p:cNvPr>
          <p:cNvSpPr/>
          <p:nvPr/>
        </p:nvSpPr>
        <p:spPr>
          <a:xfrm>
            <a:off x="2633817" y="4456825"/>
            <a:ext cx="3937296" cy="307777"/>
          </a:xfrm>
          <a:prstGeom prst="rect">
            <a:avLst/>
          </a:prstGeom>
          <a:solidFill>
            <a:schemeClr val="bg1">
              <a:lumMod val="85000"/>
            </a:schemeClr>
          </a:solidFill>
        </p:spPr>
        <p:txBody>
          <a:bodyPr wrap="none">
            <a:spAutoFit/>
          </a:bodyPr>
          <a:lstStyle/>
          <a:p>
            <a:r>
              <a:rPr lang="en-US" sz="1400" dirty="0">
                <a:solidFill>
                  <a:schemeClr val="tx1"/>
                </a:solidFill>
                <a:latin typeface="+mj-lt"/>
                <a:cs typeface="DejaVu Sans" pitchFamily="34" charset="0"/>
              </a:rPr>
              <a:t>Figure 2 – Format of the SUN OFDM LR PPDU</a:t>
            </a:r>
          </a:p>
        </p:txBody>
      </p:sp>
    </p:spTree>
    <p:extLst>
      <p:ext uri="{BB962C8B-B14F-4D97-AF65-F5344CB8AC3E}">
        <p14:creationId xmlns:p14="http://schemas.microsoft.com/office/powerpoint/2010/main" val="196537331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86916</TotalTime>
  <Words>2462</Words>
  <Application>Microsoft Office PowerPoint</Application>
  <PresentationFormat>On-screen Show (4:3)</PresentationFormat>
  <Paragraphs>734</Paragraphs>
  <Slides>21</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 Unicode MS</vt:lpstr>
      <vt:lpstr>MS Gothic</vt:lpstr>
      <vt:lpstr>MS PGothic</vt:lpstr>
      <vt:lpstr>MS PGothic</vt:lpstr>
      <vt:lpstr>Arial</vt:lpstr>
      <vt:lpstr>Calibri</vt:lpstr>
      <vt:lpstr>Cambria Math</vt:lpstr>
      <vt:lpstr>DejaVu Sans</vt:lpstr>
      <vt:lpstr>Times New Roman</vt:lpstr>
      <vt:lpstr>Office Theme</vt:lpstr>
      <vt:lpstr>PowerPoint Presentation</vt:lpstr>
      <vt:lpstr>Agenda 1/2</vt:lpstr>
      <vt:lpstr>Agenda 2/2</vt:lpstr>
      <vt:lpstr>Introduction 1/5</vt:lpstr>
      <vt:lpstr>Introduction 2/5</vt:lpstr>
      <vt:lpstr>Introduction 3/5</vt:lpstr>
      <vt:lpstr>Introduction 4/5</vt:lpstr>
      <vt:lpstr>Introduction 5/5</vt:lpstr>
      <vt:lpstr>PPDU format for SUN OFDM LR</vt:lpstr>
      <vt:lpstr>Preamble and data fields</vt:lpstr>
      <vt:lpstr>Preamble and data fields</vt:lpstr>
      <vt:lpstr>Preamble and data fields</vt:lpstr>
      <vt:lpstr>Data rates for SUN OFDM LR</vt:lpstr>
      <vt:lpstr>Data rates for SUN OFDM LR</vt:lpstr>
      <vt:lpstr>Modulation and coding for SUN OFDM LR</vt:lpstr>
      <vt:lpstr>Modulation and coding for SUN OFDM LR</vt:lpstr>
      <vt:lpstr>Modulation and coding for SUN OFDM LR</vt:lpstr>
      <vt:lpstr>Modulation and coding for SUN OFDM LR</vt:lpstr>
      <vt:lpstr>Modulation and coding for SUN OFDM LR</vt:lpstr>
      <vt:lpstr>Modulation and coding for SUN OFDM LR</vt:lpstr>
      <vt:lpstr>Performance requirements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Almholt, Thomas</cp:lastModifiedBy>
  <cp:revision>405</cp:revision>
  <cp:lastPrinted>2000-03-07T00:55:37Z</cp:lastPrinted>
  <dcterms:created xsi:type="dcterms:W3CDTF">2016-01-17T22:48:36Z</dcterms:created>
  <dcterms:modified xsi:type="dcterms:W3CDTF">2024-11-14T18:29:09Z</dcterms:modified>
  <cp:category/>
</cp:coreProperties>
</file>