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19"/>
  </p:notesMasterIdLst>
  <p:sldIdLst>
    <p:sldId id="256" r:id="rId2"/>
    <p:sldId id="257" r:id="rId3"/>
    <p:sldId id="272" r:id="rId4"/>
    <p:sldId id="286" r:id="rId5"/>
    <p:sldId id="260" r:id="rId6"/>
    <p:sldId id="285" r:id="rId7"/>
    <p:sldId id="265" r:id="rId8"/>
    <p:sldId id="274" r:id="rId9"/>
    <p:sldId id="277" r:id="rId10"/>
    <p:sldId id="273" r:id="rId11"/>
    <p:sldId id="280" r:id="rId12"/>
    <p:sldId id="283" r:id="rId13"/>
    <p:sldId id="284" r:id="rId14"/>
    <p:sldId id="276" r:id="rId15"/>
    <p:sldId id="275" r:id="rId16"/>
    <p:sldId id="288" r:id="rId17"/>
    <p:sldId id="287" r:id="rId18"/>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A8FF"/>
    <a:srgbClr val="CDDEFF"/>
    <a:srgbClr val="FF8585"/>
    <a:srgbClr val="FFCD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13D72E-3BA3-4E26-B49C-DB41DB14E4DE}" v="2" dt="2021-04-23T21:08:19.21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68" d="100"/>
          <a:sy n="68" d="100"/>
        </p:scale>
        <p:origin x="1176" y="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BD47F7B-EC8D-4028-92E0-030291F30576}"/>
              </a:ext>
            </a:extLst>
          </p:cNvPr>
          <p:cNvSpPr>
            <a:spLocks noGrp="1"/>
          </p:cNvSpPr>
          <p:nvPr>
            <p:ph type="title"/>
          </p:nvPr>
        </p:nvSpPr>
        <p:spPr>
          <a:xfrm>
            <a:off x="685800" y="685799"/>
            <a:ext cx="7772400" cy="731520"/>
          </a:xfrm>
        </p:spPr>
        <p:txBody>
          <a:bodyPr lIns="0" tIns="0" rIns="0" bIns="0"/>
          <a:lstStyle/>
          <a:p>
            <a:r>
              <a:rPr lang="en-US" dirty="0"/>
              <a:t>Click to edit Master title style</a:t>
            </a:r>
          </a:p>
        </p:txBody>
      </p:sp>
      <p:sp>
        <p:nvSpPr>
          <p:cNvPr id="7" name="Date Placeholder 6">
            <a:extLst>
              <a:ext uri="{FF2B5EF4-FFF2-40B4-BE49-F238E27FC236}">
                <a16:creationId xmlns:a16="http://schemas.microsoft.com/office/drawing/2014/main" id="{2FFB7F70-CD6E-41B9-BC6F-7981E3AE73F8}"/>
              </a:ext>
            </a:extLst>
          </p:cNvPr>
          <p:cNvSpPr>
            <a:spLocks noGrp="1"/>
          </p:cNvSpPr>
          <p:nvPr>
            <p:ph type="dt" idx="10"/>
          </p:nvPr>
        </p:nvSpPr>
        <p:spPr/>
        <p:txBody>
          <a:bodyPr/>
          <a:lstStyle/>
          <a:p>
            <a:r>
              <a:rPr lang="en-US" altLang="ja-JP"/>
              <a:t>November 2024</a:t>
            </a:r>
            <a:endParaRPr lang="en-US" dirty="0"/>
          </a:p>
        </p:txBody>
      </p:sp>
      <p:sp>
        <p:nvSpPr>
          <p:cNvPr id="8" name="Footer Placeholder 7">
            <a:extLst>
              <a:ext uri="{FF2B5EF4-FFF2-40B4-BE49-F238E27FC236}">
                <a16:creationId xmlns:a16="http://schemas.microsoft.com/office/drawing/2014/main" id="{90DAEF3D-3907-4271-8E8D-81AEAA4761C6}"/>
              </a:ext>
            </a:extLst>
          </p:cNvPr>
          <p:cNvSpPr>
            <a:spLocks noGrp="1"/>
          </p:cNvSpPr>
          <p:nvPr>
            <p:ph type="ftr" idx="11"/>
          </p:nvPr>
        </p:nvSpPr>
        <p:spPr/>
        <p:txBody>
          <a:bodyPr/>
          <a:lstStyle/>
          <a:p>
            <a:r>
              <a:rPr lang="en-US"/>
              <a:t>Kim, Kobayashi, Hernandez, Kohno (YNU/YRP-IAI)</a:t>
            </a:r>
            <a:endParaRPr lang="en-US" dirty="0"/>
          </a:p>
        </p:txBody>
      </p:sp>
      <p:sp>
        <p:nvSpPr>
          <p:cNvPr id="9" name="Slide Number Placeholder 8">
            <a:extLst>
              <a:ext uri="{FF2B5EF4-FFF2-40B4-BE49-F238E27FC236}">
                <a16:creationId xmlns:a16="http://schemas.microsoft.com/office/drawing/2014/main" id="{03437DD0-8ABB-4C04-8AC4-48674B5415C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
        <p:nvSpPr>
          <p:cNvPr id="11" name="Content Placeholder 10">
            <a:extLst>
              <a:ext uri="{FF2B5EF4-FFF2-40B4-BE49-F238E27FC236}">
                <a16:creationId xmlns:a16="http://schemas.microsoft.com/office/drawing/2014/main" id="{1CCD3CA8-6078-480D-881A-6D3946ECD2E6}"/>
              </a:ext>
            </a:extLst>
          </p:cNvPr>
          <p:cNvSpPr>
            <a:spLocks noGrp="1"/>
          </p:cNvSpPr>
          <p:nvPr>
            <p:ph sz="quarter" idx="13"/>
          </p:nvPr>
        </p:nvSpPr>
        <p:spPr>
          <a:xfrm>
            <a:off x="685799" y="1509393"/>
            <a:ext cx="7772401" cy="4966021"/>
          </a:xfrm>
        </p:spPr>
        <p:txBody>
          <a:bodyPr lIns="0" tIns="0" rIns="0" bIns="0"/>
          <a:lstStyle>
            <a:lvl1pPr marL="368300" indent="-365760">
              <a:buFont typeface="Arial" panose="020B0604020202020204" pitchFamily="34" charset="0"/>
              <a:buChar char="•"/>
              <a:defRPr sz="2400">
                <a:latin typeface="+mn-lt"/>
              </a:defRPr>
            </a:lvl1pPr>
            <a:lvl2pPr marL="731520" indent="-365760">
              <a:defRPr sz="2000">
                <a:latin typeface="+mn-lt"/>
              </a:defRPr>
            </a:lvl2pPr>
            <a:lvl3pPr marL="1097280" indent="-365760">
              <a:defRPr sz="2000">
                <a:latin typeface="+mn-lt"/>
              </a:defRPr>
            </a:lvl3pPr>
            <a:lvl4pPr marL="1463040" indent="-365760">
              <a:defRPr sz="2000">
                <a:latin typeface="+mn-lt"/>
              </a:defRPr>
            </a:lvl4pPr>
            <a:lvl5pPr marL="1828800" indent="-365760">
              <a:defRPr sz="2000">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75138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November 2024</a:t>
            </a:r>
            <a:endParaRPr lang="en-US"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7" name="Google Shape;16;p1">
            <a:extLst>
              <a:ext uri="{FF2B5EF4-FFF2-40B4-BE49-F238E27FC236}">
                <a16:creationId xmlns:a16="http://schemas.microsoft.com/office/drawing/2014/main" id="{99B442C3-369B-472A-8736-6F17DBAC9BF0}"/>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userDrawn="1">
  <p:cSld name="Blank">
    <p:spTree>
      <p:nvGrpSpPr>
        <p:cNvPr id="1" name="Shape 22"/>
        <p:cNvGrpSpPr/>
        <p:nvPr/>
      </p:nvGrpSpPr>
      <p:grpSpPr>
        <a:xfrm>
          <a:off x="0" y="0"/>
          <a:ext cx="0" cy="0"/>
          <a:chOff x="0" y="0"/>
          <a:chExt cx="0" cy="0"/>
        </a:xfrm>
      </p:grpSpPr>
      <p:sp>
        <p:nvSpPr>
          <p:cNvPr id="26" name="Date Placeholder 25">
            <a:extLst>
              <a:ext uri="{FF2B5EF4-FFF2-40B4-BE49-F238E27FC236}">
                <a16:creationId xmlns:a16="http://schemas.microsoft.com/office/drawing/2014/main" id="{ACE57712-74BA-477D-B6AA-67833CD2C451}"/>
              </a:ext>
            </a:extLst>
          </p:cNvPr>
          <p:cNvSpPr>
            <a:spLocks noGrp="1"/>
          </p:cNvSpPr>
          <p:nvPr>
            <p:ph type="dt" idx="10"/>
          </p:nvPr>
        </p:nvSpPr>
        <p:spPr/>
        <p:txBody>
          <a:bodyPr/>
          <a:lstStyle/>
          <a:p>
            <a:r>
              <a:rPr lang="en-US" altLang="ja-JP"/>
              <a:t>November 2024</a:t>
            </a:r>
            <a:endParaRPr lang="en-US" dirty="0"/>
          </a:p>
        </p:txBody>
      </p:sp>
      <p:sp>
        <p:nvSpPr>
          <p:cNvPr id="27" name="Footer Placeholder 26">
            <a:extLst>
              <a:ext uri="{FF2B5EF4-FFF2-40B4-BE49-F238E27FC236}">
                <a16:creationId xmlns:a16="http://schemas.microsoft.com/office/drawing/2014/main" id="{798EF3B9-4DC4-4EDD-8EFC-121567B1F55E}"/>
              </a:ext>
            </a:extLst>
          </p:cNvPr>
          <p:cNvSpPr>
            <a:spLocks noGrp="1"/>
          </p:cNvSpPr>
          <p:nvPr>
            <p:ph type="ftr" idx="11"/>
          </p:nvPr>
        </p:nvSpPr>
        <p:spPr/>
        <p:txBody>
          <a:bodyPr/>
          <a:lstStyle/>
          <a:p>
            <a:r>
              <a:rPr lang="en-US"/>
              <a:t>Kim, Kobayashi, Hernandez, Kohno (YNU/YRP-IAI)</a:t>
            </a:r>
            <a:endParaRPr lang="en-US" dirty="0"/>
          </a:p>
        </p:txBody>
      </p:sp>
      <p:sp>
        <p:nvSpPr>
          <p:cNvPr id="28" name="Slide Number Placeholder 27">
            <a:extLst>
              <a:ext uri="{FF2B5EF4-FFF2-40B4-BE49-F238E27FC236}">
                <a16:creationId xmlns:a16="http://schemas.microsoft.com/office/drawing/2014/main" id="{D67DED76-F3D8-48FB-BA5B-36A652984F6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November 2024</a:t>
            </a:r>
            <a:endParaRPr lang="en-US"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8" name="Google Shape;16;p1">
            <a:extLst>
              <a:ext uri="{FF2B5EF4-FFF2-40B4-BE49-F238E27FC236}">
                <a16:creationId xmlns:a16="http://schemas.microsoft.com/office/drawing/2014/main" id="{E09EBAC0-ACD5-47DB-9053-11BEF0365822}"/>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November 2024</a:t>
            </a:r>
            <a:endParaRPr lang="en-US"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7" name="Google Shape;16;p1">
            <a:extLst>
              <a:ext uri="{FF2B5EF4-FFF2-40B4-BE49-F238E27FC236}">
                <a16:creationId xmlns:a16="http://schemas.microsoft.com/office/drawing/2014/main" id="{D7CCD6AB-B866-4614-8031-E82260AD0BDF}"/>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November 2024</a:t>
            </a:r>
            <a:endParaRPr lang="en-US"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8" name="Google Shape;16;p1">
            <a:extLst>
              <a:ext uri="{FF2B5EF4-FFF2-40B4-BE49-F238E27FC236}">
                <a16:creationId xmlns:a16="http://schemas.microsoft.com/office/drawing/2014/main" id="{BB5ADBB5-07C9-436F-968B-2B7F9C55DF93}"/>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November 2024</a:t>
            </a:r>
            <a:endParaRPr lang="en-US"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0" name="Google Shape;16;p1">
            <a:extLst>
              <a:ext uri="{FF2B5EF4-FFF2-40B4-BE49-F238E27FC236}">
                <a16:creationId xmlns:a16="http://schemas.microsoft.com/office/drawing/2014/main" id="{02000D0A-4701-401E-ADDC-7CBBF09A57E3}"/>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November 2024</a:t>
            </a:r>
            <a:endParaRPr lang="en-US"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8" name="Google Shape;16;p1">
            <a:extLst>
              <a:ext uri="{FF2B5EF4-FFF2-40B4-BE49-F238E27FC236}">
                <a16:creationId xmlns:a16="http://schemas.microsoft.com/office/drawing/2014/main" id="{AF5A37EC-294C-4F06-8193-89A9EDBA02C2}"/>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November 2024</a:t>
            </a:r>
            <a:endParaRPr lang="en-US"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8" name="Google Shape;16;p1">
            <a:extLst>
              <a:ext uri="{FF2B5EF4-FFF2-40B4-BE49-F238E27FC236}">
                <a16:creationId xmlns:a16="http://schemas.microsoft.com/office/drawing/2014/main" id="{B82AC746-03B3-4377-8AA8-336EB896BA2A}"/>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November 2024</a:t>
            </a:r>
            <a:endParaRPr lang="en-US"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7" name="Google Shape;16;p1">
            <a:extLst>
              <a:ext uri="{FF2B5EF4-FFF2-40B4-BE49-F238E27FC236}">
                <a16:creationId xmlns:a16="http://schemas.microsoft.com/office/drawing/2014/main" id="{B92E31D5-C0E1-4B8A-9F2D-E396696A663B}"/>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731520"/>
          </a:xfrm>
          <a:prstGeom prst="rect">
            <a:avLst/>
          </a:prstGeom>
          <a:noFill/>
          <a:ln>
            <a:noFill/>
          </a:ln>
        </p:spPr>
        <p:txBody>
          <a:bodyPr spcFirstLastPara="1" wrap="square" lIns="0" tIns="0" rIns="0" bIns="0"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493518"/>
            <a:ext cx="7772400" cy="4602481"/>
          </a:xfrm>
          <a:prstGeom prst="rect">
            <a:avLst/>
          </a:prstGeom>
          <a:noFill/>
          <a:ln>
            <a:noFill/>
          </a:ln>
        </p:spPr>
        <p:txBody>
          <a:bodyPr spcFirstLastPara="1" wrap="square" lIns="0" tIns="0" rIns="0" bIns="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6" name="Google Shape;16;p1"/>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P802.15-24-</a:t>
            </a:r>
            <a:r>
              <a:rPr lang="en-US" sz="1400" b="1" i="0" u="none" strike="noStrike" cap="none" dirty="0">
                <a:solidFill>
                  <a:schemeClr val="tx1"/>
                </a:solidFill>
                <a:latin typeface="Times New Roman"/>
                <a:ea typeface="Times New Roman"/>
                <a:cs typeface="Times New Roman"/>
                <a:sym typeface="Times New Roman"/>
              </a:rPr>
              <a:t>0642-00</a:t>
            </a:r>
            <a:r>
              <a:rPr lang="en-US" sz="1400" b="1" i="0" u="none" strike="noStrike" cap="none" dirty="0">
                <a:solidFill>
                  <a:schemeClr val="dk1"/>
                </a:solidFill>
                <a:latin typeface="Times New Roman"/>
                <a:ea typeface="Times New Roman"/>
                <a:cs typeface="Times New Roman"/>
                <a:sym typeface="Times New Roman"/>
              </a:rPr>
              <a:t>-06a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94592"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
        <p:nvSpPr>
          <p:cNvPr id="11" name="Google Shape;35;p4">
            <a:extLst>
              <a:ext uri="{FF2B5EF4-FFF2-40B4-BE49-F238E27FC236}">
                <a16:creationId xmlns:a16="http://schemas.microsoft.com/office/drawing/2014/main" id="{8C3C5454-E6B7-44DD-A499-381C916D8184}"/>
              </a:ext>
            </a:extLst>
          </p:cNvPr>
          <p:cNvSpPr txBox="1">
            <a:spLocks noGrp="1"/>
          </p:cNvSpPr>
          <p:nvPr>
            <p:ph type="dt" idx="2"/>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November 2024</a:t>
            </a:r>
            <a:endParaRPr lang="en-US" dirty="0"/>
          </a:p>
        </p:txBody>
      </p:sp>
    </p:spTree>
  </p:cSld>
  <p:clrMap bg1="lt1" tx1="dk1" bg2="dk2" tx2="lt2" accent1="accent1" accent2="accent2" accent3="accent3" accent4="accent4" accent5="accent5" accent6="accent6" hlink="hlink" folHlink="folHlink"/>
  <p:sldLayoutIdLst>
    <p:sldLayoutId id="2147483659" r:id="rId1"/>
    <p:sldLayoutId id="2147483648"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400" b="0" i="0" u="none" strike="noStrike" cap="none">
          <a:solidFill>
            <a:srgbClr val="000000"/>
          </a:solidFill>
          <a:latin typeface="+mn-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14300" y="380707"/>
            <a:ext cx="8991600" cy="6179527"/>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200" b="1" i="0" u="sng" strike="noStrike" cap="none" dirty="0">
              <a:solidFill>
                <a:schemeClr val="dk2"/>
              </a:solidFill>
              <a:latin typeface="Times New Roman"/>
              <a:ea typeface="Times New Roman"/>
              <a:cs typeface="Times New Roman"/>
              <a:sym typeface="Times New Roman"/>
            </a:endParaRPr>
          </a:p>
          <a:p>
            <a:pPr marL="0" marR="0" lvl="0" indent="0" algn="ctr" rtl="0">
              <a:spcBef>
                <a:spcPts val="0"/>
              </a:spcBef>
              <a:spcAft>
                <a:spcPts val="0"/>
              </a:spcAft>
              <a:buClr>
                <a:schemeClr val="dk2"/>
              </a:buClr>
              <a:buFont typeface="Times New Roman"/>
              <a:buNone/>
            </a:pPr>
            <a:r>
              <a:rPr lang="en-US" sz="1800" b="1" i="0" u="sng" strike="noStrike" cap="none" dirty="0">
                <a:solidFill>
                  <a:schemeClr val="dk2"/>
                </a:solidFill>
                <a:latin typeface="Times New Roman"/>
                <a:ea typeface="Times New Roman"/>
                <a:cs typeface="Times New Roman"/>
                <a:sym typeface="Times New Roman"/>
              </a:rPr>
              <a:t>Project: IEEE P802.15 Working Group for W</a:t>
            </a:r>
            <a:r>
              <a:rPr lang="en-US" sz="1800" b="1" u="sng" dirty="0">
                <a:solidFill>
                  <a:schemeClr val="dk2"/>
                </a:solidFill>
                <a:latin typeface="Times New Roman"/>
                <a:ea typeface="Times New Roman"/>
                <a:cs typeface="Times New Roman"/>
                <a:sym typeface="Times New Roman"/>
              </a:rPr>
              <a:t>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Coordinator-to-Coordinator(C2C) Ranging and Communication for Multiple BAN Coexistence</a:t>
            </a: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a:t>
            </a:r>
            <a:r>
              <a:rPr lang="en-US" sz="1600" b="1" dirty="0">
                <a:solidFill>
                  <a:schemeClr val="dk2"/>
                </a:solidFill>
                <a:latin typeface="Times New Roman"/>
                <a:ea typeface="Times New Roman"/>
                <a:cs typeface="Times New Roman"/>
                <a:sym typeface="Times New Roman"/>
              </a:rPr>
              <a:t> </a:t>
            </a:r>
            <a:r>
              <a:rPr lang="en-US" sz="1600" b="0" i="0" u="none" strike="noStrike" cap="none" dirty="0">
                <a:solidFill>
                  <a:schemeClr val="dk2"/>
                </a:solidFill>
                <a:latin typeface="Times New Roman"/>
                <a:ea typeface="Times New Roman"/>
                <a:cs typeface="Times New Roman"/>
                <a:sym typeface="Times New Roman"/>
              </a:rPr>
              <a:t>November </a:t>
            </a:r>
            <a:r>
              <a:rPr lang="en-US" sz="1600" dirty="0">
                <a:solidFill>
                  <a:schemeClr val="tx1"/>
                </a:solidFill>
                <a:latin typeface="Times New Roman"/>
                <a:ea typeface="Times New Roman"/>
                <a:cs typeface="Times New Roman"/>
                <a:sym typeface="Times New Roman"/>
              </a:rPr>
              <a:t>10th</a:t>
            </a:r>
            <a:r>
              <a:rPr lang="en-US" sz="1600" b="0" i="0" u="none" strike="noStrike" cap="none" dirty="0">
                <a:solidFill>
                  <a:schemeClr val="dk2"/>
                </a:solidFill>
                <a:latin typeface="Times New Roman"/>
                <a:ea typeface="Times New Roman"/>
                <a:cs typeface="Times New Roman"/>
                <a:sym typeface="Times New Roman"/>
              </a:rPr>
              <a:t>, 2024</a:t>
            </a:r>
            <a:endParaRPr dirty="0">
              <a:solidFill>
                <a:schemeClr val="dk2"/>
              </a:solidFill>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Source:</a:t>
            </a:r>
            <a:r>
              <a:rPr lang="en-US" sz="1600" i="0" u="none" strike="noStrike" cap="none" dirty="0">
                <a:solidFill>
                  <a:schemeClr val="dk2"/>
                </a:solidFill>
                <a:latin typeface="Times New Roman"/>
                <a:ea typeface="Times New Roman"/>
                <a:cs typeface="Times New Roman"/>
                <a:sym typeface="Times New Roman"/>
              </a:rPr>
              <a:t> Ryuji Kohno1,2, </a:t>
            </a:r>
            <a:r>
              <a:rPr lang="en-US" sz="1600" b="0" i="0" u="none" strike="noStrike" cap="none" dirty="0">
                <a:solidFill>
                  <a:schemeClr val="dk2"/>
                </a:solidFill>
                <a:latin typeface="Times New Roman"/>
                <a:ea typeface="Times New Roman"/>
                <a:cs typeface="Times New Roman"/>
                <a:sym typeface="Times New Roman"/>
              </a:rPr>
              <a:t>Minsoo Kim</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b="0" i="0" u="none" strike="noStrike" cap="none" dirty="0">
                <a:solidFill>
                  <a:schemeClr val="dk2"/>
                </a:solidFill>
                <a:latin typeface="Times New Roman"/>
                <a:ea typeface="Times New Roman"/>
                <a:cs typeface="Times New Roman"/>
                <a:sym typeface="Times New Roman"/>
              </a:rPr>
              <a:t>, Takumi Kobayashi</a:t>
            </a:r>
            <a:r>
              <a:rPr lang="en-US" sz="1600" b="0" i="0" u="none" strike="noStrike" cap="none" baseline="30000" dirty="0">
                <a:solidFill>
                  <a:schemeClr val="dk2"/>
                </a:solidFill>
                <a:latin typeface="Times New Roman"/>
                <a:ea typeface="Times New Roman"/>
                <a:cs typeface="Times New Roman"/>
                <a:sym typeface="Times New Roman"/>
              </a:rPr>
              <a:t>1,2</a:t>
            </a:r>
            <a:r>
              <a:rPr lang="en-US" sz="1600" b="0" i="0" u="none" strike="noStrike" cap="none" dirty="0">
                <a:solidFill>
                  <a:schemeClr val="dk2"/>
                </a:solidFill>
                <a:latin typeface="Times New Roman"/>
                <a:ea typeface="Times New Roman"/>
                <a:cs typeface="Times New Roman"/>
                <a:sym typeface="Times New Roman"/>
              </a:rPr>
              <a:t>, Marco Hernandez</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b="0" i="0" u="none" strike="noStrike" cap="none" dirty="0">
                <a:solidFill>
                  <a:schemeClr val="dk2"/>
                </a:solidFill>
                <a:latin typeface="Times New Roman"/>
                <a:ea typeface="Times New Roman"/>
                <a:cs typeface="Times New Roman"/>
                <a:sym typeface="Times New Roman"/>
              </a:rPr>
              <a:t>, </a:t>
            </a:r>
            <a:endParaRPr baseline="30000" dirty="0"/>
          </a:p>
          <a:p>
            <a:pPr marL="0" marR="0" lvl="0" indent="0" defTabSz="914400" rtl="0" eaLnBrk="1" fontAlgn="auto" latinLnBrk="0" hangingPunct="1">
              <a:lnSpc>
                <a:spcPct val="100000"/>
              </a:lnSpc>
              <a:spcBef>
                <a:spcPts val="640"/>
              </a:spcBef>
              <a:spcAft>
                <a:spcPts val="0"/>
              </a:spcAft>
              <a:buClr>
                <a:srgbClr val="000000"/>
              </a:buClr>
              <a:buSzPts val="3200"/>
              <a:buFont typeface="Arial"/>
              <a:buNone/>
              <a:tabLst/>
              <a:defRPr/>
            </a:pPr>
            <a:r>
              <a:rPr lang="en-US" sz="1600" b="1" i="0" u="none" strike="noStrike" cap="none" dirty="0">
                <a:solidFill>
                  <a:schemeClr val="dk2"/>
                </a:solidFill>
                <a:latin typeface="Times New Roman"/>
                <a:ea typeface="Times New Roman"/>
                <a:cs typeface="Times New Roman"/>
                <a:sym typeface="Times New Roman"/>
              </a:rPr>
              <a:t>Company:</a:t>
            </a:r>
            <a:r>
              <a:rPr lang="en-US" sz="1600" i="0" u="none" strike="noStrike" cap="none" dirty="0">
                <a:solidFill>
                  <a:schemeClr val="dk2"/>
                </a:solidFill>
                <a:latin typeface="Times New Roman"/>
                <a:ea typeface="Times New Roman"/>
                <a:cs typeface="Times New Roman"/>
                <a:sym typeface="Times New Roman"/>
              </a:rPr>
              <a:t> </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b="0" i="0" u="none" strike="noStrike" cap="none" dirty="0">
                <a:solidFill>
                  <a:schemeClr val="dk2"/>
                </a:solidFill>
                <a:latin typeface="Times New Roman"/>
                <a:ea typeface="Times New Roman"/>
                <a:cs typeface="Times New Roman"/>
                <a:sym typeface="Times New Roman"/>
              </a:rPr>
              <a:t>Yokosuka Research Park International Alliance Institute (YRP-IAI), Japan; </a:t>
            </a:r>
            <a:r>
              <a:rPr lang="en-US" sz="1600" b="0" i="0" u="none" strike="noStrike" cap="none" baseline="30000" dirty="0">
                <a:solidFill>
                  <a:schemeClr val="dk2"/>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Yokohama National University (YNU), Japan, </a:t>
            </a:r>
            <a:r>
              <a:rPr kumimoji="0" lang="en-US" altLang="ja-JP" sz="1600" b="0" i="0" u="none" strike="noStrike" kern="0" cap="none" spc="0" normalizeH="0" baseline="30000" noProof="0" dirty="0">
                <a:ln>
                  <a:noFill/>
                </a:ln>
                <a:solidFill>
                  <a:srgbClr val="000000"/>
                </a:solidFill>
                <a:effectLst/>
                <a:uLnTx/>
                <a:uFillTx/>
                <a:latin typeface="+mj-lt"/>
                <a:cs typeface="Arial"/>
                <a:sym typeface="Arial"/>
              </a:rPr>
              <a:t>3</a:t>
            </a:r>
            <a:r>
              <a:rPr kumimoji="0" lang="en-US" altLang="ja-JP" sz="1600" b="0" i="0" u="none" strike="noStrike" kern="0" cap="none" spc="0" normalizeH="0" baseline="0" noProof="0" dirty="0">
                <a:ln>
                  <a:noFill/>
                </a:ln>
                <a:solidFill>
                  <a:srgbClr val="000000"/>
                </a:solidFill>
                <a:effectLst/>
                <a:uLnTx/>
                <a:uFillTx/>
                <a:latin typeface="+mj-lt"/>
                <a:cs typeface="Arial"/>
                <a:sym typeface="Arial"/>
              </a:rPr>
              <a:t>Centre for Wireless Communications(CWC), University of Oulu, Finland</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Address:</a:t>
            </a:r>
            <a:r>
              <a:rPr lang="en-US" sz="1600"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1</a:t>
            </a:r>
            <a:r>
              <a:rPr lang="en-US" sz="1600" dirty="0">
                <a:solidFill>
                  <a:schemeClr val="dk1"/>
                </a:solidFill>
                <a:latin typeface="Times New Roman"/>
                <a:ea typeface="Times New Roman"/>
                <a:cs typeface="Times New Roman"/>
                <a:sym typeface="Times New Roman"/>
              </a:rPr>
              <a:t>YRP 1, 3-4 </a:t>
            </a:r>
            <a:r>
              <a:rPr lang="en-US" sz="1600" dirty="0" err="1">
                <a:solidFill>
                  <a:schemeClr val="dk1"/>
                </a:solidFill>
                <a:latin typeface="Times New Roman"/>
                <a:ea typeface="Times New Roman"/>
                <a:cs typeface="Times New Roman"/>
                <a:sym typeface="Times New Roman"/>
              </a:rPr>
              <a:t>Hikarino-oka</a:t>
            </a:r>
            <a:r>
              <a:rPr lang="en-US" sz="1600" dirty="0">
                <a:solidFill>
                  <a:schemeClr val="dk1"/>
                </a:solidFill>
                <a:latin typeface="Times New Roman"/>
                <a:ea typeface="Times New Roman"/>
                <a:cs typeface="Times New Roman"/>
                <a:sym typeface="Times New Roman"/>
              </a:rPr>
              <a:t>, Yokosuka, 239-0847 Japan;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79-5 </a:t>
            </a:r>
            <a:r>
              <a:rPr lang="en-US" sz="1600" dirty="0" err="1">
                <a:solidFill>
                  <a:schemeClr val="dk1"/>
                </a:solidFill>
                <a:latin typeface="Times New Roman"/>
                <a:ea typeface="Times New Roman"/>
                <a:cs typeface="Times New Roman"/>
                <a:sym typeface="Times New Roman"/>
              </a:rPr>
              <a:t>Tokiwadai</a:t>
            </a:r>
            <a:r>
              <a:rPr lang="en-US" sz="1600" dirty="0">
                <a:solidFill>
                  <a:schemeClr val="dk1"/>
                </a:solidFill>
                <a:latin typeface="Times New Roman"/>
                <a:ea typeface="Times New Roman"/>
                <a:cs typeface="Times New Roman"/>
                <a:sym typeface="Times New Roman"/>
              </a:rPr>
              <a:t>, Hodogaya-</a:t>
            </a:r>
            <a:r>
              <a:rPr lang="en-US" sz="1600" dirty="0" err="1">
                <a:solidFill>
                  <a:schemeClr val="dk1"/>
                </a:solidFill>
                <a:latin typeface="Times New Roman"/>
                <a:ea typeface="Times New Roman"/>
                <a:cs typeface="Times New Roman"/>
                <a:sym typeface="Times New Roman"/>
              </a:rPr>
              <a:t>ku</a:t>
            </a:r>
            <a:r>
              <a:rPr lang="en-US" sz="1600" dirty="0">
                <a:solidFill>
                  <a:schemeClr val="dk1"/>
                </a:solidFill>
                <a:latin typeface="Times New Roman"/>
                <a:ea typeface="Times New Roman"/>
                <a:cs typeface="Times New Roman"/>
                <a:sym typeface="Times New Roman"/>
              </a:rPr>
              <a:t>, Yokohama, 240-8501 Japan</a:t>
            </a:r>
            <a:endParaRPr dirty="0"/>
          </a:p>
          <a:p>
            <a:pPr>
              <a:buClr>
                <a:schemeClr val="dk2"/>
              </a:buClr>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i="0" u="none" strike="noStrike" cap="none"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+81-90-5408-0611, </a:t>
            </a:r>
            <a:r>
              <a:rPr lang="en-US" sz="1600" b="1" dirty="0">
                <a:solidFill>
                  <a:schemeClr val="dk1"/>
                </a:solidFill>
                <a:latin typeface="Times New Roman"/>
                <a:ea typeface="Times New Roman"/>
                <a:cs typeface="Times New Roman"/>
                <a:sym typeface="Times New Roman"/>
              </a:rPr>
              <a:t>Fax:</a:t>
            </a:r>
            <a:r>
              <a:rPr lang="en-US" sz="1600"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+81-45-383-5528, </a:t>
            </a:r>
            <a:r>
              <a:rPr lang="en-US" sz="1600" b="1" i="0" u="none" strike="noStrike" cap="none" dirty="0">
                <a:solidFill>
                  <a:schemeClr val="dk2"/>
                </a:solidFill>
                <a:latin typeface="Times New Roman"/>
                <a:ea typeface="Times New Roman"/>
                <a:cs typeface="Times New Roman"/>
                <a:sym typeface="Times New Roman"/>
              </a:rPr>
              <a:t>E-Mail:</a:t>
            </a:r>
            <a:r>
              <a:rPr lang="en-US" sz="1600" b="0" i="0" u="none" strike="noStrike" cap="none" dirty="0">
                <a:solidFill>
                  <a:schemeClr val="dk2"/>
                </a:solidFill>
                <a:latin typeface="Times New Roman"/>
                <a:ea typeface="Times New Roman"/>
                <a:cs typeface="Times New Roman"/>
                <a:sym typeface="Times New Roman"/>
              </a:rPr>
              <a:t>[minsoo@minsookim.com; kobayashi-</a:t>
            </a:r>
            <a:r>
              <a:rPr lang="en-US" sz="1600" dirty="0">
                <a:solidFill>
                  <a:schemeClr val="dk2"/>
                </a:solidFill>
                <a:latin typeface="Times New Roman"/>
                <a:ea typeface="Times New Roman"/>
                <a:cs typeface="Times New Roman"/>
                <a:sym typeface="Times New Roman"/>
              </a:rPr>
              <a:t>takumi-ch@ynu.ac.jp, Marco.Hernandez@ieee.org; kohno@ynu.ac.jp</a:t>
            </a:r>
            <a:r>
              <a:rPr lang="en-US" sz="1600" b="0" i="0" u="none" strike="noStrike" cap="none" dirty="0">
                <a:solidFill>
                  <a:schemeClr val="dk2"/>
                </a:solidFill>
                <a:latin typeface="Times New Roman"/>
                <a:ea typeface="Times New Roman"/>
                <a:cs typeface="Times New Roman"/>
                <a:sym typeface="Times New Roman"/>
              </a:rPr>
              <a:t>]</a:t>
            </a:r>
            <a:endParaRPr lang="en-US" dirty="0"/>
          </a:p>
          <a:p>
            <a:pPr marL="0" marR="0" lvl="0" indent="0" algn="l" rtl="0">
              <a:spcBef>
                <a:spcPts val="6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In response to call for technical contributions</a:t>
            </a:r>
            <a:endParaRPr sz="1200" b="0" i="0" u="none" strike="noStrike" cap="none" dirty="0">
              <a:solidFill>
                <a:schemeClr val="dk2"/>
              </a:solidFill>
              <a:latin typeface="Times New Roman"/>
              <a:ea typeface="Times New Roman"/>
              <a:cs typeface="Times New Roman"/>
              <a:sym typeface="Times New Roman"/>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Abstract:</a:t>
            </a:r>
            <a:r>
              <a:rPr lang="en-US" sz="1600" i="0" u="none" strike="noStrike" cap="none" dirty="0">
                <a:solidFill>
                  <a:schemeClr val="dk2"/>
                </a:solidFill>
                <a:latin typeface="Times New Roman"/>
                <a:ea typeface="Times New Roman"/>
                <a:cs typeface="Times New Roman"/>
                <a:sym typeface="Times New Roman"/>
              </a:rPr>
              <a:t> This document contains a discussion of coordinator-to-coordinator ranging and communication to realize the enhanced reliability of P802.15.6a. </a:t>
            </a:r>
            <a:endParaRPr dirty="0"/>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Material for discussion in P802.15.6a </a:t>
            </a:r>
            <a:r>
              <a:rPr lang="en-US" sz="1600" dirty="0">
                <a:solidFill>
                  <a:schemeClr val="dk1"/>
                </a:solidFill>
                <a:latin typeface="Times New Roman"/>
                <a:ea typeface="Times New Roman"/>
                <a:cs typeface="Times New Roman"/>
                <a:sym typeface="Times New Roman"/>
              </a:rPr>
              <a:t>T</a:t>
            </a:r>
            <a:r>
              <a:rPr lang="en-US" sz="1600" b="0" i="0" u="none" strike="noStrike" cap="none" dirty="0">
                <a:solidFill>
                  <a:schemeClr val="dk1"/>
                </a:solidFill>
                <a:latin typeface="Times New Roman"/>
                <a:ea typeface="Times New Roman"/>
                <a:cs typeface="Times New Roman"/>
                <a:sym typeface="Times New Roman"/>
              </a:rPr>
              <a:t>G</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2"/>
                </a:solidFill>
                <a:latin typeface="Times New Roman"/>
                <a:ea typeface="Times New Roman"/>
                <a:cs typeface="Times New Roman"/>
                <a:sym typeface="Times New Roman"/>
              </a:rPr>
              <a:t>This document has been prepared to assist the </a:t>
            </a:r>
            <a:r>
              <a:rPr lang="en-US" altLang="en-US" sz="1600" dirty="0">
                <a:latin typeface="Times New Roman" panose="02020603050405020304" pitchFamily="18" charset="0"/>
              </a:rPr>
              <a:t>IEEE P802.15.6a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altLang="en-US" sz="1600" dirty="0">
                <a:latin typeface="Times New Roman" panose="02020603050405020304" pitchFamily="18" charset="0"/>
              </a:rPr>
              <a:t>P802.15</a:t>
            </a:r>
            <a:r>
              <a:rPr lang="en-US" sz="1600" b="0" i="0" u="none" strike="noStrike" cap="none" dirty="0">
                <a:solidFill>
                  <a:schemeClr val="dk2"/>
                </a:solidFill>
                <a:latin typeface="Times New Roman"/>
                <a:ea typeface="Times New Roman"/>
                <a:cs typeface="Times New Roman"/>
                <a:sym typeface="Times New Roman"/>
              </a:rPr>
              <a:t>.6a.</a:t>
            </a:r>
            <a:endParaRPr dirty="0"/>
          </a:p>
        </p:txBody>
      </p:sp>
      <p:sp>
        <p:nvSpPr>
          <p:cNvPr id="6" name="Date Placeholder 3">
            <a:extLst>
              <a:ext uri="{FF2B5EF4-FFF2-40B4-BE49-F238E27FC236}">
                <a16:creationId xmlns:a16="http://schemas.microsoft.com/office/drawing/2014/main" id="{A0528065-C4BE-4D87-BAF1-21248446F671}"/>
              </a:ext>
            </a:extLst>
          </p:cNvPr>
          <p:cNvSpPr>
            <a:spLocks noGrp="1"/>
          </p:cNvSpPr>
          <p:nvPr>
            <p:ph type="dt" idx="10"/>
          </p:nvPr>
        </p:nvSpPr>
        <p:spPr>
          <a:xfrm>
            <a:off x="685800" y="377825"/>
            <a:ext cx="1600200" cy="215900"/>
          </a:xfrm>
        </p:spPr>
        <p:txBody>
          <a:bodyPr/>
          <a:lstStyle/>
          <a:p>
            <a:r>
              <a:rPr lang="en-US" altLang="ja-JP"/>
              <a:t>November 2024</a:t>
            </a:r>
            <a:endParaRPr lang="en-US" dirty="0"/>
          </a:p>
        </p:txBody>
      </p:sp>
      <p:sp>
        <p:nvSpPr>
          <p:cNvPr id="7" name="Footer Placeholder 5">
            <a:extLst>
              <a:ext uri="{FF2B5EF4-FFF2-40B4-BE49-F238E27FC236}">
                <a16:creationId xmlns:a16="http://schemas.microsoft.com/office/drawing/2014/main" id="{81A41B47-C67D-4527-8DA4-18169A8E4482}"/>
              </a:ext>
            </a:extLst>
          </p:cNvPr>
          <p:cNvSpPr>
            <a:spLocks noGrp="1"/>
          </p:cNvSpPr>
          <p:nvPr>
            <p:ph type="ftr" idx="11"/>
          </p:nvPr>
        </p:nvSpPr>
        <p:spPr>
          <a:xfrm>
            <a:off x="5125792" y="6475414"/>
            <a:ext cx="3484808" cy="184134"/>
          </a:xfrm>
        </p:spPr>
        <p:txBody>
          <a:bodyPr/>
          <a:lstStyle/>
          <a:p>
            <a:r>
              <a:rPr lang="en-US"/>
              <a:t>Kim, Kobayashi, Hernandez, Kohno (YNU/YRP-IAI)</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00CFB-51CF-459B-90CE-9A0F54E09F9F}"/>
              </a:ext>
            </a:extLst>
          </p:cNvPr>
          <p:cNvSpPr>
            <a:spLocks noGrp="1"/>
          </p:cNvSpPr>
          <p:nvPr>
            <p:ph type="title"/>
          </p:nvPr>
        </p:nvSpPr>
        <p:spPr/>
        <p:txBody>
          <a:bodyPr/>
          <a:lstStyle/>
          <a:p>
            <a:r>
              <a:rPr lang="en-US" dirty="0"/>
              <a:t>Possible Scenarios of C2C</a:t>
            </a:r>
          </a:p>
        </p:txBody>
      </p:sp>
      <p:sp>
        <p:nvSpPr>
          <p:cNvPr id="3" name="Date Placeholder 2">
            <a:extLst>
              <a:ext uri="{FF2B5EF4-FFF2-40B4-BE49-F238E27FC236}">
                <a16:creationId xmlns:a16="http://schemas.microsoft.com/office/drawing/2014/main" id="{7E8D5E75-9007-4CA9-B7EC-8EE3FB0FC19E}"/>
              </a:ext>
            </a:extLst>
          </p:cNvPr>
          <p:cNvSpPr>
            <a:spLocks noGrp="1"/>
          </p:cNvSpPr>
          <p:nvPr>
            <p:ph type="dt" idx="10"/>
          </p:nvPr>
        </p:nvSpPr>
        <p:spPr/>
        <p:txBody>
          <a:bodyPr/>
          <a:lstStyle/>
          <a:p>
            <a:r>
              <a:rPr lang="en-US" altLang="ja-JP"/>
              <a:t>November 2024</a:t>
            </a:r>
            <a:endParaRPr lang="en-US" dirty="0"/>
          </a:p>
        </p:txBody>
      </p:sp>
      <p:sp>
        <p:nvSpPr>
          <p:cNvPr id="4" name="Footer Placeholder 3">
            <a:extLst>
              <a:ext uri="{FF2B5EF4-FFF2-40B4-BE49-F238E27FC236}">
                <a16:creationId xmlns:a16="http://schemas.microsoft.com/office/drawing/2014/main" id="{70CB5AD4-6444-4F5E-8FE4-A90F8F1435FE}"/>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A869D0C8-AD74-4A5D-A0F8-77D836ACEFB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10</a:t>
            </a:fld>
            <a:endParaRPr dirty="0"/>
          </a:p>
        </p:txBody>
      </p:sp>
      <p:sp>
        <p:nvSpPr>
          <p:cNvPr id="6" name="Content Placeholder 5">
            <a:extLst>
              <a:ext uri="{FF2B5EF4-FFF2-40B4-BE49-F238E27FC236}">
                <a16:creationId xmlns:a16="http://schemas.microsoft.com/office/drawing/2014/main" id="{5FAC2AB6-D83F-4875-80A5-E5BEAB570995}"/>
              </a:ext>
            </a:extLst>
          </p:cNvPr>
          <p:cNvSpPr>
            <a:spLocks noGrp="1"/>
          </p:cNvSpPr>
          <p:nvPr>
            <p:ph sz="quarter" idx="13"/>
          </p:nvPr>
        </p:nvSpPr>
        <p:spPr/>
        <p:txBody>
          <a:bodyPr/>
          <a:lstStyle/>
          <a:p>
            <a:pPr marL="482600" indent="-457200">
              <a:buFont typeface="+mj-lt"/>
              <a:buAutoNum type="arabicPeriod" startAt="3"/>
            </a:pPr>
            <a:r>
              <a:rPr lang="en-US" sz="2400" dirty="0">
                <a:latin typeface="+mn-lt"/>
              </a:rPr>
              <a:t>Multiple Human BANs</a:t>
            </a:r>
          </a:p>
          <a:p>
            <a:pPr lvl="1"/>
            <a:r>
              <a:rPr lang="en-US" sz="2000" dirty="0">
                <a:latin typeface="+mn-lt"/>
              </a:rPr>
              <a:t>If there is no Vehicle BAN, peer-to-peer (P2P) communication is the only option. </a:t>
            </a:r>
          </a:p>
          <a:p>
            <a:pPr lvl="2"/>
            <a:r>
              <a:rPr lang="en-US" dirty="0">
                <a:latin typeface="+mn-lt"/>
              </a:rPr>
              <a:t>However, distributed control increases complexity and communication overhead.</a:t>
            </a:r>
          </a:p>
          <a:p>
            <a:pPr lvl="2"/>
            <a:r>
              <a:rPr lang="en-US" dirty="0">
                <a:latin typeface="+mn-lt"/>
              </a:rPr>
              <a:t>If peer-to-peer communication should be employed, it should be limited to BAN Coordinators, excluding links between BAN Coordinator and BAN Nodes, to reduce overheads.</a:t>
            </a:r>
          </a:p>
          <a:p>
            <a:pPr lvl="2"/>
            <a:r>
              <a:rPr lang="en-US" dirty="0">
                <a:latin typeface="+mn-lt"/>
              </a:rPr>
              <a:t>Careful considerations are required.</a:t>
            </a:r>
          </a:p>
        </p:txBody>
      </p:sp>
    </p:spTree>
    <p:extLst>
      <p:ext uri="{BB962C8B-B14F-4D97-AF65-F5344CB8AC3E}">
        <p14:creationId xmlns:p14="http://schemas.microsoft.com/office/powerpoint/2010/main" val="2078652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
                                        <p:tgtEl>
                                          <p:spTgt spid="6">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500"/>
                                        <p:tgtEl>
                                          <p:spTgt spid="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fade">
                                      <p:cBhvr>
                                        <p:cTn id="15" dur="500"/>
                                        <p:tgtEl>
                                          <p:spTgt spid="6">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txEl>
                                              <p:pRg st="3" end="3"/>
                                            </p:txEl>
                                          </p:spTgt>
                                        </p:tgtEl>
                                        <p:attrNameLst>
                                          <p:attrName>style.visibility</p:attrName>
                                        </p:attrNameLst>
                                      </p:cBhvr>
                                      <p:to>
                                        <p:strVal val="visible"/>
                                      </p:to>
                                    </p:set>
                                    <p:animEffect transition="in" filter="fade">
                                      <p:cBhvr>
                                        <p:cTn id="20" dur="500"/>
                                        <p:tgtEl>
                                          <p:spTgt spid="6">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Effect transition="in" filter="fade">
                                      <p:cBhvr>
                                        <p:cTn id="25"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FA629-8F2C-4207-A4C2-ABF0AFC8925C}"/>
              </a:ext>
            </a:extLst>
          </p:cNvPr>
          <p:cNvSpPr>
            <a:spLocks noGrp="1"/>
          </p:cNvSpPr>
          <p:nvPr>
            <p:ph type="title"/>
          </p:nvPr>
        </p:nvSpPr>
        <p:spPr/>
        <p:txBody>
          <a:bodyPr/>
          <a:lstStyle/>
          <a:p>
            <a:r>
              <a:rPr lang="en-US" dirty="0"/>
              <a:t>Possible Scenarios of Handovers</a:t>
            </a:r>
          </a:p>
        </p:txBody>
      </p:sp>
      <p:sp>
        <p:nvSpPr>
          <p:cNvPr id="3" name="Date Placeholder 2">
            <a:extLst>
              <a:ext uri="{FF2B5EF4-FFF2-40B4-BE49-F238E27FC236}">
                <a16:creationId xmlns:a16="http://schemas.microsoft.com/office/drawing/2014/main" id="{744F0F7E-252C-4FA3-B7CF-418E8EB1A547}"/>
              </a:ext>
            </a:extLst>
          </p:cNvPr>
          <p:cNvSpPr>
            <a:spLocks noGrp="1"/>
          </p:cNvSpPr>
          <p:nvPr>
            <p:ph type="dt" idx="10"/>
          </p:nvPr>
        </p:nvSpPr>
        <p:spPr/>
        <p:txBody>
          <a:bodyPr/>
          <a:lstStyle/>
          <a:p>
            <a:r>
              <a:rPr lang="en-US" altLang="ja-JP"/>
              <a:t>November 2024</a:t>
            </a:r>
            <a:endParaRPr lang="en-US" dirty="0"/>
          </a:p>
        </p:txBody>
      </p:sp>
      <p:sp>
        <p:nvSpPr>
          <p:cNvPr id="4" name="Footer Placeholder 3">
            <a:extLst>
              <a:ext uri="{FF2B5EF4-FFF2-40B4-BE49-F238E27FC236}">
                <a16:creationId xmlns:a16="http://schemas.microsoft.com/office/drawing/2014/main" id="{1BFC356A-F99C-44B2-A9BB-827C7D9FCF31}"/>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F663FB30-5B51-4E2F-93C1-70BC921B933C}"/>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11</a:t>
            </a:fld>
            <a:endParaRPr dirty="0"/>
          </a:p>
        </p:txBody>
      </p:sp>
      <p:sp>
        <p:nvSpPr>
          <p:cNvPr id="6" name="Content Placeholder 5">
            <a:extLst>
              <a:ext uri="{FF2B5EF4-FFF2-40B4-BE49-F238E27FC236}">
                <a16:creationId xmlns:a16="http://schemas.microsoft.com/office/drawing/2014/main" id="{4BC42CD9-51CE-4167-907D-E7BA59F61BA9}"/>
              </a:ext>
            </a:extLst>
          </p:cNvPr>
          <p:cNvSpPr>
            <a:spLocks noGrp="1"/>
          </p:cNvSpPr>
          <p:nvPr>
            <p:ph sz="quarter" idx="13"/>
          </p:nvPr>
        </p:nvSpPr>
        <p:spPr/>
        <p:txBody>
          <a:bodyPr/>
          <a:lstStyle/>
          <a:p>
            <a:pPr marL="539750" indent="-514350">
              <a:buFont typeface="+mj-lt"/>
              <a:buAutoNum type="arabicPeriod"/>
            </a:pPr>
            <a:r>
              <a:rPr lang="en-US" dirty="0"/>
              <a:t>Handover of Human BAN nodes</a:t>
            </a:r>
            <a:endParaRPr lang="en-US" sz="2400" dirty="0">
              <a:latin typeface="+mn-lt"/>
            </a:endParaRPr>
          </a:p>
          <a:p>
            <a:pPr marL="996950" lvl="1" indent="-514350"/>
            <a:r>
              <a:rPr lang="en-US" sz="2000" dirty="0">
                <a:latin typeface="+mn-lt"/>
              </a:rPr>
              <a:t>Human BAN nodes may be handed over from its Human BAN Coordinator to a Vehicle BAN Coordinator, </a:t>
            </a:r>
            <a:r>
              <a:rPr lang="en-US" dirty="0"/>
              <a:t>when its user approaches or boards the vehicle.</a:t>
            </a:r>
          </a:p>
        </p:txBody>
      </p:sp>
      <p:pic>
        <p:nvPicPr>
          <p:cNvPr id="10" name="図 6" descr="アイコン&#10;&#10;自動的に生成された説明">
            <a:extLst>
              <a:ext uri="{FF2B5EF4-FFF2-40B4-BE49-F238E27FC236}">
                <a16:creationId xmlns:a16="http://schemas.microsoft.com/office/drawing/2014/main" id="{4EAB9B90-2D67-438E-AB5E-738A214E80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68554" y="3807403"/>
            <a:ext cx="4755373" cy="1778465"/>
          </a:xfrm>
          <a:prstGeom prst="rect">
            <a:avLst/>
          </a:prstGeom>
        </p:spPr>
      </p:pic>
      <p:sp>
        <p:nvSpPr>
          <p:cNvPr id="11" name="Rectangle 10">
            <a:extLst>
              <a:ext uri="{FF2B5EF4-FFF2-40B4-BE49-F238E27FC236}">
                <a16:creationId xmlns:a16="http://schemas.microsoft.com/office/drawing/2014/main" id="{380AE810-FAEB-463F-830D-F6F3CFB708AB}"/>
              </a:ext>
            </a:extLst>
          </p:cNvPr>
          <p:cNvSpPr/>
          <p:nvPr/>
        </p:nvSpPr>
        <p:spPr>
          <a:xfrm>
            <a:off x="5846240" y="3549452"/>
            <a:ext cx="914400" cy="365760"/>
          </a:xfrm>
          <a:prstGeom prst="rect">
            <a:avLst/>
          </a:prstGeom>
          <a:solidFill>
            <a:srgbClr val="7DA8FF"/>
          </a:solidFill>
          <a:ln w="28575">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VBAN Coordinator</a:t>
            </a:r>
          </a:p>
        </p:txBody>
      </p:sp>
      <p:sp>
        <p:nvSpPr>
          <p:cNvPr id="12" name="Rectangle 11">
            <a:extLst>
              <a:ext uri="{FF2B5EF4-FFF2-40B4-BE49-F238E27FC236}">
                <a16:creationId xmlns:a16="http://schemas.microsoft.com/office/drawing/2014/main" id="{FC567EAA-029B-44E2-AE57-307674D0FE53}"/>
              </a:ext>
            </a:extLst>
          </p:cNvPr>
          <p:cNvSpPr/>
          <p:nvPr/>
        </p:nvSpPr>
        <p:spPr>
          <a:xfrm>
            <a:off x="5307786" y="4615736"/>
            <a:ext cx="914400" cy="365760"/>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HBAN Coordinator</a:t>
            </a:r>
          </a:p>
        </p:txBody>
      </p:sp>
      <p:cxnSp>
        <p:nvCxnSpPr>
          <p:cNvPr id="13" name="Straight Connector 12">
            <a:extLst>
              <a:ext uri="{FF2B5EF4-FFF2-40B4-BE49-F238E27FC236}">
                <a16:creationId xmlns:a16="http://schemas.microsoft.com/office/drawing/2014/main" id="{089D77E1-E718-4E69-915F-E4ADB784551C}"/>
              </a:ext>
            </a:extLst>
          </p:cNvPr>
          <p:cNvCxnSpPr>
            <a:cxnSpLocks/>
            <a:stCxn id="11" idx="1"/>
            <a:endCxn id="14" idx="7"/>
          </p:cNvCxnSpPr>
          <p:nvPr/>
        </p:nvCxnSpPr>
        <p:spPr>
          <a:xfrm flipH="1">
            <a:off x="5517310" y="3732332"/>
            <a:ext cx="328930" cy="387932"/>
          </a:xfrm>
          <a:prstGeom prst="line">
            <a:avLst/>
          </a:prstGeom>
          <a:ln w="38100">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sp>
        <p:nvSpPr>
          <p:cNvPr id="14" name="Oval 13">
            <a:extLst>
              <a:ext uri="{FF2B5EF4-FFF2-40B4-BE49-F238E27FC236}">
                <a16:creationId xmlns:a16="http://schemas.microsoft.com/office/drawing/2014/main" id="{472C651F-7332-4108-A03F-ED8DB320C26E}"/>
              </a:ext>
            </a:extLst>
          </p:cNvPr>
          <p:cNvSpPr/>
          <p:nvPr/>
        </p:nvSpPr>
        <p:spPr>
          <a:xfrm>
            <a:off x="4970968" y="4053309"/>
            <a:ext cx="640080" cy="457200"/>
          </a:xfrm>
          <a:prstGeom prst="ellipse">
            <a:avLst/>
          </a:prstGeom>
          <a:solidFill>
            <a:srgbClr val="FFCDCD"/>
          </a:solidFill>
          <a:ln>
            <a:solidFill>
              <a:srgbClr val="FF858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050" dirty="0">
                <a:solidFill>
                  <a:schemeClr val="tx1"/>
                </a:solidFill>
              </a:rPr>
              <a:t>HBAN Node</a:t>
            </a:r>
          </a:p>
        </p:txBody>
      </p:sp>
      <p:grpSp>
        <p:nvGrpSpPr>
          <p:cNvPr id="15" name="Group 14">
            <a:extLst>
              <a:ext uri="{FF2B5EF4-FFF2-40B4-BE49-F238E27FC236}">
                <a16:creationId xmlns:a16="http://schemas.microsoft.com/office/drawing/2014/main" id="{F571B3BE-2C32-4EEC-993C-D6FEED9040A1}"/>
              </a:ext>
            </a:extLst>
          </p:cNvPr>
          <p:cNvGrpSpPr/>
          <p:nvPr/>
        </p:nvGrpSpPr>
        <p:grpSpPr>
          <a:xfrm>
            <a:off x="1549354" y="4019211"/>
            <a:ext cx="1223117" cy="1626919"/>
            <a:chOff x="7269095" y="2647771"/>
            <a:chExt cx="1664287" cy="2363956"/>
          </a:xfrm>
        </p:grpSpPr>
        <p:sp>
          <p:nvSpPr>
            <p:cNvPr id="20" name="Oval 19">
              <a:extLst>
                <a:ext uri="{FF2B5EF4-FFF2-40B4-BE49-F238E27FC236}">
                  <a16:creationId xmlns:a16="http://schemas.microsoft.com/office/drawing/2014/main" id="{57898CF2-5587-4921-B570-7F2B0FB22ADF}"/>
                </a:ext>
              </a:extLst>
            </p:cNvPr>
            <p:cNvSpPr/>
            <p:nvPr/>
          </p:nvSpPr>
          <p:spPr>
            <a:xfrm>
              <a:off x="7894177" y="2647771"/>
              <a:ext cx="405572" cy="409227"/>
            </a:xfrm>
            <a:prstGeom prst="ellipse">
              <a:avLst/>
            </a:prstGeom>
            <a:solidFill>
              <a:schemeClr val="tx1"/>
            </a:solidFill>
            <a:ln w="165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cxnSp>
          <p:nvCxnSpPr>
            <p:cNvPr id="21" name="Straight Connector 20">
              <a:extLst>
                <a:ext uri="{FF2B5EF4-FFF2-40B4-BE49-F238E27FC236}">
                  <a16:creationId xmlns:a16="http://schemas.microsoft.com/office/drawing/2014/main" id="{908AE3B0-48F5-4E18-A343-680F83A0CBCC}"/>
                </a:ext>
              </a:extLst>
            </p:cNvPr>
            <p:cNvCxnSpPr>
              <a:cxnSpLocks/>
            </p:cNvCxnSpPr>
            <p:nvPr/>
          </p:nvCxnSpPr>
          <p:spPr>
            <a:xfrm flipH="1">
              <a:off x="8101238" y="3249258"/>
              <a:ext cx="1" cy="876649"/>
            </a:xfrm>
            <a:prstGeom prst="line">
              <a:avLst/>
            </a:prstGeom>
            <a:ln w="3810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B531DCC1-15E1-42D8-82A5-D5511FCFF6C7}"/>
                </a:ext>
              </a:extLst>
            </p:cNvPr>
            <p:cNvCxnSpPr>
              <a:cxnSpLocks/>
            </p:cNvCxnSpPr>
            <p:nvPr/>
          </p:nvCxnSpPr>
          <p:spPr>
            <a:xfrm flipH="1">
              <a:off x="7836052" y="3867559"/>
              <a:ext cx="141552" cy="1144168"/>
            </a:xfrm>
            <a:prstGeom prst="line">
              <a:avLst/>
            </a:prstGeom>
            <a:ln w="165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265CE9DA-C389-47A3-A7B0-10CA8598187E}"/>
                </a:ext>
              </a:extLst>
            </p:cNvPr>
            <p:cNvCxnSpPr>
              <a:cxnSpLocks/>
            </p:cNvCxnSpPr>
            <p:nvPr/>
          </p:nvCxnSpPr>
          <p:spPr>
            <a:xfrm>
              <a:off x="8216230" y="3791510"/>
              <a:ext cx="207370" cy="1220217"/>
            </a:xfrm>
            <a:prstGeom prst="line">
              <a:avLst/>
            </a:prstGeom>
            <a:ln w="165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6C98FF6B-CF04-407D-8EF4-8E9168CEEE21}"/>
                </a:ext>
              </a:extLst>
            </p:cNvPr>
            <p:cNvCxnSpPr>
              <a:cxnSpLocks/>
            </p:cNvCxnSpPr>
            <p:nvPr/>
          </p:nvCxnSpPr>
          <p:spPr>
            <a:xfrm flipH="1" flipV="1">
              <a:off x="7269095" y="3343243"/>
              <a:ext cx="800167" cy="5747"/>
            </a:xfrm>
            <a:prstGeom prst="line">
              <a:avLst/>
            </a:prstGeom>
            <a:ln w="165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9A14B822-F1FB-4A92-8480-A7059695DDEE}"/>
                </a:ext>
              </a:extLst>
            </p:cNvPr>
            <p:cNvCxnSpPr>
              <a:cxnSpLocks/>
            </p:cNvCxnSpPr>
            <p:nvPr/>
          </p:nvCxnSpPr>
          <p:spPr>
            <a:xfrm flipH="1">
              <a:off x="8069262" y="3343243"/>
              <a:ext cx="864120" cy="5747"/>
            </a:xfrm>
            <a:prstGeom prst="line">
              <a:avLst/>
            </a:prstGeom>
            <a:ln w="165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6" name="Rectangle 15">
            <a:extLst>
              <a:ext uri="{FF2B5EF4-FFF2-40B4-BE49-F238E27FC236}">
                <a16:creationId xmlns:a16="http://schemas.microsoft.com/office/drawing/2014/main" id="{768D8C5D-0D38-41D3-A59D-6B5E2AE5BA67}"/>
              </a:ext>
            </a:extLst>
          </p:cNvPr>
          <p:cNvSpPr/>
          <p:nvPr/>
        </p:nvSpPr>
        <p:spPr>
          <a:xfrm>
            <a:off x="1776447" y="4765477"/>
            <a:ext cx="914400" cy="365760"/>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HBAN Coordinator</a:t>
            </a:r>
          </a:p>
        </p:txBody>
      </p:sp>
      <p:sp>
        <p:nvSpPr>
          <p:cNvPr id="17" name="Oval 16">
            <a:extLst>
              <a:ext uri="{FF2B5EF4-FFF2-40B4-BE49-F238E27FC236}">
                <a16:creationId xmlns:a16="http://schemas.microsoft.com/office/drawing/2014/main" id="{6F0A23F4-09F2-4865-813D-61E410F4D9F4}"/>
              </a:ext>
            </a:extLst>
          </p:cNvPr>
          <p:cNvSpPr/>
          <p:nvPr/>
        </p:nvSpPr>
        <p:spPr>
          <a:xfrm>
            <a:off x="1077141" y="4099386"/>
            <a:ext cx="640080" cy="457200"/>
          </a:xfrm>
          <a:prstGeom prst="ellipse">
            <a:avLst/>
          </a:prstGeom>
          <a:solidFill>
            <a:srgbClr val="FFCDCD"/>
          </a:solidFill>
          <a:ln>
            <a:solidFill>
              <a:srgbClr val="FF858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050" dirty="0">
                <a:solidFill>
                  <a:schemeClr val="tx1"/>
                </a:solidFill>
              </a:rPr>
              <a:t>HBAN Node</a:t>
            </a:r>
          </a:p>
        </p:txBody>
      </p:sp>
      <p:cxnSp>
        <p:nvCxnSpPr>
          <p:cNvPr id="18" name="Straight Connector 17">
            <a:extLst>
              <a:ext uri="{FF2B5EF4-FFF2-40B4-BE49-F238E27FC236}">
                <a16:creationId xmlns:a16="http://schemas.microsoft.com/office/drawing/2014/main" id="{9E590477-211C-4B89-ACAF-1E9D77CD38D1}"/>
              </a:ext>
            </a:extLst>
          </p:cNvPr>
          <p:cNvCxnSpPr>
            <a:cxnSpLocks/>
            <a:stCxn id="17" idx="5"/>
            <a:endCxn id="16" idx="0"/>
          </p:cNvCxnSpPr>
          <p:nvPr/>
        </p:nvCxnSpPr>
        <p:spPr>
          <a:xfrm>
            <a:off x="1623483" y="4489631"/>
            <a:ext cx="610164" cy="275846"/>
          </a:xfrm>
          <a:prstGeom prst="line">
            <a:avLst/>
          </a:prstGeom>
          <a:ln w="38100">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sp>
        <p:nvSpPr>
          <p:cNvPr id="26" name="Rectangle 25">
            <a:extLst>
              <a:ext uri="{FF2B5EF4-FFF2-40B4-BE49-F238E27FC236}">
                <a16:creationId xmlns:a16="http://schemas.microsoft.com/office/drawing/2014/main" id="{DA8B7BB1-2597-48C3-86D6-439E2FBE8420}"/>
              </a:ext>
            </a:extLst>
          </p:cNvPr>
          <p:cNvSpPr/>
          <p:nvPr/>
        </p:nvSpPr>
        <p:spPr>
          <a:xfrm>
            <a:off x="6508499" y="4730501"/>
            <a:ext cx="914400" cy="365760"/>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HBAN Coordinator</a:t>
            </a:r>
          </a:p>
        </p:txBody>
      </p:sp>
      <p:sp>
        <p:nvSpPr>
          <p:cNvPr id="27" name="Oval 26">
            <a:extLst>
              <a:ext uri="{FF2B5EF4-FFF2-40B4-BE49-F238E27FC236}">
                <a16:creationId xmlns:a16="http://schemas.microsoft.com/office/drawing/2014/main" id="{560AC2B7-03F0-4AEC-983B-E3B959F5A64A}"/>
              </a:ext>
            </a:extLst>
          </p:cNvPr>
          <p:cNvSpPr/>
          <p:nvPr/>
        </p:nvSpPr>
        <p:spPr>
          <a:xfrm>
            <a:off x="6760640" y="4120264"/>
            <a:ext cx="640080" cy="457200"/>
          </a:xfrm>
          <a:prstGeom prst="ellipse">
            <a:avLst/>
          </a:prstGeom>
          <a:solidFill>
            <a:srgbClr val="FFCDCD"/>
          </a:solidFill>
          <a:ln>
            <a:solidFill>
              <a:srgbClr val="FF858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050" dirty="0">
                <a:solidFill>
                  <a:schemeClr val="tx1"/>
                </a:solidFill>
              </a:rPr>
              <a:t>HBAN Node</a:t>
            </a:r>
          </a:p>
        </p:txBody>
      </p:sp>
      <p:cxnSp>
        <p:nvCxnSpPr>
          <p:cNvPr id="28" name="Straight Connector 27">
            <a:extLst>
              <a:ext uri="{FF2B5EF4-FFF2-40B4-BE49-F238E27FC236}">
                <a16:creationId xmlns:a16="http://schemas.microsoft.com/office/drawing/2014/main" id="{DB0CD675-93A7-4396-9178-3221E9F80EE2}"/>
              </a:ext>
            </a:extLst>
          </p:cNvPr>
          <p:cNvCxnSpPr>
            <a:cxnSpLocks/>
            <a:stCxn id="11" idx="3"/>
            <a:endCxn id="27" idx="0"/>
          </p:cNvCxnSpPr>
          <p:nvPr/>
        </p:nvCxnSpPr>
        <p:spPr>
          <a:xfrm>
            <a:off x="6760640" y="3732332"/>
            <a:ext cx="320040" cy="387932"/>
          </a:xfrm>
          <a:prstGeom prst="line">
            <a:avLst/>
          </a:prstGeom>
          <a:ln w="38100">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sp>
        <p:nvSpPr>
          <p:cNvPr id="42" name="Oval 41">
            <a:extLst>
              <a:ext uri="{FF2B5EF4-FFF2-40B4-BE49-F238E27FC236}">
                <a16:creationId xmlns:a16="http://schemas.microsoft.com/office/drawing/2014/main" id="{0D9A55F4-7DF2-4EAD-87E3-E876D4D300C3}"/>
              </a:ext>
            </a:extLst>
          </p:cNvPr>
          <p:cNvSpPr/>
          <p:nvPr/>
        </p:nvSpPr>
        <p:spPr>
          <a:xfrm>
            <a:off x="1391228" y="3788083"/>
            <a:ext cx="1554123" cy="1992448"/>
          </a:xfrm>
          <a:prstGeom prst="ellipse">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a:extLst>
              <a:ext uri="{FF2B5EF4-FFF2-40B4-BE49-F238E27FC236}">
                <a16:creationId xmlns:a16="http://schemas.microsoft.com/office/drawing/2014/main" id="{DE80A8BE-1620-474E-AE32-B0DE8CEDF7F4}"/>
              </a:ext>
            </a:extLst>
          </p:cNvPr>
          <p:cNvSpPr/>
          <p:nvPr/>
        </p:nvSpPr>
        <p:spPr>
          <a:xfrm>
            <a:off x="4696685" y="3732333"/>
            <a:ext cx="1601338" cy="1853536"/>
          </a:xfrm>
          <a:prstGeom prst="ellipse">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Arrow: Circular 43">
            <a:extLst>
              <a:ext uri="{FF2B5EF4-FFF2-40B4-BE49-F238E27FC236}">
                <a16:creationId xmlns:a16="http://schemas.microsoft.com/office/drawing/2014/main" id="{62193235-1CE7-4810-A703-00D08E0C23EE}"/>
              </a:ext>
            </a:extLst>
          </p:cNvPr>
          <p:cNvSpPr/>
          <p:nvPr/>
        </p:nvSpPr>
        <p:spPr>
          <a:xfrm rot="21314152">
            <a:off x="1826240" y="3243944"/>
            <a:ext cx="3492745" cy="2307823"/>
          </a:xfrm>
          <a:prstGeom prst="circularArrow">
            <a:avLst>
              <a:gd name="adj1" fmla="val 5600"/>
              <a:gd name="adj2" fmla="val 699058"/>
              <a:gd name="adj3" fmla="val 20189647"/>
              <a:gd name="adj4" fmla="val 12587242"/>
              <a:gd name="adj5" fmla="val 9407"/>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7" name="TextBox 46">
            <a:extLst>
              <a:ext uri="{FF2B5EF4-FFF2-40B4-BE49-F238E27FC236}">
                <a16:creationId xmlns:a16="http://schemas.microsoft.com/office/drawing/2014/main" id="{2DCD7A03-4139-4627-95E1-C7ABF1B497F8}"/>
              </a:ext>
            </a:extLst>
          </p:cNvPr>
          <p:cNvSpPr txBox="1"/>
          <p:nvPr/>
        </p:nvSpPr>
        <p:spPr>
          <a:xfrm>
            <a:off x="2425574" y="5840935"/>
            <a:ext cx="3493264" cy="307777"/>
          </a:xfrm>
          <a:prstGeom prst="rect">
            <a:avLst/>
          </a:prstGeom>
          <a:noFill/>
        </p:spPr>
        <p:txBody>
          <a:bodyPr wrap="none" rtlCol="0">
            <a:spAutoFit/>
          </a:bodyPr>
          <a:lstStyle/>
          <a:p>
            <a:r>
              <a:rPr lang="en-US" dirty="0">
                <a:latin typeface="+mn-lt"/>
              </a:rPr>
              <a:t>Before: HBAN Node ↔</a:t>
            </a:r>
            <a:r>
              <a:rPr lang="en-US" altLang="ja-JP" dirty="0">
                <a:latin typeface="+mn-lt"/>
              </a:rPr>
              <a:t> HBAN Coordinator</a:t>
            </a:r>
            <a:endParaRPr lang="en-US" dirty="0">
              <a:latin typeface="+mn-lt"/>
            </a:endParaRPr>
          </a:p>
        </p:txBody>
      </p:sp>
      <p:sp>
        <p:nvSpPr>
          <p:cNvPr id="48" name="TextBox 47">
            <a:extLst>
              <a:ext uri="{FF2B5EF4-FFF2-40B4-BE49-F238E27FC236}">
                <a16:creationId xmlns:a16="http://schemas.microsoft.com/office/drawing/2014/main" id="{53DD00F5-63D3-422F-BEA9-F33BC3523923}"/>
              </a:ext>
            </a:extLst>
          </p:cNvPr>
          <p:cNvSpPr txBox="1"/>
          <p:nvPr/>
        </p:nvSpPr>
        <p:spPr>
          <a:xfrm>
            <a:off x="2520152" y="6134550"/>
            <a:ext cx="3337773" cy="307777"/>
          </a:xfrm>
          <a:prstGeom prst="rect">
            <a:avLst/>
          </a:prstGeom>
          <a:noFill/>
        </p:spPr>
        <p:txBody>
          <a:bodyPr wrap="none" rtlCol="0">
            <a:spAutoFit/>
          </a:bodyPr>
          <a:lstStyle/>
          <a:p>
            <a:r>
              <a:rPr lang="en-US" dirty="0">
                <a:latin typeface="+mn-lt"/>
              </a:rPr>
              <a:t>After: HBAN Node ↔</a:t>
            </a:r>
            <a:r>
              <a:rPr lang="en-US" altLang="ja-JP" dirty="0">
                <a:latin typeface="+mn-lt"/>
              </a:rPr>
              <a:t> VBAN Coordinator</a:t>
            </a:r>
            <a:endParaRPr lang="en-US" dirty="0">
              <a:latin typeface="+mn-lt"/>
            </a:endParaRPr>
          </a:p>
        </p:txBody>
      </p:sp>
    </p:spTree>
    <p:extLst>
      <p:ext uri="{BB962C8B-B14F-4D97-AF65-F5344CB8AC3E}">
        <p14:creationId xmlns:p14="http://schemas.microsoft.com/office/powerpoint/2010/main" val="3186589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FA629-8F2C-4207-A4C2-ABF0AFC8925C}"/>
              </a:ext>
            </a:extLst>
          </p:cNvPr>
          <p:cNvSpPr>
            <a:spLocks noGrp="1"/>
          </p:cNvSpPr>
          <p:nvPr>
            <p:ph type="title"/>
          </p:nvPr>
        </p:nvSpPr>
        <p:spPr/>
        <p:txBody>
          <a:bodyPr/>
          <a:lstStyle/>
          <a:p>
            <a:r>
              <a:rPr lang="en-US" dirty="0"/>
              <a:t>Possible Scenarios of Handovers</a:t>
            </a:r>
          </a:p>
        </p:txBody>
      </p:sp>
      <p:sp>
        <p:nvSpPr>
          <p:cNvPr id="3" name="Date Placeholder 2">
            <a:extLst>
              <a:ext uri="{FF2B5EF4-FFF2-40B4-BE49-F238E27FC236}">
                <a16:creationId xmlns:a16="http://schemas.microsoft.com/office/drawing/2014/main" id="{744F0F7E-252C-4FA3-B7CF-418E8EB1A547}"/>
              </a:ext>
            </a:extLst>
          </p:cNvPr>
          <p:cNvSpPr>
            <a:spLocks noGrp="1"/>
          </p:cNvSpPr>
          <p:nvPr>
            <p:ph type="dt" idx="10"/>
          </p:nvPr>
        </p:nvSpPr>
        <p:spPr/>
        <p:txBody>
          <a:bodyPr/>
          <a:lstStyle/>
          <a:p>
            <a:r>
              <a:rPr lang="en-US" altLang="ja-JP"/>
              <a:t>November 2024</a:t>
            </a:r>
            <a:endParaRPr lang="en-US" dirty="0"/>
          </a:p>
        </p:txBody>
      </p:sp>
      <p:sp>
        <p:nvSpPr>
          <p:cNvPr id="4" name="Footer Placeholder 3">
            <a:extLst>
              <a:ext uri="{FF2B5EF4-FFF2-40B4-BE49-F238E27FC236}">
                <a16:creationId xmlns:a16="http://schemas.microsoft.com/office/drawing/2014/main" id="{1BFC356A-F99C-44B2-A9BB-827C7D9FCF31}"/>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F663FB30-5B51-4E2F-93C1-70BC921B933C}"/>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12</a:t>
            </a:fld>
            <a:endParaRPr dirty="0"/>
          </a:p>
        </p:txBody>
      </p:sp>
      <p:sp>
        <p:nvSpPr>
          <p:cNvPr id="6" name="Content Placeholder 5">
            <a:extLst>
              <a:ext uri="{FF2B5EF4-FFF2-40B4-BE49-F238E27FC236}">
                <a16:creationId xmlns:a16="http://schemas.microsoft.com/office/drawing/2014/main" id="{4BC42CD9-51CE-4167-907D-E7BA59F61BA9}"/>
              </a:ext>
            </a:extLst>
          </p:cNvPr>
          <p:cNvSpPr>
            <a:spLocks noGrp="1"/>
          </p:cNvSpPr>
          <p:nvPr>
            <p:ph sz="quarter" idx="13"/>
          </p:nvPr>
        </p:nvSpPr>
        <p:spPr/>
        <p:txBody>
          <a:bodyPr/>
          <a:lstStyle/>
          <a:p>
            <a:pPr marL="539750" indent="-514350">
              <a:buFont typeface="+mj-lt"/>
              <a:buAutoNum type="arabicPeriod" startAt="2"/>
            </a:pPr>
            <a:r>
              <a:rPr lang="en-US" dirty="0"/>
              <a:t>Handover of Human BAN coordinators</a:t>
            </a:r>
            <a:endParaRPr lang="en-US" sz="2400" dirty="0">
              <a:latin typeface="+mn-lt"/>
            </a:endParaRPr>
          </a:p>
          <a:p>
            <a:pPr marL="996950" lvl="1" indent="-514350"/>
            <a:r>
              <a:rPr lang="en-US" sz="2000" dirty="0">
                <a:latin typeface="+mn-lt"/>
              </a:rPr>
              <a:t>Human BAN coordinators may be handed over from a Vehicle BAN Coordinator to another Vehicle BAN Coordinator, </a:t>
            </a:r>
            <a:r>
              <a:rPr lang="en-US" dirty="0"/>
              <a:t>when its user moves on a bus.</a:t>
            </a:r>
          </a:p>
        </p:txBody>
      </p:sp>
      <p:grpSp>
        <p:nvGrpSpPr>
          <p:cNvPr id="25" name="Group 24">
            <a:extLst>
              <a:ext uri="{FF2B5EF4-FFF2-40B4-BE49-F238E27FC236}">
                <a16:creationId xmlns:a16="http://schemas.microsoft.com/office/drawing/2014/main" id="{29E9232B-2E2E-4E0A-B302-E60D578D191C}"/>
              </a:ext>
            </a:extLst>
          </p:cNvPr>
          <p:cNvGrpSpPr/>
          <p:nvPr/>
        </p:nvGrpSpPr>
        <p:grpSpPr>
          <a:xfrm>
            <a:off x="1552549" y="3625940"/>
            <a:ext cx="6022340" cy="2202049"/>
            <a:chOff x="1778942" y="4215513"/>
            <a:chExt cx="6022340" cy="2202049"/>
          </a:xfrm>
        </p:grpSpPr>
        <p:pic>
          <p:nvPicPr>
            <p:cNvPr id="26" name="図 107" descr="図形 が含まれている画像&#10;&#10;自動的に生成された説明">
              <a:extLst>
                <a:ext uri="{FF2B5EF4-FFF2-40B4-BE49-F238E27FC236}">
                  <a16:creationId xmlns:a16="http://schemas.microsoft.com/office/drawing/2014/main" id="{503D10E3-77F0-4269-86C6-E539C768C202}"/>
                </a:ext>
              </a:extLst>
            </p:cNvPr>
            <p:cNvPicPr>
              <a:picLocks noChangeAspect="1"/>
            </p:cNvPicPr>
            <p:nvPr/>
          </p:nvPicPr>
          <p:blipFill rotWithShape="1">
            <a:blip r:embed="rId2">
              <a:extLst>
                <a:ext uri="{28A0092B-C50C-407E-A947-70E740481C1C}">
                  <a14:useLocalDpi xmlns:a14="http://schemas.microsoft.com/office/drawing/2010/main" val="0"/>
                </a:ext>
              </a:extLst>
            </a:blip>
            <a:srcRect l="-910" t="-1499" r="38428" b="68441"/>
            <a:stretch/>
          </p:blipFill>
          <p:spPr>
            <a:xfrm>
              <a:off x="1778942" y="4215513"/>
              <a:ext cx="6022340" cy="2202049"/>
            </a:xfrm>
            <a:prstGeom prst="rect">
              <a:avLst/>
            </a:prstGeom>
          </p:spPr>
        </p:pic>
        <p:pic>
          <p:nvPicPr>
            <p:cNvPr id="27" name="図 159" descr="アイコン&#10;&#10;自動的に生成された説明">
              <a:extLst>
                <a:ext uri="{FF2B5EF4-FFF2-40B4-BE49-F238E27FC236}">
                  <a16:creationId xmlns:a16="http://schemas.microsoft.com/office/drawing/2014/main" id="{46289237-AF83-4A76-B041-C4D3A14989A2}"/>
                </a:ext>
              </a:extLst>
            </p:cNvPr>
            <p:cNvPicPr>
              <a:picLocks noChangeAspect="1"/>
            </p:cNvPicPr>
            <p:nvPr/>
          </p:nvPicPr>
          <p:blipFill rotWithShape="1">
            <a:blip r:embed="rId3">
              <a:extLst>
                <a:ext uri="{28A0092B-C50C-407E-A947-70E740481C1C}">
                  <a14:useLocalDpi xmlns:a14="http://schemas.microsoft.com/office/drawing/2010/main" val="0"/>
                </a:ext>
              </a:extLst>
            </a:blip>
            <a:srcRect l="37210" t="10645" r="44617" b="28057"/>
            <a:stretch/>
          </p:blipFill>
          <p:spPr>
            <a:xfrm>
              <a:off x="2089564" y="4793975"/>
              <a:ext cx="669708" cy="759870"/>
            </a:xfrm>
            <a:prstGeom prst="rect">
              <a:avLst/>
            </a:prstGeom>
          </p:spPr>
        </p:pic>
        <p:pic>
          <p:nvPicPr>
            <p:cNvPr id="29" name="図 110" descr="図形&#10;&#10;中程度の精度で自動的に生成された説明">
              <a:extLst>
                <a:ext uri="{FF2B5EF4-FFF2-40B4-BE49-F238E27FC236}">
                  <a16:creationId xmlns:a16="http://schemas.microsoft.com/office/drawing/2014/main" id="{5293D7DA-C1FB-4E4D-9D14-6B37D9EC17AF}"/>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3528895" y="4372131"/>
              <a:ext cx="548111" cy="1397177"/>
            </a:xfrm>
            <a:prstGeom prst="rect">
              <a:avLst/>
            </a:prstGeom>
          </p:spPr>
        </p:pic>
        <p:pic>
          <p:nvPicPr>
            <p:cNvPr id="37" name="図 110" descr="図形&#10;&#10;中程度の精度で自動的に生成された説明">
              <a:extLst>
                <a:ext uri="{FF2B5EF4-FFF2-40B4-BE49-F238E27FC236}">
                  <a16:creationId xmlns:a16="http://schemas.microsoft.com/office/drawing/2014/main" id="{B601ECCC-DCFC-466D-8F95-0BEC267F1BEF}"/>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6389775" y="4372131"/>
              <a:ext cx="548111" cy="1397177"/>
            </a:xfrm>
            <a:prstGeom prst="rect">
              <a:avLst/>
            </a:prstGeom>
          </p:spPr>
        </p:pic>
      </p:grpSp>
      <p:sp>
        <p:nvSpPr>
          <p:cNvPr id="40" name="Rectangle 39">
            <a:extLst>
              <a:ext uri="{FF2B5EF4-FFF2-40B4-BE49-F238E27FC236}">
                <a16:creationId xmlns:a16="http://schemas.microsoft.com/office/drawing/2014/main" id="{32834BD2-99BC-4BC4-A3F1-D12A7B95B70B}"/>
              </a:ext>
            </a:extLst>
          </p:cNvPr>
          <p:cNvSpPr/>
          <p:nvPr/>
        </p:nvSpPr>
        <p:spPr>
          <a:xfrm>
            <a:off x="3409142" y="4493934"/>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HC</a:t>
            </a:r>
          </a:p>
        </p:txBody>
      </p:sp>
      <p:sp>
        <p:nvSpPr>
          <p:cNvPr id="46" name="Rectangle 45">
            <a:extLst>
              <a:ext uri="{FF2B5EF4-FFF2-40B4-BE49-F238E27FC236}">
                <a16:creationId xmlns:a16="http://schemas.microsoft.com/office/drawing/2014/main" id="{ECE6DDF8-C165-44F1-96EF-FB786AE4287A}"/>
              </a:ext>
            </a:extLst>
          </p:cNvPr>
          <p:cNvSpPr/>
          <p:nvPr/>
        </p:nvSpPr>
        <p:spPr>
          <a:xfrm>
            <a:off x="6237278" y="4493934"/>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HC</a:t>
            </a:r>
          </a:p>
        </p:txBody>
      </p:sp>
      <p:sp>
        <p:nvSpPr>
          <p:cNvPr id="51" name="Rectangle 50">
            <a:extLst>
              <a:ext uri="{FF2B5EF4-FFF2-40B4-BE49-F238E27FC236}">
                <a16:creationId xmlns:a16="http://schemas.microsoft.com/office/drawing/2014/main" id="{1C432E1A-6B38-4B0B-9F56-2A12F20C7588}"/>
              </a:ext>
            </a:extLst>
          </p:cNvPr>
          <p:cNvSpPr/>
          <p:nvPr/>
        </p:nvSpPr>
        <p:spPr>
          <a:xfrm>
            <a:off x="2029142" y="4584670"/>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HC</a:t>
            </a:r>
          </a:p>
        </p:txBody>
      </p:sp>
      <p:sp>
        <p:nvSpPr>
          <p:cNvPr id="54" name="Rectangle 53">
            <a:extLst>
              <a:ext uri="{FF2B5EF4-FFF2-40B4-BE49-F238E27FC236}">
                <a16:creationId xmlns:a16="http://schemas.microsoft.com/office/drawing/2014/main" id="{70997A06-3AA3-480A-90E4-C6C2AC4EF8B9}"/>
              </a:ext>
            </a:extLst>
          </p:cNvPr>
          <p:cNvSpPr/>
          <p:nvPr/>
        </p:nvSpPr>
        <p:spPr>
          <a:xfrm>
            <a:off x="2251431" y="3366104"/>
            <a:ext cx="1831591" cy="411480"/>
          </a:xfrm>
          <a:prstGeom prst="rect">
            <a:avLst/>
          </a:prstGeom>
          <a:solidFill>
            <a:srgbClr val="7DA8FF"/>
          </a:solidFill>
          <a:ln w="28575">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Vehicle BAN Coordinator #1</a:t>
            </a:r>
          </a:p>
        </p:txBody>
      </p:sp>
      <p:cxnSp>
        <p:nvCxnSpPr>
          <p:cNvPr id="55" name="Straight Connector 54">
            <a:extLst>
              <a:ext uri="{FF2B5EF4-FFF2-40B4-BE49-F238E27FC236}">
                <a16:creationId xmlns:a16="http://schemas.microsoft.com/office/drawing/2014/main" id="{1C2A2782-1577-4B3D-84A0-BBC390CADDF6}"/>
              </a:ext>
            </a:extLst>
          </p:cNvPr>
          <p:cNvCxnSpPr>
            <a:cxnSpLocks/>
            <a:stCxn id="54" idx="2"/>
            <a:endCxn id="51" idx="0"/>
          </p:cNvCxnSpPr>
          <p:nvPr/>
        </p:nvCxnSpPr>
        <p:spPr>
          <a:xfrm flipH="1">
            <a:off x="2261702" y="3777584"/>
            <a:ext cx="905525" cy="807086"/>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57" name="Straight Connector 56">
            <a:extLst>
              <a:ext uri="{FF2B5EF4-FFF2-40B4-BE49-F238E27FC236}">
                <a16:creationId xmlns:a16="http://schemas.microsoft.com/office/drawing/2014/main" id="{0D41883B-E2C3-4EC4-8C11-A591E546E92E}"/>
              </a:ext>
            </a:extLst>
          </p:cNvPr>
          <p:cNvCxnSpPr>
            <a:cxnSpLocks/>
            <a:stCxn id="54" idx="2"/>
            <a:endCxn id="40" idx="0"/>
          </p:cNvCxnSpPr>
          <p:nvPr/>
        </p:nvCxnSpPr>
        <p:spPr>
          <a:xfrm>
            <a:off x="3167227" y="3777584"/>
            <a:ext cx="474475" cy="716350"/>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63" name="Straight Connector 62">
            <a:extLst>
              <a:ext uri="{FF2B5EF4-FFF2-40B4-BE49-F238E27FC236}">
                <a16:creationId xmlns:a16="http://schemas.microsoft.com/office/drawing/2014/main" id="{CE1E24B7-1519-4EC4-860F-EB96FF397A9F}"/>
              </a:ext>
            </a:extLst>
          </p:cNvPr>
          <p:cNvCxnSpPr>
            <a:cxnSpLocks/>
            <a:stCxn id="67" idx="2"/>
            <a:endCxn id="46" idx="0"/>
          </p:cNvCxnSpPr>
          <p:nvPr/>
        </p:nvCxnSpPr>
        <p:spPr>
          <a:xfrm>
            <a:off x="6197907" y="3777584"/>
            <a:ext cx="271931" cy="716350"/>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sp>
        <p:nvSpPr>
          <p:cNvPr id="66" name="TextBox 65">
            <a:extLst>
              <a:ext uri="{FF2B5EF4-FFF2-40B4-BE49-F238E27FC236}">
                <a16:creationId xmlns:a16="http://schemas.microsoft.com/office/drawing/2014/main" id="{C4CFA4D3-4FE2-469C-B610-930057B07128}"/>
              </a:ext>
            </a:extLst>
          </p:cNvPr>
          <p:cNvSpPr txBox="1"/>
          <p:nvPr/>
        </p:nvSpPr>
        <p:spPr>
          <a:xfrm>
            <a:off x="6531185" y="5607850"/>
            <a:ext cx="2079415" cy="276999"/>
          </a:xfrm>
          <a:prstGeom prst="rect">
            <a:avLst/>
          </a:prstGeom>
          <a:solidFill>
            <a:schemeClr val="bg1"/>
          </a:solidFill>
        </p:spPr>
        <p:txBody>
          <a:bodyPr wrap="none" rtlCol="0">
            <a:spAutoFit/>
          </a:bodyPr>
          <a:lstStyle/>
          <a:p>
            <a:r>
              <a:rPr lang="en-US" sz="1200" dirty="0">
                <a:latin typeface="+mn-lt"/>
              </a:rPr>
              <a:t>HC: Human BAN Coordinator</a:t>
            </a:r>
          </a:p>
        </p:txBody>
      </p:sp>
      <p:sp>
        <p:nvSpPr>
          <p:cNvPr id="67" name="Rectangle 66">
            <a:extLst>
              <a:ext uri="{FF2B5EF4-FFF2-40B4-BE49-F238E27FC236}">
                <a16:creationId xmlns:a16="http://schemas.microsoft.com/office/drawing/2014/main" id="{0EA2727B-784E-4673-90CB-714AD19E0712}"/>
              </a:ext>
            </a:extLst>
          </p:cNvPr>
          <p:cNvSpPr/>
          <p:nvPr/>
        </p:nvSpPr>
        <p:spPr>
          <a:xfrm>
            <a:off x="5282111" y="3366104"/>
            <a:ext cx="1831591" cy="411480"/>
          </a:xfrm>
          <a:prstGeom prst="rect">
            <a:avLst/>
          </a:prstGeom>
          <a:solidFill>
            <a:srgbClr val="7DA8FF"/>
          </a:solidFill>
          <a:ln w="28575">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Vehicle BAN Coordinator #2</a:t>
            </a:r>
          </a:p>
        </p:txBody>
      </p:sp>
      <p:sp>
        <p:nvSpPr>
          <p:cNvPr id="69" name="Oval 68">
            <a:extLst>
              <a:ext uri="{FF2B5EF4-FFF2-40B4-BE49-F238E27FC236}">
                <a16:creationId xmlns:a16="http://schemas.microsoft.com/office/drawing/2014/main" id="{A5A5454B-6CDB-42FE-9151-61A53C8D2F2B}"/>
              </a:ext>
            </a:extLst>
          </p:cNvPr>
          <p:cNvSpPr/>
          <p:nvPr/>
        </p:nvSpPr>
        <p:spPr>
          <a:xfrm>
            <a:off x="3267638" y="3886436"/>
            <a:ext cx="746782" cy="1310077"/>
          </a:xfrm>
          <a:prstGeom prst="ellipse">
            <a:avLst/>
          </a:prstGeom>
          <a:noFill/>
          <a:ln w="476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a:extLst>
              <a:ext uri="{FF2B5EF4-FFF2-40B4-BE49-F238E27FC236}">
                <a16:creationId xmlns:a16="http://schemas.microsoft.com/office/drawing/2014/main" id="{E265CEE7-9979-436A-BFF4-102B995B7135}"/>
              </a:ext>
            </a:extLst>
          </p:cNvPr>
          <p:cNvSpPr/>
          <p:nvPr/>
        </p:nvSpPr>
        <p:spPr>
          <a:xfrm>
            <a:off x="6115849" y="3886436"/>
            <a:ext cx="746782" cy="1310077"/>
          </a:xfrm>
          <a:prstGeom prst="ellipse">
            <a:avLst/>
          </a:prstGeom>
          <a:noFill/>
          <a:ln w="476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Arrow: Right 72">
            <a:extLst>
              <a:ext uri="{FF2B5EF4-FFF2-40B4-BE49-F238E27FC236}">
                <a16:creationId xmlns:a16="http://schemas.microsoft.com/office/drawing/2014/main" id="{DCC9A457-7B54-4477-B8B4-9FF4C2B64AA7}"/>
              </a:ext>
            </a:extLst>
          </p:cNvPr>
          <p:cNvSpPr/>
          <p:nvPr/>
        </p:nvSpPr>
        <p:spPr>
          <a:xfrm>
            <a:off x="3998543" y="4597507"/>
            <a:ext cx="2117305" cy="366765"/>
          </a:xfrm>
          <a:prstGeom prst="rightArrow">
            <a:avLst>
              <a:gd name="adj1" fmla="val 36276"/>
              <a:gd name="adj2" fmla="val 78632"/>
            </a:avLst>
          </a:prstGeom>
          <a:solidFill>
            <a:schemeClr val="bg1">
              <a:lumMod val="65000"/>
            </a:schemeClr>
          </a:solidFill>
          <a:ln w="349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Box 73">
            <a:extLst>
              <a:ext uri="{FF2B5EF4-FFF2-40B4-BE49-F238E27FC236}">
                <a16:creationId xmlns:a16="http://schemas.microsoft.com/office/drawing/2014/main" id="{8AA7F3AD-4F96-4A53-9662-4061D2D8228B}"/>
              </a:ext>
            </a:extLst>
          </p:cNvPr>
          <p:cNvSpPr txBox="1"/>
          <p:nvPr/>
        </p:nvSpPr>
        <p:spPr>
          <a:xfrm>
            <a:off x="2425574" y="5840935"/>
            <a:ext cx="4105611" cy="307777"/>
          </a:xfrm>
          <a:prstGeom prst="rect">
            <a:avLst/>
          </a:prstGeom>
          <a:noFill/>
        </p:spPr>
        <p:txBody>
          <a:bodyPr wrap="none" rtlCol="0">
            <a:spAutoFit/>
          </a:bodyPr>
          <a:lstStyle/>
          <a:p>
            <a:r>
              <a:rPr lang="en-US" dirty="0">
                <a:latin typeface="+mn-lt"/>
              </a:rPr>
              <a:t>Before: HBAN Coordinator ↔</a:t>
            </a:r>
            <a:r>
              <a:rPr lang="en-US" altLang="ja-JP" dirty="0">
                <a:latin typeface="+mn-lt"/>
              </a:rPr>
              <a:t> VBAN Coordinator #1</a:t>
            </a:r>
            <a:endParaRPr lang="en-US" dirty="0">
              <a:latin typeface="+mn-lt"/>
            </a:endParaRPr>
          </a:p>
        </p:txBody>
      </p:sp>
      <p:sp>
        <p:nvSpPr>
          <p:cNvPr id="75" name="TextBox 74">
            <a:extLst>
              <a:ext uri="{FF2B5EF4-FFF2-40B4-BE49-F238E27FC236}">
                <a16:creationId xmlns:a16="http://schemas.microsoft.com/office/drawing/2014/main" id="{84273645-09D4-4A15-BA49-00DF0EE555EB}"/>
              </a:ext>
            </a:extLst>
          </p:cNvPr>
          <p:cNvSpPr txBox="1"/>
          <p:nvPr/>
        </p:nvSpPr>
        <p:spPr>
          <a:xfrm>
            <a:off x="2520152" y="6134550"/>
            <a:ext cx="3995004" cy="307777"/>
          </a:xfrm>
          <a:prstGeom prst="rect">
            <a:avLst/>
          </a:prstGeom>
          <a:noFill/>
        </p:spPr>
        <p:txBody>
          <a:bodyPr wrap="none" rtlCol="0">
            <a:spAutoFit/>
          </a:bodyPr>
          <a:lstStyle/>
          <a:p>
            <a:r>
              <a:rPr lang="en-US" dirty="0">
                <a:latin typeface="+mn-lt"/>
              </a:rPr>
              <a:t>After: HBAN Coordinator ↔</a:t>
            </a:r>
            <a:r>
              <a:rPr lang="en-US" altLang="ja-JP" dirty="0">
                <a:latin typeface="+mn-lt"/>
              </a:rPr>
              <a:t> VBAN Coordinator #2</a:t>
            </a:r>
            <a:endParaRPr lang="en-US" dirty="0">
              <a:latin typeface="+mn-lt"/>
            </a:endParaRPr>
          </a:p>
        </p:txBody>
      </p:sp>
      <p:cxnSp>
        <p:nvCxnSpPr>
          <p:cNvPr id="76" name="Straight Connector 75">
            <a:extLst>
              <a:ext uri="{FF2B5EF4-FFF2-40B4-BE49-F238E27FC236}">
                <a16:creationId xmlns:a16="http://schemas.microsoft.com/office/drawing/2014/main" id="{8012D2AD-8C0C-4804-B15D-21F9B2C69B0C}"/>
              </a:ext>
            </a:extLst>
          </p:cNvPr>
          <p:cNvCxnSpPr>
            <a:cxnSpLocks/>
            <a:stCxn id="54" idx="3"/>
            <a:endCxn id="67" idx="1"/>
          </p:cNvCxnSpPr>
          <p:nvPr/>
        </p:nvCxnSpPr>
        <p:spPr>
          <a:xfrm>
            <a:off x="4083022" y="3571844"/>
            <a:ext cx="1199089" cy="0"/>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72288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Content Placeholder 5">
            <a:extLst>
              <a:ext uri="{FF2B5EF4-FFF2-40B4-BE49-F238E27FC236}">
                <a16:creationId xmlns:a16="http://schemas.microsoft.com/office/drawing/2014/main" id="{521A2BF2-2A53-4A4D-8360-C5DCAE158585}"/>
              </a:ext>
            </a:extLst>
          </p:cNvPr>
          <p:cNvSpPr>
            <a:spLocks noGrp="1"/>
          </p:cNvSpPr>
          <p:nvPr>
            <p:ph sz="quarter" idx="13"/>
          </p:nvPr>
        </p:nvSpPr>
        <p:spPr>
          <a:xfrm>
            <a:off x="685799" y="1509393"/>
            <a:ext cx="7843578" cy="4966021"/>
          </a:xfrm>
        </p:spPr>
        <p:txBody>
          <a:bodyPr/>
          <a:lstStyle/>
          <a:p>
            <a:r>
              <a:rPr lang="en-US" sz="2000" dirty="0"/>
              <a:t>A dependable network can be built through flexible configuration according to the use cases and QoS control with priority order.</a:t>
            </a:r>
          </a:p>
        </p:txBody>
      </p:sp>
      <p:sp>
        <p:nvSpPr>
          <p:cNvPr id="5" name="Title 4">
            <a:extLst>
              <a:ext uri="{FF2B5EF4-FFF2-40B4-BE49-F238E27FC236}">
                <a16:creationId xmlns:a16="http://schemas.microsoft.com/office/drawing/2014/main" id="{890B2AFA-3E8D-41A9-820C-82257FF81EEB}"/>
              </a:ext>
            </a:extLst>
          </p:cNvPr>
          <p:cNvSpPr>
            <a:spLocks noGrp="1"/>
          </p:cNvSpPr>
          <p:nvPr>
            <p:ph type="title"/>
          </p:nvPr>
        </p:nvSpPr>
        <p:spPr/>
        <p:txBody>
          <a:bodyPr/>
          <a:lstStyle/>
          <a:p>
            <a:r>
              <a:rPr lang="en-US" dirty="0"/>
              <a:t>Topologies of the Described Scenarios</a:t>
            </a:r>
          </a:p>
        </p:txBody>
      </p:sp>
      <p:sp>
        <p:nvSpPr>
          <p:cNvPr id="2" name="Date Placeholder 1">
            <a:extLst>
              <a:ext uri="{FF2B5EF4-FFF2-40B4-BE49-F238E27FC236}">
                <a16:creationId xmlns:a16="http://schemas.microsoft.com/office/drawing/2014/main" id="{F500E8A0-3977-43B9-B63A-E274BE5FFD16}"/>
              </a:ext>
            </a:extLst>
          </p:cNvPr>
          <p:cNvSpPr>
            <a:spLocks noGrp="1"/>
          </p:cNvSpPr>
          <p:nvPr>
            <p:ph type="dt" idx="10"/>
          </p:nvPr>
        </p:nvSpPr>
        <p:spPr/>
        <p:txBody>
          <a:bodyPr/>
          <a:lstStyle/>
          <a:p>
            <a:r>
              <a:rPr lang="en-US" altLang="ja-JP"/>
              <a:t>November 2024</a:t>
            </a:r>
            <a:endParaRPr lang="en-US" dirty="0"/>
          </a:p>
        </p:txBody>
      </p:sp>
      <p:sp>
        <p:nvSpPr>
          <p:cNvPr id="3" name="Footer Placeholder 2">
            <a:extLst>
              <a:ext uri="{FF2B5EF4-FFF2-40B4-BE49-F238E27FC236}">
                <a16:creationId xmlns:a16="http://schemas.microsoft.com/office/drawing/2014/main" id="{40EB682B-C15C-48DA-AEAC-1D6D66D7A9CC}"/>
              </a:ext>
            </a:extLst>
          </p:cNvPr>
          <p:cNvSpPr>
            <a:spLocks noGrp="1"/>
          </p:cNvSpPr>
          <p:nvPr>
            <p:ph type="ftr" idx="11"/>
          </p:nvPr>
        </p:nvSpPr>
        <p:spPr/>
        <p:txBody>
          <a:bodyPr/>
          <a:lstStyle/>
          <a:p>
            <a:r>
              <a:rPr lang="en-US" dirty="0"/>
              <a:t>Kim, Kobayashi, Hernandez, Kohno (YNU/YRP-IAI)</a:t>
            </a:r>
          </a:p>
        </p:txBody>
      </p:sp>
      <p:sp>
        <p:nvSpPr>
          <p:cNvPr id="4" name="Slide Number Placeholder 3">
            <a:extLst>
              <a:ext uri="{FF2B5EF4-FFF2-40B4-BE49-F238E27FC236}">
                <a16:creationId xmlns:a16="http://schemas.microsoft.com/office/drawing/2014/main" id="{84F8E496-478E-4B7F-9CE7-97D6BB443FB0}"/>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13</a:t>
            </a:fld>
            <a:endParaRPr dirty="0"/>
          </a:p>
        </p:txBody>
      </p:sp>
      <p:grpSp>
        <p:nvGrpSpPr>
          <p:cNvPr id="30" name="Group 29">
            <a:extLst>
              <a:ext uri="{FF2B5EF4-FFF2-40B4-BE49-F238E27FC236}">
                <a16:creationId xmlns:a16="http://schemas.microsoft.com/office/drawing/2014/main" id="{EA2CC30C-643C-4A91-B45A-CF29938002B7}"/>
              </a:ext>
            </a:extLst>
          </p:cNvPr>
          <p:cNvGrpSpPr/>
          <p:nvPr/>
        </p:nvGrpSpPr>
        <p:grpSpPr>
          <a:xfrm>
            <a:off x="209316" y="3352395"/>
            <a:ext cx="1792798" cy="2419346"/>
            <a:chOff x="209316" y="3352395"/>
            <a:chExt cx="1792798" cy="2419346"/>
          </a:xfrm>
        </p:grpSpPr>
        <p:sp>
          <p:nvSpPr>
            <p:cNvPr id="101" name="TextBox 100">
              <a:extLst>
                <a:ext uri="{FF2B5EF4-FFF2-40B4-BE49-F238E27FC236}">
                  <a16:creationId xmlns:a16="http://schemas.microsoft.com/office/drawing/2014/main" id="{D1707D3C-E11C-4217-9FBE-8A49B95E53C7}"/>
                </a:ext>
              </a:extLst>
            </p:cNvPr>
            <p:cNvSpPr txBox="1"/>
            <p:nvPr/>
          </p:nvSpPr>
          <p:spPr>
            <a:xfrm>
              <a:off x="209316" y="5463964"/>
              <a:ext cx="1792798" cy="307777"/>
            </a:xfrm>
            <a:prstGeom prst="rect">
              <a:avLst/>
            </a:prstGeom>
            <a:noFill/>
          </p:spPr>
          <p:txBody>
            <a:bodyPr wrap="none" rtlCol="0">
              <a:spAutoFit/>
            </a:bodyPr>
            <a:lstStyle/>
            <a:p>
              <a:pPr marL="182880" indent="-182880">
                <a:buFont typeface="+mj-lt"/>
                <a:buAutoNum type="alphaLcParenR"/>
              </a:pPr>
              <a:r>
                <a:rPr lang="en-US" dirty="0">
                  <a:latin typeface="+mn-lt"/>
                </a:rPr>
                <a:t>Standalone HBANs</a:t>
              </a:r>
            </a:p>
          </p:txBody>
        </p:sp>
        <p:grpSp>
          <p:nvGrpSpPr>
            <p:cNvPr id="27" name="Group 26">
              <a:extLst>
                <a:ext uri="{FF2B5EF4-FFF2-40B4-BE49-F238E27FC236}">
                  <a16:creationId xmlns:a16="http://schemas.microsoft.com/office/drawing/2014/main" id="{9158EEFE-3974-4D6F-8EDF-0DBD4B904D70}"/>
                </a:ext>
              </a:extLst>
            </p:cNvPr>
            <p:cNvGrpSpPr/>
            <p:nvPr/>
          </p:nvGrpSpPr>
          <p:grpSpPr>
            <a:xfrm>
              <a:off x="369148" y="3352395"/>
              <a:ext cx="1489000" cy="2060271"/>
              <a:chOff x="370213" y="2957294"/>
              <a:chExt cx="1489000" cy="2060271"/>
            </a:xfrm>
          </p:grpSpPr>
          <p:sp>
            <p:nvSpPr>
              <p:cNvPr id="100" name="Rectangle: Rounded Corners 99">
                <a:extLst>
                  <a:ext uri="{FF2B5EF4-FFF2-40B4-BE49-F238E27FC236}">
                    <a16:creationId xmlns:a16="http://schemas.microsoft.com/office/drawing/2014/main" id="{D4BFCAD4-C13B-45A1-8051-F18C3F6F1664}"/>
                  </a:ext>
                </a:extLst>
              </p:cNvPr>
              <p:cNvSpPr/>
              <p:nvPr/>
            </p:nvSpPr>
            <p:spPr>
              <a:xfrm>
                <a:off x="370213" y="3280569"/>
                <a:ext cx="1304041" cy="1736996"/>
              </a:xfrm>
              <a:prstGeom prst="roundRect">
                <a:avLst/>
              </a:prstGeom>
              <a:solidFill>
                <a:srgbClr val="FFCDCD"/>
              </a:solidFill>
              <a:ln>
                <a:solidFill>
                  <a:srgbClr val="FF85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11" name="Rectangle 110">
                <a:extLst>
                  <a:ext uri="{FF2B5EF4-FFF2-40B4-BE49-F238E27FC236}">
                    <a16:creationId xmlns:a16="http://schemas.microsoft.com/office/drawing/2014/main" id="{7F28AEB3-3035-43B2-8814-02914259E3BB}"/>
                  </a:ext>
                </a:extLst>
              </p:cNvPr>
              <p:cNvSpPr/>
              <p:nvPr/>
            </p:nvSpPr>
            <p:spPr>
              <a:xfrm>
                <a:off x="1048002" y="3209639"/>
                <a:ext cx="811211" cy="652448"/>
              </a:xfrm>
              <a:prstGeom prst="rect">
                <a:avLst/>
              </a:prstGeom>
              <a:noFill/>
              <a:ln w="31750">
                <a:solidFill>
                  <a:schemeClr val="tx1">
                    <a:lumMod val="50000"/>
                    <a:lumOff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solidFill>
                    <a:schemeClr val="bg1">
                      <a:lumMod val="50000"/>
                    </a:schemeClr>
                  </a:solidFill>
                </a:endParaRPr>
              </a:p>
            </p:txBody>
          </p:sp>
          <p:grpSp>
            <p:nvGrpSpPr>
              <p:cNvPr id="89" name="Group 88">
                <a:extLst>
                  <a:ext uri="{FF2B5EF4-FFF2-40B4-BE49-F238E27FC236}">
                    <a16:creationId xmlns:a16="http://schemas.microsoft.com/office/drawing/2014/main" id="{ABAEFEF3-E57F-44D6-93FC-BA0268DC2FD1}"/>
                  </a:ext>
                </a:extLst>
              </p:cNvPr>
              <p:cNvGrpSpPr/>
              <p:nvPr/>
            </p:nvGrpSpPr>
            <p:grpSpPr>
              <a:xfrm>
                <a:off x="569146" y="3679976"/>
                <a:ext cx="877232" cy="1222699"/>
                <a:chOff x="685800" y="3746504"/>
                <a:chExt cx="1097280" cy="1422394"/>
              </a:xfrm>
            </p:grpSpPr>
            <p:sp>
              <p:nvSpPr>
                <p:cNvPr id="10" name="Rectangle 9">
                  <a:extLst>
                    <a:ext uri="{FF2B5EF4-FFF2-40B4-BE49-F238E27FC236}">
                      <a16:creationId xmlns:a16="http://schemas.microsoft.com/office/drawing/2014/main" id="{86E289DA-47FC-4F0A-A3DA-158BCB5D4BBC}"/>
                    </a:ext>
                  </a:extLst>
                </p:cNvPr>
                <p:cNvSpPr/>
                <p:nvPr/>
              </p:nvSpPr>
              <p:spPr>
                <a:xfrm>
                  <a:off x="685800" y="4711698"/>
                  <a:ext cx="1097280" cy="457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HBAN</a:t>
                  </a:r>
                </a:p>
                <a:p>
                  <a:pPr algn="ctr"/>
                  <a:r>
                    <a:rPr lang="en-US" sz="1100" dirty="0">
                      <a:solidFill>
                        <a:schemeClr val="tx1"/>
                      </a:solidFill>
                    </a:rPr>
                    <a:t>Node</a:t>
                  </a:r>
                </a:p>
              </p:txBody>
            </p:sp>
            <p:sp>
              <p:nvSpPr>
                <p:cNvPr id="55" name="TextBox 54">
                  <a:extLst>
                    <a:ext uri="{FF2B5EF4-FFF2-40B4-BE49-F238E27FC236}">
                      <a16:creationId xmlns:a16="http://schemas.microsoft.com/office/drawing/2014/main" id="{31425F98-3696-497B-A928-63F8463B2D27}"/>
                    </a:ext>
                  </a:extLst>
                </p:cNvPr>
                <p:cNvSpPr txBox="1"/>
                <p:nvPr/>
              </p:nvSpPr>
              <p:spPr>
                <a:xfrm>
                  <a:off x="1234440" y="4161791"/>
                  <a:ext cx="319213" cy="304337"/>
                </a:xfrm>
                <a:prstGeom prst="rect">
                  <a:avLst/>
                </a:prstGeom>
                <a:noFill/>
              </p:spPr>
              <p:txBody>
                <a:bodyPr wrap="none" rtlCol="0">
                  <a:spAutoFit/>
                </a:bodyPr>
                <a:lstStyle/>
                <a:p>
                  <a:r>
                    <a:rPr lang="en-US" sz="1100" dirty="0">
                      <a:latin typeface="+mn-lt"/>
                    </a:rPr>
                    <a:t>1</a:t>
                  </a:r>
                </a:p>
              </p:txBody>
            </p:sp>
            <p:sp>
              <p:nvSpPr>
                <p:cNvPr id="56" name="TextBox 55">
                  <a:extLst>
                    <a:ext uri="{FF2B5EF4-FFF2-40B4-BE49-F238E27FC236}">
                      <a16:creationId xmlns:a16="http://schemas.microsoft.com/office/drawing/2014/main" id="{DA6C69C9-0D3E-4969-8154-F04A9AB0E6FE}"/>
                    </a:ext>
                  </a:extLst>
                </p:cNvPr>
                <p:cNvSpPr txBox="1"/>
                <p:nvPr/>
              </p:nvSpPr>
              <p:spPr>
                <a:xfrm>
                  <a:off x="1234440" y="4458510"/>
                  <a:ext cx="495662" cy="304337"/>
                </a:xfrm>
                <a:prstGeom prst="rect">
                  <a:avLst/>
                </a:prstGeom>
                <a:noFill/>
              </p:spPr>
              <p:txBody>
                <a:bodyPr wrap="none" rtlCol="0">
                  <a:spAutoFit/>
                </a:bodyPr>
                <a:lstStyle/>
                <a:p>
                  <a:r>
                    <a:rPr lang="en-US" sz="1100" dirty="0">
                      <a:latin typeface="+mn-lt"/>
                    </a:rPr>
                    <a:t>1..*</a:t>
                  </a:r>
                </a:p>
              </p:txBody>
            </p:sp>
            <p:cxnSp>
              <p:nvCxnSpPr>
                <p:cNvPr id="58" name="Straight Connector 57">
                  <a:extLst>
                    <a:ext uri="{FF2B5EF4-FFF2-40B4-BE49-F238E27FC236}">
                      <a16:creationId xmlns:a16="http://schemas.microsoft.com/office/drawing/2014/main" id="{34B66F68-6031-4C91-96A7-A1C2E2196269}"/>
                    </a:ext>
                  </a:extLst>
                </p:cNvPr>
                <p:cNvCxnSpPr>
                  <a:stCxn id="11" idx="2"/>
                  <a:endCxn id="10" idx="0"/>
                </p:cNvCxnSpPr>
                <p:nvPr/>
              </p:nvCxnSpPr>
              <p:spPr>
                <a:xfrm>
                  <a:off x="1234440" y="4203704"/>
                  <a:ext cx="0" cy="50799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BEC71E26-D073-4508-86F3-3989E6096851}"/>
                    </a:ext>
                  </a:extLst>
                </p:cNvPr>
                <p:cNvSpPr/>
                <p:nvPr/>
              </p:nvSpPr>
              <p:spPr>
                <a:xfrm>
                  <a:off x="685800" y="3746504"/>
                  <a:ext cx="1097280" cy="457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HBAN</a:t>
                  </a:r>
                </a:p>
                <a:p>
                  <a:pPr algn="ctr"/>
                  <a:r>
                    <a:rPr lang="en-US" sz="1100" dirty="0">
                      <a:solidFill>
                        <a:schemeClr val="tx1"/>
                      </a:solidFill>
                    </a:rPr>
                    <a:t>Coordinator</a:t>
                  </a:r>
                </a:p>
              </p:txBody>
            </p:sp>
          </p:grpSp>
          <p:sp>
            <p:nvSpPr>
              <p:cNvPr id="112" name="TextBox 111">
                <a:extLst>
                  <a:ext uri="{FF2B5EF4-FFF2-40B4-BE49-F238E27FC236}">
                    <a16:creationId xmlns:a16="http://schemas.microsoft.com/office/drawing/2014/main" id="{4B5BFFD2-6E6F-4DB2-9BBA-0AD4B9088DF0}"/>
                  </a:ext>
                </a:extLst>
              </p:cNvPr>
              <p:cNvSpPr txBox="1"/>
              <p:nvPr/>
            </p:nvSpPr>
            <p:spPr>
              <a:xfrm>
                <a:off x="1291749" y="2957294"/>
                <a:ext cx="412292" cy="261610"/>
              </a:xfrm>
              <a:prstGeom prst="rect">
                <a:avLst/>
              </a:prstGeom>
              <a:noFill/>
            </p:spPr>
            <p:txBody>
              <a:bodyPr wrap="none" rtlCol="0">
                <a:spAutoFit/>
              </a:bodyPr>
              <a:lstStyle/>
              <a:p>
                <a:r>
                  <a:rPr lang="en-US" sz="1100" dirty="0">
                    <a:solidFill>
                      <a:schemeClr val="bg1">
                        <a:lumMod val="50000"/>
                      </a:schemeClr>
                    </a:solidFill>
                    <a:latin typeface="+mn-lt"/>
                  </a:rPr>
                  <a:t>P2P</a:t>
                </a:r>
              </a:p>
            </p:txBody>
          </p:sp>
          <p:sp>
            <p:nvSpPr>
              <p:cNvPr id="119" name="TextBox 118">
                <a:extLst>
                  <a:ext uri="{FF2B5EF4-FFF2-40B4-BE49-F238E27FC236}">
                    <a16:creationId xmlns:a16="http://schemas.microsoft.com/office/drawing/2014/main" id="{99F2A87D-6F9E-4FD1-A220-38235D6B8484}"/>
                  </a:ext>
                </a:extLst>
              </p:cNvPr>
              <p:cNvSpPr txBox="1"/>
              <p:nvPr/>
            </p:nvSpPr>
            <p:spPr>
              <a:xfrm>
                <a:off x="389563" y="3330903"/>
                <a:ext cx="1202573" cy="307777"/>
              </a:xfrm>
              <a:prstGeom prst="rect">
                <a:avLst/>
              </a:prstGeom>
              <a:noFill/>
            </p:spPr>
            <p:txBody>
              <a:bodyPr wrap="none" rtlCol="0">
                <a:spAutoFit/>
              </a:bodyPr>
              <a:lstStyle/>
              <a:p>
                <a:r>
                  <a:rPr lang="en-US" dirty="0">
                    <a:solidFill>
                      <a:srgbClr val="FF0000"/>
                    </a:solidFill>
                    <a:latin typeface="+mn-lt"/>
                  </a:rPr>
                  <a:t>Around a user</a:t>
                </a:r>
              </a:p>
            </p:txBody>
          </p:sp>
        </p:grpSp>
      </p:grpSp>
      <p:grpSp>
        <p:nvGrpSpPr>
          <p:cNvPr id="31" name="Group 30">
            <a:extLst>
              <a:ext uri="{FF2B5EF4-FFF2-40B4-BE49-F238E27FC236}">
                <a16:creationId xmlns:a16="http://schemas.microsoft.com/office/drawing/2014/main" id="{2685520F-1CBE-4D41-A10C-6EEB4CE15083}"/>
              </a:ext>
            </a:extLst>
          </p:cNvPr>
          <p:cNvGrpSpPr/>
          <p:nvPr/>
        </p:nvGrpSpPr>
        <p:grpSpPr>
          <a:xfrm>
            <a:off x="2083547" y="2464795"/>
            <a:ext cx="3431059" cy="3522200"/>
            <a:chOff x="2083547" y="2464795"/>
            <a:chExt cx="3431059" cy="3522200"/>
          </a:xfrm>
        </p:grpSpPr>
        <p:sp>
          <p:nvSpPr>
            <p:cNvPr id="104" name="TextBox 103">
              <a:extLst>
                <a:ext uri="{FF2B5EF4-FFF2-40B4-BE49-F238E27FC236}">
                  <a16:creationId xmlns:a16="http://schemas.microsoft.com/office/drawing/2014/main" id="{4C1D6627-856E-4528-AB99-B22735614F10}"/>
                </a:ext>
              </a:extLst>
            </p:cNvPr>
            <p:cNvSpPr txBox="1"/>
            <p:nvPr/>
          </p:nvSpPr>
          <p:spPr>
            <a:xfrm>
              <a:off x="2083547" y="5463775"/>
              <a:ext cx="3431059" cy="523220"/>
            </a:xfrm>
            <a:prstGeom prst="rect">
              <a:avLst/>
            </a:prstGeom>
            <a:noFill/>
          </p:spPr>
          <p:txBody>
            <a:bodyPr wrap="square" rtlCol="0">
              <a:spAutoFit/>
            </a:bodyPr>
            <a:lstStyle/>
            <a:p>
              <a:pPr marL="182880" indent="-182880">
                <a:buFont typeface="+mj-lt"/>
                <a:buAutoNum type="alphaLcParenR" startAt="2"/>
              </a:pPr>
              <a:r>
                <a:rPr lang="en-US" dirty="0">
                  <a:latin typeface="+mn-lt"/>
                </a:rPr>
                <a:t>HBANs inside/around of a vehicle in coordination with a VBAN</a:t>
              </a:r>
            </a:p>
          </p:txBody>
        </p:sp>
        <p:grpSp>
          <p:nvGrpSpPr>
            <p:cNvPr id="28" name="Group 27">
              <a:extLst>
                <a:ext uri="{FF2B5EF4-FFF2-40B4-BE49-F238E27FC236}">
                  <a16:creationId xmlns:a16="http://schemas.microsoft.com/office/drawing/2014/main" id="{3DB30D07-BAC5-42A5-96B8-4E66BE9BCD78}"/>
                </a:ext>
              </a:extLst>
            </p:cNvPr>
            <p:cNvGrpSpPr/>
            <p:nvPr/>
          </p:nvGrpSpPr>
          <p:grpSpPr>
            <a:xfrm>
              <a:off x="2129076" y="2464795"/>
              <a:ext cx="3175863" cy="2947871"/>
              <a:chOff x="2268798" y="2389751"/>
              <a:chExt cx="3175863" cy="2947871"/>
            </a:xfrm>
          </p:grpSpPr>
          <p:sp>
            <p:nvSpPr>
              <p:cNvPr id="102" name="Rectangle: Rounded Corners 101">
                <a:extLst>
                  <a:ext uri="{FF2B5EF4-FFF2-40B4-BE49-F238E27FC236}">
                    <a16:creationId xmlns:a16="http://schemas.microsoft.com/office/drawing/2014/main" id="{3DA6FEFA-1018-4D45-BC96-5FC20DDD2D10}"/>
                  </a:ext>
                </a:extLst>
              </p:cNvPr>
              <p:cNvSpPr/>
              <p:nvPr/>
            </p:nvSpPr>
            <p:spPr>
              <a:xfrm>
                <a:off x="2268798" y="2389751"/>
                <a:ext cx="2045200" cy="2947871"/>
              </a:xfrm>
              <a:prstGeom prst="roundRect">
                <a:avLst/>
              </a:prstGeom>
              <a:solidFill>
                <a:srgbClr val="CDDEFF"/>
              </a:solidFill>
              <a:ln>
                <a:solidFill>
                  <a:srgbClr val="7DA8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26" name="Rectangle: Rounded Corners 125">
                <a:extLst>
                  <a:ext uri="{FF2B5EF4-FFF2-40B4-BE49-F238E27FC236}">
                    <a16:creationId xmlns:a16="http://schemas.microsoft.com/office/drawing/2014/main" id="{9EB62387-64D3-49C7-A1D5-F07D4464D4D5}"/>
                  </a:ext>
                </a:extLst>
              </p:cNvPr>
              <p:cNvSpPr/>
              <p:nvPr/>
            </p:nvSpPr>
            <p:spPr>
              <a:xfrm>
                <a:off x="3187994" y="3744571"/>
                <a:ext cx="1034544" cy="1505773"/>
              </a:xfrm>
              <a:prstGeom prst="roundRect">
                <a:avLst/>
              </a:prstGeom>
              <a:solidFill>
                <a:srgbClr val="FFCDCD"/>
              </a:solidFill>
              <a:ln>
                <a:solidFill>
                  <a:srgbClr val="FF85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95" name="Rectangle: Rounded Corners 94">
                <a:extLst>
                  <a:ext uri="{FF2B5EF4-FFF2-40B4-BE49-F238E27FC236}">
                    <a16:creationId xmlns:a16="http://schemas.microsoft.com/office/drawing/2014/main" id="{85691D0B-1D13-469D-8BBE-EB8A2A9B5EAE}"/>
                  </a:ext>
                </a:extLst>
              </p:cNvPr>
              <p:cNvSpPr/>
              <p:nvPr/>
            </p:nvSpPr>
            <p:spPr>
              <a:xfrm>
                <a:off x="4410117" y="3744571"/>
                <a:ext cx="1034544" cy="1505773"/>
              </a:xfrm>
              <a:prstGeom prst="roundRect">
                <a:avLst/>
              </a:prstGeom>
              <a:solidFill>
                <a:srgbClr val="FFCDCD"/>
              </a:solidFill>
              <a:ln>
                <a:solidFill>
                  <a:srgbClr val="FF85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cxnSp>
            <p:nvCxnSpPr>
              <p:cNvPr id="9" name="Connector: Elbow 8">
                <a:extLst>
                  <a:ext uri="{FF2B5EF4-FFF2-40B4-BE49-F238E27FC236}">
                    <a16:creationId xmlns:a16="http://schemas.microsoft.com/office/drawing/2014/main" id="{85D8C5C6-08AD-41A1-A228-8CDA35D2C4CE}"/>
                  </a:ext>
                </a:extLst>
              </p:cNvPr>
              <p:cNvCxnSpPr>
                <a:cxnSpLocks/>
              </p:cNvCxnSpPr>
              <p:nvPr/>
            </p:nvCxnSpPr>
            <p:spPr>
              <a:xfrm>
                <a:off x="3573209" y="3329265"/>
                <a:ext cx="1138487" cy="648787"/>
              </a:xfrm>
              <a:prstGeom prst="bentConnector3">
                <a:avLst>
                  <a:gd name="adj1" fmla="val 100106"/>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13" name="Rectangle 112">
                <a:extLst>
                  <a:ext uri="{FF2B5EF4-FFF2-40B4-BE49-F238E27FC236}">
                    <a16:creationId xmlns:a16="http://schemas.microsoft.com/office/drawing/2014/main" id="{3C04669B-2E61-4AD8-A44D-C3AB2C480181}"/>
                  </a:ext>
                </a:extLst>
              </p:cNvPr>
              <p:cNvSpPr/>
              <p:nvPr/>
            </p:nvSpPr>
            <p:spPr>
              <a:xfrm>
                <a:off x="3296431" y="2913965"/>
                <a:ext cx="559257" cy="325518"/>
              </a:xfrm>
              <a:prstGeom prst="rect">
                <a:avLst/>
              </a:prstGeom>
              <a:noFill/>
              <a:ln w="31750">
                <a:solidFill>
                  <a:schemeClr val="tx1">
                    <a:lumMod val="50000"/>
                    <a:lumOff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14" name="TextBox 113">
                <a:extLst>
                  <a:ext uri="{FF2B5EF4-FFF2-40B4-BE49-F238E27FC236}">
                    <a16:creationId xmlns:a16="http://schemas.microsoft.com/office/drawing/2014/main" id="{7E3D997E-D8ED-4CD5-ACAB-8966F4B90B1A}"/>
                  </a:ext>
                </a:extLst>
              </p:cNvPr>
              <p:cNvSpPr txBox="1"/>
              <p:nvPr/>
            </p:nvSpPr>
            <p:spPr>
              <a:xfrm>
                <a:off x="3390516" y="2686496"/>
                <a:ext cx="412292" cy="261610"/>
              </a:xfrm>
              <a:prstGeom prst="rect">
                <a:avLst/>
              </a:prstGeom>
              <a:noFill/>
            </p:spPr>
            <p:txBody>
              <a:bodyPr wrap="none" rtlCol="0">
                <a:spAutoFit/>
              </a:bodyPr>
              <a:lstStyle/>
              <a:p>
                <a:r>
                  <a:rPr lang="en-US" sz="1100" dirty="0">
                    <a:solidFill>
                      <a:schemeClr val="tx1">
                        <a:lumMod val="50000"/>
                        <a:lumOff val="50000"/>
                      </a:schemeClr>
                    </a:solidFill>
                    <a:latin typeface="+mn-lt"/>
                  </a:rPr>
                  <a:t>P2P</a:t>
                </a:r>
              </a:p>
            </p:txBody>
          </p:sp>
          <p:sp>
            <p:nvSpPr>
              <p:cNvPr id="7" name="Rectangle 6">
                <a:extLst>
                  <a:ext uri="{FF2B5EF4-FFF2-40B4-BE49-F238E27FC236}">
                    <a16:creationId xmlns:a16="http://schemas.microsoft.com/office/drawing/2014/main" id="{8A8152FE-B2B8-4C14-BF86-1E1870025EDC}"/>
                  </a:ext>
                </a:extLst>
              </p:cNvPr>
              <p:cNvSpPr/>
              <p:nvPr/>
            </p:nvSpPr>
            <p:spPr>
              <a:xfrm>
                <a:off x="3258747" y="4784873"/>
                <a:ext cx="877232" cy="39301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HBAN</a:t>
                </a:r>
              </a:p>
              <a:p>
                <a:pPr algn="ctr"/>
                <a:r>
                  <a:rPr lang="en-US" sz="1100" dirty="0">
                    <a:solidFill>
                      <a:schemeClr val="tx1"/>
                    </a:solidFill>
                  </a:rPr>
                  <a:t>Node</a:t>
                </a:r>
              </a:p>
            </p:txBody>
          </p:sp>
          <p:sp>
            <p:nvSpPr>
              <p:cNvPr id="8" name="Rectangle 7">
                <a:extLst>
                  <a:ext uri="{FF2B5EF4-FFF2-40B4-BE49-F238E27FC236}">
                    <a16:creationId xmlns:a16="http://schemas.microsoft.com/office/drawing/2014/main" id="{8311A187-2C8C-4C85-8A7D-9109106DA8D7}"/>
                  </a:ext>
                </a:extLst>
              </p:cNvPr>
              <p:cNvSpPr/>
              <p:nvPr/>
            </p:nvSpPr>
            <p:spPr>
              <a:xfrm>
                <a:off x="3258747" y="3955186"/>
                <a:ext cx="877232" cy="39301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HBAN</a:t>
                </a:r>
              </a:p>
              <a:p>
                <a:pPr algn="ctr"/>
                <a:r>
                  <a:rPr lang="en-US" sz="1100" dirty="0">
                    <a:solidFill>
                      <a:schemeClr val="tx1"/>
                    </a:solidFill>
                  </a:rPr>
                  <a:t>Coordinator</a:t>
                </a:r>
              </a:p>
            </p:txBody>
          </p:sp>
          <p:sp>
            <p:nvSpPr>
              <p:cNvPr id="13" name="Rectangle 12">
                <a:extLst>
                  <a:ext uri="{FF2B5EF4-FFF2-40B4-BE49-F238E27FC236}">
                    <a16:creationId xmlns:a16="http://schemas.microsoft.com/office/drawing/2014/main" id="{5A321A9B-7839-44AA-BE5E-B50B2EB6CC00}"/>
                  </a:ext>
                </a:extLst>
              </p:cNvPr>
              <p:cNvSpPr/>
              <p:nvPr/>
            </p:nvSpPr>
            <p:spPr>
              <a:xfrm>
                <a:off x="2399845" y="4784873"/>
                <a:ext cx="658108" cy="39301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VBAN</a:t>
                </a:r>
              </a:p>
              <a:p>
                <a:pPr algn="ctr"/>
                <a:r>
                  <a:rPr lang="en-US" sz="1100" dirty="0">
                    <a:solidFill>
                      <a:schemeClr val="tx1"/>
                    </a:solidFill>
                  </a:rPr>
                  <a:t>Node</a:t>
                </a:r>
              </a:p>
            </p:txBody>
          </p:sp>
          <p:sp>
            <p:nvSpPr>
              <p:cNvPr id="15" name="Rectangle 14">
                <a:extLst>
                  <a:ext uri="{FF2B5EF4-FFF2-40B4-BE49-F238E27FC236}">
                    <a16:creationId xmlns:a16="http://schemas.microsoft.com/office/drawing/2014/main" id="{FF3F4306-E92E-4C7D-A0D1-0DAB173E0CF0}"/>
                  </a:ext>
                </a:extLst>
              </p:cNvPr>
              <p:cNvSpPr/>
              <p:nvPr/>
            </p:nvSpPr>
            <p:spPr>
              <a:xfrm>
                <a:off x="2750789" y="3122429"/>
                <a:ext cx="877232" cy="39301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VBAN</a:t>
                </a:r>
              </a:p>
              <a:p>
                <a:pPr algn="ctr"/>
                <a:r>
                  <a:rPr lang="en-US" sz="1100" dirty="0">
                    <a:solidFill>
                      <a:schemeClr val="tx1"/>
                    </a:solidFill>
                  </a:rPr>
                  <a:t>Coordinator</a:t>
                </a:r>
              </a:p>
            </p:txBody>
          </p:sp>
          <p:cxnSp>
            <p:nvCxnSpPr>
              <p:cNvPr id="59" name="Straight Connector 58">
                <a:extLst>
                  <a:ext uri="{FF2B5EF4-FFF2-40B4-BE49-F238E27FC236}">
                    <a16:creationId xmlns:a16="http://schemas.microsoft.com/office/drawing/2014/main" id="{4EBEEE61-C736-4820-98F5-21F1FAB90FF2}"/>
                  </a:ext>
                </a:extLst>
              </p:cNvPr>
              <p:cNvCxnSpPr>
                <a:cxnSpLocks/>
              </p:cNvCxnSpPr>
              <p:nvPr/>
            </p:nvCxnSpPr>
            <p:spPr>
              <a:xfrm>
                <a:off x="2873537" y="3515441"/>
                <a:ext cx="0" cy="126943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1" name="TextBox 60">
                <a:extLst>
                  <a:ext uri="{FF2B5EF4-FFF2-40B4-BE49-F238E27FC236}">
                    <a16:creationId xmlns:a16="http://schemas.microsoft.com/office/drawing/2014/main" id="{60F8F34C-CD42-407B-9EF0-D0CF6B9BFB05}"/>
                  </a:ext>
                </a:extLst>
              </p:cNvPr>
              <p:cNvSpPr txBox="1"/>
              <p:nvPr/>
            </p:nvSpPr>
            <p:spPr>
              <a:xfrm>
                <a:off x="2612729" y="3487108"/>
                <a:ext cx="255198" cy="261610"/>
              </a:xfrm>
              <a:prstGeom prst="rect">
                <a:avLst/>
              </a:prstGeom>
              <a:noFill/>
            </p:spPr>
            <p:txBody>
              <a:bodyPr wrap="none" rtlCol="0">
                <a:spAutoFit/>
              </a:bodyPr>
              <a:lstStyle/>
              <a:p>
                <a:pPr algn="r"/>
                <a:r>
                  <a:rPr lang="en-US" sz="1100" dirty="0">
                    <a:latin typeface="+mn-lt"/>
                  </a:rPr>
                  <a:t>1</a:t>
                </a:r>
              </a:p>
            </p:txBody>
          </p:sp>
          <p:sp>
            <p:nvSpPr>
              <p:cNvPr id="62" name="TextBox 61">
                <a:extLst>
                  <a:ext uri="{FF2B5EF4-FFF2-40B4-BE49-F238E27FC236}">
                    <a16:creationId xmlns:a16="http://schemas.microsoft.com/office/drawing/2014/main" id="{66DD5D81-CB10-4AC3-ABB1-3BA33E9333EC}"/>
                  </a:ext>
                </a:extLst>
              </p:cNvPr>
              <p:cNvSpPr txBox="1"/>
              <p:nvPr/>
            </p:nvSpPr>
            <p:spPr>
              <a:xfrm>
                <a:off x="2498492" y="4513773"/>
                <a:ext cx="396262" cy="261610"/>
              </a:xfrm>
              <a:prstGeom prst="rect">
                <a:avLst/>
              </a:prstGeom>
              <a:noFill/>
            </p:spPr>
            <p:txBody>
              <a:bodyPr wrap="none" rtlCol="0">
                <a:spAutoFit/>
              </a:bodyPr>
              <a:lstStyle/>
              <a:p>
                <a:pPr algn="r"/>
                <a:r>
                  <a:rPr lang="en-US" sz="1100" dirty="0">
                    <a:latin typeface="+mn-lt"/>
                  </a:rPr>
                  <a:t>1..*</a:t>
                </a:r>
              </a:p>
            </p:txBody>
          </p:sp>
          <p:sp>
            <p:nvSpPr>
              <p:cNvPr id="63" name="TextBox 62">
                <a:extLst>
                  <a:ext uri="{FF2B5EF4-FFF2-40B4-BE49-F238E27FC236}">
                    <a16:creationId xmlns:a16="http://schemas.microsoft.com/office/drawing/2014/main" id="{6A0E3229-E12A-45D5-947D-496CBF488320}"/>
                  </a:ext>
                </a:extLst>
              </p:cNvPr>
              <p:cNvSpPr txBox="1"/>
              <p:nvPr/>
            </p:nvSpPr>
            <p:spPr>
              <a:xfrm>
                <a:off x="3479829" y="3485751"/>
                <a:ext cx="396262" cy="261610"/>
              </a:xfrm>
              <a:prstGeom prst="rect">
                <a:avLst/>
              </a:prstGeom>
              <a:noFill/>
            </p:spPr>
            <p:txBody>
              <a:bodyPr wrap="none" rtlCol="0">
                <a:spAutoFit/>
              </a:bodyPr>
              <a:lstStyle/>
              <a:p>
                <a:r>
                  <a:rPr lang="en-US" sz="1100" dirty="0">
                    <a:latin typeface="+mn-lt"/>
                  </a:rPr>
                  <a:t>0..1</a:t>
                </a:r>
              </a:p>
            </p:txBody>
          </p:sp>
          <p:sp>
            <p:nvSpPr>
              <p:cNvPr id="64" name="TextBox 63">
                <a:extLst>
                  <a:ext uri="{FF2B5EF4-FFF2-40B4-BE49-F238E27FC236}">
                    <a16:creationId xmlns:a16="http://schemas.microsoft.com/office/drawing/2014/main" id="{7C3A0C08-0716-49AD-AE43-27E9EE2D17C3}"/>
                  </a:ext>
                </a:extLst>
              </p:cNvPr>
              <p:cNvSpPr txBox="1"/>
              <p:nvPr/>
            </p:nvSpPr>
            <p:spPr>
              <a:xfrm>
                <a:off x="3479829" y="3740814"/>
                <a:ext cx="396262" cy="261610"/>
              </a:xfrm>
              <a:prstGeom prst="rect">
                <a:avLst/>
              </a:prstGeom>
              <a:noFill/>
            </p:spPr>
            <p:txBody>
              <a:bodyPr wrap="none" rtlCol="0">
                <a:spAutoFit/>
              </a:bodyPr>
              <a:lstStyle/>
              <a:p>
                <a:r>
                  <a:rPr lang="en-US" sz="1100" dirty="0">
                    <a:latin typeface="+mn-lt"/>
                  </a:rPr>
                  <a:t>0..*</a:t>
                </a:r>
              </a:p>
            </p:txBody>
          </p:sp>
          <p:cxnSp>
            <p:nvCxnSpPr>
              <p:cNvPr id="65" name="Straight Connector 64">
                <a:extLst>
                  <a:ext uri="{FF2B5EF4-FFF2-40B4-BE49-F238E27FC236}">
                    <a16:creationId xmlns:a16="http://schemas.microsoft.com/office/drawing/2014/main" id="{C6544493-ED97-4982-83AC-96FE424A5B81}"/>
                  </a:ext>
                </a:extLst>
              </p:cNvPr>
              <p:cNvCxnSpPr>
                <a:cxnSpLocks/>
              </p:cNvCxnSpPr>
              <p:nvPr/>
            </p:nvCxnSpPr>
            <p:spPr>
              <a:xfrm>
                <a:off x="3462471" y="3521781"/>
                <a:ext cx="0" cy="4366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6" name="TextBox 65">
                <a:extLst>
                  <a:ext uri="{FF2B5EF4-FFF2-40B4-BE49-F238E27FC236}">
                    <a16:creationId xmlns:a16="http://schemas.microsoft.com/office/drawing/2014/main" id="{C12E48C6-C4A4-4DD2-836C-F0A404706228}"/>
                  </a:ext>
                </a:extLst>
              </p:cNvPr>
              <p:cNvSpPr txBox="1"/>
              <p:nvPr/>
            </p:nvSpPr>
            <p:spPr>
              <a:xfrm>
                <a:off x="3479829" y="4331081"/>
                <a:ext cx="255198" cy="261610"/>
              </a:xfrm>
              <a:prstGeom prst="rect">
                <a:avLst/>
              </a:prstGeom>
              <a:noFill/>
            </p:spPr>
            <p:txBody>
              <a:bodyPr wrap="none" rtlCol="0">
                <a:spAutoFit/>
              </a:bodyPr>
              <a:lstStyle/>
              <a:p>
                <a:r>
                  <a:rPr lang="en-US" sz="1100" dirty="0">
                    <a:latin typeface="+mn-lt"/>
                  </a:rPr>
                  <a:t>1</a:t>
                </a:r>
              </a:p>
            </p:txBody>
          </p:sp>
          <p:sp>
            <p:nvSpPr>
              <p:cNvPr id="67" name="TextBox 66">
                <a:extLst>
                  <a:ext uri="{FF2B5EF4-FFF2-40B4-BE49-F238E27FC236}">
                    <a16:creationId xmlns:a16="http://schemas.microsoft.com/office/drawing/2014/main" id="{AF10122E-9859-4026-BA3D-E5866AF29B06}"/>
                  </a:ext>
                </a:extLst>
              </p:cNvPr>
              <p:cNvSpPr txBox="1"/>
              <p:nvPr/>
            </p:nvSpPr>
            <p:spPr>
              <a:xfrm>
                <a:off x="3479829" y="4564509"/>
                <a:ext cx="396262" cy="261610"/>
              </a:xfrm>
              <a:prstGeom prst="rect">
                <a:avLst/>
              </a:prstGeom>
              <a:noFill/>
            </p:spPr>
            <p:txBody>
              <a:bodyPr wrap="none" rtlCol="0">
                <a:spAutoFit/>
              </a:bodyPr>
              <a:lstStyle/>
              <a:p>
                <a:r>
                  <a:rPr lang="en-US" sz="1100" dirty="0">
                    <a:latin typeface="+mn-lt"/>
                  </a:rPr>
                  <a:t>1..*</a:t>
                </a:r>
              </a:p>
            </p:txBody>
          </p:sp>
          <p:cxnSp>
            <p:nvCxnSpPr>
              <p:cNvPr id="68" name="Straight Connector 67">
                <a:extLst>
                  <a:ext uri="{FF2B5EF4-FFF2-40B4-BE49-F238E27FC236}">
                    <a16:creationId xmlns:a16="http://schemas.microsoft.com/office/drawing/2014/main" id="{95CF70CF-41FC-4387-A5D2-9CC810E1012B}"/>
                  </a:ext>
                </a:extLst>
              </p:cNvPr>
              <p:cNvCxnSpPr>
                <a:cxnSpLocks/>
              </p:cNvCxnSpPr>
              <p:nvPr/>
            </p:nvCxnSpPr>
            <p:spPr>
              <a:xfrm>
                <a:off x="3462471" y="4345476"/>
                <a:ext cx="0" cy="4366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17" name="TextBox 116">
                <a:extLst>
                  <a:ext uri="{FF2B5EF4-FFF2-40B4-BE49-F238E27FC236}">
                    <a16:creationId xmlns:a16="http://schemas.microsoft.com/office/drawing/2014/main" id="{3B08AC88-89BA-4552-9015-9BF4923E43EF}"/>
                  </a:ext>
                </a:extLst>
              </p:cNvPr>
              <p:cNvSpPr txBox="1"/>
              <p:nvPr/>
            </p:nvSpPr>
            <p:spPr>
              <a:xfrm>
                <a:off x="2498724" y="2452334"/>
                <a:ext cx="1507144" cy="307777"/>
              </a:xfrm>
              <a:prstGeom prst="rect">
                <a:avLst/>
              </a:prstGeom>
              <a:noFill/>
            </p:spPr>
            <p:txBody>
              <a:bodyPr wrap="none" rtlCol="0">
                <a:spAutoFit/>
              </a:bodyPr>
              <a:lstStyle/>
              <a:p>
                <a:r>
                  <a:rPr lang="en-US" dirty="0">
                    <a:solidFill>
                      <a:srgbClr val="0070C0"/>
                    </a:solidFill>
                    <a:latin typeface="+mn-lt"/>
                  </a:rPr>
                  <a:t>Inside of a vehicle</a:t>
                </a:r>
              </a:p>
            </p:txBody>
          </p:sp>
          <p:sp>
            <p:nvSpPr>
              <p:cNvPr id="105" name="Rectangle 104">
                <a:extLst>
                  <a:ext uri="{FF2B5EF4-FFF2-40B4-BE49-F238E27FC236}">
                    <a16:creationId xmlns:a16="http://schemas.microsoft.com/office/drawing/2014/main" id="{D68482D5-BAF7-43B8-8CB1-5AAC8EA88793}"/>
                  </a:ext>
                </a:extLst>
              </p:cNvPr>
              <p:cNvSpPr/>
              <p:nvPr/>
            </p:nvSpPr>
            <p:spPr>
              <a:xfrm>
                <a:off x="4489757" y="4773073"/>
                <a:ext cx="877232" cy="39301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HBAN</a:t>
                </a:r>
              </a:p>
              <a:p>
                <a:pPr algn="ctr"/>
                <a:r>
                  <a:rPr lang="en-US" sz="1100" dirty="0">
                    <a:solidFill>
                      <a:schemeClr val="tx1"/>
                    </a:solidFill>
                  </a:rPr>
                  <a:t>Node</a:t>
                </a:r>
              </a:p>
            </p:txBody>
          </p:sp>
          <p:sp>
            <p:nvSpPr>
              <p:cNvPr id="106" name="Rectangle 105">
                <a:extLst>
                  <a:ext uri="{FF2B5EF4-FFF2-40B4-BE49-F238E27FC236}">
                    <a16:creationId xmlns:a16="http://schemas.microsoft.com/office/drawing/2014/main" id="{FEB6CC86-AB22-4FF1-86F0-165706B7BDA8}"/>
                  </a:ext>
                </a:extLst>
              </p:cNvPr>
              <p:cNvSpPr/>
              <p:nvPr/>
            </p:nvSpPr>
            <p:spPr>
              <a:xfrm>
                <a:off x="4489757" y="3943386"/>
                <a:ext cx="877232" cy="39301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HBAN</a:t>
                </a:r>
              </a:p>
              <a:p>
                <a:pPr algn="ctr"/>
                <a:r>
                  <a:rPr lang="en-US" sz="1100" dirty="0">
                    <a:solidFill>
                      <a:schemeClr val="tx1"/>
                    </a:solidFill>
                  </a:rPr>
                  <a:t>Coordinator</a:t>
                </a:r>
              </a:p>
            </p:txBody>
          </p:sp>
          <p:sp>
            <p:nvSpPr>
              <p:cNvPr id="107" name="TextBox 106">
                <a:extLst>
                  <a:ext uri="{FF2B5EF4-FFF2-40B4-BE49-F238E27FC236}">
                    <a16:creationId xmlns:a16="http://schemas.microsoft.com/office/drawing/2014/main" id="{75CA7C5E-AB9C-40D2-BF09-2F08006A5E5E}"/>
                  </a:ext>
                </a:extLst>
              </p:cNvPr>
              <p:cNvSpPr txBox="1"/>
              <p:nvPr/>
            </p:nvSpPr>
            <p:spPr>
              <a:xfrm>
                <a:off x="4724411" y="3473951"/>
                <a:ext cx="396262" cy="261610"/>
              </a:xfrm>
              <a:prstGeom prst="rect">
                <a:avLst/>
              </a:prstGeom>
              <a:noFill/>
            </p:spPr>
            <p:txBody>
              <a:bodyPr wrap="none" rtlCol="0">
                <a:spAutoFit/>
              </a:bodyPr>
              <a:lstStyle/>
              <a:p>
                <a:r>
                  <a:rPr lang="en-US" sz="1100" dirty="0">
                    <a:latin typeface="+mn-lt"/>
                  </a:rPr>
                  <a:t>0..1</a:t>
                </a:r>
              </a:p>
            </p:txBody>
          </p:sp>
          <p:sp>
            <p:nvSpPr>
              <p:cNvPr id="108" name="TextBox 107">
                <a:extLst>
                  <a:ext uri="{FF2B5EF4-FFF2-40B4-BE49-F238E27FC236}">
                    <a16:creationId xmlns:a16="http://schemas.microsoft.com/office/drawing/2014/main" id="{32AC8D24-839D-4C88-BD78-810D034C617F}"/>
                  </a:ext>
                </a:extLst>
              </p:cNvPr>
              <p:cNvSpPr txBox="1"/>
              <p:nvPr/>
            </p:nvSpPr>
            <p:spPr>
              <a:xfrm>
                <a:off x="4724411" y="3729014"/>
                <a:ext cx="396262" cy="261610"/>
              </a:xfrm>
              <a:prstGeom prst="rect">
                <a:avLst/>
              </a:prstGeom>
              <a:noFill/>
            </p:spPr>
            <p:txBody>
              <a:bodyPr wrap="none" rtlCol="0">
                <a:spAutoFit/>
              </a:bodyPr>
              <a:lstStyle/>
              <a:p>
                <a:r>
                  <a:rPr lang="en-US" sz="1100" dirty="0">
                    <a:latin typeface="+mn-lt"/>
                  </a:rPr>
                  <a:t>0..*</a:t>
                </a:r>
              </a:p>
            </p:txBody>
          </p:sp>
          <p:sp>
            <p:nvSpPr>
              <p:cNvPr id="110" name="TextBox 109">
                <a:extLst>
                  <a:ext uri="{FF2B5EF4-FFF2-40B4-BE49-F238E27FC236}">
                    <a16:creationId xmlns:a16="http://schemas.microsoft.com/office/drawing/2014/main" id="{D0F3D1E0-25DB-470B-A307-8AB546F574ED}"/>
                  </a:ext>
                </a:extLst>
              </p:cNvPr>
              <p:cNvSpPr txBox="1"/>
              <p:nvPr/>
            </p:nvSpPr>
            <p:spPr>
              <a:xfrm>
                <a:off x="4724411" y="4319281"/>
                <a:ext cx="255198" cy="261610"/>
              </a:xfrm>
              <a:prstGeom prst="rect">
                <a:avLst/>
              </a:prstGeom>
              <a:noFill/>
            </p:spPr>
            <p:txBody>
              <a:bodyPr wrap="none" rtlCol="0">
                <a:spAutoFit/>
              </a:bodyPr>
              <a:lstStyle/>
              <a:p>
                <a:r>
                  <a:rPr lang="en-US" sz="1100" dirty="0">
                    <a:latin typeface="+mn-lt"/>
                  </a:rPr>
                  <a:t>1</a:t>
                </a:r>
              </a:p>
            </p:txBody>
          </p:sp>
          <p:sp>
            <p:nvSpPr>
              <p:cNvPr id="124" name="TextBox 123">
                <a:extLst>
                  <a:ext uri="{FF2B5EF4-FFF2-40B4-BE49-F238E27FC236}">
                    <a16:creationId xmlns:a16="http://schemas.microsoft.com/office/drawing/2014/main" id="{2C61621D-6804-4FE1-9B76-5100A23ABE0B}"/>
                  </a:ext>
                </a:extLst>
              </p:cNvPr>
              <p:cNvSpPr txBox="1"/>
              <p:nvPr/>
            </p:nvSpPr>
            <p:spPr>
              <a:xfrm>
                <a:off x="4724411" y="4552709"/>
                <a:ext cx="396262" cy="261610"/>
              </a:xfrm>
              <a:prstGeom prst="rect">
                <a:avLst/>
              </a:prstGeom>
              <a:noFill/>
            </p:spPr>
            <p:txBody>
              <a:bodyPr wrap="none" rtlCol="0">
                <a:spAutoFit/>
              </a:bodyPr>
              <a:lstStyle/>
              <a:p>
                <a:r>
                  <a:rPr lang="en-US" sz="1100" dirty="0">
                    <a:latin typeface="+mn-lt"/>
                  </a:rPr>
                  <a:t>1..*</a:t>
                </a:r>
              </a:p>
            </p:txBody>
          </p:sp>
          <p:cxnSp>
            <p:nvCxnSpPr>
              <p:cNvPr id="125" name="Straight Connector 124">
                <a:extLst>
                  <a:ext uri="{FF2B5EF4-FFF2-40B4-BE49-F238E27FC236}">
                    <a16:creationId xmlns:a16="http://schemas.microsoft.com/office/drawing/2014/main" id="{6213CA94-C016-43F7-9A3E-60298E0812F8}"/>
                  </a:ext>
                </a:extLst>
              </p:cNvPr>
              <p:cNvCxnSpPr>
                <a:cxnSpLocks/>
              </p:cNvCxnSpPr>
              <p:nvPr/>
            </p:nvCxnSpPr>
            <p:spPr>
              <a:xfrm>
                <a:off x="4710259" y="4333676"/>
                <a:ext cx="0" cy="4366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32" name="Group 31">
            <a:extLst>
              <a:ext uri="{FF2B5EF4-FFF2-40B4-BE49-F238E27FC236}">
                <a16:creationId xmlns:a16="http://schemas.microsoft.com/office/drawing/2014/main" id="{016F17C0-BB45-4393-B5A3-D8D6A99000E2}"/>
              </a:ext>
            </a:extLst>
          </p:cNvPr>
          <p:cNvGrpSpPr/>
          <p:nvPr/>
        </p:nvGrpSpPr>
        <p:grpSpPr>
          <a:xfrm>
            <a:off x="5574801" y="2464795"/>
            <a:ext cx="3431059" cy="3922310"/>
            <a:chOff x="5574801" y="2464795"/>
            <a:chExt cx="3431059" cy="3922310"/>
          </a:xfrm>
        </p:grpSpPr>
        <p:sp>
          <p:nvSpPr>
            <p:cNvPr id="120" name="TextBox 119">
              <a:extLst>
                <a:ext uri="{FF2B5EF4-FFF2-40B4-BE49-F238E27FC236}">
                  <a16:creationId xmlns:a16="http://schemas.microsoft.com/office/drawing/2014/main" id="{19EBB143-527D-4080-850C-38D9E740AD67}"/>
                </a:ext>
              </a:extLst>
            </p:cNvPr>
            <p:cNvSpPr txBox="1"/>
            <p:nvPr/>
          </p:nvSpPr>
          <p:spPr>
            <a:xfrm>
              <a:off x="5574801" y="5463775"/>
              <a:ext cx="3431059" cy="923330"/>
            </a:xfrm>
            <a:prstGeom prst="rect">
              <a:avLst/>
            </a:prstGeom>
            <a:noFill/>
          </p:spPr>
          <p:txBody>
            <a:bodyPr wrap="square" rtlCol="0">
              <a:spAutoFit/>
            </a:bodyPr>
            <a:lstStyle/>
            <a:p>
              <a:pPr marL="182880" indent="-182880">
                <a:buFont typeface="+mj-lt"/>
                <a:buAutoNum type="alphaLcParenR" startAt="3"/>
              </a:pPr>
              <a:r>
                <a:rPr lang="en-US" dirty="0">
                  <a:latin typeface="+mn-lt"/>
                </a:rPr>
                <a:t>HBANs inside/around of a vehicle in deep coordination with a VBAN</a:t>
              </a:r>
            </a:p>
            <a:p>
              <a:pPr marL="182880"/>
              <a:r>
                <a:rPr lang="en-US" sz="1200" dirty="0">
                  <a:latin typeface="+mn-lt"/>
                </a:rPr>
                <a:t>(HBAN nodes inside a vehicle are handed over to a VBAN coordinator)</a:t>
              </a:r>
              <a:endParaRPr lang="en-US" dirty="0">
                <a:latin typeface="+mn-lt"/>
              </a:endParaRPr>
            </a:p>
          </p:txBody>
        </p:sp>
        <p:grpSp>
          <p:nvGrpSpPr>
            <p:cNvPr id="29" name="Group 28">
              <a:extLst>
                <a:ext uri="{FF2B5EF4-FFF2-40B4-BE49-F238E27FC236}">
                  <a16:creationId xmlns:a16="http://schemas.microsoft.com/office/drawing/2014/main" id="{1EF1F500-BB67-48E9-AFE9-008D3D5F7313}"/>
                </a:ext>
              </a:extLst>
            </p:cNvPr>
            <p:cNvGrpSpPr/>
            <p:nvPr/>
          </p:nvGrpSpPr>
          <p:grpSpPr>
            <a:xfrm>
              <a:off x="5574802" y="2464795"/>
              <a:ext cx="3278563" cy="2947871"/>
              <a:chOff x="5758955" y="2389751"/>
              <a:chExt cx="3278563" cy="2947871"/>
            </a:xfrm>
          </p:grpSpPr>
          <p:sp>
            <p:nvSpPr>
              <p:cNvPr id="127" name="Rectangle: Rounded Corners 126">
                <a:extLst>
                  <a:ext uri="{FF2B5EF4-FFF2-40B4-BE49-F238E27FC236}">
                    <a16:creationId xmlns:a16="http://schemas.microsoft.com/office/drawing/2014/main" id="{67642589-E36B-4BA1-8FF2-C5701F7D4D4B}"/>
                  </a:ext>
                </a:extLst>
              </p:cNvPr>
              <p:cNvSpPr/>
              <p:nvPr/>
            </p:nvSpPr>
            <p:spPr>
              <a:xfrm>
                <a:off x="5758955" y="2389751"/>
                <a:ext cx="2147900" cy="2947871"/>
              </a:xfrm>
              <a:prstGeom prst="roundRect">
                <a:avLst/>
              </a:prstGeom>
              <a:solidFill>
                <a:srgbClr val="CDDEFF"/>
              </a:solidFill>
              <a:ln>
                <a:solidFill>
                  <a:srgbClr val="7DA8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28" name="Rectangle: Rounded Corners 127">
                <a:extLst>
                  <a:ext uri="{FF2B5EF4-FFF2-40B4-BE49-F238E27FC236}">
                    <a16:creationId xmlns:a16="http://schemas.microsoft.com/office/drawing/2014/main" id="{90570314-457A-49EC-AFFD-747398CAF303}"/>
                  </a:ext>
                </a:extLst>
              </p:cNvPr>
              <p:cNvSpPr/>
              <p:nvPr/>
            </p:nvSpPr>
            <p:spPr>
              <a:xfrm>
                <a:off x="6613003" y="3744571"/>
                <a:ext cx="1209884" cy="1505773"/>
              </a:xfrm>
              <a:prstGeom prst="roundRect">
                <a:avLst/>
              </a:prstGeom>
              <a:solidFill>
                <a:srgbClr val="FFCDCD"/>
              </a:solidFill>
              <a:ln>
                <a:solidFill>
                  <a:srgbClr val="FF85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29" name="Rectangle: Rounded Corners 128">
                <a:extLst>
                  <a:ext uri="{FF2B5EF4-FFF2-40B4-BE49-F238E27FC236}">
                    <a16:creationId xmlns:a16="http://schemas.microsoft.com/office/drawing/2014/main" id="{1D7E91B6-CC42-4A20-BAB9-9E645B80A0A9}"/>
                  </a:ext>
                </a:extLst>
              </p:cNvPr>
              <p:cNvSpPr/>
              <p:nvPr/>
            </p:nvSpPr>
            <p:spPr>
              <a:xfrm>
                <a:off x="8002974" y="3744571"/>
                <a:ext cx="1034544" cy="1505773"/>
              </a:xfrm>
              <a:prstGeom prst="roundRect">
                <a:avLst/>
              </a:prstGeom>
              <a:solidFill>
                <a:srgbClr val="FFCDCD"/>
              </a:solidFill>
              <a:ln>
                <a:solidFill>
                  <a:srgbClr val="FF85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cxnSp>
            <p:nvCxnSpPr>
              <p:cNvPr id="130" name="Connector: Elbow 129">
                <a:extLst>
                  <a:ext uri="{FF2B5EF4-FFF2-40B4-BE49-F238E27FC236}">
                    <a16:creationId xmlns:a16="http://schemas.microsoft.com/office/drawing/2014/main" id="{22D53D6E-1E25-493D-A5C3-5EF045188E41}"/>
                  </a:ext>
                </a:extLst>
              </p:cNvPr>
              <p:cNvCxnSpPr>
                <a:cxnSpLocks/>
              </p:cNvCxnSpPr>
              <p:nvPr/>
            </p:nvCxnSpPr>
            <p:spPr>
              <a:xfrm>
                <a:off x="7166066" y="3329265"/>
                <a:ext cx="1138487" cy="648787"/>
              </a:xfrm>
              <a:prstGeom prst="bentConnector3">
                <a:avLst>
                  <a:gd name="adj1" fmla="val 100106"/>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1" name="Rectangle 130">
                <a:extLst>
                  <a:ext uri="{FF2B5EF4-FFF2-40B4-BE49-F238E27FC236}">
                    <a16:creationId xmlns:a16="http://schemas.microsoft.com/office/drawing/2014/main" id="{6725E577-ED1A-4032-85A0-09A8C85C5D9E}"/>
                  </a:ext>
                </a:extLst>
              </p:cNvPr>
              <p:cNvSpPr/>
              <p:nvPr/>
            </p:nvSpPr>
            <p:spPr>
              <a:xfrm>
                <a:off x="6889288" y="2913965"/>
                <a:ext cx="559257" cy="325518"/>
              </a:xfrm>
              <a:prstGeom prst="rect">
                <a:avLst/>
              </a:prstGeom>
              <a:noFill/>
              <a:ln w="31750">
                <a:solidFill>
                  <a:schemeClr val="tx1">
                    <a:lumMod val="50000"/>
                    <a:lumOff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132" name="TextBox 131">
                <a:extLst>
                  <a:ext uri="{FF2B5EF4-FFF2-40B4-BE49-F238E27FC236}">
                    <a16:creationId xmlns:a16="http://schemas.microsoft.com/office/drawing/2014/main" id="{D84D2181-8EA1-4C0D-8DB6-671C9211D4C3}"/>
                  </a:ext>
                </a:extLst>
              </p:cNvPr>
              <p:cNvSpPr txBox="1"/>
              <p:nvPr/>
            </p:nvSpPr>
            <p:spPr>
              <a:xfrm>
                <a:off x="6983373" y="2686496"/>
                <a:ext cx="412292" cy="261610"/>
              </a:xfrm>
              <a:prstGeom prst="rect">
                <a:avLst/>
              </a:prstGeom>
              <a:noFill/>
            </p:spPr>
            <p:txBody>
              <a:bodyPr wrap="none" rtlCol="0">
                <a:spAutoFit/>
              </a:bodyPr>
              <a:lstStyle/>
              <a:p>
                <a:r>
                  <a:rPr lang="en-US" sz="1100" dirty="0">
                    <a:solidFill>
                      <a:schemeClr val="tx1">
                        <a:lumMod val="50000"/>
                        <a:lumOff val="50000"/>
                      </a:schemeClr>
                    </a:solidFill>
                    <a:latin typeface="+mn-lt"/>
                  </a:rPr>
                  <a:t>P2P</a:t>
                </a:r>
              </a:p>
            </p:txBody>
          </p:sp>
          <p:sp>
            <p:nvSpPr>
              <p:cNvPr id="133" name="Rectangle 132">
                <a:extLst>
                  <a:ext uri="{FF2B5EF4-FFF2-40B4-BE49-F238E27FC236}">
                    <a16:creationId xmlns:a16="http://schemas.microsoft.com/office/drawing/2014/main" id="{CBA06B37-EA03-4B5F-BFFE-7AC6A4751BD6}"/>
                  </a:ext>
                </a:extLst>
              </p:cNvPr>
              <p:cNvSpPr/>
              <p:nvPr/>
            </p:nvSpPr>
            <p:spPr>
              <a:xfrm>
                <a:off x="6692987" y="4784873"/>
                <a:ext cx="826124" cy="39301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HBAN</a:t>
                </a:r>
              </a:p>
              <a:p>
                <a:pPr algn="ctr"/>
                <a:r>
                  <a:rPr lang="en-US" sz="1100" dirty="0">
                    <a:solidFill>
                      <a:schemeClr val="tx1"/>
                    </a:solidFill>
                  </a:rPr>
                  <a:t>Node</a:t>
                </a:r>
              </a:p>
            </p:txBody>
          </p:sp>
          <p:sp>
            <p:nvSpPr>
              <p:cNvPr id="134" name="Rectangle 133">
                <a:extLst>
                  <a:ext uri="{FF2B5EF4-FFF2-40B4-BE49-F238E27FC236}">
                    <a16:creationId xmlns:a16="http://schemas.microsoft.com/office/drawing/2014/main" id="{C0CB9BE1-79C4-4A67-ACE3-5F420DBBDA6D}"/>
                  </a:ext>
                </a:extLst>
              </p:cNvPr>
              <p:cNvSpPr/>
              <p:nvPr/>
            </p:nvSpPr>
            <p:spPr>
              <a:xfrm>
                <a:off x="6876771" y="3955186"/>
                <a:ext cx="877232" cy="39301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HBAN</a:t>
                </a:r>
              </a:p>
              <a:p>
                <a:pPr algn="ctr"/>
                <a:r>
                  <a:rPr lang="en-US" sz="1100" dirty="0">
                    <a:solidFill>
                      <a:schemeClr val="tx1"/>
                    </a:solidFill>
                  </a:rPr>
                  <a:t>Coordinator</a:t>
                </a:r>
              </a:p>
            </p:txBody>
          </p:sp>
          <p:sp>
            <p:nvSpPr>
              <p:cNvPr id="135" name="Rectangle 134">
                <a:extLst>
                  <a:ext uri="{FF2B5EF4-FFF2-40B4-BE49-F238E27FC236}">
                    <a16:creationId xmlns:a16="http://schemas.microsoft.com/office/drawing/2014/main" id="{B00E8CC6-2412-4CFF-8EB6-C55F20099D05}"/>
                  </a:ext>
                </a:extLst>
              </p:cNvPr>
              <p:cNvSpPr/>
              <p:nvPr/>
            </p:nvSpPr>
            <p:spPr>
              <a:xfrm>
                <a:off x="5880093" y="4784873"/>
                <a:ext cx="661659" cy="39301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VBAN</a:t>
                </a:r>
              </a:p>
              <a:p>
                <a:pPr algn="ctr"/>
                <a:r>
                  <a:rPr lang="en-US" sz="1100" dirty="0">
                    <a:solidFill>
                      <a:schemeClr val="tx1"/>
                    </a:solidFill>
                  </a:rPr>
                  <a:t>Node</a:t>
                </a:r>
              </a:p>
            </p:txBody>
          </p:sp>
          <p:sp>
            <p:nvSpPr>
              <p:cNvPr id="136" name="Rectangle 135">
                <a:extLst>
                  <a:ext uri="{FF2B5EF4-FFF2-40B4-BE49-F238E27FC236}">
                    <a16:creationId xmlns:a16="http://schemas.microsoft.com/office/drawing/2014/main" id="{FA540B65-48B1-49BA-A568-18113B07ACDB}"/>
                  </a:ext>
                </a:extLst>
              </p:cNvPr>
              <p:cNvSpPr/>
              <p:nvPr/>
            </p:nvSpPr>
            <p:spPr>
              <a:xfrm>
                <a:off x="6343646" y="3122429"/>
                <a:ext cx="877232" cy="39301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VBAN</a:t>
                </a:r>
              </a:p>
              <a:p>
                <a:pPr algn="ctr"/>
                <a:r>
                  <a:rPr lang="en-US" sz="1100" dirty="0">
                    <a:solidFill>
                      <a:schemeClr val="tx1"/>
                    </a:solidFill>
                  </a:rPr>
                  <a:t>Coordinator</a:t>
                </a:r>
              </a:p>
            </p:txBody>
          </p:sp>
          <p:cxnSp>
            <p:nvCxnSpPr>
              <p:cNvPr id="137" name="Straight Connector 136">
                <a:extLst>
                  <a:ext uri="{FF2B5EF4-FFF2-40B4-BE49-F238E27FC236}">
                    <a16:creationId xmlns:a16="http://schemas.microsoft.com/office/drawing/2014/main" id="{7697B511-0C3D-4C1E-AD0A-B7B0D1318B01}"/>
                  </a:ext>
                </a:extLst>
              </p:cNvPr>
              <p:cNvCxnSpPr>
                <a:cxnSpLocks/>
              </p:cNvCxnSpPr>
              <p:nvPr/>
            </p:nvCxnSpPr>
            <p:spPr>
              <a:xfrm>
                <a:off x="6466394" y="3515441"/>
                <a:ext cx="0" cy="126943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8" name="TextBox 137">
                <a:extLst>
                  <a:ext uri="{FF2B5EF4-FFF2-40B4-BE49-F238E27FC236}">
                    <a16:creationId xmlns:a16="http://schemas.microsoft.com/office/drawing/2014/main" id="{0A175361-3C3F-4249-9AC3-E58118B6CD9C}"/>
                  </a:ext>
                </a:extLst>
              </p:cNvPr>
              <p:cNvSpPr txBox="1"/>
              <p:nvPr/>
            </p:nvSpPr>
            <p:spPr>
              <a:xfrm>
                <a:off x="6205586" y="3487108"/>
                <a:ext cx="255198" cy="261610"/>
              </a:xfrm>
              <a:prstGeom prst="rect">
                <a:avLst/>
              </a:prstGeom>
              <a:noFill/>
            </p:spPr>
            <p:txBody>
              <a:bodyPr wrap="none" rtlCol="0">
                <a:spAutoFit/>
              </a:bodyPr>
              <a:lstStyle/>
              <a:p>
                <a:pPr algn="r"/>
                <a:r>
                  <a:rPr lang="en-US" sz="1100" dirty="0">
                    <a:latin typeface="+mn-lt"/>
                  </a:rPr>
                  <a:t>1</a:t>
                </a:r>
              </a:p>
            </p:txBody>
          </p:sp>
          <p:sp>
            <p:nvSpPr>
              <p:cNvPr id="139" name="TextBox 138">
                <a:extLst>
                  <a:ext uri="{FF2B5EF4-FFF2-40B4-BE49-F238E27FC236}">
                    <a16:creationId xmlns:a16="http://schemas.microsoft.com/office/drawing/2014/main" id="{7636B3EB-2E1F-4A36-87AD-EF46A89535AD}"/>
                  </a:ext>
                </a:extLst>
              </p:cNvPr>
              <p:cNvSpPr txBox="1"/>
              <p:nvPr/>
            </p:nvSpPr>
            <p:spPr>
              <a:xfrm>
                <a:off x="6091349" y="4513773"/>
                <a:ext cx="396262" cy="261610"/>
              </a:xfrm>
              <a:prstGeom prst="rect">
                <a:avLst/>
              </a:prstGeom>
              <a:noFill/>
            </p:spPr>
            <p:txBody>
              <a:bodyPr wrap="none" rtlCol="0">
                <a:spAutoFit/>
              </a:bodyPr>
              <a:lstStyle/>
              <a:p>
                <a:pPr algn="r"/>
                <a:r>
                  <a:rPr lang="en-US" sz="1100" dirty="0">
                    <a:latin typeface="+mn-lt"/>
                  </a:rPr>
                  <a:t>1..*</a:t>
                </a:r>
              </a:p>
            </p:txBody>
          </p:sp>
          <p:sp>
            <p:nvSpPr>
              <p:cNvPr id="140" name="TextBox 139">
                <a:extLst>
                  <a:ext uri="{FF2B5EF4-FFF2-40B4-BE49-F238E27FC236}">
                    <a16:creationId xmlns:a16="http://schemas.microsoft.com/office/drawing/2014/main" id="{8020C0E2-CFDD-49DF-AEA8-79A33343E768}"/>
                  </a:ext>
                </a:extLst>
              </p:cNvPr>
              <p:cNvSpPr txBox="1"/>
              <p:nvPr/>
            </p:nvSpPr>
            <p:spPr>
              <a:xfrm>
                <a:off x="7072686" y="3485751"/>
                <a:ext cx="396262" cy="261610"/>
              </a:xfrm>
              <a:prstGeom prst="rect">
                <a:avLst/>
              </a:prstGeom>
              <a:noFill/>
            </p:spPr>
            <p:txBody>
              <a:bodyPr wrap="none" rtlCol="0">
                <a:spAutoFit/>
              </a:bodyPr>
              <a:lstStyle/>
              <a:p>
                <a:r>
                  <a:rPr lang="en-US" sz="1100" dirty="0">
                    <a:latin typeface="+mn-lt"/>
                  </a:rPr>
                  <a:t>0..1</a:t>
                </a:r>
              </a:p>
            </p:txBody>
          </p:sp>
          <p:sp>
            <p:nvSpPr>
              <p:cNvPr id="141" name="TextBox 140">
                <a:extLst>
                  <a:ext uri="{FF2B5EF4-FFF2-40B4-BE49-F238E27FC236}">
                    <a16:creationId xmlns:a16="http://schemas.microsoft.com/office/drawing/2014/main" id="{6DA53FB7-DD78-4D5F-840E-B22D5201D3D9}"/>
                  </a:ext>
                </a:extLst>
              </p:cNvPr>
              <p:cNvSpPr txBox="1"/>
              <p:nvPr/>
            </p:nvSpPr>
            <p:spPr>
              <a:xfrm>
                <a:off x="7072686" y="3740814"/>
                <a:ext cx="396262" cy="261610"/>
              </a:xfrm>
              <a:prstGeom prst="rect">
                <a:avLst/>
              </a:prstGeom>
              <a:noFill/>
            </p:spPr>
            <p:txBody>
              <a:bodyPr wrap="none" rtlCol="0">
                <a:spAutoFit/>
              </a:bodyPr>
              <a:lstStyle/>
              <a:p>
                <a:r>
                  <a:rPr lang="en-US" sz="1100" dirty="0">
                    <a:latin typeface="+mn-lt"/>
                  </a:rPr>
                  <a:t>0..*</a:t>
                </a:r>
              </a:p>
            </p:txBody>
          </p:sp>
          <p:cxnSp>
            <p:nvCxnSpPr>
              <p:cNvPr id="142" name="Straight Connector 141">
                <a:extLst>
                  <a:ext uri="{FF2B5EF4-FFF2-40B4-BE49-F238E27FC236}">
                    <a16:creationId xmlns:a16="http://schemas.microsoft.com/office/drawing/2014/main" id="{E26F2CEF-199D-4121-A577-B2533F977607}"/>
                  </a:ext>
                </a:extLst>
              </p:cNvPr>
              <p:cNvCxnSpPr>
                <a:cxnSpLocks/>
              </p:cNvCxnSpPr>
              <p:nvPr/>
            </p:nvCxnSpPr>
            <p:spPr>
              <a:xfrm>
                <a:off x="7055328" y="3521781"/>
                <a:ext cx="0" cy="4366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3" name="TextBox 142">
                <a:extLst>
                  <a:ext uri="{FF2B5EF4-FFF2-40B4-BE49-F238E27FC236}">
                    <a16:creationId xmlns:a16="http://schemas.microsoft.com/office/drawing/2014/main" id="{8399B2B3-2EEB-4152-8C7B-E42FF4916D4C}"/>
                  </a:ext>
                </a:extLst>
              </p:cNvPr>
              <p:cNvSpPr txBox="1"/>
              <p:nvPr/>
            </p:nvSpPr>
            <p:spPr>
              <a:xfrm>
                <a:off x="6821016" y="4331081"/>
                <a:ext cx="255198" cy="261610"/>
              </a:xfrm>
              <a:prstGeom prst="rect">
                <a:avLst/>
              </a:prstGeom>
              <a:noFill/>
            </p:spPr>
            <p:txBody>
              <a:bodyPr wrap="none" rtlCol="0">
                <a:spAutoFit/>
              </a:bodyPr>
              <a:lstStyle/>
              <a:p>
                <a:r>
                  <a:rPr lang="en-US" sz="1100" dirty="0">
                    <a:latin typeface="+mn-lt"/>
                  </a:rPr>
                  <a:t>0</a:t>
                </a:r>
              </a:p>
            </p:txBody>
          </p:sp>
          <p:sp>
            <p:nvSpPr>
              <p:cNvPr id="144" name="TextBox 143">
                <a:extLst>
                  <a:ext uri="{FF2B5EF4-FFF2-40B4-BE49-F238E27FC236}">
                    <a16:creationId xmlns:a16="http://schemas.microsoft.com/office/drawing/2014/main" id="{70D0C205-AC6F-46A0-B5E6-D9813680A5DB}"/>
                  </a:ext>
                </a:extLst>
              </p:cNvPr>
              <p:cNvSpPr txBox="1"/>
              <p:nvPr/>
            </p:nvSpPr>
            <p:spPr>
              <a:xfrm>
                <a:off x="6821016" y="4564509"/>
                <a:ext cx="396262" cy="261610"/>
              </a:xfrm>
              <a:prstGeom prst="rect">
                <a:avLst/>
              </a:prstGeom>
              <a:noFill/>
            </p:spPr>
            <p:txBody>
              <a:bodyPr wrap="none" rtlCol="0">
                <a:spAutoFit/>
              </a:bodyPr>
              <a:lstStyle/>
              <a:p>
                <a:r>
                  <a:rPr lang="en-US" sz="1100" dirty="0">
                    <a:latin typeface="+mn-lt"/>
                  </a:rPr>
                  <a:t>0..*</a:t>
                </a:r>
              </a:p>
            </p:txBody>
          </p:sp>
          <p:cxnSp>
            <p:nvCxnSpPr>
              <p:cNvPr id="145" name="Straight Connector 144">
                <a:extLst>
                  <a:ext uri="{FF2B5EF4-FFF2-40B4-BE49-F238E27FC236}">
                    <a16:creationId xmlns:a16="http://schemas.microsoft.com/office/drawing/2014/main" id="{FBC2BB10-E761-4775-B4B8-E4AFE585AE19}"/>
                  </a:ext>
                </a:extLst>
              </p:cNvPr>
              <p:cNvCxnSpPr>
                <a:cxnSpLocks/>
              </p:cNvCxnSpPr>
              <p:nvPr/>
            </p:nvCxnSpPr>
            <p:spPr>
              <a:xfrm>
                <a:off x="6765484" y="3515441"/>
                <a:ext cx="13007" cy="12667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6" name="TextBox 145">
                <a:extLst>
                  <a:ext uri="{FF2B5EF4-FFF2-40B4-BE49-F238E27FC236}">
                    <a16:creationId xmlns:a16="http://schemas.microsoft.com/office/drawing/2014/main" id="{7DF2CB53-7C5E-4A83-BE3F-2C4D12882DB0}"/>
                  </a:ext>
                </a:extLst>
              </p:cNvPr>
              <p:cNvSpPr txBox="1"/>
              <p:nvPr/>
            </p:nvSpPr>
            <p:spPr>
              <a:xfrm>
                <a:off x="6091581" y="2452334"/>
                <a:ext cx="1507144" cy="307777"/>
              </a:xfrm>
              <a:prstGeom prst="rect">
                <a:avLst/>
              </a:prstGeom>
              <a:noFill/>
            </p:spPr>
            <p:txBody>
              <a:bodyPr wrap="none" rtlCol="0">
                <a:spAutoFit/>
              </a:bodyPr>
              <a:lstStyle/>
              <a:p>
                <a:r>
                  <a:rPr lang="en-US" dirty="0">
                    <a:solidFill>
                      <a:srgbClr val="0070C0"/>
                    </a:solidFill>
                    <a:latin typeface="+mn-lt"/>
                  </a:rPr>
                  <a:t>Inside of a vehicle</a:t>
                </a:r>
              </a:p>
            </p:txBody>
          </p:sp>
          <p:sp>
            <p:nvSpPr>
              <p:cNvPr id="147" name="Rectangle 146">
                <a:extLst>
                  <a:ext uri="{FF2B5EF4-FFF2-40B4-BE49-F238E27FC236}">
                    <a16:creationId xmlns:a16="http://schemas.microsoft.com/office/drawing/2014/main" id="{2D90EAB1-C8BA-460A-B07D-C31D833C0F59}"/>
                  </a:ext>
                </a:extLst>
              </p:cNvPr>
              <p:cNvSpPr/>
              <p:nvPr/>
            </p:nvSpPr>
            <p:spPr>
              <a:xfrm>
                <a:off x="8082614" y="4773073"/>
                <a:ext cx="877232" cy="39301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HBAN</a:t>
                </a:r>
              </a:p>
              <a:p>
                <a:pPr algn="ctr"/>
                <a:r>
                  <a:rPr lang="en-US" sz="1100" dirty="0">
                    <a:solidFill>
                      <a:schemeClr val="tx1"/>
                    </a:solidFill>
                  </a:rPr>
                  <a:t>Node</a:t>
                </a:r>
              </a:p>
            </p:txBody>
          </p:sp>
          <p:sp>
            <p:nvSpPr>
              <p:cNvPr id="148" name="Rectangle 147">
                <a:extLst>
                  <a:ext uri="{FF2B5EF4-FFF2-40B4-BE49-F238E27FC236}">
                    <a16:creationId xmlns:a16="http://schemas.microsoft.com/office/drawing/2014/main" id="{FA8CAADA-78A8-455C-B640-1E278AC74A6B}"/>
                  </a:ext>
                </a:extLst>
              </p:cNvPr>
              <p:cNvSpPr/>
              <p:nvPr/>
            </p:nvSpPr>
            <p:spPr>
              <a:xfrm>
                <a:off x="8082614" y="3943386"/>
                <a:ext cx="877232" cy="39301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HBAN</a:t>
                </a:r>
              </a:p>
              <a:p>
                <a:pPr algn="ctr"/>
                <a:r>
                  <a:rPr lang="en-US" sz="1100" dirty="0">
                    <a:solidFill>
                      <a:schemeClr val="tx1"/>
                    </a:solidFill>
                  </a:rPr>
                  <a:t>Coordinator</a:t>
                </a:r>
              </a:p>
            </p:txBody>
          </p:sp>
          <p:sp>
            <p:nvSpPr>
              <p:cNvPr id="149" name="TextBox 148">
                <a:extLst>
                  <a:ext uri="{FF2B5EF4-FFF2-40B4-BE49-F238E27FC236}">
                    <a16:creationId xmlns:a16="http://schemas.microsoft.com/office/drawing/2014/main" id="{24BE752E-B157-497A-B2EA-F6D195A60C5A}"/>
                  </a:ext>
                </a:extLst>
              </p:cNvPr>
              <p:cNvSpPr txBox="1"/>
              <p:nvPr/>
            </p:nvSpPr>
            <p:spPr>
              <a:xfrm>
                <a:off x="8317268" y="3473951"/>
                <a:ext cx="396262" cy="261610"/>
              </a:xfrm>
              <a:prstGeom prst="rect">
                <a:avLst/>
              </a:prstGeom>
              <a:noFill/>
            </p:spPr>
            <p:txBody>
              <a:bodyPr wrap="none" rtlCol="0">
                <a:spAutoFit/>
              </a:bodyPr>
              <a:lstStyle/>
              <a:p>
                <a:r>
                  <a:rPr lang="en-US" sz="1100" dirty="0">
                    <a:latin typeface="+mn-lt"/>
                  </a:rPr>
                  <a:t>0..1</a:t>
                </a:r>
              </a:p>
            </p:txBody>
          </p:sp>
          <p:sp>
            <p:nvSpPr>
              <p:cNvPr id="150" name="TextBox 149">
                <a:extLst>
                  <a:ext uri="{FF2B5EF4-FFF2-40B4-BE49-F238E27FC236}">
                    <a16:creationId xmlns:a16="http://schemas.microsoft.com/office/drawing/2014/main" id="{184A7519-B82A-476A-97E8-43391C804901}"/>
                  </a:ext>
                </a:extLst>
              </p:cNvPr>
              <p:cNvSpPr txBox="1"/>
              <p:nvPr/>
            </p:nvSpPr>
            <p:spPr>
              <a:xfrm>
                <a:off x="8317268" y="3729014"/>
                <a:ext cx="396262" cy="261610"/>
              </a:xfrm>
              <a:prstGeom prst="rect">
                <a:avLst/>
              </a:prstGeom>
              <a:noFill/>
            </p:spPr>
            <p:txBody>
              <a:bodyPr wrap="none" rtlCol="0">
                <a:spAutoFit/>
              </a:bodyPr>
              <a:lstStyle/>
              <a:p>
                <a:r>
                  <a:rPr lang="en-US" sz="1100" dirty="0">
                    <a:latin typeface="+mn-lt"/>
                  </a:rPr>
                  <a:t>0..*</a:t>
                </a:r>
              </a:p>
            </p:txBody>
          </p:sp>
          <p:sp>
            <p:nvSpPr>
              <p:cNvPr id="151" name="TextBox 150">
                <a:extLst>
                  <a:ext uri="{FF2B5EF4-FFF2-40B4-BE49-F238E27FC236}">
                    <a16:creationId xmlns:a16="http://schemas.microsoft.com/office/drawing/2014/main" id="{98870047-F102-41BD-83BD-8968D1400C05}"/>
                  </a:ext>
                </a:extLst>
              </p:cNvPr>
              <p:cNvSpPr txBox="1"/>
              <p:nvPr/>
            </p:nvSpPr>
            <p:spPr>
              <a:xfrm>
                <a:off x="8317268" y="4319281"/>
                <a:ext cx="255198" cy="261610"/>
              </a:xfrm>
              <a:prstGeom prst="rect">
                <a:avLst/>
              </a:prstGeom>
              <a:noFill/>
            </p:spPr>
            <p:txBody>
              <a:bodyPr wrap="none" rtlCol="0">
                <a:spAutoFit/>
              </a:bodyPr>
              <a:lstStyle/>
              <a:p>
                <a:r>
                  <a:rPr lang="en-US" sz="1100" dirty="0">
                    <a:latin typeface="+mn-lt"/>
                  </a:rPr>
                  <a:t>1</a:t>
                </a:r>
              </a:p>
            </p:txBody>
          </p:sp>
          <p:sp>
            <p:nvSpPr>
              <p:cNvPr id="152" name="TextBox 151">
                <a:extLst>
                  <a:ext uri="{FF2B5EF4-FFF2-40B4-BE49-F238E27FC236}">
                    <a16:creationId xmlns:a16="http://schemas.microsoft.com/office/drawing/2014/main" id="{64E76929-21ED-4474-9A18-83F0A377A792}"/>
                  </a:ext>
                </a:extLst>
              </p:cNvPr>
              <p:cNvSpPr txBox="1"/>
              <p:nvPr/>
            </p:nvSpPr>
            <p:spPr>
              <a:xfrm>
                <a:off x="8317268" y="4552709"/>
                <a:ext cx="396262" cy="261610"/>
              </a:xfrm>
              <a:prstGeom prst="rect">
                <a:avLst/>
              </a:prstGeom>
              <a:noFill/>
            </p:spPr>
            <p:txBody>
              <a:bodyPr wrap="none" rtlCol="0">
                <a:spAutoFit/>
              </a:bodyPr>
              <a:lstStyle/>
              <a:p>
                <a:r>
                  <a:rPr lang="en-US" sz="1100" dirty="0">
                    <a:latin typeface="+mn-lt"/>
                  </a:rPr>
                  <a:t>1..*</a:t>
                </a:r>
              </a:p>
            </p:txBody>
          </p:sp>
          <p:cxnSp>
            <p:nvCxnSpPr>
              <p:cNvPr id="153" name="Straight Connector 152">
                <a:extLst>
                  <a:ext uri="{FF2B5EF4-FFF2-40B4-BE49-F238E27FC236}">
                    <a16:creationId xmlns:a16="http://schemas.microsoft.com/office/drawing/2014/main" id="{29BBAE13-51BF-4159-A584-7FDDA9D6546E}"/>
                  </a:ext>
                </a:extLst>
              </p:cNvPr>
              <p:cNvCxnSpPr>
                <a:cxnSpLocks/>
              </p:cNvCxnSpPr>
              <p:nvPr/>
            </p:nvCxnSpPr>
            <p:spPr>
              <a:xfrm>
                <a:off x="8303116" y="4333676"/>
                <a:ext cx="0" cy="4366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813813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7">
                                            <p:txEl>
                                              <p:pRg st="0" end="0"/>
                                            </p:txEl>
                                          </p:spTgt>
                                        </p:tgtEl>
                                        <p:attrNameLst>
                                          <p:attrName>style.visibility</p:attrName>
                                        </p:attrNameLst>
                                      </p:cBhvr>
                                      <p:to>
                                        <p:strVal val="visible"/>
                                      </p:to>
                                    </p:set>
                                    <p:animEffect transition="in" filter="fade">
                                      <p:cBhvr>
                                        <p:cTn id="7" dur="500"/>
                                        <p:tgtEl>
                                          <p:spTgt spid="15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fade">
                                      <p:cBhvr>
                                        <p:cTn id="12" dur="500"/>
                                        <p:tgtEl>
                                          <p:spTgt spid="3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fade">
                                      <p:cBhvr>
                                        <p:cTn id="17" dur="500"/>
                                        <p:tgtEl>
                                          <p:spTgt spid="3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fade">
                                      <p:cBhvr>
                                        <p:cTn id="22"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00CFB-51CF-459B-90CE-9A0F54E09F9F}"/>
              </a:ext>
            </a:extLst>
          </p:cNvPr>
          <p:cNvSpPr>
            <a:spLocks noGrp="1"/>
          </p:cNvSpPr>
          <p:nvPr>
            <p:ph type="title"/>
          </p:nvPr>
        </p:nvSpPr>
        <p:spPr/>
        <p:txBody>
          <a:bodyPr/>
          <a:lstStyle/>
          <a:p>
            <a:r>
              <a:rPr lang="en-US" dirty="0"/>
              <a:t>Detecting other BANs</a:t>
            </a:r>
          </a:p>
        </p:txBody>
      </p:sp>
      <p:sp>
        <p:nvSpPr>
          <p:cNvPr id="3" name="Date Placeholder 2">
            <a:extLst>
              <a:ext uri="{FF2B5EF4-FFF2-40B4-BE49-F238E27FC236}">
                <a16:creationId xmlns:a16="http://schemas.microsoft.com/office/drawing/2014/main" id="{7E8D5E75-9007-4CA9-B7EC-8EE3FB0FC19E}"/>
              </a:ext>
            </a:extLst>
          </p:cNvPr>
          <p:cNvSpPr>
            <a:spLocks noGrp="1"/>
          </p:cNvSpPr>
          <p:nvPr>
            <p:ph type="dt" idx="10"/>
          </p:nvPr>
        </p:nvSpPr>
        <p:spPr/>
        <p:txBody>
          <a:bodyPr/>
          <a:lstStyle/>
          <a:p>
            <a:r>
              <a:rPr lang="en-US" altLang="ja-JP"/>
              <a:t>November 2024</a:t>
            </a:r>
            <a:endParaRPr lang="en-US" dirty="0"/>
          </a:p>
        </p:txBody>
      </p:sp>
      <p:sp>
        <p:nvSpPr>
          <p:cNvPr id="4" name="Footer Placeholder 3">
            <a:extLst>
              <a:ext uri="{FF2B5EF4-FFF2-40B4-BE49-F238E27FC236}">
                <a16:creationId xmlns:a16="http://schemas.microsoft.com/office/drawing/2014/main" id="{70CB5AD4-6444-4F5E-8FE4-A90F8F1435FE}"/>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A869D0C8-AD74-4A5D-A0F8-77D836ACEFB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14</a:t>
            </a:fld>
            <a:endParaRPr dirty="0"/>
          </a:p>
        </p:txBody>
      </p:sp>
      <p:sp>
        <p:nvSpPr>
          <p:cNvPr id="6" name="Content Placeholder 5">
            <a:extLst>
              <a:ext uri="{FF2B5EF4-FFF2-40B4-BE49-F238E27FC236}">
                <a16:creationId xmlns:a16="http://schemas.microsoft.com/office/drawing/2014/main" id="{5FAC2AB6-D83F-4875-80A5-E5BEAB570995}"/>
              </a:ext>
            </a:extLst>
          </p:cNvPr>
          <p:cNvSpPr>
            <a:spLocks noGrp="1"/>
          </p:cNvSpPr>
          <p:nvPr>
            <p:ph sz="quarter" idx="13"/>
          </p:nvPr>
        </p:nvSpPr>
        <p:spPr>
          <a:xfrm>
            <a:off x="685799" y="1509393"/>
            <a:ext cx="8040859" cy="4966021"/>
          </a:xfrm>
        </p:spPr>
        <p:txBody>
          <a:bodyPr/>
          <a:lstStyle/>
          <a:p>
            <a:r>
              <a:rPr lang="en-US" sz="2000" dirty="0">
                <a:solidFill>
                  <a:srgbClr val="FF0000"/>
                </a:solidFill>
                <a:latin typeface="+mn-lt"/>
              </a:rPr>
              <a:t>C2CP (C2C Period) </a:t>
            </a:r>
            <a:r>
              <a:rPr lang="en-US" sz="2000" dirty="0">
                <a:latin typeface="+mn-lt"/>
              </a:rPr>
              <a:t>that </a:t>
            </a:r>
            <a:r>
              <a:rPr lang="en-US" sz="2000" dirty="0"/>
              <a:t>is a s</a:t>
            </a:r>
            <a:r>
              <a:rPr lang="en-US" sz="2000" dirty="0">
                <a:latin typeface="+mn-lt"/>
              </a:rPr>
              <a:t>pecial </a:t>
            </a:r>
            <a:r>
              <a:rPr lang="en-US" sz="2000" dirty="0"/>
              <a:t>time periods reserved for coordinator-to-coordinator communication may be required </a:t>
            </a:r>
            <a:r>
              <a:rPr lang="en-US" sz="2000" dirty="0">
                <a:solidFill>
                  <a:srgbClr val="FF0000"/>
                </a:solidFill>
              </a:rPr>
              <a:t>during management control channel in a </a:t>
            </a:r>
            <a:r>
              <a:rPr lang="en-US" sz="2000" dirty="0" err="1">
                <a:solidFill>
                  <a:srgbClr val="FF0000"/>
                </a:solidFill>
              </a:rPr>
              <a:t>superframe</a:t>
            </a:r>
            <a:r>
              <a:rPr lang="en-US" sz="2000" dirty="0">
                <a:solidFill>
                  <a:srgbClr val="FF0000"/>
                </a:solidFill>
              </a:rPr>
              <a:t>.</a:t>
            </a:r>
          </a:p>
          <a:p>
            <a:r>
              <a:rPr lang="en-US" sz="2000" dirty="0"/>
              <a:t>It should be also noted that Vehicle BAN and Human BAN have different mobility characteristics.</a:t>
            </a:r>
          </a:p>
          <a:p>
            <a:pPr lvl="1">
              <a:buClr>
                <a:srgbClr val="000000"/>
              </a:buClr>
            </a:pPr>
            <a:r>
              <a:rPr lang="en-US" altLang="ja-JP" dirty="0">
                <a:solidFill>
                  <a:srgbClr val="000000"/>
                </a:solidFill>
              </a:rPr>
              <a:t>Vehicle BAN coordinators and nodes are fixed on the vehicle, while Human BAN coordinators and nodes are mobile around a vehicle.</a:t>
            </a:r>
          </a:p>
          <a:p>
            <a:endParaRPr lang="en-US" sz="2000" dirty="0"/>
          </a:p>
        </p:txBody>
      </p:sp>
    </p:spTree>
    <p:extLst>
      <p:ext uri="{BB962C8B-B14F-4D97-AF65-F5344CB8AC3E}">
        <p14:creationId xmlns:p14="http://schemas.microsoft.com/office/powerpoint/2010/main" val="2186054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fade">
                                      <p:cBhvr>
                                        <p:cTn id="15"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746F2-F6AE-44A9-ACF8-C12F7EB0869A}"/>
              </a:ext>
            </a:extLst>
          </p:cNvPr>
          <p:cNvSpPr>
            <a:spLocks noGrp="1"/>
          </p:cNvSpPr>
          <p:nvPr>
            <p:ph type="title"/>
          </p:nvPr>
        </p:nvSpPr>
        <p:spPr>
          <a:xfrm>
            <a:off x="685800" y="685799"/>
            <a:ext cx="7772400" cy="434927"/>
          </a:xfrm>
        </p:spPr>
        <p:txBody>
          <a:bodyPr/>
          <a:lstStyle/>
          <a:p>
            <a:r>
              <a:rPr lang="en-US" dirty="0"/>
              <a:t>Summary(1/2)</a:t>
            </a:r>
          </a:p>
        </p:txBody>
      </p:sp>
      <p:sp>
        <p:nvSpPr>
          <p:cNvPr id="3" name="Date Placeholder 2">
            <a:extLst>
              <a:ext uri="{FF2B5EF4-FFF2-40B4-BE49-F238E27FC236}">
                <a16:creationId xmlns:a16="http://schemas.microsoft.com/office/drawing/2014/main" id="{70562457-727A-45D1-92A7-28C4D1695122}"/>
              </a:ext>
            </a:extLst>
          </p:cNvPr>
          <p:cNvSpPr>
            <a:spLocks noGrp="1"/>
          </p:cNvSpPr>
          <p:nvPr>
            <p:ph type="dt" idx="10"/>
          </p:nvPr>
        </p:nvSpPr>
        <p:spPr/>
        <p:txBody>
          <a:bodyPr/>
          <a:lstStyle/>
          <a:p>
            <a:r>
              <a:rPr lang="en-US" altLang="ja-JP"/>
              <a:t>November 2024</a:t>
            </a:r>
            <a:endParaRPr lang="en-US" dirty="0"/>
          </a:p>
        </p:txBody>
      </p:sp>
      <p:sp>
        <p:nvSpPr>
          <p:cNvPr id="4" name="Footer Placeholder 3">
            <a:extLst>
              <a:ext uri="{FF2B5EF4-FFF2-40B4-BE49-F238E27FC236}">
                <a16:creationId xmlns:a16="http://schemas.microsoft.com/office/drawing/2014/main" id="{9F6D11DC-57EC-4104-AE1D-CE38668F3F51}"/>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CC8BDCFD-CF6C-4519-9C06-8F9B187FD95C}"/>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15</a:t>
            </a:fld>
            <a:endParaRPr dirty="0"/>
          </a:p>
        </p:txBody>
      </p:sp>
      <p:sp>
        <p:nvSpPr>
          <p:cNvPr id="6" name="Content Placeholder 5">
            <a:extLst>
              <a:ext uri="{FF2B5EF4-FFF2-40B4-BE49-F238E27FC236}">
                <a16:creationId xmlns:a16="http://schemas.microsoft.com/office/drawing/2014/main" id="{C9F58200-0A84-44C4-9E01-D0BA2780F20C}"/>
              </a:ext>
            </a:extLst>
          </p:cNvPr>
          <p:cNvSpPr>
            <a:spLocks noGrp="1"/>
          </p:cNvSpPr>
          <p:nvPr>
            <p:ph sz="quarter" idx="13"/>
          </p:nvPr>
        </p:nvSpPr>
        <p:spPr>
          <a:xfrm>
            <a:off x="685800" y="1215583"/>
            <a:ext cx="8114252" cy="4966021"/>
          </a:xfrm>
        </p:spPr>
        <p:txBody>
          <a:bodyPr/>
          <a:lstStyle/>
          <a:p>
            <a:r>
              <a:rPr lang="en-US" sz="2000" dirty="0"/>
              <a:t>Coordinator-to-coordinator (C2C) ranging and communication is presented, especially to reduce collisions and interference in situations where BANs are densely located, for instance in a hospital and a passenger bus.</a:t>
            </a:r>
          </a:p>
          <a:p>
            <a:r>
              <a:rPr lang="en-US" sz="2000" dirty="0"/>
              <a:t>Both Human BAN and Vehicle BAN are based on the same BAN standard, while Human BAN is mainly for healthcare purpose and in/on/around the human body and Vehicle BAN is for a feedback control loop and in/on/around the vehicle body. Being the same standard also allows interactive sensing and control between the human body and the vehicle.</a:t>
            </a:r>
          </a:p>
          <a:p>
            <a:r>
              <a:rPr lang="en-US" sz="2000" dirty="0"/>
              <a:t>Scenarios representing several use cases in which multiple Human BANs and/or Vehicle BAN are densely located are presented. </a:t>
            </a:r>
          </a:p>
          <a:p>
            <a:r>
              <a:rPr lang="en-US" sz="2000" dirty="0"/>
              <a:t>A 2-layer star topology was suggested for a scenario where a Vehicle BAN and Human BANs coexist, and a peer-to-peer topology where only same types of BANs coexist.</a:t>
            </a:r>
          </a:p>
          <a:p>
            <a:r>
              <a:rPr lang="en-US" sz="2000" dirty="0"/>
              <a:t>We need careful consideration of the mentioned topologies, and how to detect other BANs.</a:t>
            </a:r>
          </a:p>
        </p:txBody>
      </p:sp>
    </p:spTree>
    <p:extLst>
      <p:ext uri="{BB962C8B-B14F-4D97-AF65-F5344CB8AC3E}">
        <p14:creationId xmlns:p14="http://schemas.microsoft.com/office/powerpoint/2010/main" val="2870686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4B2184-CC1E-337F-2EC8-ED56CFB7F1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F0D8F45-EF33-2456-23A4-9DB477458481}"/>
              </a:ext>
            </a:extLst>
          </p:cNvPr>
          <p:cNvSpPr>
            <a:spLocks noGrp="1"/>
          </p:cNvSpPr>
          <p:nvPr>
            <p:ph type="title"/>
          </p:nvPr>
        </p:nvSpPr>
        <p:spPr>
          <a:xfrm>
            <a:off x="685800" y="685799"/>
            <a:ext cx="7772400" cy="434927"/>
          </a:xfrm>
        </p:spPr>
        <p:txBody>
          <a:bodyPr/>
          <a:lstStyle/>
          <a:p>
            <a:r>
              <a:rPr lang="en-US" dirty="0"/>
              <a:t>Summary(2/2)</a:t>
            </a:r>
          </a:p>
        </p:txBody>
      </p:sp>
      <p:sp>
        <p:nvSpPr>
          <p:cNvPr id="3" name="Date Placeholder 2">
            <a:extLst>
              <a:ext uri="{FF2B5EF4-FFF2-40B4-BE49-F238E27FC236}">
                <a16:creationId xmlns:a16="http://schemas.microsoft.com/office/drawing/2014/main" id="{72E6D0A1-2DFB-EF65-5EC9-B12A5C3F827F}"/>
              </a:ext>
            </a:extLst>
          </p:cNvPr>
          <p:cNvSpPr>
            <a:spLocks noGrp="1"/>
          </p:cNvSpPr>
          <p:nvPr>
            <p:ph type="dt" idx="10"/>
          </p:nvPr>
        </p:nvSpPr>
        <p:spPr/>
        <p:txBody>
          <a:bodyPr/>
          <a:lstStyle/>
          <a:p>
            <a:r>
              <a:rPr lang="en-US" altLang="ja-JP"/>
              <a:t>November 2024</a:t>
            </a:r>
            <a:endParaRPr lang="en-US" dirty="0"/>
          </a:p>
        </p:txBody>
      </p:sp>
      <p:sp>
        <p:nvSpPr>
          <p:cNvPr id="4" name="Footer Placeholder 3">
            <a:extLst>
              <a:ext uri="{FF2B5EF4-FFF2-40B4-BE49-F238E27FC236}">
                <a16:creationId xmlns:a16="http://schemas.microsoft.com/office/drawing/2014/main" id="{DA05BCB4-B3EE-755E-A26C-263F38D35B56}"/>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3EA46452-5398-1584-C8B6-875CCDE7D144}"/>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16</a:t>
            </a:fld>
            <a:endParaRPr dirty="0"/>
          </a:p>
        </p:txBody>
      </p:sp>
      <p:sp>
        <p:nvSpPr>
          <p:cNvPr id="6" name="Content Placeholder 5">
            <a:extLst>
              <a:ext uri="{FF2B5EF4-FFF2-40B4-BE49-F238E27FC236}">
                <a16:creationId xmlns:a16="http://schemas.microsoft.com/office/drawing/2014/main" id="{847E96DF-855E-A2E7-7AAD-CF141789EDE1}"/>
              </a:ext>
            </a:extLst>
          </p:cNvPr>
          <p:cNvSpPr>
            <a:spLocks noGrp="1"/>
          </p:cNvSpPr>
          <p:nvPr>
            <p:ph sz="quarter" idx="13"/>
          </p:nvPr>
        </p:nvSpPr>
        <p:spPr>
          <a:xfrm>
            <a:off x="685800" y="1215583"/>
            <a:ext cx="8114252" cy="4966021"/>
          </a:xfrm>
        </p:spPr>
        <p:txBody>
          <a:bodyPr/>
          <a:lstStyle/>
          <a:p>
            <a:pPr lvl="0">
              <a:buClr>
                <a:srgbClr val="000000"/>
              </a:buClr>
            </a:pPr>
            <a:r>
              <a:rPr lang="en-US" altLang="ja-JP" sz="2000" dirty="0">
                <a:solidFill>
                  <a:srgbClr val="FF0000"/>
                </a:solidFill>
              </a:rPr>
              <a:t>C2C ranging and communications should be periodically performed in every </a:t>
            </a:r>
            <a:r>
              <a:rPr lang="en-US" altLang="ja-JP" sz="2000" dirty="0" err="1">
                <a:solidFill>
                  <a:srgbClr val="FF0000"/>
                </a:solidFill>
              </a:rPr>
              <a:t>superframe</a:t>
            </a:r>
            <a:r>
              <a:rPr lang="en-US" altLang="ja-JP" sz="2000" dirty="0">
                <a:solidFill>
                  <a:srgbClr val="FF0000"/>
                </a:solidFill>
              </a:rPr>
              <a:t> to detect and recognize a geographical and </a:t>
            </a:r>
            <a:r>
              <a:rPr lang="en-US" altLang="ja-JP" sz="2000" dirty="0" err="1">
                <a:solidFill>
                  <a:srgbClr val="FF0000"/>
                </a:solidFill>
              </a:rPr>
              <a:t>dymnamic</a:t>
            </a:r>
            <a:r>
              <a:rPr lang="en-US" altLang="ja-JP" sz="2000" dirty="0">
                <a:solidFill>
                  <a:srgbClr val="FF0000"/>
                </a:solidFill>
              </a:rPr>
              <a:t> statues of possible coexisting multiple BANs.</a:t>
            </a:r>
          </a:p>
          <a:p>
            <a:pPr lvl="0">
              <a:buClr>
                <a:srgbClr val="000000"/>
              </a:buClr>
            </a:pPr>
            <a:r>
              <a:rPr lang="en-US" altLang="ja-JP" sz="2000" dirty="0">
                <a:solidFill>
                  <a:srgbClr val="FF0000"/>
                </a:solidFill>
              </a:rPr>
              <a:t>In particular, C2C ranging can be performed by two way </a:t>
            </a:r>
            <a:r>
              <a:rPr lang="en-US" altLang="ja-JP" sz="2000" dirty="0" err="1">
                <a:solidFill>
                  <a:srgbClr val="FF0000"/>
                </a:solidFill>
              </a:rPr>
              <a:t>ranginig</a:t>
            </a:r>
            <a:r>
              <a:rPr lang="en-US" altLang="ja-JP" sz="2000" dirty="0">
                <a:solidFill>
                  <a:srgbClr val="FF0000"/>
                </a:solidFill>
              </a:rPr>
              <a:t> (TWR) with CWC communications. </a:t>
            </a:r>
          </a:p>
          <a:p>
            <a:pPr lvl="0">
              <a:buClr>
                <a:srgbClr val="000000"/>
              </a:buClr>
            </a:pPr>
            <a:r>
              <a:rPr lang="en-US" altLang="ja-JP" sz="2000" dirty="0">
                <a:solidFill>
                  <a:srgbClr val="FF0000"/>
                </a:solidFill>
              </a:rPr>
              <a:t>Although C2C ranging should be described in detail in standard document, it is assumed to use the same procedure as in IEEE802.15.4z.</a:t>
            </a:r>
          </a:p>
          <a:p>
            <a:endParaRPr lang="en-US" sz="2000" dirty="0"/>
          </a:p>
        </p:txBody>
      </p:sp>
    </p:spTree>
    <p:extLst>
      <p:ext uri="{BB962C8B-B14F-4D97-AF65-F5344CB8AC3E}">
        <p14:creationId xmlns:p14="http://schemas.microsoft.com/office/powerpoint/2010/main" val="3440609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7356F-8610-4D6E-B677-407DCA8820CD}"/>
              </a:ext>
            </a:extLst>
          </p:cNvPr>
          <p:cNvSpPr>
            <a:spLocks noGrp="1"/>
          </p:cNvSpPr>
          <p:nvPr>
            <p:ph type="ctrTitle"/>
          </p:nvPr>
        </p:nvSpPr>
        <p:spPr>
          <a:xfrm>
            <a:off x="685800" y="2693987"/>
            <a:ext cx="7772400" cy="1470025"/>
          </a:xfrm>
        </p:spPr>
        <p:txBody>
          <a:bodyPr/>
          <a:lstStyle/>
          <a:p>
            <a:r>
              <a:rPr lang="en-US" dirty="0"/>
              <a:t>Thank you for your attention!</a:t>
            </a:r>
          </a:p>
        </p:txBody>
      </p:sp>
      <p:sp>
        <p:nvSpPr>
          <p:cNvPr id="4" name="Date Placeholder 3">
            <a:extLst>
              <a:ext uri="{FF2B5EF4-FFF2-40B4-BE49-F238E27FC236}">
                <a16:creationId xmlns:a16="http://schemas.microsoft.com/office/drawing/2014/main" id="{1C40D42B-7088-4EC5-812F-4C3382619F82}"/>
              </a:ext>
            </a:extLst>
          </p:cNvPr>
          <p:cNvSpPr>
            <a:spLocks noGrp="1"/>
          </p:cNvSpPr>
          <p:nvPr>
            <p:ph type="dt" idx="10"/>
          </p:nvPr>
        </p:nvSpPr>
        <p:spPr/>
        <p:txBody>
          <a:bodyPr/>
          <a:lstStyle/>
          <a:p>
            <a:r>
              <a:rPr lang="en-US" altLang="ja-JP"/>
              <a:t>November 2024</a:t>
            </a:r>
            <a:endParaRPr lang="en-US" dirty="0"/>
          </a:p>
        </p:txBody>
      </p:sp>
      <p:sp>
        <p:nvSpPr>
          <p:cNvPr id="5" name="Slide Number Placeholder 4">
            <a:extLst>
              <a:ext uri="{FF2B5EF4-FFF2-40B4-BE49-F238E27FC236}">
                <a16:creationId xmlns:a16="http://schemas.microsoft.com/office/drawing/2014/main" id="{4DC3DCA9-12D8-4B4E-A961-AB0A42E084A4}"/>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17</a:t>
            </a:fld>
            <a:endParaRPr dirty="0"/>
          </a:p>
        </p:txBody>
      </p:sp>
      <p:sp>
        <p:nvSpPr>
          <p:cNvPr id="6" name="Footer Placeholder 5">
            <a:extLst>
              <a:ext uri="{FF2B5EF4-FFF2-40B4-BE49-F238E27FC236}">
                <a16:creationId xmlns:a16="http://schemas.microsoft.com/office/drawing/2014/main" id="{51B1E9A6-2903-4018-A97C-0594C1FE2493}"/>
              </a:ext>
            </a:extLst>
          </p:cNvPr>
          <p:cNvSpPr>
            <a:spLocks noGrp="1"/>
          </p:cNvSpPr>
          <p:nvPr>
            <p:ph type="ftr" idx="11"/>
          </p:nvPr>
        </p:nvSpPr>
        <p:spPr/>
        <p:txBody>
          <a:bodyPr/>
          <a:lstStyle/>
          <a:p>
            <a:r>
              <a:rPr lang="en-US"/>
              <a:t>Kim, Kobayashi, Hernandez, Kohno (YNU/YRP-IAI)</a:t>
            </a:r>
            <a:endParaRPr lang="en-US" dirty="0"/>
          </a:p>
        </p:txBody>
      </p:sp>
    </p:spTree>
    <p:extLst>
      <p:ext uri="{BB962C8B-B14F-4D97-AF65-F5344CB8AC3E}">
        <p14:creationId xmlns:p14="http://schemas.microsoft.com/office/powerpoint/2010/main" val="3236241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7DD18-7927-4F6B-BEF3-1C7FB4CF5039}"/>
              </a:ext>
            </a:extLst>
          </p:cNvPr>
          <p:cNvSpPr>
            <a:spLocks noGrp="1"/>
          </p:cNvSpPr>
          <p:nvPr>
            <p:ph type="ctrTitle"/>
          </p:nvPr>
        </p:nvSpPr>
        <p:spPr>
          <a:xfrm>
            <a:off x="634219" y="1432511"/>
            <a:ext cx="7772400" cy="1470025"/>
          </a:xfrm>
        </p:spPr>
        <p:txBody>
          <a:bodyPr/>
          <a:lstStyle/>
          <a:p>
            <a:r>
              <a:rPr lang="en-US" b="1" dirty="0">
                <a:latin typeface="Arial" panose="020B0604020202020204" pitchFamily="34" charset="0"/>
                <a:cs typeface="Arial" panose="020B0604020202020204" pitchFamily="34" charset="0"/>
              </a:rPr>
              <a:t>Coordinator-to-Coordinator(C2C) Ranging and Communication for Multiple BAN Coexistence</a:t>
            </a:r>
          </a:p>
        </p:txBody>
      </p:sp>
      <p:sp>
        <p:nvSpPr>
          <p:cNvPr id="3" name="Subtitle 2">
            <a:extLst>
              <a:ext uri="{FF2B5EF4-FFF2-40B4-BE49-F238E27FC236}">
                <a16:creationId xmlns:a16="http://schemas.microsoft.com/office/drawing/2014/main" id="{EA161AE3-3D1A-4BEE-9DD0-3571C283CA73}"/>
              </a:ext>
            </a:extLst>
          </p:cNvPr>
          <p:cNvSpPr>
            <a:spLocks noGrp="1"/>
          </p:cNvSpPr>
          <p:nvPr>
            <p:ph type="subTitle" idx="1"/>
          </p:nvPr>
        </p:nvSpPr>
        <p:spPr>
          <a:xfrm>
            <a:off x="1031748" y="3616197"/>
            <a:ext cx="7080504" cy="2779913"/>
          </a:xfrm>
        </p:spPr>
        <p:txBody>
          <a:bodyPr/>
          <a:lstStyle/>
          <a:p>
            <a:r>
              <a:rPr kumimoji="0" lang="en-US" altLang="ja-JP" sz="2400" b="0" i="0" u="none" strike="noStrike" kern="0" cap="none" spc="0" normalizeH="0" baseline="0" noProof="0" dirty="0">
                <a:ln>
                  <a:noFill/>
                </a:ln>
                <a:solidFill>
                  <a:srgbClr val="000000"/>
                </a:solidFill>
                <a:effectLst/>
                <a:uLnTx/>
                <a:uFillTx/>
                <a:latin typeface="Arial"/>
                <a:cs typeface="Arial"/>
                <a:sym typeface="Arial"/>
              </a:rPr>
              <a:t>Ryuji Kohno</a:t>
            </a:r>
            <a:r>
              <a:rPr kumimoji="0" lang="en-US" altLang="ja-JP" sz="2400" b="0" i="0" u="none" strike="noStrike" kern="0" cap="none" spc="0" normalizeH="0" baseline="30000" noProof="0" dirty="0">
                <a:ln>
                  <a:noFill/>
                </a:ln>
                <a:solidFill>
                  <a:srgbClr val="000000"/>
                </a:solidFill>
                <a:effectLst/>
                <a:uLnTx/>
                <a:uFillTx/>
                <a:latin typeface="Arial"/>
                <a:cs typeface="Arial"/>
                <a:sym typeface="Arial"/>
              </a:rPr>
              <a:t>1,2 </a:t>
            </a:r>
            <a:r>
              <a:rPr lang="en-US" sz="2400" dirty="0"/>
              <a:t>, Minsoo Kim</a:t>
            </a:r>
            <a:r>
              <a:rPr lang="en-US" sz="2400" baseline="30000" dirty="0"/>
              <a:t>1</a:t>
            </a:r>
            <a:r>
              <a:rPr lang="en-US" sz="2400" dirty="0"/>
              <a:t>, Takumi Kobayashi</a:t>
            </a:r>
            <a:r>
              <a:rPr lang="en-US" sz="2400" baseline="30000" dirty="0"/>
              <a:t>1,2</a:t>
            </a:r>
            <a:r>
              <a:rPr lang="en-US" sz="2400" dirty="0"/>
              <a:t>, Marco Hernandez</a:t>
            </a:r>
            <a:r>
              <a:rPr lang="en-US" sz="2400" baseline="30000" dirty="0"/>
              <a:t>1,3</a:t>
            </a:r>
            <a:r>
              <a:rPr lang="en-US" sz="2400" dirty="0"/>
              <a:t> </a:t>
            </a:r>
            <a:endParaRPr lang="en-US" sz="2400" baseline="30000" dirty="0"/>
          </a:p>
          <a:p>
            <a:endParaRPr lang="en-US" dirty="0"/>
          </a:p>
          <a:p>
            <a:r>
              <a:rPr lang="en-US" sz="1800" baseline="30000" dirty="0"/>
              <a:t>1</a:t>
            </a:r>
            <a:r>
              <a:rPr lang="en-US" sz="1800" dirty="0"/>
              <a:t>Yokosuka Research Park International Alliance Institute (YRP-IAI)</a:t>
            </a:r>
          </a:p>
          <a:p>
            <a:r>
              <a:rPr lang="en-US" sz="1800" baseline="30000" dirty="0"/>
              <a:t>2</a:t>
            </a:r>
            <a:r>
              <a:rPr lang="en-US" sz="1800" dirty="0"/>
              <a:t>Yokohama National University (YNU)</a:t>
            </a:r>
          </a:p>
          <a:p>
            <a:pPr marL="0" marR="0" lvl="0" indent="0" algn="ctr" defTabSz="914400" rtl="0" eaLnBrk="1" fontAlgn="auto" latinLnBrk="0" hangingPunct="1">
              <a:lnSpc>
                <a:spcPct val="100000"/>
              </a:lnSpc>
              <a:spcBef>
                <a:spcPts val="640"/>
              </a:spcBef>
              <a:spcAft>
                <a:spcPts val="0"/>
              </a:spcAft>
              <a:buClr>
                <a:srgbClr val="000000"/>
              </a:buClr>
              <a:buSzPts val="3200"/>
              <a:buFont typeface="Arial"/>
              <a:buNone/>
              <a:tabLst/>
              <a:defRPr/>
            </a:pPr>
            <a:r>
              <a:rPr kumimoji="0" lang="en-US" altLang="ja-JP" sz="1800" b="0" i="0" u="none" strike="noStrike" kern="0" cap="none" spc="0" normalizeH="0" baseline="30000" noProof="0" dirty="0">
                <a:ln>
                  <a:noFill/>
                </a:ln>
                <a:solidFill>
                  <a:srgbClr val="000000"/>
                </a:solidFill>
                <a:effectLst/>
                <a:uLnTx/>
                <a:uFillTx/>
                <a:latin typeface="Arial"/>
                <a:cs typeface="Arial"/>
                <a:sym typeface="Arial"/>
              </a:rPr>
              <a:t>3</a:t>
            </a:r>
            <a:r>
              <a:rPr kumimoji="0" lang="en-US" altLang="ja-JP" sz="1800" b="0" i="0" u="none" strike="noStrike" kern="0" cap="none" spc="0" normalizeH="0" baseline="0" noProof="0" dirty="0">
                <a:ln>
                  <a:noFill/>
                </a:ln>
                <a:solidFill>
                  <a:srgbClr val="000000"/>
                </a:solidFill>
                <a:effectLst/>
                <a:uLnTx/>
                <a:uFillTx/>
                <a:latin typeface="Arial"/>
                <a:cs typeface="Arial"/>
                <a:sym typeface="Arial"/>
              </a:rPr>
              <a:t>Centre for Wireless Communications(CWC), University of Oulu</a:t>
            </a:r>
            <a:endParaRPr lang="en-US" sz="1800" dirty="0"/>
          </a:p>
        </p:txBody>
      </p:sp>
      <p:sp>
        <p:nvSpPr>
          <p:cNvPr id="4" name="Date Placeholder 3">
            <a:extLst>
              <a:ext uri="{FF2B5EF4-FFF2-40B4-BE49-F238E27FC236}">
                <a16:creationId xmlns:a16="http://schemas.microsoft.com/office/drawing/2014/main" id="{C1EAD539-86C3-423C-ABA4-44AE896A5C77}"/>
              </a:ext>
            </a:extLst>
          </p:cNvPr>
          <p:cNvSpPr>
            <a:spLocks noGrp="1"/>
          </p:cNvSpPr>
          <p:nvPr>
            <p:ph type="dt" idx="10"/>
          </p:nvPr>
        </p:nvSpPr>
        <p:spPr/>
        <p:txBody>
          <a:bodyPr/>
          <a:lstStyle/>
          <a:p>
            <a:r>
              <a:rPr lang="en-US" altLang="ja-JP"/>
              <a:t>November 2024</a:t>
            </a:r>
            <a:endParaRPr lang="en-US" dirty="0"/>
          </a:p>
        </p:txBody>
      </p:sp>
      <p:sp>
        <p:nvSpPr>
          <p:cNvPr id="5" name="Slide Number Placeholder 4">
            <a:extLst>
              <a:ext uri="{FF2B5EF4-FFF2-40B4-BE49-F238E27FC236}">
                <a16:creationId xmlns:a16="http://schemas.microsoft.com/office/drawing/2014/main" id="{1A6EAC9C-B2A5-4807-9142-29B64EDA224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
        <p:nvSpPr>
          <p:cNvPr id="6" name="Footer Placeholder 5">
            <a:extLst>
              <a:ext uri="{FF2B5EF4-FFF2-40B4-BE49-F238E27FC236}">
                <a16:creationId xmlns:a16="http://schemas.microsoft.com/office/drawing/2014/main" id="{F7ACA932-26E9-4E28-820A-9EA75261AAB3}"/>
              </a:ext>
            </a:extLst>
          </p:cNvPr>
          <p:cNvSpPr>
            <a:spLocks noGrp="1"/>
          </p:cNvSpPr>
          <p:nvPr>
            <p:ph type="ftr" idx="11"/>
          </p:nvPr>
        </p:nvSpPr>
        <p:spPr/>
        <p:txBody>
          <a:bodyPr/>
          <a:lstStyle/>
          <a:p>
            <a:r>
              <a:rPr lang="en-US"/>
              <a:t>Kim, Kobayashi, Hernandez, Kohno (YNU/YRP-IAI)</a:t>
            </a:r>
            <a:endParaRPr lang="en-US" dirty="0"/>
          </a:p>
        </p:txBody>
      </p:sp>
    </p:spTree>
    <p:extLst>
      <p:ext uri="{BB962C8B-B14F-4D97-AF65-F5344CB8AC3E}">
        <p14:creationId xmlns:p14="http://schemas.microsoft.com/office/powerpoint/2010/main" val="2881637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48EC2-33CE-4E4F-A5A9-FB725C22DB9B}"/>
              </a:ext>
            </a:extLst>
          </p:cNvPr>
          <p:cNvSpPr>
            <a:spLocks noGrp="1"/>
          </p:cNvSpPr>
          <p:nvPr>
            <p:ph type="title"/>
          </p:nvPr>
        </p:nvSpPr>
        <p:spPr/>
        <p:txBody>
          <a:bodyPr/>
          <a:lstStyle/>
          <a:p>
            <a:r>
              <a:rPr lang="en-US" sz="3200" dirty="0"/>
              <a:t>Coordinator-to-Coordinator(C2C) </a:t>
            </a:r>
            <a:br>
              <a:rPr lang="en-US" sz="3200" dirty="0"/>
            </a:br>
            <a:r>
              <a:rPr lang="en-US" sz="3200" dirty="0"/>
              <a:t>Ranging and  Communications</a:t>
            </a:r>
          </a:p>
        </p:txBody>
      </p:sp>
      <p:sp>
        <p:nvSpPr>
          <p:cNvPr id="3" name="Date Placeholder 2">
            <a:extLst>
              <a:ext uri="{FF2B5EF4-FFF2-40B4-BE49-F238E27FC236}">
                <a16:creationId xmlns:a16="http://schemas.microsoft.com/office/drawing/2014/main" id="{4432E90F-3D8F-44A7-B399-D35BCE2F2997}"/>
              </a:ext>
            </a:extLst>
          </p:cNvPr>
          <p:cNvSpPr>
            <a:spLocks noGrp="1"/>
          </p:cNvSpPr>
          <p:nvPr>
            <p:ph type="dt" idx="10"/>
          </p:nvPr>
        </p:nvSpPr>
        <p:spPr/>
        <p:txBody>
          <a:bodyPr/>
          <a:lstStyle/>
          <a:p>
            <a:r>
              <a:rPr lang="en-US" altLang="ja-JP"/>
              <a:t>November 2024</a:t>
            </a:r>
            <a:endParaRPr lang="en-US" dirty="0"/>
          </a:p>
        </p:txBody>
      </p:sp>
      <p:sp>
        <p:nvSpPr>
          <p:cNvPr id="4" name="Footer Placeholder 3">
            <a:extLst>
              <a:ext uri="{FF2B5EF4-FFF2-40B4-BE49-F238E27FC236}">
                <a16:creationId xmlns:a16="http://schemas.microsoft.com/office/drawing/2014/main" id="{D7426285-0A2F-4F3A-8688-EC23BA486245}"/>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BB4BFD56-0DB5-4540-B0EB-48E97DD554FE}"/>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
        <p:nvSpPr>
          <p:cNvPr id="6" name="Content Placeholder 5">
            <a:extLst>
              <a:ext uri="{FF2B5EF4-FFF2-40B4-BE49-F238E27FC236}">
                <a16:creationId xmlns:a16="http://schemas.microsoft.com/office/drawing/2014/main" id="{88B67641-FFD8-4234-9F4F-21DABC8FDD88}"/>
              </a:ext>
            </a:extLst>
          </p:cNvPr>
          <p:cNvSpPr>
            <a:spLocks noGrp="1"/>
          </p:cNvSpPr>
          <p:nvPr>
            <p:ph sz="quarter" idx="13"/>
          </p:nvPr>
        </p:nvSpPr>
        <p:spPr/>
        <p:txBody>
          <a:bodyPr/>
          <a:lstStyle/>
          <a:p>
            <a:r>
              <a:rPr lang="en-US" sz="2000" dirty="0">
                <a:latin typeface="+mn-lt"/>
                <a:cs typeface="Arial" panose="020B0604020202020204" pitchFamily="34" charset="0"/>
              </a:rPr>
              <a:t>Coordinator-to-coordinator (C2C) ranging and communication is performed through a link between BAN Coordinators, separate from links between a BAN Coordinator and BAN Nodes in each BAN in case of coexisting multiple BANs</a:t>
            </a:r>
            <a:r>
              <a:rPr lang="en-US" sz="2000" dirty="0">
                <a:cs typeface="Arial" panose="020B0604020202020204" pitchFamily="34" charset="0"/>
              </a:rPr>
              <a:t>, i.e. Classes 1 and 2 of coexisting classes. </a:t>
            </a:r>
            <a:endParaRPr lang="en-US" sz="2000" dirty="0">
              <a:latin typeface="+mn-lt"/>
              <a:cs typeface="Arial" panose="020B0604020202020204" pitchFamily="34" charset="0"/>
            </a:endParaRPr>
          </a:p>
          <a:p>
            <a:r>
              <a:rPr lang="en-US" sz="2000" dirty="0">
                <a:latin typeface="+mn-lt"/>
                <a:cs typeface="Arial" panose="020B0604020202020204" pitchFamily="34" charset="0"/>
              </a:rPr>
              <a:t>To avoid complexity, it would be preferable to use the same PHY as the link between a BAN Coordinator and BAN Nodes.</a:t>
            </a:r>
          </a:p>
          <a:p>
            <a:endParaRPr lang="en-US" sz="2000" dirty="0">
              <a:latin typeface="+mn-lt"/>
              <a:cs typeface="Arial" panose="020B0604020202020204" pitchFamily="34" charset="0"/>
            </a:endParaRPr>
          </a:p>
        </p:txBody>
      </p:sp>
      <p:sp>
        <p:nvSpPr>
          <p:cNvPr id="25" name="Oval 24">
            <a:extLst>
              <a:ext uri="{FF2B5EF4-FFF2-40B4-BE49-F238E27FC236}">
                <a16:creationId xmlns:a16="http://schemas.microsoft.com/office/drawing/2014/main" id="{070B4AAE-1189-4C59-B19E-AEA64F2473FD}"/>
              </a:ext>
            </a:extLst>
          </p:cNvPr>
          <p:cNvSpPr/>
          <p:nvPr/>
        </p:nvSpPr>
        <p:spPr>
          <a:xfrm>
            <a:off x="1171530" y="3695021"/>
            <a:ext cx="2807617" cy="2725053"/>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6F5CF2F7-0E2D-4D2A-964F-E8F1B5352CD2}"/>
              </a:ext>
            </a:extLst>
          </p:cNvPr>
          <p:cNvSpPr/>
          <p:nvPr/>
        </p:nvSpPr>
        <p:spPr>
          <a:xfrm>
            <a:off x="771934" y="4716837"/>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Node</a:t>
            </a:r>
          </a:p>
        </p:txBody>
      </p:sp>
      <p:sp>
        <p:nvSpPr>
          <p:cNvPr id="27" name="Rectangle 26">
            <a:extLst>
              <a:ext uri="{FF2B5EF4-FFF2-40B4-BE49-F238E27FC236}">
                <a16:creationId xmlns:a16="http://schemas.microsoft.com/office/drawing/2014/main" id="{EB3CEFC4-9757-4601-A96C-FC26BA143FA6}"/>
              </a:ext>
            </a:extLst>
          </p:cNvPr>
          <p:cNvSpPr/>
          <p:nvPr/>
        </p:nvSpPr>
        <p:spPr>
          <a:xfrm>
            <a:off x="2555240" y="5637367"/>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Node</a:t>
            </a:r>
          </a:p>
        </p:txBody>
      </p:sp>
      <p:sp>
        <p:nvSpPr>
          <p:cNvPr id="28" name="Rectangle 27">
            <a:extLst>
              <a:ext uri="{FF2B5EF4-FFF2-40B4-BE49-F238E27FC236}">
                <a16:creationId xmlns:a16="http://schemas.microsoft.com/office/drawing/2014/main" id="{073A2D8F-36C8-46AE-BFC8-2600557ED381}"/>
              </a:ext>
            </a:extLst>
          </p:cNvPr>
          <p:cNvSpPr/>
          <p:nvPr/>
        </p:nvSpPr>
        <p:spPr>
          <a:xfrm>
            <a:off x="2022259" y="4692505"/>
            <a:ext cx="146304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Coordinator</a:t>
            </a:r>
          </a:p>
        </p:txBody>
      </p:sp>
      <p:cxnSp>
        <p:nvCxnSpPr>
          <p:cNvPr id="29" name="Straight Connector 28">
            <a:extLst>
              <a:ext uri="{FF2B5EF4-FFF2-40B4-BE49-F238E27FC236}">
                <a16:creationId xmlns:a16="http://schemas.microsoft.com/office/drawing/2014/main" id="{696FE223-A35E-4941-A439-501293860898}"/>
              </a:ext>
            </a:extLst>
          </p:cNvPr>
          <p:cNvCxnSpPr>
            <a:cxnSpLocks/>
            <a:stCxn id="26" idx="3"/>
            <a:endCxn id="28" idx="1"/>
          </p:cNvCxnSpPr>
          <p:nvPr/>
        </p:nvCxnSpPr>
        <p:spPr>
          <a:xfrm flipV="1">
            <a:off x="1818414" y="4946505"/>
            <a:ext cx="203845" cy="24332"/>
          </a:xfrm>
          <a:prstGeom prst="line">
            <a:avLst/>
          </a:prstGeom>
          <a:ln w="38100">
            <a:prstDash val="solid"/>
          </a:ln>
        </p:spPr>
        <p:style>
          <a:lnRef idx="1">
            <a:schemeClr val="dk1"/>
          </a:lnRef>
          <a:fillRef idx="0">
            <a:schemeClr val="dk1"/>
          </a:fillRef>
          <a:effectRef idx="0">
            <a:schemeClr val="dk1"/>
          </a:effectRef>
          <a:fontRef idx="minor">
            <a:schemeClr val="tx1"/>
          </a:fontRef>
        </p:style>
      </p:cxnSp>
      <p:cxnSp>
        <p:nvCxnSpPr>
          <p:cNvPr id="30" name="Straight Connector 29">
            <a:extLst>
              <a:ext uri="{FF2B5EF4-FFF2-40B4-BE49-F238E27FC236}">
                <a16:creationId xmlns:a16="http://schemas.microsoft.com/office/drawing/2014/main" id="{F4465F16-AA99-4EBA-A5A1-ABAD75B92CC0}"/>
              </a:ext>
            </a:extLst>
          </p:cNvPr>
          <p:cNvCxnSpPr>
            <a:cxnSpLocks/>
            <a:stCxn id="27" idx="0"/>
            <a:endCxn id="28" idx="2"/>
          </p:cNvCxnSpPr>
          <p:nvPr/>
        </p:nvCxnSpPr>
        <p:spPr>
          <a:xfrm flipH="1" flipV="1">
            <a:off x="2753779" y="5200505"/>
            <a:ext cx="324701" cy="436862"/>
          </a:xfrm>
          <a:prstGeom prst="line">
            <a:avLst/>
          </a:prstGeom>
          <a:ln w="38100">
            <a:prstDash val="solid"/>
          </a:ln>
        </p:spPr>
        <p:style>
          <a:lnRef idx="1">
            <a:schemeClr val="dk1"/>
          </a:lnRef>
          <a:fillRef idx="0">
            <a:schemeClr val="dk1"/>
          </a:fillRef>
          <a:effectRef idx="0">
            <a:schemeClr val="dk1"/>
          </a:effectRef>
          <a:fontRef idx="minor">
            <a:schemeClr val="tx1"/>
          </a:fontRef>
        </p:style>
      </p:cxnSp>
      <p:sp>
        <p:nvSpPr>
          <p:cNvPr id="31" name="Rectangle 30">
            <a:extLst>
              <a:ext uri="{FF2B5EF4-FFF2-40B4-BE49-F238E27FC236}">
                <a16:creationId xmlns:a16="http://schemas.microsoft.com/office/drawing/2014/main" id="{3F4B6929-87BC-4287-A8C3-267E81B80CC1}"/>
              </a:ext>
            </a:extLst>
          </p:cNvPr>
          <p:cNvSpPr/>
          <p:nvPr/>
        </p:nvSpPr>
        <p:spPr>
          <a:xfrm>
            <a:off x="2409428" y="3654892"/>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Node</a:t>
            </a:r>
          </a:p>
        </p:txBody>
      </p:sp>
      <p:cxnSp>
        <p:nvCxnSpPr>
          <p:cNvPr id="32" name="Straight Connector 31">
            <a:extLst>
              <a:ext uri="{FF2B5EF4-FFF2-40B4-BE49-F238E27FC236}">
                <a16:creationId xmlns:a16="http://schemas.microsoft.com/office/drawing/2014/main" id="{E8001C5F-5CC4-4774-9B2B-6DCAA87ED90A}"/>
              </a:ext>
            </a:extLst>
          </p:cNvPr>
          <p:cNvCxnSpPr>
            <a:cxnSpLocks/>
            <a:stCxn id="31" idx="2"/>
            <a:endCxn id="28" idx="0"/>
          </p:cNvCxnSpPr>
          <p:nvPr/>
        </p:nvCxnSpPr>
        <p:spPr>
          <a:xfrm flipH="1">
            <a:off x="2753779" y="4162892"/>
            <a:ext cx="178889" cy="529613"/>
          </a:xfrm>
          <a:prstGeom prst="line">
            <a:avLst/>
          </a:prstGeom>
          <a:ln w="38100">
            <a:prstDash val="solid"/>
          </a:ln>
        </p:spPr>
        <p:style>
          <a:lnRef idx="1">
            <a:schemeClr val="dk1"/>
          </a:lnRef>
          <a:fillRef idx="0">
            <a:schemeClr val="dk1"/>
          </a:fillRef>
          <a:effectRef idx="0">
            <a:schemeClr val="dk1"/>
          </a:effectRef>
          <a:fontRef idx="minor">
            <a:schemeClr val="tx1"/>
          </a:fontRef>
        </p:style>
      </p:cxnSp>
      <p:sp>
        <p:nvSpPr>
          <p:cNvPr id="33" name="Oval 32">
            <a:extLst>
              <a:ext uri="{FF2B5EF4-FFF2-40B4-BE49-F238E27FC236}">
                <a16:creationId xmlns:a16="http://schemas.microsoft.com/office/drawing/2014/main" id="{A6F8A023-705B-42F9-8010-31B155236349}"/>
              </a:ext>
            </a:extLst>
          </p:cNvPr>
          <p:cNvSpPr/>
          <p:nvPr/>
        </p:nvSpPr>
        <p:spPr>
          <a:xfrm>
            <a:off x="5179536" y="3654891"/>
            <a:ext cx="2792933" cy="2765183"/>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8003FD6F-B348-47F1-8A7B-CAC333D7A674}"/>
              </a:ext>
            </a:extLst>
          </p:cNvPr>
          <p:cNvSpPr/>
          <p:nvPr/>
        </p:nvSpPr>
        <p:spPr>
          <a:xfrm>
            <a:off x="7412333" y="4704671"/>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Node</a:t>
            </a:r>
          </a:p>
        </p:txBody>
      </p:sp>
      <p:sp>
        <p:nvSpPr>
          <p:cNvPr id="35" name="Rectangle 34">
            <a:extLst>
              <a:ext uri="{FF2B5EF4-FFF2-40B4-BE49-F238E27FC236}">
                <a16:creationId xmlns:a16="http://schemas.microsoft.com/office/drawing/2014/main" id="{D2376004-D09C-4EB7-8594-1F575092E7A7}"/>
              </a:ext>
            </a:extLst>
          </p:cNvPr>
          <p:cNvSpPr/>
          <p:nvPr/>
        </p:nvSpPr>
        <p:spPr>
          <a:xfrm>
            <a:off x="6028958" y="5721676"/>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Node</a:t>
            </a:r>
          </a:p>
        </p:txBody>
      </p:sp>
      <p:sp>
        <p:nvSpPr>
          <p:cNvPr id="36" name="Rectangle 35">
            <a:extLst>
              <a:ext uri="{FF2B5EF4-FFF2-40B4-BE49-F238E27FC236}">
                <a16:creationId xmlns:a16="http://schemas.microsoft.com/office/drawing/2014/main" id="{73FF1512-374D-488B-93F3-BAA641BA31A1}"/>
              </a:ext>
            </a:extLst>
          </p:cNvPr>
          <p:cNvSpPr/>
          <p:nvPr/>
        </p:nvSpPr>
        <p:spPr>
          <a:xfrm>
            <a:off x="5723316" y="4692505"/>
            <a:ext cx="146304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Coordinator</a:t>
            </a:r>
          </a:p>
        </p:txBody>
      </p:sp>
      <p:cxnSp>
        <p:nvCxnSpPr>
          <p:cNvPr id="37" name="Straight Connector 36">
            <a:extLst>
              <a:ext uri="{FF2B5EF4-FFF2-40B4-BE49-F238E27FC236}">
                <a16:creationId xmlns:a16="http://schemas.microsoft.com/office/drawing/2014/main" id="{97EB7325-129A-4B0C-AB79-C917A9AB15D0}"/>
              </a:ext>
            </a:extLst>
          </p:cNvPr>
          <p:cNvCxnSpPr>
            <a:cxnSpLocks/>
            <a:stCxn id="34" idx="1"/>
            <a:endCxn id="36" idx="3"/>
          </p:cNvCxnSpPr>
          <p:nvPr/>
        </p:nvCxnSpPr>
        <p:spPr>
          <a:xfrm flipH="1" flipV="1">
            <a:off x="7186356" y="4946505"/>
            <a:ext cx="225977" cy="12166"/>
          </a:xfrm>
          <a:prstGeom prst="line">
            <a:avLst/>
          </a:prstGeom>
          <a:ln w="38100">
            <a:prstDash val="solid"/>
          </a:ln>
        </p:spPr>
        <p:style>
          <a:lnRef idx="1">
            <a:schemeClr val="dk1"/>
          </a:lnRef>
          <a:fillRef idx="0">
            <a:schemeClr val="dk1"/>
          </a:fillRef>
          <a:effectRef idx="0">
            <a:schemeClr val="dk1"/>
          </a:effectRef>
          <a:fontRef idx="minor">
            <a:schemeClr val="tx1"/>
          </a:fontRef>
        </p:style>
      </p:cxnSp>
      <p:cxnSp>
        <p:nvCxnSpPr>
          <p:cNvPr id="38" name="Straight Connector 37">
            <a:extLst>
              <a:ext uri="{FF2B5EF4-FFF2-40B4-BE49-F238E27FC236}">
                <a16:creationId xmlns:a16="http://schemas.microsoft.com/office/drawing/2014/main" id="{8F7CF793-DFB3-40D7-9C92-3BFFD901E82F}"/>
              </a:ext>
            </a:extLst>
          </p:cNvPr>
          <p:cNvCxnSpPr>
            <a:cxnSpLocks/>
            <a:stCxn id="35" idx="0"/>
            <a:endCxn id="36" idx="2"/>
          </p:cNvCxnSpPr>
          <p:nvPr/>
        </p:nvCxnSpPr>
        <p:spPr>
          <a:xfrm flipH="1" flipV="1">
            <a:off x="6454836" y="5200505"/>
            <a:ext cx="97362" cy="521171"/>
          </a:xfrm>
          <a:prstGeom prst="line">
            <a:avLst/>
          </a:prstGeom>
          <a:ln w="38100">
            <a:prstDash val="solid"/>
          </a:ln>
        </p:spPr>
        <p:style>
          <a:lnRef idx="1">
            <a:schemeClr val="dk1"/>
          </a:lnRef>
          <a:fillRef idx="0">
            <a:schemeClr val="dk1"/>
          </a:fillRef>
          <a:effectRef idx="0">
            <a:schemeClr val="dk1"/>
          </a:effectRef>
          <a:fontRef idx="minor">
            <a:schemeClr val="tx1"/>
          </a:fontRef>
        </p:style>
      </p:cxnSp>
      <p:sp>
        <p:nvSpPr>
          <p:cNvPr id="39" name="Rectangle 38">
            <a:extLst>
              <a:ext uri="{FF2B5EF4-FFF2-40B4-BE49-F238E27FC236}">
                <a16:creationId xmlns:a16="http://schemas.microsoft.com/office/drawing/2014/main" id="{E5E8AA9C-2118-47E3-A442-390C92FC8CC5}"/>
              </a:ext>
            </a:extLst>
          </p:cNvPr>
          <p:cNvSpPr/>
          <p:nvPr/>
        </p:nvSpPr>
        <p:spPr>
          <a:xfrm>
            <a:off x="5702776" y="3695522"/>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Node</a:t>
            </a:r>
          </a:p>
        </p:txBody>
      </p:sp>
      <p:cxnSp>
        <p:nvCxnSpPr>
          <p:cNvPr id="40" name="Straight Connector 39">
            <a:extLst>
              <a:ext uri="{FF2B5EF4-FFF2-40B4-BE49-F238E27FC236}">
                <a16:creationId xmlns:a16="http://schemas.microsoft.com/office/drawing/2014/main" id="{63BA310F-5007-4761-82E0-E402DB3CD2A9}"/>
              </a:ext>
            </a:extLst>
          </p:cNvPr>
          <p:cNvCxnSpPr>
            <a:cxnSpLocks/>
            <a:stCxn id="39" idx="2"/>
            <a:endCxn id="36" idx="0"/>
          </p:cNvCxnSpPr>
          <p:nvPr/>
        </p:nvCxnSpPr>
        <p:spPr>
          <a:xfrm>
            <a:off x="6226016" y="4203522"/>
            <a:ext cx="228820" cy="488983"/>
          </a:xfrm>
          <a:prstGeom prst="line">
            <a:avLst/>
          </a:prstGeom>
          <a:ln w="38100">
            <a:prstDash val="solid"/>
          </a:ln>
        </p:spPr>
        <p:style>
          <a:lnRef idx="1">
            <a:schemeClr val="dk1"/>
          </a:lnRef>
          <a:fillRef idx="0">
            <a:schemeClr val="dk1"/>
          </a:fillRef>
          <a:effectRef idx="0">
            <a:schemeClr val="dk1"/>
          </a:effectRef>
          <a:fontRef idx="minor">
            <a:schemeClr val="tx1"/>
          </a:fontRef>
        </p:style>
      </p:cxnSp>
      <p:grpSp>
        <p:nvGrpSpPr>
          <p:cNvPr id="7" name="Group 6">
            <a:extLst>
              <a:ext uri="{FF2B5EF4-FFF2-40B4-BE49-F238E27FC236}">
                <a16:creationId xmlns:a16="http://schemas.microsoft.com/office/drawing/2014/main" id="{25D3488D-DC81-4DF7-AAE4-7F2EB14CB539}"/>
              </a:ext>
            </a:extLst>
          </p:cNvPr>
          <p:cNvGrpSpPr/>
          <p:nvPr/>
        </p:nvGrpSpPr>
        <p:grpSpPr>
          <a:xfrm>
            <a:off x="3485299" y="4946505"/>
            <a:ext cx="2238017" cy="502454"/>
            <a:chOff x="3485299" y="4946505"/>
            <a:chExt cx="2238017" cy="502454"/>
          </a:xfrm>
        </p:grpSpPr>
        <p:cxnSp>
          <p:nvCxnSpPr>
            <p:cNvPr id="41" name="Straight Connector 40">
              <a:extLst>
                <a:ext uri="{FF2B5EF4-FFF2-40B4-BE49-F238E27FC236}">
                  <a16:creationId xmlns:a16="http://schemas.microsoft.com/office/drawing/2014/main" id="{48A8605F-1FC1-47F8-8C19-16BBAA62BEB2}"/>
                </a:ext>
              </a:extLst>
            </p:cNvPr>
            <p:cNvCxnSpPr>
              <a:cxnSpLocks/>
              <a:stCxn id="28" idx="3"/>
              <a:endCxn id="36" idx="1"/>
            </p:cNvCxnSpPr>
            <p:nvPr/>
          </p:nvCxnSpPr>
          <p:spPr>
            <a:xfrm>
              <a:off x="3485299" y="4946505"/>
              <a:ext cx="2238017" cy="0"/>
            </a:xfrm>
            <a:prstGeom prst="line">
              <a:avLst/>
            </a:prstGeom>
            <a:ln w="762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21AC7658-6C6A-4B3A-8A40-1347DB7A8E8A}"/>
                </a:ext>
              </a:extLst>
            </p:cNvPr>
            <p:cNvSpPr txBox="1"/>
            <p:nvPr/>
          </p:nvSpPr>
          <p:spPr>
            <a:xfrm>
              <a:off x="3524793" y="4987294"/>
              <a:ext cx="2170787" cy="461665"/>
            </a:xfrm>
            <a:prstGeom prst="rect">
              <a:avLst/>
            </a:prstGeom>
            <a:noFill/>
          </p:spPr>
          <p:txBody>
            <a:bodyPr wrap="none" rtlCol="0">
              <a:spAutoFit/>
            </a:bodyPr>
            <a:lstStyle/>
            <a:p>
              <a:r>
                <a:rPr lang="en-US" sz="1200" b="1" dirty="0">
                  <a:solidFill>
                    <a:schemeClr val="accent1">
                      <a:lumMod val="50000"/>
                    </a:schemeClr>
                  </a:solidFill>
                </a:rPr>
                <a:t>Link between Coordinators</a:t>
              </a:r>
            </a:p>
            <a:p>
              <a:r>
                <a:rPr lang="en-US" sz="1200" b="1" dirty="0">
                  <a:solidFill>
                    <a:schemeClr val="accent1">
                      <a:lumMod val="50000"/>
                    </a:schemeClr>
                  </a:solidFill>
                </a:rPr>
                <a:t>to talk to each other</a:t>
              </a:r>
            </a:p>
          </p:txBody>
        </p:sp>
      </p:grpSp>
    </p:spTree>
    <p:extLst>
      <p:ext uri="{BB962C8B-B14F-4D97-AF65-F5344CB8AC3E}">
        <p14:creationId xmlns:p14="http://schemas.microsoft.com/office/powerpoint/2010/main" val="3268748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Effect transition="in" filter="fade">
                                      <p:cBhvr>
                                        <p:cTn id="15"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8C586-0E1A-4824-AD25-A477AD6A6192}"/>
              </a:ext>
            </a:extLst>
          </p:cNvPr>
          <p:cNvSpPr>
            <a:spLocks noGrp="1"/>
          </p:cNvSpPr>
          <p:nvPr>
            <p:ph type="title"/>
          </p:nvPr>
        </p:nvSpPr>
        <p:spPr>
          <a:xfrm>
            <a:off x="406204" y="630501"/>
            <a:ext cx="8331590" cy="731520"/>
          </a:xfrm>
        </p:spPr>
        <p:txBody>
          <a:bodyPr/>
          <a:lstStyle/>
          <a:p>
            <a:r>
              <a:rPr lang="en-US" dirty="0"/>
              <a:t>Need for C2C Ranging and Communications</a:t>
            </a:r>
          </a:p>
        </p:txBody>
      </p:sp>
      <p:sp>
        <p:nvSpPr>
          <p:cNvPr id="3" name="Date Placeholder 2">
            <a:extLst>
              <a:ext uri="{FF2B5EF4-FFF2-40B4-BE49-F238E27FC236}">
                <a16:creationId xmlns:a16="http://schemas.microsoft.com/office/drawing/2014/main" id="{CD3F3F44-ED7F-4B64-973F-3AC923E752B6}"/>
              </a:ext>
            </a:extLst>
          </p:cNvPr>
          <p:cNvSpPr>
            <a:spLocks noGrp="1"/>
          </p:cNvSpPr>
          <p:nvPr>
            <p:ph type="dt" idx="10"/>
          </p:nvPr>
        </p:nvSpPr>
        <p:spPr/>
        <p:txBody>
          <a:bodyPr/>
          <a:lstStyle/>
          <a:p>
            <a:r>
              <a:rPr lang="en-US" altLang="ja-JP"/>
              <a:t>November 2024</a:t>
            </a:r>
            <a:endParaRPr lang="en-US" dirty="0"/>
          </a:p>
        </p:txBody>
      </p:sp>
      <p:sp>
        <p:nvSpPr>
          <p:cNvPr id="4" name="Footer Placeholder 3">
            <a:extLst>
              <a:ext uri="{FF2B5EF4-FFF2-40B4-BE49-F238E27FC236}">
                <a16:creationId xmlns:a16="http://schemas.microsoft.com/office/drawing/2014/main" id="{B093E4F4-F544-4977-8E4C-16A58A1C7EBD}"/>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346D4E54-2FA3-4C0A-9B88-E868B520FBFD}"/>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
        <p:nvSpPr>
          <p:cNvPr id="6" name="Content Placeholder 5">
            <a:extLst>
              <a:ext uri="{FF2B5EF4-FFF2-40B4-BE49-F238E27FC236}">
                <a16:creationId xmlns:a16="http://schemas.microsoft.com/office/drawing/2014/main" id="{A69BB175-6FDE-406A-B5C1-F1B5DD6D7BFE}"/>
              </a:ext>
            </a:extLst>
          </p:cNvPr>
          <p:cNvSpPr>
            <a:spLocks noGrp="1"/>
          </p:cNvSpPr>
          <p:nvPr>
            <p:ph sz="quarter" idx="13"/>
          </p:nvPr>
        </p:nvSpPr>
        <p:spPr>
          <a:xfrm>
            <a:off x="643595" y="1190424"/>
            <a:ext cx="8094199" cy="4966021"/>
          </a:xfrm>
        </p:spPr>
        <p:txBody>
          <a:bodyPr/>
          <a:lstStyle/>
          <a:p>
            <a:r>
              <a:rPr lang="en-US" dirty="0"/>
              <a:t>Interference and collisions in dense situations</a:t>
            </a:r>
          </a:p>
          <a:p>
            <a:pPr lvl="1"/>
            <a:r>
              <a:rPr lang="en-US" dirty="0"/>
              <a:t>Links between coordinators can be utilized to control channel access between 2 or more BANs to reduce collisions and interference, especially in situations where BANs are densely located.</a:t>
            </a:r>
          </a:p>
          <a:p>
            <a:pPr lvl="1"/>
            <a:r>
              <a:rPr lang="en-US" dirty="0">
                <a:solidFill>
                  <a:srgbClr val="FF0000"/>
                </a:solidFill>
              </a:rPr>
              <a:t>C2C ranging can be performed to identify situation of geographically distribution of possible coexisting multiple BANs in dynamic motion.</a:t>
            </a:r>
          </a:p>
          <a:p>
            <a:r>
              <a:rPr lang="en-US" dirty="0"/>
              <a:t>Support for various use cases </a:t>
            </a:r>
          </a:p>
          <a:p>
            <a:endParaRPr lang="en-US" dirty="0"/>
          </a:p>
        </p:txBody>
      </p:sp>
      <p:grpSp>
        <p:nvGrpSpPr>
          <p:cNvPr id="7" name="Group 6">
            <a:extLst>
              <a:ext uri="{FF2B5EF4-FFF2-40B4-BE49-F238E27FC236}">
                <a16:creationId xmlns:a16="http://schemas.microsoft.com/office/drawing/2014/main" id="{89ED4B28-4913-47A6-A1A0-54FA7053D6D7}"/>
              </a:ext>
            </a:extLst>
          </p:cNvPr>
          <p:cNvGrpSpPr/>
          <p:nvPr/>
        </p:nvGrpSpPr>
        <p:grpSpPr>
          <a:xfrm>
            <a:off x="4930323" y="3812333"/>
            <a:ext cx="1460145" cy="2510790"/>
            <a:chOff x="7247131" y="2112135"/>
            <a:chExt cx="1686252" cy="2899592"/>
          </a:xfrm>
        </p:grpSpPr>
        <p:sp>
          <p:nvSpPr>
            <p:cNvPr id="8" name="Oval 7">
              <a:extLst>
                <a:ext uri="{FF2B5EF4-FFF2-40B4-BE49-F238E27FC236}">
                  <a16:creationId xmlns:a16="http://schemas.microsoft.com/office/drawing/2014/main" id="{B5169D0C-BC4A-4DF1-B679-D35E3A7CC957}"/>
                </a:ext>
              </a:extLst>
            </p:cNvPr>
            <p:cNvSpPr/>
            <p:nvPr/>
          </p:nvSpPr>
          <p:spPr>
            <a:xfrm>
              <a:off x="7701566" y="2112135"/>
              <a:ext cx="799340" cy="799340"/>
            </a:xfrm>
            <a:prstGeom prst="ellipse">
              <a:avLst/>
            </a:prstGeom>
            <a:noFill/>
            <a:ln w="1270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cxnSp>
          <p:nvCxnSpPr>
            <p:cNvPr id="9" name="Straight Connector 8">
              <a:extLst>
                <a:ext uri="{FF2B5EF4-FFF2-40B4-BE49-F238E27FC236}">
                  <a16:creationId xmlns:a16="http://schemas.microsoft.com/office/drawing/2014/main" id="{3816ED1C-E180-4D29-B956-09003DB41E06}"/>
                </a:ext>
              </a:extLst>
            </p:cNvPr>
            <p:cNvCxnSpPr>
              <a:cxnSpLocks/>
              <a:stCxn id="8" idx="4"/>
            </p:cNvCxnSpPr>
            <p:nvPr/>
          </p:nvCxnSpPr>
          <p:spPr>
            <a:xfrm>
              <a:off x="8101236" y="2911475"/>
              <a:ext cx="0" cy="879102"/>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9CFEFEB0-A8CC-4E84-A93C-CC55CBB3109E}"/>
                </a:ext>
              </a:extLst>
            </p:cNvPr>
            <p:cNvCxnSpPr>
              <a:cxnSpLocks/>
            </p:cNvCxnSpPr>
            <p:nvPr/>
          </p:nvCxnSpPr>
          <p:spPr>
            <a:xfrm flipH="1">
              <a:off x="7701566" y="3755745"/>
              <a:ext cx="402066" cy="1255982"/>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92284678-FD55-4FDE-8099-CA87B7AA7BAF}"/>
                </a:ext>
              </a:extLst>
            </p:cNvPr>
            <p:cNvCxnSpPr>
              <a:cxnSpLocks/>
            </p:cNvCxnSpPr>
            <p:nvPr/>
          </p:nvCxnSpPr>
          <p:spPr>
            <a:xfrm>
              <a:off x="8101236" y="3790577"/>
              <a:ext cx="387107" cy="1221150"/>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6378040-DC64-4E76-B5D4-98F247E6176B}"/>
                </a:ext>
              </a:extLst>
            </p:cNvPr>
            <p:cNvCxnSpPr>
              <a:cxnSpLocks/>
            </p:cNvCxnSpPr>
            <p:nvPr/>
          </p:nvCxnSpPr>
          <p:spPr>
            <a:xfrm flipH="1" flipV="1">
              <a:off x="7247131" y="3065996"/>
              <a:ext cx="822130" cy="147259"/>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F461496E-8576-4357-8C0C-5A569FFE6ACF}"/>
                </a:ext>
              </a:extLst>
            </p:cNvPr>
            <p:cNvCxnSpPr>
              <a:cxnSpLocks/>
            </p:cNvCxnSpPr>
            <p:nvPr/>
          </p:nvCxnSpPr>
          <p:spPr>
            <a:xfrm flipH="1">
              <a:off x="8069261" y="3065995"/>
              <a:ext cx="864122" cy="153006"/>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4" name="Group 13">
            <a:extLst>
              <a:ext uri="{FF2B5EF4-FFF2-40B4-BE49-F238E27FC236}">
                <a16:creationId xmlns:a16="http://schemas.microsoft.com/office/drawing/2014/main" id="{251FC3EC-F6C7-455C-9CE5-5AEE07101B30}"/>
              </a:ext>
            </a:extLst>
          </p:cNvPr>
          <p:cNvGrpSpPr/>
          <p:nvPr/>
        </p:nvGrpSpPr>
        <p:grpSpPr>
          <a:xfrm>
            <a:off x="2703343" y="3744637"/>
            <a:ext cx="1460145" cy="2510790"/>
            <a:chOff x="7247131" y="2112135"/>
            <a:chExt cx="1686252" cy="2899592"/>
          </a:xfrm>
        </p:grpSpPr>
        <p:sp>
          <p:nvSpPr>
            <p:cNvPr id="15" name="Oval 14">
              <a:extLst>
                <a:ext uri="{FF2B5EF4-FFF2-40B4-BE49-F238E27FC236}">
                  <a16:creationId xmlns:a16="http://schemas.microsoft.com/office/drawing/2014/main" id="{DF8FEE65-B631-44F6-9F12-FB512C63F434}"/>
                </a:ext>
              </a:extLst>
            </p:cNvPr>
            <p:cNvSpPr/>
            <p:nvPr/>
          </p:nvSpPr>
          <p:spPr>
            <a:xfrm>
              <a:off x="7701566" y="2112135"/>
              <a:ext cx="799340" cy="799340"/>
            </a:xfrm>
            <a:prstGeom prst="ellipse">
              <a:avLst/>
            </a:prstGeom>
            <a:noFill/>
            <a:ln w="1270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cxnSp>
          <p:nvCxnSpPr>
            <p:cNvPr id="16" name="Straight Connector 15">
              <a:extLst>
                <a:ext uri="{FF2B5EF4-FFF2-40B4-BE49-F238E27FC236}">
                  <a16:creationId xmlns:a16="http://schemas.microsoft.com/office/drawing/2014/main" id="{BD0D0DCE-C8DD-4DCC-B58E-0BBBF04F7FA6}"/>
                </a:ext>
              </a:extLst>
            </p:cNvPr>
            <p:cNvCxnSpPr>
              <a:cxnSpLocks/>
              <a:stCxn id="15" idx="4"/>
            </p:cNvCxnSpPr>
            <p:nvPr/>
          </p:nvCxnSpPr>
          <p:spPr>
            <a:xfrm>
              <a:off x="8101236" y="2911475"/>
              <a:ext cx="0" cy="879102"/>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0D256FCA-B2CF-4F8D-A628-AC286B5FD719}"/>
                </a:ext>
              </a:extLst>
            </p:cNvPr>
            <p:cNvCxnSpPr>
              <a:cxnSpLocks/>
            </p:cNvCxnSpPr>
            <p:nvPr/>
          </p:nvCxnSpPr>
          <p:spPr>
            <a:xfrm flipH="1">
              <a:off x="7701566" y="3755745"/>
              <a:ext cx="402066" cy="1255982"/>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9567E06-64E8-4F3E-930E-419727231235}"/>
                </a:ext>
              </a:extLst>
            </p:cNvPr>
            <p:cNvCxnSpPr>
              <a:cxnSpLocks/>
            </p:cNvCxnSpPr>
            <p:nvPr/>
          </p:nvCxnSpPr>
          <p:spPr>
            <a:xfrm>
              <a:off x="8101236" y="3790577"/>
              <a:ext cx="387107" cy="1221150"/>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7D817537-37DF-4E1F-B134-2E1A830A1842}"/>
                </a:ext>
              </a:extLst>
            </p:cNvPr>
            <p:cNvCxnSpPr>
              <a:cxnSpLocks/>
            </p:cNvCxnSpPr>
            <p:nvPr/>
          </p:nvCxnSpPr>
          <p:spPr>
            <a:xfrm flipH="1" flipV="1">
              <a:off x="7247131" y="3065996"/>
              <a:ext cx="822130" cy="147259"/>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D8AB38B-07B2-4C66-8EC0-F12640D07D85}"/>
                </a:ext>
              </a:extLst>
            </p:cNvPr>
            <p:cNvCxnSpPr>
              <a:cxnSpLocks/>
            </p:cNvCxnSpPr>
            <p:nvPr/>
          </p:nvCxnSpPr>
          <p:spPr>
            <a:xfrm flipH="1">
              <a:off x="8069261" y="3065995"/>
              <a:ext cx="864122" cy="153006"/>
            </a:xfrm>
            <a:prstGeom prst="line">
              <a:avLst/>
            </a:prstGeom>
            <a:ln w="1270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1" name="Oval 20">
            <a:extLst>
              <a:ext uri="{FF2B5EF4-FFF2-40B4-BE49-F238E27FC236}">
                <a16:creationId xmlns:a16="http://schemas.microsoft.com/office/drawing/2014/main" id="{3713AE48-9B92-4A7D-AEDE-D27052CF3EDA}"/>
              </a:ext>
            </a:extLst>
          </p:cNvPr>
          <p:cNvSpPr/>
          <p:nvPr/>
        </p:nvSpPr>
        <p:spPr>
          <a:xfrm>
            <a:off x="2119394" y="3744638"/>
            <a:ext cx="2666791" cy="2588368"/>
          </a:xfrm>
          <a:prstGeom prst="ellipse">
            <a:avLst/>
          </a:prstGeom>
          <a:noFill/>
          <a:ln w="38100">
            <a:solidFill>
              <a:srgbClr val="FF85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22" name="Rectangle 21">
            <a:extLst>
              <a:ext uri="{FF2B5EF4-FFF2-40B4-BE49-F238E27FC236}">
                <a16:creationId xmlns:a16="http://schemas.microsoft.com/office/drawing/2014/main" id="{CB4455C6-B59D-42B1-A1EB-7DA4B0FA8FDB}"/>
              </a:ext>
            </a:extLst>
          </p:cNvPr>
          <p:cNvSpPr/>
          <p:nvPr/>
        </p:nvSpPr>
        <p:spPr>
          <a:xfrm>
            <a:off x="1912490" y="4405489"/>
            <a:ext cx="769680" cy="373631"/>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BAN</a:t>
            </a:r>
          </a:p>
          <a:p>
            <a:pPr algn="ctr"/>
            <a:r>
              <a:rPr lang="en-US" sz="1200" dirty="0"/>
              <a:t>Node</a:t>
            </a:r>
          </a:p>
        </p:txBody>
      </p:sp>
      <p:sp>
        <p:nvSpPr>
          <p:cNvPr id="23" name="Rectangle 22">
            <a:extLst>
              <a:ext uri="{FF2B5EF4-FFF2-40B4-BE49-F238E27FC236}">
                <a16:creationId xmlns:a16="http://schemas.microsoft.com/office/drawing/2014/main" id="{B87C52AE-019D-4D22-9462-BCDF92BAF413}"/>
              </a:ext>
            </a:extLst>
          </p:cNvPr>
          <p:cNvSpPr/>
          <p:nvPr/>
        </p:nvSpPr>
        <p:spPr>
          <a:xfrm>
            <a:off x="2835575" y="5668673"/>
            <a:ext cx="769680" cy="373631"/>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BAN</a:t>
            </a:r>
          </a:p>
          <a:p>
            <a:pPr algn="ctr"/>
            <a:r>
              <a:rPr lang="en-US" sz="1200" dirty="0"/>
              <a:t>Node</a:t>
            </a:r>
          </a:p>
        </p:txBody>
      </p:sp>
      <p:sp>
        <p:nvSpPr>
          <p:cNvPr id="24" name="Rectangle 23">
            <a:extLst>
              <a:ext uri="{FF2B5EF4-FFF2-40B4-BE49-F238E27FC236}">
                <a16:creationId xmlns:a16="http://schemas.microsoft.com/office/drawing/2014/main" id="{D44EABAB-7C88-4E73-A11B-CA509FFCEC70}"/>
              </a:ext>
            </a:extLst>
          </p:cNvPr>
          <p:cNvSpPr/>
          <p:nvPr/>
        </p:nvSpPr>
        <p:spPr>
          <a:xfrm>
            <a:off x="2742174" y="4773945"/>
            <a:ext cx="1076057" cy="373631"/>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BAN</a:t>
            </a:r>
          </a:p>
          <a:p>
            <a:pPr algn="ctr"/>
            <a:r>
              <a:rPr lang="en-US" sz="1200" dirty="0"/>
              <a:t>Coordinator</a:t>
            </a:r>
          </a:p>
        </p:txBody>
      </p:sp>
      <p:sp>
        <p:nvSpPr>
          <p:cNvPr id="25" name="Rectangle 24">
            <a:extLst>
              <a:ext uri="{FF2B5EF4-FFF2-40B4-BE49-F238E27FC236}">
                <a16:creationId xmlns:a16="http://schemas.microsoft.com/office/drawing/2014/main" id="{D5771861-BF62-4CAB-A9D3-78422488BF3E}"/>
              </a:ext>
            </a:extLst>
          </p:cNvPr>
          <p:cNvSpPr/>
          <p:nvPr/>
        </p:nvSpPr>
        <p:spPr>
          <a:xfrm>
            <a:off x="3645700" y="3845166"/>
            <a:ext cx="769680" cy="373631"/>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BAN</a:t>
            </a:r>
          </a:p>
          <a:p>
            <a:pPr algn="ctr"/>
            <a:r>
              <a:rPr lang="en-US" sz="1200" dirty="0"/>
              <a:t>Node</a:t>
            </a:r>
          </a:p>
        </p:txBody>
      </p:sp>
      <p:cxnSp>
        <p:nvCxnSpPr>
          <p:cNvPr id="26" name="Straight Connector 25">
            <a:extLst>
              <a:ext uri="{FF2B5EF4-FFF2-40B4-BE49-F238E27FC236}">
                <a16:creationId xmlns:a16="http://schemas.microsoft.com/office/drawing/2014/main" id="{5F5540CD-189D-4FD3-8EF8-17535652A824}"/>
              </a:ext>
            </a:extLst>
          </p:cNvPr>
          <p:cNvCxnSpPr>
            <a:cxnSpLocks/>
            <a:stCxn id="25" idx="2"/>
            <a:endCxn id="24" idx="0"/>
          </p:cNvCxnSpPr>
          <p:nvPr/>
        </p:nvCxnSpPr>
        <p:spPr>
          <a:xfrm flipH="1">
            <a:off x="3280203" y="4218797"/>
            <a:ext cx="750337" cy="555148"/>
          </a:xfrm>
          <a:prstGeom prst="line">
            <a:avLst/>
          </a:prstGeom>
          <a:ln w="63500">
            <a:solidFill>
              <a:srgbClr val="C00000"/>
            </a:solidFill>
            <a:prstDash val="solid"/>
            <a:headEnd type="stealth" w="lg" len="lg"/>
          </a:ln>
        </p:spPr>
        <p:style>
          <a:lnRef idx="1">
            <a:schemeClr val="dk1"/>
          </a:lnRef>
          <a:fillRef idx="0">
            <a:schemeClr val="dk1"/>
          </a:fillRef>
          <a:effectRef idx="0">
            <a:schemeClr val="dk1"/>
          </a:effectRef>
          <a:fontRef idx="minor">
            <a:schemeClr val="tx1"/>
          </a:fontRef>
        </p:style>
      </p:cxnSp>
      <p:sp>
        <p:nvSpPr>
          <p:cNvPr id="27" name="Oval 26">
            <a:extLst>
              <a:ext uri="{FF2B5EF4-FFF2-40B4-BE49-F238E27FC236}">
                <a16:creationId xmlns:a16="http://schemas.microsoft.com/office/drawing/2014/main" id="{1B3F4667-47F6-4A86-9DCF-2022FA60A4E9}"/>
              </a:ext>
            </a:extLst>
          </p:cNvPr>
          <p:cNvSpPr/>
          <p:nvPr/>
        </p:nvSpPr>
        <p:spPr>
          <a:xfrm>
            <a:off x="4288852" y="3744638"/>
            <a:ext cx="2666791" cy="2588368"/>
          </a:xfrm>
          <a:prstGeom prst="ellipse">
            <a:avLst/>
          </a:prstGeom>
          <a:noFill/>
          <a:ln w="38100">
            <a:solidFill>
              <a:srgbClr val="7DA8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8" name="Rectangle 27">
            <a:extLst>
              <a:ext uri="{FF2B5EF4-FFF2-40B4-BE49-F238E27FC236}">
                <a16:creationId xmlns:a16="http://schemas.microsoft.com/office/drawing/2014/main" id="{66204571-1EE5-45E8-A602-5E1E67B6EE01}"/>
              </a:ext>
            </a:extLst>
          </p:cNvPr>
          <p:cNvSpPr/>
          <p:nvPr/>
        </p:nvSpPr>
        <p:spPr>
          <a:xfrm>
            <a:off x="4258707" y="4642686"/>
            <a:ext cx="769680" cy="373631"/>
          </a:xfrm>
          <a:prstGeom prst="rect">
            <a:avLst/>
          </a:prstGeom>
          <a:solidFill>
            <a:srgbClr val="7DA8FF"/>
          </a:solidFill>
          <a:ln w="28575">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BAN</a:t>
            </a:r>
          </a:p>
          <a:p>
            <a:pPr algn="ctr"/>
            <a:r>
              <a:rPr lang="en-US" sz="1200" dirty="0"/>
              <a:t>Node</a:t>
            </a:r>
          </a:p>
        </p:txBody>
      </p:sp>
      <p:sp>
        <p:nvSpPr>
          <p:cNvPr id="29" name="Rectangle 28">
            <a:extLst>
              <a:ext uri="{FF2B5EF4-FFF2-40B4-BE49-F238E27FC236}">
                <a16:creationId xmlns:a16="http://schemas.microsoft.com/office/drawing/2014/main" id="{969CFFA2-C986-4943-912A-27D2F8147CEE}"/>
              </a:ext>
            </a:extLst>
          </p:cNvPr>
          <p:cNvSpPr/>
          <p:nvPr/>
        </p:nvSpPr>
        <p:spPr>
          <a:xfrm>
            <a:off x="5511777" y="5748556"/>
            <a:ext cx="769680" cy="373631"/>
          </a:xfrm>
          <a:prstGeom prst="rect">
            <a:avLst/>
          </a:prstGeom>
          <a:solidFill>
            <a:srgbClr val="7DA8FF"/>
          </a:solidFill>
          <a:ln w="28575">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BAN</a:t>
            </a:r>
          </a:p>
          <a:p>
            <a:pPr algn="ctr"/>
            <a:r>
              <a:rPr lang="en-US" sz="1200" dirty="0"/>
              <a:t>Node</a:t>
            </a:r>
          </a:p>
        </p:txBody>
      </p:sp>
      <p:sp>
        <p:nvSpPr>
          <p:cNvPr id="30" name="Rectangle 29">
            <a:extLst>
              <a:ext uri="{FF2B5EF4-FFF2-40B4-BE49-F238E27FC236}">
                <a16:creationId xmlns:a16="http://schemas.microsoft.com/office/drawing/2014/main" id="{96FEE29B-4379-4BBC-A232-3D0C9DF1ED6A}"/>
              </a:ext>
            </a:extLst>
          </p:cNvPr>
          <p:cNvSpPr/>
          <p:nvPr/>
        </p:nvSpPr>
        <p:spPr>
          <a:xfrm>
            <a:off x="5554723" y="4783938"/>
            <a:ext cx="1076057" cy="373631"/>
          </a:xfrm>
          <a:prstGeom prst="rect">
            <a:avLst/>
          </a:prstGeom>
          <a:solidFill>
            <a:srgbClr val="7DA8FF"/>
          </a:solidFill>
          <a:ln w="28575">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BAN</a:t>
            </a:r>
          </a:p>
          <a:p>
            <a:pPr algn="ctr"/>
            <a:r>
              <a:rPr lang="en-US" sz="1200" dirty="0"/>
              <a:t>Coordinator</a:t>
            </a:r>
          </a:p>
        </p:txBody>
      </p:sp>
      <p:sp>
        <p:nvSpPr>
          <p:cNvPr id="31" name="Rectangle 30">
            <a:extLst>
              <a:ext uri="{FF2B5EF4-FFF2-40B4-BE49-F238E27FC236}">
                <a16:creationId xmlns:a16="http://schemas.microsoft.com/office/drawing/2014/main" id="{98E3031A-8754-4476-9A29-93D016000C1F}"/>
              </a:ext>
            </a:extLst>
          </p:cNvPr>
          <p:cNvSpPr/>
          <p:nvPr/>
        </p:nvSpPr>
        <p:spPr>
          <a:xfrm>
            <a:off x="5791946" y="3971596"/>
            <a:ext cx="769680" cy="373631"/>
          </a:xfrm>
          <a:prstGeom prst="rect">
            <a:avLst/>
          </a:prstGeom>
          <a:solidFill>
            <a:srgbClr val="7DA8FF"/>
          </a:solidFill>
          <a:ln w="28575">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BAN</a:t>
            </a:r>
          </a:p>
          <a:p>
            <a:pPr algn="ctr"/>
            <a:r>
              <a:rPr lang="en-US" sz="1200" dirty="0"/>
              <a:t>Node</a:t>
            </a:r>
          </a:p>
        </p:txBody>
      </p:sp>
      <p:cxnSp>
        <p:nvCxnSpPr>
          <p:cNvPr id="32" name="Straight Connector 31">
            <a:extLst>
              <a:ext uri="{FF2B5EF4-FFF2-40B4-BE49-F238E27FC236}">
                <a16:creationId xmlns:a16="http://schemas.microsoft.com/office/drawing/2014/main" id="{C864D82E-32E5-4EB0-B4F7-15FB3CADB8D3}"/>
              </a:ext>
            </a:extLst>
          </p:cNvPr>
          <p:cNvCxnSpPr>
            <a:cxnSpLocks/>
            <a:stCxn id="28" idx="1"/>
            <a:endCxn id="24" idx="3"/>
          </p:cNvCxnSpPr>
          <p:nvPr/>
        </p:nvCxnSpPr>
        <p:spPr>
          <a:xfrm flipH="1">
            <a:off x="3818231" y="4829502"/>
            <a:ext cx="440476" cy="131259"/>
          </a:xfrm>
          <a:prstGeom prst="line">
            <a:avLst/>
          </a:prstGeom>
          <a:ln w="63500">
            <a:solidFill>
              <a:srgbClr val="C00000"/>
            </a:solidFill>
            <a:prstDash val="sysDot"/>
            <a:headEnd type="stealth" w="lg" len="lg"/>
          </a:ln>
        </p:spPr>
        <p:style>
          <a:lnRef idx="1">
            <a:schemeClr val="dk1"/>
          </a:lnRef>
          <a:fillRef idx="0">
            <a:schemeClr val="dk1"/>
          </a:fillRef>
          <a:effectRef idx="0">
            <a:schemeClr val="dk1"/>
          </a:effectRef>
          <a:fontRef idx="minor">
            <a:schemeClr val="tx1"/>
          </a:fontRef>
        </p:style>
      </p:cxnSp>
      <p:sp>
        <p:nvSpPr>
          <p:cNvPr id="33" name="TextBox 32">
            <a:extLst>
              <a:ext uri="{FF2B5EF4-FFF2-40B4-BE49-F238E27FC236}">
                <a16:creationId xmlns:a16="http://schemas.microsoft.com/office/drawing/2014/main" id="{CB93B775-1DD1-48FF-9DBD-DD90984ED03D}"/>
              </a:ext>
            </a:extLst>
          </p:cNvPr>
          <p:cNvSpPr txBox="1"/>
          <p:nvPr/>
        </p:nvSpPr>
        <p:spPr>
          <a:xfrm>
            <a:off x="2711876" y="4267687"/>
            <a:ext cx="1037463" cy="276999"/>
          </a:xfrm>
          <a:prstGeom prst="rect">
            <a:avLst/>
          </a:prstGeom>
          <a:noFill/>
        </p:spPr>
        <p:txBody>
          <a:bodyPr wrap="none" rtlCol="0">
            <a:spAutoFit/>
          </a:bodyPr>
          <a:lstStyle/>
          <a:p>
            <a:r>
              <a:rPr lang="en-US" sz="1200" dirty="0">
                <a:latin typeface="+mn-lt"/>
              </a:rPr>
              <a:t>desired signal</a:t>
            </a:r>
          </a:p>
        </p:txBody>
      </p:sp>
      <p:cxnSp>
        <p:nvCxnSpPr>
          <p:cNvPr id="34" name="Straight Connector 33">
            <a:extLst>
              <a:ext uri="{FF2B5EF4-FFF2-40B4-BE49-F238E27FC236}">
                <a16:creationId xmlns:a16="http://schemas.microsoft.com/office/drawing/2014/main" id="{CEFF25E7-645E-4831-82F3-65A4EA0B5F50}"/>
              </a:ext>
            </a:extLst>
          </p:cNvPr>
          <p:cNvCxnSpPr>
            <a:cxnSpLocks/>
            <a:stCxn id="28" idx="3"/>
            <a:endCxn id="30" idx="1"/>
          </p:cNvCxnSpPr>
          <p:nvPr/>
        </p:nvCxnSpPr>
        <p:spPr>
          <a:xfrm>
            <a:off x="5028387" y="4829502"/>
            <a:ext cx="526336" cy="141252"/>
          </a:xfrm>
          <a:prstGeom prst="line">
            <a:avLst/>
          </a:prstGeom>
          <a:ln w="63500">
            <a:solidFill>
              <a:srgbClr val="002060"/>
            </a:solidFill>
            <a:prstDash val="solid"/>
            <a:headEnd type="stealth" w="lg" len="lg"/>
          </a:ln>
        </p:spPr>
        <p:style>
          <a:lnRef idx="1">
            <a:schemeClr val="dk1"/>
          </a:lnRef>
          <a:fillRef idx="0">
            <a:schemeClr val="dk1"/>
          </a:fillRef>
          <a:effectRef idx="0">
            <a:schemeClr val="dk1"/>
          </a:effectRef>
          <a:fontRef idx="minor">
            <a:schemeClr val="tx1"/>
          </a:fontRef>
        </p:style>
      </p:cxnSp>
      <p:sp>
        <p:nvSpPr>
          <p:cNvPr id="35" name="TextBox 34">
            <a:extLst>
              <a:ext uri="{FF2B5EF4-FFF2-40B4-BE49-F238E27FC236}">
                <a16:creationId xmlns:a16="http://schemas.microsoft.com/office/drawing/2014/main" id="{1894E5EF-1CE7-444F-9A89-EDF1613A055C}"/>
              </a:ext>
            </a:extLst>
          </p:cNvPr>
          <p:cNvSpPr txBox="1"/>
          <p:nvPr/>
        </p:nvSpPr>
        <p:spPr>
          <a:xfrm>
            <a:off x="5015721" y="4512934"/>
            <a:ext cx="1037463" cy="276999"/>
          </a:xfrm>
          <a:prstGeom prst="rect">
            <a:avLst/>
          </a:prstGeom>
          <a:noFill/>
        </p:spPr>
        <p:txBody>
          <a:bodyPr wrap="none" rtlCol="0">
            <a:spAutoFit/>
          </a:bodyPr>
          <a:lstStyle/>
          <a:p>
            <a:r>
              <a:rPr lang="en-US" sz="1200" dirty="0">
                <a:latin typeface="+mn-lt"/>
              </a:rPr>
              <a:t>desired signal</a:t>
            </a:r>
          </a:p>
        </p:txBody>
      </p:sp>
      <p:grpSp>
        <p:nvGrpSpPr>
          <p:cNvPr id="36" name="Group 35">
            <a:extLst>
              <a:ext uri="{FF2B5EF4-FFF2-40B4-BE49-F238E27FC236}">
                <a16:creationId xmlns:a16="http://schemas.microsoft.com/office/drawing/2014/main" id="{1A7974BE-6D14-49EA-AB14-44A0325D26B7}"/>
              </a:ext>
            </a:extLst>
          </p:cNvPr>
          <p:cNvGrpSpPr/>
          <p:nvPr/>
        </p:nvGrpSpPr>
        <p:grpSpPr>
          <a:xfrm>
            <a:off x="4628964" y="4873044"/>
            <a:ext cx="1076057" cy="834598"/>
            <a:chOff x="4659108" y="4792622"/>
            <a:chExt cx="1076057" cy="834598"/>
          </a:xfrm>
        </p:grpSpPr>
        <p:sp>
          <p:nvSpPr>
            <p:cNvPr id="37" name="Explosion: 8 Points 36">
              <a:extLst>
                <a:ext uri="{FF2B5EF4-FFF2-40B4-BE49-F238E27FC236}">
                  <a16:creationId xmlns:a16="http://schemas.microsoft.com/office/drawing/2014/main" id="{AA597A42-F431-46DD-98FC-9A9B1E4D5DA8}"/>
                </a:ext>
              </a:extLst>
            </p:cNvPr>
            <p:cNvSpPr/>
            <p:nvPr/>
          </p:nvSpPr>
          <p:spPr>
            <a:xfrm>
              <a:off x="4659108" y="4792622"/>
              <a:ext cx="1076057" cy="834598"/>
            </a:xfrm>
            <a:prstGeom prst="irregularSeal1">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8" name="TextBox 37">
              <a:extLst>
                <a:ext uri="{FF2B5EF4-FFF2-40B4-BE49-F238E27FC236}">
                  <a16:creationId xmlns:a16="http://schemas.microsoft.com/office/drawing/2014/main" id="{1FF2F38B-60C1-476A-8358-A53EB86B9C34}"/>
                </a:ext>
              </a:extLst>
            </p:cNvPr>
            <p:cNvSpPr txBox="1"/>
            <p:nvPr/>
          </p:nvSpPr>
          <p:spPr>
            <a:xfrm>
              <a:off x="4828125" y="5031011"/>
              <a:ext cx="716863" cy="276999"/>
            </a:xfrm>
            <a:prstGeom prst="rect">
              <a:avLst/>
            </a:prstGeom>
            <a:noFill/>
          </p:spPr>
          <p:txBody>
            <a:bodyPr wrap="none" rtlCol="0">
              <a:spAutoFit/>
            </a:bodyPr>
            <a:lstStyle/>
            <a:p>
              <a:r>
                <a:rPr lang="en-US" sz="1200" dirty="0">
                  <a:latin typeface="+mn-lt"/>
                </a:rPr>
                <a:t>collision</a:t>
              </a:r>
            </a:p>
          </p:txBody>
        </p:sp>
      </p:grpSp>
      <p:sp>
        <p:nvSpPr>
          <p:cNvPr id="39" name="TextBox 38">
            <a:extLst>
              <a:ext uri="{FF2B5EF4-FFF2-40B4-BE49-F238E27FC236}">
                <a16:creationId xmlns:a16="http://schemas.microsoft.com/office/drawing/2014/main" id="{13B86061-7999-4739-8E2D-559E89F9BB18}"/>
              </a:ext>
            </a:extLst>
          </p:cNvPr>
          <p:cNvSpPr txBox="1"/>
          <p:nvPr/>
        </p:nvSpPr>
        <p:spPr>
          <a:xfrm>
            <a:off x="3761384" y="5009362"/>
            <a:ext cx="923651" cy="276999"/>
          </a:xfrm>
          <a:prstGeom prst="rect">
            <a:avLst/>
          </a:prstGeom>
          <a:noFill/>
        </p:spPr>
        <p:txBody>
          <a:bodyPr wrap="none" rtlCol="0">
            <a:spAutoFit/>
          </a:bodyPr>
          <a:lstStyle/>
          <a:p>
            <a:r>
              <a:rPr lang="en-US" sz="1200" dirty="0">
                <a:latin typeface="+mn-lt"/>
              </a:rPr>
              <a:t>interference</a:t>
            </a:r>
          </a:p>
        </p:txBody>
      </p:sp>
    </p:spTree>
    <p:extLst>
      <p:ext uri="{BB962C8B-B14F-4D97-AF65-F5344CB8AC3E}">
        <p14:creationId xmlns:p14="http://schemas.microsoft.com/office/powerpoint/2010/main" val="702252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fade">
                                      <p:cBhvr>
                                        <p:cTn id="12" dur="500"/>
                                        <p:tgtEl>
                                          <p:spTgt spid="3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fade">
                                      <p:cBhvr>
                                        <p:cTn id="17" dur="500"/>
                                        <p:tgtEl>
                                          <p:spTgt spid="6">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6">
                                            <p:txEl>
                                              <p:pRg st="2" end="2"/>
                                            </p:txEl>
                                          </p:spTgt>
                                        </p:tgtEl>
                                        <p:attrNameLst>
                                          <p:attrName>style.visibility</p:attrName>
                                        </p:attrNameLst>
                                      </p:cBhvr>
                                      <p:to>
                                        <p:strVal val="visible"/>
                                      </p:to>
                                    </p:set>
                                    <p:animEffect transition="in" filter="fade">
                                      <p:cBhvr>
                                        <p:cTn id="20" dur="500"/>
                                        <p:tgtEl>
                                          <p:spTgt spid="6">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Effect transition="in" filter="fade">
                                      <p:cBhvr>
                                        <p:cTn id="25"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C8A59-0390-40AD-B550-463637A96396}"/>
              </a:ext>
            </a:extLst>
          </p:cNvPr>
          <p:cNvSpPr>
            <a:spLocks noGrp="1"/>
          </p:cNvSpPr>
          <p:nvPr>
            <p:ph type="title"/>
          </p:nvPr>
        </p:nvSpPr>
        <p:spPr/>
        <p:txBody>
          <a:bodyPr/>
          <a:lstStyle/>
          <a:p>
            <a:r>
              <a:rPr lang="en-US" dirty="0"/>
              <a:t>Possible Scenarios of C2C</a:t>
            </a:r>
          </a:p>
        </p:txBody>
      </p:sp>
      <p:sp>
        <p:nvSpPr>
          <p:cNvPr id="3" name="Date Placeholder 2">
            <a:extLst>
              <a:ext uri="{FF2B5EF4-FFF2-40B4-BE49-F238E27FC236}">
                <a16:creationId xmlns:a16="http://schemas.microsoft.com/office/drawing/2014/main" id="{3719F348-590E-4985-BA9B-7658D903223B}"/>
              </a:ext>
            </a:extLst>
          </p:cNvPr>
          <p:cNvSpPr>
            <a:spLocks noGrp="1"/>
          </p:cNvSpPr>
          <p:nvPr>
            <p:ph type="dt" idx="10"/>
          </p:nvPr>
        </p:nvSpPr>
        <p:spPr/>
        <p:txBody>
          <a:bodyPr/>
          <a:lstStyle/>
          <a:p>
            <a:r>
              <a:rPr lang="en-US" altLang="ja-JP"/>
              <a:t>November 2024</a:t>
            </a:r>
            <a:endParaRPr lang="en-US" dirty="0"/>
          </a:p>
        </p:txBody>
      </p:sp>
      <p:sp>
        <p:nvSpPr>
          <p:cNvPr id="4" name="Footer Placeholder 3">
            <a:extLst>
              <a:ext uri="{FF2B5EF4-FFF2-40B4-BE49-F238E27FC236}">
                <a16:creationId xmlns:a16="http://schemas.microsoft.com/office/drawing/2014/main" id="{98A8ADD1-F686-48EF-BED9-F526DD0EBAE6}"/>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3361356E-B57D-4628-8D99-1AA695E0AD6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sp>
        <p:nvSpPr>
          <p:cNvPr id="6" name="Content Placeholder 5">
            <a:extLst>
              <a:ext uri="{FF2B5EF4-FFF2-40B4-BE49-F238E27FC236}">
                <a16:creationId xmlns:a16="http://schemas.microsoft.com/office/drawing/2014/main" id="{2AAD1B68-FDA7-4C90-94B9-39488FFBE7F3}"/>
              </a:ext>
            </a:extLst>
          </p:cNvPr>
          <p:cNvSpPr>
            <a:spLocks noGrp="1"/>
          </p:cNvSpPr>
          <p:nvPr>
            <p:ph sz="quarter" idx="13"/>
          </p:nvPr>
        </p:nvSpPr>
        <p:spPr>
          <a:xfrm>
            <a:off x="685799" y="1509393"/>
            <a:ext cx="7924801" cy="4966021"/>
          </a:xfrm>
        </p:spPr>
        <p:txBody>
          <a:bodyPr/>
          <a:lstStyle/>
          <a:p>
            <a:pPr marL="539750" indent="-514350">
              <a:buFont typeface="+mj-lt"/>
              <a:buAutoNum type="arabicPeriod"/>
            </a:pPr>
            <a:r>
              <a:rPr lang="en-US" sz="2400" dirty="0">
                <a:latin typeface="+mn-lt"/>
              </a:rPr>
              <a:t>Vehicle BAN and Human BANs </a:t>
            </a:r>
            <a:r>
              <a:rPr lang="en-US" dirty="0"/>
              <a:t>inside the vehicle (n &lt;= 5)</a:t>
            </a:r>
            <a:endParaRPr lang="en-US" sz="2400" dirty="0">
              <a:latin typeface="+mn-lt"/>
            </a:endParaRPr>
          </a:p>
          <a:p>
            <a:pPr marL="996950" lvl="1" indent="-514350"/>
            <a:r>
              <a:rPr lang="en-US" sz="2000" dirty="0">
                <a:latin typeface="+mn-lt"/>
              </a:rPr>
              <a:t>As passengers are in the confined space, the probability of collision and the need for interference management increase.</a:t>
            </a:r>
          </a:p>
          <a:p>
            <a:pPr marL="996950" lvl="1" indent="-514350"/>
            <a:r>
              <a:rPr lang="en-US" sz="2000" dirty="0">
                <a:latin typeface="+mn-lt"/>
              </a:rPr>
              <a:t>If a star topology is applied, Vehicle BAN can be a super-coordinator and perform central management.</a:t>
            </a:r>
          </a:p>
          <a:p>
            <a:pPr marL="996950" lvl="1" indent="-514350"/>
            <a:r>
              <a:rPr lang="en-US" sz="2000" dirty="0">
                <a:latin typeface="+mn-lt"/>
              </a:rPr>
              <a:t>A Vehicle BAN coordinator may support up to 5 Human BAN coordinators for a passenger vehicle, such as sedan, pickup, SUV, utility vehicle.</a:t>
            </a:r>
          </a:p>
        </p:txBody>
      </p:sp>
      <p:pic>
        <p:nvPicPr>
          <p:cNvPr id="49" name="図 6" descr="アイコン&#10;&#10;自動的に生成された説明">
            <a:extLst>
              <a:ext uri="{FF2B5EF4-FFF2-40B4-BE49-F238E27FC236}">
                <a16:creationId xmlns:a16="http://schemas.microsoft.com/office/drawing/2014/main" id="{CA51FEB0-865A-4D5B-88C0-C579FE162A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95563" y="4426484"/>
            <a:ext cx="5276675" cy="1973427"/>
          </a:xfrm>
          <a:prstGeom prst="rect">
            <a:avLst/>
          </a:prstGeom>
        </p:spPr>
      </p:pic>
      <p:sp>
        <p:nvSpPr>
          <p:cNvPr id="50" name="Rectangle 49">
            <a:extLst>
              <a:ext uri="{FF2B5EF4-FFF2-40B4-BE49-F238E27FC236}">
                <a16:creationId xmlns:a16="http://schemas.microsoft.com/office/drawing/2014/main" id="{59E6DF61-211E-4910-8860-A2C5738A5DE4}"/>
              </a:ext>
            </a:extLst>
          </p:cNvPr>
          <p:cNvSpPr/>
          <p:nvPr/>
        </p:nvSpPr>
        <p:spPr>
          <a:xfrm>
            <a:off x="5058987" y="5257706"/>
            <a:ext cx="1076057" cy="373631"/>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Human BAN</a:t>
            </a:r>
          </a:p>
          <a:p>
            <a:pPr algn="ctr"/>
            <a:r>
              <a:rPr lang="en-US" sz="1200" dirty="0"/>
              <a:t>Coordinator</a:t>
            </a:r>
          </a:p>
        </p:txBody>
      </p:sp>
      <p:sp>
        <p:nvSpPr>
          <p:cNvPr id="51" name="Rectangle 50">
            <a:extLst>
              <a:ext uri="{FF2B5EF4-FFF2-40B4-BE49-F238E27FC236}">
                <a16:creationId xmlns:a16="http://schemas.microsoft.com/office/drawing/2014/main" id="{77029E1D-DB42-458C-A548-A792EAFC3BE6}"/>
              </a:ext>
            </a:extLst>
          </p:cNvPr>
          <p:cNvSpPr/>
          <p:nvPr/>
        </p:nvSpPr>
        <p:spPr>
          <a:xfrm>
            <a:off x="4688432" y="4285186"/>
            <a:ext cx="1076057" cy="373631"/>
          </a:xfrm>
          <a:prstGeom prst="rect">
            <a:avLst/>
          </a:prstGeom>
          <a:solidFill>
            <a:srgbClr val="7DA8FF"/>
          </a:solidFill>
          <a:ln w="28575">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Vehicle BAN</a:t>
            </a:r>
          </a:p>
          <a:p>
            <a:pPr algn="ctr"/>
            <a:r>
              <a:rPr lang="en-US" sz="1200" dirty="0"/>
              <a:t>Coordinator</a:t>
            </a:r>
          </a:p>
        </p:txBody>
      </p:sp>
      <p:sp>
        <p:nvSpPr>
          <p:cNvPr id="52" name="Rectangle 51">
            <a:extLst>
              <a:ext uri="{FF2B5EF4-FFF2-40B4-BE49-F238E27FC236}">
                <a16:creationId xmlns:a16="http://schemas.microsoft.com/office/drawing/2014/main" id="{EE7C7164-B761-49FB-A5CC-69F34B5D5742}"/>
              </a:ext>
            </a:extLst>
          </p:cNvPr>
          <p:cNvSpPr/>
          <p:nvPr/>
        </p:nvSpPr>
        <p:spPr>
          <a:xfrm>
            <a:off x="3515292" y="5257706"/>
            <a:ext cx="1076057" cy="373631"/>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Human BAN</a:t>
            </a:r>
          </a:p>
          <a:p>
            <a:pPr algn="ctr"/>
            <a:r>
              <a:rPr lang="en-US" sz="1200" dirty="0"/>
              <a:t>Coordinator</a:t>
            </a:r>
          </a:p>
        </p:txBody>
      </p:sp>
      <p:cxnSp>
        <p:nvCxnSpPr>
          <p:cNvPr id="53" name="Straight Connector 52">
            <a:extLst>
              <a:ext uri="{FF2B5EF4-FFF2-40B4-BE49-F238E27FC236}">
                <a16:creationId xmlns:a16="http://schemas.microsoft.com/office/drawing/2014/main" id="{4F5BE186-ABFC-42D4-920F-03876BAA89D8}"/>
              </a:ext>
            </a:extLst>
          </p:cNvPr>
          <p:cNvCxnSpPr>
            <a:cxnSpLocks/>
            <a:stCxn id="51" idx="2"/>
            <a:endCxn id="52" idx="0"/>
          </p:cNvCxnSpPr>
          <p:nvPr/>
        </p:nvCxnSpPr>
        <p:spPr>
          <a:xfrm flipH="1">
            <a:off x="4053321" y="4658817"/>
            <a:ext cx="1173140" cy="598889"/>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57" name="Straight Connector 56">
            <a:extLst>
              <a:ext uri="{FF2B5EF4-FFF2-40B4-BE49-F238E27FC236}">
                <a16:creationId xmlns:a16="http://schemas.microsoft.com/office/drawing/2014/main" id="{B3B882B1-25E5-49C0-BFE2-CFFFBD1D9B46}"/>
              </a:ext>
            </a:extLst>
          </p:cNvPr>
          <p:cNvCxnSpPr>
            <a:cxnSpLocks/>
            <a:stCxn id="51" idx="2"/>
            <a:endCxn id="50" idx="0"/>
          </p:cNvCxnSpPr>
          <p:nvPr/>
        </p:nvCxnSpPr>
        <p:spPr>
          <a:xfrm>
            <a:off x="5226461" y="4658817"/>
            <a:ext cx="370555" cy="598889"/>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451434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FA629-8F2C-4207-A4C2-ABF0AFC8925C}"/>
              </a:ext>
            </a:extLst>
          </p:cNvPr>
          <p:cNvSpPr>
            <a:spLocks noGrp="1"/>
          </p:cNvSpPr>
          <p:nvPr>
            <p:ph type="title"/>
          </p:nvPr>
        </p:nvSpPr>
        <p:spPr/>
        <p:txBody>
          <a:bodyPr/>
          <a:lstStyle/>
          <a:p>
            <a:r>
              <a:rPr lang="en-US" dirty="0"/>
              <a:t>Possible Scenarios of C2C</a:t>
            </a:r>
          </a:p>
        </p:txBody>
      </p:sp>
      <p:sp>
        <p:nvSpPr>
          <p:cNvPr id="3" name="Date Placeholder 2">
            <a:extLst>
              <a:ext uri="{FF2B5EF4-FFF2-40B4-BE49-F238E27FC236}">
                <a16:creationId xmlns:a16="http://schemas.microsoft.com/office/drawing/2014/main" id="{744F0F7E-252C-4FA3-B7CF-418E8EB1A547}"/>
              </a:ext>
            </a:extLst>
          </p:cNvPr>
          <p:cNvSpPr>
            <a:spLocks noGrp="1"/>
          </p:cNvSpPr>
          <p:nvPr>
            <p:ph type="dt" idx="10"/>
          </p:nvPr>
        </p:nvSpPr>
        <p:spPr/>
        <p:txBody>
          <a:bodyPr/>
          <a:lstStyle/>
          <a:p>
            <a:r>
              <a:rPr lang="en-US" altLang="ja-JP"/>
              <a:t>November 2024</a:t>
            </a:r>
            <a:endParaRPr lang="en-US" dirty="0"/>
          </a:p>
        </p:txBody>
      </p:sp>
      <p:sp>
        <p:nvSpPr>
          <p:cNvPr id="4" name="Footer Placeholder 3">
            <a:extLst>
              <a:ext uri="{FF2B5EF4-FFF2-40B4-BE49-F238E27FC236}">
                <a16:creationId xmlns:a16="http://schemas.microsoft.com/office/drawing/2014/main" id="{1BFC356A-F99C-44B2-A9BB-827C7D9FCF31}"/>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F663FB30-5B51-4E2F-93C1-70BC921B933C}"/>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
        <p:nvSpPr>
          <p:cNvPr id="6" name="Content Placeholder 5">
            <a:extLst>
              <a:ext uri="{FF2B5EF4-FFF2-40B4-BE49-F238E27FC236}">
                <a16:creationId xmlns:a16="http://schemas.microsoft.com/office/drawing/2014/main" id="{4BC42CD9-51CE-4167-907D-E7BA59F61BA9}"/>
              </a:ext>
            </a:extLst>
          </p:cNvPr>
          <p:cNvSpPr>
            <a:spLocks noGrp="1"/>
          </p:cNvSpPr>
          <p:nvPr>
            <p:ph sz="quarter" idx="13"/>
          </p:nvPr>
        </p:nvSpPr>
        <p:spPr/>
        <p:txBody>
          <a:bodyPr/>
          <a:lstStyle/>
          <a:p>
            <a:pPr marL="539750" indent="-514350">
              <a:buFont typeface="+mj-lt"/>
              <a:buAutoNum type="arabicPeriod" startAt="2"/>
            </a:pPr>
            <a:r>
              <a:rPr lang="en-US" dirty="0"/>
              <a:t>Vehicle BAN and Human BANs around the vehicle</a:t>
            </a:r>
            <a:endParaRPr lang="en-US" sz="2400" dirty="0">
              <a:latin typeface="+mn-lt"/>
            </a:endParaRPr>
          </a:p>
          <a:p>
            <a:pPr marL="996950" lvl="1" indent="-514350"/>
            <a:r>
              <a:rPr lang="en-US" dirty="0"/>
              <a:t>A link between a VBAN coordinator and a HBAN coordinator outside the vehicle can also be useful in various situations.</a:t>
            </a:r>
          </a:p>
          <a:p>
            <a:pPr marL="1362710" lvl="2" indent="-514350"/>
            <a:r>
              <a:rPr lang="en-US" dirty="0"/>
              <a:t>When approaching a pedestrian who is a family member </a:t>
            </a:r>
          </a:p>
          <a:p>
            <a:pPr marL="1362710" lvl="2" indent="-514350"/>
            <a:r>
              <a:rPr lang="en-US" dirty="0"/>
              <a:t>When authenticating the owner of a car</a:t>
            </a:r>
          </a:p>
        </p:txBody>
      </p:sp>
      <p:grpSp>
        <p:nvGrpSpPr>
          <p:cNvPr id="15" name="Group 14">
            <a:extLst>
              <a:ext uri="{FF2B5EF4-FFF2-40B4-BE49-F238E27FC236}">
                <a16:creationId xmlns:a16="http://schemas.microsoft.com/office/drawing/2014/main" id="{F571B3BE-2C32-4EEC-993C-D6FEED9040A1}"/>
              </a:ext>
            </a:extLst>
          </p:cNvPr>
          <p:cNvGrpSpPr/>
          <p:nvPr/>
        </p:nvGrpSpPr>
        <p:grpSpPr>
          <a:xfrm>
            <a:off x="1194449" y="4368969"/>
            <a:ext cx="1223117" cy="1626919"/>
            <a:chOff x="7269095" y="2647771"/>
            <a:chExt cx="1664287" cy="2363956"/>
          </a:xfrm>
        </p:grpSpPr>
        <p:sp>
          <p:nvSpPr>
            <p:cNvPr id="20" name="Oval 19">
              <a:extLst>
                <a:ext uri="{FF2B5EF4-FFF2-40B4-BE49-F238E27FC236}">
                  <a16:creationId xmlns:a16="http://schemas.microsoft.com/office/drawing/2014/main" id="{57898CF2-5587-4921-B570-7F2B0FB22ADF}"/>
                </a:ext>
              </a:extLst>
            </p:cNvPr>
            <p:cNvSpPr/>
            <p:nvPr/>
          </p:nvSpPr>
          <p:spPr>
            <a:xfrm>
              <a:off x="7894177" y="2647771"/>
              <a:ext cx="405572" cy="409227"/>
            </a:xfrm>
            <a:prstGeom prst="ellipse">
              <a:avLst/>
            </a:prstGeom>
            <a:solidFill>
              <a:schemeClr val="tx1"/>
            </a:solidFill>
            <a:ln w="165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cxnSp>
          <p:nvCxnSpPr>
            <p:cNvPr id="21" name="Straight Connector 20">
              <a:extLst>
                <a:ext uri="{FF2B5EF4-FFF2-40B4-BE49-F238E27FC236}">
                  <a16:creationId xmlns:a16="http://schemas.microsoft.com/office/drawing/2014/main" id="{908AE3B0-48F5-4E18-A343-680F83A0CBCC}"/>
                </a:ext>
              </a:extLst>
            </p:cNvPr>
            <p:cNvCxnSpPr>
              <a:cxnSpLocks/>
            </p:cNvCxnSpPr>
            <p:nvPr/>
          </p:nvCxnSpPr>
          <p:spPr>
            <a:xfrm flipH="1">
              <a:off x="8101238" y="3249258"/>
              <a:ext cx="1" cy="876649"/>
            </a:xfrm>
            <a:prstGeom prst="line">
              <a:avLst/>
            </a:prstGeom>
            <a:ln w="3810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B531DCC1-15E1-42D8-82A5-D5511FCFF6C7}"/>
                </a:ext>
              </a:extLst>
            </p:cNvPr>
            <p:cNvCxnSpPr>
              <a:cxnSpLocks/>
            </p:cNvCxnSpPr>
            <p:nvPr/>
          </p:nvCxnSpPr>
          <p:spPr>
            <a:xfrm flipH="1">
              <a:off x="7836052" y="3867559"/>
              <a:ext cx="141552" cy="1144168"/>
            </a:xfrm>
            <a:prstGeom prst="line">
              <a:avLst/>
            </a:prstGeom>
            <a:ln w="165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265CE9DA-C389-47A3-A7B0-10CA8598187E}"/>
                </a:ext>
              </a:extLst>
            </p:cNvPr>
            <p:cNvCxnSpPr>
              <a:cxnSpLocks/>
            </p:cNvCxnSpPr>
            <p:nvPr/>
          </p:nvCxnSpPr>
          <p:spPr>
            <a:xfrm>
              <a:off x="8216230" y="3791510"/>
              <a:ext cx="207370" cy="1220217"/>
            </a:xfrm>
            <a:prstGeom prst="line">
              <a:avLst/>
            </a:prstGeom>
            <a:ln w="165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6C98FF6B-CF04-407D-8EF4-8E9168CEEE21}"/>
                </a:ext>
              </a:extLst>
            </p:cNvPr>
            <p:cNvCxnSpPr>
              <a:cxnSpLocks/>
            </p:cNvCxnSpPr>
            <p:nvPr/>
          </p:nvCxnSpPr>
          <p:spPr>
            <a:xfrm flipH="1" flipV="1">
              <a:off x="7269095" y="3343243"/>
              <a:ext cx="800167" cy="5747"/>
            </a:xfrm>
            <a:prstGeom prst="line">
              <a:avLst/>
            </a:prstGeom>
            <a:ln w="165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9A14B822-F1FB-4A92-8480-A7059695DDEE}"/>
                </a:ext>
              </a:extLst>
            </p:cNvPr>
            <p:cNvCxnSpPr>
              <a:cxnSpLocks/>
            </p:cNvCxnSpPr>
            <p:nvPr/>
          </p:nvCxnSpPr>
          <p:spPr>
            <a:xfrm flipH="1">
              <a:off x="8069262" y="3343243"/>
              <a:ext cx="864120" cy="5747"/>
            </a:xfrm>
            <a:prstGeom prst="line">
              <a:avLst/>
            </a:prstGeom>
            <a:ln w="165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6" name="Rectangle 15">
            <a:extLst>
              <a:ext uri="{FF2B5EF4-FFF2-40B4-BE49-F238E27FC236}">
                <a16:creationId xmlns:a16="http://schemas.microsoft.com/office/drawing/2014/main" id="{768D8C5D-0D38-41D3-A59D-6B5E2AE5BA67}"/>
              </a:ext>
            </a:extLst>
          </p:cNvPr>
          <p:cNvSpPr/>
          <p:nvPr/>
        </p:nvSpPr>
        <p:spPr>
          <a:xfrm>
            <a:off x="1243011" y="4995613"/>
            <a:ext cx="1078992" cy="374904"/>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Human BAN Coordinator</a:t>
            </a:r>
          </a:p>
        </p:txBody>
      </p:sp>
      <p:pic>
        <p:nvPicPr>
          <p:cNvPr id="30" name="図 6" descr="アイコン&#10;&#10;自動的に生成された説明">
            <a:extLst>
              <a:ext uri="{FF2B5EF4-FFF2-40B4-BE49-F238E27FC236}">
                <a16:creationId xmlns:a16="http://schemas.microsoft.com/office/drawing/2014/main" id="{E3D9BD86-3183-45F1-99BA-030449C62B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69966" y="4198774"/>
            <a:ext cx="5276675" cy="1973427"/>
          </a:xfrm>
          <a:prstGeom prst="rect">
            <a:avLst/>
          </a:prstGeom>
        </p:spPr>
      </p:pic>
      <p:sp>
        <p:nvSpPr>
          <p:cNvPr id="31" name="Rectangle 30">
            <a:extLst>
              <a:ext uri="{FF2B5EF4-FFF2-40B4-BE49-F238E27FC236}">
                <a16:creationId xmlns:a16="http://schemas.microsoft.com/office/drawing/2014/main" id="{4EB48CDC-A348-44A2-8386-8AD2F6BD7176}"/>
              </a:ext>
            </a:extLst>
          </p:cNvPr>
          <p:cNvSpPr/>
          <p:nvPr/>
        </p:nvSpPr>
        <p:spPr>
          <a:xfrm>
            <a:off x="5733390" y="5029996"/>
            <a:ext cx="1076057" cy="373631"/>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Human BAN</a:t>
            </a:r>
          </a:p>
          <a:p>
            <a:pPr algn="ctr"/>
            <a:r>
              <a:rPr lang="en-US" sz="1200" dirty="0"/>
              <a:t>Coordinator</a:t>
            </a:r>
          </a:p>
        </p:txBody>
      </p:sp>
      <p:sp>
        <p:nvSpPr>
          <p:cNvPr id="32" name="Rectangle 31">
            <a:extLst>
              <a:ext uri="{FF2B5EF4-FFF2-40B4-BE49-F238E27FC236}">
                <a16:creationId xmlns:a16="http://schemas.microsoft.com/office/drawing/2014/main" id="{DA10DE9D-8F79-4E68-A7D7-17DD8785C33D}"/>
              </a:ext>
            </a:extLst>
          </p:cNvPr>
          <p:cNvSpPr/>
          <p:nvPr/>
        </p:nvSpPr>
        <p:spPr>
          <a:xfrm>
            <a:off x="5362835" y="4057476"/>
            <a:ext cx="1076057" cy="373631"/>
          </a:xfrm>
          <a:prstGeom prst="rect">
            <a:avLst/>
          </a:prstGeom>
          <a:solidFill>
            <a:srgbClr val="7DA8FF"/>
          </a:solidFill>
          <a:ln w="28575">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Vehicle BAN</a:t>
            </a:r>
          </a:p>
          <a:p>
            <a:pPr algn="ctr"/>
            <a:r>
              <a:rPr lang="en-US" sz="1200" dirty="0"/>
              <a:t>Coordinator</a:t>
            </a:r>
          </a:p>
        </p:txBody>
      </p:sp>
      <p:sp>
        <p:nvSpPr>
          <p:cNvPr id="33" name="Rectangle 32">
            <a:extLst>
              <a:ext uri="{FF2B5EF4-FFF2-40B4-BE49-F238E27FC236}">
                <a16:creationId xmlns:a16="http://schemas.microsoft.com/office/drawing/2014/main" id="{6C17A5F7-BDF2-4FC5-8130-9EB7DDF281F1}"/>
              </a:ext>
            </a:extLst>
          </p:cNvPr>
          <p:cNvSpPr/>
          <p:nvPr/>
        </p:nvSpPr>
        <p:spPr>
          <a:xfrm>
            <a:off x="4189695" y="5029996"/>
            <a:ext cx="1076057" cy="373631"/>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Human BAN</a:t>
            </a:r>
          </a:p>
          <a:p>
            <a:pPr algn="ctr"/>
            <a:r>
              <a:rPr lang="en-US" sz="1200" dirty="0"/>
              <a:t>Coordinator</a:t>
            </a:r>
          </a:p>
        </p:txBody>
      </p:sp>
      <p:cxnSp>
        <p:nvCxnSpPr>
          <p:cNvPr id="34" name="Straight Connector 33">
            <a:extLst>
              <a:ext uri="{FF2B5EF4-FFF2-40B4-BE49-F238E27FC236}">
                <a16:creationId xmlns:a16="http://schemas.microsoft.com/office/drawing/2014/main" id="{6251CCFA-E0CC-46A6-A95B-4369468F040D}"/>
              </a:ext>
            </a:extLst>
          </p:cNvPr>
          <p:cNvCxnSpPr>
            <a:cxnSpLocks/>
            <a:stCxn id="32" idx="2"/>
            <a:endCxn id="33" idx="0"/>
          </p:cNvCxnSpPr>
          <p:nvPr/>
        </p:nvCxnSpPr>
        <p:spPr>
          <a:xfrm flipH="1">
            <a:off x="4727724" y="4431107"/>
            <a:ext cx="1173140" cy="598889"/>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35" name="Straight Connector 34">
            <a:extLst>
              <a:ext uri="{FF2B5EF4-FFF2-40B4-BE49-F238E27FC236}">
                <a16:creationId xmlns:a16="http://schemas.microsoft.com/office/drawing/2014/main" id="{BFF38006-5CAE-4669-B15D-0E094B0D4744}"/>
              </a:ext>
            </a:extLst>
          </p:cNvPr>
          <p:cNvCxnSpPr>
            <a:cxnSpLocks/>
            <a:stCxn id="32" idx="2"/>
            <a:endCxn id="31" idx="0"/>
          </p:cNvCxnSpPr>
          <p:nvPr/>
        </p:nvCxnSpPr>
        <p:spPr>
          <a:xfrm>
            <a:off x="5900864" y="4431107"/>
            <a:ext cx="370555" cy="598889"/>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18" name="Straight Connector 17">
            <a:extLst>
              <a:ext uri="{FF2B5EF4-FFF2-40B4-BE49-F238E27FC236}">
                <a16:creationId xmlns:a16="http://schemas.microsoft.com/office/drawing/2014/main" id="{9E590477-211C-4B89-ACAF-1E9D77CD38D1}"/>
              </a:ext>
            </a:extLst>
          </p:cNvPr>
          <p:cNvCxnSpPr>
            <a:cxnSpLocks/>
            <a:stCxn id="32" idx="1"/>
            <a:endCxn id="16" idx="0"/>
          </p:cNvCxnSpPr>
          <p:nvPr/>
        </p:nvCxnSpPr>
        <p:spPr>
          <a:xfrm flipH="1">
            <a:off x="1782507" y="4244292"/>
            <a:ext cx="3580328" cy="751321"/>
          </a:xfrm>
          <a:prstGeom prst="line">
            <a:avLst/>
          </a:prstGeom>
          <a:ln w="38100">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487836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C8A59-0390-40AD-B550-463637A96396}"/>
              </a:ext>
            </a:extLst>
          </p:cNvPr>
          <p:cNvSpPr>
            <a:spLocks noGrp="1"/>
          </p:cNvSpPr>
          <p:nvPr>
            <p:ph type="title"/>
          </p:nvPr>
        </p:nvSpPr>
        <p:spPr/>
        <p:txBody>
          <a:bodyPr/>
          <a:lstStyle/>
          <a:p>
            <a:r>
              <a:rPr lang="en-US" dirty="0"/>
              <a:t>Possible Scenarios of C2C</a:t>
            </a:r>
          </a:p>
        </p:txBody>
      </p:sp>
      <p:sp>
        <p:nvSpPr>
          <p:cNvPr id="3" name="Date Placeholder 2">
            <a:extLst>
              <a:ext uri="{FF2B5EF4-FFF2-40B4-BE49-F238E27FC236}">
                <a16:creationId xmlns:a16="http://schemas.microsoft.com/office/drawing/2014/main" id="{3719F348-590E-4985-BA9B-7658D903223B}"/>
              </a:ext>
            </a:extLst>
          </p:cNvPr>
          <p:cNvSpPr>
            <a:spLocks noGrp="1"/>
          </p:cNvSpPr>
          <p:nvPr>
            <p:ph type="dt" idx="10"/>
          </p:nvPr>
        </p:nvSpPr>
        <p:spPr/>
        <p:txBody>
          <a:bodyPr/>
          <a:lstStyle/>
          <a:p>
            <a:r>
              <a:rPr lang="en-US" altLang="ja-JP"/>
              <a:t>November 2024</a:t>
            </a:r>
            <a:endParaRPr lang="en-US" dirty="0"/>
          </a:p>
        </p:txBody>
      </p:sp>
      <p:sp>
        <p:nvSpPr>
          <p:cNvPr id="4" name="Footer Placeholder 3">
            <a:extLst>
              <a:ext uri="{FF2B5EF4-FFF2-40B4-BE49-F238E27FC236}">
                <a16:creationId xmlns:a16="http://schemas.microsoft.com/office/drawing/2014/main" id="{98A8ADD1-F686-48EF-BED9-F526DD0EBAE6}"/>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3361356E-B57D-4628-8D99-1AA695E0AD6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sp>
        <p:nvSpPr>
          <p:cNvPr id="6" name="Content Placeholder 5">
            <a:extLst>
              <a:ext uri="{FF2B5EF4-FFF2-40B4-BE49-F238E27FC236}">
                <a16:creationId xmlns:a16="http://schemas.microsoft.com/office/drawing/2014/main" id="{2AAD1B68-FDA7-4C90-94B9-39488FFBE7F3}"/>
              </a:ext>
            </a:extLst>
          </p:cNvPr>
          <p:cNvSpPr>
            <a:spLocks noGrp="1"/>
          </p:cNvSpPr>
          <p:nvPr>
            <p:ph sz="quarter" idx="13"/>
          </p:nvPr>
        </p:nvSpPr>
        <p:spPr/>
        <p:txBody>
          <a:bodyPr/>
          <a:lstStyle/>
          <a:p>
            <a:pPr marL="539750" indent="-514350">
              <a:buFont typeface="+mj-lt"/>
              <a:buAutoNum type="arabicPeriod" startAt="3"/>
            </a:pPr>
            <a:r>
              <a:rPr lang="en-US" sz="2400" dirty="0">
                <a:latin typeface="+mn-lt"/>
              </a:rPr>
              <a:t>Vehicle BAN and Human BANs inside the vehicle (n &gt; 5)</a:t>
            </a:r>
          </a:p>
          <a:p>
            <a:pPr marL="996950" lvl="1" indent="-514350"/>
            <a:r>
              <a:rPr lang="en-US" sz="2000" dirty="0">
                <a:latin typeface="+mn-lt"/>
              </a:rPr>
              <a:t>For a van or a bus that can accommodate more than 5 people, </a:t>
            </a:r>
            <a:r>
              <a:rPr lang="en-US" dirty="0"/>
              <a:t>its</a:t>
            </a:r>
            <a:r>
              <a:rPr lang="en-US" sz="2000" dirty="0">
                <a:latin typeface="+mn-lt"/>
              </a:rPr>
              <a:t> Vehicle BAN should be able to accommodate more Human BANs. (for instance, up to 15 Human BAN coordinators)</a:t>
            </a:r>
          </a:p>
          <a:p>
            <a:pPr marL="996950" lvl="1" indent="-514350"/>
            <a:r>
              <a:rPr lang="en-US" sz="2000" dirty="0">
                <a:latin typeface="+mn-lt"/>
              </a:rPr>
              <a:t>The coverage area of the Vehicle BAN should also be considered along with the size of the vehicle.</a:t>
            </a:r>
          </a:p>
        </p:txBody>
      </p:sp>
      <p:grpSp>
        <p:nvGrpSpPr>
          <p:cNvPr id="73" name="Group 72">
            <a:extLst>
              <a:ext uri="{FF2B5EF4-FFF2-40B4-BE49-F238E27FC236}">
                <a16:creationId xmlns:a16="http://schemas.microsoft.com/office/drawing/2014/main" id="{EF668B9B-9E80-4A50-AE29-FE79456B7961}"/>
              </a:ext>
            </a:extLst>
          </p:cNvPr>
          <p:cNvGrpSpPr/>
          <p:nvPr/>
        </p:nvGrpSpPr>
        <p:grpSpPr>
          <a:xfrm>
            <a:off x="1367882" y="3873187"/>
            <a:ext cx="7058051" cy="2359353"/>
            <a:chOff x="1778942" y="3829843"/>
            <a:chExt cx="7058051" cy="2359353"/>
          </a:xfrm>
        </p:grpSpPr>
        <p:grpSp>
          <p:nvGrpSpPr>
            <p:cNvPr id="7" name="Group 6">
              <a:extLst>
                <a:ext uri="{FF2B5EF4-FFF2-40B4-BE49-F238E27FC236}">
                  <a16:creationId xmlns:a16="http://schemas.microsoft.com/office/drawing/2014/main" id="{3C5AFC87-81B1-4D16-8776-975C5E2941F0}"/>
                </a:ext>
              </a:extLst>
            </p:cNvPr>
            <p:cNvGrpSpPr/>
            <p:nvPr/>
          </p:nvGrpSpPr>
          <p:grpSpPr>
            <a:xfrm>
              <a:off x="1778942" y="3930287"/>
              <a:ext cx="6022340" cy="2202049"/>
              <a:chOff x="1778942" y="4215513"/>
              <a:chExt cx="6022340" cy="2202049"/>
            </a:xfrm>
          </p:grpSpPr>
          <p:pic>
            <p:nvPicPr>
              <p:cNvPr id="13" name="図 107" descr="図形 が含まれている画像&#10;&#10;自動的に生成された説明">
                <a:extLst>
                  <a:ext uri="{FF2B5EF4-FFF2-40B4-BE49-F238E27FC236}">
                    <a16:creationId xmlns:a16="http://schemas.microsoft.com/office/drawing/2014/main" id="{A12BBA4B-E0C3-45CC-BDFD-46838B5E570F}"/>
                  </a:ext>
                </a:extLst>
              </p:cNvPr>
              <p:cNvPicPr>
                <a:picLocks noChangeAspect="1"/>
              </p:cNvPicPr>
              <p:nvPr/>
            </p:nvPicPr>
            <p:blipFill rotWithShape="1">
              <a:blip r:embed="rId2">
                <a:extLst>
                  <a:ext uri="{28A0092B-C50C-407E-A947-70E740481C1C}">
                    <a14:useLocalDpi xmlns:a14="http://schemas.microsoft.com/office/drawing/2010/main" val="0"/>
                  </a:ext>
                </a:extLst>
              </a:blip>
              <a:srcRect l="-910" t="-1499" r="38428" b="68441"/>
              <a:stretch/>
            </p:blipFill>
            <p:spPr>
              <a:xfrm>
                <a:off x="1778942" y="4215513"/>
                <a:ext cx="6022340" cy="2202049"/>
              </a:xfrm>
              <a:prstGeom prst="rect">
                <a:avLst/>
              </a:prstGeom>
            </p:spPr>
          </p:pic>
          <p:pic>
            <p:nvPicPr>
              <p:cNvPr id="14" name="図 159" descr="アイコン&#10;&#10;自動的に生成された説明">
                <a:extLst>
                  <a:ext uri="{FF2B5EF4-FFF2-40B4-BE49-F238E27FC236}">
                    <a16:creationId xmlns:a16="http://schemas.microsoft.com/office/drawing/2014/main" id="{E4CAA43B-A3BE-4569-9348-31C1DFAC1FB7}"/>
                  </a:ext>
                </a:extLst>
              </p:cNvPr>
              <p:cNvPicPr>
                <a:picLocks noChangeAspect="1"/>
              </p:cNvPicPr>
              <p:nvPr/>
            </p:nvPicPr>
            <p:blipFill rotWithShape="1">
              <a:blip r:embed="rId3">
                <a:extLst>
                  <a:ext uri="{28A0092B-C50C-407E-A947-70E740481C1C}">
                    <a14:useLocalDpi xmlns:a14="http://schemas.microsoft.com/office/drawing/2010/main" val="0"/>
                  </a:ext>
                </a:extLst>
              </a:blip>
              <a:srcRect l="37210" t="10645" r="44617" b="28057"/>
              <a:stretch/>
            </p:blipFill>
            <p:spPr>
              <a:xfrm>
                <a:off x="2089564" y="4793975"/>
                <a:ext cx="669708" cy="759870"/>
              </a:xfrm>
              <a:prstGeom prst="rect">
                <a:avLst/>
              </a:prstGeom>
            </p:spPr>
          </p:pic>
          <p:pic>
            <p:nvPicPr>
              <p:cNvPr id="15" name="図 110" descr="図形&#10;&#10;中程度の精度で自動的に生成された説明">
                <a:extLst>
                  <a:ext uri="{FF2B5EF4-FFF2-40B4-BE49-F238E27FC236}">
                    <a16:creationId xmlns:a16="http://schemas.microsoft.com/office/drawing/2014/main" id="{A272C911-4531-41A3-BC8E-5D7796C596D3}"/>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2813675" y="4372131"/>
                <a:ext cx="548111" cy="1397177"/>
              </a:xfrm>
              <a:prstGeom prst="rect">
                <a:avLst/>
              </a:prstGeom>
            </p:spPr>
          </p:pic>
          <p:pic>
            <p:nvPicPr>
              <p:cNvPr id="16" name="図 110" descr="図形&#10;&#10;中程度の精度で自動的に生成された説明">
                <a:extLst>
                  <a:ext uri="{FF2B5EF4-FFF2-40B4-BE49-F238E27FC236}">
                    <a16:creationId xmlns:a16="http://schemas.microsoft.com/office/drawing/2014/main" id="{A272C911-4531-41A3-BC8E-5D7796C596D3}"/>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3528895" y="4372131"/>
                <a:ext cx="548111" cy="1397177"/>
              </a:xfrm>
              <a:prstGeom prst="rect">
                <a:avLst/>
              </a:prstGeom>
            </p:spPr>
          </p:pic>
          <p:pic>
            <p:nvPicPr>
              <p:cNvPr id="17" name="図 110" descr="図形&#10;&#10;中程度の精度で自動的に生成された説明">
                <a:extLst>
                  <a:ext uri="{FF2B5EF4-FFF2-40B4-BE49-F238E27FC236}">
                    <a16:creationId xmlns:a16="http://schemas.microsoft.com/office/drawing/2014/main" id="{A272C911-4531-41A3-BC8E-5D7796C596D3}"/>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4244115" y="4372131"/>
                <a:ext cx="548111" cy="1397177"/>
              </a:xfrm>
              <a:prstGeom prst="rect">
                <a:avLst/>
              </a:prstGeom>
            </p:spPr>
          </p:pic>
          <p:pic>
            <p:nvPicPr>
              <p:cNvPr id="18" name="図 110" descr="図形&#10;&#10;中程度の精度で自動的に生成された説明">
                <a:extLst>
                  <a:ext uri="{FF2B5EF4-FFF2-40B4-BE49-F238E27FC236}">
                    <a16:creationId xmlns:a16="http://schemas.microsoft.com/office/drawing/2014/main" id="{A272C911-4531-41A3-BC8E-5D7796C596D3}"/>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4959335" y="4372131"/>
                <a:ext cx="548111" cy="1397177"/>
              </a:xfrm>
              <a:prstGeom prst="rect">
                <a:avLst/>
              </a:prstGeom>
            </p:spPr>
          </p:pic>
          <p:pic>
            <p:nvPicPr>
              <p:cNvPr id="19" name="図 110" descr="図形&#10;&#10;中程度の精度で自動的に生成された説明">
                <a:extLst>
                  <a:ext uri="{FF2B5EF4-FFF2-40B4-BE49-F238E27FC236}">
                    <a16:creationId xmlns:a16="http://schemas.microsoft.com/office/drawing/2014/main" id="{A272C911-4531-41A3-BC8E-5D7796C596D3}"/>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5674555" y="4372131"/>
                <a:ext cx="548111" cy="1397177"/>
              </a:xfrm>
              <a:prstGeom prst="rect">
                <a:avLst/>
              </a:prstGeom>
            </p:spPr>
          </p:pic>
          <p:pic>
            <p:nvPicPr>
              <p:cNvPr id="20" name="図 110" descr="図形&#10;&#10;中程度の精度で自動的に生成された説明">
                <a:extLst>
                  <a:ext uri="{FF2B5EF4-FFF2-40B4-BE49-F238E27FC236}">
                    <a16:creationId xmlns:a16="http://schemas.microsoft.com/office/drawing/2014/main" id="{A272C911-4531-41A3-BC8E-5D7796C596D3}"/>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6389775" y="4372131"/>
                <a:ext cx="548111" cy="1397177"/>
              </a:xfrm>
              <a:prstGeom prst="rect">
                <a:avLst/>
              </a:prstGeom>
            </p:spPr>
          </p:pic>
          <p:pic>
            <p:nvPicPr>
              <p:cNvPr id="21" name="図 110" descr="図形&#10;&#10;中程度の精度で自動的に生成された説明">
                <a:extLst>
                  <a:ext uri="{FF2B5EF4-FFF2-40B4-BE49-F238E27FC236}">
                    <a16:creationId xmlns:a16="http://schemas.microsoft.com/office/drawing/2014/main" id="{A272C911-4531-41A3-BC8E-5D7796C596D3}"/>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7104994" y="4372131"/>
                <a:ext cx="548111" cy="1397177"/>
              </a:xfrm>
              <a:prstGeom prst="rect">
                <a:avLst/>
              </a:prstGeom>
            </p:spPr>
          </p:pic>
        </p:grpSp>
        <p:sp>
          <p:nvSpPr>
            <p:cNvPr id="23" name="Rectangle 22">
              <a:extLst>
                <a:ext uri="{FF2B5EF4-FFF2-40B4-BE49-F238E27FC236}">
                  <a16:creationId xmlns:a16="http://schemas.microsoft.com/office/drawing/2014/main" id="{97FB1BFF-BC07-46C8-9BF6-BBB8DDF03069}"/>
                </a:ext>
              </a:extLst>
            </p:cNvPr>
            <p:cNvSpPr/>
            <p:nvPr/>
          </p:nvSpPr>
          <p:spPr>
            <a:xfrm>
              <a:off x="2928501" y="4798281"/>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HC</a:t>
              </a:r>
            </a:p>
          </p:txBody>
        </p:sp>
        <p:sp>
          <p:nvSpPr>
            <p:cNvPr id="24" name="Rectangle 23">
              <a:extLst>
                <a:ext uri="{FF2B5EF4-FFF2-40B4-BE49-F238E27FC236}">
                  <a16:creationId xmlns:a16="http://schemas.microsoft.com/office/drawing/2014/main" id="{DFA88A2D-E667-444A-B05F-AC05BCA173C9}"/>
                </a:ext>
              </a:extLst>
            </p:cNvPr>
            <p:cNvSpPr/>
            <p:nvPr/>
          </p:nvSpPr>
          <p:spPr>
            <a:xfrm>
              <a:off x="3635535" y="4798281"/>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HC</a:t>
              </a:r>
            </a:p>
          </p:txBody>
        </p:sp>
        <p:sp>
          <p:nvSpPr>
            <p:cNvPr id="25" name="Rectangle 24">
              <a:extLst>
                <a:ext uri="{FF2B5EF4-FFF2-40B4-BE49-F238E27FC236}">
                  <a16:creationId xmlns:a16="http://schemas.microsoft.com/office/drawing/2014/main" id="{49F21028-95C4-4488-9589-BFF52F3530C0}"/>
                </a:ext>
              </a:extLst>
            </p:cNvPr>
            <p:cNvSpPr/>
            <p:nvPr/>
          </p:nvSpPr>
          <p:spPr>
            <a:xfrm>
              <a:off x="4342569" y="4798281"/>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HC</a:t>
              </a:r>
            </a:p>
          </p:txBody>
        </p:sp>
        <p:sp>
          <p:nvSpPr>
            <p:cNvPr id="26" name="Rectangle 25">
              <a:extLst>
                <a:ext uri="{FF2B5EF4-FFF2-40B4-BE49-F238E27FC236}">
                  <a16:creationId xmlns:a16="http://schemas.microsoft.com/office/drawing/2014/main" id="{ACB8BB8E-122A-43C2-B769-8269EC4AF3D4}"/>
                </a:ext>
              </a:extLst>
            </p:cNvPr>
            <p:cNvSpPr/>
            <p:nvPr/>
          </p:nvSpPr>
          <p:spPr>
            <a:xfrm>
              <a:off x="5049603" y="4798281"/>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HC</a:t>
              </a:r>
            </a:p>
          </p:txBody>
        </p:sp>
        <p:sp>
          <p:nvSpPr>
            <p:cNvPr id="27" name="Rectangle 26">
              <a:extLst>
                <a:ext uri="{FF2B5EF4-FFF2-40B4-BE49-F238E27FC236}">
                  <a16:creationId xmlns:a16="http://schemas.microsoft.com/office/drawing/2014/main" id="{873F6A8D-01F5-47F6-ABE4-97DCE85E71C1}"/>
                </a:ext>
              </a:extLst>
            </p:cNvPr>
            <p:cNvSpPr/>
            <p:nvPr/>
          </p:nvSpPr>
          <p:spPr>
            <a:xfrm>
              <a:off x="5756637" y="4798281"/>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HC</a:t>
              </a:r>
            </a:p>
          </p:txBody>
        </p:sp>
        <p:sp>
          <p:nvSpPr>
            <p:cNvPr id="28" name="Rectangle 27">
              <a:extLst>
                <a:ext uri="{FF2B5EF4-FFF2-40B4-BE49-F238E27FC236}">
                  <a16:creationId xmlns:a16="http://schemas.microsoft.com/office/drawing/2014/main" id="{5CA7C4F8-2F4D-48AE-BECD-D70BD392170E}"/>
                </a:ext>
              </a:extLst>
            </p:cNvPr>
            <p:cNvSpPr/>
            <p:nvPr/>
          </p:nvSpPr>
          <p:spPr>
            <a:xfrm>
              <a:off x="6463671" y="4798281"/>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HC</a:t>
              </a:r>
            </a:p>
          </p:txBody>
        </p:sp>
        <p:sp>
          <p:nvSpPr>
            <p:cNvPr id="29" name="Rectangle 28">
              <a:extLst>
                <a:ext uri="{FF2B5EF4-FFF2-40B4-BE49-F238E27FC236}">
                  <a16:creationId xmlns:a16="http://schemas.microsoft.com/office/drawing/2014/main" id="{5ED19B37-D28E-41B2-9AC8-C5EB73E608F3}"/>
                </a:ext>
              </a:extLst>
            </p:cNvPr>
            <p:cNvSpPr/>
            <p:nvPr/>
          </p:nvSpPr>
          <p:spPr>
            <a:xfrm>
              <a:off x="7170706" y="4798281"/>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HC</a:t>
              </a:r>
            </a:p>
          </p:txBody>
        </p:sp>
        <p:sp>
          <p:nvSpPr>
            <p:cNvPr id="30" name="Rectangle 29">
              <a:extLst>
                <a:ext uri="{FF2B5EF4-FFF2-40B4-BE49-F238E27FC236}">
                  <a16:creationId xmlns:a16="http://schemas.microsoft.com/office/drawing/2014/main" id="{AB2EB73B-CBE6-472B-B57E-933CBB0DF621}"/>
                </a:ext>
              </a:extLst>
            </p:cNvPr>
            <p:cNvSpPr/>
            <p:nvPr/>
          </p:nvSpPr>
          <p:spPr>
            <a:xfrm>
              <a:off x="2255535" y="4889017"/>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HC</a:t>
              </a:r>
            </a:p>
          </p:txBody>
        </p:sp>
        <p:sp>
          <p:nvSpPr>
            <p:cNvPr id="31" name="Rectangle 30">
              <a:extLst>
                <a:ext uri="{FF2B5EF4-FFF2-40B4-BE49-F238E27FC236}">
                  <a16:creationId xmlns:a16="http://schemas.microsoft.com/office/drawing/2014/main" id="{E8838032-BD03-420F-B335-C0CE26F3E45E}"/>
                </a:ext>
              </a:extLst>
            </p:cNvPr>
            <p:cNvSpPr/>
            <p:nvPr/>
          </p:nvSpPr>
          <p:spPr>
            <a:xfrm>
              <a:off x="4027325" y="3829843"/>
              <a:ext cx="1831591" cy="244667"/>
            </a:xfrm>
            <a:prstGeom prst="rect">
              <a:avLst/>
            </a:prstGeom>
            <a:solidFill>
              <a:srgbClr val="7DA8FF"/>
            </a:solidFill>
            <a:ln w="28575">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Vehicle BAN Coordinator</a:t>
              </a:r>
            </a:p>
          </p:txBody>
        </p:sp>
        <p:cxnSp>
          <p:nvCxnSpPr>
            <p:cNvPr id="32" name="Straight Connector 31">
              <a:extLst>
                <a:ext uri="{FF2B5EF4-FFF2-40B4-BE49-F238E27FC236}">
                  <a16:creationId xmlns:a16="http://schemas.microsoft.com/office/drawing/2014/main" id="{B842A2D0-ADE3-4178-A72C-FB56B45A3741}"/>
                </a:ext>
              </a:extLst>
            </p:cNvPr>
            <p:cNvCxnSpPr>
              <a:cxnSpLocks/>
              <a:stCxn id="31" idx="1"/>
              <a:endCxn id="30" idx="0"/>
            </p:cNvCxnSpPr>
            <p:nvPr/>
          </p:nvCxnSpPr>
          <p:spPr>
            <a:xfrm flipH="1">
              <a:off x="2488095" y="3952177"/>
              <a:ext cx="1539230" cy="936840"/>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35" name="Straight Connector 34">
              <a:extLst>
                <a:ext uri="{FF2B5EF4-FFF2-40B4-BE49-F238E27FC236}">
                  <a16:creationId xmlns:a16="http://schemas.microsoft.com/office/drawing/2014/main" id="{2459E433-C3A4-4876-96DB-430DECEA5B05}"/>
                </a:ext>
              </a:extLst>
            </p:cNvPr>
            <p:cNvCxnSpPr>
              <a:cxnSpLocks/>
              <a:stCxn id="31" idx="1"/>
              <a:endCxn id="23" idx="0"/>
            </p:cNvCxnSpPr>
            <p:nvPr/>
          </p:nvCxnSpPr>
          <p:spPr>
            <a:xfrm flipH="1">
              <a:off x="3161061" y="3952177"/>
              <a:ext cx="866264" cy="846104"/>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38" name="Straight Connector 37">
              <a:extLst>
                <a:ext uri="{FF2B5EF4-FFF2-40B4-BE49-F238E27FC236}">
                  <a16:creationId xmlns:a16="http://schemas.microsoft.com/office/drawing/2014/main" id="{7282C9EC-46D7-478B-8CC9-C0C953BCCBD4}"/>
                </a:ext>
              </a:extLst>
            </p:cNvPr>
            <p:cNvCxnSpPr>
              <a:cxnSpLocks/>
              <a:stCxn id="31" idx="2"/>
              <a:endCxn id="24" idx="0"/>
            </p:cNvCxnSpPr>
            <p:nvPr/>
          </p:nvCxnSpPr>
          <p:spPr>
            <a:xfrm flipH="1">
              <a:off x="3868095" y="4074510"/>
              <a:ext cx="1075026" cy="723771"/>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41" name="Straight Connector 40">
              <a:extLst>
                <a:ext uri="{FF2B5EF4-FFF2-40B4-BE49-F238E27FC236}">
                  <a16:creationId xmlns:a16="http://schemas.microsoft.com/office/drawing/2014/main" id="{E44FDCB3-D350-4805-9260-EA9F9094CAC7}"/>
                </a:ext>
              </a:extLst>
            </p:cNvPr>
            <p:cNvCxnSpPr>
              <a:cxnSpLocks/>
              <a:stCxn id="31" idx="2"/>
              <a:endCxn id="25" idx="0"/>
            </p:cNvCxnSpPr>
            <p:nvPr/>
          </p:nvCxnSpPr>
          <p:spPr>
            <a:xfrm flipH="1">
              <a:off x="4575129" y="4074510"/>
              <a:ext cx="367992" cy="723771"/>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44" name="Straight Connector 43">
              <a:extLst>
                <a:ext uri="{FF2B5EF4-FFF2-40B4-BE49-F238E27FC236}">
                  <a16:creationId xmlns:a16="http://schemas.microsoft.com/office/drawing/2014/main" id="{6AF7B810-ACA9-4139-BB30-628C259E88E4}"/>
                </a:ext>
              </a:extLst>
            </p:cNvPr>
            <p:cNvCxnSpPr>
              <a:cxnSpLocks/>
              <a:stCxn id="31" idx="2"/>
              <a:endCxn id="26" idx="0"/>
            </p:cNvCxnSpPr>
            <p:nvPr/>
          </p:nvCxnSpPr>
          <p:spPr>
            <a:xfrm>
              <a:off x="4943121" y="4074510"/>
              <a:ext cx="339042" cy="723771"/>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48" name="Straight Connector 47">
              <a:extLst>
                <a:ext uri="{FF2B5EF4-FFF2-40B4-BE49-F238E27FC236}">
                  <a16:creationId xmlns:a16="http://schemas.microsoft.com/office/drawing/2014/main" id="{9AE7E331-D32B-4F77-B910-D3CC38CED5B3}"/>
                </a:ext>
              </a:extLst>
            </p:cNvPr>
            <p:cNvCxnSpPr>
              <a:cxnSpLocks/>
              <a:stCxn id="31" idx="2"/>
              <a:endCxn id="27" idx="0"/>
            </p:cNvCxnSpPr>
            <p:nvPr/>
          </p:nvCxnSpPr>
          <p:spPr>
            <a:xfrm>
              <a:off x="4943121" y="4074510"/>
              <a:ext cx="1046076" cy="723771"/>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54" name="Straight Connector 53">
              <a:extLst>
                <a:ext uri="{FF2B5EF4-FFF2-40B4-BE49-F238E27FC236}">
                  <a16:creationId xmlns:a16="http://schemas.microsoft.com/office/drawing/2014/main" id="{0F3D2E0B-A753-485D-A239-11094CE102C2}"/>
                </a:ext>
              </a:extLst>
            </p:cNvPr>
            <p:cNvCxnSpPr>
              <a:cxnSpLocks/>
              <a:stCxn id="31" idx="3"/>
              <a:endCxn id="28" idx="0"/>
            </p:cNvCxnSpPr>
            <p:nvPr/>
          </p:nvCxnSpPr>
          <p:spPr>
            <a:xfrm>
              <a:off x="5858916" y="3952177"/>
              <a:ext cx="837315" cy="846104"/>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55" name="Straight Connector 54">
              <a:extLst>
                <a:ext uri="{FF2B5EF4-FFF2-40B4-BE49-F238E27FC236}">
                  <a16:creationId xmlns:a16="http://schemas.microsoft.com/office/drawing/2014/main" id="{DD74F405-D219-4BB1-86B0-2DB64AA725C9}"/>
                </a:ext>
              </a:extLst>
            </p:cNvPr>
            <p:cNvCxnSpPr>
              <a:cxnSpLocks/>
              <a:stCxn id="31" idx="3"/>
              <a:endCxn id="29" idx="0"/>
            </p:cNvCxnSpPr>
            <p:nvPr/>
          </p:nvCxnSpPr>
          <p:spPr>
            <a:xfrm>
              <a:off x="5858916" y="3952177"/>
              <a:ext cx="1544350" cy="846104"/>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sp>
          <p:nvSpPr>
            <p:cNvPr id="72" name="TextBox 71">
              <a:extLst>
                <a:ext uri="{FF2B5EF4-FFF2-40B4-BE49-F238E27FC236}">
                  <a16:creationId xmlns:a16="http://schemas.microsoft.com/office/drawing/2014/main" id="{C19B5E00-CDB1-4ED1-87CD-31EB551AC2F5}"/>
                </a:ext>
              </a:extLst>
            </p:cNvPr>
            <p:cNvSpPr txBox="1"/>
            <p:nvPr/>
          </p:nvSpPr>
          <p:spPr>
            <a:xfrm>
              <a:off x="6757578" y="5912197"/>
              <a:ext cx="2079415" cy="276999"/>
            </a:xfrm>
            <a:prstGeom prst="rect">
              <a:avLst/>
            </a:prstGeom>
            <a:solidFill>
              <a:schemeClr val="bg1"/>
            </a:solidFill>
          </p:spPr>
          <p:txBody>
            <a:bodyPr wrap="none" rtlCol="0">
              <a:spAutoFit/>
            </a:bodyPr>
            <a:lstStyle/>
            <a:p>
              <a:r>
                <a:rPr lang="en-US" sz="1200" dirty="0">
                  <a:latin typeface="+mn-lt"/>
                </a:rPr>
                <a:t>HC: Human BAN Coordinator</a:t>
              </a:r>
            </a:p>
          </p:txBody>
        </p:sp>
      </p:grpSp>
    </p:spTree>
    <p:extLst>
      <p:ext uri="{BB962C8B-B14F-4D97-AF65-F5344CB8AC3E}">
        <p14:creationId xmlns:p14="http://schemas.microsoft.com/office/powerpoint/2010/main" val="1008147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C8A59-0390-40AD-B550-463637A96396}"/>
              </a:ext>
            </a:extLst>
          </p:cNvPr>
          <p:cNvSpPr>
            <a:spLocks noGrp="1"/>
          </p:cNvSpPr>
          <p:nvPr>
            <p:ph type="title"/>
          </p:nvPr>
        </p:nvSpPr>
        <p:spPr/>
        <p:txBody>
          <a:bodyPr/>
          <a:lstStyle/>
          <a:p>
            <a:r>
              <a:rPr lang="en-US" dirty="0"/>
              <a:t>Possible Scenarios of C2C</a:t>
            </a:r>
          </a:p>
        </p:txBody>
      </p:sp>
      <p:sp>
        <p:nvSpPr>
          <p:cNvPr id="3" name="Date Placeholder 2">
            <a:extLst>
              <a:ext uri="{FF2B5EF4-FFF2-40B4-BE49-F238E27FC236}">
                <a16:creationId xmlns:a16="http://schemas.microsoft.com/office/drawing/2014/main" id="{3719F348-590E-4985-BA9B-7658D903223B}"/>
              </a:ext>
            </a:extLst>
          </p:cNvPr>
          <p:cNvSpPr>
            <a:spLocks noGrp="1"/>
          </p:cNvSpPr>
          <p:nvPr>
            <p:ph type="dt" idx="10"/>
          </p:nvPr>
        </p:nvSpPr>
        <p:spPr/>
        <p:txBody>
          <a:bodyPr/>
          <a:lstStyle/>
          <a:p>
            <a:r>
              <a:rPr lang="en-US" altLang="ja-JP"/>
              <a:t>November 2024</a:t>
            </a:r>
            <a:endParaRPr lang="en-US" dirty="0"/>
          </a:p>
        </p:txBody>
      </p:sp>
      <p:sp>
        <p:nvSpPr>
          <p:cNvPr id="4" name="Footer Placeholder 3">
            <a:extLst>
              <a:ext uri="{FF2B5EF4-FFF2-40B4-BE49-F238E27FC236}">
                <a16:creationId xmlns:a16="http://schemas.microsoft.com/office/drawing/2014/main" id="{98A8ADD1-F686-48EF-BED9-F526DD0EBAE6}"/>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3361356E-B57D-4628-8D99-1AA695E0AD6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8</a:t>
            </a:fld>
            <a:endParaRPr dirty="0"/>
          </a:p>
        </p:txBody>
      </p:sp>
      <p:sp>
        <p:nvSpPr>
          <p:cNvPr id="193" name="Content Placeholder 192">
            <a:extLst>
              <a:ext uri="{FF2B5EF4-FFF2-40B4-BE49-F238E27FC236}">
                <a16:creationId xmlns:a16="http://schemas.microsoft.com/office/drawing/2014/main" id="{5D3F08A6-492F-4991-A581-99CEA166E5B3}"/>
              </a:ext>
            </a:extLst>
          </p:cNvPr>
          <p:cNvSpPr>
            <a:spLocks noGrp="1"/>
          </p:cNvSpPr>
          <p:nvPr>
            <p:ph sz="quarter" idx="13"/>
          </p:nvPr>
        </p:nvSpPr>
        <p:spPr/>
        <p:txBody>
          <a:bodyPr/>
          <a:lstStyle/>
          <a:p>
            <a:pPr marL="539750" indent="-514350">
              <a:buFont typeface="+mj-lt"/>
              <a:buAutoNum type="arabicPeriod" startAt="3"/>
            </a:pPr>
            <a:r>
              <a:rPr lang="en-US" dirty="0"/>
              <a:t>Vehicle BAN and Human BANs inside the vehicle (n &gt; 5)</a:t>
            </a:r>
          </a:p>
          <a:p>
            <a:pPr marL="996950" lvl="1" indent="-514350"/>
            <a:r>
              <a:rPr lang="en-US" dirty="0"/>
              <a:t>Larger vehicles can be covered by grouping Human BANs.</a:t>
            </a:r>
          </a:p>
          <a:p>
            <a:pPr marL="996950" lvl="1" indent="-514350"/>
            <a:r>
              <a:rPr lang="en-US" dirty="0"/>
              <a:t>Handover may be introduced, considering the similarity with the cellular network.</a:t>
            </a:r>
          </a:p>
        </p:txBody>
      </p:sp>
      <p:grpSp>
        <p:nvGrpSpPr>
          <p:cNvPr id="138" name="Group 137">
            <a:extLst>
              <a:ext uri="{FF2B5EF4-FFF2-40B4-BE49-F238E27FC236}">
                <a16:creationId xmlns:a16="http://schemas.microsoft.com/office/drawing/2014/main" id="{F9B9EBAE-E575-4DED-BAAB-E6CBB098F356}"/>
              </a:ext>
            </a:extLst>
          </p:cNvPr>
          <p:cNvGrpSpPr/>
          <p:nvPr/>
        </p:nvGrpSpPr>
        <p:grpSpPr>
          <a:xfrm>
            <a:off x="1367882" y="3973631"/>
            <a:ext cx="6022340" cy="2202049"/>
            <a:chOff x="1778942" y="4215513"/>
            <a:chExt cx="6022340" cy="2202049"/>
          </a:xfrm>
        </p:grpSpPr>
        <p:pic>
          <p:nvPicPr>
            <p:cNvPr id="170" name="図 107" descr="図形 が含まれている画像&#10;&#10;自動的に生成された説明">
              <a:extLst>
                <a:ext uri="{FF2B5EF4-FFF2-40B4-BE49-F238E27FC236}">
                  <a16:creationId xmlns:a16="http://schemas.microsoft.com/office/drawing/2014/main" id="{C69C7223-F30A-4055-801A-1668600C6CF5}"/>
                </a:ext>
              </a:extLst>
            </p:cNvPr>
            <p:cNvPicPr>
              <a:picLocks noChangeAspect="1"/>
            </p:cNvPicPr>
            <p:nvPr/>
          </p:nvPicPr>
          <p:blipFill rotWithShape="1">
            <a:blip r:embed="rId2">
              <a:extLst>
                <a:ext uri="{28A0092B-C50C-407E-A947-70E740481C1C}">
                  <a14:useLocalDpi xmlns:a14="http://schemas.microsoft.com/office/drawing/2010/main" val="0"/>
                </a:ext>
              </a:extLst>
            </a:blip>
            <a:srcRect l="-910" t="-1499" r="38428" b="68441"/>
            <a:stretch/>
          </p:blipFill>
          <p:spPr>
            <a:xfrm>
              <a:off x="1778942" y="4215513"/>
              <a:ext cx="6022340" cy="2202049"/>
            </a:xfrm>
            <a:prstGeom prst="rect">
              <a:avLst/>
            </a:prstGeom>
          </p:spPr>
        </p:pic>
        <p:pic>
          <p:nvPicPr>
            <p:cNvPr id="171" name="図 159" descr="アイコン&#10;&#10;自動的に生成された説明">
              <a:extLst>
                <a:ext uri="{FF2B5EF4-FFF2-40B4-BE49-F238E27FC236}">
                  <a16:creationId xmlns:a16="http://schemas.microsoft.com/office/drawing/2014/main" id="{2D74D5C3-C21D-4A68-A927-52D277B8A00F}"/>
                </a:ext>
              </a:extLst>
            </p:cNvPr>
            <p:cNvPicPr>
              <a:picLocks noChangeAspect="1"/>
            </p:cNvPicPr>
            <p:nvPr/>
          </p:nvPicPr>
          <p:blipFill rotWithShape="1">
            <a:blip r:embed="rId3">
              <a:extLst>
                <a:ext uri="{28A0092B-C50C-407E-A947-70E740481C1C}">
                  <a14:useLocalDpi xmlns:a14="http://schemas.microsoft.com/office/drawing/2010/main" val="0"/>
                </a:ext>
              </a:extLst>
            </a:blip>
            <a:srcRect l="37210" t="10645" r="44617" b="28057"/>
            <a:stretch/>
          </p:blipFill>
          <p:spPr>
            <a:xfrm>
              <a:off x="2089564" y="4793975"/>
              <a:ext cx="669708" cy="759870"/>
            </a:xfrm>
            <a:prstGeom prst="rect">
              <a:avLst/>
            </a:prstGeom>
          </p:spPr>
        </p:pic>
        <p:pic>
          <p:nvPicPr>
            <p:cNvPr id="172" name="図 110" descr="図形&#10;&#10;中程度の精度で自動的に生成された説明">
              <a:extLst>
                <a:ext uri="{FF2B5EF4-FFF2-40B4-BE49-F238E27FC236}">
                  <a16:creationId xmlns:a16="http://schemas.microsoft.com/office/drawing/2014/main" id="{0B052563-E1DB-47AC-9EAB-C8CE5AF179A1}"/>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2813675" y="4372131"/>
              <a:ext cx="548111" cy="1397177"/>
            </a:xfrm>
            <a:prstGeom prst="rect">
              <a:avLst/>
            </a:prstGeom>
          </p:spPr>
        </p:pic>
        <p:pic>
          <p:nvPicPr>
            <p:cNvPr id="173" name="図 110" descr="図形&#10;&#10;中程度の精度で自動的に生成された説明">
              <a:extLst>
                <a:ext uri="{FF2B5EF4-FFF2-40B4-BE49-F238E27FC236}">
                  <a16:creationId xmlns:a16="http://schemas.microsoft.com/office/drawing/2014/main" id="{CEB7768C-B0D9-43A5-B02B-350D828A97A3}"/>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3528895" y="4372131"/>
              <a:ext cx="548111" cy="1397177"/>
            </a:xfrm>
            <a:prstGeom prst="rect">
              <a:avLst/>
            </a:prstGeom>
          </p:spPr>
        </p:pic>
        <p:pic>
          <p:nvPicPr>
            <p:cNvPr id="175" name="図 110" descr="図形&#10;&#10;中程度の精度で自動的に生成された説明">
              <a:extLst>
                <a:ext uri="{FF2B5EF4-FFF2-40B4-BE49-F238E27FC236}">
                  <a16:creationId xmlns:a16="http://schemas.microsoft.com/office/drawing/2014/main" id="{863B1221-B1C4-40C9-B147-171B498CED88}"/>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4244115" y="4372131"/>
              <a:ext cx="548111" cy="1397177"/>
            </a:xfrm>
            <a:prstGeom prst="rect">
              <a:avLst/>
            </a:prstGeom>
          </p:spPr>
        </p:pic>
        <p:pic>
          <p:nvPicPr>
            <p:cNvPr id="176" name="図 110" descr="図形&#10;&#10;中程度の精度で自動的に生成された説明">
              <a:extLst>
                <a:ext uri="{FF2B5EF4-FFF2-40B4-BE49-F238E27FC236}">
                  <a16:creationId xmlns:a16="http://schemas.microsoft.com/office/drawing/2014/main" id="{697CB1EF-1ED1-456D-9081-1ED2EDEFA737}"/>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4959335" y="4372131"/>
              <a:ext cx="548111" cy="1397177"/>
            </a:xfrm>
            <a:prstGeom prst="rect">
              <a:avLst/>
            </a:prstGeom>
          </p:spPr>
        </p:pic>
        <p:pic>
          <p:nvPicPr>
            <p:cNvPr id="177" name="図 110" descr="図形&#10;&#10;中程度の精度で自動的に生成された説明">
              <a:extLst>
                <a:ext uri="{FF2B5EF4-FFF2-40B4-BE49-F238E27FC236}">
                  <a16:creationId xmlns:a16="http://schemas.microsoft.com/office/drawing/2014/main" id="{3AF077E7-216B-4F12-92A1-6456AC0ECE39}"/>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5674555" y="4372131"/>
              <a:ext cx="548111" cy="1397177"/>
            </a:xfrm>
            <a:prstGeom prst="rect">
              <a:avLst/>
            </a:prstGeom>
          </p:spPr>
        </p:pic>
        <p:pic>
          <p:nvPicPr>
            <p:cNvPr id="178" name="図 110" descr="図形&#10;&#10;中程度の精度で自動的に生成された説明">
              <a:extLst>
                <a:ext uri="{FF2B5EF4-FFF2-40B4-BE49-F238E27FC236}">
                  <a16:creationId xmlns:a16="http://schemas.microsoft.com/office/drawing/2014/main" id="{5C6C7AA5-E46A-4990-9BDC-472B5A9E2E61}"/>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6389775" y="4372131"/>
              <a:ext cx="548111" cy="1397177"/>
            </a:xfrm>
            <a:prstGeom prst="rect">
              <a:avLst/>
            </a:prstGeom>
          </p:spPr>
        </p:pic>
        <p:pic>
          <p:nvPicPr>
            <p:cNvPr id="179" name="図 110" descr="図形&#10;&#10;中程度の精度で自動的に生成された説明">
              <a:extLst>
                <a:ext uri="{FF2B5EF4-FFF2-40B4-BE49-F238E27FC236}">
                  <a16:creationId xmlns:a16="http://schemas.microsoft.com/office/drawing/2014/main" id="{2C27B967-200D-4C0A-A699-3E7E04EEAB9A}"/>
                </a:ext>
              </a:extLst>
            </p:cNvPr>
            <p:cNvPicPr>
              <a:picLocks noChangeAspect="1"/>
            </p:cNvPicPr>
            <p:nvPr/>
          </p:nvPicPr>
          <p:blipFill rotWithShape="1">
            <a:blip r:embed="rId4">
              <a:extLst>
                <a:ext uri="{28A0092B-C50C-407E-A947-70E740481C1C}">
                  <a14:useLocalDpi xmlns:a14="http://schemas.microsoft.com/office/drawing/2010/main" val="0"/>
                </a:ext>
              </a:extLst>
            </a:blip>
            <a:srcRect t="19780" r="82952"/>
            <a:stretch/>
          </p:blipFill>
          <p:spPr>
            <a:xfrm>
              <a:off x="7104994" y="4372131"/>
              <a:ext cx="548111" cy="1397177"/>
            </a:xfrm>
            <a:prstGeom prst="rect">
              <a:avLst/>
            </a:prstGeom>
          </p:spPr>
        </p:pic>
      </p:grpSp>
      <p:sp>
        <p:nvSpPr>
          <p:cNvPr id="139" name="Rectangle 138">
            <a:extLst>
              <a:ext uri="{FF2B5EF4-FFF2-40B4-BE49-F238E27FC236}">
                <a16:creationId xmlns:a16="http://schemas.microsoft.com/office/drawing/2014/main" id="{723F9155-7C60-4A39-9BBE-E0C8CDD42839}"/>
              </a:ext>
            </a:extLst>
          </p:cNvPr>
          <p:cNvSpPr/>
          <p:nvPr/>
        </p:nvSpPr>
        <p:spPr>
          <a:xfrm>
            <a:off x="2517441" y="4841625"/>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HC</a:t>
            </a:r>
          </a:p>
        </p:txBody>
      </p:sp>
      <p:sp>
        <p:nvSpPr>
          <p:cNvPr id="141" name="Rectangle 140">
            <a:extLst>
              <a:ext uri="{FF2B5EF4-FFF2-40B4-BE49-F238E27FC236}">
                <a16:creationId xmlns:a16="http://schemas.microsoft.com/office/drawing/2014/main" id="{CA385943-92CD-4166-A9FC-831E41C43267}"/>
              </a:ext>
            </a:extLst>
          </p:cNvPr>
          <p:cNvSpPr/>
          <p:nvPr/>
        </p:nvSpPr>
        <p:spPr>
          <a:xfrm>
            <a:off x="3224475" y="4841625"/>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HC</a:t>
            </a:r>
          </a:p>
        </p:txBody>
      </p:sp>
      <p:sp>
        <p:nvSpPr>
          <p:cNvPr id="142" name="Rectangle 141">
            <a:extLst>
              <a:ext uri="{FF2B5EF4-FFF2-40B4-BE49-F238E27FC236}">
                <a16:creationId xmlns:a16="http://schemas.microsoft.com/office/drawing/2014/main" id="{29F22CB9-6E61-449F-A297-59D9B0E31219}"/>
              </a:ext>
            </a:extLst>
          </p:cNvPr>
          <p:cNvSpPr/>
          <p:nvPr/>
        </p:nvSpPr>
        <p:spPr>
          <a:xfrm>
            <a:off x="3931509" y="4841625"/>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HC</a:t>
            </a:r>
          </a:p>
        </p:txBody>
      </p:sp>
      <p:sp>
        <p:nvSpPr>
          <p:cNvPr id="144" name="Rectangle 143">
            <a:extLst>
              <a:ext uri="{FF2B5EF4-FFF2-40B4-BE49-F238E27FC236}">
                <a16:creationId xmlns:a16="http://schemas.microsoft.com/office/drawing/2014/main" id="{1DE6663F-E276-47BB-B4C5-A1A1135F1C89}"/>
              </a:ext>
            </a:extLst>
          </p:cNvPr>
          <p:cNvSpPr/>
          <p:nvPr/>
        </p:nvSpPr>
        <p:spPr>
          <a:xfrm>
            <a:off x="4638543" y="4841625"/>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HC</a:t>
            </a:r>
          </a:p>
        </p:txBody>
      </p:sp>
      <p:sp>
        <p:nvSpPr>
          <p:cNvPr id="147" name="Rectangle 146">
            <a:extLst>
              <a:ext uri="{FF2B5EF4-FFF2-40B4-BE49-F238E27FC236}">
                <a16:creationId xmlns:a16="http://schemas.microsoft.com/office/drawing/2014/main" id="{9E02E945-1501-4E9B-B3BE-A69000F4BA2A}"/>
              </a:ext>
            </a:extLst>
          </p:cNvPr>
          <p:cNvSpPr/>
          <p:nvPr/>
        </p:nvSpPr>
        <p:spPr>
          <a:xfrm>
            <a:off x="5345577" y="4841625"/>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HC</a:t>
            </a:r>
          </a:p>
        </p:txBody>
      </p:sp>
      <p:sp>
        <p:nvSpPr>
          <p:cNvPr id="149" name="Rectangle 148">
            <a:extLst>
              <a:ext uri="{FF2B5EF4-FFF2-40B4-BE49-F238E27FC236}">
                <a16:creationId xmlns:a16="http://schemas.microsoft.com/office/drawing/2014/main" id="{306F171D-4575-469E-88B1-B9CCD2C39D1D}"/>
              </a:ext>
            </a:extLst>
          </p:cNvPr>
          <p:cNvSpPr/>
          <p:nvPr/>
        </p:nvSpPr>
        <p:spPr>
          <a:xfrm>
            <a:off x="6052611" y="4841625"/>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HC</a:t>
            </a:r>
          </a:p>
        </p:txBody>
      </p:sp>
      <p:sp>
        <p:nvSpPr>
          <p:cNvPr id="151" name="Rectangle 150">
            <a:extLst>
              <a:ext uri="{FF2B5EF4-FFF2-40B4-BE49-F238E27FC236}">
                <a16:creationId xmlns:a16="http://schemas.microsoft.com/office/drawing/2014/main" id="{38AD65B5-FA46-4EB1-A8B2-077F05FD4164}"/>
              </a:ext>
            </a:extLst>
          </p:cNvPr>
          <p:cNvSpPr/>
          <p:nvPr/>
        </p:nvSpPr>
        <p:spPr>
          <a:xfrm>
            <a:off x="6759646" y="4841625"/>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HC</a:t>
            </a:r>
          </a:p>
        </p:txBody>
      </p:sp>
      <p:sp>
        <p:nvSpPr>
          <p:cNvPr id="152" name="Rectangle 151">
            <a:extLst>
              <a:ext uri="{FF2B5EF4-FFF2-40B4-BE49-F238E27FC236}">
                <a16:creationId xmlns:a16="http://schemas.microsoft.com/office/drawing/2014/main" id="{FF896E87-5DFD-4861-9415-A95900FED12D}"/>
              </a:ext>
            </a:extLst>
          </p:cNvPr>
          <p:cNvSpPr/>
          <p:nvPr/>
        </p:nvSpPr>
        <p:spPr>
          <a:xfrm>
            <a:off x="1844475" y="4932361"/>
            <a:ext cx="465119" cy="314842"/>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HC</a:t>
            </a:r>
          </a:p>
        </p:txBody>
      </p:sp>
      <p:sp>
        <p:nvSpPr>
          <p:cNvPr id="153" name="Rectangle 152">
            <a:extLst>
              <a:ext uri="{FF2B5EF4-FFF2-40B4-BE49-F238E27FC236}">
                <a16:creationId xmlns:a16="http://schemas.microsoft.com/office/drawing/2014/main" id="{FB9CF01F-066D-4C6A-BB35-8B6B27D53CA5}"/>
              </a:ext>
            </a:extLst>
          </p:cNvPr>
          <p:cNvSpPr/>
          <p:nvPr/>
        </p:nvSpPr>
        <p:spPr>
          <a:xfrm>
            <a:off x="2066764" y="3713795"/>
            <a:ext cx="1831591" cy="411480"/>
          </a:xfrm>
          <a:prstGeom prst="rect">
            <a:avLst/>
          </a:prstGeom>
          <a:solidFill>
            <a:srgbClr val="7DA8FF"/>
          </a:solidFill>
          <a:ln w="28575">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Vehicle BAN Coordinator #1</a:t>
            </a:r>
          </a:p>
        </p:txBody>
      </p:sp>
      <p:cxnSp>
        <p:nvCxnSpPr>
          <p:cNvPr id="154" name="Straight Connector 153">
            <a:extLst>
              <a:ext uri="{FF2B5EF4-FFF2-40B4-BE49-F238E27FC236}">
                <a16:creationId xmlns:a16="http://schemas.microsoft.com/office/drawing/2014/main" id="{DC02986D-49FC-4987-9477-BC159E7E5C10}"/>
              </a:ext>
            </a:extLst>
          </p:cNvPr>
          <p:cNvCxnSpPr>
            <a:cxnSpLocks/>
            <a:stCxn id="153" idx="2"/>
            <a:endCxn id="152" idx="0"/>
          </p:cNvCxnSpPr>
          <p:nvPr/>
        </p:nvCxnSpPr>
        <p:spPr>
          <a:xfrm flipH="1">
            <a:off x="2077035" y="4125275"/>
            <a:ext cx="905525" cy="807086"/>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155" name="Straight Connector 154">
            <a:extLst>
              <a:ext uri="{FF2B5EF4-FFF2-40B4-BE49-F238E27FC236}">
                <a16:creationId xmlns:a16="http://schemas.microsoft.com/office/drawing/2014/main" id="{B2CCD771-E9D1-43D8-82BF-192862FB4CB8}"/>
              </a:ext>
            </a:extLst>
          </p:cNvPr>
          <p:cNvCxnSpPr>
            <a:cxnSpLocks/>
            <a:stCxn id="153" idx="2"/>
            <a:endCxn id="139" idx="0"/>
          </p:cNvCxnSpPr>
          <p:nvPr/>
        </p:nvCxnSpPr>
        <p:spPr>
          <a:xfrm flipH="1">
            <a:off x="2750001" y="4125275"/>
            <a:ext cx="232559" cy="716350"/>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156" name="Straight Connector 155">
            <a:extLst>
              <a:ext uri="{FF2B5EF4-FFF2-40B4-BE49-F238E27FC236}">
                <a16:creationId xmlns:a16="http://schemas.microsoft.com/office/drawing/2014/main" id="{97FBDD27-A303-4A55-A420-A161E1E7145F}"/>
              </a:ext>
            </a:extLst>
          </p:cNvPr>
          <p:cNvCxnSpPr>
            <a:cxnSpLocks/>
            <a:stCxn id="153" idx="2"/>
            <a:endCxn id="141" idx="0"/>
          </p:cNvCxnSpPr>
          <p:nvPr/>
        </p:nvCxnSpPr>
        <p:spPr>
          <a:xfrm>
            <a:off x="2982560" y="4125275"/>
            <a:ext cx="474475" cy="716350"/>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158" name="Straight Connector 157">
            <a:extLst>
              <a:ext uri="{FF2B5EF4-FFF2-40B4-BE49-F238E27FC236}">
                <a16:creationId xmlns:a16="http://schemas.microsoft.com/office/drawing/2014/main" id="{D1405DF0-A7EE-4242-AE75-F4A53B7A9714}"/>
              </a:ext>
            </a:extLst>
          </p:cNvPr>
          <p:cNvCxnSpPr>
            <a:cxnSpLocks/>
            <a:stCxn id="153" idx="2"/>
            <a:endCxn id="142" idx="0"/>
          </p:cNvCxnSpPr>
          <p:nvPr/>
        </p:nvCxnSpPr>
        <p:spPr>
          <a:xfrm>
            <a:off x="2982560" y="4125275"/>
            <a:ext cx="1181509" cy="716350"/>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164" name="Straight Connector 163">
            <a:extLst>
              <a:ext uri="{FF2B5EF4-FFF2-40B4-BE49-F238E27FC236}">
                <a16:creationId xmlns:a16="http://schemas.microsoft.com/office/drawing/2014/main" id="{A648DB39-CBD6-4592-A6DF-99313640A7D5}"/>
              </a:ext>
            </a:extLst>
          </p:cNvPr>
          <p:cNvCxnSpPr>
            <a:cxnSpLocks/>
            <a:stCxn id="180" idx="2"/>
            <a:endCxn id="144" idx="0"/>
          </p:cNvCxnSpPr>
          <p:nvPr/>
        </p:nvCxnSpPr>
        <p:spPr>
          <a:xfrm flipH="1">
            <a:off x="4871103" y="4125275"/>
            <a:ext cx="1142137" cy="716350"/>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166" name="Straight Connector 165">
            <a:extLst>
              <a:ext uri="{FF2B5EF4-FFF2-40B4-BE49-F238E27FC236}">
                <a16:creationId xmlns:a16="http://schemas.microsoft.com/office/drawing/2014/main" id="{4F0A9EFB-1900-40B3-A1EE-87B8DD33F3D8}"/>
              </a:ext>
            </a:extLst>
          </p:cNvPr>
          <p:cNvCxnSpPr>
            <a:cxnSpLocks/>
            <a:stCxn id="180" idx="2"/>
            <a:endCxn id="147" idx="0"/>
          </p:cNvCxnSpPr>
          <p:nvPr/>
        </p:nvCxnSpPr>
        <p:spPr>
          <a:xfrm flipH="1">
            <a:off x="5578137" y="4125275"/>
            <a:ext cx="435103" cy="716350"/>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167" name="Straight Connector 166">
            <a:extLst>
              <a:ext uri="{FF2B5EF4-FFF2-40B4-BE49-F238E27FC236}">
                <a16:creationId xmlns:a16="http://schemas.microsoft.com/office/drawing/2014/main" id="{FE737468-DAF4-4E58-BCFD-3B6CA78E046A}"/>
              </a:ext>
            </a:extLst>
          </p:cNvPr>
          <p:cNvCxnSpPr>
            <a:cxnSpLocks/>
            <a:stCxn id="180" idx="2"/>
            <a:endCxn id="149" idx="0"/>
          </p:cNvCxnSpPr>
          <p:nvPr/>
        </p:nvCxnSpPr>
        <p:spPr>
          <a:xfrm>
            <a:off x="6013240" y="4125275"/>
            <a:ext cx="271931" cy="716350"/>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cxnSp>
        <p:nvCxnSpPr>
          <p:cNvPr id="168" name="Straight Connector 167">
            <a:extLst>
              <a:ext uri="{FF2B5EF4-FFF2-40B4-BE49-F238E27FC236}">
                <a16:creationId xmlns:a16="http://schemas.microsoft.com/office/drawing/2014/main" id="{0C66B1BA-0028-4544-8588-33B47E68632C}"/>
              </a:ext>
            </a:extLst>
          </p:cNvPr>
          <p:cNvCxnSpPr>
            <a:cxnSpLocks/>
            <a:stCxn id="180" idx="2"/>
            <a:endCxn id="151" idx="0"/>
          </p:cNvCxnSpPr>
          <p:nvPr/>
        </p:nvCxnSpPr>
        <p:spPr>
          <a:xfrm>
            <a:off x="6013240" y="4125275"/>
            <a:ext cx="978966" cy="716350"/>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sp>
        <p:nvSpPr>
          <p:cNvPr id="169" name="TextBox 168">
            <a:extLst>
              <a:ext uri="{FF2B5EF4-FFF2-40B4-BE49-F238E27FC236}">
                <a16:creationId xmlns:a16="http://schemas.microsoft.com/office/drawing/2014/main" id="{53780663-4A11-478E-97BE-01300B15982C}"/>
              </a:ext>
            </a:extLst>
          </p:cNvPr>
          <p:cNvSpPr txBox="1"/>
          <p:nvPr/>
        </p:nvSpPr>
        <p:spPr>
          <a:xfrm>
            <a:off x="6346518" y="5955541"/>
            <a:ext cx="2079415" cy="276999"/>
          </a:xfrm>
          <a:prstGeom prst="rect">
            <a:avLst/>
          </a:prstGeom>
          <a:solidFill>
            <a:schemeClr val="bg1"/>
          </a:solidFill>
        </p:spPr>
        <p:txBody>
          <a:bodyPr wrap="none" rtlCol="0">
            <a:spAutoFit/>
          </a:bodyPr>
          <a:lstStyle/>
          <a:p>
            <a:r>
              <a:rPr lang="en-US" sz="1200" dirty="0">
                <a:latin typeface="+mn-lt"/>
              </a:rPr>
              <a:t>HC: Human BAN Coordinator</a:t>
            </a:r>
          </a:p>
        </p:txBody>
      </p:sp>
      <p:sp>
        <p:nvSpPr>
          <p:cNvPr id="180" name="Rectangle 179">
            <a:extLst>
              <a:ext uri="{FF2B5EF4-FFF2-40B4-BE49-F238E27FC236}">
                <a16:creationId xmlns:a16="http://schemas.microsoft.com/office/drawing/2014/main" id="{AF3D7B00-EF47-4519-AAB9-E04603CCA964}"/>
              </a:ext>
            </a:extLst>
          </p:cNvPr>
          <p:cNvSpPr/>
          <p:nvPr/>
        </p:nvSpPr>
        <p:spPr>
          <a:xfrm>
            <a:off x="5097444" y="3713795"/>
            <a:ext cx="1831591" cy="411480"/>
          </a:xfrm>
          <a:prstGeom prst="rect">
            <a:avLst/>
          </a:prstGeom>
          <a:solidFill>
            <a:srgbClr val="7DA8FF"/>
          </a:solidFill>
          <a:ln w="28575">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t>Vehicle BAN Coordinator #2</a:t>
            </a:r>
          </a:p>
        </p:txBody>
      </p:sp>
      <p:cxnSp>
        <p:nvCxnSpPr>
          <p:cNvPr id="183" name="Straight Connector 182">
            <a:extLst>
              <a:ext uri="{FF2B5EF4-FFF2-40B4-BE49-F238E27FC236}">
                <a16:creationId xmlns:a16="http://schemas.microsoft.com/office/drawing/2014/main" id="{04B153A2-D48B-4FF1-9619-5E43ADF2C6EC}"/>
              </a:ext>
            </a:extLst>
          </p:cNvPr>
          <p:cNvCxnSpPr>
            <a:cxnSpLocks/>
            <a:stCxn id="153" idx="3"/>
            <a:endCxn id="180" idx="1"/>
          </p:cNvCxnSpPr>
          <p:nvPr/>
        </p:nvCxnSpPr>
        <p:spPr>
          <a:xfrm>
            <a:off x="3898355" y="3919535"/>
            <a:ext cx="1199089" cy="0"/>
          </a:xfrm>
          <a:prstGeom prst="line">
            <a:avLst/>
          </a:prstGeom>
          <a:ln w="53975">
            <a:solidFill>
              <a:srgbClr val="FF0000"/>
            </a:solidFill>
            <a:prstDash val="solid"/>
            <a:headEnd type="stealth" w="lg" len="lg"/>
            <a:tailEnd type="stealth" w="lg" len="lg"/>
          </a:ln>
        </p:spPr>
        <p:style>
          <a:lnRef idx="1">
            <a:schemeClr val="dk1"/>
          </a:lnRef>
          <a:fillRef idx="0">
            <a:schemeClr val="dk1"/>
          </a:fillRef>
          <a:effectRef idx="0">
            <a:schemeClr val="dk1"/>
          </a:effectRef>
          <a:fontRef idx="minor">
            <a:schemeClr val="tx1"/>
          </a:fontRef>
        </p:style>
      </p:cxnSp>
      <p:sp>
        <p:nvSpPr>
          <p:cNvPr id="6" name="Oval 5">
            <a:extLst>
              <a:ext uri="{FF2B5EF4-FFF2-40B4-BE49-F238E27FC236}">
                <a16:creationId xmlns:a16="http://schemas.microsoft.com/office/drawing/2014/main" id="{AED886F7-FA79-4B36-A041-98ADA6104A50}"/>
              </a:ext>
            </a:extLst>
          </p:cNvPr>
          <p:cNvSpPr/>
          <p:nvPr/>
        </p:nvSpPr>
        <p:spPr>
          <a:xfrm>
            <a:off x="1191237" y="3212983"/>
            <a:ext cx="3497444" cy="2959218"/>
          </a:xfrm>
          <a:prstGeom prst="ellipse">
            <a:avLst/>
          </a:prstGeom>
          <a:solidFill>
            <a:srgbClr val="7DA8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50DBB4B4-4FBA-4555-8D8D-1E7654905D7D}"/>
              </a:ext>
            </a:extLst>
          </p:cNvPr>
          <p:cNvSpPr/>
          <p:nvPr/>
        </p:nvSpPr>
        <p:spPr>
          <a:xfrm>
            <a:off x="4203400" y="3212983"/>
            <a:ext cx="3497444" cy="2959218"/>
          </a:xfrm>
          <a:prstGeom prst="ellipse">
            <a:avLst/>
          </a:prstGeom>
          <a:solidFill>
            <a:srgbClr val="7DA8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53368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93">
                                            <p:txEl>
                                              <p:pRg st="0" end="0"/>
                                            </p:txEl>
                                          </p:spTgt>
                                        </p:tgtEl>
                                        <p:attrNameLst>
                                          <p:attrName>style.visibility</p:attrName>
                                        </p:attrNameLst>
                                      </p:cBhvr>
                                      <p:to>
                                        <p:strVal val="visible"/>
                                      </p:to>
                                    </p:set>
                                    <p:animEffect transition="in" filter="fade">
                                      <p:cBhvr>
                                        <p:cTn id="7" dur="10"/>
                                        <p:tgtEl>
                                          <p:spTgt spid="19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3">
                                            <p:txEl>
                                              <p:pRg st="1" end="1"/>
                                            </p:txEl>
                                          </p:spTgt>
                                        </p:tgtEl>
                                        <p:attrNameLst>
                                          <p:attrName>style.visibility</p:attrName>
                                        </p:attrNameLst>
                                      </p:cBhvr>
                                      <p:to>
                                        <p:strVal val="visible"/>
                                      </p:to>
                                    </p:set>
                                    <p:animEffect transition="in" filter="fade">
                                      <p:cBhvr>
                                        <p:cTn id="12" dur="10"/>
                                        <p:tgtEl>
                                          <p:spTgt spid="19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8"/>
                                        </p:tgtEl>
                                        <p:attrNameLst>
                                          <p:attrName>style.visibility</p:attrName>
                                        </p:attrNameLst>
                                      </p:cBhvr>
                                      <p:to>
                                        <p:strVal val="visible"/>
                                      </p:to>
                                    </p:set>
                                    <p:animEffect transition="in" filter="fade">
                                      <p:cBhvr>
                                        <p:cTn id="18" dur="500"/>
                                        <p:tgtEl>
                                          <p:spTgt spid="38"/>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93">
                                            <p:txEl>
                                              <p:pRg st="2" end="2"/>
                                            </p:txEl>
                                          </p:spTgt>
                                        </p:tgtEl>
                                        <p:attrNameLst>
                                          <p:attrName>style.visibility</p:attrName>
                                        </p:attrNameLst>
                                      </p:cBhvr>
                                      <p:to>
                                        <p:strVal val="visible"/>
                                      </p:to>
                                    </p:set>
                                    <p:animEffect transition="in" filter="fade">
                                      <p:cBhvr>
                                        <p:cTn id="23" dur="500"/>
                                        <p:tgtEl>
                                          <p:spTgt spid="19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 grpId="0" uiExpand="1" build="p"/>
      <p:bldP spid="6" grpId="0" animBg="1"/>
      <p:bldP spid="3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00CFB-51CF-459B-90CE-9A0F54E09F9F}"/>
              </a:ext>
            </a:extLst>
          </p:cNvPr>
          <p:cNvSpPr>
            <a:spLocks noGrp="1"/>
          </p:cNvSpPr>
          <p:nvPr>
            <p:ph type="title"/>
          </p:nvPr>
        </p:nvSpPr>
        <p:spPr/>
        <p:txBody>
          <a:bodyPr/>
          <a:lstStyle/>
          <a:p>
            <a:r>
              <a:rPr lang="en-US" dirty="0"/>
              <a:t>Possible Scenarios of C2C</a:t>
            </a:r>
          </a:p>
        </p:txBody>
      </p:sp>
      <p:sp>
        <p:nvSpPr>
          <p:cNvPr id="3" name="Date Placeholder 2">
            <a:extLst>
              <a:ext uri="{FF2B5EF4-FFF2-40B4-BE49-F238E27FC236}">
                <a16:creationId xmlns:a16="http://schemas.microsoft.com/office/drawing/2014/main" id="{7E8D5E75-9007-4CA9-B7EC-8EE3FB0FC19E}"/>
              </a:ext>
            </a:extLst>
          </p:cNvPr>
          <p:cNvSpPr>
            <a:spLocks noGrp="1"/>
          </p:cNvSpPr>
          <p:nvPr>
            <p:ph type="dt" idx="10"/>
          </p:nvPr>
        </p:nvSpPr>
        <p:spPr/>
        <p:txBody>
          <a:bodyPr/>
          <a:lstStyle/>
          <a:p>
            <a:r>
              <a:rPr lang="en-US" altLang="ja-JP"/>
              <a:t>November 2024</a:t>
            </a:r>
            <a:endParaRPr lang="en-US" dirty="0"/>
          </a:p>
        </p:txBody>
      </p:sp>
      <p:sp>
        <p:nvSpPr>
          <p:cNvPr id="4" name="Footer Placeholder 3">
            <a:extLst>
              <a:ext uri="{FF2B5EF4-FFF2-40B4-BE49-F238E27FC236}">
                <a16:creationId xmlns:a16="http://schemas.microsoft.com/office/drawing/2014/main" id="{70CB5AD4-6444-4F5E-8FE4-A90F8F1435FE}"/>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A869D0C8-AD74-4A5D-A0F8-77D836ACEFB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9</a:t>
            </a:fld>
            <a:endParaRPr dirty="0"/>
          </a:p>
        </p:txBody>
      </p:sp>
      <p:sp>
        <p:nvSpPr>
          <p:cNvPr id="6" name="Content Placeholder 5">
            <a:extLst>
              <a:ext uri="{FF2B5EF4-FFF2-40B4-BE49-F238E27FC236}">
                <a16:creationId xmlns:a16="http://schemas.microsoft.com/office/drawing/2014/main" id="{5FAC2AB6-D83F-4875-80A5-E5BEAB570995}"/>
              </a:ext>
            </a:extLst>
          </p:cNvPr>
          <p:cNvSpPr>
            <a:spLocks noGrp="1"/>
          </p:cNvSpPr>
          <p:nvPr>
            <p:ph sz="quarter" idx="13"/>
          </p:nvPr>
        </p:nvSpPr>
        <p:spPr/>
        <p:txBody>
          <a:bodyPr/>
          <a:lstStyle/>
          <a:p>
            <a:pPr marL="482600" indent="-457200">
              <a:buFont typeface="+mj-lt"/>
              <a:buAutoNum type="arabicPeriod" startAt="4"/>
            </a:pPr>
            <a:r>
              <a:rPr lang="en-US" sz="2400" dirty="0">
                <a:latin typeface="+mn-lt"/>
              </a:rPr>
              <a:t>Multiple Human BANs</a:t>
            </a:r>
          </a:p>
          <a:p>
            <a:pPr lvl="1"/>
            <a:r>
              <a:rPr lang="en-US" sz="2000" dirty="0">
                <a:latin typeface="+mn-lt"/>
              </a:rPr>
              <a:t>A star topology may be undesirable.</a:t>
            </a:r>
          </a:p>
          <a:p>
            <a:pPr lvl="2"/>
            <a:r>
              <a:rPr lang="en-US" dirty="0"/>
              <a:t>U</a:t>
            </a:r>
            <a:r>
              <a:rPr lang="en-US" dirty="0">
                <a:latin typeface="+mn-lt"/>
              </a:rPr>
              <a:t>nlike the case of Vehicle BAN, it is difficult to determine a super-coordinator, because there is no superiority or inferiority between Human BANs.</a:t>
            </a:r>
          </a:p>
          <a:p>
            <a:pPr lvl="2"/>
            <a:r>
              <a:rPr lang="en-US" dirty="0">
                <a:latin typeface="+mn-lt"/>
              </a:rPr>
              <a:t>Even if a super-coordinator is selected, it cannot cover the wider area of multiple Human BANs.</a:t>
            </a:r>
          </a:p>
        </p:txBody>
      </p:sp>
      <p:cxnSp>
        <p:nvCxnSpPr>
          <p:cNvPr id="13" name="Straight Connector 12">
            <a:extLst>
              <a:ext uri="{FF2B5EF4-FFF2-40B4-BE49-F238E27FC236}">
                <a16:creationId xmlns:a16="http://schemas.microsoft.com/office/drawing/2014/main" id="{945644A8-ACFB-40FC-8750-F2A4E96B0D81}"/>
              </a:ext>
            </a:extLst>
          </p:cNvPr>
          <p:cNvCxnSpPr>
            <a:cxnSpLocks/>
            <a:stCxn id="52" idx="1"/>
            <a:endCxn id="43" idx="0"/>
          </p:cNvCxnSpPr>
          <p:nvPr/>
        </p:nvCxnSpPr>
        <p:spPr>
          <a:xfrm flipH="1" flipV="1">
            <a:off x="2532889" y="4831723"/>
            <a:ext cx="1951523" cy="411065"/>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E829193-45CF-4E42-9F4D-23F02986011F}"/>
              </a:ext>
            </a:extLst>
          </p:cNvPr>
          <p:cNvCxnSpPr>
            <a:cxnSpLocks/>
            <a:stCxn id="34" idx="1"/>
            <a:endCxn id="43" idx="3"/>
          </p:cNvCxnSpPr>
          <p:nvPr/>
        </p:nvCxnSpPr>
        <p:spPr>
          <a:xfrm flipH="1" flipV="1">
            <a:off x="2990089" y="5014603"/>
            <a:ext cx="201517" cy="557711"/>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482B54E-49BB-4758-B3E3-07255B085BD8}"/>
              </a:ext>
            </a:extLst>
          </p:cNvPr>
          <p:cNvCxnSpPr>
            <a:cxnSpLocks/>
            <a:stCxn id="25" idx="1"/>
            <a:endCxn id="43" idx="3"/>
          </p:cNvCxnSpPr>
          <p:nvPr/>
        </p:nvCxnSpPr>
        <p:spPr>
          <a:xfrm flipH="1" flipV="1">
            <a:off x="2990089" y="5014603"/>
            <a:ext cx="2507715" cy="586650"/>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BF3E6AFF-D394-4DBB-8752-7A92F70055F1}"/>
              </a:ext>
            </a:extLst>
          </p:cNvPr>
          <p:cNvCxnSpPr>
            <a:cxnSpLocks/>
            <a:stCxn id="52" idx="3"/>
            <a:endCxn id="61" idx="1"/>
          </p:cNvCxnSpPr>
          <p:nvPr/>
        </p:nvCxnSpPr>
        <p:spPr>
          <a:xfrm flipV="1">
            <a:off x="5398812" y="4848185"/>
            <a:ext cx="363374" cy="394603"/>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5F7F70DC-9B8B-44AC-A0C5-FBD98EBF3DFD}"/>
              </a:ext>
            </a:extLst>
          </p:cNvPr>
          <p:cNvCxnSpPr>
            <a:cxnSpLocks/>
            <a:stCxn id="52" idx="2"/>
            <a:endCxn id="34" idx="0"/>
          </p:cNvCxnSpPr>
          <p:nvPr/>
        </p:nvCxnSpPr>
        <p:spPr>
          <a:xfrm flipH="1" flipV="1">
            <a:off x="3648806" y="5389434"/>
            <a:ext cx="1292806" cy="36234"/>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2B16E9C9-2769-4ACD-97AA-1E3B20090194}"/>
              </a:ext>
            </a:extLst>
          </p:cNvPr>
          <p:cNvCxnSpPr>
            <a:cxnSpLocks/>
            <a:stCxn id="52" idx="3"/>
            <a:endCxn id="25" idx="1"/>
          </p:cNvCxnSpPr>
          <p:nvPr/>
        </p:nvCxnSpPr>
        <p:spPr>
          <a:xfrm>
            <a:off x="5398812" y="5242788"/>
            <a:ext cx="98992" cy="358465"/>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D720FA4-476C-43E7-9C2B-70191936688F}"/>
              </a:ext>
            </a:extLst>
          </p:cNvPr>
          <p:cNvCxnSpPr>
            <a:cxnSpLocks/>
            <a:stCxn id="61" idx="2"/>
            <a:endCxn id="34" idx="0"/>
          </p:cNvCxnSpPr>
          <p:nvPr/>
        </p:nvCxnSpPr>
        <p:spPr>
          <a:xfrm flipH="1">
            <a:off x="3648806" y="5031065"/>
            <a:ext cx="2570580" cy="358369"/>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B40B61AF-1E45-4112-B637-F27E3658E3E0}"/>
              </a:ext>
            </a:extLst>
          </p:cNvPr>
          <p:cNvCxnSpPr>
            <a:cxnSpLocks/>
            <a:stCxn id="61" idx="2"/>
            <a:endCxn id="25" idx="0"/>
          </p:cNvCxnSpPr>
          <p:nvPr/>
        </p:nvCxnSpPr>
        <p:spPr>
          <a:xfrm flipH="1">
            <a:off x="5955004" y="5031065"/>
            <a:ext cx="264382" cy="387308"/>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88ABB4E-E56C-45A4-814A-03F9F97C3A05}"/>
              </a:ext>
            </a:extLst>
          </p:cNvPr>
          <p:cNvCxnSpPr>
            <a:cxnSpLocks/>
            <a:stCxn id="25" idx="1"/>
            <a:endCxn id="34" idx="3"/>
          </p:cNvCxnSpPr>
          <p:nvPr/>
        </p:nvCxnSpPr>
        <p:spPr>
          <a:xfrm flipH="1" flipV="1">
            <a:off x="4106006" y="5572314"/>
            <a:ext cx="1391798" cy="28939"/>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8BFD80D-D2A8-4143-B1D0-FF82DD19EFDC}"/>
              </a:ext>
            </a:extLst>
          </p:cNvPr>
          <p:cNvCxnSpPr>
            <a:cxnSpLocks/>
            <a:stCxn id="61" idx="1"/>
            <a:endCxn id="43" idx="3"/>
          </p:cNvCxnSpPr>
          <p:nvPr/>
        </p:nvCxnSpPr>
        <p:spPr>
          <a:xfrm flipH="1">
            <a:off x="2990089" y="4848185"/>
            <a:ext cx="2772097" cy="166418"/>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104" name="Group 103">
            <a:extLst>
              <a:ext uri="{FF2B5EF4-FFF2-40B4-BE49-F238E27FC236}">
                <a16:creationId xmlns:a16="http://schemas.microsoft.com/office/drawing/2014/main" id="{A635AF3D-2C3F-4332-AA91-9CEF74B5A612}"/>
              </a:ext>
            </a:extLst>
          </p:cNvPr>
          <p:cNvGrpSpPr/>
          <p:nvPr/>
        </p:nvGrpSpPr>
        <p:grpSpPr>
          <a:xfrm>
            <a:off x="1686931" y="4146723"/>
            <a:ext cx="1691916" cy="1668648"/>
            <a:chOff x="310827" y="3694051"/>
            <a:chExt cx="1691916" cy="1668648"/>
          </a:xfrm>
        </p:grpSpPr>
        <p:sp>
          <p:nvSpPr>
            <p:cNvPr id="42" name="Oval 41">
              <a:extLst>
                <a:ext uri="{FF2B5EF4-FFF2-40B4-BE49-F238E27FC236}">
                  <a16:creationId xmlns:a16="http://schemas.microsoft.com/office/drawing/2014/main" id="{CDF495DF-2369-44F0-AB7D-C308DE220E11}"/>
                </a:ext>
              </a:extLst>
            </p:cNvPr>
            <p:cNvSpPr/>
            <p:nvPr/>
          </p:nvSpPr>
          <p:spPr>
            <a:xfrm>
              <a:off x="310827" y="3694051"/>
              <a:ext cx="1691916" cy="1668648"/>
            </a:xfrm>
            <a:prstGeom prst="ellipse">
              <a:avLst/>
            </a:prstGeom>
            <a:noFill/>
            <a:ln w="38100">
              <a:solidFill>
                <a:srgbClr val="FF85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nvGrpSpPr>
            <p:cNvPr id="68" name="Group 67">
              <a:extLst>
                <a:ext uri="{FF2B5EF4-FFF2-40B4-BE49-F238E27FC236}">
                  <a16:creationId xmlns:a16="http://schemas.microsoft.com/office/drawing/2014/main" id="{417230B1-2291-442A-B8A9-09FCB709B1DC}"/>
                </a:ext>
              </a:extLst>
            </p:cNvPr>
            <p:cNvGrpSpPr/>
            <p:nvPr/>
          </p:nvGrpSpPr>
          <p:grpSpPr>
            <a:xfrm>
              <a:off x="644272" y="3831936"/>
              <a:ext cx="1025026" cy="1392879"/>
              <a:chOff x="7284419" y="2618949"/>
              <a:chExt cx="1648963" cy="2392778"/>
            </a:xfrm>
          </p:grpSpPr>
          <p:sp>
            <p:nvSpPr>
              <p:cNvPr id="69" name="Oval 68">
                <a:extLst>
                  <a:ext uri="{FF2B5EF4-FFF2-40B4-BE49-F238E27FC236}">
                    <a16:creationId xmlns:a16="http://schemas.microsoft.com/office/drawing/2014/main" id="{67C79029-93FD-4C3C-A51C-0EC275CB32DE}"/>
                  </a:ext>
                </a:extLst>
              </p:cNvPr>
              <p:cNvSpPr/>
              <p:nvPr/>
            </p:nvSpPr>
            <p:spPr>
              <a:xfrm>
                <a:off x="7894177" y="2618949"/>
                <a:ext cx="405572" cy="409226"/>
              </a:xfrm>
              <a:prstGeom prst="ellipse">
                <a:avLst/>
              </a:prstGeom>
              <a:solidFill>
                <a:schemeClr val="tx1"/>
              </a:solidFill>
              <a:ln w="165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cxnSp>
            <p:nvCxnSpPr>
              <p:cNvPr id="70" name="Straight Connector 69">
                <a:extLst>
                  <a:ext uri="{FF2B5EF4-FFF2-40B4-BE49-F238E27FC236}">
                    <a16:creationId xmlns:a16="http://schemas.microsoft.com/office/drawing/2014/main" id="{CC20A3AC-85E1-45B5-B180-EB021B6172BA}"/>
                  </a:ext>
                </a:extLst>
              </p:cNvPr>
              <p:cNvCxnSpPr>
                <a:cxnSpLocks/>
              </p:cNvCxnSpPr>
              <p:nvPr/>
            </p:nvCxnSpPr>
            <p:spPr>
              <a:xfrm flipH="1">
                <a:off x="8101239" y="3249258"/>
                <a:ext cx="2" cy="876649"/>
              </a:xfrm>
              <a:prstGeom prst="line">
                <a:avLst/>
              </a:prstGeom>
              <a:ln w="3810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ECD9021A-A8EE-4C26-87A4-A1884FB2245B}"/>
                  </a:ext>
                </a:extLst>
              </p:cNvPr>
              <p:cNvCxnSpPr>
                <a:cxnSpLocks/>
              </p:cNvCxnSpPr>
              <p:nvPr/>
            </p:nvCxnSpPr>
            <p:spPr>
              <a:xfrm flipH="1">
                <a:off x="7836052" y="3867559"/>
                <a:ext cx="141552" cy="1144168"/>
              </a:xfrm>
              <a:prstGeom prst="line">
                <a:avLst/>
              </a:prstGeom>
              <a:ln w="165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91305854-2275-4FC7-B788-F2A3AACE2355}"/>
                  </a:ext>
                </a:extLst>
              </p:cNvPr>
              <p:cNvCxnSpPr>
                <a:cxnSpLocks/>
              </p:cNvCxnSpPr>
              <p:nvPr/>
            </p:nvCxnSpPr>
            <p:spPr>
              <a:xfrm>
                <a:off x="8216230" y="3791510"/>
                <a:ext cx="207370" cy="1220217"/>
              </a:xfrm>
              <a:prstGeom prst="line">
                <a:avLst/>
              </a:prstGeom>
              <a:ln w="165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A630B1E5-A30D-4878-A129-658B7AC791B6}"/>
                  </a:ext>
                </a:extLst>
              </p:cNvPr>
              <p:cNvCxnSpPr>
                <a:cxnSpLocks/>
              </p:cNvCxnSpPr>
              <p:nvPr/>
            </p:nvCxnSpPr>
            <p:spPr>
              <a:xfrm flipH="1" flipV="1">
                <a:off x="7284419" y="3343244"/>
                <a:ext cx="800167" cy="5746"/>
              </a:xfrm>
              <a:prstGeom prst="line">
                <a:avLst/>
              </a:prstGeom>
              <a:ln w="165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A058398B-F68C-4B88-A5FA-D063C0E4BD01}"/>
                  </a:ext>
                </a:extLst>
              </p:cNvPr>
              <p:cNvCxnSpPr>
                <a:cxnSpLocks/>
              </p:cNvCxnSpPr>
              <p:nvPr/>
            </p:nvCxnSpPr>
            <p:spPr>
              <a:xfrm flipH="1">
                <a:off x="8069262" y="3343243"/>
                <a:ext cx="864120" cy="5747"/>
              </a:xfrm>
              <a:prstGeom prst="line">
                <a:avLst/>
              </a:prstGeom>
              <a:ln w="165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3" name="Rectangle 42">
              <a:extLst>
                <a:ext uri="{FF2B5EF4-FFF2-40B4-BE49-F238E27FC236}">
                  <a16:creationId xmlns:a16="http://schemas.microsoft.com/office/drawing/2014/main" id="{6033B46C-140E-4262-8DC6-47304DA1A7EE}"/>
                </a:ext>
              </a:extLst>
            </p:cNvPr>
            <p:cNvSpPr/>
            <p:nvPr/>
          </p:nvSpPr>
          <p:spPr>
            <a:xfrm>
              <a:off x="699585" y="4379051"/>
              <a:ext cx="914400" cy="365760"/>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Human BAN</a:t>
              </a:r>
            </a:p>
            <a:p>
              <a:pPr algn="ctr"/>
              <a:r>
                <a:rPr lang="en-US" sz="1050" dirty="0"/>
                <a:t>Coordinator</a:t>
              </a:r>
            </a:p>
          </p:txBody>
        </p:sp>
      </p:grpSp>
      <p:grpSp>
        <p:nvGrpSpPr>
          <p:cNvPr id="105" name="Group 104">
            <a:extLst>
              <a:ext uri="{FF2B5EF4-FFF2-40B4-BE49-F238E27FC236}">
                <a16:creationId xmlns:a16="http://schemas.microsoft.com/office/drawing/2014/main" id="{70032B47-2FBC-4AA3-8B5D-1D829CB26DB7}"/>
              </a:ext>
            </a:extLst>
          </p:cNvPr>
          <p:cNvGrpSpPr/>
          <p:nvPr/>
        </p:nvGrpSpPr>
        <p:grpSpPr>
          <a:xfrm>
            <a:off x="4095654" y="4374908"/>
            <a:ext cx="1691916" cy="1668649"/>
            <a:chOff x="2736285" y="2938894"/>
            <a:chExt cx="1691916" cy="1668649"/>
          </a:xfrm>
        </p:grpSpPr>
        <p:sp>
          <p:nvSpPr>
            <p:cNvPr id="51" name="Oval 50">
              <a:extLst>
                <a:ext uri="{FF2B5EF4-FFF2-40B4-BE49-F238E27FC236}">
                  <a16:creationId xmlns:a16="http://schemas.microsoft.com/office/drawing/2014/main" id="{0CE911DD-986A-4F47-B4E0-1DF5BEFBCF98}"/>
                </a:ext>
              </a:extLst>
            </p:cNvPr>
            <p:cNvSpPr/>
            <p:nvPr/>
          </p:nvSpPr>
          <p:spPr>
            <a:xfrm>
              <a:off x="2736285" y="2938894"/>
              <a:ext cx="1691916" cy="1668649"/>
            </a:xfrm>
            <a:prstGeom prst="ellipse">
              <a:avLst/>
            </a:prstGeom>
            <a:noFill/>
            <a:ln w="38100">
              <a:solidFill>
                <a:srgbClr val="FF85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nvGrpSpPr>
            <p:cNvPr id="76" name="Group 75">
              <a:extLst>
                <a:ext uri="{FF2B5EF4-FFF2-40B4-BE49-F238E27FC236}">
                  <a16:creationId xmlns:a16="http://schemas.microsoft.com/office/drawing/2014/main" id="{A32FB980-B235-4220-91E8-F33C08BF2596}"/>
                </a:ext>
              </a:extLst>
            </p:cNvPr>
            <p:cNvGrpSpPr/>
            <p:nvPr/>
          </p:nvGrpSpPr>
          <p:grpSpPr>
            <a:xfrm>
              <a:off x="3069730" y="3076779"/>
              <a:ext cx="1025026" cy="1392879"/>
              <a:chOff x="7284419" y="2618949"/>
              <a:chExt cx="1648963" cy="2392778"/>
            </a:xfrm>
          </p:grpSpPr>
          <p:sp>
            <p:nvSpPr>
              <p:cNvPr id="77" name="Oval 76">
                <a:extLst>
                  <a:ext uri="{FF2B5EF4-FFF2-40B4-BE49-F238E27FC236}">
                    <a16:creationId xmlns:a16="http://schemas.microsoft.com/office/drawing/2014/main" id="{EA7DF439-0E83-45F7-95C8-9BFD3DF51132}"/>
                  </a:ext>
                </a:extLst>
              </p:cNvPr>
              <p:cNvSpPr/>
              <p:nvPr/>
            </p:nvSpPr>
            <p:spPr>
              <a:xfrm>
                <a:off x="7894177" y="2618949"/>
                <a:ext cx="405572" cy="409226"/>
              </a:xfrm>
              <a:prstGeom prst="ellipse">
                <a:avLst/>
              </a:prstGeom>
              <a:solidFill>
                <a:schemeClr val="tx1"/>
              </a:solidFill>
              <a:ln w="165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cxnSp>
            <p:nvCxnSpPr>
              <p:cNvPr id="78" name="Straight Connector 77">
                <a:extLst>
                  <a:ext uri="{FF2B5EF4-FFF2-40B4-BE49-F238E27FC236}">
                    <a16:creationId xmlns:a16="http://schemas.microsoft.com/office/drawing/2014/main" id="{3F7247A0-2238-4593-A04F-116824688DF8}"/>
                  </a:ext>
                </a:extLst>
              </p:cNvPr>
              <p:cNvCxnSpPr>
                <a:cxnSpLocks/>
              </p:cNvCxnSpPr>
              <p:nvPr/>
            </p:nvCxnSpPr>
            <p:spPr>
              <a:xfrm flipH="1">
                <a:off x="8101239" y="3249258"/>
                <a:ext cx="2" cy="876649"/>
              </a:xfrm>
              <a:prstGeom prst="line">
                <a:avLst/>
              </a:prstGeom>
              <a:ln w="3810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B667CF0F-3979-4F86-B67D-31652EF986FE}"/>
                  </a:ext>
                </a:extLst>
              </p:cNvPr>
              <p:cNvCxnSpPr>
                <a:cxnSpLocks/>
              </p:cNvCxnSpPr>
              <p:nvPr/>
            </p:nvCxnSpPr>
            <p:spPr>
              <a:xfrm flipH="1">
                <a:off x="7836052" y="3867559"/>
                <a:ext cx="141552" cy="1144168"/>
              </a:xfrm>
              <a:prstGeom prst="line">
                <a:avLst/>
              </a:prstGeom>
              <a:ln w="165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4723A930-0320-43AE-B195-18C4D5D7A217}"/>
                  </a:ext>
                </a:extLst>
              </p:cNvPr>
              <p:cNvCxnSpPr>
                <a:cxnSpLocks/>
              </p:cNvCxnSpPr>
              <p:nvPr/>
            </p:nvCxnSpPr>
            <p:spPr>
              <a:xfrm>
                <a:off x="8216230" y="3791510"/>
                <a:ext cx="207370" cy="1220217"/>
              </a:xfrm>
              <a:prstGeom prst="line">
                <a:avLst/>
              </a:prstGeom>
              <a:ln w="165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98228E51-320E-44A5-988E-E5FCC0DCE30F}"/>
                  </a:ext>
                </a:extLst>
              </p:cNvPr>
              <p:cNvCxnSpPr>
                <a:cxnSpLocks/>
              </p:cNvCxnSpPr>
              <p:nvPr/>
            </p:nvCxnSpPr>
            <p:spPr>
              <a:xfrm flipH="1" flipV="1">
                <a:off x="7284419" y="3343244"/>
                <a:ext cx="800167" cy="5746"/>
              </a:xfrm>
              <a:prstGeom prst="line">
                <a:avLst/>
              </a:prstGeom>
              <a:ln w="165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97ECC9C3-34D0-4B36-9AC7-AE17EBF43243}"/>
                  </a:ext>
                </a:extLst>
              </p:cNvPr>
              <p:cNvCxnSpPr>
                <a:cxnSpLocks/>
              </p:cNvCxnSpPr>
              <p:nvPr/>
            </p:nvCxnSpPr>
            <p:spPr>
              <a:xfrm flipH="1">
                <a:off x="8069262" y="3343243"/>
                <a:ext cx="864120" cy="5747"/>
              </a:xfrm>
              <a:prstGeom prst="line">
                <a:avLst/>
              </a:prstGeom>
              <a:ln w="165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2" name="Rectangle 51">
              <a:extLst>
                <a:ext uri="{FF2B5EF4-FFF2-40B4-BE49-F238E27FC236}">
                  <a16:creationId xmlns:a16="http://schemas.microsoft.com/office/drawing/2014/main" id="{98B898AA-B437-42B9-8D8F-6407809D0179}"/>
                </a:ext>
              </a:extLst>
            </p:cNvPr>
            <p:cNvSpPr/>
            <p:nvPr/>
          </p:nvSpPr>
          <p:spPr>
            <a:xfrm>
              <a:off x="3125043" y="3623894"/>
              <a:ext cx="914400" cy="365760"/>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Human BAN</a:t>
              </a:r>
            </a:p>
            <a:p>
              <a:pPr algn="ctr"/>
              <a:r>
                <a:rPr lang="en-US" sz="1050" dirty="0"/>
                <a:t>Coordinator</a:t>
              </a:r>
            </a:p>
          </p:txBody>
        </p:sp>
      </p:grpSp>
      <p:grpSp>
        <p:nvGrpSpPr>
          <p:cNvPr id="106" name="Group 105">
            <a:extLst>
              <a:ext uri="{FF2B5EF4-FFF2-40B4-BE49-F238E27FC236}">
                <a16:creationId xmlns:a16="http://schemas.microsoft.com/office/drawing/2014/main" id="{DC8641DA-CD41-4BF9-938D-8C64A6D4B5E3}"/>
              </a:ext>
            </a:extLst>
          </p:cNvPr>
          <p:cNvGrpSpPr/>
          <p:nvPr/>
        </p:nvGrpSpPr>
        <p:grpSpPr>
          <a:xfrm>
            <a:off x="5373428" y="3980305"/>
            <a:ext cx="1691916" cy="1668648"/>
            <a:chOff x="6148926" y="2608907"/>
            <a:chExt cx="1691916" cy="1668648"/>
          </a:xfrm>
        </p:grpSpPr>
        <p:sp>
          <p:nvSpPr>
            <p:cNvPr id="60" name="Oval 59">
              <a:extLst>
                <a:ext uri="{FF2B5EF4-FFF2-40B4-BE49-F238E27FC236}">
                  <a16:creationId xmlns:a16="http://schemas.microsoft.com/office/drawing/2014/main" id="{40A03D07-61BB-4EEA-B03B-865A40FBF09D}"/>
                </a:ext>
              </a:extLst>
            </p:cNvPr>
            <p:cNvSpPr/>
            <p:nvPr/>
          </p:nvSpPr>
          <p:spPr>
            <a:xfrm>
              <a:off x="6148926" y="2608907"/>
              <a:ext cx="1691916" cy="1668648"/>
            </a:xfrm>
            <a:prstGeom prst="ellipse">
              <a:avLst/>
            </a:prstGeom>
            <a:noFill/>
            <a:ln w="38100">
              <a:solidFill>
                <a:srgbClr val="FF85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nvGrpSpPr>
            <p:cNvPr id="83" name="Group 82">
              <a:extLst>
                <a:ext uri="{FF2B5EF4-FFF2-40B4-BE49-F238E27FC236}">
                  <a16:creationId xmlns:a16="http://schemas.microsoft.com/office/drawing/2014/main" id="{94E4D2DA-CF44-4F4A-AF5A-E829EDA27B67}"/>
                </a:ext>
              </a:extLst>
            </p:cNvPr>
            <p:cNvGrpSpPr/>
            <p:nvPr/>
          </p:nvGrpSpPr>
          <p:grpSpPr>
            <a:xfrm>
              <a:off x="6482371" y="2746792"/>
              <a:ext cx="1025026" cy="1392879"/>
              <a:chOff x="7284419" y="2618949"/>
              <a:chExt cx="1648963" cy="2392778"/>
            </a:xfrm>
          </p:grpSpPr>
          <p:sp>
            <p:nvSpPr>
              <p:cNvPr id="84" name="Oval 83">
                <a:extLst>
                  <a:ext uri="{FF2B5EF4-FFF2-40B4-BE49-F238E27FC236}">
                    <a16:creationId xmlns:a16="http://schemas.microsoft.com/office/drawing/2014/main" id="{6A7BD703-AF3F-47EA-B650-8656C9C09076}"/>
                  </a:ext>
                </a:extLst>
              </p:cNvPr>
              <p:cNvSpPr/>
              <p:nvPr/>
            </p:nvSpPr>
            <p:spPr>
              <a:xfrm>
                <a:off x="7894177" y="2618949"/>
                <a:ext cx="405572" cy="409226"/>
              </a:xfrm>
              <a:prstGeom prst="ellipse">
                <a:avLst/>
              </a:prstGeom>
              <a:solidFill>
                <a:schemeClr val="tx1"/>
              </a:solidFill>
              <a:ln w="165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cxnSp>
            <p:nvCxnSpPr>
              <p:cNvPr id="85" name="Straight Connector 84">
                <a:extLst>
                  <a:ext uri="{FF2B5EF4-FFF2-40B4-BE49-F238E27FC236}">
                    <a16:creationId xmlns:a16="http://schemas.microsoft.com/office/drawing/2014/main" id="{809337A2-ED51-48A4-B274-E8FD40F17DDF}"/>
                  </a:ext>
                </a:extLst>
              </p:cNvPr>
              <p:cNvCxnSpPr>
                <a:cxnSpLocks/>
              </p:cNvCxnSpPr>
              <p:nvPr/>
            </p:nvCxnSpPr>
            <p:spPr>
              <a:xfrm flipH="1">
                <a:off x="8101239" y="3249258"/>
                <a:ext cx="2" cy="876649"/>
              </a:xfrm>
              <a:prstGeom prst="line">
                <a:avLst/>
              </a:prstGeom>
              <a:ln w="3810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1703DFBA-6741-499D-A182-2CECC0303C1E}"/>
                  </a:ext>
                </a:extLst>
              </p:cNvPr>
              <p:cNvCxnSpPr>
                <a:cxnSpLocks/>
              </p:cNvCxnSpPr>
              <p:nvPr/>
            </p:nvCxnSpPr>
            <p:spPr>
              <a:xfrm flipH="1">
                <a:off x="7836052" y="3867559"/>
                <a:ext cx="141552" cy="1144168"/>
              </a:xfrm>
              <a:prstGeom prst="line">
                <a:avLst/>
              </a:prstGeom>
              <a:ln w="165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E2619E1F-C414-4D88-8F10-5CD876D13937}"/>
                  </a:ext>
                </a:extLst>
              </p:cNvPr>
              <p:cNvCxnSpPr>
                <a:cxnSpLocks/>
              </p:cNvCxnSpPr>
              <p:nvPr/>
            </p:nvCxnSpPr>
            <p:spPr>
              <a:xfrm>
                <a:off x="8216230" y="3791510"/>
                <a:ext cx="207370" cy="1220217"/>
              </a:xfrm>
              <a:prstGeom prst="line">
                <a:avLst/>
              </a:prstGeom>
              <a:ln w="165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625C5ADA-BDE9-45FE-AE66-288931BF0C75}"/>
                  </a:ext>
                </a:extLst>
              </p:cNvPr>
              <p:cNvCxnSpPr>
                <a:cxnSpLocks/>
              </p:cNvCxnSpPr>
              <p:nvPr/>
            </p:nvCxnSpPr>
            <p:spPr>
              <a:xfrm flipH="1" flipV="1">
                <a:off x="7284419" y="3343244"/>
                <a:ext cx="800167" cy="5746"/>
              </a:xfrm>
              <a:prstGeom prst="line">
                <a:avLst/>
              </a:prstGeom>
              <a:ln w="165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8A9FB16E-667E-428A-B9E5-FAF052D1A2F0}"/>
                  </a:ext>
                </a:extLst>
              </p:cNvPr>
              <p:cNvCxnSpPr>
                <a:cxnSpLocks/>
              </p:cNvCxnSpPr>
              <p:nvPr/>
            </p:nvCxnSpPr>
            <p:spPr>
              <a:xfrm flipH="1">
                <a:off x="8069262" y="3343243"/>
                <a:ext cx="864120" cy="5747"/>
              </a:xfrm>
              <a:prstGeom prst="line">
                <a:avLst/>
              </a:prstGeom>
              <a:ln w="165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61" name="Rectangle 60">
              <a:extLst>
                <a:ext uri="{FF2B5EF4-FFF2-40B4-BE49-F238E27FC236}">
                  <a16:creationId xmlns:a16="http://schemas.microsoft.com/office/drawing/2014/main" id="{D15E843F-4C66-4C24-B201-423F6300C495}"/>
                </a:ext>
              </a:extLst>
            </p:cNvPr>
            <p:cNvSpPr/>
            <p:nvPr/>
          </p:nvSpPr>
          <p:spPr>
            <a:xfrm>
              <a:off x="6537684" y="3293907"/>
              <a:ext cx="914400" cy="365760"/>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Human BAN</a:t>
              </a:r>
            </a:p>
            <a:p>
              <a:pPr algn="ctr"/>
              <a:r>
                <a:rPr lang="en-US" sz="1050" dirty="0"/>
                <a:t>Coordinator</a:t>
              </a:r>
            </a:p>
          </p:txBody>
        </p:sp>
      </p:grpSp>
      <p:grpSp>
        <p:nvGrpSpPr>
          <p:cNvPr id="108" name="Group 107">
            <a:extLst>
              <a:ext uri="{FF2B5EF4-FFF2-40B4-BE49-F238E27FC236}">
                <a16:creationId xmlns:a16="http://schemas.microsoft.com/office/drawing/2014/main" id="{A0DD8868-0EDB-4F21-B30F-EDC8CA7289C1}"/>
              </a:ext>
            </a:extLst>
          </p:cNvPr>
          <p:cNvGrpSpPr/>
          <p:nvPr/>
        </p:nvGrpSpPr>
        <p:grpSpPr>
          <a:xfrm>
            <a:off x="2802848" y="4704434"/>
            <a:ext cx="1691916" cy="1668648"/>
            <a:chOff x="2660176" y="4813494"/>
            <a:chExt cx="1691916" cy="1668648"/>
          </a:xfrm>
        </p:grpSpPr>
        <p:sp>
          <p:nvSpPr>
            <p:cNvPr id="33" name="Oval 32">
              <a:extLst>
                <a:ext uri="{FF2B5EF4-FFF2-40B4-BE49-F238E27FC236}">
                  <a16:creationId xmlns:a16="http://schemas.microsoft.com/office/drawing/2014/main" id="{B218715A-2214-4B72-8732-2D467297D1FE}"/>
                </a:ext>
              </a:extLst>
            </p:cNvPr>
            <p:cNvSpPr/>
            <p:nvPr/>
          </p:nvSpPr>
          <p:spPr>
            <a:xfrm>
              <a:off x="2660176" y="4813494"/>
              <a:ext cx="1691916" cy="1668648"/>
            </a:xfrm>
            <a:prstGeom prst="ellipse">
              <a:avLst/>
            </a:prstGeom>
            <a:noFill/>
            <a:ln w="38100">
              <a:solidFill>
                <a:srgbClr val="FF85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nvGrpSpPr>
            <p:cNvPr id="90" name="Group 89">
              <a:extLst>
                <a:ext uri="{FF2B5EF4-FFF2-40B4-BE49-F238E27FC236}">
                  <a16:creationId xmlns:a16="http://schemas.microsoft.com/office/drawing/2014/main" id="{7FBD10C5-56F4-4644-AC39-FA3F3B784236}"/>
                </a:ext>
              </a:extLst>
            </p:cNvPr>
            <p:cNvGrpSpPr/>
            <p:nvPr/>
          </p:nvGrpSpPr>
          <p:grpSpPr>
            <a:xfrm>
              <a:off x="2993621" y="4951379"/>
              <a:ext cx="1025026" cy="1392879"/>
              <a:chOff x="7284419" y="2618949"/>
              <a:chExt cx="1648963" cy="2392778"/>
            </a:xfrm>
          </p:grpSpPr>
          <p:sp>
            <p:nvSpPr>
              <p:cNvPr id="91" name="Oval 90">
                <a:extLst>
                  <a:ext uri="{FF2B5EF4-FFF2-40B4-BE49-F238E27FC236}">
                    <a16:creationId xmlns:a16="http://schemas.microsoft.com/office/drawing/2014/main" id="{1449B516-0165-49B5-8FF0-8946DE92C0B3}"/>
                  </a:ext>
                </a:extLst>
              </p:cNvPr>
              <p:cNvSpPr/>
              <p:nvPr/>
            </p:nvSpPr>
            <p:spPr>
              <a:xfrm>
                <a:off x="7894177" y="2618949"/>
                <a:ext cx="405572" cy="409226"/>
              </a:xfrm>
              <a:prstGeom prst="ellipse">
                <a:avLst/>
              </a:prstGeom>
              <a:solidFill>
                <a:schemeClr val="tx1"/>
              </a:solidFill>
              <a:ln w="165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cxnSp>
            <p:nvCxnSpPr>
              <p:cNvPr id="92" name="Straight Connector 91">
                <a:extLst>
                  <a:ext uri="{FF2B5EF4-FFF2-40B4-BE49-F238E27FC236}">
                    <a16:creationId xmlns:a16="http://schemas.microsoft.com/office/drawing/2014/main" id="{61FBA980-13D3-434B-8FB1-018C4DDA3648}"/>
                  </a:ext>
                </a:extLst>
              </p:cNvPr>
              <p:cNvCxnSpPr>
                <a:cxnSpLocks/>
              </p:cNvCxnSpPr>
              <p:nvPr/>
            </p:nvCxnSpPr>
            <p:spPr>
              <a:xfrm flipH="1">
                <a:off x="8101239" y="3249258"/>
                <a:ext cx="2" cy="876649"/>
              </a:xfrm>
              <a:prstGeom prst="line">
                <a:avLst/>
              </a:prstGeom>
              <a:ln w="3810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EDF58ED5-4C8C-42DF-BCE5-81D31247A127}"/>
                  </a:ext>
                </a:extLst>
              </p:cNvPr>
              <p:cNvCxnSpPr>
                <a:cxnSpLocks/>
              </p:cNvCxnSpPr>
              <p:nvPr/>
            </p:nvCxnSpPr>
            <p:spPr>
              <a:xfrm flipH="1">
                <a:off x="7836052" y="3867559"/>
                <a:ext cx="141552" cy="1144168"/>
              </a:xfrm>
              <a:prstGeom prst="line">
                <a:avLst/>
              </a:prstGeom>
              <a:ln w="165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7EBCAE61-EBAB-42A2-942F-73EDF6D19C16}"/>
                  </a:ext>
                </a:extLst>
              </p:cNvPr>
              <p:cNvCxnSpPr>
                <a:cxnSpLocks/>
              </p:cNvCxnSpPr>
              <p:nvPr/>
            </p:nvCxnSpPr>
            <p:spPr>
              <a:xfrm>
                <a:off x="8216230" y="3791510"/>
                <a:ext cx="207370" cy="1220217"/>
              </a:xfrm>
              <a:prstGeom prst="line">
                <a:avLst/>
              </a:prstGeom>
              <a:ln w="165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11EBC68F-812C-4826-B266-D6E90A4F037F}"/>
                  </a:ext>
                </a:extLst>
              </p:cNvPr>
              <p:cNvCxnSpPr>
                <a:cxnSpLocks/>
              </p:cNvCxnSpPr>
              <p:nvPr/>
            </p:nvCxnSpPr>
            <p:spPr>
              <a:xfrm flipH="1" flipV="1">
                <a:off x="7284419" y="3343244"/>
                <a:ext cx="800167" cy="5746"/>
              </a:xfrm>
              <a:prstGeom prst="line">
                <a:avLst/>
              </a:prstGeom>
              <a:ln w="165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C0937AD1-895A-4EE2-82A2-F6ED584B4A24}"/>
                  </a:ext>
                </a:extLst>
              </p:cNvPr>
              <p:cNvCxnSpPr>
                <a:cxnSpLocks/>
              </p:cNvCxnSpPr>
              <p:nvPr/>
            </p:nvCxnSpPr>
            <p:spPr>
              <a:xfrm flipH="1">
                <a:off x="8069262" y="3343243"/>
                <a:ext cx="864120" cy="5747"/>
              </a:xfrm>
              <a:prstGeom prst="line">
                <a:avLst/>
              </a:prstGeom>
              <a:ln w="165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4" name="Rectangle 33">
              <a:extLst>
                <a:ext uri="{FF2B5EF4-FFF2-40B4-BE49-F238E27FC236}">
                  <a16:creationId xmlns:a16="http://schemas.microsoft.com/office/drawing/2014/main" id="{2D38CC12-B905-4399-8A63-347B21223670}"/>
                </a:ext>
              </a:extLst>
            </p:cNvPr>
            <p:cNvSpPr/>
            <p:nvPr/>
          </p:nvSpPr>
          <p:spPr>
            <a:xfrm>
              <a:off x="3048934" y="5498494"/>
              <a:ext cx="914400" cy="365760"/>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Human BAN</a:t>
              </a:r>
            </a:p>
            <a:p>
              <a:pPr algn="ctr"/>
              <a:r>
                <a:rPr lang="en-US" sz="1050" dirty="0"/>
                <a:t>Coordinator</a:t>
              </a:r>
            </a:p>
          </p:txBody>
        </p:sp>
      </p:grpSp>
      <p:grpSp>
        <p:nvGrpSpPr>
          <p:cNvPr id="107" name="Group 106">
            <a:extLst>
              <a:ext uri="{FF2B5EF4-FFF2-40B4-BE49-F238E27FC236}">
                <a16:creationId xmlns:a16="http://schemas.microsoft.com/office/drawing/2014/main" id="{095F72F9-FA77-4EAE-8170-DD9210AE277B}"/>
              </a:ext>
            </a:extLst>
          </p:cNvPr>
          <p:cNvGrpSpPr/>
          <p:nvPr/>
        </p:nvGrpSpPr>
        <p:grpSpPr>
          <a:xfrm>
            <a:off x="5109046" y="4733373"/>
            <a:ext cx="1691916" cy="1668648"/>
            <a:chOff x="6722056" y="4638487"/>
            <a:chExt cx="1691916" cy="1668648"/>
          </a:xfrm>
        </p:grpSpPr>
        <p:sp>
          <p:nvSpPr>
            <p:cNvPr id="24" name="Oval 23">
              <a:extLst>
                <a:ext uri="{FF2B5EF4-FFF2-40B4-BE49-F238E27FC236}">
                  <a16:creationId xmlns:a16="http://schemas.microsoft.com/office/drawing/2014/main" id="{19BE9F2C-9C15-43BE-9A42-7AFB75C95848}"/>
                </a:ext>
              </a:extLst>
            </p:cNvPr>
            <p:cNvSpPr/>
            <p:nvPr/>
          </p:nvSpPr>
          <p:spPr>
            <a:xfrm>
              <a:off x="6722056" y="4638487"/>
              <a:ext cx="1691916" cy="1668648"/>
            </a:xfrm>
            <a:prstGeom prst="ellipse">
              <a:avLst/>
            </a:prstGeom>
            <a:noFill/>
            <a:ln w="38100">
              <a:solidFill>
                <a:srgbClr val="FF85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nvGrpSpPr>
            <p:cNvPr id="97" name="Group 96">
              <a:extLst>
                <a:ext uri="{FF2B5EF4-FFF2-40B4-BE49-F238E27FC236}">
                  <a16:creationId xmlns:a16="http://schemas.microsoft.com/office/drawing/2014/main" id="{3932E9C3-3D31-4FF5-A60E-985BE7336AC2}"/>
                </a:ext>
              </a:extLst>
            </p:cNvPr>
            <p:cNvGrpSpPr/>
            <p:nvPr/>
          </p:nvGrpSpPr>
          <p:grpSpPr>
            <a:xfrm>
              <a:off x="7055501" y="4776372"/>
              <a:ext cx="1025026" cy="1392879"/>
              <a:chOff x="7284419" y="2618949"/>
              <a:chExt cx="1648963" cy="2392778"/>
            </a:xfrm>
          </p:grpSpPr>
          <p:sp>
            <p:nvSpPr>
              <p:cNvPr id="98" name="Oval 97">
                <a:extLst>
                  <a:ext uri="{FF2B5EF4-FFF2-40B4-BE49-F238E27FC236}">
                    <a16:creationId xmlns:a16="http://schemas.microsoft.com/office/drawing/2014/main" id="{05E3F643-B677-4DEE-84EA-B838C0163275}"/>
                  </a:ext>
                </a:extLst>
              </p:cNvPr>
              <p:cNvSpPr/>
              <p:nvPr/>
            </p:nvSpPr>
            <p:spPr>
              <a:xfrm>
                <a:off x="7894177" y="2618949"/>
                <a:ext cx="405572" cy="409226"/>
              </a:xfrm>
              <a:prstGeom prst="ellipse">
                <a:avLst/>
              </a:prstGeom>
              <a:solidFill>
                <a:schemeClr val="tx1"/>
              </a:solidFill>
              <a:ln w="165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cxnSp>
            <p:nvCxnSpPr>
              <p:cNvPr id="99" name="Straight Connector 98">
                <a:extLst>
                  <a:ext uri="{FF2B5EF4-FFF2-40B4-BE49-F238E27FC236}">
                    <a16:creationId xmlns:a16="http://schemas.microsoft.com/office/drawing/2014/main" id="{3F76D2F8-1257-4164-8B77-6F401313501D}"/>
                  </a:ext>
                </a:extLst>
              </p:cNvPr>
              <p:cNvCxnSpPr>
                <a:cxnSpLocks/>
              </p:cNvCxnSpPr>
              <p:nvPr/>
            </p:nvCxnSpPr>
            <p:spPr>
              <a:xfrm flipH="1">
                <a:off x="8101239" y="3249258"/>
                <a:ext cx="2" cy="876649"/>
              </a:xfrm>
              <a:prstGeom prst="line">
                <a:avLst/>
              </a:prstGeom>
              <a:ln w="3810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5F1AEDEE-11C7-4F85-9FD7-F7BD31CCB4F5}"/>
                  </a:ext>
                </a:extLst>
              </p:cNvPr>
              <p:cNvCxnSpPr>
                <a:cxnSpLocks/>
              </p:cNvCxnSpPr>
              <p:nvPr/>
            </p:nvCxnSpPr>
            <p:spPr>
              <a:xfrm flipH="1">
                <a:off x="7836052" y="3867559"/>
                <a:ext cx="141552" cy="1144168"/>
              </a:xfrm>
              <a:prstGeom prst="line">
                <a:avLst/>
              </a:prstGeom>
              <a:ln w="165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0DC15F63-255E-423D-AEB6-A17DE9D182B4}"/>
                  </a:ext>
                </a:extLst>
              </p:cNvPr>
              <p:cNvCxnSpPr>
                <a:cxnSpLocks/>
              </p:cNvCxnSpPr>
              <p:nvPr/>
            </p:nvCxnSpPr>
            <p:spPr>
              <a:xfrm>
                <a:off x="8216230" y="3791510"/>
                <a:ext cx="207370" cy="1220217"/>
              </a:xfrm>
              <a:prstGeom prst="line">
                <a:avLst/>
              </a:prstGeom>
              <a:ln w="165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2F44C72E-A8B8-43F9-8624-B7038D75855B}"/>
                  </a:ext>
                </a:extLst>
              </p:cNvPr>
              <p:cNvCxnSpPr>
                <a:cxnSpLocks/>
              </p:cNvCxnSpPr>
              <p:nvPr/>
            </p:nvCxnSpPr>
            <p:spPr>
              <a:xfrm flipH="1" flipV="1">
                <a:off x="7284419" y="3343244"/>
                <a:ext cx="800167" cy="5746"/>
              </a:xfrm>
              <a:prstGeom prst="line">
                <a:avLst/>
              </a:prstGeom>
              <a:ln w="165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229A424A-BBDA-4DCA-AE5E-CED3F07FF053}"/>
                  </a:ext>
                </a:extLst>
              </p:cNvPr>
              <p:cNvCxnSpPr>
                <a:cxnSpLocks/>
              </p:cNvCxnSpPr>
              <p:nvPr/>
            </p:nvCxnSpPr>
            <p:spPr>
              <a:xfrm flipH="1">
                <a:off x="8069262" y="3343243"/>
                <a:ext cx="864120" cy="5747"/>
              </a:xfrm>
              <a:prstGeom prst="line">
                <a:avLst/>
              </a:prstGeom>
              <a:ln w="165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5" name="Rectangle 24">
              <a:extLst>
                <a:ext uri="{FF2B5EF4-FFF2-40B4-BE49-F238E27FC236}">
                  <a16:creationId xmlns:a16="http://schemas.microsoft.com/office/drawing/2014/main" id="{9215CEFD-2A4F-4539-BCC3-4267D9B63D9B}"/>
                </a:ext>
              </a:extLst>
            </p:cNvPr>
            <p:cNvSpPr/>
            <p:nvPr/>
          </p:nvSpPr>
          <p:spPr>
            <a:xfrm>
              <a:off x="7110814" y="5323487"/>
              <a:ext cx="914400" cy="365760"/>
            </a:xfrm>
            <a:prstGeom prst="rect">
              <a:avLst/>
            </a:prstGeom>
            <a:solidFill>
              <a:srgbClr val="FF8585"/>
            </a:solidFill>
            <a:ln w="28575">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a:t>Human BAN</a:t>
              </a:r>
            </a:p>
            <a:p>
              <a:pPr algn="ctr"/>
              <a:r>
                <a:rPr lang="en-US" sz="1050" dirty="0"/>
                <a:t>Coordinator</a:t>
              </a:r>
            </a:p>
          </p:txBody>
        </p:sp>
      </p:grpSp>
    </p:spTree>
    <p:extLst>
      <p:ext uri="{BB962C8B-B14F-4D97-AF65-F5344CB8AC3E}">
        <p14:creationId xmlns:p14="http://schemas.microsoft.com/office/powerpoint/2010/main" val="2338976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2157</TotalTime>
  <Words>1857</Words>
  <Application>Microsoft Office PowerPoint</Application>
  <PresentationFormat>画面に合わせる (4:3)</PresentationFormat>
  <Paragraphs>293</Paragraphs>
  <Slides>17</Slides>
  <Notes>1</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17</vt:i4>
      </vt:variant>
    </vt:vector>
  </HeadingPairs>
  <TitlesOfParts>
    <vt:vector size="20" baseType="lpstr">
      <vt:lpstr>Arial</vt:lpstr>
      <vt:lpstr>Times New Roman</vt:lpstr>
      <vt:lpstr>Default Design</vt:lpstr>
      <vt:lpstr>PowerPoint プレゼンテーション</vt:lpstr>
      <vt:lpstr>Coordinator-to-Coordinator(C2C) Ranging and Communication for Multiple BAN Coexistence</vt:lpstr>
      <vt:lpstr>Coordinator-to-Coordinator(C2C)  Ranging and  Communications</vt:lpstr>
      <vt:lpstr>Need for C2C Ranging and Communications</vt:lpstr>
      <vt:lpstr>Possible Scenarios of C2C</vt:lpstr>
      <vt:lpstr>Possible Scenarios of C2C</vt:lpstr>
      <vt:lpstr>Possible Scenarios of C2C</vt:lpstr>
      <vt:lpstr>Possible Scenarios of C2C</vt:lpstr>
      <vt:lpstr>Possible Scenarios of C2C</vt:lpstr>
      <vt:lpstr>Possible Scenarios of C2C</vt:lpstr>
      <vt:lpstr>Possible Scenarios of Handovers</vt:lpstr>
      <vt:lpstr>Possible Scenarios of Handovers</vt:lpstr>
      <vt:lpstr>Topologies of the Described Scenarios</vt:lpstr>
      <vt:lpstr>Detecting other BANs</vt:lpstr>
      <vt:lpstr>Summary(1/2)</vt:lpstr>
      <vt:lpstr>Summary(2/2)</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kohno@ynu.ac.jp</cp:lastModifiedBy>
  <cp:revision>110</cp:revision>
  <dcterms:modified xsi:type="dcterms:W3CDTF">2024-11-13T19:50:08Z</dcterms:modified>
</cp:coreProperties>
</file>