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802-15-24-0638-00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821565D5-1F31-4CD3-B932-42A35EE3A46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802-15-24-0638-00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A89809FF-6F42-43A0-A5EE-054FA952DA0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802-15-24-0638-00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DEC651DE-A105-4AA5-AE83-02FBEF0AF85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01"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datatracker.ietf.org/doc/agenda-121-suit/" TargetMode="External"/><Relationship Id="rId2" Type="http://schemas.openxmlformats.org/officeDocument/2006/relationships/hyperlink" Target="https://meetecho-player.ietf.org/playout/?session=IETF121-SUIT-20241107-1730" TargetMode="External"/><Relationship Id="rId3" Type="http://schemas.openxmlformats.org/officeDocument/2006/relationships/hyperlink" Target="https://datatracker.ietf.org/doc/minutes-121-suit-202411071730/" TargetMode="External"/><Relationship Id="rId4"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doc/draft-ietf-suit-manifest/" TargetMode="External"/><Relationship Id="rId2" Type="http://schemas.openxmlformats.org/officeDocument/2006/relationships/hyperlink" Target="https://datatracker.ietf.org/doc/draft-ietf-suit-mud/" TargetMode="External"/><Relationship Id="rId3" Type="http://schemas.openxmlformats.org/officeDocument/2006/relationships/hyperlink" Target="https://datatracker.ietf.org/doc/draft-ietf-suit-trust-domains/" TargetMode="External"/><Relationship Id="rId4" Type="http://schemas.openxmlformats.org/officeDocument/2006/relationships/hyperlink" Target="https://datatracker.ietf.org/doc/draft-ietf-suit-firmware-encryption/" TargetMode="External"/><Relationship Id="rId5" Type="http://schemas.openxmlformats.org/officeDocument/2006/relationships/hyperlink" Target="https://datatracker.ietf.org/doc/draft-ietf-suit-report/" TargetMode="External"/><Relationship Id="rId6" Type="http://schemas.openxmlformats.org/officeDocument/2006/relationships/hyperlink" Target="https://datatracker.ietf.org/doc/draft-ietf-suit-update-management/" TargetMode="External"/><Relationship Id="rId7" Type="http://schemas.openxmlformats.org/officeDocument/2006/relationships/hyperlink" Target="https://datatracker.ietf.org/doc/draft-moran-suit-mti/" TargetMode="External"/><Relationship Id="rId8"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hyperlink" Target="https://datatracker.ietf.org/wg/bofs/" TargetMode="External"/><Relationship Id="rId3"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hyperlink" Target="https://datatracker.ietf.org/meeting/121/proceedings" TargetMode="External"/><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hyperlink" Target="https://registration.ietf.org/122/" TargetMode="External"/><Relationship Id="rId2" Type="http://schemas.openxmlformats.org/officeDocument/2006/relationships/hyperlink" Target="https://www.ietf.org/meeting/registration-fee-waivers/" TargetMode="External"/><Relationship Id="rId3"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datatracker.ietf.org/doc/agenda-121-6lo/" TargetMode="External"/><Relationship Id="rId2" Type="http://schemas.openxmlformats.org/officeDocument/2006/relationships/hyperlink" Target="https://meetecho-player.ietf.org/playout/?session=IETF121-6LO-20241106-1500"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datatracker.ietf.org/doc/draft-ietf-6lo-multicast-registration/" TargetMode="External"/><Relationship Id="rId2" Type="http://schemas.openxmlformats.org/officeDocument/2006/relationships/hyperlink" Target="https://datatracker.ietf.org/doc//draft-gomez-6lo-schc-15dot4/" TargetMode="External"/><Relationship Id="rId3" Type="http://schemas.openxmlformats.org/officeDocument/2006/relationships/hyperlink" Target="https://datatracker.ietf.org/doc/draft-ietf-6lo-path-aware-semantic-addressing/" TargetMode="External"/><Relationship Id="rId4" Type="http://schemas.openxmlformats.org/officeDocument/2006/relationships/hyperlink" Target="https://datatracker.ietf.org/doc/draft-ietf-6lo-prefix-registration/" TargetMode="External"/><Relationship Id="rId5" Type="http://schemas.openxmlformats.org/officeDocument/2006/relationships/hyperlink" Target="https://datatracker.ietf.org/doc/draft-choi-6lo-owc/" TargetMode="External"/><Relationship Id="rId6"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hyperlink" Target="https://datatracker.ietf.org/doc/agenda-121-lake/" TargetMode="External"/><Relationship Id="rId2" Type="http://schemas.openxmlformats.org/officeDocument/2006/relationships/hyperlink" Target="https://meetecho-player.ietf.org/playout/?session=IETF121-LAKE-20241104-1730" TargetMode="External"/><Relationship Id="rId3" Type="http://schemas.openxmlformats.org/officeDocument/2006/relationships/hyperlink" Target="https://datatracker.ietf.org/doc/minutes-121-lake-202411041730/" TargetMode="External"/><Relationship Id="rId4"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datatracker.ietf.org/doc/draft-ietf-lake-authz/" TargetMode="External"/><Relationship Id="rId2" Type="http://schemas.openxmlformats.org/officeDocument/2006/relationships/hyperlink" Target="https://datatracker.ietf.org/doc/draft-ietf-lake-edhoc-impl-cons/" TargetMode="External"/><Relationship Id="rId3"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76600" cy="46112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182880"/>
                <a:tab algn="l" pos="365760"/>
                <a:tab algn="l" pos="548640"/>
                <a:tab algn="l" pos="731520"/>
              </a:tabLst>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July Slides</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November, 2024</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Slides</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0" lang="en-IE" sz="1600" spc="-1" strike="noStrike">
                <a:solidFill>
                  <a:srgbClr val="000000"/>
                </a:solidFill>
                <a:latin typeface="Times New Roman"/>
                <a:ea typeface="DejaVu Sans"/>
              </a:rPr>
              <a:t>Opening Report and slides for SC IETF Meeting.</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457200" y="725040"/>
            <a:ext cx="8226000" cy="12470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Suit – Software Updates for Internet of Things</a:t>
            </a:r>
            <a:endParaRPr b="0" lang="en-US" sz="4400" spc="-1" strike="noStrike">
              <a:solidFill>
                <a:srgbClr val="000000"/>
              </a:solidFill>
              <a:latin typeface="Arial"/>
            </a:endParaRPr>
          </a:p>
        </p:txBody>
      </p:sp>
      <p:sp>
        <p:nvSpPr>
          <p:cNvPr id="156" name="CustomShape 2"/>
          <p:cNvSpPr/>
          <p:nvPr/>
        </p:nvSpPr>
        <p:spPr>
          <a:xfrm>
            <a:off x="457200" y="2252520"/>
            <a:ext cx="8226000" cy="3974040"/>
          </a:xfrm>
          <a:prstGeom prst="rect">
            <a:avLst/>
          </a:prstGeom>
          <a:noFill/>
          <a:ln w="0">
            <a:noFill/>
          </a:ln>
        </p:spPr>
        <p:style>
          <a:lnRef idx="0"/>
          <a:fillRef idx="0"/>
          <a:effectRef idx="0"/>
          <a:fontRef idx="minor"/>
        </p:style>
        <p:txBody>
          <a:bodyPr lIns="0" rIns="0" tIns="0" bIns="0" anchor="t">
            <a:normAutofit/>
          </a:bodyPr>
          <a:p>
            <a:pPr marL="478080" indent="-4780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121</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Agenda</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2"/>
              </a:rPr>
              <a:t>Video</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3"/>
              </a:rPr>
              <a:t>Minutes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7"/>
          <p:cNvSpPr/>
          <p:nvPr/>
        </p:nvSpPr>
        <p:spPr>
          <a:xfrm>
            <a:off x="457200" y="725040"/>
            <a:ext cx="8226000" cy="12470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Suit – Work in progress</a:t>
            </a:r>
            <a:endParaRPr b="0" lang="en-US" sz="4400" spc="-1" strike="noStrike">
              <a:solidFill>
                <a:srgbClr val="000000"/>
              </a:solidFill>
              <a:latin typeface="Arial"/>
            </a:endParaRPr>
          </a:p>
        </p:txBody>
      </p:sp>
      <p:sp>
        <p:nvSpPr>
          <p:cNvPr id="158" name="CustomShape 8"/>
          <p:cNvSpPr/>
          <p:nvPr/>
        </p:nvSpPr>
        <p:spPr>
          <a:xfrm>
            <a:off x="457200" y="2252520"/>
            <a:ext cx="8226000" cy="3974040"/>
          </a:xfrm>
          <a:prstGeom prst="rect">
            <a:avLst/>
          </a:prstGeom>
          <a:noFill/>
          <a:ln w="0">
            <a:noFill/>
          </a:ln>
        </p:spPr>
        <p:style>
          <a:lnRef idx="0"/>
          <a:fillRef idx="0"/>
          <a:effectRef idx="0"/>
          <a:fontRef idx="minor"/>
        </p:style>
        <p:txBody>
          <a:bodyPr lIns="0" rIns="0" tIns="0" bIns="0" anchor="t">
            <a:normAutofit fontScale="67000"/>
          </a:bodyPr>
          <a:p>
            <a:pPr marL="319320" indent="-3193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640800" indent="-3193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Publication requested</a:t>
            </a:r>
            <a:endParaRPr b="0" lang="en-US" sz="3200" spc="-1" strike="noStrike">
              <a:solidFill>
                <a:srgbClr val="000000"/>
              </a:solidFill>
              <a:latin typeface="Arial"/>
            </a:endParaRPr>
          </a:p>
          <a:p>
            <a:pPr lvl="4" marL="723600" indent="-144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1"/>
              </a:rPr>
              <a:t>https://datatracker.ietf.org/doc/draft-ietf-suit-manifest/</a:t>
            </a:r>
            <a:endParaRPr b="0" lang="en-US" sz="2800" spc="-1" strike="noStrike">
              <a:solidFill>
                <a:srgbClr val="000000"/>
              </a:solidFill>
              <a:latin typeface="Arial"/>
            </a:endParaRPr>
          </a:p>
          <a:p>
            <a:pPr lvl="4" marL="723600" indent="-144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2"/>
              </a:rPr>
              <a:t>https://datatracker.ietf.org/doc/draft-ietf-suit-mud/</a:t>
            </a:r>
            <a:endParaRPr b="0" lang="en-US" sz="2800" spc="-1" strike="noStrike">
              <a:solidFill>
                <a:srgbClr val="000000"/>
              </a:solidFill>
              <a:latin typeface="Arial"/>
            </a:endParaRPr>
          </a:p>
          <a:p>
            <a:pPr lvl="4" marL="723600" indent="-144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3"/>
              </a:rPr>
              <a:t>https://datatracker.ietf.org/doc/draft-ietf-suit-trust-domains/</a:t>
            </a:r>
            <a:endParaRPr b="0" lang="en-US" sz="2800" spc="-1" strike="noStrike">
              <a:solidFill>
                <a:srgbClr val="000000"/>
              </a:solidFill>
              <a:latin typeface="Arial"/>
            </a:endParaRPr>
          </a:p>
          <a:p>
            <a:pPr lvl="4" marL="723600" indent="-144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4"/>
              </a:rPr>
              <a:t>https://datatracker.ietf.org/doc/draft-ietf-suit-firmware-encryption/</a:t>
            </a:r>
            <a:endParaRPr b="0" lang="en-US" sz="2800" spc="-1" strike="noStrike">
              <a:solidFill>
                <a:srgbClr val="000000"/>
              </a:solidFill>
              <a:latin typeface="Arial"/>
            </a:endParaRPr>
          </a:p>
          <a:p>
            <a:pPr marL="319320" indent="-31932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Work in Progress (most of then almost done in WG)</a:t>
            </a:r>
            <a:endParaRPr b="0" lang="en-US" sz="3200" spc="-1" strike="noStrike">
              <a:solidFill>
                <a:srgbClr val="000000"/>
              </a:solidFill>
              <a:latin typeface="Arial"/>
            </a:endParaRPr>
          </a:p>
          <a:p>
            <a:pPr lvl="1" marL="640800" indent="-31932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5"/>
              </a:rPr>
              <a:t>https://datatracker.ietf.org/doc/draft-ietf-suit-report/</a:t>
            </a:r>
            <a:endParaRPr b="0" lang="en-US" sz="2800" spc="-1" strike="noStrike">
              <a:solidFill>
                <a:srgbClr val="000000"/>
              </a:solidFill>
              <a:latin typeface="Arial"/>
            </a:endParaRPr>
          </a:p>
          <a:p>
            <a:pPr lvl="1" marL="640800" indent="-31932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6"/>
              </a:rPr>
              <a:t>https://datatracker.ietf.org/doc/draft-ietf-suit-update-management/</a:t>
            </a:r>
            <a:endParaRPr b="0" lang="en-US" sz="2800" spc="-1" strike="noStrike">
              <a:solidFill>
                <a:srgbClr val="000000"/>
              </a:solidFill>
              <a:latin typeface="Arial"/>
            </a:endParaRPr>
          </a:p>
          <a:p>
            <a:pPr lvl="1" marL="640800" indent="-31932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7"/>
              </a:rPr>
              <a:t>https://datatracker.ietf.org/doc/draft-moran-suit-mti/</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457200" y="777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BoFs in IETF 121</a:t>
            </a:r>
            <a:endParaRPr b="0" lang="en-US" sz="4400" spc="-1" strike="noStrike">
              <a:solidFill>
                <a:srgbClr val="000000"/>
              </a:solidFill>
              <a:latin typeface="Arial"/>
            </a:endParaRPr>
          </a:p>
        </p:txBody>
      </p:sp>
      <p:sp>
        <p:nvSpPr>
          <p:cNvPr id="160" name="CustomShape 2"/>
          <p:cNvSpPr/>
          <p:nvPr/>
        </p:nvSpPr>
        <p:spPr>
          <a:xfrm>
            <a:off x="457200" y="2252520"/>
            <a:ext cx="8226000" cy="3974040"/>
          </a:xfrm>
          <a:prstGeom prst="rect">
            <a:avLst/>
          </a:prstGeom>
          <a:noFill/>
          <a:ln w="0">
            <a:noFill/>
          </a:ln>
        </p:spPr>
        <p:style>
          <a:lnRef idx="0"/>
          <a:fillRef idx="0"/>
          <a:effectRef idx="0"/>
          <a:fontRef idx="minor"/>
        </p:style>
        <p:txBody>
          <a:bodyPr lIns="0" rIns="0" tIns="0" bIns="0" anchor="t">
            <a:normAutofit fontScale="72000"/>
          </a:bodyPr>
          <a:p>
            <a:pPr marL="276480" indent="-276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requested BoFs can be found from </a:t>
            </a:r>
            <a:r>
              <a:rPr b="0" lang="en-IE" sz="3200" spc="-1" strike="noStrike" u="sng">
                <a:solidFill>
                  <a:srgbClr val="0000ff"/>
                </a:solidFill>
                <a:uFillTx/>
                <a:latin typeface="Arial"/>
                <a:ea typeface="DejaVu Sans"/>
                <a:hlinkClick r:id="rId1"/>
              </a:rPr>
              <a:t>https://datatracker.ietf.org/doc/bof-requests</a:t>
            </a:r>
            <a:endParaRPr b="0" lang="en-US" sz="3200" spc="-1" strike="noStrike">
              <a:solidFill>
                <a:srgbClr val="000000"/>
              </a:solidFill>
              <a:latin typeface="Arial"/>
            </a:endParaRPr>
          </a:p>
          <a:p>
            <a:pPr marL="276480" indent="-276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approved BoFs can be found from </a:t>
            </a:r>
            <a:r>
              <a:rPr b="0" lang="en-IE" sz="3200" spc="-1" strike="noStrike" u="sng">
                <a:solidFill>
                  <a:srgbClr val="0000ff"/>
                </a:solidFill>
                <a:uFillTx/>
                <a:latin typeface="Arial"/>
                <a:ea typeface="DejaVu Sans"/>
                <a:hlinkClick r:id="rId2"/>
              </a:rPr>
              <a:t>https://datatracker.ietf.org/wg/bofs/</a:t>
            </a:r>
            <a:endParaRPr b="0" lang="en-US" sz="3200" spc="-1" strike="noStrike">
              <a:solidFill>
                <a:srgbClr val="000000"/>
              </a:solidFill>
              <a:latin typeface="Arial"/>
            </a:endParaRPr>
          </a:p>
          <a:p>
            <a:pPr marL="276480" indent="-276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alldispatch </a:t>
            </a:r>
            <a:r>
              <a:rPr b="0" lang="en-IE" sz="3200" spc="-1" strike="noStrike">
                <a:solidFill>
                  <a:srgbClr val="000000"/>
                </a:solidFill>
                <a:latin typeface="Arial"/>
                <a:ea typeface="DejaVu Sans"/>
              </a:rPr>
              <a:t>– IETF-Wide "Dispatch" Session BOF</a:t>
            </a:r>
            <a:endParaRPr b="0" lang="en-US" sz="3200" spc="-1" strike="noStrike">
              <a:solidFill>
                <a:srgbClr val="000000"/>
              </a:solidFill>
              <a:latin typeface="Arial"/>
            </a:endParaRPr>
          </a:p>
          <a:p>
            <a:pPr marL="276480" indent="-276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diem </a:t>
            </a:r>
            <a:r>
              <a:rPr b="0" lang="en-IE" sz="3200" spc="-1" strike="noStrike">
                <a:solidFill>
                  <a:srgbClr val="000000"/>
                </a:solidFill>
                <a:latin typeface="Arial"/>
                <a:ea typeface="DejaVu Sans"/>
              </a:rPr>
              <a:t>– Digital Emblems BOF</a:t>
            </a:r>
            <a:endParaRPr b="0" lang="en-US" sz="3200" spc="-1" strike="noStrike">
              <a:solidFill>
                <a:srgbClr val="000000"/>
              </a:solidFill>
              <a:latin typeface="Arial"/>
            </a:endParaRPr>
          </a:p>
          <a:p>
            <a:pPr marL="276480" indent="-276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hpwan – High Performance Wide Area Network BOF</a:t>
            </a:r>
            <a:endParaRPr b="0" lang="en-US" sz="3200" spc="-1" strike="noStrike">
              <a:solidFill>
                <a:srgbClr val="000000"/>
              </a:solidFill>
              <a:latin typeface="Arial"/>
            </a:endParaRPr>
          </a:p>
          <a:p>
            <a:pPr marL="276480" indent="-276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rpp </a:t>
            </a:r>
            <a:r>
              <a:rPr b="0" lang="en-IE" sz="3200" spc="-1" strike="noStrike">
                <a:solidFill>
                  <a:srgbClr val="000000"/>
                </a:solidFill>
                <a:latin typeface="Arial"/>
                <a:ea typeface="DejaVu Sans"/>
              </a:rPr>
              <a:t>– RESTful Provisioning Protocol BOF</a:t>
            </a:r>
            <a:endParaRPr b="0" lang="en-US" sz="3200" spc="-1" strike="noStrike">
              <a:solidFill>
                <a:srgbClr val="000000"/>
              </a:solidFill>
              <a:latin typeface="Arial"/>
            </a:endParaRPr>
          </a:p>
          <a:p>
            <a:pPr marL="276480" indent="-276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Deepspace </a:t>
            </a:r>
            <a:r>
              <a:rPr b="0" lang="en-IE" sz="3200" spc="-1" strike="noStrike">
                <a:solidFill>
                  <a:srgbClr val="000000"/>
                </a:solidFill>
                <a:latin typeface="Arial"/>
                <a:ea typeface="DejaVu Sans"/>
              </a:rPr>
              <a:t>– Deepspace BOF</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3200" spc="-1" strike="noStrike">
                <a:solidFill>
                  <a:srgbClr val="000000"/>
                </a:solidFill>
                <a:latin typeface="Arial"/>
                <a:ea typeface="Noto Sans CJK SC"/>
              </a:rPr>
              <a:t>IETF-Wide "Dispatch" Session (alldispatch)</a:t>
            </a:r>
            <a:endParaRPr b="0" lang="en-US" sz="3200" spc="-1" strike="noStrike">
              <a:solidFill>
                <a:srgbClr val="000000"/>
              </a:solidFill>
              <a:latin typeface="Arial"/>
            </a:endParaRPr>
          </a:p>
        </p:txBody>
      </p:sp>
      <p:sp>
        <p:nvSpPr>
          <p:cNvPr id="162" name="PlaceHolder 2"/>
          <p:cNvSpPr>
            <a:spLocks noGrp="1"/>
          </p:cNvSpPr>
          <p:nvPr>
            <p:ph/>
          </p:nvPr>
        </p:nvSpPr>
        <p:spPr>
          <a:xfrm>
            <a:off x="457200" y="1604520"/>
            <a:ext cx="8228880" cy="3976920"/>
          </a:xfrm>
          <a:prstGeom prst="rect">
            <a:avLst/>
          </a:prstGeom>
          <a:noFill/>
          <a:ln w="0">
            <a:noFill/>
          </a:ln>
        </p:spPr>
        <p:txBody>
          <a:bodyPr lIns="0" rIns="0" tIns="0" bIns="0" anchor="t">
            <a:normAutofit fontScale="55000"/>
          </a:bodyPr>
          <a:p>
            <a:pPr marL="237600" indent="-178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Combination of the different dispatch </a:t>
            </a:r>
            <a:r>
              <a:rPr b="0" lang="en-US" sz="3200" spc="-1" strike="noStrike">
                <a:solidFill>
                  <a:srgbClr val="000000"/>
                </a:solidFill>
                <a:latin typeface="Arial"/>
              </a:rPr>
              <a:t>groups in the IETF.</a:t>
            </a:r>
            <a:endParaRPr b="0" lang="en-US" sz="3200" spc="-1" strike="noStrike">
              <a:solidFill>
                <a:srgbClr val="000000"/>
              </a:solidFill>
              <a:latin typeface="Arial"/>
            </a:endParaRPr>
          </a:p>
          <a:p>
            <a:pPr marL="237600" indent="-178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Experiment to see whether we can </a:t>
            </a:r>
            <a:r>
              <a:rPr b="0" lang="en-US" sz="3200" spc="-1" strike="noStrike">
                <a:solidFill>
                  <a:srgbClr val="000000"/>
                </a:solidFill>
                <a:latin typeface="Arial"/>
              </a:rPr>
              <a:t>combine all of them.</a:t>
            </a:r>
            <a:endParaRPr b="0" lang="en-US" sz="3200" spc="-1" strike="noStrike">
              <a:solidFill>
                <a:srgbClr val="000000"/>
              </a:solidFill>
              <a:latin typeface="Arial"/>
            </a:endParaRPr>
          </a:p>
          <a:p>
            <a:pPr marL="237600" indent="-178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This is meant to solve five problems:</a:t>
            </a:r>
            <a:endParaRPr b="0" lang="en-US" sz="3200" spc="-1" strike="noStrike">
              <a:solidFill>
                <a:srgbClr val="000000"/>
              </a:solidFill>
              <a:latin typeface="Arial"/>
            </a:endParaRPr>
          </a:p>
          <a:p>
            <a:pPr lvl="1" marL="475200" indent="-178200">
              <a:lnSpc>
                <a:spcPct val="100000"/>
              </a:lnSpc>
              <a:spcBef>
                <a:spcPts val="1134"/>
              </a:spcBef>
              <a:buClr>
                <a:srgbClr val="000000"/>
              </a:buClr>
              <a:buFont typeface="StarSymbol"/>
              <a:buAutoNum type="arabicParenR"/>
            </a:pPr>
            <a:r>
              <a:rPr b="0" lang="en-US" sz="2800" spc="-1" strike="noStrike">
                <a:solidFill>
                  <a:srgbClr val="000000"/>
                </a:solidFill>
                <a:latin typeface="Arial"/>
              </a:rPr>
              <a:t>Proponents often have trouble figuring out </a:t>
            </a:r>
            <a:r>
              <a:rPr b="0" lang="en-US" sz="2800" spc="-1" strike="noStrike">
                <a:solidFill>
                  <a:srgbClr val="000000"/>
                </a:solidFill>
                <a:latin typeface="Arial"/>
              </a:rPr>
              <a:t>where to dispatch something that spans </a:t>
            </a:r>
            <a:r>
              <a:rPr b="0" lang="en-US" sz="2800" spc="-1" strike="noStrike">
                <a:solidFill>
                  <a:srgbClr val="000000"/>
                </a:solidFill>
                <a:latin typeface="Arial"/>
              </a:rPr>
              <a:t>multiple areas.</a:t>
            </a:r>
            <a:endParaRPr b="0" lang="en-US" sz="2800" spc="-1" strike="noStrike">
              <a:solidFill>
                <a:srgbClr val="000000"/>
              </a:solidFill>
              <a:latin typeface="Arial"/>
            </a:endParaRPr>
          </a:p>
          <a:p>
            <a:pPr lvl="1" marL="475200" indent="-178200">
              <a:lnSpc>
                <a:spcPct val="100000"/>
              </a:lnSpc>
              <a:spcBef>
                <a:spcPts val="1134"/>
              </a:spcBef>
              <a:buClr>
                <a:srgbClr val="000000"/>
              </a:buClr>
              <a:buFont typeface="StarSymbol"/>
              <a:buAutoNum type="arabicParenR"/>
            </a:pPr>
            <a:r>
              <a:rPr b="0" lang="en-US" sz="2800" spc="-1" strike="noStrike">
                <a:solidFill>
                  <a:srgbClr val="000000"/>
                </a:solidFill>
                <a:latin typeface="Arial"/>
              </a:rPr>
              <a:t>Each Dispatch session aggravates scheduling </a:t>
            </a:r>
            <a:r>
              <a:rPr b="0" lang="en-US" sz="2800" spc="-1" strike="noStrike">
                <a:solidFill>
                  <a:srgbClr val="000000"/>
                </a:solidFill>
                <a:latin typeface="Arial"/>
              </a:rPr>
              <a:t>because they have large target audiences, </a:t>
            </a:r>
            <a:r>
              <a:rPr b="0" lang="en-US" sz="2800" spc="-1" strike="noStrike">
                <a:solidFill>
                  <a:srgbClr val="000000"/>
                </a:solidFill>
                <a:latin typeface="Arial"/>
              </a:rPr>
              <a:t>and consolidating them in a single time slot will </a:t>
            </a:r>
            <a:r>
              <a:rPr b="0" lang="en-US" sz="2800" spc="-1" strike="noStrike">
                <a:solidFill>
                  <a:srgbClr val="000000"/>
                </a:solidFill>
                <a:latin typeface="Arial"/>
              </a:rPr>
              <a:t>simplify that problem.</a:t>
            </a:r>
            <a:endParaRPr b="0" lang="en-US" sz="2800" spc="-1" strike="noStrike">
              <a:solidFill>
                <a:srgbClr val="000000"/>
              </a:solidFill>
              <a:latin typeface="Arial"/>
            </a:endParaRPr>
          </a:p>
          <a:p>
            <a:pPr lvl="1" marL="475200" indent="-178200">
              <a:lnSpc>
                <a:spcPct val="100000"/>
              </a:lnSpc>
              <a:spcBef>
                <a:spcPts val="1134"/>
              </a:spcBef>
              <a:buClr>
                <a:srgbClr val="000000"/>
              </a:buClr>
              <a:buFont typeface="StarSymbol"/>
              <a:buAutoNum type="arabicParenR"/>
            </a:pPr>
            <a:r>
              <a:rPr b="0" lang="en-US" sz="2800" spc="-1" strike="noStrike">
                <a:solidFill>
                  <a:srgbClr val="000000"/>
                </a:solidFill>
                <a:latin typeface="Arial"/>
              </a:rPr>
              <a:t>Participants with cross-area expertise, who </a:t>
            </a:r>
            <a:r>
              <a:rPr b="0" lang="en-US" sz="2800" spc="-1" strike="noStrike">
                <a:solidFill>
                  <a:srgbClr val="000000"/>
                </a:solidFill>
                <a:latin typeface="Arial"/>
              </a:rPr>
              <a:t>provide valuable input for dispatching, find it </a:t>
            </a:r>
            <a:r>
              <a:rPr b="0" lang="en-US" sz="2800" spc="-1" strike="noStrike">
                <a:solidFill>
                  <a:srgbClr val="000000"/>
                </a:solidFill>
                <a:latin typeface="Arial"/>
              </a:rPr>
              <a:t>difficult to attend multiple Dispatch sessions.</a:t>
            </a:r>
            <a:endParaRPr b="0" lang="en-US" sz="2800" spc="-1" strike="noStrike">
              <a:solidFill>
                <a:srgbClr val="000000"/>
              </a:solidFill>
              <a:latin typeface="Arial"/>
            </a:endParaRPr>
          </a:p>
          <a:p>
            <a:pPr lvl="1" marL="475200" indent="-178200">
              <a:lnSpc>
                <a:spcPct val="100000"/>
              </a:lnSpc>
              <a:spcBef>
                <a:spcPts val="1134"/>
              </a:spcBef>
              <a:buClr>
                <a:srgbClr val="000000"/>
              </a:buClr>
              <a:buFont typeface="StarSymbol"/>
              <a:buAutoNum type="arabicParenR"/>
            </a:pPr>
            <a:r>
              <a:rPr b="0" lang="en-US" sz="2800" spc="-1" strike="noStrike">
                <a:solidFill>
                  <a:srgbClr val="000000"/>
                </a:solidFill>
                <a:latin typeface="Arial"/>
              </a:rPr>
              <a:t>Currently, Dispatch meetings sometimes result </a:t>
            </a:r>
            <a:r>
              <a:rPr b="0" lang="en-US" sz="2800" spc="-1" strike="noStrike">
                <a:solidFill>
                  <a:srgbClr val="000000"/>
                </a:solidFill>
                <a:latin typeface="Arial"/>
              </a:rPr>
              <a:t>in routing to a different Dispatch, which wastes </a:t>
            </a:r>
            <a:r>
              <a:rPr b="0" lang="en-US" sz="2800" spc="-1" strike="noStrike">
                <a:solidFill>
                  <a:srgbClr val="000000"/>
                </a:solidFill>
                <a:latin typeface="Arial"/>
              </a:rPr>
              <a:t>months.</a:t>
            </a:r>
            <a:endParaRPr b="0" lang="en-US" sz="2800" spc="-1" strike="noStrike">
              <a:solidFill>
                <a:srgbClr val="000000"/>
              </a:solidFill>
              <a:latin typeface="Arial"/>
            </a:endParaRPr>
          </a:p>
          <a:p>
            <a:pPr lvl="1" marL="475200" indent="-178200">
              <a:lnSpc>
                <a:spcPct val="100000"/>
              </a:lnSpc>
              <a:spcBef>
                <a:spcPts val="1134"/>
              </a:spcBef>
              <a:buClr>
                <a:srgbClr val="000000"/>
              </a:buClr>
              <a:buFont typeface="StarSymbol"/>
              <a:buAutoNum type="arabicParenR"/>
            </a:pPr>
            <a:r>
              <a:rPr b="0" lang="en-US" sz="2800" spc="-1" strike="noStrike">
                <a:solidFill>
                  <a:srgbClr val="000000"/>
                </a:solidFill>
                <a:latin typeface="Arial"/>
              </a:rPr>
              <a:t>There is a common practice of "Dispatch </a:t>
            </a:r>
            <a:r>
              <a:rPr b="0" lang="en-US" sz="2800" spc="-1" strike="noStrike">
                <a:solidFill>
                  <a:srgbClr val="000000"/>
                </a:solidFill>
                <a:latin typeface="Arial"/>
              </a:rPr>
              <a:t>Shopping" in which proponents attempt to </a:t>
            </a:r>
            <a:r>
              <a:rPr b="0" lang="en-US" sz="2800" spc="-1" strike="noStrike">
                <a:solidFill>
                  <a:srgbClr val="000000"/>
                </a:solidFill>
                <a:latin typeface="Arial"/>
              </a:rPr>
              <a:t>discover the least rigorous venue. This </a:t>
            </a:r>
            <a:r>
              <a:rPr b="0" lang="en-US" sz="2800" spc="-1" strike="noStrike">
                <a:solidFill>
                  <a:srgbClr val="000000"/>
                </a:solidFill>
                <a:latin typeface="Arial"/>
              </a:rPr>
              <a:t>consumes agenda time and can result in </a:t>
            </a:r>
            <a:r>
              <a:rPr b="0" lang="en-US" sz="2800" spc="-1" strike="noStrike">
                <a:solidFill>
                  <a:srgbClr val="000000"/>
                </a:solidFill>
                <a:latin typeface="Arial"/>
              </a:rPr>
              <a:t>lower-quality work being admitted into the </a:t>
            </a:r>
            <a:r>
              <a:rPr b="0" lang="en-US" sz="2800" spc="-1" strike="noStrike">
                <a:solidFill>
                  <a:srgbClr val="000000"/>
                </a:solidFill>
                <a:latin typeface="Arial"/>
              </a:rPr>
              <a:t>IETF.</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3200" spc="-1" strike="noStrike">
                <a:solidFill>
                  <a:srgbClr val="000000"/>
                </a:solidFill>
                <a:latin typeface="Arial"/>
                <a:ea typeface="Noto Sans CJK SC"/>
              </a:rPr>
              <a:t>Digital Emblems (diem)</a:t>
            </a:r>
            <a:endParaRPr b="0" lang="en-US" sz="3200" spc="-1" strike="noStrike">
              <a:solidFill>
                <a:srgbClr val="000000"/>
              </a:solidFill>
              <a:latin typeface="Arial"/>
            </a:endParaRPr>
          </a:p>
        </p:txBody>
      </p:sp>
      <p:sp>
        <p:nvSpPr>
          <p:cNvPr id="164" name="PlaceHolder 2"/>
          <p:cNvSpPr>
            <a:spLocks noGrp="1"/>
          </p:cNvSpPr>
          <p:nvPr>
            <p:ph/>
          </p:nvPr>
        </p:nvSpPr>
        <p:spPr>
          <a:xfrm>
            <a:off x="457200" y="1604520"/>
            <a:ext cx="8228880" cy="3976920"/>
          </a:xfrm>
          <a:prstGeom prst="rect">
            <a:avLst/>
          </a:prstGeom>
          <a:noFill/>
          <a:ln w="0">
            <a:noFill/>
          </a:ln>
        </p:spPr>
        <p:txBody>
          <a:bodyPr lIns="0" rIns="0" tIns="0" bIns="0" anchor="t">
            <a:normAutofit fontScale="68000"/>
          </a:bodyPr>
          <a:p>
            <a:pPr marL="293760" indent="-220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International law defines a number of emblems, such as the blue helmets of United Nations peacekeeping forces, as indicative of special protections.</a:t>
            </a:r>
            <a:endParaRPr b="0" lang="en-US" sz="3200" spc="-1" strike="noStrike">
              <a:solidFill>
                <a:srgbClr val="000000"/>
              </a:solidFill>
              <a:latin typeface="Arial"/>
            </a:endParaRPr>
          </a:p>
          <a:p>
            <a:pPr marL="293760" indent="-220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Such physical emblems do not translate to the digital realm and also suffer from a number of weaknesses in the physical world.</a:t>
            </a:r>
            <a:endParaRPr b="0" lang="en-US" sz="3200" spc="-1" strike="noStrike">
              <a:solidFill>
                <a:srgbClr val="000000"/>
              </a:solidFill>
              <a:latin typeface="Arial"/>
            </a:endParaRPr>
          </a:p>
          <a:p>
            <a:pPr marL="293760" indent="-220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This BoF is to explore the problem space, discuss technical requirements raised by a variety of stakeholders, and help determine if there is useful work to be done in the IETF around digital emblems.</a:t>
            </a:r>
            <a:endParaRPr b="0" lang="en-US" sz="3200" spc="-1" strike="noStrike">
              <a:solidFill>
                <a:srgbClr val="000000"/>
              </a:solidFill>
              <a:latin typeface="Arial"/>
            </a:endParaRPr>
          </a:p>
          <a:p>
            <a:pPr marL="293760" indent="-220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Not working group forming.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525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3200" spc="-1" strike="noStrike">
                <a:solidFill>
                  <a:srgbClr val="000000"/>
                </a:solidFill>
                <a:latin typeface="Arial"/>
                <a:ea typeface="Noto Sans CJK SC"/>
              </a:rPr>
              <a:t>High Performance Wide Area Network (hpwan)</a:t>
            </a:r>
            <a:endParaRPr b="0" lang="en-US" sz="3200" spc="-1" strike="noStrike">
              <a:solidFill>
                <a:srgbClr val="000000"/>
              </a:solidFill>
              <a:latin typeface="Arial"/>
            </a:endParaRPr>
          </a:p>
        </p:txBody>
      </p:sp>
      <p:sp>
        <p:nvSpPr>
          <p:cNvPr id="166" name="PlaceHolder 2"/>
          <p:cNvSpPr>
            <a:spLocks noGrp="1"/>
          </p:cNvSpPr>
          <p:nvPr>
            <p:ph/>
          </p:nvPr>
        </p:nvSpPr>
        <p:spPr>
          <a:xfrm>
            <a:off x="457200" y="1604520"/>
            <a:ext cx="8228880" cy="3976920"/>
          </a:xfrm>
          <a:prstGeom prst="rect">
            <a:avLst/>
          </a:prstGeom>
          <a:noFill/>
          <a:ln w="0">
            <a:noFill/>
          </a:ln>
        </p:spPr>
        <p:txBody>
          <a:bodyPr lIns="0" rIns="0" tIns="0" bIns="0" anchor="t">
            <a:normAutofit fontScale="79000"/>
          </a:bodyPr>
          <a:p>
            <a:pPr marL="341280" indent="-255960">
              <a:spcBef>
                <a:spcPts val="1417"/>
              </a:spcBef>
              <a:buClr>
                <a:srgbClr val="000000"/>
              </a:buClr>
              <a:buSzPct val="45000"/>
              <a:buFont typeface="Wingdings" charset="2"/>
              <a:buChar char=""/>
            </a:pPr>
            <a:r>
              <a:rPr b="0" lang="en-US" sz="3200" spc="-1" strike="noStrike">
                <a:solidFill>
                  <a:srgbClr val="000000"/>
                </a:solidFill>
                <a:latin typeface="Arial"/>
              </a:rPr>
              <a:t>“</a:t>
            </a:r>
            <a:r>
              <a:rPr b="0" lang="en-US" sz="3200" spc="-1" strike="noStrike">
                <a:solidFill>
                  <a:srgbClr val="000000"/>
                </a:solidFill>
                <a:latin typeface="Arial"/>
              </a:rPr>
              <a:t>High-Performance Wide Area Networks (HP-WANs) are WANs that are engineered to meet the stringent demands of high-speed, low-latency, and ultra-high-volume applications in environments such as research, academia, and large-scale data processing.</a:t>
            </a:r>
            <a:endParaRPr b="0" lang="en-US" sz="3200" spc="-1" strike="noStrike">
              <a:solidFill>
                <a:srgbClr val="000000"/>
              </a:solidFill>
              <a:latin typeface="Arial"/>
            </a:endParaRPr>
          </a:p>
          <a:p>
            <a:pPr marL="341280" indent="-255960">
              <a:spcBef>
                <a:spcPts val="1417"/>
              </a:spcBef>
              <a:buClr>
                <a:srgbClr val="000000"/>
              </a:buClr>
              <a:buSzPct val="45000"/>
              <a:buFont typeface="Wingdings" charset="2"/>
              <a:buChar char=""/>
            </a:pPr>
            <a:r>
              <a:rPr b="0" lang="en-US" sz="3200" spc="-1" strike="noStrike">
                <a:solidFill>
                  <a:srgbClr val="000000"/>
                </a:solidFill>
                <a:latin typeface="Arial"/>
              </a:rPr>
              <a:t>These networks must efficiently handle high-throughput transmissions (particularly for large transactions), optimize available bandwidth, and ensure resilience, often where minimizing latency is critical.</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3200" spc="-1" strike="noStrike">
                <a:solidFill>
                  <a:srgbClr val="000000"/>
                </a:solidFill>
                <a:latin typeface="Arial"/>
                <a:ea typeface="Noto Sans CJK SC"/>
              </a:rPr>
              <a:t> </a:t>
            </a:r>
            <a:r>
              <a:rPr b="0" lang="en-US" sz="3200" spc="-1" strike="noStrike">
                <a:solidFill>
                  <a:srgbClr val="000000"/>
                </a:solidFill>
                <a:latin typeface="Arial"/>
                <a:ea typeface="Noto Sans CJK SC"/>
              </a:rPr>
              <a:t>RESTful Provisioning Protocol (rpp) </a:t>
            </a:r>
            <a:endParaRPr b="0" lang="en-US" sz="3200" spc="-1" strike="noStrike">
              <a:solidFill>
                <a:srgbClr val="000000"/>
              </a:solidFill>
              <a:latin typeface="Arial"/>
            </a:endParaRPr>
          </a:p>
        </p:txBody>
      </p:sp>
      <p:sp>
        <p:nvSpPr>
          <p:cNvPr id="168" name="PlaceHolder 2"/>
          <p:cNvSpPr>
            <a:spLocks noGrp="1"/>
          </p:cNvSpPr>
          <p:nvPr>
            <p:ph/>
          </p:nvPr>
        </p:nvSpPr>
        <p:spPr>
          <a:xfrm>
            <a:off x="457200" y="1604520"/>
            <a:ext cx="8228880" cy="3976920"/>
          </a:xfrm>
          <a:prstGeom prst="rect">
            <a:avLst/>
          </a:prstGeom>
          <a:noFill/>
          <a:ln w="0">
            <a:noFill/>
          </a:ln>
        </p:spPr>
        <p:txBody>
          <a:bodyPr lIns="0" rIns="0" tIns="0" bIns="0" anchor="t">
            <a:normAutofit fontScale="57000"/>
          </a:bodyPr>
          <a:p>
            <a:pPr marL="246240" indent="-184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The Extensible Provisioning Protocol (EPP) was standardized over 20 years ago to address the needs of domain name management between domain name registries and registrars.</a:t>
            </a:r>
            <a:endParaRPr b="0" lang="en-US" sz="3200" spc="-1" strike="noStrike">
              <a:solidFill>
                <a:srgbClr val="000000"/>
              </a:solidFill>
              <a:latin typeface="Arial"/>
            </a:endParaRPr>
          </a:p>
          <a:p>
            <a:pPr marL="246240" indent="-184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Though EPP is still serving the domain name industry well, the progress in available development, integration and operational patterns, tools and technologies create a desire to have a provisioning protocol using the REST architectural style and the JSON data-interchange format.</a:t>
            </a:r>
            <a:endParaRPr b="0" lang="en-US" sz="3200" spc="-1" strike="noStrike">
              <a:solidFill>
                <a:srgbClr val="000000"/>
              </a:solidFill>
              <a:latin typeface="Arial"/>
            </a:endParaRPr>
          </a:p>
          <a:p>
            <a:pPr marL="246240" indent="-184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This evolution already started in the ccTLD space and first production deployments of this approach have already seen adoption by both existing clients and a preferred way of integration for new registrars.</a:t>
            </a:r>
            <a:endParaRPr b="0" lang="en-US" sz="3200" spc="-1" strike="noStrike">
              <a:solidFill>
                <a:srgbClr val="000000"/>
              </a:solidFill>
              <a:latin typeface="Arial"/>
            </a:endParaRPr>
          </a:p>
          <a:p>
            <a:pPr marL="246240" indent="-184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A REST architecture may allow easier integration between registries and registrars, thus lowering the costs for domain registration and new market entrants.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453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3200" spc="-1" strike="noStrike">
                <a:solidFill>
                  <a:srgbClr val="000000"/>
                </a:solidFill>
                <a:latin typeface="Arial"/>
                <a:ea typeface="Noto Sans CJK SC"/>
              </a:rPr>
              <a:t>Deepspace (deepspace)</a:t>
            </a:r>
            <a:endParaRPr b="0" lang="en-US" sz="3200" spc="-1" strike="noStrike">
              <a:solidFill>
                <a:srgbClr val="000000"/>
              </a:solidFill>
              <a:latin typeface="Arial"/>
            </a:endParaRPr>
          </a:p>
        </p:txBody>
      </p:sp>
      <p:sp>
        <p:nvSpPr>
          <p:cNvPr id="170" name="PlaceHolder 2"/>
          <p:cNvSpPr>
            <a:spLocks noGrp="1"/>
          </p:cNvSpPr>
          <p:nvPr>
            <p:ph/>
          </p:nvPr>
        </p:nvSpPr>
        <p:spPr>
          <a:xfrm>
            <a:off x="457200" y="1604520"/>
            <a:ext cx="8228880" cy="3976920"/>
          </a:xfrm>
          <a:prstGeom prst="rect">
            <a:avLst/>
          </a:prstGeom>
          <a:noFill/>
          <a:ln w="0">
            <a:noFill/>
          </a:ln>
        </p:spPr>
        <p:txBody>
          <a:bodyPr lIns="0" rIns="0" tIns="0" bIns="0" anchor="t">
            <a:normAutofit fontScale="71000"/>
          </a:bodyPr>
          <a:p>
            <a:pPr marL="306720" indent="-23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Deep space communications involve long delays (e.g., Earth to Mars is 4-20 minutes) and intermittent communications, because of orbital dynamics. The combination of long delays and intermittent communications makes the round-trip time very large and very variable. Space agencies and private sector are planning to deploy IP networks on celestial bodies, such as Moon or Mars, ground, orbits and vicinity. While deep space is defined by ITU as 2M km away from Earth, therefore excluding Moon, this work does include Moon deployment.</a:t>
            </a:r>
            <a:endParaRPr b="0" lang="en-US" sz="3200" spc="-1" strike="noStrike">
              <a:solidFill>
                <a:srgbClr val="000000"/>
              </a:solidFill>
              <a:latin typeface="Arial"/>
            </a:endParaRPr>
          </a:p>
          <a:p>
            <a:pPr marL="306720" indent="-23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WG forming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777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Agenda for November</a:t>
            </a:r>
            <a:endParaRPr b="0" lang="en-US" sz="4400" spc="-1" strike="noStrike">
              <a:solidFill>
                <a:srgbClr val="000000"/>
              </a:solidFill>
              <a:latin typeface="Arial"/>
            </a:endParaRPr>
          </a:p>
        </p:txBody>
      </p:sp>
      <p:sp>
        <p:nvSpPr>
          <p:cNvPr id="140" name="CustomShape 2"/>
          <p:cNvSpPr/>
          <p:nvPr/>
        </p:nvSpPr>
        <p:spPr>
          <a:xfrm>
            <a:off x="457200" y="2252520"/>
            <a:ext cx="8226000" cy="3974040"/>
          </a:xfrm>
          <a:prstGeom prst="rect">
            <a:avLst/>
          </a:prstGeom>
          <a:noFill/>
          <a:ln w="0">
            <a:noFill/>
          </a:ln>
        </p:spPr>
        <p:style>
          <a:lnRef idx="0"/>
          <a:fillRef idx="0"/>
          <a:effectRef idx="0"/>
          <a:fontRef idx="minor"/>
        </p:style>
        <p:txBody>
          <a:bodyPr lIns="0" rIns="0" tIns="0" bIns="0" anchor="t">
            <a:normAutofit/>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Discuss what will be happening in IETF 121 Dublin (November 2 – 8, 2024)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457200" y="777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121</a:t>
            </a:r>
            <a:endParaRPr b="0" lang="en-US" sz="4400" spc="-1" strike="noStrike">
              <a:solidFill>
                <a:srgbClr val="000000"/>
              </a:solidFill>
              <a:latin typeface="Arial"/>
            </a:endParaRPr>
          </a:p>
        </p:txBody>
      </p:sp>
      <p:sp>
        <p:nvSpPr>
          <p:cNvPr id="142" name="CustomShape 2"/>
          <p:cNvSpPr/>
          <p:nvPr/>
        </p:nvSpPr>
        <p:spPr>
          <a:xfrm>
            <a:off x="457200" y="2252520"/>
            <a:ext cx="8226000" cy="397404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121 was held in Dublin between 2</a:t>
            </a:r>
            <a:r>
              <a:rPr b="0" lang="en-US" sz="3200" spc="-1" strike="noStrike" baseline="33000">
                <a:solidFill>
                  <a:srgbClr val="000000"/>
                </a:solidFill>
                <a:latin typeface="Arial"/>
                <a:ea typeface="DejaVu Sans"/>
              </a:rPr>
              <a:t>nd</a:t>
            </a:r>
            <a:r>
              <a:rPr b="0" lang="en-US" sz="3200" spc="-1" strike="noStrike">
                <a:solidFill>
                  <a:srgbClr val="000000"/>
                </a:solidFill>
                <a:latin typeface="Arial"/>
                <a:ea typeface="DejaVu Sans"/>
              </a:rPr>
              <a:t> of November and 8</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November, 2024.</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The proceedings are being collected:</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1"/>
              </a:rPr>
              <a:t>https://datatracker.ietf.org/meeting/121/proceedings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CustomShape 1"/>
          <p:cNvSpPr/>
          <p:nvPr/>
        </p:nvSpPr>
        <p:spPr>
          <a:xfrm>
            <a:off x="457200" y="777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122</a:t>
            </a:r>
            <a:endParaRPr b="0" lang="en-US" sz="4400" spc="-1" strike="noStrike">
              <a:solidFill>
                <a:srgbClr val="000000"/>
              </a:solidFill>
              <a:latin typeface="Arial"/>
            </a:endParaRPr>
          </a:p>
        </p:txBody>
      </p:sp>
      <p:sp>
        <p:nvSpPr>
          <p:cNvPr id="144" name="CustomShape 2"/>
          <p:cNvSpPr/>
          <p:nvPr/>
        </p:nvSpPr>
        <p:spPr>
          <a:xfrm>
            <a:off x="457200" y="2252520"/>
            <a:ext cx="8458200" cy="3974040"/>
          </a:xfrm>
          <a:prstGeom prst="rect">
            <a:avLst/>
          </a:prstGeom>
          <a:noFill/>
          <a:ln w="0">
            <a:noFill/>
          </a:ln>
        </p:spPr>
        <p:style>
          <a:lnRef idx="0"/>
          <a:fillRef idx="0"/>
          <a:effectRef idx="0"/>
          <a:fontRef idx="minor"/>
        </p:style>
        <p:txBody>
          <a:bodyPr lIns="0" rIns="0" tIns="0" bIns="0" anchor="t">
            <a:normAutofit fontScale="82000"/>
          </a:bodyPr>
          <a:p>
            <a:pPr marL="177120" indent="-177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122 will be held in Bangkok, between 15</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and 21</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2025.</a:t>
            </a:r>
            <a:endParaRPr b="0" lang="en-US" sz="3200" spc="-1" strike="noStrike">
              <a:solidFill>
                <a:srgbClr val="000000"/>
              </a:solidFill>
              <a:latin typeface="Arial"/>
            </a:endParaRPr>
          </a:p>
          <a:p>
            <a:pPr marL="177120" indent="-177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Registration is open:</a:t>
            </a:r>
            <a:endParaRPr b="0" lang="en-US" sz="3200" spc="-1" strike="noStrike">
              <a:solidFill>
                <a:srgbClr val="000000"/>
              </a:solidFill>
              <a:latin typeface="Arial"/>
            </a:endParaRPr>
          </a:p>
          <a:p>
            <a:pPr lvl="1" marL="354240" indent="-177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Registration</a:t>
            </a:r>
            <a:endParaRPr b="0" lang="en-US" sz="3200" spc="-1" strike="noStrike">
              <a:solidFill>
                <a:srgbClr val="000000"/>
              </a:solidFill>
              <a:latin typeface="Arial"/>
            </a:endParaRPr>
          </a:p>
          <a:p>
            <a:pPr lvl="1" marL="354240" indent="-177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There is registration fee waivers program</a:t>
            </a:r>
            <a:endParaRPr b="0" lang="en-US" sz="3200" spc="-1" strike="noStrike">
              <a:solidFill>
                <a:srgbClr val="000000"/>
              </a:solidFill>
              <a:latin typeface="Arial"/>
            </a:endParaRPr>
          </a:p>
          <a:p>
            <a:pPr lvl="2" marL="531360" indent="-177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Almost all remote participation requests are accepted.</a:t>
            </a:r>
            <a:endParaRPr b="0" lang="en-US" sz="3200" spc="-1" strike="noStrike">
              <a:solidFill>
                <a:srgbClr val="000000"/>
              </a:solidFill>
              <a:latin typeface="Arial"/>
            </a:endParaRPr>
          </a:p>
          <a:p>
            <a:pPr lvl="2" marL="531360" indent="-1771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hlinkClick r:id="rId2"/>
              </a:rPr>
              <a:t>https://www.ietf.org/meeting/registration-fee-waivers/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457200" y="777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Working groups to cover</a:t>
            </a:r>
            <a:endParaRPr b="0" lang="en-US" sz="4400" spc="-1" strike="noStrike">
              <a:solidFill>
                <a:srgbClr val="000000"/>
              </a:solidFill>
              <a:latin typeface="Arial"/>
            </a:endParaRPr>
          </a:p>
        </p:txBody>
      </p:sp>
      <p:sp>
        <p:nvSpPr>
          <p:cNvPr id="146" name="CustomShape 2"/>
          <p:cNvSpPr/>
          <p:nvPr/>
        </p:nvSpPr>
        <p:spPr>
          <a:xfrm>
            <a:off x="457200" y="2252520"/>
            <a:ext cx="8226000" cy="3974040"/>
          </a:xfrm>
          <a:prstGeom prst="rect">
            <a:avLst/>
          </a:prstGeom>
          <a:noFill/>
          <a:ln w="0">
            <a:noFill/>
          </a:ln>
        </p:spPr>
        <p:style>
          <a:lnRef idx="0"/>
          <a:fillRef idx="0"/>
          <a:effectRef idx="0"/>
          <a:fontRef idx="minor"/>
        </p:style>
        <p:txBody>
          <a:bodyPr lIns="0" rIns="0" tIns="0" bIns="0" anchor="t">
            <a:normAutofit/>
          </a:bodyPr>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6lo – IPv6 over Networks of Resource-constrained Nodes</a:t>
            </a:r>
            <a:endParaRPr b="0" lang="en-US" sz="3200" spc="-1" strike="noStrike">
              <a:solidFill>
                <a:srgbClr val="000000"/>
              </a:solidFill>
              <a:latin typeface="Arial"/>
            </a:endParaRPr>
          </a:p>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Lake – Lightweight Authenticated Key Exchange</a:t>
            </a:r>
            <a:endParaRPr b="0" lang="en-US" sz="3200" spc="-1" strike="noStrike">
              <a:solidFill>
                <a:srgbClr val="000000"/>
              </a:solidFill>
              <a:latin typeface="Arial"/>
            </a:endParaRPr>
          </a:p>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Suit – Software Updates for Internet of Things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457200" y="725040"/>
            <a:ext cx="8226000" cy="12470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 IPv6 over Networks of Resource-constrained Nodes</a:t>
            </a:r>
            <a:endParaRPr b="0" lang="en-US" sz="4400" spc="-1" strike="noStrike">
              <a:solidFill>
                <a:srgbClr val="000000"/>
              </a:solidFill>
              <a:latin typeface="Arial"/>
            </a:endParaRPr>
          </a:p>
        </p:txBody>
      </p:sp>
      <p:sp>
        <p:nvSpPr>
          <p:cNvPr id="148" name="CustomShape 2"/>
          <p:cNvSpPr/>
          <p:nvPr/>
        </p:nvSpPr>
        <p:spPr>
          <a:xfrm>
            <a:off x="457200" y="2252520"/>
            <a:ext cx="8226000" cy="397404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121</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Agenda</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2"/>
              </a:rPr>
              <a:t>Video</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No minutes yet.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457200" y="777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Work in progress</a:t>
            </a:r>
            <a:endParaRPr b="0" lang="en-US" sz="4400" spc="-1" strike="noStrike">
              <a:solidFill>
                <a:srgbClr val="000000"/>
              </a:solidFill>
              <a:latin typeface="Arial"/>
            </a:endParaRPr>
          </a:p>
        </p:txBody>
      </p:sp>
      <p:sp>
        <p:nvSpPr>
          <p:cNvPr id="150" name="CustomShape 2"/>
          <p:cNvSpPr/>
          <p:nvPr/>
        </p:nvSpPr>
        <p:spPr>
          <a:xfrm>
            <a:off x="457200" y="2252520"/>
            <a:ext cx="8456400" cy="3974040"/>
          </a:xfrm>
          <a:prstGeom prst="rect">
            <a:avLst/>
          </a:prstGeom>
          <a:noFill/>
          <a:ln w="0">
            <a:noFill/>
          </a:ln>
        </p:spPr>
        <p:style>
          <a:lnRef idx="0"/>
          <a:fillRef idx="0"/>
          <a:effectRef idx="0"/>
          <a:fontRef idx="minor"/>
        </p:style>
        <p:txBody>
          <a:bodyPr lIns="0" rIns="0" tIns="0" bIns="0" anchor="t">
            <a:normAutofit fontScale="91000"/>
          </a:bodyPr>
          <a:p>
            <a:pPr lvl="1" marL="393120" indent="-1965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RFC Editor queue</a:t>
            </a:r>
            <a:endParaRPr b="0" lang="en-US" sz="2800" spc="-1" strike="noStrike">
              <a:solidFill>
                <a:srgbClr val="000000"/>
              </a:solidFill>
              <a:latin typeface="Arial"/>
            </a:endParaRPr>
          </a:p>
          <a:p>
            <a:pPr lvl="2" marL="589680" indent="-1965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IPv6 ND Multicast Address Listener Registration</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1"/>
              </a:rPr>
              <a:t>https://datatracker.ietf.org/doc/draft-ietf-6lo-multicast-registration/</a:t>
            </a:r>
            <a:endParaRPr b="0" lang="en-US" sz="2000" spc="-1" strike="noStrike">
              <a:solidFill>
                <a:srgbClr val="000000"/>
              </a:solidFill>
              <a:latin typeface="Arial"/>
            </a:endParaRPr>
          </a:p>
          <a:p>
            <a:pPr lvl="1" marL="393120" indent="-19656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a:solidFill>
                  <a:srgbClr val="000000"/>
                </a:solidFill>
                <a:latin typeface="Arial"/>
                <a:ea typeface="DejaVu Sans"/>
              </a:rPr>
              <a:t>Work in progress</a:t>
            </a:r>
            <a:endParaRPr b="0" lang="en-US" sz="2400" spc="-1" strike="noStrike">
              <a:solidFill>
                <a:srgbClr val="000000"/>
              </a:solidFill>
              <a:latin typeface="Arial"/>
            </a:endParaRPr>
          </a:p>
          <a:p>
            <a:pPr lvl="2" marL="589680" indent="-19656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Transmission of SCHC-compressed Packets over IEEE 802.15.4</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2"/>
              </a:rPr>
              <a:t>https://datatracker.ietf.org/doc/draft-gomez-6lo-schc-15dot4/</a:t>
            </a:r>
            <a:endParaRPr b="0" lang="en-US" sz="2000" spc="-1" strike="noStrike">
              <a:solidFill>
                <a:srgbClr val="000000"/>
              </a:solidFill>
              <a:latin typeface="Arial"/>
            </a:endParaRPr>
          </a:p>
          <a:p>
            <a:pPr lvl="2" marL="58968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Path-Aware Semantic Addressing (PASA) for Low power and Lossy Networks</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3"/>
              </a:rPr>
              <a:t>https://datatracker.ietf.org/doc/draft-ietf-6lo-path-aware-semantic-addressing/</a:t>
            </a:r>
            <a:endParaRPr b="0" lang="en-US" sz="2000" spc="-1" strike="noStrike">
              <a:solidFill>
                <a:srgbClr val="000000"/>
              </a:solidFill>
              <a:latin typeface="Arial"/>
            </a:endParaRPr>
          </a:p>
          <a:p>
            <a:pPr lvl="2" marL="58968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IPv6 Neighbor Discovery Prefix Registration</a:t>
            </a:r>
            <a:endParaRPr b="0" lang="en-US" sz="1800" spc="-1" strike="noStrike">
              <a:solidFill>
                <a:srgbClr val="000000"/>
              </a:solidFill>
              <a:latin typeface="Arial"/>
            </a:endParaRPr>
          </a:p>
          <a:p>
            <a:pPr lvl="3" marL="78624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u="sng">
                <a:solidFill>
                  <a:srgbClr val="0000ff"/>
                </a:solidFill>
                <a:uFillTx/>
                <a:latin typeface="Arial"/>
                <a:ea typeface="DejaVu Sans"/>
                <a:hlinkClick r:id="rId4"/>
              </a:rPr>
              <a:t>https://datatracker.ietf.org/doc/draft-ietf-6lo-prefix-registration/</a:t>
            </a:r>
            <a:endParaRPr b="0" lang="en-US" sz="1800" spc="-1" strike="noStrike">
              <a:solidFill>
                <a:srgbClr val="000000"/>
              </a:solidFill>
              <a:latin typeface="Arial"/>
            </a:endParaRPr>
          </a:p>
          <a:p>
            <a:pPr lvl="2" marL="58968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Transmission of IPv6 Packets over Short-Range OWC</a:t>
            </a:r>
            <a:endParaRPr b="0" lang="en-US" sz="1800" spc="-1" strike="noStrike">
              <a:solidFill>
                <a:srgbClr val="000000"/>
              </a:solidFill>
              <a:latin typeface="Arial"/>
            </a:endParaRPr>
          </a:p>
          <a:p>
            <a:pPr lvl="3" marL="78624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u="sng">
                <a:solidFill>
                  <a:srgbClr val="0000ff"/>
                </a:solidFill>
                <a:uFillTx/>
                <a:latin typeface="Arial"/>
                <a:ea typeface="DejaVu Sans"/>
                <a:hlinkClick r:id="rId5"/>
              </a:rPr>
              <a:t>https://datatracker.ietf.org/doc/draft-choi-6lo-owc/</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457200" y="725040"/>
            <a:ext cx="8226000" cy="12470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Lake – Lightweight Authenticated Key Exchange</a:t>
            </a:r>
            <a:endParaRPr b="0" lang="en-US" sz="4400" spc="-1" strike="noStrike">
              <a:solidFill>
                <a:srgbClr val="000000"/>
              </a:solidFill>
              <a:latin typeface="Arial"/>
            </a:endParaRPr>
          </a:p>
        </p:txBody>
      </p:sp>
      <p:sp>
        <p:nvSpPr>
          <p:cNvPr id="152" name="CustomShape 2"/>
          <p:cNvSpPr/>
          <p:nvPr/>
        </p:nvSpPr>
        <p:spPr>
          <a:xfrm>
            <a:off x="457200" y="2252520"/>
            <a:ext cx="8226000" cy="3974040"/>
          </a:xfrm>
          <a:prstGeom prst="rect">
            <a:avLst/>
          </a:prstGeom>
          <a:noFill/>
          <a:ln w="0">
            <a:noFill/>
          </a:ln>
        </p:spPr>
        <p:style>
          <a:lnRef idx="0"/>
          <a:fillRef idx="0"/>
          <a:effectRef idx="0"/>
          <a:fontRef idx="minor"/>
        </p:style>
        <p:txBody>
          <a:bodyPr lIns="0" rIns="0" tIns="0" bIns="0" anchor="t">
            <a:normAutofit/>
          </a:bodyPr>
          <a:p>
            <a:pPr marL="264600" indent="-2646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121</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Agenda</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2"/>
              </a:rPr>
              <a:t>Video</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3"/>
              </a:rPr>
              <a:t>Minutes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3"/>
          <p:cNvSpPr/>
          <p:nvPr/>
        </p:nvSpPr>
        <p:spPr>
          <a:xfrm>
            <a:off x="457200" y="725040"/>
            <a:ext cx="8226000" cy="12470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Lake – Work in progress</a:t>
            </a:r>
            <a:endParaRPr b="0" lang="en-US" sz="4400" spc="-1" strike="noStrike">
              <a:solidFill>
                <a:srgbClr val="000000"/>
              </a:solidFill>
              <a:latin typeface="Arial"/>
            </a:endParaRPr>
          </a:p>
        </p:txBody>
      </p:sp>
      <p:sp>
        <p:nvSpPr>
          <p:cNvPr id="154" name="CustomShape 4"/>
          <p:cNvSpPr/>
          <p:nvPr/>
        </p:nvSpPr>
        <p:spPr>
          <a:xfrm>
            <a:off x="457200" y="2252520"/>
            <a:ext cx="8226000" cy="3974040"/>
          </a:xfrm>
          <a:prstGeom prst="rect">
            <a:avLst/>
          </a:prstGeom>
          <a:noFill/>
          <a:ln w="0">
            <a:noFill/>
          </a:ln>
        </p:spPr>
        <p:style>
          <a:lnRef idx="0"/>
          <a:fillRef idx="0"/>
          <a:effectRef idx="0"/>
          <a:fontRef idx="minor"/>
        </p:style>
        <p:txBody>
          <a:bodyPr lIns="0" rIns="0" tIns="0" bIns="0" anchor="t">
            <a:normAutofit/>
          </a:bodyPr>
          <a:p>
            <a:pPr marL="264600" indent="-2646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Document status</a:t>
            </a:r>
            <a:endParaRPr b="0" lang="en-US" sz="2600" spc="-1" strike="noStrike">
              <a:solidFill>
                <a:srgbClr val="000000"/>
              </a:solidFill>
              <a:latin typeface="Arial"/>
            </a:endParaRPr>
          </a:p>
          <a:p>
            <a:pPr lvl="1" marL="457560" indent="-227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Working documents</a:t>
            </a:r>
            <a:endParaRPr b="0" lang="en-US" sz="2600" spc="-1" strike="noStrike">
              <a:solidFill>
                <a:srgbClr val="000000"/>
              </a:solidFill>
              <a:latin typeface="Arial"/>
            </a:endParaRPr>
          </a:p>
          <a:p>
            <a:pPr lvl="2" marL="687240" indent="-227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Lightweight Authorization using EDHOC </a:t>
            </a:r>
            <a:r>
              <a:rPr b="0" lang="en-US" sz="2600" spc="-1" strike="noStrike" u="sng">
                <a:solidFill>
                  <a:srgbClr val="0000ff"/>
                </a:solidFill>
                <a:uFillTx/>
                <a:latin typeface="Arial"/>
                <a:ea typeface="DejaVu Sans"/>
                <a:hlinkClick r:id="rId1"/>
              </a:rPr>
              <a:t>draft-ietf-lake-authz</a:t>
            </a:r>
            <a:endParaRPr b="0" lang="en-US" sz="2600" spc="-1" strike="noStrike">
              <a:solidFill>
                <a:srgbClr val="000000"/>
              </a:solidFill>
              <a:latin typeface="Arial"/>
            </a:endParaRPr>
          </a:p>
          <a:p>
            <a:pPr lvl="2" marL="687240" indent="-227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Implementation Considerations for EDHOC </a:t>
            </a:r>
            <a:r>
              <a:rPr b="0" lang="en-US" sz="2600" spc="-1" strike="noStrike" u="sng">
                <a:solidFill>
                  <a:srgbClr val="0000ff"/>
                </a:solidFill>
                <a:uFillTx/>
                <a:latin typeface="Arial"/>
                <a:ea typeface="DejaVu Sans"/>
                <a:hlinkClick r:id="rId2"/>
              </a:rPr>
              <a:t>draft-ietf-lake-edhoc-impl-cons</a:t>
            </a:r>
            <a:endParaRPr b="0" lang="en-US" sz="2600" spc="-1" strike="noStrike">
              <a:solidFill>
                <a:srgbClr val="000000"/>
              </a:solidFill>
              <a:latin typeface="Arial"/>
            </a:endParaRPr>
          </a:p>
          <a:p>
            <a:pPr>
              <a:lnSpc>
                <a:spcPct val="100000"/>
              </a:lnSpc>
              <a:spcBef>
                <a:spcPts val="1417"/>
              </a:spcBef>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3934</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2024-11-12T19:59:39Z</dcterms:modified>
  <cp:revision>163</cp:revision>
  <dc:subject>SC IETF</dc:subject>
  <dc:title>Opening for September</dc:title>
</cp:coreProperties>
</file>

<file path=docProps/custom.xml><?xml version="1.0" encoding="utf-8"?>
<Properties xmlns="http://schemas.openxmlformats.org/officeDocument/2006/custom-properties" xmlns:vt="http://schemas.openxmlformats.org/officeDocument/2006/docPropsVTypes"/>
</file>