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ink/ink2.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ink/ink3.xml" ContentType="application/inkml+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648" r:id="rId4"/>
  </p:sldMasterIdLst>
  <p:notesMasterIdLst>
    <p:notesMasterId r:id="rId13"/>
  </p:notesMasterIdLst>
  <p:handoutMasterIdLst>
    <p:handoutMasterId r:id="rId14"/>
  </p:handoutMasterIdLst>
  <p:sldIdLst>
    <p:sldId id="269" r:id="rId5"/>
    <p:sldId id="2147376497" r:id="rId6"/>
    <p:sldId id="2147376498" r:id="rId7"/>
    <p:sldId id="2147376504" r:id="rId8"/>
    <p:sldId id="2147376507" r:id="rId9"/>
    <p:sldId id="2147376501" r:id="rId10"/>
    <p:sldId id="2147376502" r:id="rId11"/>
    <p:sldId id="214737650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0432FF"/>
    <a:srgbClr val="FF0000"/>
    <a:srgbClr val="CCFFCC"/>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75ABA0-ED7B-40D7-9DD4-37BB3D584A33}" v="4" dt="2024-11-12T21:38:36.55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20" autoAdjust="0"/>
    <p:restoredTop sz="96629" autoAdjust="0"/>
  </p:normalViewPr>
  <p:slideViewPr>
    <p:cSldViewPr>
      <p:cViewPr varScale="1">
        <p:scale>
          <a:sx n="106" d="100"/>
          <a:sy n="106" d="100"/>
        </p:scale>
        <p:origin x="175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4T17:40:04.754"/>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1,'677'0,"-639"2,53 9,-53-5,50 1,-59-7,26 0,104 13,-86-4,1-4,117-6,-61-2,580 3,-689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4T17:40:44.545"/>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26,'4'0,"6"0,5 0,4 0,3 0,2 0,1-4,5-2,1 1,0 0,-2 2,-1 1,-5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4T22:07:41.653"/>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0 1,'1165'0,"-1150"0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1391352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2815314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34826522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6773436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678506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endParaRPr lang="en-US" altLang="en-US" dirty="0"/>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4EF2733A-7873-4D87-9B81-5F5F3E4A4D35}" type="slidenum">
              <a:rPr lang="en-US" altLang="en-US"/>
              <a:pPr/>
              <a:t>‹#›</a:t>
            </a:fld>
            <a:endParaRPr lang="en-US" altLang="en-US" dirty="0"/>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
        <p:nvSpPr>
          <p:cNvPr id="7" name="Date Placeholder 4">
            <a:extLst>
              <a:ext uri="{FF2B5EF4-FFF2-40B4-BE49-F238E27FC236}">
                <a16:creationId xmlns:a16="http://schemas.microsoft.com/office/drawing/2014/main" id="{42610449-FE85-4E95-B1AF-309B667AA453}"/>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7248A51-4F7C-4153-9699-F6BF9FC30F5C}" type="slidenum">
              <a:rPr lang="en-US" altLang="en-US"/>
              <a:pPr/>
              <a:t>‹#›</a:t>
            </a:fld>
            <a:endParaRPr lang="en-US" altLang="en-US" dirty="0"/>
          </a:p>
        </p:txBody>
      </p:sp>
      <p:sp>
        <p:nvSpPr>
          <p:cNvPr id="7" name="Date Placeholder 4">
            <a:extLst>
              <a:ext uri="{FF2B5EF4-FFF2-40B4-BE49-F238E27FC236}">
                <a16:creationId xmlns:a16="http://schemas.microsoft.com/office/drawing/2014/main" id="{9F389806-531E-44E7-A0F7-5DFB227A8A34}"/>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
        <p:nvSpPr>
          <p:cNvPr id="6" name="Slide Number Placeholder 5">
            <a:extLst>
              <a:ext uri="{FF2B5EF4-FFF2-40B4-BE49-F238E27FC236}">
                <a16:creationId xmlns:a16="http://schemas.microsoft.com/office/drawing/2014/main" id="{1F7D9B39-1B0E-446B-B3A2-00B8B39298B0}"/>
              </a:ext>
            </a:extLst>
          </p:cNvPr>
          <p:cNvSpPr>
            <a:spLocks noGrp="1"/>
          </p:cNvSpPr>
          <p:nvPr>
            <p:ph type="sldNum" sz="quarter" idx="12"/>
          </p:nvPr>
        </p:nvSpPr>
        <p:spPr>
          <a:xfrm>
            <a:off x="4344988" y="6475413"/>
            <a:ext cx="530225" cy="182562"/>
          </a:xfrm>
        </p:spPr>
        <p:txBody>
          <a:bodyPr/>
          <a:lstStyle>
            <a:lvl1pPr>
              <a:defRPr/>
            </a:lvl1pPr>
          </a:lstStyle>
          <a:p>
            <a:r>
              <a:rPr lang="en-US" altLang="en-US" dirty="0"/>
              <a:t>Slide </a:t>
            </a:r>
            <a:fld id="{77248A51-4F7C-4153-9699-F6BF9FC30F5C}" type="slidenum">
              <a:rPr lang="en-US" altLang="en-US"/>
              <a:pPr/>
              <a:t>‹#›</a:t>
            </a:fld>
            <a:endParaRPr lang="en-US" altLang="en-US" dirty="0"/>
          </a:p>
        </p:txBody>
      </p:sp>
    </p:spTree>
    <p:extLst>
      <p:ext uri="{BB962C8B-B14F-4D97-AF65-F5344CB8AC3E}">
        <p14:creationId xmlns:p14="http://schemas.microsoft.com/office/powerpoint/2010/main" val="148184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defRPr sz="1800"/>
            </a:lvl1pPr>
            <a:lvl2pPr marL="742950" indent="-285750">
              <a:buFont typeface="Courier New" panose="02070309020205020404" pitchFamily="49" charset="0"/>
              <a:buChar char="o"/>
              <a:defRPr sz="16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
        <p:nvSpPr>
          <p:cNvPr id="6" name="Date Placeholder 4">
            <a:extLst>
              <a:ext uri="{FF2B5EF4-FFF2-40B4-BE49-F238E27FC236}">
                <a16:creationId xmlns:a16="http://schemas.microsoft.com/office/drawing/2014/main" id="{C07EF3DF-72AA-4009-85AF-BAFBE7657292}"/>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
        <p:nvSpPr>
          <p:cNvPr id="5" name="Date Placeholder 4">
            <a:extLst>
              <a:ext uri="{FF2B5EF4-FFF2-40B4-BE49-F238E27FC236}">
                <a16:creationId xmlns:a16="http://schemas.microsoft.com/office/drawing/2014/main" id="{12D2D522-4323-4480-B8CA-1027EC98F88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
        <p:nvSpPr>
          <p:cNvPr id="8" name="Date Placeholder 4">
            <a:extLst>
              <a:ext uri="{FF2B5EF4-FFF2-40B4-BE49-F238E27FC236}">
                <a16:creationId xmlns:a16="http://schemas.microsoft.com/office/drawing/2014/main" id="{A6D63194-72F8-4921-B6CB-EEEEDCC684FE}"/>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
        <p:nvSpPr>
          <p:cNvPr id="8" name="Date Placeholder 4">
            <a:extLst>
              <a:ext uri="{FF2B5EF4-FFF2-40B4-BE49-F238E27FC236}">
                <a16:creationId xmlns:a16="http://schemas.microsoft.com/office/drawing/2014/main" id="{D544211E-E21B-4486-9FF3-1976C20306E0}"/>
              </a:ext>
            </a:extLst>
          </p:cNvPr>
          <p:cNvSpPr>
            <a:spLocks noGrp="1"/>
          </p:cNvSpPr>
          <p:nvPr>
            <p:ph type="dt" sz="half" idx="10"/>
          </p:nvPr>
        </p:nvSpPr>
        <p:spPr>
          <a:xfrm>
            <a:off x="685800" y="378281"/>
            <a:ext cx="1600200" cy="215444"/>
          </a:xfrm>
        </p:spPr>
        <p:txBody>
          <a:bodyPr/>
          <a:lstStyle>
            <a:lvl1pPr>
              <a:defRPr/>
            </a:lvl1pPr>
          </a:lstStyle>
          <a:p>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47504"/>
            <a:ext cx="1600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600" b="1">
                <a:latin typeface="Calibri" panose="020F0502020204030204" pitchFamily="34" charset="0"/>
                <a:cs typeface="Calibri" panose="020F0502020204030204" pitchFamily="34" charset="0"/>
              </a:defRPr>
            </a:lvl1pPr>
          </a:lstStyle>
          <a:p>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Date Placeholder 3">
            <a:extLst>
              <a:ext uri="{FF2B5EF4-FFF2-40B4-BE49-F238E27FC236}">
                <a16:creationId xmlns:a16="http://schemas.microsoft.com/office/drawing/2014/main" id="{7D4E7FC2-381E-49D1-B3BD-3D74D51FB3CC}"/>
              </a:ext>
            </a:extLst>
          </p:cNvPr>
          <p:cNvSpPr txBox="1">
            <a:spLocks/>
          </p:cNvSpPr>
          <p:nvPr userDrawn="1"/>
        </p:nvSpPr>
        <p:spPr bwMode="auto">
          <a:xfrm>
            <a:off x="4875213" y="32143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6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802.15-24-0632-00-04ab</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customXml" Target="../ink/ink2.xml"/><Relationship Id="rId5" Type="http://schemas.openxmlformats.org/officeDocument/2006/relationships/image" Target="../media/image40.png"/><Relationship Id="rId4" Type="http://schemas.openxmlformats.org/officeDocument/2006/relationships/customXml" Target="../ink/ink1.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22.png"/><Relationship Id="rId5" Type="http://schemas.openxmlformats.org/officeDocument/2006/relationships/customXml" Target="../ink/ink3.xml"/><Relationship Id="rId4" Type="http://schemas.openxmlformats.org/officeDocument/2006/relationships/image" Target="../media/image21.png"/></Relationships>
</file>

<file path=ppt/slides/_rels/slide8.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a:xfrm>
            <a:off x="4393695" y="6475413"/>
            <a:ext cx="432811" cy="184666"/>
          </a:xfrm>
        </p:spPr>
        <p:txBody>
          <a:bodyPr/>
          <a:lstStyle/>
          <a:p>
            <a:r>
              <a:rPr lang="en-US" altLang="en-US"/>
              <a:t>Slide </a:t>
            </a:r>
            <a:fld id="{E83CCBC5-88D4-8345-8D58-8C5C23A594C7}" type="slidenum">
              <a:rPr lang="en-US" altLang="en-US"/>
              <a:pPr/>
              <a:t>1</a:t>
            </a:fld>
            <a:endParaRPr lang="en-US" altLang="en-US" dirty="0"/>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539552" y="996411"/>
            <a:ext cx="8313252" cy="35958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latin typeface="+mj-lt"/>
              </a:rPr>
              <a:t>Project: IEEE P802.15 Working Group for Wireless Personal Area Networks (WPANs)</a:t>
            </a:r>
            <a:endParaRPr lang="en-US" altLang="en-US" sz="1600" b="1" dirty="0">
              <a:solidFill>
                <a:schemeClr val="tx2"/>
              </a:solidFill>
              <a:latin typeface="+mj-lt"/>
            </a:endParaRPr>
          </a:p>
          <a:p>
            <a:endParaRPr lang="en-US" altLang="en-US" sz="1600" dirty="0">
              <a:solidFill>
                <a:schemeClr val="tx2"/>
              </a:solidFill>
              <a:latin typeface="+mj-lt"/>
            </a:endParaRPr>
          </a:p>
          <a:p>
            <a:r>
              <a:rPr lang="en-US" altLang="en-US" sz="1800" b="1" dirty="0">
                <a:solidFill>
                  <a:schemeClr val="tx2"/>
                </a:solidFill>
                <a:latin typeface="+mj-lt"/>
              </a:rPr>
              <a:t>Submission Title:</a:t>
            </a:r>
            <a:r>
              <a:rPr lang="en-US" altLang="en-US" sz="1800" dirty="0">
                <a:solidFill>
                  <a:schemeClr val="tx2"/>
                </a:solidFill>
                <a:latin typeface="+mj-lt"/>
              </a:rPr>
              <a:t> Regarding </a:t>
            </a:r>
            <a:r>
              <a:rPr lang="en-US" altLang="en-US" sz="1800" dirty="0">
                <a:solidFill>
                  <a:schemeClr val="tx2"/>
                </a:solidFill>
                <a:latin typeface="+mj-lt"/>
                <a:cs typeface="Times New Roman" panose="02020603050405020304" pitchFamily="18" charset="0"/>
              </a:rPr>
              <a:t>Timing Offset Between NB and MMS</a:t>
            </a:r>
            <a:r>
              <a:rPr lang="en-US" altLang="en-US" sz="2000" dirty="0">
                <a:solidFill>
                  <a:schemeClr val="tx2"/>
                </a:solidFill>
                <a:latin typeface="+mj-lt"/>
              </a:rPr>
              <a:t>	</a:t>
            </a:r>
          </a:p>
          <a:p>
            <a:r>
              <a:rPr lang="en-US" altLang="en-US" sz="1800" b="1" dirty="0">
                <a:solidFill>
                  <a:schemeClr val="tx2"/>
                </a:solidFill>
                <a:latin typeface="+mj-lt"/>
              </a:rPr>
              <a:t>Date Submitted: </a:t>
            </a:r>
            <a:r>
              <a:rPr lang="en-US" altLang="en-US" sz="1800" dirty="0">
                <a:solidFill>
                  <a:schemeClr val="tx2"/>
                </a:solidFill>
                <a:latin typeface="+mj-lt"/>
              </a:rPr>
              <a:t>November 12, 2024	</a:t>
            </a:r>
          </a:p>
          <a:p>
            <a:r>
              <a:rPr lang="en-US" altLang="en-US" sz="1800" b="1" dirty="0">
                <a:solidFill>
                  <a:schemeClr val="tx2"/>
                </a:solidFill>
                <a:latin typeface="+mj-lt"/>
              </a:rPr>
              <a:t>Source: </a:t>
            </a:r>
            <a:r>
              <a:rPr lang="en-US" altLang="en-US" sz="1800" dirty="0">
                <a:solidFill>
                  <a:schemeClr val="tx2"/>
                </a:solidFill>
                <a:latin typeface="+mj-lt"/>
              </a:rPr>
              <a:t>Ehsan Hosseini, Koorosh Akhavan, Pooria Pakrooh, and Bin Tian (Qualcomm)</a:t>
            </a:r>
          </a:p>
          <a:p>
            <a:r>
              <a:rPr lang="en-US" altLang="en-US" sz="1800" b="1" dirty="0">
                <a:solidFill>
                  <a:schemeClr val="tx2"/>
                </a:solidFill>
                <a:latin typeface="+mj-lt"/>
              </a:rPr>
              <a:t>E-Mail</a:t>
            </a:r>
            <a:r>
              <a:rPr lang="en-US" altLang="en-US" sz="1800" dirty="0">
                <a:solidFill>
                  <a:schemeClr val="tx2"/>
                </a:solidFill>
                <a:latin typeface="+mj-lt"/>
              </a:rPr>
              <a:t>: {</a:t>
            </a:r>
            <a:r>
              <a:rPr lang="en-US" altLang="en-US" sz="1800" dirty="0" err="1">
                <a:solidFill>
                  <a:schemeClr val="tx2"/>
                </a:solidFill>
                <a:latin typeface="+mj-lt"/>
              </a:rPr>
              <a:t>ehsanh</a:t>
            </a:r>
            <a:r>
              <a:rPr lang="en-US" altLang="en-US" sz="1800" dirty="0">
                <a:solidFill>
                  <a:schemeClr val="tx2"/>
                </a:solidFill>
                <a:latin typeface="+mj-lt"/>
              </a:rPr>
              <a:t>, </a:t>
            </a:r>
            <a:r>
              <a:rPr lang="en-US" altLang="en-US" sz="1800" dirty="0" err="1">
                <a:solidFill>
                  <a:schemeClr val="tx2"/>
                </a:solidFill>
                <a:latin typeface="+mj-lt"/>
              </a:rPr>
              <a:t>kakhavan</a:t>
            </a:r>
            <a:r>
              <a:rPr lang="en-US" altLang="en-US" sz="1800" dirty="0">
                <a:solidFill>
                  <a:schemeClr val="tx2"/>
                </a:solidFill>
                <a:latin typeface="+mj-lt"/>
              </a:rPr>
              <a:t>, </a:t>
            </a:r>
            <a:r>
              <a:rPr lang="en-US" altLang="en-US" sz="1800" dirty="0" err="1">
                <a:latin typeface="+mj-lt"/>
              </a:rPr>
              <a:t>ppakrooh</a:t>
            </a:r>
            <a:r>
              <a:rPr lang="en-US" altLang="en-US" sz="1800" dirty="0">
                <a:latin typeface="+mj-lt"/>
              </a:rPr>
              <a:t>, </a:t>
            </a:r>
            <a:r>
              <a:rPr lang="en-US" altLang="en-US" sz="1800" dirty="0" err="1">
                <a:latin typeface="+mj-lt"/>
              </a:rPr>
              <a:t>btian</a:t>
            </a:r>
            <a:r>
              <a:rPr lang="en-US" altLang="en-US" sz="1800" dirty="0">
                <a:latin typeface="+mj-lt"/>
              </a:rPr>
              <a:t>}@qti.qualcomm.com</a:t>
            </a:r>
            <a:endParaRPr lang="en-US" altLang="en-US" sz="2800" dirty="0">
              <a:latin typeface="+mj-lt"/>
            </a:endParaRPr>
          </a:p>
          <a:p>
            <a:pPr>
              <a:spcBef>
                <a:spcPts val="100"/>
              </a:spcBef>
              <a:spcAft>
                <a:spcPts val="100"/>
              </a:spcAft>
            </a:pPr>
            <a:endParaRPr lang="en-US" altLang="en-US" sz="3200" dirty="0">
              <a:solidFill>
                <a:schemeClr val="tx2"/>
              </a:solidFill>
              <a:latin typeface="+mj-lt"/>
            </a:endParaRPr>
          </a:p>
          <a:p>
            <a:r>
              <a:rPr lang="en-US" altLang="en-US" sz="1800" b="1" dirty="0">
                <a:solidFill>
                  <a:schemeClr val="tx2"/>
                </a:solidFill>
                <a:latin typeface="+mj-lt"/>
              </a:rPr>
              <a:t>Abstract:</a:t>
            </a:r>
            <a:r>
              <a:rPr lang="en-US" altLang="en-US" sz="1800" dirty="0">
                <a:solidFill>
                  <a:schemeClr val="tx2"/>
                </a:solidFill>
                <a:latin typeface="+mj-lt"/>
              </a:rPr>
              <a:t>	</a:t>
            </a:r>
            <a:r>
              <a:rPr lang="en-US" altLang="en-US" sz="1800" dirty="0">
                <a:solidFill>
                  <a:schemeClr val="tx2"/>
                </a:solidFill>
                <a:latin typeface="+mj-lt"/>
                <a:cs typeface="Times New Roman" panose="02020603050405020304" pitchFamily="18" charset="0"/>
              </a:rPr>
              <a:t> </a:t>
            </a:r>
            <a:r>
              <a:rPr lang="en-US" altLang="en-US" sz="1600" dirty="0">
                <a:solidFill>
                  <a:schemeClr val="tx2"/>
                </a:solidFill>
                <a:latin typeface="+mj-lt"/>
                <a:cs typeface="Times New Roman" panose="02020603050405020304" pitchFamily="18" charset="0"/>
              </a:rPr>
              <a:t>TBD</a:t>
            </a:r>
            <a:endParaRPr lang="en-US" altLang="en-US" sz="1600" b="1" dirty="0">
              <a:solidFill>
                <a:schemeClr val="tx2"/>
              </a:solidFill>
              <a:latin typeface="+mj-lt"/>
            </a:endParaRPr>
          </a:p>
          <a:p>
            <a:r>
              <a:rPr lang="en-US" altLang="en-US" sz="1800" b="1" dirty="0">
                <a:solidFill>
                  <a:schemeClr val="tx2"/>
                </a:solidFill>
                <a:latin typeface="+mj-lt"/>
              </a:rPr>
              <a:t>Notice:</a:t>
            </a:r>
            <a:r>
              <a:rPr lang="en-US" altLang="en-US" sz="1800" dirty="0">
                <a:solidFill>
                  <a:schemeClr val="tx2"/>
                </a:solidFill>
                <a:latin typeface="+mj-lt"/>
              </a:rPr>
              <a:t>	</a:t>
            </a:r>
            <a:r>
              <a:rPr lang="en-US" altLang="en-US" sz="1600" dirty="0">
                <a:solidFill>
                  <a:schemeClr val="tx2"/>
                </a:solidFill>
                <a:latin typeface="+mj-lt"/>
              </a:rPr>
              <a:t>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r>
              <a:rPr lang="en-US" altLang="en-US" sz="1800" dirty="0">
                <a:solidFill>
                  <a:schemeClr val="tx2"/>
                </a:solidFill>
                <a:latin typeface="+mj-lt"/>
              </a:rPr>
              <a:t>.</a:t>
            </a:r>
          </a:p>
        </p:txBody>
      </p:sp>
    </p:spTree>
    <p:extLst>
      <p:ext uri="{BB962C8B-B14F-4D97-AF65-F5344CB8AC3E}">
        <p14:creationId xmlns:p14="http://schemas.microsoft.com/office/powerpoint/2010/main" val="2514193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p:txBody>
          <a:bodyPr/>
          <a:lstStyle/>
          <a:p>
            <a:r>
              <a:rPr lang="en-US" sz="2000" dirty="0"/>
              <a:t>According to 15.ab standard, O-QPSK PHY is expected to share a common clock source with the UWB PHY to determine the clock offset </a:t>
            </a:r>
            <a:r>
              <a:rPr lang="en-US" sz="2000" dirty="0">
                <a:latin typeface="Times New Roman" panose="02020603050405020304" pitchFamily="18" charset="0"/>
                <a:cs typeface="Times New Roman" panose="02020603050405020304" pitchFamily="18" charset="0"/>
              </a:rPr>
              <a:t>(A) </a:t>
            </a:r>
            <a:r>
              <a:rPr lang="en-US" sz="2000" dirty="0"/>
              <a:t>to assist the MMS accumulation</a:t>
            </a:r>
          </a:p>
          <a:p>
            <a:endParaRPr lang="en-US" dirty="0"/>
          </a:p>
        </p:txBody>
      </p:sp>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2</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Introduction</a:t>
            </a:r>
          </a:p>
        </p:txBody>
      </p:sp>
      <p:pic>
        <p:nvPicPr>
          <p:cNvPr id="6" name="Picture 5">
            <a:extLst>
              <a:ext uri="{FF2B5EF4-FFF2-40B4-BE49-F238E27FC236}">
                <a16:creationId xmlns:a16="http://schemas.microsoft.com/office/drawing/2014/main" id="{B3E0F763-D8BF-FAA3-797D-A485A4D3C9C7}"/>
              </a:ext>
            </a:extLst>
          </p:cNvPr>
          <p:cNvPicPr>
            <a:picLocks noChangeAspect="1"/>
          </p:cNvPicPr>
          <p:nvPr/>
        </p:nvPicPr>
        <p:blipFill>
          <a:blip r:embed="rId3"/>
          <a:stretch>
            <a:fillRect/>
          </a:stretch>
        </p:blipFill>
        <p:spPr>
          <a:xfrm>
            <a:off x="1043608" y="2996952"/>
            <a:ext cx="7022534" cy="799740"/>
          </a:xfrm>
          <a:prstGeom prst="rect">
            <a:avLst/>
          </a:prstGeom>
        </p:spPr>
      </p:pic>
      <p:pic>
        <p:nvPicPr>
          <p:cNvPr id="23" name="Picture 22">
            <a:extLst>
              <a:ext uri="{FF2B5EF4-FFF2-40B4-BE49-F238E27FC236}">
                <a16:creationId xmlns:a16="http://schemas.microsoft.com/office/drawing/2014/main" id="{9120C252-51C7-BCCC-60B5-21AB061B47E5}"/>
              </a:ext>
            </a:extLst>
          </p:cNvPr>
          <p:cNvPicPr>
            <a:picLocks noChangeAspect="1"/>
          </p:cNvPicPr>
          <p:nvPr/>
        </p:nvPicPr>
        <p:blipFill>
          <a:blip r:embed="rId4"/>
          <a:stretch>
            <a:fillRect/>
          </a:stretch>
        </p:blipFill>
        <p:spPr>
          <a:xfrm>
            <a:off x="1187625" y="3988122"/>
            <a:ext cx="5904348" cy="1772566"/>
          </a:xfrm>
          <a:prstGeom prst="rect">
            <a:avLst/>
          </a:prstGeom>
        </p:spPr>
      </p:pic>
    </p:spTree>
    <p:extLst>
      <p:ext uri="{BB962C8B-B14F-4D97-AF65-F5344CB8AC3E}">
        <p14:creationId xmlns:p14="http://schemas.microsoft.com/office/powerpoint/2010/main" val="743519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p:txBody>
              <a:bodyPr/>
              <a:lstStyle/>
              <a:p>
                <a:r>
                  <a:rPr lang="en-US" sz="2000" dirty="0"/>
                  <a:t>While there is specification on the values of </a:t>
                </a:r>
                <a14:m>
                  <m:oMath xmlns:m="http://schemas.openxmlformats.org/officeDocument/2006/math">
                    <m:r>
                      <a:rPr lang="en-US" sz="2000" i="1">
                        <a:highlight>
                          <a:srgbClr val="FFFF00"/>
                        </a:highlight>
                        <a:latin typeface="Cambria Math" panose="02040503050406030204" pitchFamily="18" charset="0"/>
                      </a:rPr>
                      <m:t>𝐴</m:t>
                    </m:r>
                  </m:oMath>
                </a14:m>
                <a:r>
                  <a:rPr lang="en-US" sz="2000" dirty="0">
                    <a:latin typeface="Times New Roman" panose="02020603050405020304" pitchFamily="18" charset="0"/>
                    <a:cs typeface="Times New Roman" panose="02020603050405020304" pitchFamily="18" charset="0"/>
                  </a:rPr>
                  <a:t> </a:t>
                </a:r>
                <a:r>
                  <a:rPr lang="en-US" sz="2000" dirty="0"/>
                  <a:t>in the 15.4ab, there is no specification on the ‘tolerance’ of </a:t>
                </a:r>
                <a14:m>
                  <m:oMath xmlns:m="http://schemas.openxmlformats.org/officeDocument/2006/math">
                    <m:r>
                      <a:rPr lang="en-US" sz="2000" i="1" smtClean="0">
                        <a:latin typeface="Cambria Math" panose="02040503050406030204" pitchFamily="18" charset="0"/>
                      </a:rPr>
                      <m:t>𝐴</m:t>
                    </m:r>
                  </m:oMath>
                </a14:m>
                <a:endParaRPr lang="en-US" sz="2000" dirty="0"/>
              </a:p>
              <a:p>
                <a:endParaRPr lang="en-US" sz="2000" dirty="0"/>
              </a:p>
            </p:txBody>
          </p:sp>
        </mc:Choice>
        <mc:Fallback xmlns="">
          <p:sp>
            <p:nvSpPr>
              <p:cNvPr id="3" name="Text Placeholder 2">
                <a:extLst>
                  <a:ext uri="{FF2B5EF4-FFF2-40B4-BE49-F238E27FC236}">
                    <a16:creationId xmlns:a16="http://schemas.microsoft.com/office/drawing/2014/main" id="{281D6E68-8136-296E-C705-612567C64C78}"/>
                  </a:ext>
                </a:extLst>
              </p:cNvPr>
              <p:cNvSpPr>
                <a:spLocks noGrp="1" noRot="1" noChangeAspect="1" noMove="1" noResize="1" noEditPoints="1" noAdjustHandles="1" noChangeArrowheads="1" noChangeShapeType="1" noTextEdit="1"/>
              </p:cNvSpPr>
              <p:nvPr>
                <p:ph type="body" idx="1"/>
              </p:nvPr>
            </p:nvSpPr>
            <p:spPr>
              <a:blipFill>
                <a:blip r:embed="rId2"/>
                <a:stretch>
                  <a:fillRect l="-1885" t="-1974"/>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3</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Introduction</a:t>
            </a:r>
          </a:p>
        </p:txBody>
      </p:sp>
      <p:grpSp>
        <p:nvGrpSpPr>
          <p:cNvPr id="8" name="Group 7">
            <a:extLst>
              <a:ext uri="{FF2B5EF4-FFF2-40B4-BE49-F238E27FC236}">
                <a16:creationId xmlns:a16="http://schemas.microsoft.com/office/drawing/2014/main" id="{C5AD2899-6588-5CB9-4003-A7C0858DD1A3}"/>
              </a:ext>
            </a:extLst>
          </p:cNvPr>
          <p:cNvGrpSpPr/>
          <p:nvPr/>
        </p:nvGrpSpPr>
        <p:grpSpPr>
          <a:xfrm>
            <a:off x="1115616" y="2708920"/>
            <a:ext cx="6336703" cy="3096344"/>
            <a:chOff x="1187624" y="2564904"/>
            <a:chExt cx="6438533" cy="3151918"/>
          </a:xfrm>
        </p:grpSpPr>
        <p:pic>
          <p:nvPicPr>
            <p:cNvPr id="2" name="Picture 1">
              <a:extLst>
                <a:ext uri="{FF2B5EF4-FFF2-40B4-BE49-F238E27FC236}">
                  <a16:creationId xmlns:a16="http://schemas.microsoft.com/office/drawing/2014/main" id="{F3BE5B92-7EBE-24D4-12A6-1EC47EDEE5EE}"/>
                </a:ext>
              </a:extLst>
            </p:cNvPr>
            <p:cNvPicPr>
              <a:picLocks noChangeAspect="1"/>
            </p:cNvPicPr>
            <p:nvPr/>
          </p:nvPicPr>
          <p:blipFill>
            <a:blip r:embed="rId3"/>
            <a:stretch>
              <a:fillRect/>
            </a:stretch>
          </p:blipFill>
          <p:spPr>
            <a:xfrm>
              <a:off x="1187624" y="2564904"/>
              <a:ext cx="6438533" cy="3151918"/>
            </a:xfrm>
            <a:prstGeom prst="rect">
              <a:avLst/>
            </a:prstGeom>
          </p:spPr>
        </p:pic>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F63EB15C-184E-E33D-7B1F-B6785EFC388D}"/>
                    </a:ext>
                  </a:extLst>
                </p14:cNvPr>
                <p14:cNvContentPartPr/>
                <p14:nvPr/>
              </p14:nvContentPartPr>
              <p14:xfrm>
                <a:off x="3254026" y="3368514"/>
                <a:ext cx="868680" cy="19800"/>
              </p14:xfrm>
            </p:contentPart>
          </mc:Choice>
          <mc:Fallback xmlns="">
            <p:pic>
              <p:nvPicPr>
                <p:cNvPr id="4" name="Ink 3">
                  <a:extLst>
                    <a:ext uri="{FF2B5EF4-FFF2-40B4-BE49-F238E27FC236}">
                      <a16:creationId xmlns:a16="http://schemas.microsoft.com/office/drawing/2014/main" id="{F63EB15C-184E-E33D-7B1F-B6785EFC388D}"/>
                    </a:ext>
                  </a:extLst>
                </p:cNvPr>
                <p:cNvPicPr/>
                <p:nvPr/>
              </p:nvPicPr>
              <p:blipFill>
                <a:blip r:embed="rId5"/>
                <a:stretch>
                  <a:fillRect/>
                </a:stretch>
              </p:blipFill>
              <p:spPr>
                <a:xfrm>
                  <a:off x="3199528" y="3258881"/>
                  <a:ext cx="978042" cy="239433"/>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7" name="Ink 6">
                  <a:extLst>
                    <a:ext uri="{FF2B5EF4-FFF2-40B4-BE49-F238E27FC236}">
                      <a16:creationId xmlns:a16="http://schemas.microsoft.com/office/drawing/2014/main" id="{9D036E38-DEA2-7CF0-A7DD-205A26F7264D}"/>
                    </a:ext>
                  </a:extLst>
                </p14:cNvPr>
                <p14:cNvContentPartPr/>
                <p14:nvPr/>
              </p14:nvContentPartPr>
              <p14:xfrm>
                <a:off x="2689186" y="3995994"/>
                <a:ext cx="106920" cy="9720"/>
              </p14:xfrm>
            </p:contentPart>
          </mc:Choice>
          <mc:Fallback xmlns="">
            <p:pic>
              <p:nvPicPr>
                <p:cNvPr id="7" name="Ink 6">
                  <a:extLst>
                    <a:ext uri="{FF2B5EF4-FFF2-40B4-BE49-F238E27FC236}">
                      <a16:creationId xmlns:a16="http://schemas.microsoft.com/office/drawing/2014/main" id="{9D036E38-DEA2-7CF0-A7DD-205A26F7264D}"/>
                    </a:ext>
                  </a:extLst>
                </p:cNvPr>
                <p:cNvPicPr/>
                <p:nvPr/>
              </p:nvPicPr>
              <p:blipFill>
                <a:blip r:embed="rId7"/>
                <a:stretch>
                  <a:fillRect/>
                </a:stretch>
              </p:blipFill>
              <p:spPr>
                <a:xfrm>
                  <a:off x="2634628" y="3887994"/>
                  <a:ext cx="216403" cy="225360"/>
                </a:xfrm>
                <a:prstGeom prst="rect">
                  <a:avLst/>
                </a:prstGeom>
              </p:spPr>
            </p:pic>
          </mc:Fallback>
        </mc:AlternateContent>
      </p:grpSp>
      <p:pic>
        <p:nvPicPr>
          <p:cNvPr id="23" name="Picture 22">
            <a:extLst>
              <a:ext uri="{FF2B5EF4-FFF2-40B4-BE49-F238E27FC236}">
                <a16:creationId xmlns:a16="http://schemas.microsoft.com/office/drawing/2014/main" id="{1C75033D-807F-3583-8A95-08701C3F4AA7}"/>
              </a:ext>
            </a:extLst>
          </p:cNvPr>
          <p:cNvPicPr>
            <a:picLocks noChangeAspect="1"/>
          </p:cNvPicPr>
          <p:nvPr/>
        </p:nvPicPr>
        <p:blipFill>
          <a:blip r:embed="rId8"/>
          <a:stretch>
            <a:fillRect/>
          </a:stretch>
        </p:blipFill>
        <p:spPr>
          <a:xfrm>
            <a:off x="1187625" y="3988121"/>
            <a:ext cx="5988038" cy="1797691"/>
          </a:xfrm>
          <a:prstGeom prst="rect">
            <a:avLst/>
          </a:prstGeom>
        </p:spPr>
      </p:pic>
    </p:spTree>
    <p:extLst>
      <p:ext uri="{BB962C8B-B14F-4D97-AF65-F5344CB8AC3E}">
        <p14:creationId xmlns:p14="http://schemas.microsoft.com/office/powerpoint/2010/main" val="1047525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a:xfrm>
                <a:off x="356616" y="1709928"/>
                <a:ext cx="8407908" cy="1719072"/>
              </a:xfrm>
            </p:spPr>
            <p:txBody>
              <a:bodyPr/>
              <a:lstStyle/>
              <a:p>
                <a:r>
                  <a:rPr lang="en-US" sz="1900" dirty="0"/>
                  <a:t>At the Tx, the NB signal and UWB signal go through two different Tx paths, e.g., two different Radios. </a:t>
                </a:r>
              </a:p>
              <a:p>
                <a:r>
                  <a:rPr lang="en-US" sz="1900" dirty="0"/>
                  <a:t>Even with timing calibration between NB and UWB at the Tx antenna, the timing offset </a:t>
                </a:r>
                <a14:m>
                  <m:oMath xmlns:m="http://schemas.openxmlformats.org/officeDocument/2006/math">
                    <m:r>
                      <a:rPr lang="en-US" sz="1900" i="1" smtClean="0">
                        <a:solidFill>
                          <a:srgbClr val="FF0000"/>
                        </a:solidFill>
                        <a:latin typeface="Cambria Math" panose="02040503050406030204" pitchFamily="18" charset="0"/>
                      </a:rPr>
                      <m:t>𝐴</m:t>
                    </m:r>
                  </m:oMath>
                </a14:m>
                <a:r>
                  <a:rPr lang="en-US" sz="1900" dirty="0"/>
                  <a:t> is subject to error, </a:t>
                </a:r>
                <a14:m>
                  <m:oMath xmlns:m="http://schemas.openxmlformats.org/officeDocument/2006/math">
                    <m:r>
                      <a:rPr lang="en-US" sz="1900" i="1" smtClean="0">
                        <a:solidFill>
                          <a:srgbClr val="FF0000"/>
                        </a:solidFill>
                        <a:latin typeface="Cambria Math" panose="02040503050406030204" pitchFamily="18" charset="0"/>
                      </a:rPr>
                      <m:t>𝛿</m:t>
                    </m:r>
                    <m:r>
                      <a:rPr lang="en-US" sz="1900" i="1" smtClean="0">
                        <a:solidFill>
                          <a:srgbClr val="FF0000"/>
                        </a:solidFill>
                        <a:latin typeface="Cambria Math" panose="02040503050406030204" pitchFamily="18" charset="0"/>
                      </a:rPr>
                      <m:t>𝐴</m:t>
                    </m:r>
                  </m:oMath>
                </a14:m>
                <a:r>
                  <a:rPr lang="en-US" sz="1900" dirty="0">
                    <a:solidFill>
                      <a:schemeClr val="tx2"/>
                    </a:solidFill>
                    <a:latin typeface="Microsoft Sans Serif"/>
                    <a:cs typeface="Microsoft Sans Serif" panose="020B0604020202020204" pitchFamily="34" charset="0"/>
                  </a:rPr>
                  <a:t>.</a:t>
                </a:r>
              </a:p>
              <a:p>
                <a:endParaRPr lang="en-US" sz="1900" dirty="0"/>
              </a:p>
              <a:p>
                <a:endParaRPr lang="en-US" sz="1900" dirty="0"/>
              </a:p>
              <a:p>
                <a:endParaRPr lang="en-US" sz="1900" dirty="0"/>
              </a:p>
              <a:p>
                <a:endParaRPr lang="en-US" sz="1900" dirty="0"/>
              </a:p>
              <a:p>
                <a:endParaRPr lang="en-US" sz="1900" dirty="0"/>
              </a:p>
              <a:p>
                <a:r>
                  <a:rPr lang="en-US" sz="1900" dirty="0"/>
                  <a:t>CIR estimation is the primary operation that enables ToA estimation.</a:t>
                </a:r>
              </a:p>
              <a:p>
                <a:r>
                  <a:rPr lang="en-US" sz="1900" dirty="0"/>
                  <a:t>Due to Rx NB timing error </a:t>
                </a:r>
                <a14:m>
                  <m:oMath xmlns:m="http://schemas.openxmlformats.org/officeDocument/2006/math">
                    <m:r>
                      <a:rPr lang="en-US" sz="190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𝛿𝜏</m:t>
                    </m:r>
                  </m:oMath>
                </a14:m>
                <a:r>
                  <a:rPr lang="en-US" sz="1900" dirty="0"/>
                  <a:t> caused by channel delay spread, noise and other impairments, the UWB receiver needs to estimate the CIR over a uncertainty window </a:t>
                </a:r>
                <a14:m>
                  <m:oMath xmlns:m="http://schemas.openxmlformats.org/officeDocument/2006/math">
                    <m:sSub>
                      <m:sSubPr>
                        <m:ctrlPr>
                          <a:rPr lang="en-US" sz="1900"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ctrlPr>
                      </m:sSubPr>
                      <m:e>
                        <m:r>
                          <a:rPr lang="en-US" sz="1900"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𝑇</m:t>
                        </m:r>
                      </m:e>
                      <m:sub>
                        <m:r>
                          <a:rPr lang="en-US" sz="1900"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𝑤</m:t>
                        </m:r>
                      </m:sub>
                    </m:sSub>
                  </m:oMath>
                </a14:m>
                <a:r>
                  <a:rPr lang="en-US" sz="1900" dirty="0"/>
                  <a:t>, to ensure first path and strong path falls in the window.</a:t>
                </a:r>
              </a:p>
              <a:p>
                <a:endParaRPr lang="en-US" sz="1900" dirty="0"/>
              </a:p>
              <a:p>
                <a:endParaRPr lang="en-US" sz="1900" dirty="0"/>
              </a:p>
            </p:txBody>
          </p:sp>
        </mc:Choice>
        <mc:Fallback xmlns="">
          <p:sp>
            <p:nvSpPr>
              <p:cNvPr id="3" name="Text Placeholder 2">
                <a:extLst>
                  <a:ext uri="{FF2B5EF4-FFF2-40B4-BE49-F238E27FC236}">
                    <a16:creationId xmlns:a16="http://schemas.microsoft.com/office/drawing/2014/main" id="{281D6E68-8136-296E-C705-612567C64C78}"/>
                  </a:ext>
                </a:extLst>
              </p:cNvPr>
              <p:cNvSpPr>
                <a:spLocks noGrp="1" noRot="1" noChangeAspect="1" noMove="1" noResize="1" noEditPoints="1" noAdjustHandles="1" noChangeArrowheads="1" noChangeShapeType="1" noTextEdit="1"/>
              </p:cNvSpPr>
              <p:nvPr>
                <p:ph type="body" idx="1"/>
              </p:nvPr>
            </p:nvSpPr>
            <p:spPr>
              <a:xfrm>
                <a:off x="356616" y="1709928"/>
                <a:ext cx="8407908" cy="1719072"/>
              </a:xfrm>
              <a:blipFill>
                <a:blip r:embed="rId2"/>
                <a:stretch>
                  <a:fillRect l="-1813" t="-4965" r="-290" b="-154610"/>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4</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56616" y="4027141"/>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CIR Window</a:t>
            </a:r>
          </a:p>
        </p:txBody>
      </p:sp>
      <p:sp>
        <p:nvSpPr>
          <p:cNvPr id="2" name="Title 1">
            <a:extLst>
              <a:ext uri="{FF2B5EF4-FFF2-40B4-BE49-F238E27FC236}">
                <a16:creationId xmlns:a16="http://schemas.microsoft.com/office/drawing/2014/main" id="{474F909C-CB43-3B3A-AE59-2C94410BED1E}"/>
              </a:ext>
            </a:extLst>
          </p:cNvPr>
          <p:cNvSpPr txBox="1">
            <a:spLocks/>
          </p:cNvSpPr>
          <p:nvPr/>
        </p:nvSpPr>
        <p:spPr bwMode="auto">
          <a:xfrm>
            <a:off x="378224" y="980728"/>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Tx Calibration</a:t>
            </a:r>
          </a:p>
        </p:txBody>
      </p:sp>
    </p:spTree>
    <p:extLst>
      <p:ext uri="{BB962C8B-B14F-4D97-AF65-F5344CB8AC3E}">
        <p14:creationId xmlns:p14="http://schemas.microsoft.com/office/powerpoint/2010/main" val="10619110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E6B53CEE-53C0-97B1-29AC-B54244637DFE}"/>
              </a:ext>
            </a:extLst>
          </p:cNvPr>
          <p:cNvSpPr txBox="1"/>
          <p:nvPr/>
        </p:nvSpPr>
        <p:spPr>
          <a:xfrm>
            <a:off x="644135" y="2083815"/>
            <a:ext cx="307592"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Tx</a:t>
            </a:r>
          </a:p>
        </p:txBody>
      </p:sp>
      <p:cxnSp>
        <p:nvCxnSpPr>
          <p:cNvPr id="9" name="Straight Connector 8">
            <a:extLst>
              <a:ext uri="{FF2B5EF4-FFF2-40B4-BE49-F238E27FC236}">
                <a16:creationId xmlns:a16="http://schemas.microsoft.com/office/drawing/2014/main" id="{55CC7272-1C4B-A740-2E7A-A042DE0A1C88}"/>
              </a:ext>
            </a:extLst>
          </p:cNvPr>
          <p:cNvCxnSpPr>
            <a:cxnSpLocks/>
          </p:cNvCxnSpPr>
          <p:nvPr/>
        </p:nvCxnSpPr>
        <p:spPr>
          <a:xfrm>
            <a:off x="5561788" y="1752596"/>
            <a:ext cx="0" cy="281654"/>
          </a:xfrm>
          <a:prstGeom prst="line">
            <a:avLst/>
          </a:prstGeom>
          <a:ln>
            <a:prstDash val="dash"/>
            <a:headEnd type="none" w="med" len="sm"/>
            <a:tailEnd type="none" w="sm" len="sm"/>
          </a:ln>
        </p:spPr>
        <p:style>
          <a:lnRef idx="1">
            <a:schemeClr val="dk1"/>
          </a:lnRef>
          <a:fillRef idx="0">
            <a:schemeClr val="dk1"/>
          </a:fillRef>
          <a:effectRef idx="0">
            <a:schemeClr val="dk1"/>
          </a:effectRef>
          <a:fontRef idx="minor">
            <a:schemeClr val="tx1"/>
          </a:fontRef>
        </p:style>
      </p:cxnSp>
      <p:cxnSp>
        <p:nvCxnSpPr>
          <p:cNvPr id="10" name="Straight Connector 9">
            <a:extLst>
              <a:ext uri="{FF2B5EF4-FFF2-40B4-BE49-F238E27FC236}">
                <a16:creationId xmlns:a16="http://schemas.microsoft.com/office/drawing/2014/main" id="{56A7354D-9E92-EFB9-8CF0-4C3B0B0A9492}"/>
              </a:ext>
            </a:extLst>
          </p:cNvPr>
          <p:cNvCxnSpPr>
            <a:cxnSpLocks/>
          </p:cNvCxnSpPr>
          <p:nvPr/>
        </p:nvCxnSpPr>
        <p:spPr>
          <a:xfrm>
            <a:off x="7972772" y="2197920"/>
            <a:ext cx="572937" cy="0"/>
          </a:xfrm>
          <a:prstGeom prst="line">
            <a:avLst/>
          </a:prstGeom>
          <a:solidFill>
            <a:schemeClr val="accent2">
              <a:lumMod val="25000"/>
              <a:lumOff val="75000"/>
            </a:schemeClr>
          </a:solidFill>
          <a:ln w="57150" cap="rnd">
            <a:solidFill>
              <a:schemeClr val="tx2"/>
            </a:solidFill>
            <a:prstDash val="sysDot"/>
            <a:round/>
            <a:headEnd type="none" w="med" len="sm"/>
            <a:tailEnd type="none" w="sm" len="sm"/>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884BA78-ABE1-ED7C-A7FC-CD26E7648EE1}"/>
              </a:ext>
            </a:extLst>
          </p:cNvPr>
          <p:cNvCxnSpPr>
            <a:cxnSpLocks/>
          </p:cNvCxnSpPr>
          <p:nvPr/>
        </p:nvCxnSpPr>
        <p:spPr>
          <a:xfrm flipH="1">
            <a:off x="1479554" y="1897787"/>
            <a:ext cx="3633055" cy="0"/>
          </a:xfrm>
          <a:prstGeom prst="straightConnector1">
            <a:avLst/>
          </a:prstGeom>
          <a:ln>
            <a:headEnd type="triangle" w="sm" len="med"/>
            <a:tailEnd type="none" w="sm"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4A631225-58E4-370E-ADE7-A8352F6CE9FE}"/>
                  </a:ext>
                </a:extLst>
              </p:cNvPr>
              <p:cNvSpPr txBox="1"/>
              <p:nvPr/>
            </p:nvSpPr>
            <p:spPr>
              <a:xfrm>
                <a:off x="3100919" y="1700808"/>
                <a:ext cx="246874" cy="177293"/>
              </a:xfrm>
              <a:prstGeom prst="rect">
                <a:avLst/>
              </a:prstGeom>
            </p:spPr>
            <p:txBody>
              <a:bodyPr wrap="squar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panose="02040503050406030204" pitchFamily="18" charset="0"/>
                        </a:rPr>
                        <m:t>𝐴</m:t>
                      </m:r>
                    </m:oMath>
                  </m:oMathPara>
                </a14:m>
                <a:endParaRPr lang="en-US" sz="1200" dirty="0">
                  <a:solidFill>
                    <a:srgbClr val="FF0000"/>
                  </a:solidFill>
                  <a:latin typeface="Microsoft Sans Serif"/>
                  <a:cs typeface="Microsoft Sans Serif" panose="020B0604020202020204" pitchFamily="34" charset="0"/>
                </a:endParaRPr>
              </a:p>
            </p:txBody>
          </p:sp>
        </mc:Choice>
        <mc:Fallback xmlns="">
          <p:sp>
            <p:nvSpPr>
              <p:cNvPr id="16" name="TextBox 15">
                <a:extLst>
                  <a:ext uri="{FF2B5EF4-FFF2-40B4-BE49-F238E27FC236}">
                    <a16:creationId xmlns:a16="http://schemas.microsoft.com/office/drawing/2014/main" id="{4A631225-58E4-370E-ADE7-A8352F6CE9FE}"/>
                  </a:ext>
                </a:extLst>
              </p:cNvPr>
              <p:cNvSpPr txBox="1">
                <a:spLocks noRot="1" noChangeAspect="1" noMove="1" noResize="1" noEditPoints="1" noAdjustHandles="1" noChangeArrowheads="1" noChangeShapeType="1" noTextEdit="1"/>
              </p:cNvSpPr>
              <p:nvPr/>
            </p:nvSpPr>
            <p:spPr>
              <a:xfrm>
                <a:off x="3100919" y="1700808"/>
                <a:ext cx="246874" cy="177293"/>
              </a:xfrm>
              <a:prstGeom prst="rect">
                <a:avLst/>
              </a:prstGeom>
              <a:blipFill>
                <a:blip r:embed="rId3"/>
                <a:stretch>
                  <a:fillRect b="-10345"/>
                </a:stretch>
              </a:blipFill>
            </p:spPr>
            <p:txBody>
              <a:bodyPr/>
              <a:lstStyle/>
              <a:p>
                <a:r>
                  <a:rPr lang="en-US">
                    <a:noFill/>
                  </a:rPr>
                  <a:t> </a:t>
                </a:r>
              </a:p>
            </p:txBody>
          </p:sp>
        </mc:Fallback>
      </mc:AlternateContent>
      <p:sp>
        <p:nvSpPr>
          <p:cNvPr id="17" name="Rectangle 16">
            <a:extLst>
              <a:ext uri="{FF2B5EF4-FFF2-40B4-BE49-F238E27FC236}">
                <a16:creationId xmlns:a16="http://schemas.microsoft.com/office/drawing/2014/main" id="{BCEB2C44-6C33-EEA2-D92B-6820CE08DA7A}"/>
              </a:ext>
            </a:extLst>
          </p:cNvPr>
          <p:cNvSpPr/>
          <p:nvPr/>
        </p:nvSpPr>
        <p:spPr>
          <a:xfrm>
            <a:off x="1462598" y="2020458"/>
            <a:ext cx="1335850" cy="3549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NB packet</a:t>
            </a:r>
          </a:p>
        </p:txBody>
      </p:sp>
      <p:sp>
        <p:nvSpPr>
          <p:cNvPr id="18" name="Rectangle 17">
            <a:extLst>
              <a:ext uri="{FF2B5EF4-FFF2-40B4-BE49-F238E27FC236}">
                <a16:creationId xmlns:a16="http://schemas.microsoft.com/office/drawing/2014/main" id="{23206208-8B7C-043E-7C4D-6DDDF0ACF330}"/>
              </a:ext>
            </a:extLst>
          </p:cNvPr>
          <p:cNvSpPr/>
          <p:nvPr/>
        </p:nvSpPr>
        <p:spPr>
          <a:xfrm>
            <a:off x="5580050" y="2020458"/>
            <a:ext cx="2046779" cy="354922"/>
          </a:xfrm>
          <a:prstGeom prst="rect">
            <a:avLst/>
          </a:prstGeom>
          <a:solidFill>
            <a:schemeClr val="accent2">
              <a:lumMod val="25000"/>
              <a:lumOff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UWB</a:t>
            </a:r>
          </a:p>
          <a:p>
            <a:pPr algn="ctr">
              <a:lnSpc>
                <a:spcPct val="96000"/>
              </a:lnSpc>
            </a:pPr>
            <a:r>
              <a:rPr lang="en-US" sz="1000" dirty="0">
                <a:solidFill>
                  <a:schemeClr val="tx1"/>
                </a:solidFill>
                <a:latin typeface="Microsoft Sans Serif"/>
                <a:cs typeface="Microsoft Sans Serif" panose="020B0604020202020204" pitchFamily="34" charset="0"/>
              </a:rPr>
              <a:t>RSF1</a:t>
            </a:r>
          </a:p>
        </p:txBody>
      </p:sp>
      <p:grpSp>
        <p:nvGrpSpPr>
          <p:cNvPr id="118" name="Group 117">
            <a:extLst>
              <a:ext uri="{FF2B5EF4-FFF2-40B4-BE49-F238E27FC236}">
                <a16:creationId xmlns:a16="http://schemas.microsoft.com/office/drawing/2014/main" id="{07F2DDE3-10F3-F1CC-DE41-2500BCC61CA3}"/>
              </a:ext>
            </a:extLst>
          </p:cNvPr>
          <p:cNvGrpSpPr/>
          <p:nvPr/>
        </p:nvGrpSpPr>
        <p:grpSpPr>
          <a:xfrm>
            <a:off x="1145904" y="4070545"/>
            <a:ext cx="447035" cy="687864"/>
            <a:chOff x="1145904" y="3068960"/>
            <a:chExt cx="447035" cy="687864"/>
          </a:xfrm>
        </p:grpSpPr>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E9342F30-903A-6E71-7FE6-EDF022D5DD00}"/>
                    </a:ext>
                  </a:extLst>
                </p:cNvPr>
                <p:cNvSpPr txBox="1"/>
                <p:nvPr/>
              </p:nvSpPr>
              <p:spPr>
                <a:xfrm>
                  <a:off x="1145904" y="3500652"/>
                  <a:ext cx="238116" cy="177293"/>
                </a:xfrm>
                <a:prstGeom prst="rect">
                  <a:avLst/>
                </a:prstGeom>
              </p:spPr>
              <p:txBody>
                <a:bodyPr wrap="squar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b="0" i="1" smtClean="0">
                                <a:solidFill>
                                  <a:srgbClr val="FF0000"/>
                                </a:solidFill>
                                <a:latin typeface="Cambria Math" panose="02040503050406030204" pitchFamily="18" charset="0"/>
                              </a:rPr>
                            </m:ctrlPr>
                          </m:sSubPr>
                          <m:e>
                            <m:r>
                              <a:rPr lang="en-US" i="1" smtClean="0">
                                <a:solidFill>
                                  <a:srgbClr val="FF0000"/>
                                </a:solidFill>
                                <a:latin typeface="Cambria Math" panose="02040503050406030204" pitchFamily="18" charset="0"/>
                              </a:rPr>
                              <m:t>𝛿</m:t>
                            </m:r>
                          </m:e>
                          <m:sub>
                            <m:r>
                              <a:rPr lang="en-US" sz="1200"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𝜏</m:t>
                            </m:r>
                          </m:sub>
                        </m:sSub>
                      </m:oMath>
                    </m:oMathPara>
                  </a14:m>
                  <a:endParaRPr lang="en-US" sz="1200" dirty="0">
                    <a:solidFill>
                      <a:schemeClr val="tx1"/>
                    </a:solidFill>
                    <a:latin typeface="Microsoft Sans Serif"/>
                    <a:cs typeface="Microsoft Sans Serif" panose="020B0604020202020204" pitchFamily="34" charset="0"/>
                  </a:endParaRPr>
                </a:p>
              </p:txBody>
            </p:sp>
          </mc:Choice>
          <mc:Fallback xmlns="">
            <p:sp>
              <p:nvSpPr>
                <p:cNvPr id="22" name="TextBox 21">
                  <a:extLst>
                    <a:ext uri="{FF2B5EF4-FFF2-40B4-BE49-F238E27FC236}">
                      <a16:creationId xmlns:a16="http://schemas.microsoft.com/office/drawing/2014/main" id="{E9342F30-903A-6E71-7FE6-EDF022D5DD00}"/>
                    </a:ext>
                  </a:extLst>
                </p:cNvPr>
                <p:cNvSpPr txBox="1">
                  <a:spLocks noRot="1" noChangeAspect="1" noMove="1" noResize="1" noEditPoints="1" noAdjustHandles="1" noChangeArrowheads="1" noChangeShapeType="1" noTextEdit="1"/>
                </p:cNvSpPr>
                <p:nvPr/>
              </p:nvSpPr>
              <p:spPr>
                <a:xfrm>
                  <a:off x="1145904" y="3500652"/>
                  <a:ext cx="238116" cy="177293"/>
                </a:xfrm>
                <a:prstGeom prst="rect">
                  <a:avLst/>
                </a:prstGeom>
                <a:blipFill>
                  <a:blip r:embed="rId4"/>
                  <a:stretch>
                    <a:fillRect l="-5128" b="-13793"/>
                  </a:stretch>
                </a:blipFill>
              </p:spPr>
              <p:txBody>
                <a:bodyPr/>
                <a:lstStyle/>
                <a:p>
                  <a:r>
                    <a:rPr lang="en-US">
                      <a:noFill/>
                    </a:rPr>
                    <a:t> </a:t>
                  </a:r>
                </a:p>
              </p:txBody>
            </p:sp>
          </mc:Fallback>
        </mc:AlternateContent>
        <p:cxnSp>
          <p:nvCxnSpPr>
            <p:cNvPr id="27" name="Straight Connector 26">
              <a:extLst>
                <a:ext uri="{FF2B5EF4-FFF2-40B4-BE49-F238E27FC236}">
                  <a16:creationId xmlns:a16="http://schemas.microsoft.com/office/drawing/2014/main" id="{A9A8963C-79A6-24D9-162A-D26203465678}"/>
                </a:ext>
              </a:extLst>
            </p:cNvPr>
            <p:cNvCxnSpPr>
              <a:cxnSpLocks/>
            </p:cNvCxnSpPr>
            <p:nvPr/>
          </p:nvCxnSpPr>
          <p:spPr>
            <a:xfrm>
              <a:off x="1403648" y="3068960"/>
              <a:ext cx="0" cy="687864"/>
            </a:xfrm>
            <a:prstGeom prst="line">
              <a:avLst/>
            </a:prstGeom>
            <a:ln>
              <a:prstDash val="dash"/>
              <a:headEnd type="none" w="med" len="sm"/>
              <a:tailEnd type="none" w="sm" len="sm"/>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D4E596C4-4775-EC72-267E-6435045F1E24}"/>
                </a:ext>
              </a:extLst>
            </p:cNvPr>
            <p:cNvCxnSpPr>
              <a:cxnSpLocks/>
            </p:cNvCxnSpPr>
            <p:nvPr/>
          </p:nvCxnSpPr>
          <p:spPr>
            <a:xfrm>
              <a:off x="1403648" y="3584254"/>
              <a:ext cx="189291" cy="0"/>
            </a:xfrm>
            <a:prstGeom prst="straightConnector1">
              <a:avLst/>
            </a:prstGeom>
            <a:ln>
              <a:solidFill>
                <a:schemeClr val="tx1"/>
              </a:solidFill>
              <a:headEnd type="triangle" w="sm" len="med"/>
              <a:tailEnd type="none" w="med" len="med"/>
            </a:ln>
          </p:spPr>
          <p:style>
            <a:lnRef idx="1">
              <a:schemeClr val="dk1"/>
            </a:lnRef>
            <a:fillRef idx="0">
              <a:schemeClr val="dk1"/>
            </a:fillRef>
            <a:effectRef idx="0">
              <a:schemeClr val="dk1"/>
            </a:effectRef>
            <a:fontRef idx="minor">
              <a:schemeClr val="tx1"/>
            </a:fontRef>
          </p:style>
        </p:cxnSp>
      </p:grpSp>
      <p:cxnSp>
        <p:nvCxnSpPr>
          <p:cNvPr id="30" name="Straight Arrow Connector 29">
            <a:extLst>
              <a:ext uri="{FF2B5EF4-FFF2-40B4-BE49-F238E27FC236}">
                <a16:creationId xmlns:a16="http://schemas.microsoft.com/office/drawing/2014/main" id="{68098F6D-A152-1B9D-A28D-D672765BF140}"/>
              </a:ext>
            </a:extLst>
          </p:cNvPr>
          <p:cNvCxnSpPr>
            <a:cxnSpLocks/>
          </p:cNvCxnSpPr>
          <p:nvPr/>
        </p:nvCxnSpPr>
        <p:spPr>
          <a:xfrm flipH="1">
            <a:off x="5121550" y="1897787"/>
            <a:ext cx="440238" cy="0"/>
          </a:xfrm>
          <a:prstGeom prst="straightConnector1">
            <a:avLst/>
          </a:prstGeom>
          <a:ln>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16D2DDFB-1308-7B18-4060-6AF0B45D2A0F}"/>
              </a:ext>
            </a:extLst>
          </p:cNvPr>
          <p:cNvCxnSpPr>
            <a:cxnSpLocks/>
          </p:cNvCxnSpPr>
          <p:nvPr/>
        </p:nvCxnSpPr>
        <p:spPr>
          <a:xfrm>
            <a:off x="5112609" y="1752596"/>
            <a:ext cx="0" cy="281654"/>
          </a:xfrm>
          <a:prstGeom prst="line">
            <a:avLst/>
          </a:prstGeom>
          <a:ln>
            <a:prstDash val="dash"/>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823455ED-6199-50A2-B13E-45790372FA41}"/>
                  </a:ext>
                </a:extLst>
              </p:cNvPr>
              <p:cNvSpPr txBox="1"/>
              <p:nvPr/>
            </p:nvSpPr>
            <p:spPr>
              <a:xfrm>
                <a:off x="5162383" y="1702587"/>
                <a:ext cx="349631" cy="177293"/>
              </a:xfrm>
              <a:prstGeom prst="rect">
                <a:avLst/>
              </a:prstGeom>
              <a:ln>
                <a:noFill/>
              </a:ln>
            </p:spPr>
            <p:txBody>
              <a:bodyPr wrap="squar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b="0" i="1" smtClean="0">
                              <a:solidFill>
                                <a:srgbClr val="FF0000"/>
                              </a:solidFill>
                              <a:latin typeface="Cambria Math" panose="02040503050406030204" pitchFamily="18" charset="0"/>
                            </a:rPr>
                          </m:ctrlPr>
                        </m:sSubPr>
                        <m:e>
                          <m:r>
                            <a:rPr lang="en-US" i="1" smtClean="0">
                              <a:solidFill>
                                <a:srgbClr val="FF0000"/>
                              </a:solidFill>
                              <a:latin typeface="Cambria Math" panose="02040503050406030204" pitchFamily="18" charset="0"/>
                            </a:rPr>
                            <m:t>𝛿</m:t>
                          </m:r>
                        </m:e>
                        <m:sub>
                          <m:r>
                            <a:rPr lang="en-US" i="1" smtClean="0">
                              <a:solidFill>
                                <a:srgbClr val="FF0000"/>
                              </a:solidFill>
                              <a:latin typeface="Cambria Math" panose="02040503050406030204" pitchFamily="18" charset="0"/>
                            </a:rPr>
                            <m:t>𝐴</m:t>
                          </m:r>
                        </m:sub>
                      </m:sSub>
                    </m:oMath>
                  </m:oMathPara>
                </a14:m>
                <a:endParaRPr lang="en-US" sz="1200" dirty="0">
                  <a:solidFill>
                    <a:srgbClr val="FF0000"/>
                  </a:solidFill>
                  <a:latin typeface="Microsoft Sans Serif"/>
                  <a:cs typeface="Microsoft Sans Serif" panose="020B0604020202020204" pitchFamily="34" charset="0"/>
                </a:endParaRPr>
              </a:p>
            </p:txBody>
          </p:sp>
        </mc:Choice>
        <mc:Fallback xmlns="">
          <p:sp>
            <p:nvSpPr>
              <p:cNvPr id="32" name="TextBox 31">
                <a:extLst>
                  <a:ext uri="{FF2B5EF4-FFF2-40B4-BE49-F238E27FC236}">
                    <a16:creationId xmlns:a16="http://schemas.microsoft.com/office/drawing/2014/main" id="{823455ED-6199-50A2-B13E-45790372FA41}"/>
                  </a:ext>
                </a:extLst>
              </p:cNvPr>
              <p:cNvSpPr txBox="1">
                <a:spLocks noRot="1" noChangeAspect="1" noMove="1" noResize="1" noEditPoints="1" noAdjustHandles="1" noChangeArrowheads="1" noChangeShapeType="1" noTextEdit="1"/>
              </p:cNvSpPr>
              <p:nvPr/>
            </p:nvSpPr>
            <p:spPr>
              <a:xfrm>
                <a:off x="5162383" y="1702587"/>
                <a:ext cx="349631" cy="177293"/>
              </a:xfrm>
              <a:prstGeom prst="rect">
                <a:avLst/>
              </a:prstGeom>
              <a:blipFill>
                <a:blip r:embed="rId5"/>
                <a:stretch>
                  <a:fillRect b="-20690"/>
                </a:stretch>
              </a:blipFill>
              <a:ln>
                <a:noFill/>
              </a:ln>
            </p:spPr>
            <p:txBody>
              <a:bodyPr/>
              <a:lstStyle/>
              <a:p>
                <a:r>
                  <a:rPr lang="en-US">
                    <a:noFill/>
                  </a:rPr>
                  <a:t> </a:t>
                </a:r>
              </a:p>
            </p:txBody>
          </p:sp>
        </mc:Fallback>
      </mc:AlternateContent>
      <p:cxnSp>
        <p:nvCxnSpPr>
          <p:cNvPr id="59" name="Straight Connector 58">
            <a:extLst>
              <a:ext uri="{FF2B5EF4-FFF2-40B4-BE49-F238E27FC236}">
                <a16:creationId xmlns:a16="http://schemas.microsoft.com/office/drawing/2014/main" id="{7CAA513D-6597-1373-A763-A53BA7D728C7}"/>
              </a:ext>
            </a:extLst>
          </p:cNvPr>
          <p:cNvCxnSpPr>
            <a:cxnSpLocks/>
          </p:cNvCxnSpPr>
          <p:nvPr/>
        </p:nvCxnSpPr>
        <p:spPr>
          <a:xfrm>
            <a:off x="1458013" y="1841243"/>
            <a:ext cx="0" cy="281654"/>
          </a:xfrm>
          <a:prstGeom prst="line">
            <a:avLst/>
          </a:prstGeom>
          <a:ln>
            <a:prstDash val="dash"/>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2" name="TextBox 41">
                <a:extLst>
                  <a:ext uri="{FF2B5EF4-FFF2-40B4-BE49-F238E27FC236}">
                    <a16:creationId xmlns:a16="http://schemas.microsoft.com/office/drawing/2014/main" id="{CA236E8C-72A5-1908-FBBC-43E056B20817}"/>
                  </a:ext>
                </a:extLst>
              </p:cNvPr>
              <p:cNvSpPr txBox="1"/>
              <p:nvPr/>
            </p:nvSpPr>
            <p:spPr>
              <a:xfrm>
                <a:off x="2843808" y="6073551"/>
                <a:ext cx="3134188" cy="30777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1400" i="1" smtClean="0">
                              <a:latin typeface="Cambria Math" panose="02040503050406030204" pitchFamily="18" charset="0"/>
                              <a:ea typeface="Cambria Math" panose="02040503050406030204" pitchFamily="18" charset="0"/>
                            </a:rPr>
                          </m:ctrlPr>
                        </m:sSubPr>
                        <m:e>
                          <m:r>
                            <a:rPr lang="en-US" sz="1400" i="1">
                              <a:latin typeface="Cambria Math" panose="02040503050406030204" pitchFamily="18" charset="0"/>
                              <a:ea typeface="Cambria Math" panose="02040503050406030204" pitchFamily="18" charset="0"/>
                            </a:rPr>
                            <m:t>𝑇</m:t>
                          </m:r>
                        </m:e>
                        <m:sub>
                          <m:r>
                            <a:rPr lang="en-US" sz="1400" i="1">
                              <a:latin typeface="Cambria Math" panose="02040503050406030204" pitchFamily="18" charset="0"/>
                              <a:ea typeface="Cambria Math" panose="02040503050406030204" pitchFamily="18" charset="0"/>
                            </a:rPr>
                            <m:t>𝑤</m:t>
                          </m:r>
                        </m:sub>
                      </m:sSub>
                      <m:r>
                        <a:rPr lang="en-US" sz="1400" b="0" i="0" smtClean="0">
                          <a:latin typeface="Cambria Math" panose="02040503050406030204" pitchFamily="18" charset="0"/>
                          <a:ea typeface="Cambria Math" panose="02040503050406030204" pitchFamily="18" charset="0"/>
                        </a:rPr>
                        <m:t>/2&gt;</m:t>
                      </m:r>
                      <m:r>
                        <m:rPr>
                          <m:sty m:val="p"/>
                        </m:rPr>
                        <a:rPr lang="en-US" sz="1400" smtClean="0">
                          <a:solidFill>
                            <a:schemeClr val="tx1"/>
                          </a:solidFill>
                          <a:latin typeface="Cambria Math" panose="02040503050406030204" pitchFamily="18" charset="0"/>
                        </a:rPr>
                        <m:t>max</m:t>
                      </m:r>
                      <m:d>
                        <m:dPr>
                          <m:ctrlPr>
                            <a:rPr lang="en-US" sz="1400" i="1">
                              <a:solidFill>
                                <a:schemeClr val="tx1"/>
                              </a:solidFill>
                              <a:latin typeface="Cambria Math" panose="02040503050406030204" pitchFamily="18" charset="0"/>
                            </a:rPr>
                          </m:ctrlPr>
                        </m:dPr>
                        <m:e>
                          <m:d>
                            <m:dPr>
                              <m:begChr m:val="|"/>
                              <m:endChr m:val="|"/>
                              <m:ctrlPr>
                                <a:rPr lang="en-US" sz="1400" i="1">
                                  <a:solidFill>
                                    <a:schemeClr val="tx1"/>
                                  </a:solidFill>
                                  <a:latin typeface="Cambria Math" panose="02040503050406030204" pitchFamily="18" charset="0"/>
                                </a:rPr>
                              </m:ctrlPr>
                            </m:dPr>
                            <m:e>
                              <m:sSub>
                                <m:sSubPr>
                                  <m:ctrlPr>
                                    <a:rPr lang="en-US" sz="1400" b="0" i="1" smtClean="0">
                                      <a:solidFill>
                                        <a:schemeClr val="tx1"/>
                                      </a:solidFill>
                                      <a:latin typeface="Cambria Math" panose="02040503050406030204" pitchFamily="18" charset="0"/>
                                    </a:rPr>
                                  </m:ctrlPr>
                                </m:sSubPr>
                                <m:e>
                                  <m:r>
                                    <a:rPr lang="en-US" sz="1400" i="1">
                                      <a:solidFill>
                                        <a:schemeClr val="tx1"/>
                                      </a:solidFill>
                                      <a:latin typeface="Cambria Math" panose="02040503050406030204" pitchFamily="18" charset="0"/>
                                    </a:rPr>
                                    <m:t>𝛿</m:t>
                                  </m:r>
                                </m:e>
                                <m:sub>
                                  <m:r>
                                    <a:rPr lang="en-US" sz="1400" i="1">
                                      <a:solidFill>
                                        <a:schemeClr val="tx1"/>
                                      </a:solidFill>
                                      <a:latin typeface="Cambria Math" panose="02040503050406030204" pitchFamily="18" charset="0"/>
                                    </a:rPr>
                                    <m:t>𝜏</m:t>
                                  </m:r>
                                </m:sub>
                              </m:sSub>
                            </m:e>
                          </m:d>
                        </m:e>
                      </m:d>
                      <m:r>
                        <a:rPr lang="en-US" sz="1400" b="0" i="1" smtClean="0">
                          <a:solidFill>
                            <a:schemeClr val="tx1"/>
                          </a:solidFill>
                          <a:latin typeface="Cambria Math" panose="02040503050406030204" pitchFamily="18" charset="0"/>
                        </a:rPr>
                        <m:t>+</m:t>
                      </m:r>
                      <m:r>
                        <m:rPr>
                          <m:sty m:val="p"/>
                        </m:rPr>
                        <a:rPr lang="en-US" sz="1400">
                          <a:solidFill>
                            <a:schemeClr val="tx1"/>
                          </a:solidFill>
                          <a:latin typeface="Cambria Math" panose="02040503050406030204" pitchFamily="18" charset="0"/>
                        </a:rPr>
                        <m:t>max</m:t>
                      </m:r>
                      <m:d>
                        <m:dPr>
                          <m:ctrlPr>
                            <a:rPr lang="en-US" sz="1400" i="1">
                              <a:solidFill>
                                <a:schemeClr val="tx1"/>
                              </a:solidFill>
                              <a:latin typeface="Cambria Math" panose="02040503050406030204" pitchFamily="18" charset="0"/>
                            </a:rPr>
                          </m:ctrlPr>
                        </m:dPr>
                        <m:e>
                          <m:d>
                            <m:dPr>
                              <m:begChr m:val="|"/>
                              <m:endChr m:val="|"/>
                              <m:ctrlPr>
                                <a:rPr lang="en-US" sz="1400" i="1">
                                  <a:solidFill>
                                    <a:schemeClr val="tx1"/>
                                  </a:solidFill>
                                  <a:latin typeface="Cambria Math" panose="02040503050406030204" pitchFamily="18" charset="0"/>
                                </a:rPr>
                              </m:ctrlPr>
                            </m:dPr>
                            <m:e>
                              <m:sSub>
                                <m:sSubPr>
                                  <m:ctrlPr>
                                    <a:rPr lang="en-US" sz="1400" b="0" i="1" smtClean="0">
                                      <a:solidFill>
                                        <a:schemeClr val="tx1"/>
                                      </a:solidFill>
                                      <a:latin typeface="Cambria Math" panose="02040503050406030204" pitchFamily="18" charset="0"/>
                                    </a:rPr>
                                  </m:ctrlPr>
                                </m:sSubPr>
                                <m:e>
                                  <m:r>
                                    <a:rPr lang="en-US" sz="1400" b="0" i="1" smtClean="0">
                                      <a:solidFill>
                                        <a:schemeClr val="tx1"/>
                                      </a:solidFill>
                                      <a:latin typeface="Cambria Math" panose="02040503050406030204" pitchFamily="18" charset="0"/>
                                    </a:rPr>
                                    <m:t>𝛿</m:t>
                                  </m:r>
                                </m:e>
                                <m:sub>
                                  <m:r>
                                    <a:rPr lang="en-US" sz="1400" b="0" i="1" smtClean="0">
                                      <a:solidFill>
                                        <a:schemeClr val="tx1"/>
                                      </a:solidFill>
                                      <a:latin typeface="Cambria Math" panose="02040503050406030204" pitchFamily="18" charset="0"/>
                                    </a:rPr>
                                    <m:t>𝐴</m:t>
                                  </m:r>
                                </m:sub>
                              </m:sSub>
                            </m:e>
                          </m:d>
                        </m:e>
                      </m:d>
                      <m:r>
                        <a:rPr lang="en-US" sz="1400" b="0" i="1" smtClean="0">
                          <a:solidFill>
                            <a:schemeClr val="tx1"/>
                          </a:solidFill>
                          <a:latin typeface="Cambria Math" panose="02040503050406030204" pitchFamily="18" charset="0"/>
                          <a:ea typeface="Cambria Math" panose="02040503050406030204" pitchFamily="18" charset="0"/>
                        </a:rPr>
                        <m:t>+</m:t>
                      </m:r>
                      <m:r>
                        <a:rPr lang="en-US" sz="1400" i="1">
                          <a:latin typeface="Cambria Math" panose="02040503050406030204" pitchFamily="18" charset="0"/>
                          <a:ea typeface="Cambria Math" panose="02040503050406030204" pitchFamily="18" charset="0"/>
                        </a:rPr>
                        <m:t>𝐶</m:t>
                      </m:r>
                    </m:oMath>
                  </m:oMathPara>
                </a14:m>
                <a:endParaRPr lang="en-US" sz="1400" dirty="0"/>
              </a:p>
            </p:txBody>
          </p:sp>
        </mc:Choice>
        <mc:Fallback xmlns="">
          <p:sp>
            <p:nvSpPr>
              <p:cNvPr id="42" name="TextBox 41">
                <a:extLst>
                  <a:ext uri="{FF2B5EF4-FFF2-40B4-BE49-F238E27FC236}">
                    <a16:creationId xmlns:a16="http://schemas.microsoft.com/office/drawing/2014/main" id="{CA236E8C-72A5-1908-FBBC-43E056B20817}"/>
                  </a:ext>
                </a:extLst>
              </p:cNvPr>
              <p:cNvSpPr txBox="1">
                <a:spLocks noRot="1" noChangeAspect="1" noMove="1" noResize="1" noEditPoints="1" noAdjustHandles="1" noChangeArrowheads="1" noChangeShapeType="1" noTextEdit="1"/>
              </p:cNvSpPr>
              <p:nvPr/>
            </p:nvSpPr>
            <p:spPr>
              <a:xfrm>
                <a:off x="2843808" y="6073551"/>
                <a:ext cx="3134188" cy="307777"/>
              </a:xfrm>
              <a:prstGeom prst="rect">
                <a:avLst/>
              </a:prstGeom>
              <a:blipFill>
                <a:blip r:embed="rId6"/>
                <a:stretch>
                  <a:fillRect b="-7843"/>
                </a:stretch>
              </a:blipFill>
            </p:spPr>
            <p:txBody>
              <a:bodyPr/>
              <a:lstStyle/>
              <a:p>
                <a:r>
                  <a:rPr lang="en-US">
                    <a:noFill/>
                  </a:rPr>
                  <a:t> </a:t>
                </a:r>
              </a:p>
            </p:txBody>
          </p:sp>
        </mc:Fallback>
      </mc:AlternateContent>
      <p:grpSp>
        <p:nvGrpSpPr>
          <p:cNvPr id="119" name="Group 118">
            <a:extLst>
              <a:ext uri="{FF2B5EF4-FFF2-40B4-BE49-F238E27FC236}">
                <a16:creationId xmlns:a16="http://schemas.microsoft.com/office/drawing/2014/main" id="{22CDA425-CE1A-4950-2832-5AE637DEC12F}"/>
              </a:ext>
            </a:extLst>
          </p:cNvPr>
          <p:cNvGrpSpPr/>
          <p:nvPr/>
        </p:nvGrpSpPr>
        <p:grpSpPr>
          <a:xfrm>
            <a:off x="1403648" y="3845031"/>
            <a:ext cx="4671451" cy="1873694"/>
            <a:chOff x="1403648" y="2843446"/>
            <a:chExt cx="4671451" cy="1873694"/>
          </a:xfrm>
        </p:grpSpPr>
        <p:cxnSp>
          <p:nvCxnSpPr>
            <p:cNvPr id="7" name="Straight Arrow Connector 6">
              <a:extLst>
                <a:ext uri="{FF2B5EF4-FFF2-40B4-BE49-F238E27FC236}">
                  <a16:creationId xmlns:a16="http://schemas.microsoft.com/office/drawing/2014/main" id="{ABA1EF7C-39FA-712F-509E-D8755BAD3868}"/>
                </a:ext>
              </a:extLst>
            </p:cNvPr>
            <p:cNvCxnSpPr>
              <a:cxnSpLocks/>
            </p:cNvCxnSpPr>
            <p:nvPr/>
          </p:nvCxnSpPr>
          <p:spPr>
            <a:xfrm flipH="1">
              <a:off x="3995936" y="3465453"/>
              <a:ext cx="1042531" cy="0"/>
            </a:xfrm>
            <a:prstGeom prst="straightConnector1">
              <a:avLst/>
            </a:prstGeom>
            <a:ln w="9525">
              <a:headEnd type="triangle" w="sm" len="med"/>
              <a:tailEnd type="triangle" w="sm" len="med"/>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AA5796E-CD75-72DA-E307-7223A5B8ECBB}"/>
                </a:ext>
              </a:extLst>
            </p:cNvPr>
            <p:cNvCxnSpPr>
              <a:cxnSpLocks/>
            </p:cNvCxnSpPr>
            <p:nvPr/>
          </p:nvCxnSpPr>
          <p:spPr>
            <a:xfrm flipH="1">
              <a:off x="5038467" y="3465453"/>
              <a:ext cx="1036632" cy="0"/>
            </a:xfrm>
            <a:prstGeom prst="straightConnector1">
              <a:avLst/>
            </a:prstGeom>
            <a:ln w="9525">
              <a:headEnd type="triangle" w="sm" len="med"/>
              <a:tailEnd type="triangle" w="sm" len="med"/>
            </a:ln>
          </p:spPr>
          <p:style>
            <a:lnRef idx="1">
              <a:schemeClr val="dk1"/>
            </a:lnRef>
            <a:fillRef idx="0">
              <a:schemeClr val="dk1"/>
            </a:fillRef>
            <a:effectRef idx="0">
              <a:schemeClr val="dk1"/>
            </a:effectRef>
            <a:fontRef idx="minor">
              <a:schemeClr val="tx1"/>
            </a:fontRef>
          </p:style>
        </p:cxnSp>
        <p:sp>
          <p:nvSpPr>
            <p:cNvPr id="88" name="Rectangle 87">
              <a:extLst>
                <a:ext uri="{FF2B5EF4-FFF2-40B4-BE49-F238E27FC236}">
                  <a16:creationId xmlns:a16="http://schemas.microsoft.com/office/drawing/2014/main" id="{E370E5D9-64D2-0D82-77CA-E3C69A18354B}"/>
                </a:ext>
              </a:extLst>
            </p:cNvPr>
            <p:cNvSpPr/>
            <p:nvPr/>
          </p:nvSpPr>
          <p:spPr bwMode="auto">
            <a:xfrm>
              <a:off x="3995936" y="3465453"/>
              <a:ext cx="2079163" cy="1251687"/>
            </a:xfrm>
            <a:prstGeom prst="rect">
              <a:avLst/>
            </a:prstGeom>
            <a:solidFill>
              <a:schemeClr val="bg2">
                <a:lumMod val="75000"/>
                <a:alpha val="2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rgbClr val="FF0000"/>
                </a:solidFill>
                <a:effectLst/>
                <a:latin typeface="Times New Roman" pitchFamily="18" charset="0"/>
              </a:endParaRPr>
            </a:p>
          </p:txBody>
        </p:sp>
        <p:cxnSp>
          <p:nvCxnSpPr>
            <p:cNvPr id="14" name="Straight Arrow Connector 13">
              <a:extLst>
                <a:ext uri="{FF2B5EF4-FFF2-40B4-BE49-F238E27FC236}">
                  <a16:creationId xmlns:a16="http://schemas.microsoft.com/office/drawing/2014/main" id="{246C7439-25A3-8FA3-354A-94DDFCC42862}"/>
                </a:ext>
              </a:extLst>
            </p:cNvPr>
            <p:cNvCxnSpPr>
              <a:cxnSpLocks/>
            </p:cNvCxnSpPr>
            <p:nvPr/>
          </p:nvCxnSpPr>
          <p:spPr>
            <a:xfrm>
              <a:off x="1403648" y="3068960"/>
              <a:ext cx="3641298" cy="0"/>
            </a:xfrm>
            <a:prstGeom prst="straightConnector1">
              <a:avLst/>
            </a:prstGeom>
            <a:ln>
              <a:headEnd type="none" w="sm" len="med"/>
              <a:tailEnd type="triangle" w="sm" len="med"/>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59BA7F90-274B-3BE4-5BF9-C494D550F071}"/>
                    </a:ext>
                  </a:extLst>
                </p:cNvPr>
                <p:cNvSpPr txBox="1"/>
                <p:nvPr/>
              </p:nvSpPr>
              <p:spPr>
                <a:xfrm>
                  <a:off x="3206559" y="2843446"/>
                  <a:ext cx="246874" cy="177293"/>
                </a:xfrm>
                <a:prstGeom prst="rect">
                  <a:avLst/>
                </a:prstGeom>
              </p:spPr>
              <p:txBody>
                <a:bodyPr wrap="squar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a:rPr lang="en-US" i="1" smtClean="0">
                            <a:solidFill>
                              <a:srgbClr val="FF0000"/>
                            </a:solidFill>
                            <a:latin typeface="Cambria Math" panose="02040503050406030204" pitchFamily="18" charset="0"/>
                          </a:rPr>
                          <m:t>𝐴</m:t>
                        </m:r>
                      </m:oMath>
                    </m:oMathPara>
                  </a14:m>
                  <a:endParaRPr lang="en-US" sz="1200" dirty="0">
                    <a:solidFill>
                      <a:srgbClr val="FF0000"/>
                    </a:solidFill>
                    <a:latin typeface="Microsoft Sans Serif"/>
                    <a:cs typeface="Microsoft Sans Serif" panose="020B0604020202020204" pitchFamily="34" charset="0"/>
                  </a:endParaRPr>
                </a:p>
              </p:txBody>
            </p:sp>
          </mc:Choice>
          <mc:Fallback xmlns="">
            <p:sp>
              <p:nvSpPr>
                <p:cNvPr id="15" name="TextBox 14">
                  <a:extLst>
                    <a:ext uri="{FF2B5EF4-FFF2-40B4-BE49-F238E27FC236}">
                      <a16:creationId xmlns:a16="http://schemas.microsoft.com/office/drawing/2014/main" id="{59BA7F90-274B-3BE4-5BF9-C494D550F071}"/>
                    </a:ext>
                  </a:extLst>
                </p:cNvPr>
                <p:cNvSpPr txBox="1">
                  <a:spLocks noRot="1" noChangeAspect="1" noMove="1" noResize="1" noEditPoints="1" noAdjustHandles="1" noChangeArrowheads="1" noChangeShapeType="1" noTextEdit="1"/>
                </p:cNvSpPr>
                <p:nvPr/>
              </p:nvSpPr>
              <p:spPr>
                <a:xfrm>
                  <a:off x="3206559" y="2843446"/>
                  <a:ext cx="246874" cy="177293"/>
                </a:xfrm>
                <a:prstGeom prst="rect">
                  <a:avLst/>
                </a:prstGeom>
                <a:blipFill>
                  <a:blip r:embed="rId7"/>
                  <a:stretch>
                    <a:fillRect b="-1034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1AA8A130-3A44-E1E3-205C-ECB0BC6FE084}"/>
                    </a:ext>
                  </a:extLst>
                </p:cNvPr>
                <p:cNvSpPr txBox="1"/>
                <p:nvPr/>
              </p:nvSpPr>
              <p:spPr>
                <a:xfrm>
                  <a:off x="4452979" y="3255995"/>
                  <a:ext cx="372923" cy="177293"/>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ctrlPr>
                          </m:sSubPr>
                          <m:e>
                            <m:r>
                              <a:rPr lang="en-US" i="1">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𝑇</m:t>
                            </m:r>
                          </m:e>
                          <m:sub>
                            <m:r>
                              <a:rPr lang="en-US" i="1">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𝑤</m:t>
                            </m:r>
                          </m:sub>
                        </m:sSub>
                        <m:r>
                          <a:rPr lang="en-US"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/2</m:t>
                        </m:r>
                      </m:oMath>
                    </m:oMathPara>
                  </a14:m>
                  <a:endParaRPr lang="en-US" sz="1200" i="1" dirty="0">
                    <a:solidFill>
                      <a:srgbClr val="FF0000"/>
                    </a:solidFill>
                    <a:latin typeface="Microsoft Sans Serif"/>
                    <a:cs typeface="Microsoft Sans Serif" panose="020B0604020202020204" pitchFamily="34" charset="0"/>
                  </a:endParaRPr>
                </a:p>
              </p:txBody>
            </p:sp>
          </mc:Choice>
          <mc:Fallback xmlns="">
            <p:sp>
              <p:nvSpPr>
                <p:cNvPr id="35" name="TextBox 34">
                  <a:extLst>
                    <a:ext uri="{FF2B5EF4-FFF2-40B4-BE49-F238E27FC236}">
                      <a16:creationId xmlns:a16="http://schemas.microsoft.com/office/drawing/2014/main" id="{1AA8A130-3A44-E1E3-205C-ECB0BC6FE084}"/>
                    </a:ext>
                  </a:extLst>
                </p:cNvPr>
                <p:cNvSpPr txBox="1">
                  <a:spLocks noRot="1" noChangeAspect="1" noMove="1" noResize="1" noEditPoints="1" noAdjustHandles="1" noChangeArrowheads="1" noChangeShapeType="1" noTextEdit="1"/>
                </p:cNvSpPr>
                <p:nvPr/>
              </p:nvSpPr>
              <p:spPr>
                <a:xfrm>
                  <a:off x="4452979" y="3255995"/>
                  <a:ext cx="372923" cy="177293"/>
                </a:xfrm>
                <a:prstGeom prst="rect">
                  <a:avLst/>
                </a:prstGeom>
                <a:blipFill>
                  <a:blip r:embed="rId8"/>
                  <a:stretch>
                    <a:fillRect l="-8065" t="-3333" r="-8065" b="-33333"/>
                  </a:stretch>
                </a:blipFill>
              </p:spPr>
              <p:txBody>
                <a:bodyPr/>
                <a:lstStyle/>
                <a:p>
                  <a:r>
                    <a:rPr lang="en-US">
                      <a:noFill/>
                    </a:rPr>
                    <a:t> </a:t>
                  </a:r>
                </a:p>
              </p:txBody>
            </p:sp>
          </mc:Fallback>
        </mc:AlternateContent>
        <p:cxnSp>
          <p:nvCxnSpPr>
            <p:cNvPr id="72" name="Straight Connector 71">
              <a:extLst>
                <a:ext uri="{FF2B5EF4-FFF2-40B4-BE49-F238E27FC236}">
                  <a16:creationId xmlns:a16="http://schemas.microsoft.com/office/drawing/2014/main" id="{46517D72-443B-EFAB-4B3D-878F0492047E}"/>
                </a:ext>
              </a:extLst>
            </p:cNvPr>
            <p:cNvCxnSpPr>
              <a:cxnSpLocks/>
            </p:cNvCxnSpPr>
            <p:nvPr/>
          </p:nvCxnSpPr>
          <p:spPr>
            <a:xfrm>
              <a:off x="5038467" y="2966057"/>
              <a:ext cx="0" cy="1742481"/>
            </a:xfrm>
            <a:prstGeom prst="line">
              <a:avLst/>
            </a:prstGeom>
            <a:ln w="9525">
              <a:solidFill>
                <a:schemeClr val="tx1"/>
              </a:solidFill>
              <a:prstDash val="dash"/>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0EE8A0B9-43DC-5011-5BC7-74FA8DC468E5}"/>
                    </a:ext>
                  </a:extLst>
                </p:cNvPr>
                <p:cNvSpPr txBox="1"/>
                <p:nvPr/>
              </p:nvSpPr>
              <p:spPr>
                <a:xfrm>
                  <a:off x="5312659" y="3261584"/>
                  <a:ext cx="372923" cy="177293"/>
                </a:xfrm>
                <a:prstGeom prst="rect">
                  <a:avLst/>
                </a:prstGeom>
                <a:no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ctrlPr>
                          </m:sSubPr>
                          <m:e>
                            <m:r>
                              <a:rPr lang="en-US" i="1">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𝑇</m:t>
                            </m:r>
                          </m:e>
                          <m:sub>
                            <m:r>
                              <a:rPr lang="en-US" i="1">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𝑤</m:t>
                            </m:r>
                          </m:sub>
                        </m:sSub>
                        <m:r>
                          <a:rPr lang="en-US" b="0" i="1" smtClean="0">
                            <a:solidFill>
                              <a:srgbClr val="FF0000"/>
                            </a:solidFill>
                            <a:latin typeface="Cambria Math" panose="02040503050406030204" pitchFamily="18" charset="0"/>
                            <a:ea typeface="Cambria Math" panose="02040503050406030204" pitchFamily="18" charset="0"/>
                            <a:cs typeface="Microsoft Sans Serif" panose="020B0604020202020204" pitchFamily="34" charset="0"/>
                          </a:rPr>
                          <m:t>/2</m:t>
                        </m:r>
                      </m:oMath>
                    </m:oMathPara>
                  </a14:m>
                  <a:endParaRPr lang="en-US" sz="1200" i="1" dirty="0">
                    <a:solidFill>
                      <a:srgbClr val="FF0000"/>
                    </a:solidFill>
                    <a:latin typeface="Microsoft Sans Serif"/>
                    <a:cs typeface="Microsoft Sans Serif" panose="020B0604020202020204" pitchFamily="34" charset="0"/>
                  </a:endParaRPr>
                </a:p>
              </p:txBody>
            </p:sp>
          </mc:Choice>
          <mc:Fallback xmlns="">
            <p:sp>
              <p:nvSpPr>
                <p:cNvPr id="24" name="TextBox 23">
                  <a:extLst>
                    <a:ext uri="{FF2B5EF4-FFF2-40B4-BE49-F238E27FC236}">
                      <a16:creationId xmlns:a16="http://schemas.microsoft.com/office/drawing/2014/main" id="{0EE8A0B9-43DC-5011-5BC7-74FA8DC468E5}"/>
                    </a:ext>
                  </a:extLst>
                </p:cNvPr>
                <p:cNvSpPr txBox="1">
                  <a:spLocks noRot="1" noChangeAspect="1" noMove="1" noResize="1" noEditPoints="1" noAdjustHandles="1" noChangeArrowheads="1" noChangeShapeType="1" noTextEdit="1"/>
                </p:cNvSpPr>
                <p:nvPr/>
              </p:nvSpPr>
              <p:spPr>
                <a:xfrm>
                  <a:off x="5312659" y="3261584"/>
                  <a:ext cx="372923" cy="177293"/>
                </a:xfrm>
                <a:prstGeom prst="rect">
                  <a:avLst/>
                </a:prstGeom>
                <a:blipFill>
                  <a:blip r:embed="rId9"/>
                  <a:stretch>
                    <a:fillRect l="-6452" t="-3448" r="-8065" b="-37931"/>
                  </a:stretch>
                </a:blipFill>
              </p:spPr>
              <p:txBody>
                <a:bodyPr/>
                <a:lstStyle/>
                <a:p>
                  <a:r>
                    <a:rPr lang="en-US">
                      <a:noFill/>
                    </a:rPr>
                    <a:t> </a:t>
                  </a:r>
                </a:p>
              </p:txBody>
            </p:sp>
          </mc:Fallback>
        </mc:AlternateContent>
      </p:grpSp>
      <p:grpSp>
        <p:nvGrpSpPr>
          <p:cNvPr id="111" name="Group 110">
            <a:extLst>
              <a:ext uri="{FF2B5EF4-FFF2-40B4-BE49-F238E27FC236}">
                <a16:creationId xmlns:a16="http://schemas.microsoft.com/office/drawing/2014/main" id="{0892C98D-57AF-798C-8D23-B99C7B1BE727}"/>
              </a:ext>
            </a:extLst>
          </p:cNvPr>
          <p:cNvGrpSpPr/>
          <p:nvPr/>
        </p:nvGrpSpPr>
        <p:grpSpPr>
          <a:xfrm>
            <a:off x="519923" y="3384359"/>
            <a:ext cx="7100652" cy="2348897"/>
            <a:chOff x="519923" y="2413351"/>
            <a:chExt cx="7100652" cy="2348897"/>
          </a:xfrm>
        </p:grpSpPr>
        <p:cxnSp>
          <p:nvCxnSpPr>
            <p:cNvPr id="23" name="Straight Connector 22">
              <a:extLst>
                <a:ext uri="{FF2B5EF4-FFF2-40B4-BE49-F238E27FC236}">
                  <a16:creationId xmlns:a16="http://schemas.microsoft.com/office/drawing/2014/main" id="{11A4A58C-CCE3-7F94-FB57-336A4D951CD6}"/>
                </a:ext>
              </a:extLst>
            </p:cNvPr>
            <p:cNvCxnSpPr>
              <a:cxnSpLocks/>
            </p:cNvCxnSpPr>
            <p:nvPr/>
          </p:nvCxnSpPr>
          <p:spPr>
            <a:xfrm>
              <a:off x="1600044" y="2645205"/>
              <a:ext cx="0" cy="2063333"/>
            </a:xfrm>
            <a:prstGeom prst="line">
              <a:avLst/>
            </a:prstGeom>
            <a:ln>
              <a:solidFill>
                <a:schemeClr val="tx1"/>
              </a:solidFill>
              <a:prstDash val="dash"/>
              <a:headEnd type="none" w="med" len="sm"/>
              <a:tailEnd type="none" w="sm" len="sm"/>
            </a:ln>
          </p:spPr>
          <p:style>
            <a:lnRef idx="1">
              <a:schemeClr val="dk1"/>
            </a:lnRef>
            <a:fillRef idx="0">
              <a:schemeClr val="dk1"/>
            </a:fillRef>
            <a:effectRef idx="0">
              <a:schemeClr val="dk1"/>
            </a:effectRef>
            <a:fontRef idx="minor">
              <a:schemeClr val="tx1"/>
            </a:fontRef>
          </p:style>
        </p:cxnSp>
        <p:sp>
          <p:nvSpPr>
            <p:cNvPr id="47" name="Freeform 46">
              <a:extLst>
                <a:ext uri="{FF2B5EF4-FFF2-40B4-BE49-F238E27FC236}">
                  <a16:creationId xmlns:a16="http://schemas.microsoft.com/office/drawing/2014/main" id="{FA85B178-3E69-1EB7-5F82-CCECF7E83833}"/>
                </a:ext>
              </a:extLst>
            </p:cNvPr>
            <p:cNvSpPr/>
            <p:nvPr/>
          </p:nvSpPr>
          <p:spPr bwMode="auto">
            <a:xfrm>
              <a:off x="1093512" y="3999266"/>
              <a:ext cx="1351627" cy="762982"/>
            </a:xfrm>
            <a:custGeom>
              <a:avLst/>
              <a:gdLst>
                <a:gd name="connsiteX0" fmla="*/ 0 w 950119"/>
                <a:gd name="connsiteY0" fmla="*/ 564417 h 564417"/>
                <a:gd name="connsiteX1" fmla="*/ 128588 w 950119"/>
                <a:gd name="connsiteY1" fmla="*/ 221517 h 564417"/>
                <a:gd name="connsiteX2" fmla="*/ 235744 w 950119"/>
                <a:gd name="connsiteY2" fmla="*/ 464404 h 564417"/>
                <a:gd name="connsiteX3" fmla="*/ 357188 w 950119"/>
                <a:gd name="connsiteY3" fmla="*/ 60 h 564417"/>
                <a:gd name="connsiteX4" fmla="*/ 485775 w 950119"/>
                <a:gd name="connsiteY4" fmla="*/ 500123 h 564417"/>
                <a:gd name="connsiteX5" fmla="*/ 564356 w 950119"/>
                <a:gd name="connsiteY5" fmla="*/ 257235 h 564417"/>
                <a:gd name="connsiteX6" fmla="*/ 692944 w 950119"/>
                <a:gd name="connsiteY6" fmla="*/ 521554 h 564417"/>
                <a:gd name="connsiteX7" fmla="*/ 750094 w 950119"/>
                <a:gd name="connsiteY7" fmla="*/ 350104 h 564417"/>
                <a:gd name="connsiteX8" fmla="*/ 950119 w 950119"/>
                <a:gd name="connsiteY8" fmla="*/ 550129 h 56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0119" h="564417">
                  <a:moveTo>
                    <a:pt x="0" y="564417"/>
                  </a:moveTo>
                  <a:cubicBezTo>
                    <a:pt x="44648" y="401301"/>
                    <a:pt x="89297" y="238186"/>
                    <a:pt x="128588" y="221517"/>
                  </a:cubicBezTo>
                  <a:cubicBezTo>
                    <a:pt x="167879" y="204848"/>
                    <a:pt x="197644" y="501313"/>
                    <a:pt x="235744" y="464404"/>
                  </a:cubicBezTo>
                  <a:cubicBezTo>
                    <a:pt x="273844" y="427495"/>
                    <a:pt x="315516" y="-5893"/>
                    <a:pt x="357188" y="60"/>
                  </a:cubicBezTo>
                  <a:cubicBezTo>
                    <a:pt x="398860" y="6013"/>
                    <a:pt x="451247" y="457261"/>
                    <a:pt x="485775" y="500123"/>
                  </a:cubicBezTo>
                  <a:cubicBezTo>
                    <a:pt x="520303" y="542985"/>
                    <a:pt x="529828" y="253663"/>
                    <a:pt x="564356" y="257235"/>
                  </a:cubicBezTo>
                  <a:cubicBezTo>
                    <a:pt x="598884" y="260807"/>
                    <a:pt x="661988" y="506076"/>
                    <a:pt x="692944" y="521554"/>
                  </a:cubicBezTo>
                  <a:cubicBezTo>
                    <a:pt x="723900" y="537032"/>
                    <a:pt x="707232" y="345341"/>
                    <a:pt x="750094" y="350104"/>
                  </a:cubicBezTo>
                  <a:cubicBezTo>
                    <a:pt x="792957" y="354866"/>
                    <a:pt x="871538" y="452497"/>
                    <a:pt x="950119" y="550129"/>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50" name="Straight Arrow Connector 49">
              <a:extLst>
                <a:ext uri="{FF2B5EF4-FFF2-40B4-BE49-F238E27FC236}">
                  <a16:creationId xmlns:a16="http://schemas.microsoft.com/office/drawing/2014/main" id="{C1037463-E75A-08A9-56E9-6C8939F5A950}"/>
                </a:ext>
              </a:extLst>
            </p:cNvPr>
            <p:cNvCxnSpPr/>
            <p:nvPr/>
          </p:nvCxnSpPr>
          <p:spPr bwMode="auto">
            <a:xfrm>
              <a:off x="519923" y="4733966"/>
              <a:ext cx="225889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Arrow Connector 82">
              <a:extLst>
                <a:ext uri="{FF2B5EF4-FFF2-40B4-BE49-F238E27FC236}">
                  <a16:creationId xmlns:a16="http://schemas.microsoft.com/office/drawing/2014/main" id="{D6821F75-4A69-D561-2A7F-2693A534D960}"/>
                </a:ext>
              </a:extLst>
            </p:cNvPr>
            <p:cNvCxnSpPr/>
            <p:nvPr/>
          </p:nvCxnSpPr>
          <p:spPr bwMode="auto">
            <a:xfrm>
              <a:off x="3563888" y="4731671"/>
              <a:ext cx="4056687"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7" name="Freeform 96">
              <a:extLst>
                <a:ext uri="{FF2B5EF4-FFF2-40B4-BE49-F238E27FC236}">
                  <a16:creationId xmlns:a16="http://schemas.microsoft.com/office/drawing/2014/main" id="{4A31CB59-5B4E-A693-F2B1-DC9E758A5DA7}"/>
                </a:ext>
              </a:extLst>
            </p:cNvPr>
            <p:cNvSpPr/>
            <p:nvPr/>
          </p:nvSpPr>
          <p:spPr bwMode="auto">
            <a:xfrm>
              <a:off x="5213177" y="3979290"/>
              <a:ext cx="1351627" cy="762982"/>
            </a:xfrm>
            <a:custGeom>
              <a:avLst/>
              <a:gdLst>
                <a:gd name="connsiteX0" fmla="*/ 0 w 950119"/>
                <a:gd name="connsiteY0" fmla="*/ 564417 h 564417"/>
                <a:gd name="connsiteX1" fmla="*/ 128588 w 950119"/>
                <a:gd name="connsiteY1" fmla="*/ 221517 h 564417"/>
                <a:gd name="connsiteX2" fmla="*/ 235744 w 950119"/>
                <a:gd name="connsiteY2" fmla="*/ 464404 h 564417"/>
                <a:gd name="connsiteX3" fmla="*/ 357188 w 950119"/>
                <a:gd name="connsiteY3" fmla="*/ 60 h 564417"/>
                <a:gd name="connsiteX4" fmla="*/ 485775 w 950119"/>
                <a:gd name="connsiteY4" fmla="*/ 500123 h 564417"/>
                <a:gd name="connsiteX5" fmla="*/ 564356 w 950119"/>
                <a:gd name="connsiteY5" fmla="*/ 257235 h 564417"/>
                <a:gd name="connsiteX6" fmla="*/ 692944 w 950119"/>
                <a:gd name="connsiteY6" fmla="*/ 521554 h 564417"/>
                <a:gd name="connsiteX7" fmla="*/ 750094 w 950119"/>
                <a:gd name="connsiteY7" fmla="*/ 350104 h 564417"/>
                <a:gd name="connsiteX8" fmla="*/ 950119 w 950119"/>
                <a:gd name="connsiteY8" fmla="*/ 550129 h 56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0119" h="564417">
                  <a:moveTo>
                    <a:pt x="0" y="564417"/>
                  </a:moveTo>
                  <a:cubicBezTo>
                    <a:pt x="44648" y="401301"/>
                    <a:pt x="89297" y="238186"/>
                    <a:pt x="128588" y="221517"/>
                  </a:cubicBezTo>
                  <a:cubicBezTo>
                    <a:pt x="167879" y="204848"/>
                    <a:pt x="197644" y="501313"/>
                    <a:pt x="235744" y="464404"/>
                  </a:cubicBezTo>
                  <a:cubicBezTo>
                    <a:pt x="273844" y="427495"/>
                    <a:pt x="315516" y="-5893"/>
                    <a:pt x="357188" y="60"/>
                  </a:cubicBezTo>
                  <a:cubicBezTo>
                    <a:pt x="398860" y="6013"/>
                    <a:pt x="451247" y="457261"/>
                    <a:pt x="485775" y="500123"/>
                  </a:cubicBezTo>
                  <a:cubicBezTo>
                    <a:pt x="520303" y="542985"/>
                    <a:pt x="529828" y="253663"/>
                    <a:pt x="564356" y="257235"/>
                  </a:cubicBezTo>
                  <a:cubicBezTo>
                    <a:pt x="598884" y="260807"/>
                    <a:pt x="661988" y="506076"/>
                    <a:pt x="692944" y="521554"/>
                  </a:cubicBezTo>
                  <a:cubicBezTo>
                    <a:pt x="723900" y="537032"/>
                    <a:pt x="707232" y="345341"/>
                    <a:pt x="750094" y="350104"/>
                  </a:cubicBezTo>
                  <a:cubicBezTo>
                    <a:pt x="792957" y="354866"/>
                    <a:pt x="871538" y="452497"/>
                    <a:pt x="950119" y="550129"/>
                  </a:cubicBezTo>
                </a:path>
              </a:pathLst>
            </a:custGeom>
            <a:no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cxnSp>
          <p:nvCxnSpPr>
            <p:cNvPr id="34" name="Straight Connector 33">
              <a:extLst>
                <a:ext uri="{FF2B5EF4-FFF2-40B4-BE49-F238E27FC236}">
                  <a16:creationId xmlns:a16="http://schemas.microsoft.com/office/drawing/2014/main" id="{5B1A032A-5302-E2FE-31DD-85D1FA150F9E}"/>
                </a:ext>
              </a:extLst>
            </p:cNvPr>
            <p:cNvCxnSpPr>
              <a:cxnSpLocks/>
            </p:cNvCxnSpPr>
            <p:nvPr/>
          </p:nvCxnSpPr>
          <p:spPr>
            <a:xfrm>
              <a:off x="5710375" y="2413351"/>
              <a:ext cx="0" cy="2303788"/>
            </a:xfrm>
            <a:prstGeom prst="line">
              <a:avLst/>
            </a:prstGeom>
            <a:ln>
              <a:solidFill>
                <a:schemeClr val="tx1"/>
              </a:solidFill>
              <a:prstDash val="dash"/>
              <a:headEnd type="none" w="med" len="sm"/>
              <a:tailEnd type="none" w="sm" len="sm"/>
            </a:ln>
          </p:spPr>
          <p:style>
            <a:lnRef idx="1">
              <a:schemeClr val="dk1"/>
            </a:lnRef>
            <a:fillRef idx="0">
              <a:schemeClr val="dk1"/>
            </a:fillRef>
            <a:effectRef idx="0">
              <a:schemeClr val="dk1"/>
            </a:effectRef>
            <a:fontRef idx="minor">
              <a:schemeClr val="tx1"/>
            </a:fontRef>
          </p:style>
        </p:cxnSp>
      </p:grpSp>
      <p:grpSp>
        <p:nvGrpSpPr>
          <p:cNvPr id="114" name="Group 113">
            <a:extLst>
              <a:ext uri="{FF2B5EF4-FFF2-40B4-BE49-F238E27FC236}">
                <a16:creationId xmlns:a16="http://schemas.microsoft.com/office/drawing/2014/main" id="{6FD41FBC-1ECF-AB81-7C61-A4E4C230B16C}"/>
              </a:ext>
            </a:extLst>
          </p:cNvPr>
          <p:cNvGrpSpPr/>
          <p:nvPr/>
        </p:nvGrpSpPr>
        <p:grpSpPr>
          <a:xfrm>
            <a:off x="632913" y="2351962"/>
            <a:ext cx="7971535" cy="1233134"/>
            <a:chOff x="632913" y="1559417"/>
            <a:chExt cx="7971535" cy="1233134"/>
          </a:xfrm>
        </p:grpSpPr>
        <p:sp>
          <p:nvSpPr>
            <p:cNvPr id="20" name="TextBox 19">
              <a:extLst>
                <a:ext uri="{FF2B5EF4-FFF2-40B4-BE49-F238E27FC236}">
                  <a16:creationId xmlns:a16="http://schemas.microsoft.com/office/drawing/2014/main" id="{1660630A-7226-AE7E-0E6F-7565C5A09B43}"/>
                </a:ext>
              </a:extLst>
            </p:cNvPr>
            <p:cNvSpPr txBox="1"/>
            <p:nvPr/>
          </p:nvSpPr>
          <p:spPr>
            <a:xfrm>
              <a:off x="632913" y="2496916"/>
              <a:ext cx="338687" cy="236347"/>
            </a:xfrm>
            <a:prstGeom prst="rect">
              <a:avLst/>
            </a:prstGeom>
          </p:spPr>
          <p:txBody>
            <a:bodyPr wrap="square" lIns="0" tIns="0" rIns="0" bIns="0" rtlCol="0">
              <a:spAutoFit/>
            </a:bodyPr>
            <a:lstStyle/>
            <a:p>
              <a:pPr algn="l">
                <a:lnSpc>
                  <a:spcPct val="96000"/>
                </a:lnSpc>
              </a:pPr>
              <a:r>
                <a:rPr lang="en-US" sz="1600" dirty="0">
                  <a:solidFill>
                    <a:schemeClr val="tx2"/>
                  </a:solidFill>
                  <a:latin typeface="Microsoft Sans Serif"/>
                  <a:cs typeface="Microsoft Sans Serif" panose="020B0604020202020204" pitchFamily="34" charset="0"/>
                </a:rPr>
                <a:t>Rx</a:t>
              </a:r>
            </a:p>
          </p:txBody>
        </p:sp>
        <p:sp>
          <p:nvSpPr>
            <p:cNvPr id="19" name="Rectangle 18">
              <a:extLst>
                <a:ext uri="{FF2B5EF4-FFF2-40B4-BE49-F238E27FC236}">
                  <a16:creationId xmlns:a16="http://schemas.microsoft.com/office/drawing/2014/main" id="{B2B15584-36B9-79CA-A490-987B64E19F0C}"/>
                </a:ext>
              </a:extLst>
            </p:cNvPr>
            <p:cNvSpPr/>
            <p:nvPr/>
          </p:nvSpPr>
          <p:spPr>
            <a:xfrm>
              <a:off x="1606153" y="2437629"/>
              <a:ext cx="1335850" cy="354922"/>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NB Packet</a:t>
              </a:r>
            </a:p>
          </p:txBody>
        </p:sp>
        <p:cxnSp>
          <p:nvCxnSpPr>
            <p:cNvPr id="25" name="Straight Connector 24">
              <a:extLst>
                <a:ext uri="{FF2B5EF4-FFF2-40B4-BE49-F238E27FC236}">
                  <a16:creationId xmlns:a16="http://schemas.microsoft.com/office/drawing/2014/main" id="{E933EEAA-A63A-2DDC-F7C3-23174BB2DA9E}"/>
                </a:ext>
              </a:extLst>
            </p:cNvPr>
            <p:cNvCxnSpPr>
              <a:cxnSpLocks/>
            </p:cNvCxnSpPr>
            <p:nvPr/>
          </p:nvCxnSpPr>
          <p:spPr>
            <a:xfrm>
              <a:off x="5586578" y="1607650"/>
              <a:ext cx="123797" cy="826192"/>
            </a:xfrm>
            <a:prstGeom prst="line">
              <a:avLst/>
            </a:prstGeom>
            <a:ln w="6350">
              <a:prstDash val="sysDot"/>
              <a:headEnd type="none" w="med" len="sm"/>
              <a:tailEnd type="none" w="sm" len="sm"/>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95E287A3-26DB-ACB9-D872-CD247A639C9C}"/>
                </a:ext>
              </a:extLst>
            </p:cNvPr>
            <p:cNvCxnSpPr>
              <a:cxnSpLocks/>
            </p:cNvCxnSpPr>
            <p:nvPr/>
          </p:nvCxnSpPr>
          <p:spPr>
            <a:xfrm>
              <a:off x="7620575" y="1607650"/>
              <a:ext cx="122545" cy="817837"/>
            </a:xfrm>
            <a:prstGeom prst="line">
              <a:avLst/>
            </a:prstGeom>
            <a:ln w="6350">
              <a:prstDash val="sysDot"/>
              <a:headEnd type="none" w="med" len="sm"/>
              <a:tailEnd type="none" w="sm" len="sm"/>
            </a:ln>
          </p:spPr>
          <p:style>
            <a:lnRef idx="1">
              <a:schemeClr val="dk1"/>
            </a:lnRef>
            <a:fillRef idx="0">
              <a:schemeClr val="dk1"/>
            </a:fillRef>
            <a:effectRef idx="0">
              <a:schemeClr val="dk1"/>
            </a:effectRef>
            <a:fontRef idx="minor">
              <a:schemeClr val="tx1"/>
            </a:fontRef>
          </p:style>
        </p:cxnSp>
        <p:cxnSp>
          <p:nvCxnSpPr>
            <p:cNvPr id="29" name="Straight Connector 28">
              <a:extLst>
                <a:ext uri="{FF2B5EF4-FFF2-40B4-BE49-F238E27FC236}">
                  <a16:creationId xmlns:a16="http://schemas.microsoft.com/office/drawing/2014/main" id="{D64B68BB-60FB-9B99-62ED-42867EA8F8B9}"/>
                </a:ext>
              </a:extLst>
            </p:cNvPr>
            <p:cNvCxnSpPr>
              <a:cxnSpLocks/>
            </p:cNvCxnSpPr>
            <p:nvPr/>
          </p:nvCxnSpPr>
          <p:spPr>
            <a:xfrm>
              <a:off x="8031511" y="2605982"/>
              <a:ext cx="572937" cy="0"/>
            </a:xfrm>
            <a:prstGeom prst="line">
              <a:avLst/>
            </a:prstGeom>
            <a:solidFill>
              <a:schemeClr val="accent2">
                <a:lumMod val="25000"/>
                <a:lumOff val="75000"/>
              </a:schemeClr>
            </a:solidFill>
            <a:ln w="57150" cap="rnd">
              <a:solidFill>
                <a:schemeClr val="tx2"/>
              </a:solidFill>
              <a:prstDash val="sysDot"/>
              <a:round/>
              <a:headEnd type="none" w="med" len="sm"/>
              <a:tailEnd type="none" w="sm" len="sm"/>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TextBox 38">
                  <a:extLst>
                    <a:ext uri="{FF2B5EF4-FFF2-40B4-BE49-F238E27FC236}">
                      <a16:creationId xmlns:a16="http://schemas.microsoft.com/office/drawing/2014/main" id="{3D74AD4C-B239-B05B-5C4C-4EA14F4AC16E}"/>
                    </a:ext>
                  </a:extLst>
                </p:cNvPr>
                <p:cNvSpPr txBox="1"/>
                <p:nvPr/>
              </p:nvSpPr>
              <p:spPr>
                <a:xfrm>
                  <a:off x="5434227" y="1941070"/>
                  <a:ext cx="439206" cy="147733"/>
                </a:xfrm>
                <a:prstGeom prst="rect">
                  <a:avLst/>
                </a:prstGeom>
                <a:solidFill>
                  <a:schemeClr val="bg1"/>
                </a:solid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m:rPr>
                            <m:sty m:val="p"/>
                          </m:rPr>
                          <a:rPr lang="en-US" sz="1000" b="0" i="0" smtClean="0">
                            <a:latin typeface="Cambria Math" panose="02040503050406030204" pitchFamily="18" charset="0"/>
                          </a:rPr>
                          <m:t>ToF</m:t>
                        </m:r>
                      </m:oMath>
                    </m:oMathPara>
                  </a14:m>
                  <a:endParaRPr lang="en-US" sz="1000" dirty="0">
                    <a:solidFill>
                      <a:schemeClr val="tx2"/>
                    </a:solidFill>
                    <a:latin typeface="Microsoft Sans Serif"/>
                    <a:cs typeface="Microsoft Sans Serif" panose="020B0604020202020204" pitchFamily="34" charset="0"/>
                  </a:endParaRPr>
                </a:p>
              </p:txBody>
            </p:sp>
          </mc:Choice>
          <mc:Fallback xmlns="">
            <p:sp>
              <p:nvSpPr>
                <p:cNvPr id="39" name="TextBox 38">
                  <a:extLst>
                    <a:ext uri="{FF2B5EF4-FFF2-40B4-BE49-F238E27FC236}">
                      <a16:creationId xmlns:a16="http://schemas.microsoft.com/office/drawing/2014/main" id="{3D74AD4C-B239-B05B-5C4C-4EA14F4AC16E}"/>
                    </a:ext>
                  </a:extLst>
                </p:cNvPr>
                <p:cNvSpPr txBox="1">
                  <a:spLocks noRot="1" noChangeAspect="1" noMove="1" noResize="1" noEditPoints="1" noAdjustHandles="1" noChangeArrowheads="1" noChangeShapeType="1" noTextEdit="1"/>
                </p:cNvSpPr>
                <p:nvPr/>
              </p:nvSpPr>
              <p:spPr>
                <a:xfrm>
                  <a:off x="5434227" y="1941070"/>
                  <a:ext cx="439206" cy="147733"/>
                </a:xfrm>
                <a:prstGeom prst="rect">
                  <a:avLst/>
                </a:prstGeom>
                <a:blipFill>
                  <a:blip r:embed="rId10"/>
                  <a:stretch>
                    <a:fillRect b="-8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0" name="TextBox 39">
                  <a:extLst>
                    <a:ext uri="{FF2B5EF4-FFF2-40B4-BE49-F238E27FC236}">
                      <a16:creationId xmlns:a16="http://schemas.microsoft.com/office/drawing/2014/main" id="{CBCD4089-4011-ADC3-9F19-BA5593849408}"/>
                    </a:ext>
                  </a:extLst>
                </p:cNvPr>
                <p:cNvSpPr txBox="1"/>
                <p:nvPr/>
              </p:nvSpPr>
              <p:spPr>
                <a:xfrm>
                  <a:off x="7442130" y="1941070"/>
                  <a:ext cx="439206" cy="147733"/>
                </a:xfrm>
                <a:prstGeom prst="rect">
                  <a:avLst/>
                </a:prstGeom>
                <a:solidFill>
                  <a:schemeClr val="bg1"/>
                </a:solid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m:rPr>
                            <m:sty m:val="p"/>
                          </m:rPr>
                          <a:rPr lang="en-US" sz="1000" b="0" i="0" smtClean="0">
                            <a:latin typeface="Cambria Math" panose="02040503050406030204" pitchFamily="18" charset="0"/>
                          </a:rPr>
                          <m:t>ToF</m:t>
                        </m:r>
                      </m:oMath>
                    </m:oMathPara>
                  </a14:m>
                  <a:endParaRPr lang="en-US" sz="1000" dirty="0">
                    <a:solidFill>
                      <a:schemeClr val="tx2"/>
                    </a:solidFill>
                    <a:latin typeface="Microsoft Sans Serif"/>
                    <a:cs typeface="Microsoft Sans Serif" panose="020B0604020202020204" pitchFamily="34" charset="0"/>
                  </a:endParaRPr>
                </a:p>
              </p:txBody>
            </p:sp>
          </mc:Choice>
          <mc:Fallback xmlns="">
            <p:sp>
              <p:nvSpPr>
                <p:cNvPr id="40" name="TextBox 39">
                  <a:extLst>
                    <a:ext uri="{FF2B5EF4-FFF2-40B4-BE49-F238E27FC236}">
                      <a16:creationId xmlns:a16="http://schemas.microsoft.com/office/drawing/2014/main" id="{CBCD4089-4011-ADC3-9F19-BA5593849408}"/>
                    </a:ext>
                  </a:extLst>
                </p:cNvPr>
                <p:cNvSpPr txBox="1">
                  <a:spLocks noRot="1" noChangeAspect="1" noMove="1" noResize="1" noEditPoints="1" noAdjustHandles="1" noChangeArrowheads="1" noChangeShapeType="1" noTextEdit="1"/>
                </p:cNvSpPr>
                <p:nvPr/>
              </p:nvSpPr>
              <p:spPr>
                <a:xfrm>
                  <a:off x="7442130" y="1941070"/>
                  <a:ext cx="439206" cy="147733"/>
                </a:xfrm>
                <a:prstGeom prst="rect">
                  <a:avLst/>
                </a:prstGeom>
                <a:blipFill>
                  <a:blip r:embed="rId10"/>
                  <a:stretch>
                    <a:fillRect b="-8000"/>
                  </a:stretch>
                </a:blipFill>
              </p:spPr>
              <p:txBody>
                <a:bodyPr/>
                <a:lstStyle/>
                <a:p>
                  <a:r>
                    <a:rPr lang="en-US">
                      <a:noFill/>
                    </a:rPr>
                    <a:t> </a:t>
                  </a:r>
                </a:p>
              </p:txBody>
            </p:sp>
          </mc:Fallback>
        </mc:AlternateContent>
        <p:cxnSp>
          <p:nvCxnSpPr>
            <p:cNvPr id="60" name="Straight Connector 59">
              <a:extLst>
                <a:ext uri="{FF2B5EF4-FFF2-40B4-BE49-F238E27FC236}">
                  <a16:creationId xmlns:a16="http://schemas.microsoft.com/office/drawing/2014/main" id="{AC1AE421-B799-23EA-C4A5-5B4819133955}"/>
                </a:ext>
              </a:extLst>
            </p:cNvPr>
            <p:cNvCxnSpPr>
              <a:cxnSpLocks/>
            </p:cNvCxnSpPr>
            <p:nvPr/>
          </p:nvCxnSpPr>
          <p:spPr>
            <a:xfrm>
              <a:off x="1468056" y="1559417"/>
              <a:ext cx="131988" cy="880858"/>
            </a:xfrm>
            <a:prstGeom prst="line">
              <a:avLst/>
            </a:prstGeom>
            <a:ln w="6350">
              <a:prstDash val="sysDot"/>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62" name="TextBox 61">
                  <a:extLst>
                    <a:ext uri="{FF2B5EF4-FFF2-40B4-BE49-F238E27FC236}">
                      <a16:creationId xmlns:a16="http://schemas.microsoft.com/office/drawing/2014/main" id="{89396490-3208-B28C-4F44-9D384EF23349}"/>
                    </a:ext>
                  </a:extLst>
                </p:cNvPr>
                <p:cNvSpPr txBox="1"/>
                <p:nvPr/>
              </p:nvSpPr>
              <p:spPr>
                <a:xfrm>
                  <a:off x="1274719" y="1944169"/>
                  <a:ext cx="439206" cy="147733"/>
                </a:xfrm>
                <a:prstGeom prst="rect">
                  <a:avLst/>
                </a:prstGeom>
                <a:solidFill>
                  <a:schemeClr val="bg1"/>
                </a:solid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m:rPr>
                            <m:sty m:val="p"/>
                          </m:rPr>
                          <a:rPr lang="en-US" sz="1000" b="0" i="0" smtClean="0">
                            <a:latin typeface="Cambria Math" panose="02040503050406030204" pitchFamily="18" charset="0"/>
                          </a:rPr>
                          <m:t>ToF</m:t>
                        </m:r>
                      </m:oMath>
                    </m:oMathPara>
                  </a14:m>
                  <a:endParaRPr lang="en-US" sz="1000" dirty="0">
                    <a:solidFill>
                      <a:schemeClr val="tx2"/>
                    </a:solidFill>
                    <a:latin typeface="Microsoft Sans Serif"/>
                    <a:cs typeface="Microsoft Sans Serif" panose="020B0604020202020204" pitchFamily="34" charset="0"/>
                  </a:endParaRPr>
                </a:p>
              </p:txBody>
            </p:sp>
          </mc:Choice>
          <mc:Fallback xmlns="">
            <p:sp>
              <p:nvSpPr>
                <p:cNvPr id="62" name="TextBox 61">
                  <a:extLst>
                    <a:ext uri="{FF2B5EF4-FFF2-40B4-BE49-F238E27FC236}">
                      <a16:creationId xmlns:a16="http://schemas.microsoft.com/office/drawing/2014/main" id="{89396490-3208-B28C-4F44-9D384EF23349}"/>
                    </a:ext>
                  </a:extLst>
                </p:cNvPr>
                <p:cNvSpPr txBox="1">
                  <a:spLocks noRot="1" noChangeAspect="1" noMove="1" noResize="1" noEditPoints="1" noAdjustHandles="1" noChangeArrowheads="1" noChangeShapeType="1" noTextEdit="1"/>
                </p:cNvSpPr>
                <p:nvPr/>
              </p:nvSpPr>
              <p:spPr>
                <a:xfrm>
                  <a:off x="1274719" y="1944169"/>
                  <a:ext cx="439206" cy="147733"/>
                </a:xfrm>
                <a:prstGeom prst="rect">
                  <a:avLst/>
                </a:prstGeom>
                <a:blipFill>
                  <a:blip r:embed="rId11"/>
                  <a:stretch>
                    <a:fillRect b="-8333"/>
                  </a:stretch>
                </a:blipFill>
              </p:spPr>
              <p:txBody>
                <a:bodyPr/>
                <a:lstStyle/>
                <a:p>
                  <a:r>
                    <a:rPr lang="en-US">
                      <a:noFill/>
                    </a:rPr>
                    <a:t> </a:t>
                  </a:r>
                </a:p>
              </p:txBody>
            </p:sp>
          </mc:Fallback>
        </mc:AlternateContent>
        <p:sp>
          <p:nvSpPr>
            <p:cNvPr id="21" name="Rectangle 20">
              <a:extLst>
                <a:ext uri="{FF2B5EF4-FFF2-40B4-BE49-F238E27FC236}">
                  <a16:creationId xmlns:a16="http://schemas.microsoft.com/office/drawing/2014/main" id="{D5E73997-B18B-6AD6-5B4A-91DA128BD561}"/>
                </a:ext>
              </a:extLst>
            </p:cNvPr>
            <p:cNvSpPr/>
            <p:nvPr/>
          </p:nvSpPr>
          <p:spPr>
            <a:xfrm>
              <a:off x="5710396" y="2433842"/>
              <a:ext cx="2046779" cy="354922"/>
            </a:xfrm>
            <a:prstGeom prst="rect">
              <a:avLst/>
            </a:prstGeom>
            <a:solidFill>
              <a:schemeClr val="accent2">
                <a:lumMod val="25000"/>
                <a:lumOff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r>
                <a:rPr lang="en-US" sz="1000" dirty="0">
                  <a:solidFill>
                    <a:schemeClr val="tx1"/>
                  </a:solidFill>
                  <a:latin typeface="Microsoft Sans Serif"/>
                  <a:cs typeface="Microsoft Sans Serif" panose="020B0604020202020204" pitchFamily="34" charset="0"/>
                </a:rPr>
                <a:t>UWB</a:t>
              </a:r>
            </a:p>
            <a:p>
              <a:pPr algn="ctr">
                <a:lnSpc>
                  <a:spcPct val="96000"/>
                </a:lnSpc>
              </a:pPr>
              <a:r>
                <a:rPr lang="en-US" sz="1000" dirty="0">
                  <a:solidFill>
                    <a:schemeClr val="tx1"/>
                  </a:solidFill>
                  <a:latin typeface="Microsoft Sans Serif"/>
                  <a:cs typeface="Microsoft Sans Serif" panose="020B0604020202020204" pitchFamily="34" charset="0"/>
                </a:rPr>
                <a:t>RSF1</a:t>
              </a:r>
            </a:p>
          </p:txBody>
        </p:sp>
        <p:cxnSp>
          <p:nvCxnSpPr>
            <p:cNvPr id="157" name="Straight Connector 156">
              <a:extLst>
                <a:ext uri="{FF2B5EF4-FFF2-40B4-BE49-F238E27FC236}">
                  <a16:creationId xmlns:a16="http://schemas.microsoft.com/office/drawing/2014/main" id="{A6C285BC-9851-F7A1-4F51-EFC875BC08C7}"/>
                </a:ext>
              </a:extLst>
            </p:cNvPr>
            <p:cNvCxnSpPr>
              <a:cxnSpLocks/>
            </p:cNvCxnSpPr>
            <p:nvPr/>
          </p:nvCxnSpPr>
          <p:spPr>
            <a:xfrm>
              <a:off x="2793574" y="1559417"/>
              <a:ext cx="131988" cy="880858"/>
            </a:xfrm>
            <a:prstGeom prst="line">
              <a:avLst/>
            </a:prstGeom>
            <a:ln w="6350">
              <a:prstDash val="sysDot"/>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58" name="TextBox 157">
                  <a:extLst>
                    <a:ext uri="{FF2B5EF4-FFF2-40B4-BE49-F238E27FC236}">
                      <a16:creationId xmlns:a16="http://schemas.microsoft.com/office/drawing/2014/main" id="{5CF13F4C-C969-B68D-B4FA-C19B79F4E4AC}"/>
                    </a:ext>
                  </a:extLst>
                </p:cNvPr>
                <p:cNvSpPr txBox="1"/>
                <p:nvPr/>
              </p:nvSpPr>
              <p:spPr>
                <a:xfrm>
                  <a:off x="2600237" y="1944169"/>
                  <a:ext cx="439206" cy="147733"/>
                </a:xfrm>
                <a:prstGeom prst="rect">
                  <a:avLst/>
                </a:prstGeom>
                <a:solidFill>
                  <a:schemeClr val="bg1"/>
                </a:solidFill>
              </p:spPr>
              <p:txBody>
                <a:bodyPr wrap="none" lIns="0" tIns="0" rIns="0" bIns="0" rtlCol="0">
                  <a:spAutoFit/>
                </a:bodyPr>
                <a:lstStyle/>
                <a:p>
                  <a:pPr>
                    <a:lnSpc>
                      <a:spcPct val="96000"/>
                    </a:lnSpc>
                  </a:pPr>
                  <a14:m>
                    <m:oMathPara xmlns:m="http://schemas.openxmlformats.org/officeDocument/2006/math">
                      <m:oMathParaPr>
                        <m:jc m:val="centerGroup"/>
                      </m:oMathParaPr>
                      <m:oMath xmlns:m="http://schemas.openxmlformats.org/officeDocument/2006/math">
                        <m:r>
                          <m:rPr>
                            <m:sty m:val="p"/>
                          </m:rPr>
                          <a:rPr lang="en-US" sz="1000" b="0" i="0" smtClean="0">
                            <a:latin typeface="Cambria Math" panose="02040503050406030204" pitchFamily="18" charset="0"/>
                          </a:rPr>
                          <m:t>ToF</m:t>
                        </m:r>
                      </m:oMath>
                    </m:oMathPara>
                  </a14:m>
                  <a:endParaRPr lang="en-US" sz="1000" dirty="0">
                    <a:solidFill>
                      <a:schemeClr val="tx2"/>
                    </a:solidFill>
                    <a:latin typeface="Microsoft Sans Serif"/>
                    <a:cs typeface="Microsoft Sans Serif" panose="020B0604020202020204" pitchFamily="34" charset="0"/>
                  </a:endParaRPr>
                </a:p>
              </p:txBody>
            </p:sp>
          </mc:Choice>
          <mc:Fallback xmlns="">
            <p:sp>
              <p:nvSpPr>
                <p:cNvPr id="158" name="TextBox 157">
                  <a:extLst>
                    <a:ext uri="{FF2B5EF4-FFF2-40B4-BE49-F238E27FC236}">
                      <a16:creationId xmlns:a16="http://schemas.microsoft.com/office/drawing/2014/main" id="{5CF13F4C-C969-B68D-B4FA-C19B79F4E4AC}"/>
                    </a:ext>
                  </a:extLst>
                </p:cNvPr>
                <p:cNvSpPr txBox="1">
                  <a:spLocks noRot="1" noChangeAspect="1" noMove="1" noResize="1" noEditPoints="1" noAdjustHandles="1" noChangeArrowheads="1" noChangeShapeType="1" noTextEdit="1"/>
                </p:cNvSpPr>
                <p:nvPr/>
              </p:nvSpPr>
              <p:spPr>
                <a:xfrm>
                  <a:off x="2600237" y="1944169"/>
                  <a:ext cx="439206" cy="147733"/>
                </a:xfrm>
                <a:prstGeom prst="rect">
                  <a:avLst/>
                </a:prstGeom>
                <a:blipFill>
                  <a:blip r:embed="rId11"/>
                  <a:stretch>
                    <a:fillRect b="-8333"/>
                  </a:stretch>
                </a:blipFill>
              </p:spPr>
              <p:txBody>
                <a:bodyPr/>
                <a:lstStyle/>
                <a:p>
                  <a:r>
                    <a:rPr lang="en-US">
                      <a:noFill/>
                    </a:rPr>
                    <a:t> </a:t>
                  </a:r>
                </a:p>
              </p:txBody>
            </p:sp>
          </mc:Fallback>
        </mc:AlternateContent>
      </p:grpSp>
      <p:sp>
        <p:nvSpPr>
          <p:cNvPr id="126" name="Rectangle 125">
            <a:extLst>
              <a:ext uri="{FF2B5EF4-FFF2-40B4-BE49-F238E27FC236}">
                <a16:creationId xmlns:a16="http://schemas.microsoft.com/office/drawing/2014/main" id="{F8B6BE57-98C8-D4EE-A5EA-529AA5CEFFDD}"/>
              </a:ext>
            </a:extLst>
          </p:cNvPr>
          <p:cNvSpPr/>
          <p:nvPr/>
        </p:nvSpPr>
        <p:spPr bwMode="auto">
          <a:xfrm>
            <a:off x="5570041" y="4467037"/>
            <a:ext cx="300971" cy="1251687"/>
          </a:xfrm>
          <a:prstGeom prst="rect">
            <a:avLst/>
          </a:prstGeom>
          <a:solidFill>
            <a:schemeClr val="accent2">
              <a:lumMod val="50000"/>
              <a:alpha val="2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nvGrpSpPr>
          <p:cNvPr id="142" name="Group 141">
            <a:extLst>
              <a:ext uri="{FF2B5EF4-FFF2-40B4-BE49-F238E27FC236}">
                <a16:creationId xmlns:a16="http://schemas.microsoft.com/office/drawing/2014/main" id="{BAB1069C-7C3A-6183-9F4D-60AB80337534}"/>
              </a:ext>
            </a:extLst>
          </p:cNvPr>
          <p:cNvGrpSpPr/>
          <p:nvPr/>
        </p:nvGrpSpPr>
        <p:grpSpPr>
          <a:xfrm>
            <a:off x="5016335" y="3832128"/>
            <a:ext cx="777934" cy="238417"/>
            <a:chOff x="5016335" y="2896024"/>
            <a:chExt cx="777934" cy="238417"/>
          </a:xfrm>
        </p:grpSpPr>
        <mc:AlternateContent xmlns:mc="http://schemas.openxmlformats.org/markup-compatibility/2006" xmlns:a14="http://schemas.microsoft.com/office/drawing/2010/main">
          <mc:Choice Requires="a14">
            <p:sp>
              <p:nvSpPr>
                <p:cNvPr id="99" name="TextBox 98">
                  <a:extLst>
                    <a:ext uri="{FF2B5EF4-FFF2-40B4-BE49-F238E27FC236}">
                      <a16:creationId xmlns:a16="http://schemas.microsoft.com/office/drawing/2014/main" id="{EBFB918E-17D4-C038-A08E-1E1D9A6ACF4C}"/>
                    </a:ext>
                  </a:extLst>
                </p:cNvPr>
                <p:cNvSpPr txBox="1"/>
                <p:nvPr/>
              </p:nvSpPr>
              <p:spPr>
                <a:xfrm>
                  <a:off x="5016335" y="2896024"/>
                  <a:ext cx="777934" cy="177293"/>
                </a:xfrm>
                <a:prstGeom prst="rect">
                  <a:avLst/>
                </a:prstGeom>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sSub>
                          <m:sSubPr>
                            <m:ctrlPr>
                              <a:rPr lang="en-US" i="1" smtClean="0">
                                <a:solidFill>
                                  <a:srgbClr val="FF0000"/>
                                </a:solidFill>
                                <a:latin typeface="Cambria Math" panose="02040503050406030204" pitchFamily="18" charset="0"/>
                                <a:cs typeface="Microsoft Sans Serif" panose="020B0604020202020204" pitchFamily="34" charset="0"/>
                              </a:rPr>
                            </m:ctrlPr>
                          </m:sSubPr>
                          <m:e>
                            <m:r>
                              <a:rPr lang="en-US" i="1">
                                <a:solidFill>
                                  <a:srgbClr val="FF0000"/>
                                </a:solidFill>
                                <a:latin typeface="Cambria Math" panose="02040503050406030204" pitchFamily="18" charset="0"/>
                                <a:cs typeface="Microsoft Sans Serif" panose="020B0604020202020204" pitchFamily="34" charset="0"/>
                              </a:rPr>
                              <m:t>𝛿</m:t>
                            </m:r>
                          </m:e>
                          <m:sub>
                            <m:r>
                              <a:rPr lang="en-US" i="1">
                                <a:solidFill>
                                  <a:srgbClr val="FF0000"/>
                                </a:solidFill>
                                <a:latin typeface="Cambria Math" panose="02040503050406030204" pitchFamily="18" charset="0"/>
                                <a:cs typeface="Microsoft Sans Serif" panose="020B0604020202020204" pitchFamily="34" charset="0"/>
                              </a:rPr>
                              <m:t>𝐴</m:t>
                            </m:r>
                          </m:sub>
                        </m:sSub>
                        <m:r>
                          <a:rPr lang="en-US" b="0" i="1" smtClean="0">
                            <a:latin typeface="Cambria Math" panose="02040503050406030204" pitchFamily="18" charset="0"/>
                            <a:cs typeface="Microsoft Sans Serif" panose="020B0604020202020204" pitchFamily="34" charset="0"/>
                          </a:rPr>
                          <m:t>+</m:t>
                        </m:r>
                        <m:sSub>
                          <m:sSubPr>
                            <m:ctrlPr>
                              <a:rPr lang="en-US" i="1" smtClean="0">
                                <a:solidFill>
                                  <a:srgbClr val="FF0000"/>
                                </a:solidFill>
                                <a:latin typeface="Cambria Math" panose="02040503050406030204" pitchFamily="18" charset="0"/>
                                <a:cs typeface="Microsoft Sans Serif" panose="020B0604020202020204" pitchFamily="34" charset="0"/>
                              </a:rPr>
                            </m:ctrlPr>
                          </m:sSubPr>
                          <m:e>
                            <m:r>
                              <a:rPr lang="en-US" i="1">
                                <a:solidFill>
                                  <a:srgbClr val="FF0000"/>
                                </a:solidFill>
                                <a:latin typeface="Cambria Math" panose="02040503050406030204" pitchFamily="18" charset="0"/>
                                <a:cs typeface="Microsoft Sans Serif" panose="020B0604020202020204" pitchFamily="34" charset="0"/>
                              </a:rPr>
                              <m:t>𝛿</m:t>
                            </m:r>
                          </m:e>
                          <m:sub>
                            <m:r>
                              <a:rPr lang="en-US" i="1">
                                <a:solidFill>
                                  <a:srgbClr val="FF0000"/>
                                </a:solidFill>
                                <a:latin typeface="Cambria Math" panose="02040503050406030204" pitchFamily="18" charset="0"/>
                                <a:cs typeface="Microsoft Sans Serif" panose="020B0604020202020204" pitchFamily="34" charset="0"/>
                              </a:rPr>
                              <m:t>𝜏</m:t>
                            </m:r>
                          </m:sub>
                        </m:sSub>
                      </m:oMath>
                    </m:oMathPara>
                  </a14:m>
                  <a:endParaRPr lang="en-US" dirty="0">
                    <a:solidFill>
                      <a:schemeClr val="tx1"/>
                    </a:solidFill>
                    <a:latin typeface="Microsoft Sans Serif"/>
                    <a:cs typeface="Microsoft Sans Serif" panose="020B0604020202020204" pitchFamily="34" charset="0"/>
                  </a:endParaRPr>
                </a:p>
              </p:txBody>
            </p:sp>
          </mc:Choice>
          <mc:Fallback xmlns="">
            <p:sp>
              <p:nvSpPr>
                <p:cNvPr id="99" name="TextBox 98">
                  <a:extLst>
                    <a:ext uri="{FF2B5EF4-FFF2-40B4-BE49-F238E27FC236}">
                      <a16:creationId xmlns:a16="http://schemas.microsoft.com/office/drawing/2014/main" id="{EBFB918E-17D4-C038-A08E-1E1D9A6ACF4C}"/>
                    </a:ext>
                  </a:extLst>
                </p:cNvPr>
                <p:cNvSpPr txBox="1">
                  <a:spLocks noRot="1" noChangeAspect="1" noMove="1" noResize="1" noEditPoints="1" noAdjustHandles="1" noChangeArrowheads="1" noChangeShapeType="1" noTextEdit="1"/>
                </p:cNvSpPr>
                <p:nvPr/>
              </p:nvSpPr>
              <p:spPr>
                <a:xfrm>
                  <a:off x="5016335" y="2896024"/>
                  <a:ext cx="777934" cy="177293"/>
                </a:xfrm>
                <a:prstGeom prst="rect">
                  <a:avLst/>
                </a:prstGeom>
                <a:blipFill>
                  <a:blip r:embed="rId12"/>
                  <a:stretch>
                    <a:fillRect b="-17241"/>
                  </a:stretch>
                </a:blipFill>
              </p:spPr>
              <p:txBody>
                <a:bodyPr/>
                <a:lstStyle/>
                <a:p>
                  <a:r>
                    <a:rPr lang="en-US">
                      <a:noFill/>
                    </a:rPr>
                    <a:t> </a:t>
                  </a:r>
                </a:p>
              </p:txBody>
            </p:sp>
          </mc:Fallback>
        </mc:AlternateContent>
        <p:cxnSp>
          <p:nvCxnSpPr>
            <p:cNvPr id="124" name="Straight Arrow Connector 123">
              <a:extLst>
                <a:ext uri="{FF2B5EF4-FFF2-40B4-BE49-F238E27FC236}">
                  <a16:creationId xmlns:a16="http://schemas.microsoft.com/office/drawing/2014/main" id="{15973507-A367-5B50-2DC9-0C3048A88B59}"/>
                </a:ext>
              </a:extLst>
            </p:cNvPr>
            <p:cNvCxnSpPr>
              <a:cxnSpLocks/>
            </p:cNvCxnSpPr>
            <p:nvPr/>
          </p:nvCxnSpPr>
          <p:spPr>
            <a:xfrm flipH="1">
              <a:off x="5038467" y="3134441"/>
              <a:ext cx="671908" cy="0"/>
            </a:xfrm>
            <a:prstGeom prst="straightConnector1">
              <a:avLst/>
            </a:prstGeom>
            <a:ln w="9525">
              <a:headEnd type="triangle" w="sm" len="med"/>
              <a:tailEnd type="triangle" w="sm" len="med"/>
            </a:ln>
          </p:spPr>
          <p:style>
            <a:lnRef idx="1">
              <a:schemeClr val="dk1"/>
            </a:lnRef>
            <a:fillRef idx="0">
              <a:schemeClr val="dk1"/>
            </a:fillRef>
            <a:effectRef idx="0">
              <a:schemeClr val="dk1"/>
            </a:effectRef>
            <a:fontRef idx="minor">
              <a:schemeClr val="tx1"/>
            </a:fontRef>
          </p:style>
        </p:cxnSp>
      </p:grpSp>
      <p:grpSp>
        <p:nvGrpSpPr>
          <p:cNvPr id="145" name="Group 144">
            <a:extLst>
              <a:ext uri="{FF2B5EF4-FFF2-40B4-BE49-F238E27FC236}">
                <a16:creationId xmlns:a16="http://schemas.microsoft.com/office/drawing/2014/main" id="{5A6BEDCE-B8CF-F1E2-7E61-BC06C30A8332}"/>
              </a:ext>
            </a:extLst>
          </p:cNvPr>
          <p:cNvGrpSpPr/>
          <p:nvPr/>
        </p:nvGrpSpPr>
        <p:grpSpPr>
          <a:xfrm>
            <a:off x="5532653" y="3834001"/>
            <a:ext cx="566141" cy="633036"/>
            <a:chOff x="5532653" y="2897897"/>
            <a:chExt cx="566141" cy="633036"/>
          </a:xfrm>
        </p:grpSpPr>
        <p:cxnSp>
          <p:nvCxnSpPr>
            <p:cNvPr id="127" name="Straight Arrow Connector 126">
              <a:extLst>
                <a:ext uri="{FF2B5EF4-FFF2-40B4-BE49-F238E27FC236}">
                  <a16:creationId xmlns:a16="http://schemas.microsoft.com/office/drawing/2014/main" id="{0BD7A45E-5BA0-EA54-CA5B-CD602FAB2712}"/>
                </a:ext>
              </a:extLst>
            </p:cNvPr>
            <p:cNvCxnSpPr>
              <a:cxnSpLocks/>
            </p:cNvCxnSpPr>
            <p:nvPr/>
          </p:nvCxnSpPr>
          <p:spPr>
            <a:xfrm flipH="1">
              <a:off x="5700137" y="3134441"/>
              <a:ext cx="188853" cy="0"/>
            </a:xfrm>
            <a:prstGeom prst="straightConnector1">
              <a:avLst/>
            </a:prstGeom>
            <a:ln w="9525">
              <a:headEnd type="triangle" w="sm" len="med"/>
              <a:tailEnd type="triangle" w="sm" len="med"/>
            </a:ln>
          </p:spPr>
          <p:style>
            <a:lnRef idx="1">
              <a:schemeClr val="dk1"/>
            </a:lnRef>
            <a:fillRef idx="0">
              <a:schemeClr val="dk1"/>
            </a:fillRef>
            <a:effectRef idx="0">
              <a:schemeClr val="dk1"/>
            </a:effectRef>
            <a:fontRef idx="minor">
              <a:schemeClr val="tx1"/>
            </a:fontRef>
          </p:style>
        </p:cxnSp>
        <p:cxnSp>
          <p:nvCxnSpPr>
            <p:cNvPr id="143" name="Straight Connector 142">
              <a:extLst>
                <a:ext uri="{FF2B5EF4-FFF2-40B4-BE49-F238E27FC236}">
                  <a16:creationId xmlns:a16="http://schemas.microsoft.com/office/drawing/2014/main" id="{0E016EB4-FA47-1F1A-3D1D-1EE9ECF9EB29}"/>
                </a:ext>
              </a:extLst>
            </p:cNvPr>
            <p:cNvCxnSpPr>
              <a:cxnSpLocks/>
            </p:cNvCxnSpPr>
            <p:nvPr/>
          </p:nvCxnSpPr>
          <p:spPr>
            <a:xfrm>
              <a:off x="5869513" y="3073317"/>
              <a:ext cx="0" cy="457616"/>
            </a:xfrm>
            <a:prstGeom prst="line">
              <a:avLst/>
            </a:prstGeom>
            <a:ln>
              <a:solidFill>
                <a:schemeClr val="tx1"/>
              </a:solidFill>
              <a:prstDash val="dash"/>
              <a:headEnd type="none" w="med" len="sm"/>
              <a:tailEnd type="none" w="sm" len="sm"/>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144" name="TextBox 143">
                  <a:extLst>
                    <a:ext uri="{FF2B5EF4-FFF2-40B4-BE49-F238E27FC236}">
                      <a16:creationId xmlns:a16="http://schemas.microsoft.com/office/drawing/2014/main" id="{C06FFA9D-CC13-DEC1-8E97-9748F2B31767}"/>
                    </a:ext>
                  </a:extLst>
                </p:cNvPr>
                <p:cNvSpPr txBox="1"/>
                <p:nvPr/>
              </p:nvSpPr>
              <p:spPr>
                <a:xfrm>
                  <a:off x="5532653" y="2897897"/>
                  <a:ext cx="566141" cy="177293"/>
                </a:xfrm>
                <a:prstGeom prst="rect">
                  <a:avLst/>
                </a:prstGeom>
              </p:spPr>
              <p:txBody>
                <a:bodyPr wrap="square" lIns="0" tIns="0" rIns="0" bIns="0" rtlCol="0">
                  <a:spAutoFit/>
                </a:bodyPr>
                <a:lstStyle/>
                <a:p>
                  <a:pPr algn="ctr">
                    <a:lnSpc>
                      <a:spcPct val="96000"/>
                    </a:lnSpc>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cs typeface="Microsoft Sans Serif" panose="020B0604020202020204" pitchFamily="34" charset="0"/>
                          </a:rPr>
                          <m:t>𝐶</m:t>
                        </m:r>
                      </m:oMath>
                    </m:oMathPara>
                  </a14:m>
                  <a:endParaRPr lang="en-US" dirty="0">
                    <a:solidFill>
                      <a:srgbClr val="FF0000"/>
                    </a:solidFill>
                    <a:latin typeface="Microsoft Sans Serif"/>
                    <a:cs typeface="Microsoft Sans Serif" panose="020B0604020202020204" pitchFamily="34" charset="0"/>
                  </a:endParaRPr>
                </a:p>
              </p:txBody>
            </p:sp>
          </mc:Choice>
          <mc:Fallback xmlns="">
            <p:sp>
              <p:nvSpPr>
                <p:cNvPr id="144" name="TextBox 143">
                  <a:extLst>
                    <a:ext uri="{FF2B5EF4-FFF2-40B4-BE49-F238E27FC236}">
                      <a16:creationId xmlns:a16="http://schemas.microsoft.com/office/drawing/2014/main" id="{C06FFA9D-CC13-DEC1-8E97-9748F2B31767}"/>
                    </a:ext>
                  </a:extLst>
                </p:cNvPr>
                <p:cNvSpPr txBox="1">
                  <a:spLocks noRot="1" noChangeAspect="1" noMove="1" noResize="1" noEditPoints="1" noAdjustHandles="1" noChangeArrowheads="1" noChangeShapeType="1" noTextEdit="1"/>
                </p:cNvSpPr>
                <p:nvPr/>
              </p:nvSpPr>
              <p:spPr>
                <a:xfrm>
                  <a:off x="5532653" y="2897897"/>
                  <a:ext cx="566141" cy="177293"/>
                </a:xfrm>
                <a:prstGeom prst="rect">
                  <a:avLst/>
                </a:prstGeom>
                <a:blipFill>
                  <a:blip r:embed="rId13"/>
                  <a:stretch>
                    <a:fillRect b="-10345"/>
                  </a:stretch>
                </a:blipFill>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47" name="TextBox 146">
                <a:extLst>
                  <a:ext uri="{FF2B5EF4-FFF2-40B4-BE49-F238E27FC236}">
                    <a16:creationId xmlns:a16="http://schemas.microsoft.com/office/drawing/2014/main" id="{64E01955-3CC4-BAAF-7F90-B106C8C23099}"/>
                  </a:ext>
                </a:extLst>
              </p:cNvPr>
              <p:cNvSpPr txBox="1"/>
              <p:nvPr/>
            </p:nvSpPr>
            <p:spPr>
              <a:xfrm>
                <a:off x="6379737" y="4011758"/>
                <a:ext cx="1735193" cy="646331"/>
              </a:xfrm>
              <a:prstGeom prst="rect">
                <a:avLst/>
              </a:prstGeom>
              <a:noFill/>
            </p:spPr>
            <p:txBody>
              <a:bodyPr wrap="square" rtlCol="0">
                <a:spAutoFit/>
              </a:bodyPr>
              <a:lstStyle/>
              <a:p>
                <a14:m>
                  <m:oMath xmlns:m="http://schemas.openxmlformats.org/officeDocument/2006/math">
                    <m:r>
                      <a:rPr lang="en-US" sz="1200" i="1" smtClean="0">
                        <a:solidFill>
                          <a:srgbClr val="FF0000"/>
                        </a:solidFill>
                        <a:latin typeface="Cambria Math" panose="02040503050406030204" pitchFamily="18" charset="0"/>
                        <a:ea typeface="Cambria Math" panose="02040503050406030204" pitchFamily="18" charset="0"/>
                      </a:rPr>
                      <m:t>𝐶</m:t>
                    </m:r>
                    <m:r>
                      <a:rPr lang="en-US" sz="1200" i="1" smtClean="0">
                        <a:solidFill>
                          <a:schemeClr val="tx1"/>
                        </a:solidFill>
                        <a:latin typeface="Cambria Math" panose="02040503050406030204" pitchFamily="18" charset="0"/>
                        <a:ea typeface="Cambria Math" panose="02040503050406030204" pitchFamily="18" charset="0"/>
                      </a:rPr>
                      <m:t> </m:t>
                    </m:r>
                  </m:oMath>
                </a14:m>
                <a:r>
                  <a:rPr lang="en-US" dirty="0"/>
                  <a:t>: Parameter specifies the minimum CIR span to capture</a:t>
                </a:r>
              </a:p>
            </p:txBody>
          </p:sp>
        </mc:Choice>
        <mc:Fallback xmlns="">
          <p:sp>
            <p:nvSpPr>
              <p:cNvPr id="147" name="TextBox 146">
                <a:extLst>
                  <a:ext uri="{FF2B5EF4-FFF2-40B4-BE49-F238E27FC236}">
                    <a16:creationId xmlns:a16="http://schemas.microsoft.com/office/drawing/2014/main" id="{64E01955-3CC4-BAAF-7F90-B106C8C23099}"/>
                  </a:ext>
                </a:extLst>
              </p:cNvPr>
              <p:cNvSpPr txBox="1">
                <a:spLocks noRot="1" noChangeAspect="1" noMove="1" noResize="1" noEditPoints="1" noAdjustHandles="1" noChangeArrowheads="1" noChangeShapeType="1" noTextEdit="1"/>
              </p:cNvSpPr>
              <p:nvPr/>
            </p:nvSpPr>
            <p:spPr>
              <a:xfrm>
                <a:off x="6379737" y="4011758"/>
                <a:ext cx="1735193" cy="646331"/>
              </a:xfrm>
              <a:prstGeom prst="rect">
                <a:avLst/>
              </a:prstGeom>
              <a:blipFill>
                <a:blip r:embed="rId14"/>
                <a:stretch>
                  <a:fillRect l="-352" b="-6604"/>
                </a:stretch>
              </a:blipFill>
            </p:spPr>
            <p:txBody>
              <a:bodyPr/>
              <a:lstStyle/>
              <a:p>
                <a:r>
                  <a:rPr lang="en-US">
                    <a:noFill/>
                  </a:rPr>
                  <a:t> </a:t>
                </a:r>
              </a:p>
            </p:txBody>
          </p:sp>
        </mc:Fallback>
      </mc:AlternateContent>
      <p:sp>
        <p:nvSpPr>
          <p:cNvPr id="148" name="Title 1">
            <a:extLst>
              <a:ext uri="{FF2B5EF4-FFF2-40B4-BE49-F238E27FC236}">
                <a16:creationId xmlns:a16="http://schemas.microsoft.com/office/drawing/2014/main" id="{ECFCA1E8-9486-B989-11A1-28B2013D8646}"/>
              </a:ext>
            </a:extLst>
          </p:cNvPr>
          <p:cNvSpPr txBox="1">
            <a:spLocks/>
          </p:cNvSpPr>
          <p:nvPr/>
        </p:nvSpPr>
        <p:spPr bwMode="auto">
          <a:xfrm>
            <a:off x="378224" y="980728"/>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CIR Window</a:t>
            </a:r>
          </a:p>
        </p:txBody>
      </p:sp>
      <p:grpSp>
        <p:nvGrpSpPr>
          <p:cNvPr id="156" name="Group 155">
            <a:extLst>
              <a:ext uri="{FF2B5EF4-FFF2-40B4-BE49-F238E27FC236}">
                <a16:creationId xmlns:a16="http://schemas.microsoft.com/office/drawing/2014/main" id="{0F90B60F-37FA-9124-E842-761FBA417497}"/>
              </a:ext>
            </a:extLst>
          </p:cNvPr>
          <p:cNvGrpSpPr/>
          <p:nvPr/>
        </p:nvGrpSpPr>
        <p:grpSpPr>
          <a:xfrm>
            <a:off x="527528" y="4764627"/>
            <a:ext cx="5039729" cy="539666"/>
            <a:chOff x="527528" y="4764627"/>
            <a:chExt cx="5039729" cy="539666"/>
          </a:xfrm>
        </p:grpSpPr>
        <p:sp>
          <p:nvSpPr>
            <p:cNvPr id="149" name="TextBox 148">
              <a:extLst>
                <a:ext uri="{FF2B5EF4-FFF2-40B4-BE49-F238E27FC236}">
                  <a16:creationId xmlns:a16="http://schemas.microsoft.com/office/drawing/2014/main" id="{8C0C823A-61B9-18D9-1943-1603FFEEA2ED}"/>
                </a:ext>
              </a:extLst>
            </p:cNvPr>
            <p:cNvSpPr txBox="1"/>
            <p:nvPr/>
          </p:nvSpPr>
          <p:spPr>
            <a:xfrm>
              <a:off x="527528" y="4764627"/>
              <a:ext cx="919404" cy="354584"/>
            </a:xfrm>
            <a:prstGeom prst="rect">
              <a:avLst/>
            </a:prstGeom>
          </p:spPr>
          <p:txBody>
            <a:bodyPr wrap="square" lIns="0" tIns="0" rIns="0" bIns="0" rtlCol="0">
              <a:spAutoFit/>
            </a:bodyPr>
            <a:lstStyle/>
            <a:p>
              <a:pPr>
                <a:lnSpc>
                  <a:spcPct val="96000"/>
                </a:lnSpc>
              </a:pPr>
              <a:r>
                <a:rPr lang="en-US" sz="1200" dirty="0">
                  <a:solidFill>
                    <a:schemeClr val="tx1"/>
                  </a:solidFill>
                  <a:latin typeface="Microsoft Sans Serif"/>
                  <a:cs typeface="Microsoft Sans Serif" panose="020B0604020202020204" pitchFamily="34" charset="0"/>
                </a:rPr>
                <a:t>physica</a:t>
              </a:r>
              <a:r>
                <a:rPr lang="en-US" dirty="0">
                  <a:latin typeface="Microsoft Sans Serif"/>
                  <a:cs typeface="Microsoft Sans Serif" panose="020B0604020202020204" pitchFamily="34" charset="0"/>
                </a:rPr>
                <a:t>l channel</a:t>
              </a:r>
              <a:endParaRPr lang="en-US" sz="1200" dirty="0">
                <a:solidFill>
                  <a:schemeClr val="tx1"/>
                </a:solidFill>
                <a:latin typeface="Microsoft Sans Serif"/>
                <a:cs typeface="Microsoft Sans Serif" panose="020B0604020202020204" pitchFamily="34" charset="0"/>
              </a:endParaRPr>
            </a:p>
          </p:txBody>
        </p:sp>
        <p:cxnSp>
          <p:nvCxnSpPr>
            <p:cNvPr id="150" name="Straight Arrow Connector 149">
              <a:extLst>
                <a:ext uri="{FF2B5EF4-FFF2-40B4-BE49-F238E27FC236}">
                  <a16:creationId xmlns:a16="http://schemas.microsoft.com/office/drawing/2014/main" id="{0DA6C394-072F-C2E2-9E20-8C548D81F267}"/>
                </a:ext>
              </a:extLst>
            </p:cNvPr>
            <p:cNvCxnSpPr>
              <a:cxnSpLocks/>
              <a:endCxn id="149" idx="2"/>
            </p:cNvCxnSpPr>
            <p:nvPr/>
          </p:nvCxnSpPr>
          <p:spPr>
            <a:xfrm flipH="1" flipV="1">
              <a:off x="987230" y="5119211"/>
              <a:ext cx="224571" cy="185082"/>
            </a:xfrm>
            <a:prstGeom prst="straightConnector1">
              <a:avLst/>
            </a:prstGeom>
            <a:ln>
              <a:solidFill>
                <a:schemeClr val="tx1"/>
              </a:solidFill>
              <a:headEnd type="triangle" w="sm" len="med"/>
              <a:tailEnd type="none" w="med" len="med"/>
            </a:ln>
          </p:spPr>
          <p:style>
            <a:lnRef idx="1">
              <a:schemeClr val="dk1"/>
            </a:lnRef>
            <a:fillRef idx="0">
              <a:schemeClr val="dk1"/>
            </a:fillRef>
            <a:effectRef idx="0">
              <a:schemeClr val="dk1"/>
            </a:effectRef>
            <a:fontRef idx="minor">
              <a:schemeClr val="tx1"/>
            </a:fontRef>
          </p:style>
        </p:cxnSp>
        <p:sp>
          <p:nvSpPr>
            <p:cNvPr id="154" name="TextBox 153">
              <a:extLst>
                <a:ext uri="{FF2B5EF4-FFF2-40B4-BE49-F238E27FC236}">
                  <a16:creationId xmlns:a16="http://schemas.microsoft.com/office/drawing/2014/main" id="{0EB800B8-BFE6-697B-D4F8-42FC75D46527}"/>
                </a:ext>
              </a:extLst>
            </p:cNvPr>
            <p:cNvSpPr txBox="1"/>
            <p:nvPr/>
          </p:nvSpPr>
          <p:spPr>
            <a:xfrm>
              <a:off x="4647853" y="4764627"/>
              <a:ext cx="919404" cy="354584"/>
            </a:xfrm>
            <a:prstGeom prst="rect">
              <a:avLst/>
            </a:prstGeom>
          </p:spPr>
          <p:txBody>
            <a:bodyPr wrap="square" lIns="0" tIns="0" rIns="0" bIns="0" rtlCol="0">
              <a:spAutoFit/>
            </a:bodyPr>
            <a:lstStyle/>
            <a:p>
              <a:pPr>
                <a:lnSpc>
                  <a:spcPct val="96000"/>
                </a:lnSpc>
              </a:pPr>
              <a:r>
                <a:rPr lang="en-US" sz="1200" dirty="0">
                  <a:solidFill>
                    <a:schemeClr val="tx1"/>
                  </a:solidFill>
                  <a:latin typeface="Microsoft Sans Serif"/>
                  <a:cs typeface="Microsoft Sans Serif" panose="020B0604020202020204" pitchFamily="34" charset="0"/>
                </a:rPr>
                <a:t>physica</a:t>
              </a:r>
              <a:r>
                <a:rPr lang="en-US" dirty="0">
                  <a:latin typeface="Microsoft Sans Serif"/>
                  <a:cs typeface="Microsoft Sans Serif" panose="020B0604020202020204" pitchFamily="34" charset="0"/>
                </a:rPr>
                <a:t>l channel</a:t>
              </a:r>
              <a:endParaRPr lang="en-US" sz="1200" dirty="0">
                <a:solidFill>
                  <a:schemeClr val="tx1"/>
                </a:solidFill>
                <a:latin typeface="Microsoft Sans Serif"/>
                <a:cs typeface="Microsoft Sans Serif" panose="020B0604020202020204" pitchFamily="34" charset="0"/>
              </a:endParaRPr>
            </a:p>
          </p:txBody>
        </p:sp>
        <p:cxnSp>
          <p:nvCxnSpPr>
            <p:cNvPr id="155" name="Straight Arrow Connector 154">
              <a:extLst>
                <a:ext uri="{FF2B5EF4-FFF2-40B4-BE49-F238E27FC236}">
                  <a16:creationId xmlns:a16="http://schemas.microsoft.com/office/drawing/2014/main" id="{F3A41E7B-0E07-EA0E-4443-293D77B2EFF5}"/>
                </a:ext>
              </a:extLst>
            </p:cNvPr>
            <p:cNvCxnSpPr>
              <a:cxnSpLocks/>
              <a:endCxn id="154" idx="2"/>
            </p:cNvCxnSpPr>
            <p:nvPr/>
          </p:nvCxnSpPr>
          <p:spPr>
            <a:xfrm flipH="1" flipV="1">
              <a:off x="5107555" y="5119211"/>
              <a:ext cx="224571" cy="185082"/>
            </a:xfrm>
            <a:prstGeom prst="straightConnector1">
              <a:avLst/>
            </a:prstGeom>
            <a:ln>
              <a:solidFill>
                <a:schemeClr val="tx1"/>
              </a:solidFill>
              <a:headEnd type="triangle" w="sm" len="med"/>
              <a:tailEnd type="none" w="med" len="med"/>
            </a:ln>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2309548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1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1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26"/>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nodeType="clickEffect">
                                  <p:stCondLst>
                                    <p:cond delay="0"/>
                                  </p:stCondLst>
                                  <p:childTnLst>
                                    <p:set>
                                      <p:cBhvr>
                                        <p:cTn id="62" dur="1" fill="hold">
                                          <p:stCondLst>
                                            <p:cond delay="0"/>
                                          </p:stCondLst>
                                        </p:cTn>
                                        <p:tgtEl>
                                          <p:spTgt spid="14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7"/>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17" grpId="0" animBg="1"/>
      <p:bldP spid="18" grpId="0" animBg="1"/>
      <p:bldP spid="32" grpId="0"/>
      <p:bldP spid="42" grpId="0"/>
      <p:bldP spid="126" grpId="0" animBg="1"/>
      <p:bldP spid="14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p:txBody>
              <a:bodyPr/>
              <a:lstStyle/>
              <a:p>
                <a:r>
                  <a:rPr lang="en-US" sz="2000" dirty="0"/>
                  <a:t>The total timing error between the transmitted UWB fragment and its expected arrival time at Rx should fit in the CIR window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𝑇</m:t>
                        </m:r>
                      </m:e>
                      <m:sub>
                        <m:r>
                          <a:rPr lang="en-US" sz="2000" b="0" i="1" smtClean="0">
                            <a:latin typeface="Cambria Math" panose="02040503050406030204" pitchFamily="18" charset="0"/>
                          </a:rPr>
                          <m:t>𝑤</m:t>
                        </m:r>
                      </m:sub>
                    </m:sSub>
                  </m:oMath>
                </a14:m>
                <a:r>
                  <a:rPr lang="en-US" sz="2000" dirty="0"/>
                  <a:t>.</a:t>
                </a:r>
              </a:p>
              <a:p>
                <a:endParaRPr lang="en-US" sz="2000" dirty="0"/>
              </a:p>
              <a:p>
                <a:r>
                  <a:rPr lang="en-US" sz="2000" dirty="0"/>
                  <a:t>At Rx, we must have</a:t>
                </a:r>
              </a:p>
              <a:p>
                <a:pPr marL="0" indent="0">
                  <a:buNone/>
                </a:pPr>
                <a:endParaRPr lang="en-US" sz="2000" dirty="0"/>
              </a:p>
              <a:p>
                <a:pPr marL="0" indent="0">
                  <a:buNone/>
                </a:pPr>
                <a14:m>
                  <m:oMathPara xmlns:m="http://schemas.openxmlformats.org/officeDocument/2006/math">
                    <m:oMathParaPr>
                      <m:jc m:val="centerGroup"/>
                    </m:oMathParaPr>
                    <m:oMath xmlns:m="http://schemas.openxmlformats.org/officeDocument/2006/math">
                      <m:f>
                        <m:fPr>
                          <m:ctrlPr>
                            <a:rPr lang="en-US" sz="2000" i="1">
                              <a:latin typeface="Cambria Math" panose="02040503050406030204" pitchFamily="18" charset="0"/>
                              <a:ea typeface="Cambria Math" panose="02040503050406030204" pitchFamily="18" charset="0"/>
                            </a:rPr>
                          </m:ctrlPr>
                        </m:fPr>
                        <m:num>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𝑇</m:t>
                              </m:r>
                            </m:e>
                            <m:sub>
                              <m:r>
                                <a:rPr lang="en-US" sz="2000" i="1">
                                  <a:latin typeface="Cambria Math" panose="02040503050406030204" pitchFamily="18" charset="0"/>
                                  <a:ea typeface="Cambria Math" panose="02040503050406030204" pitchFamily="18" charset="0"/>
                                </a:rPr>
                                <m:t>𝑤</m:t>
                              </m:r>
                            </m:sub>
                          </m:sSub>
                        </m:num>
                        <m:den>
                          <m:r>
                            <a:rPr lang="en-US" sz="2000" i="1">
                              <a:latin typeface="Cambria Math" panose="02040503050406030204" pitchFamily="18" charset="0"/>
                              <a:ea typeface="Cambria Math" panose="02040503050406030204" pitchFamily="18" charset="0"/>
                            </a:rPr>
                            <m:t>2</m:t>
                          </m:r>
                        </m:den>
                      </m:f>
                      <m:r>
                        <a:rPr lang="en-US" sz="2000" b="0" i="0" smtClean="0">
                          <a:latin typeface="Cambria Math" panose="02040503050406030204" pitchFamily="18" charset="0"/>
                          <a:ea typeface="Cambria Math" panose="02040503050406030204" pitchFamily="18" charset="0"/>
                        </a:rPr>
                        <m:t>&gt;</m:t>
                      </m:r>
                      <m:r>
                        <m:rPr>
                          <m:sty m:val="p"/>
                        </m:rPr>
                        <a:rPr lang="en-US" sz="2000">
                          <a:latin typeface="Cambria Math" panose="02040503050406030204" pitchFamily="18" charset="0"/>
                        </a:rPr>
                        <m:t>max</m:t>
                      </m:r>
                      <m:d>
                        <m:dPr>
                          <m:ctrlPr>
                            <a:rPr lang="en-US" sz="2000" i="1">
                              <a:latin typeface="Cambria Math" panose="02040503050406030204" pitchFamily="18" charset="0"/>
                            </a:rPr>
                          </m:ctrlPr>
                        </m:dPr>
                        <m:e>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𝛿</m:t>
                              </m:r>
                              <m:r>
                                <a:rPr lang="en-US" sz="2000" i="1">
                                  <a:latin typeface="Cambria Math" panose="02040503050406030204" pitchFamily="18" charset="0"/>
                                </a:rPr>
                                <m:t>𝐴</m:t>
                              </m:r>
                            </m:e>
                          </m:d>
                        </m:e>
                      </m:d>
                      <m:r>
                        <a:rPr lang="en-US" sz="2000" i="1">
                          <a:latin typeface="Cambria Math" panose="02040503050406030204" pitchFamily="18" charset="0"/>
                        </a:rPr>
                        <m:t>+</m:t>
                      </m:r>
                      <m:r>
                        <m:rPr>
                          <m:sty m:val="p"/>
                        </m:rPr>
                        <a:rPr lang="en-US" sz="2000">
                          <a:latin typeface="Cambria Math" panose="02040503050406030204" pitchFamily="18" charset="0"/>
                        </a:rPr>
                        <m:t>max</m:t>
                      </m:r>
                      <m:d>
                        <m:dPr>
                          <m:ctrlPr>
                            <a:rPr lang="en-US" sz="2000" i="1">
                              <a:latin typeface="Cambria Math" panose="02040503050406030204" pitchFamily="18" charset="0"/>
                            </a:rPr>
                          </m:ctrlPr>
                        </m:dPr>
                        <m:e>
                          <m:d>
                            <m:dPr>
                              <m:begChr m:val="|"/>
                              <m:endChr m:val="|"/>
                              <m:ctrlPr>
                                <a:rPr lang="en-US" sz="2000" i="1">
                                  <a:latin typeface="Cambria Math" panose="02040503050406030204" pitchFamily="18" charset="0"/>
                                </a:rPr>
                              </m:ctrlPr>
                            </m:dPr>
                            <m:e>
                              <m:r>
                                <a:rPr lang="en-US" sz="2000" i="1">
                                  <a:latin typeface="Cambria Math" panose="02040503050406030204" pitchFamily="18" charset="0"/>
                                </a:rPr>
                                <m:t>𝛿𝜏</m:t>
                              </m:r>
                            </m:e>
                          </m:d>
                        </m:e>
                      </m:d>
                      <m:r>
                        <a:rPr lang="en-US" sz="2000" b="0" i="1" smtClean="0">
                          <a:latin typeface="Cambria Math" panose="02040503050406030204" pitchFamily="18" charset="0"/>
                        </a:rPr>
                        <m:t>+</m:t>
                      </m:r>
                      <m:r>
                        <a:rPr lang="en-US" sz="2000" i="1">
                          <a:latin typeface="Cambria Math" panose="02040503050406030204" pitchFamily="18" charset="0"/>
                        </a:rPr>
                        <m:t>𝐶</m:t>
                      </m:r>
                    </m:oMath>
                  </m:oMathPara>
                </a14:m>
                <a:endParaRPr lang="en-US" sz="2000" dirty="0"/>
              </a:p>
              <a:p>
                <a:endParaRPr lang="en-US" sz="2000" dirty="0"/>
              </a:p>
              <a:p>
                <a:r>
                  <a:rPr lang="en-US" sz="2000" dirty="0"/>
                  <a:t>Although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𝑇</m:t>
                        </m:r>
                      </m:e>
                      <m:sub>
                        <m:r>
                          <a:rPr lang="en-US" sz="2000" i="1">
                            <a:latin typeface="Cambria Math" panose="02040503050406030204" pitchFamily="18" charset="0"/>
                          </a:rPr>
                          <m:t>𝑤</m:t>
                        </m:r>
                      </m:sub>
                    </m:sSub>
                  </m:oMath>
                </a14:m>
                <a:r>
                  <a:rPr lang="en-US" sz="2000" i="1" dirty="0"/>
                  <a:t> </a:t>
                </a:r>
                <a:r>
                  <a:rPr lang="en-US" sz="2000" dirty="0"/>
                  <a:t>is a design parameter, it cannot arbitrarily grow.</a:t>
                </a:r>
              </a:p>
              <a:p>
                <a:endParaRPr lang="en-US" sz="2000" dirty="0"/>
              </a:p>
              <a:p>
                <a:r>
                  <a:rPr lang="en-US" sz="2000" dirty="0"/>
                  <a:t>We recommend defining a constraint on </a:t>
                </a:r>
                <a14:m>
                  <m:oMath xmlns:m="http://schemas.openxmlformats.org/officeDocument/2006/math">
                    <m:r>
                      <a:rPr lang="en-US" sz="2000" i="1">
                        <a:latin typeface="Cambria Math" panose="02040503050406030204" pitchFamily="18" charset="0"/>
                      </a:rPr>
                      <m:t>𝛿</m:t>
                    </m:r>
                    <m:r>
                      <a:rPr lang="en-US" sz="2000" i="1">
                        <a:latin typeface="Cambria Math" panose="02040503050406030204" pitchFamily="18" charset="0"/>
                      </a:rPr>
                      <m:t>𝐴</m:t>
                    </m:r>
                  </m:oMath>
                </a14:m>
                <a:r>
                  <a:rPr lang="en-US" sz="2000" dirty="0"/>
                  <a:t> to limit design complexity of the NBA-MMS UWB receivers and guarantee interoperability between devices</a:t>
                </a:r>
              </a:p>
            </p:txBody>
          </p:sp>
        </mc:Choice>
        <mc:Fallback xmlns="">
          <p:sp>
            <p:nvSpPr>
              <p:cNvPr id="3" name="Text Placeholder 2">
                <a:extLst>
                  <a:ext uri="{FF2B5EF4-FFF2-40B4-BE49-F238E27FC236}">
                    <a16:creationId xmlns:a16="http://schemas.microsoft.com/office/drawing/2014/main" id="{281D6E68-8136-296E-C705-612567C64C78}"/>
                  </a:ext>
                </a:extLst>
              </p:cNvPr>
              <p:cNvSpPr>
                <a:spLocks noGrp="1" noRot="1" noChangeAspect="1" noMove="1" noResize="1" noEditPoints="1" noAdjustHandles="1" noChangeArrowheads="1" noChangeShapeType="1" noTextEdit="1"/>
              </p:cNvSpPr>
              <p:nvPr>
                <p:ph type="body" idx="1"/>
              </p:nvPr>
            </p:nvSpPr>
            <p:spPr>
              <a:blipFill>
                <a:blip r:embed="rId2"/>
                <a:stretch>
                  <a:fillRect l="-1885" t="-1974" r="-725"/>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6</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a:solidFill>
                  <a:schemeClr val="tx1"/>
                </a:solidFill>
              </a:rPr>
              <a:t>Discussion</a:t>
            </a:r>
          </a:p>
        </p:txBody>
      </p:sp>
    </p:spTree>
    <p:extLst>
      <p:ext uri="{BB962C8B-B14F-4D97-AF65-F5344CB8AC3E}">
        <p14:creationId xmlns:p14="http://schemas.microsoft.com/office/powerpoint/2010/main" val="1301289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a:xfrm>
                <a:off x="356616" y="1709928"/>
                <a:ext cx="8407908" cy="1359032"/>
              </a:xfrm>
            </p:spPr>
            <p:txBody>
              <a:bodyPr/>
              <a:lstStyle/>
              <a:p>
                <a:r>
                  <a:rPr lang="en-US" sz="2000" dirty="0"/>
                  <a:t>Here we have computed limits on </a:t>
                </a:r>
                <a14:m>
                  <m:oMath xmlns:m="http://schemas.openxmlformats.org/officeDocument/2006/math">
                    <m:r>
                      <a:rPr lang="en-US" sz="2000" b="0" i="1" smtClean="0">
                        <a:latin typeface="Cambria Math" panose="02040503050406030204" pitchFamily="18" charset="0"/>
                      </a:rPr>
                      <m:t>𝛿</m:t>
                    </m:r>
                    <m:r>
                      <a:rPr lang="en-US" sz="2000" b="0" i="1" smtClean="0">
                        <a:latin typeface="Cambria Math" panose="02040503050406030204" pitchFamily="18" charset="0"/>
                      </a:rPr>
                      <m:t>𝐴</m:t>
                    </m:r>
                  </m:oMath>
                </a14:m>
                <a:r>
                  <a:rPr lang="en-US" sz="2000" dirty="0"/>
                  <a:t> for some examples based on some design choices for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𝑇</m:t>
                        </m:r>
                      </m:e>
                      <m:sub>
                        <m:r>
                          <a:rPr lang="en-US" sz="2000" b="0" i="1" smtClean="0">
                            <a:latin typeface="Cambria Math" panose="02040503050406030204" pitchFamily="18" charset="0"/>
                          </a:rPr>
                          <m:t>𝑤</m:t>
                        </m:r>
                      </m:sub>
                    </m:sSub>
                  </m:oMath>
                </a14:m>
                <a:r>
                  <a:rPr lang="en-US" sz="2000" dirty="0"/>
                  <a:t> as well as assumptions on </a:t>
                </a:r>
                <a14:m>
                  <m:oMath xmlns:m="http://schemas.openxmlformats.org/officeDocument/2006/math">
                    <m:r>
                      <a:rPr lang="en-US" sz="2000" i="1">
                        <a:latin typeface="Cambria Math" panose="02040503050406030204" pitchFamily="18" charset="0"/>
                      </a:rPr>
                      <m:t>𝛿𝜏</m:t>
                    </m:r>
                  </m:oMath>
                </a14:m>
                <a:endParaRPr lang="en-US" sz="2000" i="1" dirty="0">
                  <a:latin typeface="Cambria Math" panose="02040503050406030204" pitchFamily="18" charset="0"/>
                </a:endParaRPr>
              </a:p>
              <a:p>
                <a:pPr marL="0" indent="0">
                  <a:buNone/>
                </a:pPr>
                <a:endParaRPr lang="en-US" sz="2000" b="0" i="1" dirty="0">
                  <a:latin typeface="Cambria Math" panose="02040503050406030204" pitchFamily="18" charset="0"/>
                </a:endParaRPr>
              </a:p>
              <a:p>
                <a:endParaRPr lang="en-US" sz="2000" dirty="0"/>
              </a:p>
            </p:txBody>
          </p:sp>
        </mc:Choice>
        <mc:Fallback xmlns="">
          <p:sp>
            <p:nvSpPr>
              <p:cNvPr id="3" name="Text Placeholder 2">
                <a:extLst>
                  <a:ext uri="{FF2B5EF4-FFF2-40B4-BE49-F238E27FC236}">
                    <a16:creationId xmlns:a16="http://schemas.microsoft.com/office/drawing/2014/main" id="{281D6E68-8136-296E-C705-612567C64C78}"/>
                  </a:ext>
                </a:extLst>
              </p:cNvPr>
              <p:cNvSpPr>
                <a:spLocks noGrp="1" noRot="1" noChangeAspect="1" noMove="1" noResize="1" noEditPoints="1" noAdjustHandles="1" noChangeArrowheads="1" noChangeShapeType="1" noTextEdit="1"/>
              </p:cNvSpPr>
              <p:nvPr>
                <p:ph type="body" idx="1"/>
              </p:nvPr>
            </p:nvSpPr>
            <p:spPr>
              <a:xfrm>
                <a:off x="356616" y="1709928"/>
                <a:ext cx="8407908" cy="1359032"/>
              </a:xfrm>
              <a:blipFill>
                <a:blip r:embed="rId3"/>
                <a:stretch>
                  <a:fillRect l="-1885" t="-6757"/>
                </a:stretch>
              </a:blipFill>
            </p:spPr>
            <p:txBody>
              <a:bodyPr/>
              <a:lstStyle/>
              <a:p>
                <a:r>
                  <a:rPr lang="en-US">
                    <a:noFill/>
                  </a:rPr>
                  <a:t> </a:t>
                </a:r>
              </a:p>
            </p:txBody>
          </p:sp>
        </mc:Fallback>
      </mc:AlternateContent>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7</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dirty="0">
                <a:solidFill>
                  <a:schemeClr val="tx1"/>
                </a:solidFill>
              </a:rPr>
              <a:t>Numerical examples</a:t>
            </a:r>
            <a:endParaRPr lang="en-US" kern="0" dirty="0">
              <a:solidFill>
                <a:schemeClr val="tx1"/>
              </a:solidFill>
            </a:endParaRPr>
          </a:p>
        </p:txBody>
      </p:sp>
      <mc:AlternateContent xmlns:mc="http://schemas.openxmlformats.org/markup-compatibility/2006" xmlns:a14="http://schemas.microsoft.com/office/drawing/2010/main">
        <mc:Choice Requires="a14">
          <p:graphicFrame>
            <p:nvGraphicFramePr>
              <p:cNvPr id="2" name="Table 1">
                <a:extLst>
                  <a:ext uri="{FF2B5EF4-FFF2-40B4-BE49-F238E27FC236}">
                    <a16:creationId xmlns:a16="http://schemas.microsoft.com/office/drawing/2014/main" id="{EAD14015-1E53-38AA-9AEA-F44EF8D3BCF4}"/>
                  </a:ext>
                </a:extLst>
              </p:cNvPr>
              <p:cNvGraphicFramePr>
                <a:graphicFrameLocks noGrp="1"/>
              </p:cNvGraphicFramePr>
              <p:nvPr>
                <p:extLst>
                  <p:ext uri="{D42A27DB-BD31-4B8C-83A1-F6EECF244321}">
                    <p14:modId xmlns:p14="http://schemas.microsoft.com/office/powerpoint/2010/main" val="520249596"/>
                  </p:ext>
                </p:extLst>
              </p:nvPr>
            </p:nvGraphicFramePr>
            <p:xfrm>
              <a:off x="611560" y="2996952"/>
              <a:ext cx="7848872" cy="2225040"/>
            </p:xfrm>
            <a:graphic>
              <a:graphicData uri="http://schemas.openxmlformats.org/drawingml/2006/table">
                <a:tbl>
                  <a:tblPr firstRow="1" bandRow="1">
                    <a:tableStyleId>{5940675A-B579-460E-94D1-54222C63F5DA}</a:tableStyleId>
                  </a:tblPr>
                  <a:tblGrid>
                    <a:gridCol w="1077540">
                      <a:extLst>
                        <a:ext uri="{9D8B030D-6E8A-4147-A177-3AD203B41FA5}">
                          <a16:colId xmlns:a16="http://schemas.microsoft.com/office/drawing/2014/main" val="2595670179"/>
                        </a:ext>
                      </a:extLst>
                    </a:gridCol>
                    <a:gridCol w="1077540">
                      <a:extLst>
                        <a:ext uri="{9D8B030D-6E8A-4147-A177-3AD203B41FA5}">
                          <a16:colId xmlns:a16="http://schemas.microsoft.com/office/drawing/2014/main" val="1294408455"/>
                        </a:ext>
                      </a:extLst>
                    </a:gridCol>
                    <a:gridCol w="885510">
                      <a:extLst>
                        <a:ext uri="{9D8B030D-6E8A-4147-A177-3AD203B41FA5}">
                          <a16:colId xmlns:a16="http://schemas.microsoft.com/office/drawing/2014/main" val="3731306593"/>
                        </a:ext>
                      </a:extLst>
                    </a:gridCol>
                    <a:gridCol w="801380">
                      <a:extLst>
                        <a:ext uri="{9D8B030D-6E8A-4147-A177-3AD203B41FA5}">
                          <a16:colId xmlns:a16="http://schemas.microsoft.com/office/drawing/2014/main" val="3981959028"/>
                        </a:ext>
                      </a:extLst>
                    </a:gridCol>
                    <a:gridCol w="801380">
                      <a:extLst>
                        <a:ext uri="{9D8B030D-6E8A-4147-A177-3AD203B41FA5}">
                          <a16:colId xmlns:a16="http://schemas.microsoft.com/office/drawing/2014/main" val="958962281"/>
                        </a:ext>
                      </a:extLst>
                    </a:gridCol>
                    <a:gridCol w="807127">
                      <a:extLst>
                        <a:ext uri="{9D8B030D-6E8A-4147-A177-3AD203B41FA5}">
                          <a16:colId xmlns:a16="http://schemas.microsoft.com/office/drawing/2014/main" val="647259978"/>
                        </a:ext>
                      </a:extLst>
                    </a:gridCol>
                    <a:gridCol w="795635">
                      <a:extLst>
                        <a:ext uri="{9D8B030D-6E8A-4147-A177-3AD203B41FA5}">
                          <a16:colId xmlns:a16="http://schemas.microsoft.com/office/drawing/2014/main" val="1410896861"/>
                        </a:ext>
                      </a:extLst>
                    </a:gridCol>
                    <a:gridCol w="801380">
                      <a:extLst>
                        <a:ext uri="{9D8B030D-6E8A-4147-A177-3AD203B41FA5}">
                          <a16:colId xmlns:a16="http://schemas.microsoft.com/office/drawing/2014/main" val="1020668797"/>
                        </a:ext>
                      </a:extLst>
                    </a:gridCol>
                    <a:gridCol w="801380">
                      <a:extLst>
                        <a:ext uri="{9D8B030D-6E8A-4147-A177-3AD203B41FA5}">
                          <a16:colId xmlns:a16="http://schemas.microsoft.com/office/drawing/2014/main" val="3052632528"/>
                        </a:ext>
                      </a:extLst>
                    </a:gridCol>
                  </a:tblGrid>
                  <a:tr h="370840">
                    <a:tc rowSpan="2" gridSpan="2">
                      <a:txBody>
                        <a:bodyPr/>
                        <a:lstStyle/>
                        <a:p>
                          <a:pPr algn="ctr"/>
                          <a14:m>
                            <m:oMathPara xmlns:m="http://schemas.openxmlformats.org/officeDocument/2006/math">
                              <m:oMathParaPr>
                                <m:jc m:val="centerGroup"/>
                              </m:oMathParaPr>
                              <m:oMath xmlns:m="http://schemas.openxmlformats.org/officeDocument/2006/math">
                                <m:func>
                                  <m:funcPr>
                                    <m:ctrlPr>
                                      <a:rPr lang="en-US" sz="1100" b="0" i="1" smtClean="0">
                                        <a:latin typeface="Cambria Math" panose="02040503050406030204" pitchFamily="18" charset="0"/>
                                      </a:rPr>
                                    </m:ctrlPr>
                                  </m:funcPr>
                                  <m:fName>
                                    <m:r>
                                      <m:rPr>
                                        <m:sty m:val="p"/>
                                      </m:rPr>
                                      <a:rPr lang="en-US" sz="1100" b="0" i="0" smtClean="0">
                                        <a:latin typeface="Cambria Math" panose="02040503050406030204" pitchFamily="18" charset="0"/>
                                      </a:rPr>
                                      <m:t>max</m:t>
                                    </m:r>
                                  </m:fName>
                                  <m:e>
                                    <m:d>
                                      <m:dPr>
                                        <m:ctrlPr>
                                          <a:rPr lang="en-US" sz="1100" b="0" i="1" smtClean="0">
                                            <a:latin typeface="Cambria Math" panose="02040503050406030204" pitchFamily="18" charset="0"/>
                                          </a:rPr>
                                        </m:ctrlPr>
                                      </m:dPr>
                                      <m:e>
                                        <m:d>
                                          <m:dPr>
                                            <m:begChr m:val="|"/>
                                            <m:endChr m:val="|"/>
                                            <m:ctrlPr>
                                              <a:rPr lang="en-US" sz="1100" b="0" i="1" smtClean="0">
                                                <a:latin typeface="Cambria Math" panose="02040503050406030204" pitchFamily="18" charset="0"/>
                                              </a:rPr>
                                            </m:ctrlPr>
                                          </m:dPr>
                                          <m:e>
                                            <m:r>
                                              <a:rPr lang="en-US" sz="1100" b="0" i="1" smtClean="0">
                                                <a:latin typeface="Cambria Math" panose="02040503050406030204" pitchFamily="18" charset="0"/>
                                              </a:rPr>
                                              <m:t>𝛿</m:t>
                                            </m:r>
                                            <m:r>
                                              <a:rPr lang="en-US" sz="1100" b="0" i="1" smtClean="0">
                                                <a:latin typeface="Cambria Math" panose="02040503050406030204" pitchFamily="18" charset="0"/>
                                              </a:rPr>
                                              <m:t>𝐴</m:t>
                                            </m:r>
                                          </m:e>
                                        </m:d>
                                      </m:e>
                                    </m:d>
                                    <m:r>
                                      <a:rPr lang="en-US" sz="1100" b="0" i="1" smtClean="0">
                                        <a:latin typeface="Cambria Math" panose="02040503050406030204" pitchFamily="18" charset="0"/>
                                      </a:rPr>
                                      <m:t>=</m:t>
                                    </m:r>
                                  </m:e>
                                </m:func>
                              </m:oMath>
                            </m:oMathPara>
                          </a14:m>
                          <a:endParaRPr sz="1100" dirty="0"/>
                        </a:p>
                      </a:txBody>
                      <a:tcPr marL="0" marR="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rowSpan="2" hMerge="1">
                      <a:txBody>
                        <a:bodyPr/>
                        <a:lstStyle/>
                        <a:p>
                          <a:pPr algn="ctr"/>
                          <a:endParaRPr sz="1100" dirty="0"/>
                        </a:p>
                      </a:txBody>
                      <a:tcPr marL="0" marR="0" anchor="ctr">
                        <a:solidFill>
                          <a:schemeClr val="bg1">
                            <a:lumMod val="95000"/>
                          </a:schemeClr>
                        </a:solidFill>
                      </a:tcPr>
                    </a:tc>
                    <a:tc gridSpan="7">
                      <a:txBody>
                        <a:bodyPr/>
                        <a:lstStyle/>
                        <a:p>
                          <a:pPr algn="ctr"/>
                          <a14:m>
                            <m:oMathPara xmlns:m="http://schemas.openxmlformats.org/officeDocument/2006/math">
                              <m:oMathParaPr>
                                <m:jc m:val="centerGroup"/>
                              </m:oMathParaPr>
                              <m:oMath xmlns:m="http://schemas.openxmlformats.org/officeDocument/2006/math">
                                <m:func>
                                  <m:funcPr>
                                    <m:ctrlPr>
                                      <a:rPr lang="en-US" sz="1100" b="0" i="1" smtClean="0">
                                        <a:latin typeface="Cambria Math" panose="02040503050406030204" pitchFamily="18" charset="0"/>
                                      </a:rPr>
                                    </m:ctrlPr>
                                  </m:funcPr>
                                  <m:fName>
                                    <m:r>
                                      <m:rPr>
                                        <m:sty m:val="p"/>
                                      </m:rPr>
                                      <a:rPr lang="en-US" sz="1100" b="0" i="0" smtClean="0">
                                        <a:latin typeface="Cambria Math" panose="02040503050406030204" pitchFamily="18" charset="0"/>
                                      </a:rPr>
                                      <m:t>max</m:t>
                                    </m:r>
                                  </m:fName>
                                  <m:e>
                                    <m:d>
                                      <m:dPr>
                                        <m:ctrlPr>
                                          <a:rPr lang="en-US" sz="1100" b="0" i="1" smtClean="0">
                                            <a:latin typeface="Cambria Math" panose="02040503050406030204" pitchFamily="18" charset="0"/>
                                          </a:rPr>
                                        </m:ctrlPr>
                                      </m:dPr>
                                      <m:e>
                                        <m:d>
                                          <m:dPr>
                                            <m:begChr m:val="|"/>
                                            <m:endChr m:val="|"/>
                                            <m:ctrlPr>
                                              <a:rPr lang="en-US" sz="1100" b="0" i="1" smtClean="0">
                                                <a:latin typeface="Cambria Math" panose="02040503050406030204" pitchFamily="18" charset="0"/>
                                              </a:rPr>
                                            </m:ctrlPr>
                                          </m:dPr>
                                          <m:e>
                                            <m:r>
                                              <a:rPr lang="en-US" sz="1100" b="0" i="1" smtClean="0">
                                                <a:latin typeface="Cambria Math" panose="02040503050406030204" pitchFamily="18" charset="0"/>
                                              </a:rPr>
                                              <m:t>𝛿𝜏</m:t>
                                            </m:r>
                                          </m:e>
                                        </m:d>
                                      </m:e>
                                    </m:d>
                                  </m:e>
                                </m:func>
                                <m:r>
                                  <a:rPr lang="en-US" sz="1100" b="0" i="1" smtClean="0">
                                    <a:latin typeface="Cambria Math" panose="02040503050406030204" pitchFamily="18" charset="0"/>
                                  </a:rPr>
                                  <m:t>+</m:t>
                                </m:r>
                                <m:r>
                                  <a:rPr lang="en-US" sz="1100" b="0" i="1" smtClean="0">
                                    <a:latin typeface="Cambria Math" panose="02040503050406030204" pitchFamily="18" charset="0"/>
                                  </a:rPr>
                                  <m:t>𝐶</m:t>
                                </m:r>
                                <m:r>
                                  <a:rPr lang="en-US" sz="1100" b="0" i="1" smtClean="0">
                                    <a:latin typeface="Cambria Math" panose="02040503050406030204" pitchFamily="18" charset="0"/>
                                  </a:rPr>
                                  <m:t>=</m:t>
                                </m:r>
                              </m:oMath>
                            </m:oMathPara>
                          </a14:m>
                          <a:endParaRPr lang="en-US" sz="1100" dirty="0"/>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extLst>
                      <a:ext uri="{0D108BD9-81ED-4DB2-BD59-A6C34878D82A}">
                        <a16:rowId xmlns:a16="http://schemas.microsoft.com/office/drawing/2014/main" val="755035034"/>
                      </a:ext>
                    </a:extLst>
                  </a:tr>
                  <a:tr h="370840">
                    <a:tc gridSpan="2" vMerge="1">
                      <a:txBody>
                        <a:bodyPr/>
                        <a:lstStyle/>
                        <a:p>
                          <a:pPr algn="ctr"/>
                          <a:endParaRPr sz="1100" dirty="0"/>
                        </a:p>
                      </a:txBody>
                      <a:tcPr marL="0" marR="0" anchor="ctr">
                        <a:solidFill>
                          <a:schemeClr val="bg1">
                            <a:lumMod val="95000"/>
                          </a:schemeClr>
                        </a:solidFill>
                      </a:tcPr>
                    </a:tc>
                    <a:tc hMerge="1" vMerge="1">
                      <a:txBody>
                        <a:bodyPr/>
                        <a:lstStyle/>
                        <a:p>
                          <a:endParaRPr dirty="0"/>
                        </a:p>
                      </a:txBody>
                      <a:tcPr marL="0" marR="0" anchor="c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smtClean="0">
                                    <a:latin typeface="Cambria Math" panose="02040503050406030204" pitchFamily="18" charset="0"/>
                                  </a:rPr>
                                  <m:t>0</m:t>
                                </m:r>
                              </m:oMath>
                            </m:oMathPara>
                          </a14:m>
                          <a:endParaRPr lang="en-US" sz="1100" dirty="0"/>
                        </a:p>
                      </a:txBody>
                      <a:tcPr marL="0" marR="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25 </m:t>
                                </m:r>
                                <m:r>
                                  <m:rPr>
                                    <m:sty m:val="p"/>
                                  </m:rPr>
                                  <a:rPr lang="en-US" sz="1100" b="0" i="0" smtClean="0">
                                    <a:latin typeface="Cambria Math" panose="02040503050406030204" pitchFamily="18" charset="0"/>
                                  </a:rPr>
                                  <m:t>chips</m:t>
                                </m:r>
                              </m:oMath>
                            </m:oMathPara>
                          </a14:m>
                          <a:endParaRPr lang="en-US" sz="1100" i="1" dirty="0"/>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50 </m:t>
                                </m:r>
                                <m:r>
                                  <m:rPr>
                                    <m:sty m:val="p"/>
                                  </m:rPr>
                                  <a:rPr lang="en-US" sz="1100" b="0" i="0" smtClean="0">
                                    <a:latin typeface="Cambria Math" panose="02040503050406030204" pitchFamily="18" charset="0"/>
                                  </a:rPr>
                                  <m:t>chips</m:t>
                                </m:r>
                              </m:oMath>
                            </m:oMathPara>
                          </a14:m>
                          <a:endParaRPr lang="en-US" sz="1100" i="1" dirty="0"/>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75 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100 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125 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150 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751801248"/>
                      </a:ext>
                    </a:extLst>
                  </a:tr>
                  <a:tr h="370840">
                    <a:tc rowSpan="4">
                      <a:txBody>
                        <a:bodyPr/>
                        <a:lstStyle/>
                        <a:p>
                          <a:pPr algn="ctr"/>
                          <a14:m>
                            <m:oMathPara xmlns:m="http://schemas.openxmlformats.org/officeDocument/2006/math">
                              <m:oMathParaPr>
                                <m:jc m:val="centerGroup"/>
                              </m:oMathParaPr>
                              <m:oMath xmlns:m="http://schemas.openxmlformats.org/officeDocument/2006/math">
                                <m:sSub>
                                  <m:sSubPr>
                                    <m:ctrlPr>
                                      <a:rPr lang="en-US" sz="1100" b="0" i="1" smtClean="0">
                                        <a:latin typeface="Cambria Math" panose="02040503050406030204" pitchFamily="18" charset="0"/>
                                      </a:rPr>
                                    </m:ctrlPr>
                                  </m:sSubPr>
                                  <m:e>
                                    <m:r>
                                      <a:rPr lang="en-US" sz="1100" b="0" smtClean="0">
                                        <a:latin typeface="Cambria Math" panose="02040503050406030204" pitchFamily="18" charset="0"/>
                                      </a:rPr>
                                      <m:t>𝑇</m:t>
                                    </m:r>
                                  </m:e>
                                  <m:sub>
                                    <m:r>
                                      <a:rPr lang="en-US" sz="1100" b="0" smtClean="0">
                                        <a:latin typeface="Cambria Math" panose="02040503050406030204" pitchFamily="18" charset="0"/>
                                      </a:rPr>
                                      <m:t>𝑤</m:t>
                                    </m:r>
                                  </m:sub>
                                </m:sSub>
                                <m:r>
                                  <a:rPr lang="en-US" sz="1100" b="0" i="1" smtClean="0">
                                    <a:latin typeface="Cambria Math" panose="02040503050406030204" pitchFamily="18" charset="0"/>
                                  </a:rPr>
                                  <m:t>=</m:t>
                                </m:r>
                              </m:oMath>
                            </m:oMathPara>
                          </a14:m>
                          <a:endParaRPr lang="en-US" sz="1100" dirty="0"/>
                        </a:p>
                      </a:txBody>
                      <a:tcPr marL="0" marR="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125 </m:t>
                                </m:r>
                                <m:r>
                                  <m:rPr>
                                    <m:sty m:val="p"/>
                                  </m:rPr>
                                  <a:rPr lang="en-US" sz="1100" b="0" i="0" smtClean="0">
                                    <a:latin typeface="Cambria Math" panose="02040503050406030204" pitchFamily="18" charset="0"/>
                                  </a:rPr>
                                  <m:t>chips</m:t>
                                </m:r>
                              </m:oMath>
                            </m:oMathPara>
                          </a14:m>
                          <a:endParaRPr lang="en-US" sz="1100" i="0" dirty="0"/>
                        </a:p>
                      </a:txBody>
                      <a:tcPr marL="0" marR="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62 </m:t>
                                </m:r>
                                <m:r>
                                  <m:rPr>
                                    <m:sty m:val="p"/>
                                  </m:rPr>
                                  <a:rPr lang="en-US" sz="1100" b="0" i="0" smtClean="0">
                                    <a:latin typeface="Cambria Math" panose="02040503050406030204" pitchFamily="18" charset="0"/>
                                  </a:rPr>
                                  <m:t>chips</m:t>
                                </m:r>
                              </m:oMath>
                            </m:oMathPara>
                          </a14:m>
                          <a:endParaRPr lang="en-US" sz="1100" dirty="0"/>
                        </a:p>
                      </a:txBody>
                      <a:tcPr marL="0" marR="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37 </m:t>
                                </m:r>
                                <m:r>
                                  <m:rPr>
                                    <m:sty m:val="p"/>
                                  </m:rPr>
                                  <a:rPr lang="en-US" sz="1100" b="0" i="0" smtClean="0">
                                    <a:latin typeface="Cambria Math" panose="02040503050406030204" pitchFamily="18" charset="0"/>
                                  </a:rPr>
                                  <m:t>chips</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12 </m:t>
                                </m:r>
                                <m:r>
                                  <m:rPr>
                                    <m:sty m:val="p"/>
                                  </m:rPr>
                                  <a:rPr lang="en-US" sz="1100" b="0" i="0" smtClean="0">
                                    <a:latin typeface="Cambria Math" panose="02040503050406030204" pitchFamily="18" charset="0"/>
                                  </a:rPr>
                                  <m:t>chips</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𝑁𝐴</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𝑁𝐴</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𝑁𝐴</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𝑁</m:t>
                                </m:r>
                                <m:r>
                                  <m:rPr>
                                    <m:sty m:val="p"/>
                                  </m:rPr>
                                  <a:rPr lang="en-US" sz="1100" i="1" dirty="0" smtClean="0">
                                    <a:latin typeface="Cambria Math" panose="02040503050406030204" pitchFamily="18" charset="0"/>
                                  </a:rPr>
                                  <m:t>A</m:t>
                                </m:r>
                              </m:oMath>
                            </m:oMathPara>
                          </a14:m>
                          <a:endParaRPr lang="en-US" sz="1100" dirty="0"/>
                        </a:p>
                      </a:txBody>
                      <a:tcPr marL="0" marR="0" anchor="ctr">
                        <a:lnT w="127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2915135772"/>
                      </a:ext>
                    </a:extLst>
                  </a:tr>
                  <a:tr h="370840">
                    <a:tc vMerge="1">
                      <a:txBody>
                        <a:bodyPr/>
                        <a:lstStyle/>
                        <a:p>
                          <a:pPr algn="ctr"/>
                          <a:endParaRPr lang="en-US" sz="1100" dirty="0"/>
                        </a:p>
                      </a:txBody>
                      <a:tcPr marL="0" marR="0" anchor="ctr">
                        <a:solidFill>
                          <a:srgbClr val="CCFFCC"/>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250 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125 </m:t>
                                </m:r>
                                <m:r>
                                  <m:rPr>
                                    <m:sty m:val="p"/>
                                  </m:rPr>
                                  <a:rPr lang="en-US" sz="1100" b="0" i="0" smtClean="0">
                                    <a:latin typeface="Cambria Math" panose="02040503050406030204" pitchFamily="18" charset="0"/>
                                  </a:rPr>
                                  <m:t>chips</m:t>
                                </m:r>
                              </m:oMath>
                            </m:oMathPara>
                          </a14:m>
                          <a:endParaRPr lang="en-US" sz="1100" dirty="0"/>
                        </a:p>
                      </a:txBody>
                      <a:tcPr marL="0" marR="0" anchor="ctr">
                        <a:lnL w="12700" cap="flat" cmpd="sng" algn="ctr">
                          <a:solidFill>
                            <a:schemeClr val="tx1"/>
                          </a:solidFill>
                          <a:prstDash val="solid"/>
                          <a:round/>
                          <a:headEnd type="none" w="med" len="med"/>
                          <a:tailEnd type="none" w="med" len="med"/>
                        </a:lnL>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100 </m:t>
                                </m:r>
                                <m:r>
                                  <m:rPr>
                                    <m:sty m:val="p"/>
                                  </m:rPr>
                                  <a:rPr lang="en-US" sz="1100" b="0" i="0" smtClean="0">
                                    <a:latin typeface="Cambria Math" panose="02040503050406030204" pitchFamily="18" charset="0"/>
                                  </a:rPr>
                                  <m:t>chips</m:t>
                                </m:r>
                              </m:oMath>
                            </m:oMathPara>
                          </a14:m>
                          <a:endParaRPr lang="en-US" sz="1100" i="1"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7</m:t>
                                </m:r>
                                <m:r>
                                  <a:rPr lang="en-US" sz="1100" b="0" i="1" dirty="0" smtClean="0">
                                    <a:latin typeface="Cambria Math" panose="02040503050406030204" pitchFamily="18" charset="0"/>
                                  </a:rPr>
                                  <m:t>5 </m:t>
                                </m:r>
                                <m:r>
                                  <m:rPr>
                                    <m:sty m:val="p"/>
                                  </m:rPr>
                                  <a:rPr lang="en-US" sz="1100" b="0" i="0" dirty="0" smtClean="0">
                                    <a:latin typeface="Cambria Math" panose="02040503050406030204" pitchFamily="18" charset="0"/>
                                  </a:rPr>
                                  <m:t>chips</m:t>
                                </m:r>
                              </m:oMath>
                            </m:oMathPara>
                          </a14:m>
                          <a:endParaRPr lang="en-US" sz="1100" i="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5</m:t>
                                </m:r>
                                <m:r>
                                  <a:rPr lang="en-US" sz="1100" b="0" i="1" dirty="0" smtClean="0">
                                    <a:latin typeface="Cambria Math" panose="02040503050406030204" pitchFamily="18" charset="0"/>
                                  </a:rPr>
                                  <m:t>0 </m:t>
                                </m:r>
                                <m:r>
                                  <m:rPr>
                                    <m:sty m:val="p"/>
                                  </m:rPr>
                                  <a:rPr lang="en-US" sz="1100" b="0" i="0" dirty="0" smtClean="0">
                                    <a:latin typeface="Cambria Math" panose="02040503050406030204" pitchFamily="18" charset="0"/>
                                  </a:rPr>
                                  <m:t>chips</m:t>
                                </m:r>
                              </m:oMath>
                            </m:oMathPara>
                          </a14:m>
                          <a:endParaRPr lang="en-US" sz="1100" i="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25 </m:t>
                                </m:r>
                                <m:r>
                                  <m:rPr>
                                    <m:sty m:val="p"/>
                                  </m:rPr>
                                  <a:rPr lang="en-US" sz="1100" b="0" i="0" dirty="0" smtClean="0">
                                    <a:latin typeface="Cambria Math" panose="02040503050406030204" pitchFamily="18" charset="0"/>
                                  </a:rPr>
                                  <m:t>chips</m:t>
                                </m:r>
                              </m:oMath>
                            </m:oMathPara>
                          </a14:m>
                          <a:endParaRPr lang="en-US" sz="1100" i="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0</m:t>
                                </m:r>
                                <m:r>
                                  <a:rPr lang="en-US" sz="1100" b="0" i="0" dirty="0" smtClean="0">
                                    <a:latin typeface="Cambria Math" panose="02040503050406030204" pitchFamily="18" charset="0"/>
                                  </a:rPr>
                                  <m:t> </m:t>
                                </m:r>
                                <m:r>
                                  <m:rPr>
                                    <m:sty m:val="p"/>
                                  </m:rPr>
                                  <a:rPr lang="en-US" sz="1100" b="0" i="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i="1" dirty="0" smtClean="0">
                                    <a:latin typeface="Cambria Math" panose="02040503050406030204" pitchFamily="18" charset="0"/>
                                  </a:rPr>
                                  <m:t>𝑁𝐴</m:t>
                                </m:r>
                              </m:oMath>
                            </m:oMathPara>
                          </a14:m>
                          <a:endParaRPr lang="en-US" sz="1100" dirty="0"/>
                        </a:p>
                      </a:txBody>
                      <a:tcPr marL="0" marR="0" anchor="ctr">
                        <a:noFill/>
                      </a:tcPr>
                    </a:tc>
                    <a:extLst>
                      <a:ext uri="{0D108BD9-81ED-4DB2-BD59-A6C34878D82A}">
                        <a16:rowId xmlns:a16="http://schemas.microsoft.com/office/drawing/2014/main" val="3684979705"/>
                      </a:ext>
                    </a:extLst>
                  </a:tr>
                  <a:tr h="370840">
                    <a:tc vMerge="1">
                      <a:txBody>
                        <a:bodyPr/>
                        <a:lstStyle/>
                        <a:p>
                          <a:pPr algn="ctr"/>
                          <a:endParaRPr lang="en-US" sz="1100" dirty="0"/>
                        </a:p>
                      </a:txBody>
                      <a:tcPr marL="0" marR="0" anchor="ctr">
                        <a:solidFill>
                          <a:srgbClr val="CCFFCC"/>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500 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250 </m:t>
                                </m:r>
                                <m:r>
                                  <m:rPr>
                                    <m:sty m:val="p"/>
                                  </m:rPr>
                                  <a:rPr lang="en-US" sz="1100" b="0" i="0" dirty="0" smtClean="0">
                                    <a:latin typeface="Cambria Math" panose="02040503050406030204" pitchFamily="18" charset="0"/>
                                  </a:rPr>
                                  <m:t>chips</m:t>
                                </m:r>
                              </m:oMath>
                            </m:oMathPara>
                          </a14:m>
                          <a:endParaRPr lang="en-US" sz="1100" dirty="0"/>
                        </a:p>
                      </a:txBody>
                      <a:tcPr marL="0" marR="0" anchor="ctr">
                        <a:lnL w="12700" cap="flat" cmpd="sng" algn="ctr">
                          <a:solidFill>
                            <a:schemeClr val="tx1"/>
                          </a:solidFill>
                          <a:prstDash val="solid"/>
                          <a:round/>
                          <a:headEnd type="none" w="med" len="med"/>
                          <a:tailEnd type="none" w="med" len="med"/>
                        </a:lnL>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225 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200 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175 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150 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125 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100 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extLst>
                      <a:ext uri="{0D108BD9-81ED-4DB2-BD59-A6C34878D82A}">
                        <a16:rowId xmlns:a16="http://schemas.microsoft.com/office/drawing/2014/main" val="175519513"/>
                      </a:ext>
                    </a:extLst>
                  </a:tr>
                  <a:tr h="370840">
                    <a:tc vMerge="1">
                      <a:txBody>
                        <a:bodyPr/>
                        <a:lstStyle/>
                        <a:p>
                          <a:pPr algn="ctr"/>
                          <a:endParaRPr lang="en-US" sz="1100" dirty="0"/>
                        </a:p>
                      </a:txBody>
                      <a:tcPr marL="0" marR="0" anchor="ctr">
                        <a:solidFill>
                          <a:srgbClr val="CCFFCC"/>
                        </a:solidFill>
                      </a:tcPr>
                    </a:tc>
                    <a:tc>
                      <a:txBody>
                        <a:bodyPr/>
                        <a:lstStyle/>
                        <a:p>
                          <a:pPr algn="ctr"/>
                          <a14:m>
                            <m:oMathPara xmlns:m="http://schemas.openxmlformats.org/officeDocument/2006/math">
                              <m:oMathParaPr>
                                <m:jc m:val="centerGroup"/>
                              </m:oMathParaPr>
                              <m:oMath xmlns:m="http://schemas.openxmlformats.org/officeDocument/2006/math">
                                <m:r>
                                  <a:rPr lang="en-US" sz="1100" b="0" i="0" smtClean="0">
                                    <a:latin typeface="Cambria Math" panose="02040503050406030204" pitchFamily="18" charset="0"/>
                                  </a:rPr>
                                  <m:t>1000 </m:t>
                                </m:r>
                                <m:r>
                                  <m:rPr>
                                    <m:sty m:val="p"/>
                                  </m:rPr>
                                  <a:rPr lang="en-US" sz="1100" b="0" i="0" smtClean="0">
                                    <a:latin typeface="Cambria Math" panose="02040503050406030204" pitchFamily="18" charset="0"/>
                                  </a:rPr>
                                  <m:t>chips</m:t>
                                </m:r>
                              </m:oMath>
                            </m:oMathPara>
                          </a14:m>
                          <a:endParaRPr lang="en-US" sz="1100" dirty="0"/>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500 </m:t>
                                </m:r>
                                <m:r>
                                  <m:rPr>
                                    <m:sty m:val="p"/>
                                  </m:rPr>
                                  <a:rPr lang="en-US" sz="1100" b="0" i="0" dirty="0" smtClean="0">
                                    <a:latin typeface="Cambria Math" panose="02040503050406030204" pitchFamily="18" charset="0"/>
                                  </a:rPr>
                                  <m:t>chips</m:t>
                                </m:r>
                              </m:oMath>
                            </m:oMathPara>
                          </a14:m>
                          <a:endParaRPr lang="en-US" sz="1100" dirty="0"/>
                        </a:p>
                      </a:txBody>
                      <a:tcPr marL="0" marR="0" anchor="ctr">
                        <a:lnL w="12700" cap="flat" cmpd="sng" algn="ctr">
                          <a:solidFill>
                            <a:schemeClr val="tx1"/>
                          </a:solidFill>
                          <a:prstDash val="solid"/>
                          <a:round/>
                          <a:headEnd type="none" w="med" len="med"/>
                          <a:tailEnd type="none" w="med" len="med"/>
                        </a:lnL>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475 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450 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425 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400 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375 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tc>
                      <a:txBody>
                        <a:bodyPr/>
                        <a:lstStyle/>
                        <a:p>
                          <a:pPr algn="ctr"/>
                          <a14:m>
                            <m:oMathPara xmlns:m="http://schemas.openxmlformats.org/officeDocument/2006/math">
                              <m:oMathParaPr>
                                <m:jc m:val="centerGroup"/>
                              </m:oMathParaPr>
                              <m:oMath xmlns:m="http://schemas.openxmlformats.org/officeDocument/2006/math">
                                <m:r>
                                  <a:rPr lang="en-US" sz="1100" b="0" i="1" dirty="0" smtClean="0">
                                    <a:latin typeface="Cambria Math" panose="02040503050406030204" pitchFamily="18" charset="0"/>
                                  </a:rPr>
                                  <m:t>350 </m:t>
                                </m:r>
                                <m:r>
                                  <m:rPr>
                                    <m:sty m:val="p"/>
                                  </m:rPr>
                                  <a:rPr lang="en-US" sz="1100" b="0" i="0" dirty="0" smtClean="0">
                                    <a:latin typeface="Cambria Math" panose="02040503050406030204" pitchFamily="18" charset="0"/>
                                  </a:rPr>
                                  <m:t>chips</m:t>
                                </m:r>
                              </m:oMath>
                            </m:oMathPara>
                          </a14:m>
                          <a:endParaRPr lang="en-US" sz="1100" dirty="0"/>
                        </a:p>
                      </a:txBody>
                      <a:tcPr marL="0" marR="0" anchor="ctr">
                        <a:noFill/>
                      </a:tcPr>
                    </a:tc>
                    <a:extLst>
                      <a:ext uri="{0D108BD9-81ED-4DB2-BD59-A6C34878D82A}">
                        <a16:rowId xmlns:a16="http://schemas.microsoft.com/office/drawing/2014/main" val="1515332541"/>
                      </a:ext>
                    </a:extLst>
                  </a:tr>
                </a:tbl>
              </a:graphicData>
            </a:graphic>
          </p:graphicFrame>
        </mc:Choice>
        <mc:Fallback xmlns="">
          <p:graphicFrame>
            <p:nvGraphicFramePr>
              <p:cNvPr id="2" name="Table 1">
                <a:extLst>
                  <a:ext uri="{FF2B5EF4-FFF2-40B4-BE49-F238E27FC236}">
                    <a16:creationId xmlns:a16="http://schemas.microsoft.com/office/drawing/2014/main" id="{EAD14015-1E53-38AA-9AEA-F44EF8D3BCF4}"/>
                  </a:ext>
                </a:extLst>
              </p:cNvPr>
              <p:cNvGraphicFramePr>
                <a:graphicFrameLocks noGrp="1"/>
              </p:cNvGraphicFramePr>
              <p:nvPr>
                <p:extLst>
                  <p:ext uri="{D42A27DB-BD31-4B8C-83A1-F6EECF244321}">
                    <p14:modId xmlns:p14="http://schemas.microsoft.com/office/powerpoint/2010/main" val="520249596"/>
                  </p:ext>
                </p:extLst>
              </p:nvPr>
            </p:nvGraphicFramePr>
            <p:xfrm>
              <a:off x="611560" y="2996952"/>
              <a:ext cx="7848872" cy="2225040"/>
            </p:xfrm>
            <a:graphic>
              <a:graphicData uri="http://schemas.openxmlformats.org/drawingml/2006/table">
                <a:tbl>
                  <a:tblPr firstRow="1" bandRow="1">
                    <a:tableStyleId>{5940675A-B579-460E-94D1-54222C63F5DA}</a:tableStyleId>
                  </a:tblPr>
                  <a:tblGrid>
                    <a:gridCol w="1077540">
                      <a:extLst>
                        <a:ext uri="{9D8B030D-6E8A-4147-A177-3AD203B41FA5}">
                          <a16:colId xmlns:a16="http://schemas.microsoft.com/office/drawing/2014/main" val="2595670179"/>
                        </a:ext>
                      </a:extLst>
                    </a:gridCol>
                    <a:gridCol w="1077540">
                      <a:extLst>
                        <a:ext uri="{9D8B030D-6E8A-4147-A177-3AD203B41FA5}">
                          <a16:colId xmlns:a16="http://schemas.microsoft.com/office/drawing/2014/main" val="1294408455"/>
                        </a:ext>
                      </a:extLst>
                    </a:gridCol>
                    <a:gridCol w="885510">
                      <a:extLst>
                        <a:ext uri="{9D8B030D-6E8A-4147-A177-3AD203B41FA5}">
                          <a16:colId xmlns:a16="http://schemas.microsoft.com/office/drawing/2014/main" val="3731306593"/>
                        </a:ext>
                      </a:extLst>
                    </a:gridCol>
                    <a:gridCol w="801380">
                      <a:extLst>
                        <a:ext uri="{9D8B030D-6E8A-4147-A177-3AD203B41FA5}">
                          <a16:colId xmlns:a16="http://schemas.microsoft.com/office/drawing/2014/main" val="3981959028"/>
                        </a:ext>
                      </a:extLst>
                    </a:gridCol>
                    <a:gridCol w="801380">
                      <a:extLst>
                        <a:ext uri="{9D8B030D-6E8A-4147-A177-3AD203B41FA5}">
                          <a16:colId xmlns:a16="http://schemas.microsoft.com/office/drawing/2014/main" val="958962281"/>
                        </a:ext>
                      </a:extLst>
                    </a:gridCol>
                    <a:gridCol w="807127">
                      <a:extLst>
                        <a:ext uri="{9D8B030D-6E8A-4147-A177-3AD203B41FA5}">
                          <a16:colId xmlns:a16="http://schemas.microsoft.com/office/drawing/2014/main" val="647259978"/>
                        </a:ext>
                      </a:extLst>
                    </a:gridCol>
                    <a:gridCol w="795635">
                      <a:extLst>
                        <a:ext uri="{9D8B030D-6E8A-4147-A177-3AD203B41FA5}">
                          <a16:colId xmlns:a16="http://schemas.microsoft.com/office/drawing/2014/main" val="1410896861"/>
                        </a:ext>
                      </a:extLst>
                    </a:gridCol>
                    <a:gridCol w="801380">
                      <a:extLst>
                        <a:ext uri="{9D8B030D-6E8A-4147-A177-3AD203B41FA5}">
                          <a16:colId xmlns:a16="http://schemas.microsoft.com/office/drawing/2014/main" val="1020668797"/>
                        </a:ext>
                      </a:extLst>
                    </a:gridCol>
                    <a:gridCol w="801380">
                      <a:extLst>
                        <a:ext uri="{9D8B030D-6E8A-4147-A177-3AD203B41FA5}">
                          <a16:colId xmlns:a16="http://schemas.microsoft.com/office/drawing/2014/main" val="3052632528"/>
                        </a:ext>
                      </a:extLst>
                    </a:gridCol>
                  </a:tblGrid>
                  <a:tr h="370840">
                    <a:tc rowSpan="2" gridSpan="2">
                      <a:txBody>
                        <a:bodyPr/>
                        <a:lstStyle/>
                        <a:p>
                          <a:endParaRPr lang="en-US"/>
                        </a:p>
                      </a:txBody>
                      <a:tcPr marL="0" marR="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blipFill>
                          <a:blip r:embed="rId4"/>
                          <a:stretch>
                            <a:fillRect l="-282" t="-820" r="-264407" b="-201639"/>
                          </a:stretch>
                        </a:blipFill>
                      </a:tcPr>
                    </a:tc>
                    <a:tc rowSpan="2" hMerge="1">
                      <a:txBody>
                        <a:bodyPr/>
                        <a:lstStyle/>
                        <a:p>
                          <a:pPr algn="ctr"/>
                          <a:endParaRPr sz="1100" dirty="0"/>
                        </a:p>
                      </a:txBody>
                      <a:tcPr marL="0" marR="0" anchor="ctr">
                        <a:solidFill>
                          <a:schemeClr val="bg1">
                            <a:lumMod val="95000"/>
                          </a:schemeClr>
                        </a:solidFill>
                      </a:tcPr>
                    </a:tc>
                    <a:tc gridSpan="7">
                      <a:txBody>
                        <a:bodyPr/>
                        <a:lstStyle/>
                        <a:p>
                          <a:endParaRPr lang="en-US"/>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4"/>
                          <a:stretch>
                            <a:fillRect l="-38009" t="-1639" r="-214" b="-503279"/>
                          </a:stretch>
                        </a:blip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tc hMerge="1">
                      <a:txBody>
                        <a:bodyPr/>
                        <a:lstStyle/>
                        <a:p>
                          <a:pPr algn="ctr"/>
                          <a:endParaRPr lang="en-US" sz="1100" dirty="0"/>
                        </a:p>
                      </a:txBody>
                      <a:tcPr marL="0" marR="0" anchor="ctr">
                        <a:solidFill>
                          <a:srgbClr val="FFFFCC"/>
                        </a:solidFill>
                      </a:tcPr>
                    </a:tc>
                    <a:extLst>
                      <a:ext uri="{0D108BD9-81ED-4DB2-BD59-A6C34878D82A}">
                        <a16:rowId xmlns:a16="http://schemas.microsoft.com/office/drawing/2014/main" val="755035034"/>
                      </a:ext>
                    </a:extLst>
                  </a:tr>
                  <a:tr h="370840">
                    <a:tc gridSpan="2" vMerge="1">
                      <a:txBody>
                        <a:bodyPr/>
                        <a:lstStyle/>
                        <a:p>
                          <a:pPr algn="ctr"/>
                          <a:endParaRPr sz="1100" dirty="0"/>
                        </a:p>
                      </a:txBody>
                      <a:tcPr marL="0" marR="0" anchor="ctr">
                        <a:solidFill>
                          <a:schemeClr val="bg1">
                            <a:lumMod val="95000"/>
                          </a:schemeClr>
                        </a:solidFill>
                      </a:tcPr>
                    </a:tc>
                    <a:tc hMerge="1" vMerge="1">
                      <a:txBody>
                        <a:bodyPr/>
                        <a:lstStyle/>
                        <a:p>
                          <a:endParaRPr dirty="0"/>
                        </a:p>
                      </a:txBody>
                      <a:tcPr marL="0" marR="0" anchor="ctr">
                        <a:solidFill>
                          <a:schemeClr val="bg1">
                            <a:lumMod val="95000"/>
                          </a:schemeClr>
                        </a:solidFill>
                      </a:tcPr>
                    </a:tc>
                    <a:tc>
                      <a:txBody>
                        <a:bodyPr/>
                        <a:lstStyle/>
                        <a:p>
                          <a:endParaRPr lang="en-US"/>
                        </a:p>
                      </a:txBody>
                      <a:tcPr marL="0" marR="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244828" t="-101639" r="-545517" b="-403279"/>
                          </a:stretch>
                        </a:blipFill>
                      </a:tcPr>
                    </a:tc>
                    <a:tc>
                      <a:txBody>
                        <a:bodyPr/>
                        <a:lstStyle/>
                        <a:p>
                          <a:endParaRPr lang="en-US"/>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381679" t="-101639" r="-503817" b="-403279"/>
                          </a:stretch>
                        </a:blipFill>
                      </a:tcPr>
                    </a:tc>
                    <a:tc>
                      <a:txBody>
                        <a:bodyPr/>
                        <a:lstStyle/>
                        <a:p>
                          <a:endParaRPr lang="en-US"/>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478030" t="-101639" r="-400000" b="-403279"/>
                          </a:stretch>
                        </a:blipFill>
                      </a:tcPr>
                    </a:tc>
                    <a:tc>
                      <a:txBody>
                        <a:bodyPr/>
                        <a:lstStyle/>
                        <a:p>
                          <a:endParaRPr lang="en-US"/>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578030" t="-101639" r="-300000" b="-403279"/>
                          </a:stretch>
                        </a:blipFill>
                      </a:tcPr>
                    </a:tc>
                    <a:tc>
                      <a:txBody>
                        <a:bodyPr/>
                        <a:lstStyle/>
                        <a:p>
                          <a:endParaRPr lang="en-US"/>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683206" t="-101639" r="-202290" b="-403279"/>
                          </a:stretch>
                        </a:blipFill>
                      </a:tcPr>
                    </a:tc>
                    <a:tc>
                      <a:txBody>
                        <a:bodyPr/>
                        <a:lstStyle/>
                        <a:p>
                          <a:endParaRPr lang="en-US"/>
                        </a:p>
                      </a:txBody>
                      <a:tcPr marL="0" marR="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783206" t="-101639" r="-102290" b="-403279"/>
                          </a:stretch>
                        </a:blipFill>
                      </a:tcPr>
                    </a:tc>
                    <a:tc>
                      <a:txBody>
                        <a:bodyPr/>
                        <a:lstStyle/>
                        <a:p>
                          <a:endParaRPr lang="en-US"/>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876515" t="-101639" r="-1515" b="-403279"/>
                          </a:stretch>
                        </a:blipFill>
                      </a:tcPr>
                    </a:tc>
                    <a:extLst>
                      <a:ext uri="{0D108BD9-81ED-4DB2-BD59-A6C34878D82A}">
                        <a16:rowId xmlns:a16="http://schemas.microsoft.com/office/drawing/2014/main" val="751801248"/>
                      </a:ext>
                    </a:extLst>
                  </a:tr>
                  <a:tr h="370840">
                    <a:tc rowSpan="4">
                      <a:txBody>
                        <a:bodyPr/>
                        <a:lstStyle/>
                        <a:p>
                          <a:endParaRPr lang="en-US"/>
                        </a:p>
                      </a:txBody>
                      <a:tcPr marL="0" marR="0" anchor="ct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565" t="-50410" r="-628814" b="-820"/>
                          </a:stretch>
                        </a:blipFill>
                      </a:tcPr>
                    </a:tc>
                    <a:tc>
                      <a:txBody>
                        <a:bodyPr/>
                        <a:lstStyle/>
                        <a:p>
                          <a:endParaRPr lang="en-US"/>
                        </a:p>
                      </a:txBody>
                      <a:tcPr marL="0" marR="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4"/>
                          <a:stretch>
                            <a:fillRect l="-100565" t="-201639" r="-528814" b="-303279"/>
                          </a:stretch>
                        </a:blipFill>
                      </a:tcPr>
                    </a:tc>
                    <a:tc>
                      <a:txBody>
                        <a:bodyPr/>
                        <a:lstStyle/>
                        <a:p>
                          <a:endParaRPr lang="en-US"/>
                        </a:p>
                      </a:txBody>
                      <a:tcPr marL="0" marR="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blipFill>
                          <a:blip r:embed="rId4"/>
                          <a:stretch>
                            <a:fillRect l="-244828" t="-201639" r="-545517"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381679" t="-201639" r="-503817"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478030" t="-201639" r="-400000"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578030" t="-201639" r="-300000"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683206" t="-201639" r="-202290"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783206" t="-201639" r="-102290" b="-303279"/>
                          </a:stretch>
                        </a:blipFill>
                      </a:tcPr>
                    </a:tc>
                    <a:tc>
                      <a:txBody>
                        <a:bodyPr/>
                        <a:lstStyle/>
                        <a:p>
                          <a:endParaRPr lang="en-US"/>
                        </a:p>
                      </a:txBody>
                      <a:tcPr marL="0" marR="0" anchor="ctr">
                        <a:lnT w="12700" cap="flat" cmpd="sng" algn="ctr">
                          <a:solidFill>
                            <a:schemeClr val="tx1"/>
                          </a:solidFill>
                          <a:prstDash val="solid"/>
                          <a:round/>
                          <a:headEnd type="none" w="med" len="med"/>
                          <a:tailEnd type="none" w="med" len="med"/>
                        </a:lnT>
                        <a:blipFill>
                          <a:blip r:embed="rId4"/>
                          <a:stretch>
                            <a:fillRect l="-876515" t="-201639" r="-1515" b="-303279"/>
                          </a:stretch>
                        </a:blipFill>
                      </a:tcPr>
                    </a:tc>
                    <a:extLst>
                      <a:ext uri="{0D108BD9-81ED-4DB2-BD59-A6C34878D82A}">
                        <a16:rowId xmlns:a16="http://schemas.microsoft.com/office/drawing/2014/main" val="2915135772"/>
                      </a:ext>
                    </a:extLst>
                  </a:tr>
                  <a:tr h="370840">
                    <a:tc vMerge="1">
                      <a:txBody>
                        <a:bodyPr/>
                        <a:lstStyle/>
                        <a:p>
                          <a:pPr algn="ctr"/>
                          <a:endParaRPr lang="en-US" sz="1100" dirty="0"/>
                        </a:p>
                      </a:txBody>
                      <a:tcPr marL="0" marR="0" anchor="ctr">
                        <a:solidFill>
                          <a:srgbClr val="CCFFCC"/>
                        </a:solidFill>
                      </a:tcPr>
                    </a:tc>
                    <a:tc>
                      <a:txBody>
                        <a:bodyPr/>
                        <a:lstStyle/>
                        <a:p>
                          <a:endParaRPr lang="en-US"/>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blipFill>
                          <a:blip r:embed="rId4"/>
                          <a:stretch>
                            <a:fillRect l="-100565" t="-301639" r="-528814" b="-203279"/>
                          </a:stretch>
                        </a:blipFill>
                      </a:tcPr>
                    </a:tc>
                    <a:tc>
                      <a:txBody>
                        <a:bodyPr/>
                        <a:lstStyle/>
                        <a:p>
                          <a:endParaRPr lang="en-US"/>
                        </a:p>
                      </a:txBody>
                      <a:tcPr marL="0" marR="0" anchor="ctr">
                        <a:lnL w="12700" cap="flat" cmpd="sng" algn="ctr">
                          <a:solidFill>
                            <a:schemeClr val="tx1"/>
                          </a:solidFill>
                          <a:prstDash val="solid"/>
                          <a:round/>
                          <a:headEnd type="none" w="med" len="med"/>
                          <a:tailEnd type="none" w="med" len="med"/>
                        </a:lnL>
                        <a:blipFill>
                          <a:blip r:embed="rId4"/>
                          <a:stretch>
                            <a:fillRect l="-244828" t="-301639" r="-545517" b="-203279"/>
                          </a:stretch>
                        </a:blipFill>
                      </a:tcPr>
                    </a:tc>
                    <a:tc>
                      <a:txBody>
                        <a:bodyPr/>
                        <a:lstStyle/>
                        <a:p>
                          <a:endParaRPr lang="en-US"/>
                        </a:p>
                      </a:txBody>
                      <a:tcPr marL="0" marR="0" anchor="ctr">
                        <a:blipFill>
                          <a:blip r:embed="rId4"/>
                          <a:stretch>
                            <a:fillRect l="-381679" t="-301639" r="-503817" b="-203279"/>
                          </a:stretch>
                        </a:blipFill>
                      </a:tcPr>
                    </a:tc>
                    <a:tc>
                      <a:txBody>
                        <a:bodyPr/>
                        <a:lstStyle/>
                        <a:p>
                          <a:endParaRPr lang="en-US"/>
                        </a:p>
                      </a:txBody>
                      <a:tcPr marL="0" marR="0" anchor="ctr">
                        <a:blipFill>
                          <a:blip r:embed="rId4"/>
                          <a:stretch>
                            <a:fillRect l="-478030" t="-301639" r="-400000" b="-203279"/>
                          </a:stretch>
                        </a:blipFill>
                      </a:tcPr>
                    </a:tc>
                    <a:tc>
                      <a:txBody>
                        <a:bodyPr/>
                        <a:lstStyle/>
                        <a:p>
                          <a:endParaRPr lang="en-US"/>
                        </a:p>
                      </a:txBody>
                      <a:tcPr marL="0" marR="0" anchor="ctr">
                        <a:blipFill>
                          <a:blip r:embed="rId4"/>
                          <a:stretch>
                            <a:fillRect l="-578030" t="-301639" r="-300000" b="-203279"/>
                          </a:stretch>
                        </a:blipFill>
                      </a:tcPr>
                    </a:tc>
                    <a:tc>
                      <a:txBody>
                        <a:bodyPr/>
                        <a:lstStyle/>
                        <a:p>
                          <a:endParaRPr lang="en-US"/>
                        </a:p>
                      </a:txBody>
                      <a:tcPr marL="0" marR="0" anchor="ctr">
                        <a:blipFill>
                          <a:blip r:embed="rId4"/>
                          <a:stretch>
                            <a:fillRect l="-683206" t="-301639" r="-202290" b="-203279"/>
                          </a:stretch>
                        </a:blipFill>
                      </a:tcPr>
                    </a:tc>
                    <a:tc>
                      <a:txBody>
                        <a:bodyPr/>
                        <a:lstStyle/>
                        <a:p>
                          <a:endParaRPr lang="en-US"/>
                        </a:p>
                      </a:txBody>
                      <a:tcPr marL="0" marR="0" anchor="ctr">
                        <a:blipFill>
                          <a:blip r:embed="rId4"/>
                          <a:stretch>
                            <a:fillRect l="-783206" t="-301639" r="-102290" b="-203279"/>
                          </a:stretch>
                        </a:blipFill>
                      </a:tcPr>
                    </a:tc>
                    <a:tc>
                      <a:txBody>
                        <a:bodyPr/>
                        <a:lstStyle/>
                        <a:p>
                          <a:endParaRPr lang="en-US"/>
                        </a:p>
                      </a:txBody>
                      <a:tcPr marL="0" marR="0" anchor="ctr">
                        <a:blipFill>
                          <a:blip r:embed="rId4"/>
                          <a:stretch>
                            <a:fillRect l="-876515" t="-301639" r="-1515" b="-203279"/>
                          </a:stretch>
                        </a:blipFill>
                      </a:tcPr>
                    </a:tc>
                    <a:extLst>
                      <a:ext uri="{0D108BD9-81ED-4DB2-BD59-A6C34878D82A}">
                        <a16:rowId xmlns:a16="http://schemas.microsoft.com/office/drawing/2014/main" val="3684979705"/>
                      </a:ext>
                    </a:extLst>
                  </a:tr>
                  <a:tr h="370840">
                    <a:tc vMerge="1">
                      <a:txBody>
                        <a:bodyPr/>
                        <a:lstStyle/>
                        <a:p>
                          <a:pPr algn="ctr"/>
                          <a:endParaRPr lang="en-US" sz="1100" dirty="0"/>
                        </a:p>
                      </a:txBody>
                      <a:tcPr marL="0" marR="0" anchor="ctr">
                        <a:solidFill>
                          <a:srgbClr val="CCFFCC"/>
                        </a:solidFill>
                      </a:tcPr>
                    </a:tc>
                    <a:tc>
                      <a:txBody>
                        <a:bodyPr/>
                        <a:lstStyle/>
                        <a:p>
                          <a:endParaRPr lang="en-US"/>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blipFill>
                          <a:blip r:embed="rId4"/>
                          <a:stretch>
                            <a:fillRect l="-100565" t="-401639" r="-528814" b="-103279"/>
                          </a:stretch>
                        </a:blipFill>
                      </a:tcPr>
                    </a:tc>
                    <a:tc>
                      <a:txBody>
                        <a:bodyPr/>
                        <a:lstStyle/>
                        <a:p>
                          <a:endParaRPr lang="en-US"/>
                        </a:p>
                      </a:txBody>
                      <a:tcPr marL="0" marR="0" anchor="ctr">
                        <a:lnL w="12700" cap="flat" cmpd="sng" algn="ctr">
                          <a:solidFill>
                            <a:schemeClr val="tx1"/>
                          </a:solidFill>
                          <a:prstDash val="solid"/>
                          <a:round/>
                          <a:headEnd type="none" w="med" len="med"/>
                          <a:tailEnd type="none" w="med" len="med"/>
                        </a:lnL>
                        <a:blipFill>
                          <a:blip r:embed="rId4"/>
                          <a:stretch>
                            <a:fillRect l="-244828" t="-401639" r="-545517" b="-103279"/>
                          </a:stretch>
                        </a:blipFill>
                      </a:tcPr>
                    </a:tc>
                    <a:tc>
                      <a:txBody>
                        <a:bodyPr/>
                        <a:lstStyle/>
                        <a:p>
                          <a:endParaRPr lang="en-US"/>
                        </a:p>
                      </a:txBody>
                      <a:tcPr marL="0" marR="0" anchor="ctr">
                        <a:blipFill>
                          <a:blip r:embed="rId4"/>
                          <a:stretch>
                            <a:fillRect l="-381679" t="-401639" r="-503817" b="-103279"/>
                          </a:stretch>
                        </a:blipFill>
                      </a:tcPr>
                    </a:tc>
                    <a:tc>
                      <a:txBody>
                        <a:bodyPr/>
                        <a:lstStyle/>
                        <a:p>
                          <a:endParaRPr lang="en-US"/>
                        </a:p>
                      </a:txBody>
                      <a:tcPr marL="0" marR="0" anchor="ctr">
                        <a:blipFill>
                          <a:blip r:embed="rId4"/>
                          <a:stretch>
                            <a:fillRect l="-478030" t="-401639" r="-400000" b="-103279"/>
                          </a:stretch>
                        </a:blipFill>
                      </a:tcPr>
                    </a:tc>
                    <a:tc>
                      <a:txBody>
                        <a:bodyPr/>
                        <a:lstStyle/>
                        <a:p>
                          <a:endParaRPr lang="en-US"/>
                        </a:p>
                      </a:txBody>
                      <a:tcPr marL="0" marR="0" anchor="ctr">
                        <a:blipFill>
                          <a:blip r:embed="rId4"/>
                          <a:stretch>
                            <a:fillRect l="-578030" t="-401639" r="-300000" b="-103279"/>
                          </a:stretch>
                        </a:blipFill>
                      </a:tcPr>
                    </a:tc>
                    <a:tc>
                      <a:txBody>
                        <a:bodyPr/>
                        <a:lstStyle/>
                        <a:p>
                          <a:endParaRPr lang="en-US"/>
                        </a:p>
                      </a:txBody>
                      <a:tcPr marL="0" marR="0" anchor="ctr">
                        <a:blipFill>
                          <a:blip r:embed="rId4"/>
                          <a:stretch>
                            <a:fillRect l="-683206" t="-401639" r="-202290" b="-103279"/>
                          </a:stretch>
                        </a:blipFill>
                      </a:tcPr>
                    </a:tc>
                    <a:tc>
                      <a:txBody>
                        <a:bodyPr/>
                        <a:lstStyle/>
                        <a:p>
                          <a:endParaRPr lang="en-US"/>
                        </a:p>
                      </a:txBody>
                      <a:tcPr marL="0" marR="0" anchor="ctr">
                        <a:blipFill>
                          <a:blip r:embed="rId4"/>
                          <a:stretch>
                            <a:fillRect l="-783206" t="-401639" r="-102290" b="-103279"/>
                          </a:stretch>
                        </a:blipFill>
                      </a:tcPr>
                    </a:tc>
                    <a:tc>
                      <a:txBody>
                        <a:bodyPr/>
                        <a:lstStyle/>
                        <a:p>
                          <a:endParaRPr lang="en-US"/>
                        </a:p>
                      </a:txBody>
                      <a:tcPr marL="0" marR="0" anchor="ctr">
                        <a:blipFill>
                          <a:blip r:embed="rId4"/>
                          <a:stretch>
                            <a:fillRect l="-876515" t="-401639" r="-1515" b="-103279"/>
                          </a:stretch>
                        </a:blipFill>
                      </a:tcPr>
                    </a:tc>
                    <a:extLst>
                      <a:ext uri="{0D108BD9-81ED-4DB2-BD59-A6C34878D82A}">
                        <a16:rowId xmlns:a16="http://schemas.microsoft.com/office/drawing/2014/main" val="175519513"/>
                      </a:ext>
                    </a:extLst>
                  </a:tr>
                  <a:tr h="370840">
                    <a:tc vMerge="1">
                      <a:txBody>
                        <a:bodyPr/>
                        <a:lstStyle/>
                        <a:p>
                          <a:pPr algn="ctr"/>
                          <a:endParaRPr lang="en-US" sz="1100" dirty="0"/>
                        </a:p>
                      </a:txBody>
                      <a:tcPr marL="0" marR="0" anchor="ctr">
                        <a:solidFill>
                          <a:srgbClr val="CCFFCC"/>
                        </a:solidFill>
                      </a:tcPr>
                    </a:tc>
                    <a:tc>
                      <a:txBody>
                        <a:bodyPr/>
                        <a:lstStyle/>
                        <a:p>
                          <a:endParaRPr lang="en-US"/>
                        </a:p>
                      </a:txBody>
                      <a:tcPr marL="0" marR="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blipFill>
                          <a:blip r:embed="rId4"/>
                          <a:stretch>
                            <a:fillRect l="-100565" t="-501639" r="-528814" b="-3279"/>
                          </a:stretch>
                        </a:blipFill>
                      </a:tcPr>
                    </a:tc>
                    <a:tc>
                      <a:txBody>
                        <a:bodyPr/>
                        <a:lstStyle/>
                        <a:p>
                          <a:endParaRPr lang="en-US"/>
                        </a:p>
                      </a:txBody>
                      <a:tcPr marL="0" marR="0" anchor="ctr">
                        <a:lnL w="12700" cap="flat" cmpd="sng" algn="ctr">
                          <a:solidFill>
                            <a:schemeClr val="tx1"/>
                          </a:solidFill>
                          <a:prstDash val="solid"/>
                          <a:round/>
                          <a:headEnd type="none" w="med" len="med"/>
                          <a:tailEnd type="none" w="med" len="med"/>
                        </a:lnL>
                        <a:blipFill>
                          <a:blip r:embed="rId4"/>
                          <a:stretch>
                            <a:fillRect l="-244828" t="-501639" r="-545517" b="-3279"/>
                          </a:stretch>
                        </a:blipFill>
                      </a:tcPr>
                    </a:tc>
                    <a:tc>
                      <a:txBody>
                        <a:bodyPr/>
                        <a:lstStyle/>
                        <a:p>
                          <a:endParaRPr lang="en-US"/>
                        </a:p>
                      </a:txBody>
                      <a:tcPr marL="0" marR="0" anchor="ctr">
                        <a:blipFill>
                          <a:blip r:embed="rId4"/>
                          <a:stretch>
                            <a:fillRect l="-381679" t="-501639" r="-503817" b="-3279"/>
                          </a:stretch>
                        </a:blipFill>
                      </a:tcPr>
                    </a:tc>
                    <a:tc>
                      <a:txBody>
                        <a:bodyPr/>
                        <a:lstStyle/>
                        <a:p>
                          <a:endParaRPr lang="en-US"/>
                        </a:p>
                      </a:txBody>
                      <a:tcPr marL="0" marR="0" anchor="ctr">
                        <a:blipFill>
                          <a:blip r:embed="rId4"/>
                          <a:stretch>
                            <a:fillRect l="-478030" t="-501639" r="-400000" b="-3279"/>
                          </a:stretch>
                        </a:blipFill>
                      </a:tcPr>
                    </a:tc>
                    <a:tc>
                      <a:txBody>
                        <a:bodyPr/>
                        <a:lstStyle/>
                        <a:p>
                          <a:endParaRPr lang="en-US"/>
                        </a:p>
                      </a:txBody>
                      <a:tcPr marL="0" marR="0" anchor="ctr">
                        <a:blipFill>
                          <a:blip r:embed="rId4"/>
                          <a:stretch>
                            <a:fillRect l="-578030" t="-501639" r="-300000" b="-3279"/>
                          </a:stretch>
                        </a:blipFill>
                      </a:tcPr>
                    </a:tc>
                    <a:tc>
                      <a:txBody>
                        <a:bodyPr/>
                        <a:lstStyle/>
                        <a:p>
                          <a:endParaRPr lang="en-US"/>
                        </a:p>
                      </a:txBody>
                      <a:tcPr marL="0" marR="0" anchor="ctr">
                        <a:blipFill>
                          <a:blip r:embed="rId4"/>
                          <a:stretch>
                            <a:fillRect l="-683206" t="-501639" r="-202290" b="-3279"/>
                          </a:stretch>
                        </a:blipFill>
                      </a:tcPr>
                    </a:tc>
                    <a:tc>
                      <a:txBody>
                        <a:bodyPr/>
                        <a:lstStyle/>
                        <a:p>
                          <a:endParaRPr lang="en-US"/>
                        </a:p>
                      </a:txBody>
                      <a:tcPr marL="0" marR="0" anchor="ctr">
                        <a:blipFill>
                          <a:blip r:embed="rId4"/>
                          <a:stretch>
                            <a:fillRect l="-783206" t="-501639" r="-102290" b="-3279"/>
                          </a:stretch>
                        </a:blipFill>
                      </a:tcPr>
                    </a:tc>
                    <a:tc>
                      <a:txBody>
                        <a:bodyPr/>
                        <a:lstStyle/>
                        <a:p>
                          <a:endParaRPr lang="en-US"/>
                        </a:p>
                      </a:txBody>
                      <a:tcPr marL="0" marR="0" anchor="ctr">
                        <a:blipFill>
                          <a:blip r:embed="rId4"/>
                          <a:stretch>
                            <a:fillRect l="-876515" t="-501639" r="-1515" b="-3279"/>
                          </a:stretch>
                        </a:blipFill>
                      </a:tcPr>
                    </a:tc>
                    <a:extLst>
                      <a:ext uri="{0D108BD9-81ED-4DB2-BD59-A6C34878D82A}">
                        <a16:rowId xmlns:a16="http://schemas.microsoft.com/office/drawing/2014/main" val="1515332541"/>
                      </a:ext>
                    </a:extLst>
                  </a:tr>
                </a:tbl>
              </a:graphicData>
            </a:graphic>
          </p:graphicFrame>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a16="http://schemas.microsoft.com/office/drawing/2014/main" id="{A0F6D3CA-1E88-8EEC-CECD-0978259A4794}"/>
                  </a:ext>
                </a:extLst>
              </p14:cNvPr>
              <p14:cNvContentPartPr/>
              <p14:nvPr/>
            </p14:nvContentPartPr>
            <p14:xfrm>
              <a:off x="5436096" y="4293096"/>
              <a:ext cx="425160" cy="360"/>
            </p14:xfrm>
          </p:contentPart>
        </mc:Choice>
        <mc:Fallback xmlns="">
          <p:pic>
            <p:nvPicPr>
              <p:cNvPr id="4" name="Ink 3">
                <a:extLst>
                  <a:ext uri="{FF2B5EF4-FFF2-40B4-BE49-F238E27FC236}">
                    <a16:creationId xmlns:a16="http://schemas.microsoft.com/office/drawing/2014/main" id="{A0F6D3CA-1E88-8EEC-CECD-0978259A4794}"/>
                  </a:ext>
                </a:extLst>
              </p:cNvPr>
              <p:cNvPicPr/>
              <p:nvPr/>
            </p:nvPicPr>
            <p:blipFill>
              <a:blip r:embed="rId6"/>
              <a:stretch>
                <a:fillRect/>
              </a:stretch>
            </p:blipFill>
            <p:spPr>
              <a:xfrm>
                <a:off x="5382096" y="4185096"/>
                <a:ext cx="532800" cy="216000"/>
              </a:xfrm>
              <a:prstGeom prst="rect">
                <a:avLst/>
              </a:prstGeom>
            </p:spPr>
          </p:pic>
        </mc:Fallback>
      </mc:AlternateContent>
    </p:spTree>
    <p:extLst>
      <p:ext uri="{BB962C8B-B14F-4D97-AF65-F5344CB8AC3E}">
        <p14:creationId xmlns:p14="http://schemas.microsoft.com/office/powerpoint/2010/main" val="1816984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81D6E68-8136-296E-C705-612567C64C78}"/>
              </a:ext>
            </a:extLst>
          </p:cNvPr>
          <p:cNvSpPr>
            <a:spLocks noGrp="1"/>
          </p:cNvSpPr>
          <p:nvPr>
            <p:ph type="body" idx="1"/>
          </p:nvPr>
        </p:nvSpPr>
        <p:spPr>
          <a:xfrm>
            <a:off x="356616" y="1709928"/>
            <a:ext cx="8407908" cy="1359032"/>
          </a:xfrm>
        </p:spPr>
        <p:txBody>
          <a:bodyPr/>
          <a:lstStyle/>
          <a:p>
            <a:r>
              <a:rPr lang="en-US" sz="2000" dirty="0"/>
              <a:t>We need a clear definition of Tx Start-of-Signal (</a:t>
            </a:r>
            <a:r>
              <a:rPr lang="en-US" sz="2000" dirty="0">
                <a:solidFill>
                  <a:srgbClr val="C00000"/>
                </a:solidFill>
              </a:rPr>
              <a:t>SoS</a:t>
            </a:r>
            <a:r>
              <a:rPr lang="en-US" sz="2000" dirty="0"/>
              <a:t>) for OQPSK and UWB.</a:t>
            </a:r>
          </a:p>
          <a:p>
            <a:r>
              <a:rPr lang="en-US" sz="2000" dirty="0"/>
              <a:t>The SoS for UWB fragments can be defined to be the peak of the first chip.</a:t>
            </a:r>
          </a:p>
          <a:p>
            <a:r>
              <a:rPr lang="en-US" sz="2000" dirty="0"/>
              <a:t>The SoS for OQPSK can be defined based on the baseband I/Q signal such as the </a:t>
            </a:r>
            <a:r>
              <a:rPr lang="en-US" sz="2000" dirty="0">
                <a:solidFill>
                  <a:srgbClr val="C00000"/>
                </a:solidFill>
              </a:rPr>
              <a:t>red arrow </a:t>
            </a:r>
            <a:r>
              <a:rPr lang="en-US" sz="2000" dirty="0"/>
              <a:t>shown below.</a:t>
            </a:r>
          </a:p>
          <a:p>
            <a:endParaRPr lang="en-US" sz="1800" dirty="0"/>
          </a:p>
        </p:txBody>
      </p:sp>
      <p:sp>
        <p:nvSpPr>
          <p:cNvPr id="5" name="Slide Number Placeholder 4">
            <a:extLst>
              <a:ext uri="{FF2B5EF4-FFF2-40B4-BE49-F238E27FC236}">
                <a16:creationId xmlns:a16="http://schemas.microsoft.com/office/drawing/2014/main" id="{F7981AC0-0698-5FE6-ED30-9A6604F28296}"/>
              </a:ext>
            </a:extLst>
          </p:cNvPr>
          <p:cNvSpPr>
            <a:spLocks noGrp="1"/>
          </p:cNvSpPr>
          <p:nvPr>
            <p:ph type="sldNum" sz="quarter" idx="12"/>
          </p:nvPr>
        </p:nvSpPr>
        <p:spPr/>
        <p:txBody>
          <a:bodyPr/>
          <a:lstStyle/>
          <a:p>
            <a:r>
              <a:rPr lang="en-US" altLang="en-US"/>
              <a:t>Slide </a:t>
            </a:r>
            <a:fld id="{77248A51-4F7C-4153-9699-F6BF9FC30F5C}" type="slidenum">
              <a:rPr lang="en-US" altLang="en-US" smtClean="0"/>
              <a:pPr/>
              <a:t>8</a:t>
            </a:fld>
            <a:endParaRPr lang="en-US" altLang="en-US" dirty="0"/>
          </a:p>
        </p:txBody>
      </p:sp>
      <p:sp>
        <p:nvSpPr>
          <p:cNvPr id="21" name="Title 1">
            <a:extLst>
              <a:ext uri="{FF2B5EF4-FFF2-40B4-BE49-F238E27FC236}">
                <a16:creationId xmlns:a16="http://schemas.microsoft.com/office/drawing/2014/main" id="{D0A46AF5-E63A-5E85-FD2C-5ABEF862ED54}"/>
              </a:ext>
            </a:extLst>
          </p:cNvPr>
          <p:cNvSpPr txBox="1">
            <a:spLocks/>
          </p:cNvSpPr>
          <p:nvPr/>
        </p:nvSpPr>
        <p:spPr bwMode="auto">
          <a:xfrm>
            <a:off x="368160" y="1003816"/>
            <a:ext cx="8407679" cy="321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accent3">
                    <a:lumMod val="50000"/>
                  </a:schemeClr>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dirty="0">
                <a:solidFill>
                  <a:schemeClr val="tx1"/>
                </a:solidFill>
              </a:rPr>
              <a:t>Start-of-signal definition</a:t>
            </a:r>
            <a:endParaRPr lang="en-US" kern="0" dirty="0">
              <a:solidFill>
                <a:schemeClr val="tx1"/>
              </a:solidFill>
            </a:endParaRPr>
          </a:p>
        </p:txBody>
      </p:sp>
      <p:pic>
        <p:nvPicPr>
          <p:cNvPr id="4" name="Picture 3">
            <a:extLst>
              <a:ext uri="{FF2B5EF4-FFF2-40B4-BE49-F238E27FC236}">
                <a16:creationId xmlns:a16="http://schemas.microsoft.com/office/drawing/2014/main" id="{0691E800-118B-1D80-4E56-D20E2F6DB380}"/>
              </a:ext>
            </a:extLst>
          </p:cNvPr>
          <p:cNvPicPr>
            <a:picLocks noChangeAspect="1"/>
          </p:cNvPicPr>
          <p:nvPr/>
        </p:nvPicPr>
        <p:blipFill>
          <a:blip r:embed="rId3"/>
          <a:stretch>
            <a:fillRect/>
          </a:stretch>
        </p:blipFill>
        <p:spPr>
          <a:xfrm>
            <a:off x="1403648" y="3723928"/>
            <a:ext cx="6213085" cy="2016224"/>
          </a:xfrm>
          <a:prstGeom prst="rect">
            <a:avLst/>
          </a:prstGeom>
        </p:spPr>
      </p:pic>
      <p:cxnSp>
        <p:nvCxnSpPr>
          <p:cNvPr id="2" name="Straight Arrow Connector 1">
            <a:extLst>
              <a:ext uri="{FF2B5EF4-FFF2-40B4-BE49-F238E27FC236}">
                <a16:creationId xmlns:a16="http://schemas.microsoft.com/office/drawing/2014/main" id="{E7E7ABDA-1DD2-44A8-3C57-A3ACA1E2F78F}"/>
              </a:ext>
            </a:extLst>
          </p:cNvPr>
          <p:cNvCxnSpPr>
            <a:cxnSpLocks/>
          </p:cNvCxnSpPr>
          <p:nvPr/>
        </p:nvCxnSpPr>
        <p:spPr>
          <a:xfrm flipV="1">
            <a:off x="2504165" y="3435896"/>
            <a:ext cx="0" cy="1440160"/>
          </a:xfrm>
          <a:prstGeom prst="straightConnector1">
            <a:avLst/>
          </a:prstGeom>
          <a:ln w="19050">
            <a:solidFill>
              <a:srgbClr val="C00000"/>
            </a:solidFill>
            <a:headEnd type="none" w="med" len="sm"/>
            <a:tailEnd type="triangle"/>
          </a:ln>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4DC8607A-34D3-08DF-B26D-9B64D009F058}"/>
              </a:ext>
            </a:extLst>
          </p:cNvPr>
          <p:cNvSpPr txBox="1"/>
          <p:nvPr/>
        </p:nvSpPr>
        <p:spPr>
          <a:xfrm>
            <a:off x="2504165" y="3347327"/>
            <a:ext cx="557808" cy="276999"/>
          </a:xfrm>
          <a:prstGeom prst="rect">
            <a:avLst/>
          </a:prstGeom>
          <a:noFill/>
        </p:spPr>
        <p:txBody>
          <a:bodyPr wrap="square">
            <a:spAutoFit/>
          </a:bodyPr>
          <a:lstStyle/>
          <a:p>
            <a:r>
              <a:rPr lang="en-US" sz="1200" dirty="0">
                <a:solidFill>
                  <a:srgbClr val="C00000"/>
                </a:solidFill>
              </a:rPr>
              <a:t>SoS</a:t>
            </a:r>
            <a:endParaRPr lang="en-US" dirty="0"/>
          </a:p>
        </p:txBody>
      </p:sp>
    </p:spTree>
    <p:extLst>
      <p:ext uri="{BB962C8B-B14F-4D97-AF65-F5344CB8AC3E}">
        <p14:creationId xmlns:p14="http://schemas.microsoft.com/office/powerpoint/2010/main" val="10647052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6" ma:contentTypeDescription="Create a new document." ma:contentTypeScope="" ma:versionID="00351f1bf991fc4b6418aa246be35334">
  <xsd:schema xmlns:xsd="http://www.w3.org/2001/XMLSchema" xmlns:xs="http://www.w3.org/2001/XMLSchema" xmlns:p="http://schemas.microsoft.com/office/2006/metadata/properties" xmlns:ns2="791cce78-ca2d-40de-8329-c43c272c8ba1" xmlns:ns3="130ced01-78d5-4331-b17d-56d5798c3cee" targetNamespace="http://schemas.microsoft.com/office/2006/metadata/properties" ma:root="true" ma:fieldsID="c2172a8e051a0441b0eef089553055e5" ns2:_="" ns3:_="">
    <xsd:import namespace="791cce78-ca2d-40de-8329-c43c272c8ba1"/>
    <xsd:import namespace="130ced01-78d5-4331-b17d-56d5798c3c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30ced01-78d5-4331-b17d-56d5798c3c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7CF07E8-474A-4E99-8694-BF4788CF67A9}">
  <ds:schemaRefs>
    <ds:schemaRef ds:uri="http://schemas.openxmlformats.org/package/2006/metadata/core-properties"/>
    <ds:schemaRef ds:uri="http://www.w3.org/XML/1998/namespace"/>
    <ds:schemaRef ds:uri="http://purl.org/dc/elements/1.1/"/>
    <ds:schemaRef ds:uri="http://schemas.microsoft.com/office/2006/documentManagement/types"/>
    <ds:schemaRef ds:uri="http://purl.org/dc/terms/"/>
    <ds:schemaRef ds:uri="http://schemas.microsoft.com/office/2006/metadata/properties"/>
    <ds:schemaRef ds:uri="http://purl.org/dc/dcmitype/"/>
    <ds:schemaRef ds:uri="http://schemas.microsoft.com/office/infopath/2007/PartnerControls"/>
    <ds:schemaRef ds:uri="130ced01-78d5-4331-b17d-56d5798c3cee"/>
    <ds:schemaRef ds:uri="791cce78-ca2d-40de-8329-c43c272c8ba1"/>
  </ds:schemaRefs>
</ds:datastoreItem>
</file>

<file path=customXml/itemProps2.xml><?xml version="1.0" encoding="utf-8"?>
<ds:datastoreItem xmlns:ds="http://schemas.openxmlformats.org/officeDocument/2006/customXml" ds:itemID="{64E4135C-5B57-4126-8BC8-44A23008FD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130ced01-78d5-4331-b17d-56d5798c3c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77C756-DBD7-4AF6-A4BF-5DA66768F5EE}">
  <ds:schemaRefs>
    <ds:schemaRef ds:uri="http://schemas.microsoft.com/sharepoint/v3/contenttype/form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IEEE-P802_15</Template>
  <TotalTime>0</TotalTime>
  <Words>716</Words>
  <Application>Microsoft Office PowerPoint</Application>
  <PresentationFormat>On-screen Show (4:3)</PresentationFormat>
  <Paragraphs>135</Paragraphs>
  <Slides>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Cambria Math</vt:lpstr>
      <vt:lpstr>Courier New</vt:lpstr>
      <vt:lpstr>Microsoft Sans Serif</vt:lpstr>
      <vt:lpstr>Times New Roman</vt:lpstr>
      <vt:lpstr>IEEE-P802_15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dc:description/>
  <cp:lastModifiedBy/>
  <cp:revision>8</cp:revision>
  <dcterms:created xsi:type="dcterms:W3CDTF">2022-01-20T21:45:49Z</dcterms:created>
  <dcterms:modified xsi:type="dcterms:W3CDTF">2024-11-12T21:38:36Z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0x010100C4B1929905980842A93D9875EEB04DBF</vt:lpwstr>
  </property>
</Properties>
</file>