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346" r:id="rId2"/>
    <p:sldId id="311" r:id="rId3"/>
    <p:sldId id="371" r:id="rId4"/>
    <p:sldId id="372" r:id="rId5"/>
    <p:sldId id="398" r:id="rId6"/>
    <p:sldId id="399" r:id="rId7"/>
    <p:sldId id="393" r:id="rId8"/>
    <p:sldId id="400" r:id="rId9"/>
    <p:sldId id="365" r:id="rId10"/>
    <p:sldId id="40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5">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7FC527-D48B-412A-AF20-F1D580DA4F4B}" v="1" dt="2024-11-10T08:01:39.826"/>
    <p1510:client id="{7A1EF960-979B-3248-B1A5-3603DBB4A0DD}" v="4739" dt="2024-11-10T08:50:12.4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62"/>
      </p:cViewPr>
      <p:guideLst>
        <p:guide orient="horz" pos="2158"/>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5"/>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1639364306"/>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November 2024</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4987636" y="152400"/>
            <a:ext cx="3699164" cy="369332"/>
          </a:xfrm>
          <a:prstGeom prst="rect">
            <a:avLst/>
          </a:prstGeom>
          <a:noFill/>
        </p:spPr>
        <p:txBody>
          <a:bodyPr wrap="square" rtlCol="0">
            <a:spAutoFit/>
          </a:bodyPr>
          <a:lstStyle/>
          <a:p>
            <a:pPr algn="r"/>
            <a:r>
              <a:rPr lang="it-IT" altLang="ko-KR" sz="1600" b="0" i="0" dirty="0">
                <a:solidFill>
                  <a:srgbClr val="000000"/>
                </a:solidFill>
                <a:effectLst/>
                <a:latin typeface="Verdana" panose="020B0604030504040204" pitchFamily="34" charset="0"/>
              </a:rPr>
              <a:t>DCN</a:t>
            </a:r>
            <a:r>
              <a:rPr lang="it-IT" altLang="ko-KR" b="0" i="0" dirty="0">
                <a:solidFill>
                  <a:srgbClr val="000000"/>
                </a:solidFill>
                <a:effectLst/>
                <a:latin typeface="Verdana" panose="020B0604030504040204" pitchFamily="34" charset="0"/>
              </a:rPr>
              <a:t> </a:t>
            </a:r>
            <a:r>
              <a:rPr lang="it-IT" altLang="ko-KR" sz="1400" b="1" i="0" dirty="0">
                <a:solidFill>
                  <a:srgbClr val="000000"/>
                </a:solidFill>
                <a:effectLst/>
                <a:latin typeface="Verdana" panose="020B0604030504040204" pitchFamily="34" charset="0"/>
              </a:rPr>
              <a:t>15-24-0628-00-07ma</a:t>
            </a:r>
            <a:r>
              <a:rPr lang="en-US" altLang="ko-KR" sz="1800" b="0" i="0" kern="1200" dirty="0">
                <a:solidFill>
                  <a:schemeClr val="tx1"/>
                </a:solidFill>
                <a:effectLst/>
                <a:latin typeface="+mn-lt"/>
                <a:ea typeface="+mn-ea"/>
                <a:cs typeface="+mn-cs"/>
              </a:rPr>
              <a:t> </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11/13/2024</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11/13/2024</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11/13/2024</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11/13/2024</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423672" y="542544"/>
            <a:ext cx="8447926" cy="5693866"/>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Deep Learning-based Real-time Tracking for Drone Systems</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November 13, 2024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kumimoji="0" lang="en-US" sz="1600" i="0" u="none" strike="noStrike" kern="0" cap="none" spc="0" normalizeH="0" baseline="0" noProof="0" dirty="0">
                <a:ln>
                  <a:noFill/>
                </a:ln>
                <a:effectLst/>
                <a:uLnTx/>
                <a:uFillTx/>
                <a:latin typeface="Times New Roman"/>
                <a:ea typeface="Times New Roman"/>
                <a:cs typeface="Times New Roman"/>
                <a:sym typeface="Times New Roman"/>
              </a:rPr>
              <a:t>Su Mon </a:t>
            </a:r>
            <a:r>
              <a:rPr kumimoji="0" lang="en-US" sz="1600" i="0" u="none" strike="noStrike" kern="0" cap="none" spc="0" normalizeH="0" baseline="0" noProof="0" dirty="0" err="1">
                <a:ln>
                  <a:noFill/>
                </a:ln>
                <a:effectLst/>
                <a:uLnTx/>
                <a:uFillTx/>
                <a:latin typeface="Times New Roman"/>
                <a:ea typeface="Times New Roman"/>
                <a:cs typeface="Times New Roman"/>
                <a:sym typeface="Times New Roman"/>
              </a:rPr>
              <a:t>Ko</a:t>
            </a:r>
            <a:r>
              <a:rPr kumimoji="0" lang="en-US" sz="1600" i="0" u="none" strike="noStrike" kern="0" cap="none" spc="0" normalizeH="0" baseline="0" noProof="0" dirty="0">
                <a:ln>
                  <a:noFill/>
                </a:ln>
                <a:effectLst/>
                <a:uLnTx/>
                <a:uFillTx/>
                <a:latin typeface="Times New Roman"/>
                <a:ea typeface="Times New Roman"/>
                <a:cs typeface="Times New Roman"/>
                <a:sym typeface="Times New Roman"/>
              </a:rPr>
              <a:t>, Ida </a:t>
            </a:r>
            <a:r>
              <a:rPr kumimoji="0" lang="en-US" sz="1600" i="0" u="none" strike="noStrike" kern="0" cap="none" spc="0" normalizeH="0" baseline="0" noProof="0" dirty="0" err="1">
                <a:ln>
                  <a:noFill/>
                </a:ln>
                <a:effectLst/>
                <a:uLnTx/>
                <a:uFillTx/>
                <a:latin typeface="Times New Roman"/>
                <a:ea typeface="Times New Roman"/>
                <a:cs typeface="Times New Roman"/>
                <a:sym typeface="Times New Roman"/>
              </a:rPr>
              <a:t>Bagus</a:t>
            </a:r>
            <a:r>
              <a:rPr kumimoji="0" lang="en-US" sz="1600" i="0" u="none" strike="noStrike" kern="0" cap="none" spc="0" normalizeH="0" baseline="0" noProof="0" dirty="0">
                <a:ln>
                  <a:noFill/>
                </a:ln>
                <a:effectLst/>
                <a:uLnTx/>
                <a:uFillTx/>
                <a:latin typeface="Times New Roman"/>
                <a:ea typeface="Times New Roman"/>
                <a:cs typeface="Times New Roman"/>
                <a:sym typeface="Times New Roman"/>
              </a:rPr>
              <a:t> Krishna Yoga </a:t>
            </a:r>
            <a:r>
              <a:rPr kumimoji="0" lang="en-US" sz="1600" i="0" u="none" strike="noStrike" kern="0" cap="none" spc="0" normalizeH="0" baseline="0" noProof="0" dirty="0" err="1">
                <a:ln>
                  <a:noFill/>
                </a:ln>
                <a:effectLst/>
                <a:uLnTx/>
                <a:uFillTx/>
                <a:latin typeface="Times New Roman"/>
                <a:ea typeface="Times New Roman"/>
                <a:cs typeface="Times New Roman"/>
                <a:sym typeface="Times New Roman"/>
              </a:rPr>
              <a:t>Utama</a:t>
            </a:r>
            <a:r>
              <a:rPr kumimoji="0" lang="en-US" sz="1600"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i="0" u="none" strike="noStrike" kern="0" cap="none" spc="0" normalizeH="0" baseline="0" noProof="0" dirty="0" err="1">
                <a:ln>
                  <a:noFill/>
                </a:ln>
                <a:effectLst/>
                <a:uLnTx/>
                <a:uFillTx/>
                <a:latin typeface="Times New Roman"/>
                <a:ea typeface="Times New Roman"/>
                <a:cs typeface="Times New Roman"/>
                <a:sym typeface="Times New Roman"/>
              </a:rPr>
              <a:t>Yeong</a:t>
            </a:r>
            <a:r>
              <a:rPr kumimoji="0" lang="en-US" sz="1600" i="0" u="none" strike="noStrike" kern="0" cap="none" spc="0" normalizeH="0" baseline="0" noProof="0" dirty="0">
                <a:ln>
                  <a:noFill/>
                </a:ln>
                <a:effectLst/>
                <a:uLnTx/>
                <a:uFillTx/>
                <a:latin typeface="Times New Roman"/>
                <a:ea typeface="Times New Roman"/>
                <a:cs typeface="Times New Roman"/>
                <a:sym typeface="Times New Roman"/>
              </a:rPr>
              <a:t> Min Jang </a:t>
            </a:r>
            <a:r>
              <a:rPr lang="en-US" altLang="zh-CN" sz="1600" dirty="0">
                <a:latin typeface="Times New Roman" panose="02020603050405020304" pitchFamily="18" charset="0"/>
                <a:ea typeface="MS PGothic" panose="020B0600070205080204" charset="-128"/>
                <a:cs typeface="Times New Roman" panose="02020603050405020304" pitchFamily="18" charset="0"/>
              </a:rPr>
              <a:t>(</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Seongbuk-Gu</a:t>
            </a:r>
            <a:r>
              <a:rPr lang="en-US" altLang="ja-JP" sz="1600" dirty="0">
                <a:latin typeface="Times New Roman" panose="02020603050405020304" pitchFamily="18" charset="0"/>
                <a:ea typeface="MS PGothic" panose="020B0600070205080204" charset="-128"/>
                <a:cs typeface="Times New Roman" panose="02020603050405020304" pitchFamily="18" charset="0"/>
              </a:rPr>
              <a:t>,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sumonko</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kumimoji="0" lang="en-US" sz="1600" b="0" kern="0" dirty="0">
                <a:latin typeface="Times New Roman"/>
                <a:ea typeface="Times New Roman"/>
                <a:cs typeface="Times New Roman"/>
                <a:sym typeface="Times New Roman"/>
              </a:rPr>
              <a:t> Present the possibilities of applying deep learning tracking model on the OWC-backed UAV networks.</a:t>
            </a:r>
            <a:endParaRPr lang="en-US" altLang="ja-JP" sz="1600" dirty="0">
              <a:latin typeface="Times New Roman" panose="02020603050405020304" pitchFamily="18" charset="0"/>
              <a:ea typeface="MS PGothic" panose="020B0600070205080204" charset="-128"/>
              <a:cs typeface="Times New Roman" panose="02020603050405020304" pitchFamily="18" charset="0"/>
              <a:sym typeface="+mn-ea"/>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IEEE P802.15</a:t>
            </a:r>
          </a:p>
          <a:p>
            <a:pPr algn="just">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p>
          <a:p>
            <a:pPr algn="just">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P802.15.</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52803" y="533400"/>
            <a:ext cx="243840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a:ea typeface="MS PGothic" panose="020B0600070205080204" charset="-128"/>
                <a:cs typeface="Times New Roman" panose="02020603050405020304" pitchFamily="18" charset="0"/>
              </a:rPr>
              <a:t>References</a:t>
            </a:r>
          </a:p>
        </p:txBody>
      </p:sp>
      <p:sp>
        <p:nvSpPr>
          <p:cNvPr id="2" name="Rectangle 3"/>
          <p:cNvSpPr>
            <a:spLocks noGrp="1" noChangeArrowheads="1"/>
          </p:cNvSpPr>
          <p:nvPr>
            <p:ph idx="1"/>
          </p:nvPr>
        </p:nvSpPr>
        <p:spPr>
          <a:xfrm>
            <a:off x="457200" y="1227455"/>
            <a:ext cx="8229600" cy="5109210"/>
          </a:xfrm>
        </p:spPr>
        <p:txBody>
          <a:bodyPr>
            <a:normAutofit lnSpcReduction="10000"/>
          </a:bodyPr>
          <a:lstStyle/>
          <a:p>
            <a:pPr marL="0" lvl="0" indent="0" algn="just">
              <a:buClrTx/>
              <a:buSzTx/>
              <a:buNone/>
            </a:pPr>
            <a:r>
              <a:rPr lang="en-US" altLang="ja-JP" sz="1600">
                <a:latin typeface="Times New Roman" panose="02020603050405020304" pitchFamily="18" charset="0"/>
                <a:cs typeface="Times New Roman" panose="02020603050405020304" pitchFamily="18" charset="0"/>
                <a:sym typeface="+mn-ea"/>
              </a:rPr>
              <a:t>[1] Y. Li et al., "Sensing Assisted Optical Wireless Communication for UAVs," in IEEE Transactions on Vehicular Technology, </a:t>
            </a:r>
            <a:r>
              <a:rPr lang="en-US" altLang="ja-JP" sz="1600" err="1">
                <a:latin typeface="Times New Roman" panose="02020603050405020304" pitchFamily="18" charset="0"/>
                <a:cs typeface="Times New Roman" panose="02020603050405020304" pitchFamily="18" charset="0"/>
                <a:sym typeface="+mn-ea"/>
              </a:rPr>
              <a:t>doi</a:t>
            </a:r>
            <a:r>
              <a:rPr lang="en-US" altLang="ja-JP" sz="1600">
                <a:latin typeface="Times New Roman" panose="02020603050405020304" pitchFamily="18" charset="0"/>
                <a:cs typeface="Times New Roman" panose="02020603050405020304" pitchFamily="18" charset="0"/>
                <a:sym typeface="+mn-ea"/>
              </a:rPr>
              <a:t>: 10.1109/TVT.2024.3426588.</a:t>
            </a:r>
          </a:p>
          <a:p>
            <a:pPr marL="0" lvl="0" indent="0" algn="just">
              <a:buClrTx/>
              <a:buSzTx/>
              <a:buNone/>
            </a:pPr>
            <a:r>
              <a:rPr lang="en-US" altLang="ja-JP" sz="1600">
                <a:latin typeface="Times New Roman" panose="02020603050405020304" pitchFamily="18" charset="0"/>
                <a:cs typeface="Times New Roman" panose="02020603050405020304" pitchFamily="18" charset="0"/>
                <a:sym typeface="+mn-ea"/>
              </a:rPr>
              <a:t>[2] S. Araki, Y. </a:t>
            </a:r>
            <a:r>
              <a:rPr lang="en-US" altLang="ja-JP" sz="1600" err="1">
                <a:latin typeface="Times New Roman" panose="02020603050405020304" pitchFamily="18" charset="0"/>
                <a:cs typeface="Times New Roman" panose="02020603050405020304" pitchFamily="18" charset="0"/>
                <a:sym typeface="+mn-ea"/>
              </a:rPr>
              <a:t>Imagawa</a:t>
            </a:r>
            <a:r>
              <a:rPr lang="en-US" altLang="ja-JP" sz="1600">
                <a:latin typeface="Times New Roman" panose="02020603050405020304" pitchFamily="18" charset="0"/>
                <a:cs typeface="Times New Roman" panose="02020603050405020304" pitchFamily="18" charset="0"/>
                <a:sym typeface="+mn-ea"/>
              </a:rPr>
              <a:t>, H. Uchida, W. </a:t>
            </a:r>
            <a:r>
              <a:rPr lang="en-US" altLang="ja-JP" sz="1600" err="1">
                <a:latin typeface="Times New Roman" panose="02020603050405020304" pitchFamily="18" charset="0"/>
                <a:cs typeface="Times New Roman" panose="02020603050405020304" pitchFamily="18" charset="0"/>
                <a:sym typeface="+mn-ea"/>
              </a:rPr>
              <a:t>Chujo</a:t>
            </a:r>
            <a:r>
              <a:rPr lang="en-US" altLang="ja-JP" sz="1600">
                <a:latin typeface="Times New Roman" panose="02020603050405020304" pitchFamily="18" charset="0"/>
                <a:cs typeface="Times New Roman" panose="02020603050405020304" pitchFamily="18" charset="0"/>
                <a:sym typeface="+mn-ea"/>
              </a:rPr>
              <a:t> and K. Kobayashi, "Tracking an LED Transmitter by a Photodiode Receiver Using Object Detection with a Rolling Shutter Camera," 2024 IEEE 99th Vehicular Technology Conference (VTC2024-Spring), Singapore, Singapore, 2024, pp. 1-5, </a:t>
            </a:r>
            <a:r>
              <a:rPr lang="en-US" altLang="ja-JP" sz="1600" err="1">
                <a:latin typeface="Times New Roman" panose="02020603050405020304" pitchFamily="18" charset="0"/>
                <a:cs typeface="Times New Roman" panose="02020603050405020304" pitchFamily="18" charset="0"/>
                <a:sym typeface="+mn-ea"/>
              </a:rPr>
              <a:t>doi</a:t>
            </a:r>
            <a:r>
              <a:rPr lang="en-US" altLang="ja-JP" sz="1600">
                <a:latin typeface="Times New Roman" panose="02020603050405020304" pitchFamily="18" charset="0"/>
                <a:cs typeface="Times New Roman" panose="02020603050405020304" pitchFamily="18" charset="0"/>
                <a:sym typeface="+mn-ea"/>
              </a:rPr>
              <a:t>: 10.1109/VTC2024-Spring62846.2024.10683531.</a:t>
            </a:r>
          </a:p>
          <a:p>
            <a:pPr marL="0" lvl="0" indent="0" algn="just">
              <a:buClrTx/>
              <a:buSzTx/>
              <a:buNone/>
            </a:pPr>
            <a:r>
              <a:rPr lang="en-US" altLang="ja-JP" sz="1600">
                <a:latin typeface="Times New Roman" panose="02020603050405020304" pitchFamily="18" charset="0"/>
                <a:cs typeface="Times New Roman" panose="02020603050405020304" pitchFamily="18" charset="0"/>
                <a:sym typeface="+mn-ea"/>
              </a:rPr>
              <a:t>[3] </a:t>
            </a:r>
            <a:r>
              <a:rPr lang="en-US" altLang="ja-JP" sz="1600" err="1">
                <a:latin typeface="Times New Roman" panose="02020603050405020304" pitchFamily="18" charset="0"/>
                <a:cs typeface="Times New Roman" panose="02020603050405020304" pitchFamily="18" charset="0"/>
                <a:sym typeface="+mn-ea"/>
              </a:rPr>
              <a:t>Nasution</a:t>
            </a:r>
            <a:r>
              <a:rPr lang="en-US" altLang="ja-JP" sz="1600">
                <a:latin typeface="Times New Roman" panose="02020603050405020304" pitchFamily="18" charset="0"/>
                <a:cs typeface="Times New Roman" panose="02020603050405020304" pitchFamily="18" charset="0"/>
                <a:sym typeface="+mn-ea"/>
              </a:rPr>
              <a:t>, M.R.A.; </a:t>
            </a:r>
            <a:r>
              <a:rPr lang="en-US" altLang="ja-JP" sz="1600" err="1">
                <a:latin typeface="Times New Roman" panose="02020603050405020304" pitchFamily="18" charset="0"/>
                <a:cs typeface="Times New Roman" panose="02020603050405020304" pitchFamily="18" charset="0"/>
                <a:sym typeface="+mn-ea"/>
              </a:rPr>
              <a:t>Herfandi</a:t>
            </a:r>
            <a:r>
              <a:rPr lang="en-US" altLang="ja-JP" sz="1600">
                <a:latin typeface="Times New Roman" panose="02020603050405020304" pitchFamily="18" charset="0"/>
                <a:cs typeface="Times New Roman" panose="02020603050405020304" pitchFamily="18" charset="0"/>
                <a:sym typeface="+mn-ea"/>
              </a:rPr>
              <a:t>, H.; </a:t>
            </a:r>
            <a:r>
              <a:rPr lang="en-US" altLang="ja-JP" sz="1600" err="1">
                <a:latin typeface="Times New Roman" panose="02020603050405020304" pitchFamily="18" charset="0"/>
                <a:cs typeface="Times New Roman" panose="02020603050405020304" pitchFamily="18" charset="0"/>
                <a:sym typeface="+mn-ea"/>
              </a:rPr>
              <a:t>Sitanggang</a:t>
            </a:r>
            <a:r>
              <a:rPr lang="en-US" altLang="ja-JP" sz="1600">
                <a:latin typeface="Times New Roman" panose="02020603050405020304" pitchFamily="18" charset="0"/>
                <a:cs typeface="Times New Roman" panose="02020603050405020304" pitchFamily="18" charset="0"/>
                <a:sym typeface="+mn-ea"/>
              </a:rPr>
              <a:t>, O.S.; Nguyen, H.; Jang, Y.M. Proximity-Based Optical Camera Communication with Multiple Transmitters Using Deep Learning. Sensors 2024, 24, 702. https://doi.org/10.3390/s24020702.</a:t>
            </a:r>
          </a:p>
          <a:p>
            <a:pPr marL="0" lvl="0" indent="0" algn="just">
              <a:buClrTx/>
              <a:buSzTx/>
              <a:buNone/>
            </a:pPr>
            <a:r>
              <a:rPr lang="en-US" altLang="ja-JP" sz="1600">
                <a:latin typeface="Times New Roman" panose="02020603050405020304" pitchFamily="18" charset="0"/>
                <a:cs typeface="Times New Roman" panose="02020603050405020304" pitchFamily="18" charset="0"/>
              </a:rPr>
              <a:t>[4] Y. Sasaki, K. </a:t>
            </a:r>
            <a:r>
              <a:rPr lang="en-US" altLang="ja-JP" sz="1600" err="1">
                <a:latin typeface="Times New Roman" panose="02020603050405020304" pitchFamily="18" charset="0"/>
                <a:cs typeface="Times New Roman" panose="02020603050405020304" pitchFamily="18" charset="0"/>
              </a:rPr>
              <a:t>Maruta</a:t>
            </a:r>
            <a:r>
              <a:rPr lang="en-US" altLang="ja-JP" sz="1600">
                <a:latin typeface="Times New Roman" panose="02020603050405020304" pitchFamily="18" charset="0"/>
                <a:cs typeface="Times New Roman" panose="02020603050405020304" pitchFamily="18" charset="0"/>
              </a:rPr>
              <a:t>, S. Kojima, D. Hisano and Y. Nakayama, "Light Source Tracking System for A-QL based Display-Camera Communication," 2023 IEEE 97th Vehicular Technology Conference (VTC2023-Spring), Florence, Italy, 2023, pp. 1-6, </a:t>
            </a:r>
            <a:r>
              <a:rPr lang="en-US" altLang="ja-JP" sz="1600" err="1">
                <a:latin typeface="Times New Roman" panose="02020603050405020304" pitchFamily="18" charset="0"/>
                <a:cs typeface="Times New Roman" panose="02020603050405020304" pitchFamily="18" charset="0"/>
              </a:rPr>
              <a:t>doi</a:t>
            </a:r>
            <a:r>
              <a:rPr lang="en-US" altLang="ja-JP" sz="1600">
                <a:latin typeface="Times New Roman" panose="02020603050405020304" pitchFamily="18" charset="0"/>
                <a:cs typeface="Times New Roman" panose="02020603050405020304" pitchFamily="18" charset="0"/>
              </a:rPr>
              <a:t>: 10.1109/VTC2023-Spring57618.2023.10200481.</a:t>
            </a:r>
          </a:p>
          <a:p>
            <a:pPr marL="0" lvl="0" indent="0" algn="just">
              <a:buClrTx/>
              <a:buSzTx/>
              <a:buNone/>
            </a:pPr>
            <a:r>
              <a:rPr lang="en-US" altLang="ja-JP" sz="1600">
                <a:latin typeface="Times New Roman" panose="02020603050405020304" pitchFamily="18" charset="0"/>
                <a:cs typeface="Times New Roman" panose="02020603050405020304" pitchFamily="18" charset="0"/>
              </a:rPr>
              <a:t>[5] S. Li, Y. Yang, D. Zeng and X. Wang, "Adaptive and Background-Aware Vision Transformer for Real-Time UAV Tracking," 2023 IEEE/CVF International Conference on Computer Vision (ICCV), Paris, France, 2023, pp. 13943-13954, </a:t>
            </a:r>
            <a:r>
              <a:rPr lang="en-US" altLang="ja-JP" sz="1600" err="1">
                <a:latin typeface="Times New Roman" panose="02020603050405020304" pitchFamily="18" charset="0"/>
                <a:cs typeface="Times New Roman" panose="02020603050405020304" pitchFamily="18" charset="0"/>
              </a:rPr>
              <a:t>doi</a:t>
            </a:r>
            <a:r>
              <a:rPr lang="en-US" altLang="ja-JP" sz="1600">
                <a:latin typeface="Times New Roman" panose="02020603050405020304" pitchFamily="18" charset="0"/>
                <a:cs typeface="Times New Roman" panose="02020603050405020304" pitchFamily="18" charset="0"/>
              </a:rPr>
              <a:t>: 10.1109/ICCV51070.2023.01286.</a:t>
            </a:r>
          </a:p>
          <a:p>
            <a:pPr marL="0" lvl="0" indent="0" algn="just">
              <a:buClrTx/>
              <a:buSzTx/>
              <a:buNone/>
            </a:pPr>
            <a:r>
              <a:rPr lang="en-US" altLang="ja-JP" sz="1600">
                <a:latin typeface="Times New Roman" panose="02020603050405020304" pitchFamily="18" charset="0"/>
                <a:cs typeface="Times New Roman" panose="02020603050405020304" pitchFamily="18" charset="0"/>
              </a:rPr>
              <a:t>[6] B. Kang, X. Chen, D. Wang, H. Peng and H. Lu, "Exploring Lightweight Hierarchical Vision Transformers for Efficient Visual Tracking," 2023 IEEE/CVF International Conference on Computer Vision (ICCV), Paris, France, 2023, pp. 9578-9587, </a:t>
            </a:r>
            <a:r>
              <a:rPr lang="en-US" altLang="ja-JP" sz="1600" err="1">
                <a:latin typeface="Times New Roman" panose="02020603050405020304" pitchFamily="18" charset="0"/>
                <a:cs typeface="Times New Roman" panose="02020603050405020304" pitchFamily="18" charset="0"/>
              </a:rPr>
              <a:t>doi</a:t>
            </a:r>
            <a:r>
              <a:rPr lang="en-US" altLang="ja-JP" sz="1600">
                <a:latin typeface="Times New Roman" panose="02020603050405020304" pitchFamily="18" charset="0"/>
                <a:cs typeface="Times New Roman" panose="02020603050405020304" pitchFamily="18" charset="0"/>
              </a:rPr>
              <a:t>: 10.1109/ICCV51070.2023.00881.</a:t>
            </a:r>
          </a:p>
          <a:p>
            <a:pPr marL="0" lvl="0" indent="0" algn="just">
              <a:buClrTx/>
              <a:buSzTx/>
              <a:buNone/>
            </a:pPr>
            <a:endParaRPr lang="en-US" altLang="ja-JP" sz="1600">
              <a:latin typeface="Times New Roman" panose="02020603050405020304" pitchFamily="18" charset="0"/>
              <a:cs typeface="Times New Roman" panose="02020603050405020304" pitchFamily="18" charset="0"/>
            </a:endParaRPr>
          </a:p>
          <a:p>
            <a:pPr marL="0" lvl="0" indent="0" algn="just">
              <a:buClrTx/>
              <a:buSzTx/>
              <a:buNone/>
            </a:pPr>
            <a:endParaRPr lang="en-US" altLang="ja-JP" sz="1600">
              <a:latin typeface="Times New Roman" panose="02020603050405020304" pitchFamily="18" charset="0"/>
              <a:cs typeface="Times New Roman" panose="02020603050405020304" pitchFamily="18" charset="0"/>
            </a:endParaRPr>
          </a:p>
          <a:p>
            <a:pPr marL="0" lvl="0" indent="0" algn="just">
              <a:buClrTx/>
              <a:buSzTx/>
              <a:buNone/>
            </a:pPr>
            <a:endParaRPr lang="en-US" altLang="ja-JP" sz="160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sym typeface="+mn-ea"/>
              </a:rPr>
              <a:t>Deep Learning-based Real-time Tracking for Drone Systems</a:t>
            </a:r>
          </a:p>
          <a:p>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November 12, 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22960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sym typeface="+mn-ea"/>
              </a:rPr>
              <a:t>Background</a:t>
            </a:r>
          </a:p>
          <a:p>
            <a:pPr algn="just"/>
            <a:r>
              <a:rPr lang="en-US" altLang="ja-JP" sz="2800" dirty="0">
                <a:latin typeface="Times New Roman" panose="02020603050405020304" pitchFamily="18" charset="0"/>
                <a:ea typeface="MS PGothic" panose="020B0600070205080204" charset="-128"/>
                <a:cs typeface="Times New Roman" panose="02020603050405020304" pitchFamily="18" charset="0"/>
                <a:sym typeface="+mn-ea"/>
              </a:rPr>
              <a:t>Current status</a:t>
            </a:r>
          </a:p>
          <a:p>
            <a:pPr algn="just"/>
            <a:r>
              <a:rPr lang="en-US" altLang="ja-JP" sz="2800" dirty="0">
                <a:latin typeface="Times New Roman" panose="02020603050405020304" pitchFamily="18" charset="0"/>
                <a:ea typeface="MS PGothic" panose="020B0600070205080204" charset="-128"/>
                <a:cs typeface="Times New Roman" panose="02020603050405020304" pitchFamily="18" charset="0"/>
                <a:sym typeface="+mn-ea"/>
              </a:rPr>
              <a:t>Future direction</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a:latin typeface="Times New Roman" panose="02020603050405020304" pitchFamily="18" charset="0"/>
                <a:ea typeface="MS PGothic" panose="020B0600070205080204" charset="-128"/>
                <a:cs typeface="Times New Roman" panose="02020603050405020304" pitchFamily="18" charset="0"/>
                <a:sym typeface="+mn-ea"/>
              </a:rPr>
              <a:t>Background</a:t>
            </a:r>
            <a:endParaRPr lang="en-US" altLang="ja-JP" sz="311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459030" y="1170840"/>
            <a:ext cx="8225940" cy="5071635"/>
          </a:xfrm>
        </p:spPr>
        <p:txBody>
          <a:bodyPr>
            <a:normAutofit/>
          </a:bodyPr>
          <a:lstStyle/>
          <a:p>
            <a:pPr algn="just"/>
            <a:r>
              <a:rPr lang="en-US" altLang="ja-JP" sz="2000" dirty="0">
                <a:latin typeface="Times New Roman" panose="02020603050405020304" pitchFamily="18" charset="0"/>
                <a:cs typeface="Times New Roman" panose="02020603050405020304" pitchFamily="18" charset="0"/>
                <a:sym typeface="+mn-ea"/>
              </a:rPr>
              <a:t>Utilizing optical wireless communication on the UAV networks allows for high transmission rate, low cost, and high flexibility [1].</a:t>
            </a:r>
          </a:p>
          <a:p>
            <a:pPr algn="just"/>
            <a:r>
              <a:rPr lang="en-US" altLang="ja-JP" sz="2000" dirty="0">
                <a:latin typeface="Times New Roman" panose="02020603050405020304" pitchFamily="18" charset="0"/>
                <a:cs typeface="Times New Roman" panose="02020603050405020304" pitchFamily="18" charset="0"/>
                <a:sym typeface="+mn-ea"/>
              </a:rPr>
              <a:t>UAV-assisted OWC networks supports the existing terrestrial network by providing a high mobility and flexible platforms for covering network blind spot or emergency use case.</a:t>
            </a:r>
          </a:p>
          <a:p>
            <a:pPr algn="just"/>
            <a:r>
              <a:rPr lang="en-US" altLang="ja-JP" sz="2000" dirty="0">
                <a:latin typeface="Times New Roman" panose="02020603050405020304" pitchFamily="18" charset="0"/>
                <a:cs typeface="Times New Roman" panose="02020603050405020304" pitchFamily="18" charset="0"/>
                <a:sym typeface="+mn-ea"/>
              </a:rPr>
              <a:t>Because of using OWC technology, the communication between UAVs or ground-to-UAV requires a line-of-sight connection.</a:t>
            </a:r>
          </a:p>
          <a:p>
            <a:pPr algn="just"/>
            <a:r>
              <a:rPr lang="en-US" altLang="ja-JP" sz="2000" dirty="0">
                <a:latin typeface="Times New Roman" panose="02020603050405020304" pitchFamily="18" charset="0"/>
                <a:cs typeface="Times New Roman" panose="02020603050405020304" pitchFamily="18" charset="0"/>
                <a:sym typeface="+mn-ea"/>
              </a:rPr>
              <a:t>However, maintaining a line-of-sight connection is difficult to establish due to the mobility of the UAVs.</a:t>
            </a:r>
          </a:p>
          <a:p>
            <a:pPr algn="just"/>
            <a:r>
              <a:rPr lang="en-US" altLang="ja-JP" sz="2000" dirty="0">
                <a:latin typeface="Times New Roman" panose="02020603050405020304" pitchFamily="18" charset="0"/>
                <a:cs typeface="Times New Roman" panose="02020603050405020304" pitchFamily="18" charset="0"/>
                <a:sym typeface="+mn-ea"/>
              </a:rPr>
              <a:t>Hence, a pointing system that detect and tracks the OWC system is required to keep the line-of-sight connection and maintain the link between the UAVs or ground-to-UAVs.</a:t>
            </a: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a:latin typeface="Times New Roman" panose="02020603050405020304" pitchFamily="18" charset="0"/>
                <a:ea typeface="MS PGothic" panose="020B0600070205080204" charset="-128"/>
                <a:cs typeface="Times New Roman" panose="02020603050405020304" pitchFamily="18" charset="0"/>
                <a:sym typeface="+mn-ea"/>
              </a:rPr>
              <a:t>Current Status</a:t>
            </a:r>
            <a:endParaRPr lang="en-US" altLang="ja-JP" sz="3110">
              <a:latin typeface="Times New Roman" panose="02020603050405020304" pitchFamily="18" charset="0"/>
              <a:ea typeface="MS PGothic" panose="020B0600070205080204" charset="-128"/>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Rectangle 3"/>
              <p:cNvSpPr>
                <a:spLocks noGrp="1" noChangeArrowheads="1"/>
              </p:cNvSpPr>
              <p:nvPr>
                <p:ph idx="1"/>
              </p:nvPr>
            </p:nvSpPr>
            <p:spPr>
              <a:xfrm>
                <a:off x="381000" y="1061720"/>
                <a:ext cx="4375390" cy="5351145"/>
              </a:xfrm>
            </p:spPr>
            <p:txBody>
              <a:bodyPr>
                <a:normAutofit/>
              </a:bodyPr>
              <a:lstStyle/>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In [2], to enable the mobility in the OWC systems, a combination of photodiode (PD) and rolling shutter (RS) camera is proposed.</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A YOLOv5 model is developed to detect the location of the OWC transmitter where the input image is retrieved from the RS camera.</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Then, the PD with narrow field of view (FOV) is used for tracking the movement of the transmitter.</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Based on their results, the FOV is only </a:t>
                </a:r>
                <a14:m>
                  <m:oMath xmlns:m="http://schemas.openxmlformats.org/officeDocument/2006/math">
                    <m:sSup>
                      <m:sSupPr>
                        <m:ctrlPr>
                          <a:rPr lang="en-US" altLang="ja-JP" sz="1555" i="1" smtClean="0">
                            <a:latin typeface="Cambria Math" panose="02040503050406030204" pitchFamily="18" charset="0"/>
                            <a:cs typeface="Times New Roman" panose="02020603050405020304" pitchFamily="18" charset="0"/>
                            <a:sym typeface="+mn-ea"/>
                          </a:rPr>
                        </m:ctrlPr>
                      </m:sSupPr>
                      <m:e>
                        <m:r>
                          <a:rPr lang="en-US" altLang="ja-JP" sz="1555" b="0" i="1" smtClean="0">
                            <a:latin typeface="Cambria Math" panose="02040503050406030204" pitchFamily="18" charset="0"/>
                            <a:cs typeface="Times New Roman" panose="02020603050405020304" pitchFamily="18" charset="0"/>
                            <a:sym typeface="+mn-ea"/>
                          </a:rPr>
                          <m:t>2</m:t>
                        </m:r>
                      </m:e>
                      <m:sup>
                        <m:r>
                          <a:rPr lang="en-US" altLang="ja-JP" sz="1555" i="1" smtClean="0">
                            <a:latin typeface="Cambria Math" panose="02040503050406030204" pitchFamily="18" charset="0"/>
                            <a:ea typeface="Cambria Math" panose="02040503050406030204" pitchFamily="18" charset="0"/>
                            <a:cs typeface="Times New Roman" panose="02020603050405020304" pitchFamily="18" charset="0"/>
                            <a:sym typeface="+mn-ea"/>
                          </a:rPr>
                          <m:t>°</m:t>
                        </m:r>
                      </m:sup>
                    </m:sSup>
                  </m:oMath>
                </a14:m>
                <a:r>
                  <a:rPr lang="en-US" altLang="ja-JP" sz="1555" dirty="0">
                    <a:latin typeface="Times New Roman" panose="02020603050405020304" pitchFamily="18" charset="0"/>
                    <a:cs typeface="Times New Roman" panose="02020603050405020304" pitchFamily="18" charset="0"/>
                    <a:sym typeface="+mn-ea"/>
                  </a:rPr>
                  <a:t> the mobility speed is only up to 0.4 m/s.</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Although already using deep learning for object detection, they still use a conventional method for tracking the transmitter, where the FOV and mobility speed is not suitable for UAV applications.</a:t>
                </a:r>
              </a:p>
            </p:txBody>
          </p:sp>
        </mc:Choice>
        <mc:Fallback xmlns="">
          <p:sp>
            <p:nvSpPr>
              <p:cNvPr id="7" name="Rectangle 3"/>
              <p:cNvSpPr>
                <a:spLocks noGrp="1" noRot="1" noChangeAspect="1" noMove="1" noResize="1" noEditPoints="1" noAdjustHandles="1" noChangeArrowheads="1" noChangeShapeType="1" noTextEdit="1"/>
              </p:cNvSpPr>
              <p:nvPr>
                <p:ph idx="1"/>
              </p:nvPr>
            </p:nvSpPr>
            <p:spPr>
              <a:xfrm>
                <a:off x="381000" y="1061720"/>
                <a:ext cx="4375390" cy="5351145"/>
              </a:xfrm>
              <a:blipFill>
                <a:blip r:embed="rId2"/>
                <a:stretch>
                  <a:fillRect l="-558" t="-228" r="-697"/>
                </a:stretch>
              </a:blipFill>
            </p:spPr>
            <p:txBody>
              <a:bodyPr/>
              <a:lstStyle/>
              <a:p>
                <a:r>
                  <a:rPr lang="en-US">
                    <a:noFill/>
                  </a:rPr>
                  <a:t> </a:t>
                </a:r>
              </a:p>
            </p:txBody>
          </p:sp>
        </mc:Fallback>
      </mc:AlternateContent>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5197595" y="2858074"/>
            <a:ext cx="3048000" cy="570926"/>
          </a:xfrm>
          <a:prstGeom prst="rect">
            <a:avLst/>
          </a:prstGeom>
          <a:noFill/>
        </p:spPr>
        <p:txBody>
          <a:bodyPr wrap="square" rtlCol="0">
            <a:spAutoFit/>
          </a:bodyPr>
          <a:lstStyle/>
          <a:p>
            <a:pPr algn="ctr"/>
            <a:r>
              <a:rPr lang="en-US" altLang="ja-JP" sz="1555">
                <a:latin typeface="Times New Roman" panose="02020603050405020304" pitchFamily="18" charset="0"/>
                <a:cs typeface="Times New Roman" panose="02020603050405020304" pitchFamily="18" charset="0"/>
                <a:sym typeface="+mn-ea"/>
              </a:rPr>
              <a:t>Fig. 1: Configuration of real time object detection using YOLOv5 [2]</a:t>
            </a:r>
            <a:endParaRPr lang="en-US" altLang="ja-JP" sz="1555">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42AE0DC2-0A59-E2C5-8F47-D17040F1FAE3}"/>
              </a:ext>
            </a:extLst>
          </p:cNvPr>
          <p:cNvPicPr>
            <a:picLocks noChangeAspect="1"/>
          </p:cNvPicPr>
          <p:nvPr/>
        </p:nvPicPr>
        <p:blipFill>
          <a:blip r:embed="rId3"/>
          <a:stretch>
            <a:fillRect/>
          </a:stretch>
        </p:blipFill>
        <p:spPr>
          <a:xfrm>
            <a:off x="4762810" y="1308039"/>
            <a:ext cx="3917570" cy="1529080"/>
          </a:xfrm>
          <a:prstGeom prst="rect">
            <a:avLst/>
          </a:prstGeom>
        </p:spPr>
      </p:pic>
      <p:pic>
        <p:nvPicPr>
          <p:cNvPr id="5" name="Picture 4">
            <a:extLst>
              <a:ext uri="{FF2B5EF4-FFF2-40B4-BE49-F238E27FC236}">
                <a16:creationId xmlns:a16="http://schemas.microsoft.com/office/drawing/2014/main" id="{BEC34C80-6C98-9B31-D53A-72CE07423497}"/>
              </a:ext>
            </a:extLst>
          </p:cNvPr>
          <p:cNvPicPr>
            <a:picLocks noChangeAspect="1"/>
          </p:cNvPicPr>
          <p:nvPr/>
        </p:nvPicPr>
        <p:blipFill>
          <a:blip r:embed="rId4"/>
          <a:stretch>
            <a:fillRect/>
          </a:stretch>
        </p:blipFill>
        <p:spPr>
          <a:xfrm>
            <a:off x="6096000" y="3538794"/>
            <a:ext cx="990600" cy="1515918"/>
          </a:xfrm>
          <a:prstGeom prst="rect">
            <a:avLst/>
          </a:prstGeom>
        </p:spPr>
      </p:pic>
      <p:sp>
        <p:nvSpPr>
          <p:cNvPr id="6" name="Text Box 7">
            <a:extLst>
              <a:ext uri="{FF2B5EF4-FFF2-40B4-BE49-F238E27FC236}">
                <a16:creationId xmlns:a16="http://schemas.microsoft.com/office/drawing/2014/main" id="{88AF380E-3B22-C119-231E-2A23B84E6BF9}"/>
              </a:ext>
            </a:extLst>
          </p:cNvPr>
          <p:cNvSpPr txBox="1"/>
          <p:nvPr/>
        </p:nvSpPr>
        <p:spPr>
          <a:xfrm>
            <a:off x="5067300" y="4946442"/>
            <a:ext cx="3048000" cy="570926"/>
          </a:xfrm>
          <a:prstGeom prst="rect">
            <a:avLst/>
          </a:prstGeom>
          <a:noFill/>
        </p:spPr>
        <p:txBody>
          <a:bodyPr wrap="square" rtlCol="0">
            <a:spAutoFit/>
          </a:bodyPr>
          <a:lstStyle/>
          <a:p>
            <a:pPr algn="ctr"/>
            <a:r>
              <a:rPr lang="en-US" altLang="ja-JP" sz="1555">
                <a:latin typeface="Times New Roman" panose="02020603050405020304" pitchFamily="18" charset="0"/>
                <a:cs typeface="Times New Roman" panose="02020603050405020304" pitchFamily="18" charset="0"/>
                <a:sym typeface="+mn-ea"/>
              </a:rPr>
              <a:t>Fig. 2: Configuration of PD and camera for real time tracking[2]</a:t>
            </a:r>
            <a:endParaRPr lang="en-US" altLang="ja-JP" sz="1555">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a:latin typeface="Times New Roman" panose="02020603050405020304" pitchFamily="18" charset="0"/>
                <a:ea typeface="MS PGothic" panose="020B0600070205080204" charset="-128"/>
                <a:cs typeface="Times New Roman" panose="02020603050405020304" pitchFamily="18" charset="0"/>
                <a:sym typeface="+mn-ea"/>
              </a:rPr>
              <a:t>Current Status</a:t>
            </a:r>
            <a:endParaRPr lang="en-US" altLang="ja-JP" sz="3110">
              <a:latin typeface="Times New Roman" panose="02020603050405020304" pitchFamily="18" charset="0"/>
              <a:ea typeface="MS PGothic" panose="020B0600070205080204" charset="-128"/>
              <a:cs typeface="Times New Roman" panose="02020603050405020304" pitchFamily="18" charset="0"/>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1163041" y="5133378"/>
            <a:ext cx="3048000" cy="810222"/>
          </a:xfrm>
          <a:prstGeom prst="rect">
            <a:avLst/>
          </a:prstGeom>
          <a:noFill/>
        </p:spPr>
        <p:txBody>
          <a:bodyPr wrap="square" rtlCol="0">
            <a:spAutoFit/>
          </a:bodyPr>
          <a:lstStyle/>
          <a:p>
            <a:pPr algn="ctr"/>
            <a:r>
              <a:rPr lang="en-US" altLang="ja-JP" sz="1555">
                <a:latin typeface="Times New Roman" panose="02020603050405020304" pitchFamily="18" charset="0"/>
                <a:cs typeface="Times New Roman" panose="02020603050405020304" pitchFamily="18" charset="0"/>
                <a:sym typeface="+mn-ea"/>
              </a:rPr>
              <a:t>Fig. 3: Hybrid OpenCV tracker and YOLOv8 for OWC transmitter detection [ref </a:t>
            </a:r>
            <a:r>
              <a:rPr lang="en-US" altLang="ja-JP" sz="1555" err="1">
                <a:latin typeface="Times New Roman" panose="02020603050405020304" pitchFamily="18" charset="0"/>
                <a:cs typeface="Times New Roman" panose="02020603050405020304" pitchFamily="18" charset="0"/>
                <a:sym typeface="+mn-ea"/>
              </a:rPr>
              <a:t>rangga</a:t>
            </a:r>
            <a:r>
              <a:rPr lang="en-US" altLang="ja-JP" sz="1555">
                <a:latin typeface="Times New Roman" panose="02020603050405020304" pitchFamily="18" charset="0"/>
                <a:cs typeface="Times New Roman" panose="02020603050405020304" pitchFamily="18" charset="0"/>
                <a:sym typeface="+mn-ea"/>
              </a:rPr>
              <a:t>]</a:t>
            </a:r>
            <a:endParaRPr lang="en-US" altLang="ja-JP" sz="1555">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9F4D7EDC-FD8F-9E6D-0C32-19FDC30A24A9}"/>
              </a:ext>
            </a:extLst>
          </p:cNvPr>
          <p:cNvSpPr txBox="1">
            <a:spLocks noChangeArrowheads="1"/>
          </p:cNvSpPr>
          <p:nvPr/>
        </p:nvSpPr>
        <p:spPr>
          <a:xfrm>
            <a:off x="243055" y="1009357"/>
            <a:ext cx="8443746" cy="25019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altLang="ja-JP" sz="1555" dirty="0">
                <a:latin typeface="Times New Roman" panose="02020603050405020304" pitchFamily="18" charset="0"/>
                <a:cs typeface="Times New Roman" panose="02020603050405020304" pitchFamily="18" charset="0"/>
                <a:sym typeface="+mn-ea"/>
              </a:rPr>
              <a:t>A combination of YOLOv8 and conventional tracking mechanism is also proposed in [3].</a:t>
            </a:r>
          </a:p>
          <a:p>
            <a:pPr algn="just"/>
            <a:r>
              <a:rPr lang="en-US" altLang="ja-JP" sz="1555" dirty="0">
                <a:latin typeface="Times New Roman" panose="02020603050405020304" pitchFamily="18" charset="0"/>
                <a:cs typeface="Times New Roman" panose="02020603050405020304" pitchFamily="18" charset="0"/>
                <a:sym typeface="+mn-ea"/>
              </a:rPr>
              <a:t>Two-steps process is employed where the region of interest (</a:t>
            </a:r>
            <a:r>
              <a:rPr lang="en-US" altLang="ja-JP" sz="1555" dirty="0" err="1">
                <a:latin typeface="Times New Roman" panose="02020603050405020304" pitchFamily="18" charset="0"/>
                <a:cs typeface="Times New Roman" panose="02020603050405020304" pitchFamily="18" charset="0"/>
                <a:sym typeface="+mn-ea"/>
              </a:rPr>
              <a:t>RoI</a:t>
            </a:r>
            <a:r>
              <a:rPr lang="en-US" altLang="ja-JP" sz="1555" dirty="0">
                <a:latin typeface="Times New Roman" panose="02020603050405020304" pitchFamily="18" charset="0"/>
                <a:cs typeface="Times New Roman" panose="02020603050405020304" pitchFamily="18" charset="0"/>
                <a:sym typeface="+mn-ea"/>
              </a:rPr>
              <a:t>) resulted from YOLOv8 is fed to the conventional tracking algorithm to continuously track the transmitter image between frames.</a:t>
            </a:r>
          </a:p>
          <a:p>
            <a:pPr algn="just"/>
            <a:r>
              <a:rPr lang="en-US" altLang="ja-JP" sz="1555" dirty="0">
                <a:latin typeface="Times New Roman" panose="02020603050405020304" pitchFamily="18" charset="0"/>
                <a:cs typeface="Times New Roman" panose="02020603050405020304" pitchFamily="18" charset="0"/>
                <a:sym typeface="+mn-ea"/>
              </a:rPr>
              <a:t>They implement it in indoor environment with distance between 1-5 m and sampling rate of 30 Hz.</a:t>
            </a:r>
          </a:p>
          <a:p>
            <a:pPr algn="just"/>
            <a:r>
              <a:rPr lang="en-US" altLang="ja-JP" sz="1555" dirty="0">
                <a:latin typeface="Times New Roman" panose="02020603050405020304" pitchFamily="18" charset="0"/>
                <a:cs typeface="Times New Roman" panose="02020603050405020304" pitchFamily="18" charset="0"/>
                <a:sym typeface="+mn-ea"/>
              </a:rPr>
              <a:t>A fully YOLO-based for transmitter tracking is proposed in [4] where they use only YOLO model for detecting and tracking the transmitter.</a:t>
            </a:r>
          </a:p>
          <a:p>
            <a:pPr algn="just"/>
            <a:r>
              <a:rPr lang="en-US" altLang="ja-JP" sz="1555" dirty="0">
                <a:latin typeface="Times New Roman" panose="02020603050405020304" pitchFamily="18" charset="0"/>
                <a:cs typeface="Times New Roman" panose="02020603050405020304" pitchFamily="18" charset="0"/>
                <a:sym typeface="+mn-ea"/>
              </a:rPr>
              <a:t>The experiment is performed in indoor environment where it results in rotation-invariant detection.</a:t>
            </a:r>
          </a:p>
          <a:p>
            <a:pPr algn="just"/>
            <a:r>
              <a:rPr lang="en-US" altLang="ja-JP" sz="1555" dirty="0">
                <a:latin typeface="Times New Roman" panose="02020603050405020304" pitchFamily="18" charset="0"/>
                <a:cs typeface="Times New Roman" panose="02020603050405020304" pitchFamily="18" charset="0"/>
                <a:sym typeface="+mn-ea"/>
              </a:rPr>
              <a:t>Existing tracking algorithm like </a:t>
            </a:r>
            <a:r>
              <a:rPr lang="en-US" altLang="ja-JP" sz="1555" dirty="0" err="1">
                <a:latin typeface="Times New Roman" panose="02020603050405020304" pitchFamily="18" charset="0"/>
                <a:cs typeface="Times New Roman" panose="02020603050405020304" pitchFamily="18" charset="0"/>
                <a:sym typeface="+mn-ea"/>
              </a:rPr>
              <a:t>DeepSort</a:t>
            </a:r>
            <a:r>
              <a:rPr lang="en-US" altLang="ja-JP" sz="1555" dirty="0">
                <a:latin typeface="Times New Roman" panose="02020603050405020304" pitchFamily="18" charset="0"/>
                <a:cs typeface="Times New Roman" panose="02020603050405020304" pitchFamily="18" charset="0"/>
                <a:sym typeface="+mn-ea"/>
              </a:rPr>
              <a:t> or </a:t>
            </a:r>
            <a:r>
              <a:rPr lang="en-US" altLang="ja-JP" sz="1555" dirty="0" err="1">
                <a:latin typeface="Times New Roman" panose="02020603050405020304" pitchFamily="18" charset="0"/>
                <a:cs typeface="Times New Roman" panose="02020603050405020304" pitchFamily="18" charset="0"/>
                <a:sym typeface="+mn-ea"/>
              </a:rPr>
              <a:t>ByteTrack</a:t>
            </a:r>
            <a:r>
              <a:rPr lang="en-US" altLang="ja-JP" sz="1555" dirty="0">
                <a:latin typeface="Times New Roman" panose="02020603050405020304" pitchFamily="18" charset="0"/>
                <a:cs typeface="Times New Roman" panose="02020603050405020304" pitchFamily="18" charset="0"/>
                <a:sym typeface="+mn-ea"/>
              </a:rPr>
              <a:t> also can be combined with object detection model for tracking the OWC transmitter.</a:t>
            </a:r>
          </a:p>
        </p:txBody>
      </p:sp>
      <p:pic>
        <p:nvPicPr>
          <p:cNvPr id="10" name="Picture 9">
            <a:extLst>
              <a:ext uri="{FF2B5EF4-FFF2-40B4-BE49-F238E27FC236}">
                <a16:creationId xmlns:a16="http://schemas.microsoft.com/office/drawing/2014/main" id="{3AA0EC77-613D-ABD4-4C3B-71285B0530B2}"/>
              </a:ext>
            </a:extLst>
          </p:cNvPr>
          <p:cNvPicPr>
            <a:picLocks noChangeAspect="1"/>
          </p:cNvPicPr>
          <p:nvPr/>
        </p:nvPicPr>
        <p:blipFill>
          <a:blip r:embed="rId2"/>
          <a:stretch>
            <a:fillRect/>
          </a:stretch>
        </p:blipFill>
        <p:spPr>
          <a:xfrm>
            <a:off x="457199" y="3763732"/>
            <a:ext cx="4459685" cy="1228578"/>
          </a:xfrm>
          <a:prstGeom prst="rect">
            <a:avLst/>
          </a:prstGeom>
        </p:spPr>
      </p:pic>
      <p:pic>
        <p:nvPicPr>
          <p:cNvPr id="11" name="Picture 10">
            <a:extLst>
              <a:ext uri="{FF2B5EF4-FFF2-40B4-BE49-F238E27FC236}">
                <a16:creationId xmlns:a16="http://schemas.microsoft.com/office/drawing/2014/main" id="{797BE881-26C2-ECD2-4FD4-20A4126E19C3}"/>
              </a:ext>
            </a:extLst>
          </p:cNvPr>
          <p:cNvPicPr>
            <a:picLocks noChangeAspect="1"/>
          </p:cNvPicPr>
          <p:nvPr/>
        </p:nvPicPr>
        <p:blipFill>
          <a:blip r:embed="rId3"/>
          <a:stretch>
            <a:fillRect/>
          </a:stretch>
        </p:blipFill>
        <p:spPr>
          <a:xfrm>
            <a:off x="5239522" y="3200400"/>
            <a:ext cx="2676525" cy="2514600"/>
          </a:xfrm>
          <a:prstGeom prst="rect">
            <a:avLst/>
          </a:prstGeom>
        </p:spPr>
      </p:pic>
      <p:sp>
        <p:nvSpPr>
          <p:cNvPr id="12" name="Text Box 7">
            <a:extLst>
              <a:ext uri="{FF2B5EF4-FFF2-40B4-BE49-F238E27FC236}">
                <a16:creationId xmlns:a16="http://schemas.microsoft.com/office/drawing/2014/main" id="{AAC4E31F-2871-F450-3FEA-A114AD70AAF5}"/>
              </a:ext>
            </a:extLst>
          </p:cNvPr>
          <p:cNvSpPr txBox="1"/>
          <p:nvPr/>
        </p:nvSpPr>
        <p:spPr>
          <a:xfrm>
            <a:off x="5053784" y="5802873"/>
            <a:ext cx="3048000" cy="570926"/>
          </a:xfrm>
          <a:prstGeom prst="rect">
            <a:avLst/>
          </a:prstGeom>
          <a:noFill/>
        </p:spPr>
        <p:txBody>
          <a:bodyPr wrap="square" rtlCol="0">
            <a:spAutoFit/>
          </a:bodyPr>
          <a:lstStyle/>
          <a:p>
            <a:pPr algn="ctr"/>
            <a:r>
              <a:rPr lang="en-US" altLang="ja-JP" sz="1555">
                <a:latin typeface="Times New Roman" panose="02020603050405020304" pitchFamily="18" charset="0"/>
                <a:cs typeface="Times New Roman" panose="02020603050405020304" pitchFamily="18" charset="0"/>
                <a:sym typeface="+mn-ea"/>
              </a:rPr>
              <a:t>Fig. 3: Symbol detection and tracking using YOLO [ref </a:t>
            </a:r>
            <a:r>
              <a:rPr lang="en-US" altLang="ja-JP" sz="1555" err="1">
                <a:latin typeface="Times New Roman" panose="02020603050405020304" pitchFamily="18" charset="0"/>
                <a:cs typeface="Times New Roman" panose="02020603050405020304" pitchFamily="18" charset="0"/>
                <a:sym typeface="+mn-ea"/>
              </a:rPr>
              <a:t>aql</a:t>
            </a:r>
            <a:r>
              <a:rPr lang="en-US" altLang="ja-JP" sz="1555">
                <a:latin typeface="Times New Roman" panose="02020603050405020304" pitchFamily="18" charset="0"/>
                <a:cs typeface="Times New Roman" panose="02020603050405020304" pitchFamily="18" charset="0"/>
                <a:sym typeface="+mn-ea"/>
              </a:rPr>
              <a:t>]</a:t>
            </a:r>
            <a:endParaRPr lang="en-US" altLang="ja-JP" sz="1555">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21945" y="1310640"/>
            <a:ext cx="8459470" cy="5026025"/>
          </a:xfrm>
        </p:spPr>
        <p:txBody>
          <a:bodyPr>
            <a:normAutofit/>
          </a:bodyPr>
          <a:lstStyle/>
          <a:p>
            <a:pPr marL="0" lvl="0" indent="0" algn="just">
              <a:buClrTx/>
              <a:buSzTx/>
              <a:buNone/>
            </a:pPr>
            <a:r>
              <a:rPr lang="en-US" altLang="ja-JP" sz="1560" b="1">
                <a:latin typeface="Times New Roman" panose="02020603050405020304" pitchFamily="18" charset="0"/>
                <a:cs typeface="Times New Roman" panose="02020603050405020304" pitchFamily="18" charset="0"/>
                <a:sym typeface="+mn-ea"/>
              </a:rPr>
              <a:t>1. Use Vision Transformer-based deep learning model</a:t>
            </a:r>
          </a:p>
          <a:p>
            <a:pPr lvl="0" algn="just">
              <a:buClrTx/>
              <a:buSzTx/>
            </a:pPr>
            <a:r>
              <a:rPr lang="en-US" altLang="ja-JP" sz="1560">
                <a:latin typeface="Times New Roman" panose="02020603050405020304" pitchFamily="18" charset="0"/>
                <a:cs typeface="Times New Roman" panose="02020603050405020304" pitchFamily="18" charset="0"/>
                <a:sym typeface="+mn-ea"/>
              </a:rPr>
              <a:t>As shown in [5,6], the </a:t>
            </a:r>
            <a:r>
              <a:rPr lang="en-US" altLang="ja-JP" sz="1560" err="1">
                <a:latin typeface="Times New Roman" panose="02020603050405020304" pitchFamily="18" charset="0"/>
                <a:cs typeface="Times New Roman" panose="02020603050405020304" pitchFamily="18" charset="0"/>
                <a:sym typeface="+mn-ea"/>
              </a:rPr>
              <a:t>ViT</a:t>
            </a:r>
            <a:r>
              <a:rPr lang="en-US" altLang="ja-JP" sz="1560">
                <a:latin typeface="Times New Roman" panose="02020603050405020304" pitchFamily="18" charset="0"/>
                <a:cs typeface="Times New Roman" panose="02020603050405020304" pitchFamily="18" charset="0"/>
                <a:sym typeface="+mn-ea"/>
              </a:rPr>
              <a:t>-based model achieve significant improvement compared to other deep learning-based model (CNN, RPN, </a:t>
            </a:r>
            <a:r>
              <a:rPr lang="en-US" altLang="ja-JP" sz="1560" err="1">
                <a:latin typeface="Times New Roman" panose="02020603050405020304" pitchFamily="18" charset="0"/>
                <a:cs typeface="Times New Roman" panose="02020603050405020304" pitchFamily="18" charset="0"/>
                <a:sym typeface="+mn-ea"/>
              </a:rPr>
              <a:t>etc</a:t>
            </a:r>
            <a:r>
              <a:rPr lang="en-US" altLang="ja-JP" sz="1560">
                <a:latin typeface="Times New Roman" panose="02020603050405020304" pitchFamily="18" charset="0"/>
                <a:cs typeface="Times New Roman" panose="02020603050405020304" pitchFamily="18" charset="0"/>
                <a:sym typeface="+mn-ea"/>
              </a:rPr>
              <a:t>)</a:t>
            </a:r>
          </a:p>
          <a:p>
            <a:pPr lvl="0" algn="just">
              <a:buClrTx/>
              <a:buSzTx/>
            </a:pPr>
            <a:r>
              <a:rPr lang="en-US" altLang="ja-JP" sz="1560">
                <a:latin typeface="Times New Roman" panose="02020603050405020304" pitchFamily="18" charset="0"/>
                <a:cs typeface="Times New Roman" panose="02020603050405020304" pitchFamily="18" charset="0"/>
                <a:sym typeface="+mn-ea"/>
              </a:rPr>
              <a:t>For UAV tracking performance, using </a:t>
            </a:r>
            <a:r>
              <a:rPr lang="en-US" altLang="ja-JP" sz="1560" err="1">
                <a:latin typeface="Times New Roman" panose="02020603050405020304" pitchFamily="18" charset="0"/>
                <a:cs typeface="Times New Roman" panose="02020603050405020304" pitchFamily="18" charset="0"/>
                <a:sym typeface="+mn-ea"/>
              </a:rPr>
              <a:t>ViT</a:t>
            </a:r>
            <a:r>
              <a:rPr lang="en-US" altLang="ja-JP" sz="1560">
                <a:latin typeface="Times New Roman" panose="02020603050405020304" pitchFamily="18" charset="0"/>
                <a:cs typeface="Times New Roman" panose="02020603050405020304" pitchFamily="18" charset="0"/>
                <a:sym typeface="+mn-ea"/>
              </a:rPr>
              <a:t>-based model can achieve more than 85.9% precision and up to 185 FPS.</a:t>
            </a:r>
          </a:p>
          <a:p>
            <a:pPr lvl="0" algn="just">
              <a:buClrTx/>
              <a:buSzTx/>
            </a:pPr>
            <a:r>
              <a:rPr lang="en-US" altLang="ja-JP" sz="1560">
                <a:latin typeface="Times New Roman" panose="02020603050405020304" pitchFamily="18" charset="0"/>
                <a:cs typeface="Times New Roman" panose="02020603050405020304" pitchFamily="18" charset="0"/>
                <a:sym typeface="+mn-ea"/>
              </a:rPr>
              <a:t>By using </a:t>
            </a:r>
            <a:r>
              <a:rPr lang="en-US" altLang="ja-JP" sz="1560" err="1">
                <a:latin typeface="Times New Roman" panose="02020603050405020304" pitchFamily="18" charset="0"/>
                <a:cs typeface="Times New Roman" panose="02020603050405020304" pitchFamily="18" charset="0"/>
                <a:sym typeface="+mn-ea"/>
              </a:rPr>
              <a:t>ViT</a:t>
            </a:r>
            <a:r>
              <a:rPr lang="en-US" altLang="ja-JP" sz="1560">
                <a:latin typeface="Times New Roman" panose="02020603050405020304" pitchFamily="18" charset="0"/>
                <a:cs typeface="Times New Roman" panose="02020603050405020304" pitchFamily="18" charset="0"/>
                <a:sym typeface="+mn-ea"/>
              </a:rPr>
              <a:t>-based model, the deep learning model complexity is significantly reduced, compared to the CNN-based model.</a:t>
            </a:r>
          </a:p>
          <a:p>
            <a:pPr marL="0" lvl="0" indent="0" algn="just">
              <a:buClrTx/>
              <a:buSzTx/>
              <a:buNone/>
            </a:pPr>
            <a:r>
              <a:rPr lang="en-US" altLang="ja-JP" sz="1560" b="1">
                <a:latin typeface="Times New Roman" panose="02020603050405020304" pitchFamily="18" charset="0"/>
                <a:cs typeface="Times New Roman" panose="02020603050405020304" pitchFamily="18" charset="0"/>
                <a:sym typeface="+mn-ea"/>
              </a:rPr>
              <a:t>2. All-in-one detection and tracking model</a:t>
            </a:r>
          </a:p>
          <a:p>
            <a:pPr lvl="0" algn="just">
              <a:buClrTx/>
              <a:buSzTx/>
              <a:buFont typeface="Arial" panose="020B0604020202020204" pitchFamily="34" charset="0"/>
              <a:buChar char="•"/>
            </a:pPr>
            <a:r>
              <a:rPr lang="en-US" altLang="ja-JP" sz="1560">
                <a:latin typeface="Times New Roman" panose="02020603050405020304" pitchFamily="18" charset="0"/>
                <a:cs typeface="Times New Roman" panose="02020603050405020304" pitchFamily="18" charset="0"/>
                <a:sym typeface="+mn-ea"/>
              </a:rPr>
              <a:t>Currently, the tracking model always depends on another model as the object detection model.</a:t>
            </a:r>
          </a:p>
          <a:p>
            <a:pPr lvl="0" algn="just">
              <a:buClrTx/>
              <a:buSzTx/>
              <a:buFont typeface="Arial" panose="020B0604020202020204" pitchFamily="34" charset="0"/>
              <a:buChar char="•"/>
            </a:pPr>
            <a:r>
              <a:rPr lang="en-US" altLang="ja-JP" sz="1560">
                <a:latin typeface="Times New Roman" panose="02020603050405020304" pitchFamily="18" charset="0"/>
                <a:cs typeface="Times New Roman" panose="02020603050405020304" pitchFamily="18" charset="0"/>
                <a:sym typeface="+mn-ea"/>
              </a:rPr>
              <a:t>The object detection model acts to extract the </a:t>
            </a:r>
            <a:r>
              <a:rPr lang="en-US" altLang="ja-JP" sz="1560" err="1">
                <a:latin typeface="Times New Roman" panose="02020603050405020304" pitchFamily="18" charset="0"/>
                <a:cs typeface="Times New Roman" panose="02020603050405020304" pitchFamily="18" charset="0"/>
                <a:sym typeface="+mn-ea"/>
              </a:rPr>
              <a:t>RoI</a:t>
            </a:r>
            <a:r>
              <a:rPr lang="en-US" altLang="ja-JP" sz="1560">
                <a:latin typeface="Times New Roman" panose="02020603050405020304" pitchFamily="18" charset="0"/>
                <a:cs typeface="Times New Roman" panose="02020603050405020304" pitchFamily="18" charset="0"/>
                <a:sym typeface="+mn-ea"/>
              </a:rPr>
              <a:t> of the OWC transmitter, then the tracking model will perform the tracking based on the </a:t>
            </a:r>
            <a:r>
              <a:rPr lang="en-US" altLang="ja-JP" sz="1560" err="1">
                <a:latin typeface="Times New Roman" panose="02020603050405020304" pitchFamily="18" charset="0"/>
                <a:cs typeface="Times New Roman" panose="02020603050405020304" pitchFamily="18" charset="0"/>
                <a:sym typeface="+mn-ea"/>
              </a:rPr>
              <a:t>RoI</a:t>
            </a:r>
            <a:r>
              <a:rPr lang="en-US" altLang="ja-JP" sz="1560">
                <a:latin typeface="Times New Roman" panose="02020603050405020304" pitchFamily="18" charset="0"/>
                <a:cs typeface="Times New Roman" panose="02020603050405020304" pitchFamily="18" charset="0"/>
                <a:sym typeface="+mn-ea"/>
              </a:rPr>
              <a:t> input.</a:t>
            </a:r>
          </a:p>
          <a:p>
            <a:pPr lvl="0" algn="just">
              <a:buClrTx/>
              <a:buSzTx/>
              <a:buFont typeface="Arial" panose="020B0604020202020204" pitchFamily="34" charset="0"/>
              <a:buChar char="•"/>
            </a:pPr>
            <a:r>
              <a:rPr lang="en-US" altLang="ja-JP" sz="1560">
                <a:latin typeface="Times New Roman" panose="02020603050405020304" pitchFamily="18" charset="0"/>
                <a:cs typeface="Times New Roman" panose="02020603050405020304" pitchFamily="18" charset="0"/>
                <a:sym typeface="+mn-ea"/>
              </a:rPr>
              <a:t>Using two models increase the complexity of the systems and reduce the overall performance.</a:t>
            </a:r>
          </a:p>
          <a:p>
            <a:pPr lvl="0" algn="just">
              <a:buClrTx/>
              <a:buSzTx/>
              <a:buFont typeface="Arial" panose="020B0604020202020204" pitchFamily="34" charset="0"/>
              <a:buChar char="•"/>
            </a:pPr>
            <a:r>
              <a:rPr lang="en-US" altLang="ja-JP" sz="1560">
                <a:latin typeface="Times New Roman" panose="02020603050405020304" pitchFamily="18" charset="0"/>
                <a:cs typeface="Times New Roman" panose="02020603050405020304" pitchFamily="18" charset="0"/>
                <a:sym typeface="+mn-ea"/>
              </a:rPr>
              <a:t>Especially for UAV applications, high complexity consumes more energy which reduce the flight time.</a:t>
            </a:r>
          </a:p>
          <a:p>
            <a:pPr lvl="0" algn="just">
              <a:buClrTx/>
              <a:buSzTx/>
              <a:buFont typeface="Arial" panose="020B0604020202020204" pitchFamily="34" charset="0"/>
              <a:buChar char="•"/>
            </a:pPr>
            <a:r>
              <a:rPr lang="en-US" altLang="ja-JP" sz="1560">
                <a:latin typeface="Times New Roman" panose="02020603050405020304" pitchFamily="18" charset="0"/>
                <a:cs typeface="Times New Roman" panose="02020603050405020304" pitchFamily="18" charset="0"/>
                <a:sym typeface="+mn-ea"/>
              </a:rPr>
              <a:t>Hence, using an all-in-one model using </a:t>
            </a:r>
            <a:r>
              <a:rPr lang="en-US" altLang="ja-JP" sz="1560" err="1">
                <a:latin typeface="Times New Roman" panose="02020603050405020304" pitchFamily="18" charset="0"/>
                <a:cs typeface="Times New Roman" panose="02020603050405020304" pitchFamily="18" charset="0"/>
                <a:sym typeface="+mn-ea"/>
              </a:rPr>
              <a:t>ViT</a:t>
            </a:r>
            <a:r>
              <a:rPr lang="en-US" altLang="ja-JP" sz="1560">
                <a:latin typeface="Times New Roman" panose="02020603050405020304" pitchFamily="18" charset="0"/>
                <a:cs typeface="Times New Roman" panose="02020603050405020304" pitchFamily="18" charset="0"/>
                <a:sym typeface="+mn-ea"/>
              </a:rPr>
              <a:t> may improve the system performance as well as efficiency.</a:t>
            </a:r>
          </a:p>
          <a:p>
            <a:pPr marL="0" lvl="0" indent="0" algn="just">
              <a:buClrTx/>
              <a:buSzTx/>
              <a:buNone/>
            </a:pPr>
            <a:endParaRPr lang="en-US" altLang="ja-JP" sz="1560">
              <a:latin typeface="Times New Roman" panose="02020603050405020304" pitchFamily="18" charset="0"/>
              <a:cs typeface="Times New Roman" panose="02020603050405020304" pitchFamily="18" charset="0"/>
              <a:sym typeface="+mn-ea"/>
            </a:endParaRPr>
          </a:p>
          <a:p>
            <a:pPr marL="457200" lvl="1" indent="0" algn="just">
              <a:buClrTx/>
              <a:buSzTx/>
              <a:buNone/>
            </a:pPr>
            <a:endParaRPr lang="en-US" altLang="ja-JP" sz="1560">
              <a:latin typeface="Times New Roman" panose="02020603050405020304" pitchFamily="18" charset="0"/>
              <a:cs typeface="Times New Roman" panose="02020603050405020304" pitchFamily="18" charset="0"/>
              <a:sym typeface="+mn-ea"/>
            </a:endParaRPr>
          </a:p>
        </p:txBody>
      </p:sp>
      <p:sp>
        <p:nvSpPr>
          <p:cNvPr id="4" name="Title 3"/>
          <p:cNvSpPr>
            <a:spLocks noGrp="1"/>
          </p:cNvSpPr>
          <p:nvPr>
            <p:ph type="title"/>
            <p:custDataLst>
              <p:tags r:id="rId1"/>
            </p:custDataLst>
          </p:nvPr>
        </p:nvSpPr>
        <p:spPr>
          <a:xfrm>
            <a:off x="533400" y="457200"/>
            <a:ext cx="8229600" cy="850900"/>
          </a:xfrm>
        </p:spPr>
        <p:txBody>
          <a:bodyPr>
            <a:normAutofit fontScale="90000"/>
          </a:bodyPr>
          <a:lstStyle/>
          <a:p>
            <a:r>
              <a:rPr lang="en-US" altLang="ja-JP" sz="3110">
                <a:latin typeface="Times New Roman" panose="02020603050405020304" pitchFamily="18" charset="0"/>
                <a:ea typeface="MS PGothic" panose="020B0600070205080204" charset="-128"/>
                <a:cs typeface="Times New Roman" panose="02020603050405020304" pitchFamily="18" charset="0"/>
                <a:sym typeface="+mn-ea"/>
              </a:rPr>
              <a:t>Future Direction of Tracking the OWC Transmitter</a:t>
            </a:r>
            <a:endParaRPr lang="en-US" sz="400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21945" y="1310640"/>
            <a:ext cx="8459470" cy="5026025"/>
          </a:xfrm>
        </p:spPr>
        <p:txBody>
          <a:bodyPr>
            <a:normAutofit/>
          </a:bodyPr>
          <a:lstStyle/>
          <a:p>
            <a:pPr marL="0" lvl="0" indent="0" algn="just">
              <a:buClrTx/>
              <a:buSzTx/>
              <a:buNone/>
            </a:pPr>
            <a:r>
              <a:rPr lang="en-US" altLang="ja-JP" sz="1600" b="1">
                <a:latin typeface="Times New Roman" panose="02020603050405020304" pitchFamily="18" charset="0"/>
                <a:cs typeface="Times New Roman" panose="02020603050405020304" pitchFamily="18" charset="0"/>
                <a:sym typeface="+mn-ea"/>
              </a:rPr>
              <a:t>3. Develop </a:t>
            </a:r>
            <a:r>
              <a:rPr lang="en-US" altLang="ja-JP" sz="1600" b="1" err="1">
                <a:latin typeface="Times New Roman" panose="02020603050405020304" pitchFamily="18" charset="0"/>
                <a:cs typeface="Times New Roman" panose="02020603050405020304" pitchFamily="18" charset="0"/>
                <a:sym typeface="+mn-ea"/>
              </a:rPr>
              <a:t>ViT</a:t>
            </a:r>
            <a:r>
              <a:rPr lang="en-US" altLang="ja-JP" sz="1600" b="1">
                <a:latin typeface="Times New Roman" panose="02020603050405020304" pitchFamily="18" charset="0"/>
                <a:cs typeface="Times New Roman" panose="02020603050405020304" pitchFamily="18" charset="0"/>
                <a:sym typeface="+mn-ea"/>
              </a:rPr>
              <a:t> model for small object detection and tracking</a:t>
            </a:r>
          </a:p>
          <a:p>
            <a:pPr lvl="0" algn="just">
              <a:buClrTx/>
              <a:buSzTx/>
              <a:buFont typeface="Arial" panose="020B0604020202020204" pitchFamily="34" charset="0"/>
              <a:buChar char="•"/>
            </a:pPr>
            <a:r>
              <a:rPr lang="en-US" altLang="ja-JP" sz="1555">
                <a:latin typeface="Times New Roman" panose="02020603050405020304" pitchFamily="18" charset="0"/>
                <a:cs typeface="Times New Roman" panose="02020603050405020304" pitchFamily="18" charset="0"/>
                <a:sym typeface="+mn-ea"/>
              </a:rPr>
              <a:t>For implementation in UAV-assisted OWC networks, due to the mobility of the UAV, the transmitter is seen small from distance. </a:t>
            </a:r>
          </a:p>
          <a:p>
            <a:pPr lvl="0" algn="just">
              <a:buClrTx/>
              <a:buSzTx/>
              <a:buFont typeface="Arial" panose="020B0604020202020204" pitchFamily="34" charset="0"/>
              <a:buChar char="•"/>
            </a:pPr>
            <a:r>
              <a:rPr lang="en-US" altLang="ja-JP" sz="1555">
                <a:latin typeface="Times New Roman" panose="02020603050405020304" pitchFamily="18" charset="0"/>
                <a:cs typeface="Times New Roman" panose="02020603050405020304" pitchFamily="18" charset="0"/>
                <a:sym typeface="+mn-ea"/>
              </a:rPr>
              <a:t>Meanwhile, the current </a:t>
            </a:r>
            <a:r>
              <a:rPr lang="en-US" altLang="ja-JP" sz="1555" err="1">
                <a:latin typeface="Times New Roman" panose="02020603050405020304" pitchFamily="18" charset="0"/>
                <a:cs typeface="Times New Roman" panose="02020603050405020304" pitchFamily="18" charset="0"/>
                <a:sym typeface="+mn-ea"/>
              </a:rPr>
              <a:t>ViT</a:t>
            </a:r>
            <a:r>
              <a:rPr lang="en-US" altLang="ja-JP" sz="1555">
                <a:latin typeface="Times New Roman" panose="02020603050405020304" pitchFamily="18" charset="0"/>
                <a:cs typeface="Times New Roman" panose="02020603050405020304" pitchFamily="18" charset="0"/>
                <a:sym typeface="+mn-ea"/>
              </a:rPr>
              <a:t> model is not optimized for small object detection and tracking. </a:t>
            </a:r>
          </a:p>
          <a:p>
            <a:pPr lvl="0" algn="just">
              <a:buClrTx/>
              <a:buSzTx/>
              <a:buFont typeface="Arial" panose="020B0604020202020204" pitchFamily="34" charset="0"/>
              <a:buChar char="•"/>
            </a:pPr>
            <a:r>
              <a:rPr lang="en-US" altLang="ja-JP" sz="1555">
                <a:latin typeface="Times New Roman" panose="02020603050405020304" pitchFamily="18" charset="0"/>
                <a:cs typeface="Times New Roman" panose="02020603050405020304" pitchFamily="18" charset="0"/>
                <a:sym typeface="+mn-ea"/>
              </a:rPr>
              <a:t>As such, developing a </a:t>
            </a:r>
            <a:r>
              <a:rPr lang="en-US" altLang="ja-JP" sz="1555" err="1">
                <a:latin typeface="Times New Roman" panose="02020603050405020304" pitchFamily="18" charset="0"/>
                <a:cs typeface="Times New Roman" panose="02020603050405020304" pitchFamily="18" charset="0"/>
                <a:sym typeface="+mn-ea"/>
              </a:rPr>
              <a:t>ViT</a:t>
            </a:r>
            <a:r>
              <a:rPr lang="en-US" altLang="ja-JP" sz="1555">
                <a:latin typeface="Times New Roman" panose="02020603050405020304" pitchFamily="18" charset="0"/>
                <a:cs typeface="Times New Roman" panose="02020603050405020304" pitchFamily="18" charset="0"/>
                <a:sym typeface="+mn-ea"/>
              </a:rPr>
              <a:t>-based model for small object detection and tracking enable the applications in UAV-assisted OWC networks to maintain the link.</a:t>
            </a:r>
          </a:p>
          <a:p>
            <a:pPr marL="0" lvl="0" indent="0" algn="just">
              <a:buClrTx/>
              <a:buSzTx/>
              <a:buNone/>
            </a:pPr>
            <a:endParaRPr lang="en-US" altLang="ja-JP" sz="1555">
              <a:latin typeface="Times New Roman" panose="02020603050405020304" pitchFamily="18" charset="0"/>
              <a:cs typeface="Times New Roman" panose="02020603050405020304" pitchFamily="18" charset="0"/>
              <a:sym typeface="+mn-ea"/>
            </a:endParaRPr>
          </a:p>
        </p:txBody>
      </p:sp>
      <p:sp>
        <p:nvSpPr>
          <p:cNvPr id="4" name="Title 3"/>
          <p:cNvSpPr>
            <a:spLocks noGrp="1"/>
          </p:cNvSpPr>
          <p:nvPr>
            <p:ph type="title"/>
            <p:custDataLst>
              <p:tags r:id="rId1"/>
            </p:custDataLst>
          </p:nvPr>
        </p:nvSpPr>
        <p:spPr>
          <a:xfrm>
            <a:off x="533400" y="457200"/>
            <a:ext cx="8229600" cy="850900"/>
          </a:xfrm>
        </p:spPr>
        <p:txBody>
          <a:bodyPr>
            <a:normAutofit/>
          </a:bodyPr>
          <a:lstStyle/>
          <a:p>
            <a:r>
              <a:rPr lang="en-US" altLang="ja-JP" sz="3110">
                <a:latin typeface="Times New Roman" panose="02020603050405020304" pitchFamily="18" charset="0"/>
                <a:ea typeface="MS PGothic" panose="020B0600070205080204" charset="-128"/>
                <a:cs typeface="Times New Roman" panose="02020603050405020304" pitchFamily="18" charset="0"/>
                <a:sym typeface="+mn-ea"/>
              </a:rPr>
              <a:t>Future Direction of Tracking</a:t>
            </a:r>
            <a:endParaRPr lang="en-US" sz="400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23593" y="533400"/>
            <a:ext cx="249682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a:ea typeface="MS PGothic" panose="020B0600070205080204" charset="-128"/>
                <a:cs typeface="Times New Roman" panose="02020603050405020304" pitchFamily="18" charset="0"/>
              </a:rPr>
              <a:t>Conclusion</a:t>
            </a:r>
          </a:p>
        </p:txBody>
      </p:sp>
      <p:sp>
        <p:nvSpPr>
          <p:cNvPr id="2" name="Rectangle 3"/>
          <p:cNvSpPr>
            <a:spLocks noGrp="1" noChangeArrowheads="1"/>
          </p:cNvSpPr>
          <p:nvPr>
            <p:ph idx="1"/>
          </p:nvPr>
        </p:nvSpPr>
        <p:spPr>
          <a:xfrm>
            <a:off x="457200" y="1417638"/>
            <a:ext cx="8229600" cy="4918464"/>
          </a:xfrm>
        </p:spPr>
        <p:txBody>
          <a:bodyPr>
            <a:normAutofit/>
          </a:bodyPr>
          <a:lstStyle/>
          <a:p>
            <a:pPr lvl="0" algn="just">
              <a:buClrTx/>
              <a:buSzTx/>
            </a:pPr>
            <a:r>
              <a:rPr lang="en-US" altLang="ja-JP" sz="1600">
                <a:latin typeface="Times New Roman" panose="02020603050405020304" pitchFamily="18" charset="0"/>
                <a:cs typeface="Times New Roman" panose="02020603050405020304" pitchFamily="18" charset="0"/>
                <a:sym typeface="+mn-ea"/>
              </a:rPr>
              <a:t>In the UAV-assisted OWC networks, detecting and tracking the transmitter is important to maintain the link during data transmission.</a:t>
            </a:r>
          </a:p>
          <a:p>
            <a:pPr lvl="0" algn="just">
              <a:buClrTx/>
              <a:buSzTx/>
            </a:pPr>
            <a:r>
              <a:rPr lang="en-US" altLang="ja-JP" sz="1600">
                <a:latin typeface="Times New Roman" panose="02020603050405020304" pitchFamily="18" charset="0"/>
                <a:cs typeface="Times New Roman" panose="02020603050405020304" pitchFamily="18" charset="0"/>
                <a:sym typeface="+mn-ea"/>
              </a:rPr>
              <a:t>Existing methods are only in experimental stage where the FOV, mobility speed, and distance is limited.</a:t>
            </a:r>
          </a:p>
          <a:p>
            <a:pPr lvl="0" algn="just">
              <a:buClrTx/>
              <a:buSzTx/>
            </a:pPr>
            <a:r>
              <a:rPr lang="en-US" altLang="ja-JP" sz="1600">
                <a:latin typeface="Times New Roman" panose="02020603050405020304" pitchFamily="18" charset="0"/>
                <a:cs typeface="Times New Roman" panose="02020603050405020304" pitchFamily="18" charset="0"/>
                <a:sym typeface="+mn-ea"/>
              </a:rPr>
              <a:t>The usage of </a:t>
            </a:r>
            <a:r>
              <a:rPr lang="en-US" altLang="ja-JP" sz="1600" err="1">
                <a:latin typeface="Times New Roman" panose="02020603050405020304" pitchFamily="18" charset="0"/>
                <a:cs typeface="Times New Roman" panose="02020603050405020304" pitchFamily="18" charset="0"/>
                <a:sym typeface="+mn-ea"/>
              </a:rPr>
              <a:t>ViT</a:t>
            </a:r>
            <a:r>
              <a:rPr lang="en-US" altLang="ja-JP" sz="1600">
                <a:latin typeface="Times New Roman" panose="02020603050405020304" pitchFamily="18" charset="0"/>
                <a:cs typeface="Times New Roman" panose="02020603050405020304" pitchFamily="18" charset="0"/>
                <a:sym typeface="+mn-ea"/>
              </a:rPr>
              <a:t>-based model for detection and tracking is proved to be more efficient than other deep learning method.</a:t>
            </a:r>
          </a:p>
          <a:p>
            <a:pPr lvl="0" algn="just">
              <a:buClrTx/>
              <a:buSzTx/>
            </a:pPr>
            <a:r>
              <a:rPr lang="en-US" altLang="ja-JP" sz="1600">
                <a:latin typeface="Times New Roman" panose="02020603050405020304" pitchFamily="18" charset="0"/>
                <a:cs typeface="Times New Roman" panose="02020603050405020304" pitchFamily="18" charset="0"/>
                <a:sym typeface="+mn-ea"/>
              </a:rPr>
              <a:t>The development of </a:t>
            </a:r>
            <a:r>
              <a:rPr lang="en-US" altLang="ja-JP" sz="1600" err="1">
                <a:latin typeface="Times New Roman" panose="02020603050405020304" pitchFamily="18" charset="0"/>
                <a:cs typeface="Times New Roman" panose="02020603050405020304" pitchFamily="18" charset="0"/>
                <a:sym typeface="+mn-ea"/>
              </a:rPr>
              <a:t>ViT</a:t>
            </a:r>
            <a:r>
              <a:rPr lang="en-US" altLang="ja-JP" sz="1600">
                <a:latin typeface="Times New Roman" panose="02020603050405020304" pitchFamily="18" charset="0"/>
                <a:cs typeface="Times New Roman" panose="02020603050405020304" pitchFamily="18" charset="0"/>
                <a:sym typeface="+mn-ea"/>
              </a:rPr>
              <a:t>-based model for small object detection and tracking allows the possibility to implement the model in UAV system which improve the OWC performance by helping to maintain the link during transmission.</a:t>
            </a:r>
          </a:p>
          <a:p>
            <a:pPr lvl="0" algn="just">
              <a:buClrTx/>
              <a:buSzTx/>
            </a:pPr>
            <a:endParaRPr lang="en-US" altLang="ja-JP" sz="160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682</TotalTime>
  <Words>1376</Words>
  <Application>Microsoft Office PowerPoint</Application>
  <PresentationFormat>화면 슬라이드 쇼(4:3)</PresentationFormat>
  <Paragraphs>73</Paragraphs>
  <Slides>10</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10</vt:i4>
      </vt:variant>
    </vt:vector>
  </HeadingPairs>
  <TitlesOfParts>
    <vt:vector size="18" baseType="lpstr">
      <vt:lpstr>MS PGothic</vt:lpstr>
      <vt:lpstr>Arial</vt:lpstr>
      <vt:lpstr>Calibri</vt:lpstr>
      <vt:lpstr>Cambria Math</vt:lpstr>
      <vt:lpstr>Times New Roman</vt:lpstr>
      <vt:lpstr>Verdana</vt:lpstr>
      <vt:lpstr>Wingdings</vt:lpstr>
      <vt:lpstr>Office Theme</vt:lpstr>
      <vt:lpstr>PowerPoint 프레젠테이션</vt:lpstr>
      <vt:lpstr>PowerPoint 프레젠테이션</vt:lpstr>
      <vt:lpstr>Contents</vt:lpstr>
      <vt:lpstr>Background</vt:lpstr>
      <vt:lpstr>Current Status</vt:lpstr>
      <vt:lpstr>Current Status</vt:lpstr>
      <vt:lpstr>Future Direction of Tracking the OWC Transmitter</vt:lpstr>
      <vt:lpstr>Future Direction of Tracking</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cp:revision>
  <cp:lastPrinted>2017-05-07T15:48:00Z</cp:lastPrinted>
  <dcterms:created xsi:type="dcterms:W3CDTF">2010-05-15T17:50:00Z</dcterms:created>
  <dcterms:modified xsi:type="dcterms:W3CDTF">2024-11-12T17:00:39Z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13816CEA3D91433D9EC1B13133ED8F43_13</vt:lpwstr>
  </property>
  <property fmtid="{D5CDD505-2E9C-101B-9397-08002B2CF9AE}" pid="3" name="KSOProductBuildVer">
    <vt:lpwstr>1033-12.2.0.18607</vt:lpwstr>
  </property>
</Properties>
</file>