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3"/>
  </p:notesMasterIdLst>
  <p:handoutMasterIdLst>
    <p:handoutMasterId r:id="rId14"/>
  </p:handoutMasterIdLst>
  <p:sldIdLst>
    <p:sldId id="346" r:id="rId3"/>
    <p:sldId id="311" r:id="rId4"/>
    <p:sldId id="339" r:id="rId5"/>
    <p:sldId id="405" r:id="rId6"/>
    <p:sldId id="406" r:id="rId7"/>
    <p:sldId id="416" r:id="rId8"/>
    <p:sldId id="418" r:id="rId9"/>
    <p:sldId id="407" r:id="rId10"/>
    <p:sldId id="409"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7" userDrawn="1">
          <p15:clr>
            <a:srgbClr val="A4A3A4"/>
          </p15:clr>
        </p15:guide>
        <p15:guide id="2" pos="2884" userDrawn="1">
          <p15:clr>
            <a:srgbClr val="A4A3A4"/>
          </p15:clr>
        </p15:guide>
      </p15:sldGuideLst>
    </p:ext>
    <p:ext uri="{2D200454-40CA-4A62-9FC3-DE9A4176ACB9}">
      <p15:notesGuideLst xmlns:p15="http://schemas.microsoft.com/office/powerpoint/2012/main">
        <p15:guide id="1" orient="horz" pos="3005">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5775" autoAdjust="0"/>
  </p:normalViewPr>
  <p:slideViewPr>
    <p:cSldViewPr showGuides="1">
      <p:cViewPr varScale="1">
        <p:scale>
          <a:sx n="82" d="100"/>
          <a:sy n="82" d="100"/>
        </p:scale>
        <p:origin x="1363" y="72"/>
      </p:cViewPr>
      <p:guideLst>
        <p:guide orient="horz" pos="2217"/>
        <p:guide pos="2884"/>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8" d="100"/>
          <a:sy n="108" d="100"/>
        </p:scale>
        <p:origin x="1158" y="114"/>
      </p:cViewPr>
      <p:guideLst>
        <p:guide orient="horz" pos="3005"/>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ltLang="en-US"/>
          </a:p>
        </p:txBody>
      </p:sp>
      <p:sp>
        <p:nvSpPr>
          <p:cNvPr id="4" name="Header Placeholder 3"/>
          <p:cNvSpPr>
            <a:spLocks noGrp="1"/>
          </p:cNvSpPr>
          <p:nvPr>
            <p:ph type="hdr" sz="quarter"/>
          </p:nvPr>
        </p:nvSpPr>
        <p:spPr/>
        <p:txBody>
          <a:bodyPr/>
          <a:lstStyle/>
          <a:p>
            <a:r>
              <a:rPr lang="en-US" dirty="0"/>
              <a:t>January 2022</a:t>
            </a:r>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54B844-0726-49DB-BC34-926EF0784B3B}"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54B844-0726-49DB-BC34-926EF0784B3B}"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54B844-0726-49DB-BC34-926EF0784B3B}"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54B844-0726-49DB-BC34-926EF0784B3B}" type="datetimeFigureOut">
              <a:rPr lang="en-US" smtClean="0"/>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54B844-0726-49DB-BC34-926EF0784B3B}" type="datetimeFigureOut">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4B844-0726-49DB-BC34-926EF0784B3B}" type="datetimeFigureOut">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54B844-0726-49DB-BC34-926EF0784B3B}"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November 2024</a:t>
            </a:r>
          </a:p>
        </p:txBody>
      </p:sp>
      <p:sp>
        <p:nvSpPr>
          <p:cNvPr id="13" name="Date Placeholder 3"/>
          <p:cNvSpPr txBox="1"/>
          <p:nvPr userDrawn="1"/>
        </p:nvSpPr>
        <p:spPr>
          <a:xfrm>
            <a:off x="474134" y="6340475"/>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4724400" y="168275"/>
            <a:ext cx="396240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15-24-0624-00-07ma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54B844-0726-49DB-BC34-926EF0784B3B}"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54B844-0726-49DB-BC34-926EF0784B3B}"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84A44-4C11-43EB-90B5-0A5C2EF7C8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11/13/2024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11/13/2024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11/13/2024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11/13/2024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54B844-0726-49DB-BC34-926EF0784B3B}" type="datetimeFigureOut">
              <a:rPr lang="en-US" smtClean="0"/>
              <a:t>11/13/2024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F84A44-4C11-43EB-90B5-0A5C2EF7C82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762000"/>
            <a:ext cx="8991600" cy="5526405"/>
          </a:xfrm>
          <a:prstGeom prst="rect">
            <a:avLst/>
          </a:prstGeom>
          <a:noFill/>
          <a:ln w="12700">
            <a:noFill/>
            <a:miter lim="800000"/>
            <a:headEnd type="none" w="sm" len="sm"/>
            <a:tailEnd type="none" w="sm" len="sm"/>
          </a:ln>
          <a:effectLst/>
        </p:spPr>
        <p:txBody>
          <a:bodyPr>
            <a:no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Towards High-Speed, Secure Communication for Drones: The Role of FSO Networks</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November 12,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Lai Yi Aung,</a:t>
            </a:r>
            <a:r>
              <a:rPr lang="en-US" altLang="zh-CN" sz="1600" dirty="0">
                <a:latin typeface="Times New Roman" panose="02020603050405020304" pitchFamily="18" charset="0"/>
                <a:cs typeface="Times New Roman" panose="02020603050405020304" pitchFamily="18" charset="0"/>
              </a:rPr>
              <a:t> Nguyen Ngoc Huy,</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Gulim" panose="020B0600000101010101" charset="-127"/>
                <a:cs typeface="Times New Roman" panose="02020603050405020304" pitchFamily="18" charset="0"/>
              </a:rPr>
              <a:t>Kookmin</a:t>
            </a:r>
            <a:r>
              <a:rPr lang="en-US" altLang="ko-KR" sz="1600" dirty="0">
                <a:latin typeface="Times New Roman" panose="02020603050405020304" pitchFamily="18" charset="0"/>
                <a:ea typeface="Gulim" panose="020B0600000101010101" charset="-127"/>
                <a:cs typeface="Times New Roman" panose="02020603050405020304" pitchFamily="18" charset="0"/>
              </a:rPr>
              <a:t>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Towards High-Speed, Secure Communication for Drones: The Role of FSO Networks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5976" y="3810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000" dirty="0"/>
              <a:t>References</a:t>
            </a:r>
          </a:p>
        </p:txBody>
      </p:sp>
      <p:sp>
        <p:nvSpPr>
          <p:cNvPr id="3" name="TextBox 2"/>
          <p:cNvSpPr txBox="1"/>
          <p:nvPr/>
        </p:nvSpPr>
        <p:spPr>
          <a:xfrm>
            <a:off x="381000" y="1219200"/>
            <a:ext cx="8269605" cy="4554220"/>
          </a:xfrm>
          <a:prstGeom prst="rect">
            <a:avLst/>
          </a:prstGeom>
          <a:noFill/>
        </p:spPr>
        <p:txBody>
          <a:bodyPr wrap="square" rtlCol="0">
            <a:spAutoFit/>
          </a:bodyPr>
          <a:lstStyle/>
          <a:p>
            <a:pPr marL="342900" indent="-342900" algn="just" fontAlgn="base">
              <a:lnSpc>
                <a:spcPct val="100000"/>
              </a:lnSpc>
              <a:spcBef>
                <a:spcPts val="0"/>
              </a:spcBef>
              <a:spcAft>
                <a:spcPts val="1500"/>
              </a:spcAft>
              <a:buFont typeface="+mj-lt"/>
              <a:buAutoNum type="arabicPeriod"/>
            </a:pPr>
            <a:r>
              <a:rPr lang="en-US" altLang="en-US" sz="1600" b="0" i="0" u="none" strike="noStrike">
                <a:solidFill>
                  <a:srgbClr val="000000"/>
                </a:solidFill>
                <a:effectLst/>
                <a:latin typeface="Times New Roman" panose="02020603050405020304" pitchFamily="18" charset="0"/>
                <a:cs typeface="Times New Roman" panose="02020603050405020304" pitchFamily="18" charset="0"/>
              </a:rPr>
              <a:t> NwanzeJ. Nzekwu, MarcoA.Fernandes, Gil M. Fernandes, Paulo P. Monteiro and Fernando P.Guiomar, “ AComprehensive Review of UAV-Assisted FSO Relay Systems”, Photonics 2024, 11, 274. https://doi.org/10.3390/photonics11030274</a:t>
            </a:r>
          </a:p>
          <a:p>
            <a:pPr marL="342900" indent="-342900" algn="just" fontAlgn="base">
              <a:lnSpc>
                <a:spcPct val="100000"/>
              </a:lnSpc>
              <a:spcBef>
                <a:spcPts val="0"/>
              </a:spcBef>
              <a:spcAft>
                <a:spcPts val="1500"/>
              </a:spcAft>
              <a:buFont typeface="+mj-lt"/>
              <a:buAutoNum type="arabicPeriod"/>
            </a:pPr>
            <a:r>
              <a:rPr lang="en-US" altLang="en-US" sz="1600" b="0" i="0" u="none" strike="noStrike">
                <a:solidFill>
                  <a:srgbClr val="000000"/>
                </a:solidFill>
                <a:effectLst/>
                <a:latin typeface="Times New Roman" panose="02020603050405020304" pitchFamily="18" charset="0"/>
                <a:cs typeface="Times New Roman" panose="02020603050405020304" pitchFamily="18" charset="0"/>
              </a:rPr>
              <a:t>Z. Gu, J. Jiang, T. Dong, Z. Liu and Y. Ji, "Cross-Layer Topology Control Mechanism for FSO-Based UAV Relay Networks," 2024 IEEE International Conference on Communications Workshops (ICC Workshops), Denver, CO, USA, 2024, pp. 1274-1279, doi: 10.1109/ICCWorkshops59551.2024.10615902.</a:t>
            </a:r>
          </a:p>
          <a:p>
            <a:pPr marL="342900" indent="-342900" algn="just" fontAlgn="base">
              <a:lnSpc>
                <a:spcPct val="100000"/>
              </a:lnSpc>
              <a:spcBef>
                <a:spcPts val="0"/>
              </a:spcBef>
              <a:spcAft>
                <a:spcPts val="1500"/>
              </a:spcAft>
              <a:buFont typeface="+mj-lt"/>
              <a:buAutoNum type="arabicPeriod"/>
            </a:pPr>
            <a:r>
              <a:rPr lang="en-US" altLang="en-US" sz="1600" dirty="0">
                <a:solidFill>
                  <a:srgbClr val="000000"/>
                </a:solidFill>
                <a:effectLst/>
                <a:latin typeface="Times New Roman" panose="02020603050405020304" pitchFamily="18" charset="0"/>
                <a:cs typeface="Times New Roman" panose="02020603050405020304" pitchFamily="18" charset="0"/>
                <a:sym typeface="+mn-ea"/>
              </a:rPr>
              <a:t>A. C. Campos, M. A. Fernandes, G. M. Fernandes, P. P. Monteiro and F. P. Guiomar, "Flexible and Cost-Efficient Auto-Alignment for Bidirectional Optical Wireless Communications," 2024 24th International Conference on Transparent Optical Networks (ICTON), Bari, Italy, 2024, pp. 1-4, doi: 10.1109/ICTON62926.2024.10647241.</a:t>
            </a:r>
          </a:p>
          <a:p>
            <a:pPr marL="342900" indent="-342900" algn="just" fontAlgn="base">
              <a:lnSpc>
                <a:spcPct val="100000"/>
              </a:lnSpc>
              <a:spcBef>
                <a:spcPts val="0"/>
              </a:spcBef>
              <a:spcAft>
                <a:spcPts val="1500"/>
              </a:spcAft>
              <a:buFont typeface="+mj-lt"/>
              <a:buAutoNum type="arabicPeriod"/>
            </a:pPr>
            <a:r>
              <a:rPr lang="en-US" altLang="en-US" sz="1600" b="0" i="0" u="none" strike="noStrike" dirty="0">
                <a:solidFill>
                  <a:srgbClr val="000000"/>
                </a:solidFill>
                <a:effectLst/>
                <a:latin typeface="Times New Roman" panose="02020603050405020304" pitchFamily="18" charset="0"/>
                <a:cs typeface="Times New Roman" panose="02020603050405020304" pitchFamily="18" charset="0"/>
              </a:rPr>
              <a:t>H. Khalid et al., "HOOPOE: High Performance and Efficient Anonymous Handover Authentication Protocol for Flying Out of Zone UAVs," in IEEE Transactions on Vehicular Technology, vol. 72, no. 8, pp. 10906-10920, Aug. 2023, doi: 10.1109/TVT.2023.3262173.</a:t>
            </a:r>
          </a:p>
          <a:p>
            <a:pPr marL="342900" indent="-342900" algn="just" fontAlgn="base">
              <a:lnSpc>
                <a:spcPct val="100000"/>
              </a:lnSpc>
              <a:spcBef>
                <a:spcPts val="0"/>
              </a:spcBef>
              <a:spcAft>
                <a:spcPts val="1500"/>
              </a:spcAft>
              <a:buFont typeface="+mj-lt"/>
              <a:buAutoNum type="arabicPeriod"/>
            </a:pPr>
            <a:endParaRPr lang="en-US" altLang="en-US" sz="16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1" y="990600"/>
            <a:ext cx="7848600" cy="495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600" b="1" dirty="0">
                <a:latin typeface="Times New Roman" panose="02020603050405020304" pitchFamily="18" charset="0"/>
                <a:ea typeface="MS PGothic" panose="020B0600070205080204" charset="-128"/>
                <a:cs typeface="Times New Roman" panose="02020603050405020304" pitchFamily="18" charset="0"/>
              </a:rPr>
              <a:t>Towards High-Speed, Secure Communication for Drones: The Role of FSO Networks</a:t>
            </a:r>
          </a:p>
          <a:p>
            <a:endParaRPr lang="en-US" altLang="ja-JP" b="1" dirty="0">
              <a:latin typeface="Times New Roman" panose="02020603050405020304" pitchFamily="18" charset="0"/>
              <a:ea typeface="MS PGothic" panose="020B0600070205080204" charset="-128"/>
              <a:cs typeface="Times New Roman" panose="02020603050405020304" pitchFamily="18" charset="0"/>
            </a:endParaRPr>
          </a:p>
          <a:p>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sz="3300" dirty="0">
                <a:latin typeface="Times New Roman" panose="02020603050405020304" pitchFamily="18" charset="0"/>
                <a:ea typeface="MS PGothic" panose="020B0600070205080204" charset="-128"/>
                <a:cs typeface="Times New Roman" panose="02020603050405020304" pitchFamily="18" charset="0"/>
              </a:rPr>
              <a:t>November 12, 2024</a:t>
            </a:r>
            <a:endParaRPr lang="ja-JP" altLang="ja-JP" sz="33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229600" cy="4918464"/>
          </a:xfrm>
        </p:spPr>
        <p:txBody>
          <a:bodyPr>
            <a:normAutofit/>
          </a:bodyPr>
          <a:lstStyle/>
          <a:p>
            <a:pPr algn="just">
              <a:lnSpc>
                <a:spcPct val="150000"/>
              </a:lnSpc>
            </a:pPr>
            <a:r>
              <a:rPr lang="en-US" altLang="ja-JP" sz="2400" dirty="0">
                <a:latin typeface="Times New Roman" panose="02020603050405020304" pitchFamily="18" charset="0"/>
                <a:cs typeface="Times New Roman" panose="02020603050405020304" pitchFamily="18" charset="0"/>
              </a:rPr>
              <a:t>Background</a:t>
            </a:r>
          </a:p>
          <a:p>
            <a:pPr algn="just">
              <a:lnSpc>
                <a:spcPct val="150000"/>
              </a:lnSpc>
            </a:pPr>
            <a:r>
              <a:rPr lang="en-US" altLang="ja-JP" sz="2400" b="1" dirty="0">
                <a:latin typeface="Times New Roman" panose="02020603050405020304" pitchFamily="18" charset="0"/>
                <a:ea typeface="MS PGothic" panose="020B0600070205080204" charset="-128"/>
                <a:cs typeface="Times New Roman" panose="02020603050405020304" pitchFamily="18" charset="0"/>
              </a:rPr>
              <a:t>UAV</a:t>
            </a:r>
            <a:r>
              <a:rPr lang="en-US" altLang="ja-JP" sz="2400" dirty="0">
                <a:latin typeface="Times New Roman" panose="02020603050405020304" pitchFamily="18" charset="0"/>
                <a:ea typeface="MS PGothic" panose="020B0600070205080204" charset="-128"/>
                <a:cs typeface="Times New Roman" panose="02020603050405020304" pitchFamily="18" charset="0"/>
              </a:rPr>
              <a:t> platform</a:t>
            </a:r>
          </a:p>
          <a:p>
            <a:pPr algn="just">
              <a:lnSpc>
                <a:spcPct val="150000"/>
              </a:lnSpc>
            </a:pPr>
            <a:r>
              <a:rPr lang="en-US" sz="2400" dirty="0">
                <a:latin typeface="Times New Roman" panose="02020603050405020304" pitchFamily="18" charset="0"/>
                <a:cs typeface="Times New Roman" panose="02020603050405020304" pitchFamily="18" charset="0"/>
              </a:rPr>
              <a:t>Requirements for System Design </a:t>
            </a:r>
          </a:p>
          <a:p>
            <a:pPr algn="just">
              <a:lnSpc>
                <a:spcPct val="150000"/>
              </a:lnSpc>
            </a:pPr>
            <a:r>
              <a:rPr lang="en-US" sz="2400" dirty="0">
                <a:latin typeface="Times New Roman" panose="02020603050405020304" pitchFamily="18" charset="0"/>
                <a:cs typeface="Times New Roman" panose="02020603050405020304" pitchFamily="18" charset="0"/>
              </a:rPr>
              <a:t>Challenges</a:t>
            </a:r>
          </a:p>
          <a:p>
            <a:pPr algn="just">
              <a:lnSpc>
                <a:spcPct val="150000"/>
              </a:lnSpc>
            </a:pPr>
            <a:r>
              <a:rPr lang="en-US" altLang="ja-JP" sz="2400" dirty="0">
                <a:latin typeface="Times New Roman" panose="02020603050405020304" pitchFamily="18" charset="0"/>
                <a:cs typeface="Times New Roman" panose="02020603050405020304" pitchFamily="18" charset="0"/>
              </a:rPr>
              <a:t>Conclusion</a:t>
            </a:r>
          </a:p>
          <a:p>
            <a:pPr algn="just">
              <a:lnSpc>
                <a:spcPct val="150000"/>
              </a:lnSpc>
            </a:pPr>
            <a:r>
              <a:rPr lang="en-US" altLang="ja-JP" sz="2400" dirty="0">
                <a:latin typeface="Times New Roman" panose="02020603050405020304" pitchFamily="18" charset="0"/>
                <a:cs typeface="Times New Roman" panose="02020603050405020304" pitchFamily="18" charset="0"/>
              </a:rPr>
              <a:t>References</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533400" y="1524000"/>
            <a:ext cx="8229600" cy="4240530"/>
          </a:xfrm>
        </p:spPr>
        <p:txBody>
          <a:bodyPr>
            <a:noAutofit/>
          </a:bodyPr>
          <a:lstStyle/>
          <a:p>
            <a:pPr lvl="0" algn="just">
              <a:lnSpc>
                <a:spcPct val="150000"/>
              </a:lnSpc>
            </a:pPr>
            <a:r>
              <a:rPr lang="en-US" altLang="en-US" sz="2000">
                <a:latin typeface="Times New Roman" panose="02020603050405020304" pitchFamily="18" charset="0"/>
                <a:cs typeface="Times New Roman" panose="02020603050405020304" pitchFamily="18" charset="0"/>
              </a:rPr>
              <a:t>The increasing use of drones (</a:t>
            </a:r>
            <a:r>
              <a:rPr lang="en-US" altLang="en-US" sz="2000" b="1">
                <a:latin typeface="Times New Roman" panose="02020603050405020304" pitchFamily="18" charset="0"/>
                <a:cs typeface="Times New Roman" panose="02020603050405020304" pitchFamily="18" charset="0"/>
              </a:rPr>
              <a:t>UAVs</a:t>
            </a:r>
            <a:r>
              <a:rPr lang="en-US" altLang="en-US" sz="2000">
                <a:latin typeface="Times New Roman" panose="02020603050405020304" pitchFamily="18" charset="0"/>
                <a:cs typeface="Times New Roman" panose="02020603050405020304" pitchFamily="18" charset="0"/>
              </a:rPr>
              <a:t>) is driving a surge in the demand for high-speed, secure communication in next-generation networks.</a:t>
            </a:r>
          </a:p>
          <a:p>
            <a:pPr lvl="0" algn="just">
              <a:lnSpc>
                <a:spcPct val="150000"/>
              </a:lnSpc>
            </a:pPr>
            <a:r>
              <a:rPr lang="en-US" altLang="en-US" sz="2000">
                <a:latin typeface="Times New Roman" panose="02020603050405020304" pitchFamily="18" charset="0"/>
                <a:cs typeface="Times New Roman" panose="02020603050405020304" pitchFamily="18" charset="0"/>
              </a:rPr>
              <a:t>Next-generation mobile communications networks can be enhanced by vertically deployed Unmanned Aerial Vehicle (</a:t>
            </a:r>
            <a:r>
              <a:rPr lang="en-US" altLang="en-US" sz="2000" b="1">
                <a:latin typeface="Times New Roman" panose="02020603050405020304" pitchFamily="18" charset="0"/>
                <a:cs typeface="Times New Roman" panose="02020603050405020304" pitchFamily="18" charset="0"/>
              </a:rPr>
              <a:t>UAV</a:t>
            </a:r>
            <a:r>
              <a:rPr lang="en-US" altLang="en-US" sz="2000">
                <a:latin typeface="Times New Roman" panose="02020603050405020304" pitchFamily="18" charset="0"/>
                <a:cs typeface="Times New Roman" panose="02020603050405020304" pitchFamily="18" charset="0"/>
              </a:rPr>
              <a:t>) platforms integrated with Free Space Optical communications (</a:t>
            </a:r>
            <a:r>
              <a:rPr lang="en-US" altLang="en-US" sz="2000" b="1">
                <a:latin typeface="Times New Roman" panose="02020603050405020304" pitchFamily="18" charset="0"/>
                <a:cs typeface="Times New Roman" panose="02020603050405020304" pitchFamily="18" charset="0"/>
              </a:rPr>
              <a:t>FSO</a:t>
            </a:r>
            <a:r>
              <a:rPr lang="en-US" altLang="en-US" sz="2000">
                <a:latin typeface="Times New Roman" panose="02020603050405020304" pitchFamily="18" charset="0"/>
                <a:cs typeface="Times New Roman" panose="02020603050405020304" pitchFamily="18" charset="0"/>
              </a:rPr>
              <a:t>).</a:t>
            </a:r>
          </a:p>
          <a:p>
            <a:pPr lvl="0" algn="just">
              <a:lnSpc>
                <a:spcPct val="150000"/>
              </a:lnSpc>
            </a:pPr>
            <a:r>
              <a:rPr lang="en-US" altLang="en-US" sz="2000">
                <a:latin typeface="Times New Roman" panose="02020603050405020304" pitchFamily="18" charset="0"/>
                <a:cs typeface="Times New Roman" panose="02020603050405020304" pitchFamily="18" charset="0"/>
              </a:rPr>
              <a:t>In dynamic situations, these systems can be tuned for secure, scalable, and real-time communications.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527" y="457261"/>
            <a:ext cx="8229600" cy="643185"/>
          </a:xfrm>
        </p:spPr>
        <p:txBody>
          <a:bodyPr>
            <a:normAutofit fontScale="90000"/>
          </a:bodyPr>
          <a:lstStyle/>
          <a:p>
            <a:r>
              <a:rPr lang="en-US" altLang="ja-JP" sz="4445" b="1" dirty="0">
                <a:latin typeface="Times New Roman" panose="02020603050405020304" pitchFamily="18" charset="0"/>
                <a:ea typeface="MS PGothic" panose="020B0600070205080204" charset="-128"/>
                <a:cs typeface="Times New Roman" panose="02020603050405020304" pitchFamily="18" charset="0"/>
                <a:sym typeface="+mn-ea"/>
              </a:rPr>
              <a:t>UAV</a:t>
            </a:r>
            <a:r>
              <a:rPr lang="en-US" altLang="ja-JP" sz="4445" dirty="0">
                <a:latin typeface="Times New Roman" panose="02020603050405020304" pitchFamily="18" charset="0"/>
                <a:ea typeface="MS PGothic" panose="020B0600070205080204" charset="-128"/>
                <a:cs typeface="Times New Roman" panose="02020603050405020304" pitchFamily="18" charset="0"/>
                <a:sym typeface="+mn-ea"/>
              </a:rPr>
              <a:t> platform</a:t>
            </a:r>
            <a:endParaRPr lang="en-US" altLang="ja-JP" sz="4445" b="1"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457200" y="4684395"/>
            <a:ext cx="8268335" cy="1513840"/>
          </a:xfrm>
        </p:spPr>
        <p:txBody>
          <a:bodyPr>
            <a:noAutofit/>
          </a:bodyPr>
          <a:lstStyle/>
          <a:p>
            <a:pPr lvl="0" algn="just">
              <a:lnSpc>
                <a:spcPct val="150000"/>
              </a:lnSpc>
            </a:pPr>
            <a:r>
              <a:rPr lang="en-US" altLang="en-US" sz="2000">
                <a:latin typeface="Times New Roman" panose="02020603050405020304" pitchFamily="18" charset="0"/>
                <a:cs typeface="Times New Roman" panose="02020603050405020304" pitchFamily="18" charset="0"/>
              </a:rPr>
              <a:t>The system aims to enhance reliability and adaptability for real-time, high-data-rate applications, serving as a valuable reference for </a:t>
            </a:r>
            <a:r>
              <a:rPr lang="en-US" altLang="en-US" sz="2000" b="1">
                <a:latin typeface="Times New Roman" panose="02020603050405020304" pitchFamily="18" charset="0"/>
                <a:cs typeface="Times New Roman" panose="02020603050405020304" pitchFamily="18" charset="0"/>
              </a:rPr>
              <a:t>FSO</a:t>
            </a:r>
            <a:r>
              <a:rPr lang="en-US" altLang="en-US" sz="2000">
                <a:latin typeface="Times New Roman" panose="02020603050405020304" pitchFamily="18" charset="0"/>
                <a:cs typeface="Times New Roman" panose="02020603050405020304" pitchFamily="18" charset="0"/>
              </a:rPr>
              <a:t>-based </a:t>
            </a:r>
            <a:r>
              <a:rPr lang="en-US" altLang="en-US" sz="2000" b="1">
                <a:latin typeface="Times New Roman" panose="02020603050405020304" pitchFamily="18" charset="0"/>
                <a:cs typeface="Times New Roman" panose="02020603050405020304" pitchFamily="18" charset="0"/>
              </a:rPr>
              <a:t>UAV</a:t>
            </a:r>
            <a:r>
              <a:rPr lang="en-US" altLang="en-US" sz="2000">
                <a:latin typeface="Times New Roman" panose="02020603050405020304" pitchFamily="18" charset="0"/>
                <a:cs typeface="Times New Roman" panose="02020603050405020304" pitchFamily="18" charset="0"/>
              </a:rPr>
              <a:t> communication systems.</a:t>
            </a:r>
          </a:p>
        </p:txBody>
      </p:sp>
      <p:sp>
        <p:nvSpPr>
          <p:cNvPr id="6" name="TextBox 11"/>
          <p:cNvSpPr txBox="1"/>
          <p:nvPr/>
        </p:nvSpPr>
        <p:spPr>
          <a:xfrm>
            <a:off x="304800" y="4114800"/>
            <a:ext cx="4361815" cy="374015"/>
          </a:xfrm>
          <a:prstGeom prst="rect">
            <a:avLst/>
          </a:prstGeom>
          <a:noFill/>
        </p:spPr>
        <p:txBody>
          <a:bodyPr wrap="square">
            <a:noAutofit/>
          </a:bodyPr>
          <a:lstStyle/>
          <a:p>
            <a:pPr algn="ctr"/>
            <a:r>
              <a:rPr lang="fr-FR" sz="1400" b="1" dirty="0">
                <a:latin typeface="Times New Roman" panose="02020603050405020304" pitchFamily="18" charset="0"/>
                <a:cs typeface="Times New Roman" panose="02020603050405020304" pitchFamily="18" charset="0"/>
              </a:rPr>
              <a:t>Fig. 1</a:t>
            </a:r>
            <a:r>
              <a:rPr lang="fr-FR" sz="1400" dirty="0">
                <a:latin typeface="Times New Roman" panose="02020603050405020304" pitchFamily="18" charset="0"/>
                <a:cs typeface="Times New Roman" panose="02020603050405020304" pitchFamily="18" charset="0"/>
              </a:rPr>
              <a:t>. </a:t>
            </a:r>
            <a:r>
              <a:rPr lang="en-US" altLang="en-US" sz="1400">
                <a:latin typeface="Times New Roman" panose="02020603050405020304" pitchFamily="18" charset="0"/>
                <a:cs typeface="Times New Roman" panose="02020603050405020304" pitchFamily="18" charset="0"/>
              </a:rPr>
              <a:t>Application of </a:t>
            </a:r>
            <a:r>
              <a:rPr lang="en-US" altLang="en-US" sz="1400" b="1">
                <a:latin typeface="Times New Roman" panose="02020603050405020304" pitchFamily="18" charset="0"/>
                <a:cs typeface="Times New Roman" panose="02020603050405020304" pitchFamily="18" charset="0"/>
              </a:rPr>
              <a:t>UAV</a:t>
            </a:r>
            <a:r>
              <a:rPr lang="en-US" altLang="en-US" sz="1400">
                <a:latin typeface="Times New Roman" panose="02020603050405020304" pitchFamily="18" charset="0"/>
                <a:cs typeface="Times New Roman" panose="02020603050405020304" pitchFamily="18" charset="0"/>
              </a:rPr>
              <a:t>-enabled </a:t>
            </a:r>
            <a:r>
              <a:rPr lang="en-US" altLang="en-US" sz="1400" b="1">
                <a:latin typeface="Times New Roman" panose="02020603050405020304" pitchFamily="18" charset="0"/>
                <a:cs typeface="Times New Roman" panose="02020603050405020304" pitchFamily="18" charset="0"/>
              </a:rPr>
              <a:t>3D</a:t>
            </a:r>
            <a:r>
              <a:rPr lang="en-US" altLang="en-US" sz="1400">
                <a:latin typeface="Times New Roman" panose="02020603050405020304" pitchFamily="18" charset="0"/>
                <a:cs typeface="Times New Roman" panose="02020603050405020304" pitchFamily="18" charset="0"/>
              </a:rPr>
              <a:t> relay across several scenarios.</a:t>
            </a:r>
          </a:p>
        </p:txBody>
      </p:sp>
      <p:pic>
        <p:nvPicPr>
          <p:cNvPr id="3" name="Picture 2"/>
          <p:cNvPicPr>
            <a:picLocks noChangeAspect="1"/>
          </p:cNvPicPr>
          <p:nvPr/>
        </p:nvPicPr>
        <p:blipFill>
          <a:blip r:embed="rId3"/>
          <a:srcRect t="3305"/>
          <a:stretch>
            <a:fillRect/>
          </a:stretch>
        </p:blipFill>
        <p:spPr>
          <a:xfrm>
            <a:off x="286385" y="1346200"/>
            <a:ext cx="4327525" cy="2638425"/>
          </a:xfrm>
          <a:prstGeom prst="rect">
            <a:avLst/>
          </a:prstGeom>
        </p:spPr>
      </p:pic>
      <p:pic>
        <p:nvPicPr>
          <p:cNvPr id="5" name="Picture 4"/>
          <p:cNvPicPr>
            <a:picLocks noChangeAspect="1"/>
          </p:cNvPicPr>
          <p:nvPr/>
        </p:nvPicPr>
        <p:blipFill>
          <a:blip r:embed="rId4"/>
          <a:stretch>
            <a:fillRect/>
          </a:stretch>
        </p:blipFill>
        <p:spPr>
          <a:xfrm>
            <a:off x="4724400" y="1625600"/>
            <a:ext cx="4193540" cy="2489200"/>
          </a:xfrm>
          <a:prstGeom prst="rect">
            <a:avLst/>
          </a:prstGeom>
        </p:spPr>
      </p:pic>
      <p:sp>
        <p:nvSpPr>
          <p:cNvPr id="8" name="TextBox 11"/>
          <p:cNvSpPr txBox="1"/>
          <p:nvPr/>
        </p:nvSpPr>
        <p:spPr>
          <a:xfrm>
            <a:off x="4666615" y="4114800"/>
            <a:ext cx="4361815" cy="374015"/>
          </a:xfrm>
          <a:prstGeom prst="rect">
            <a:avLst/>
          </a:prstGeom>
          <a:noFill/>
        </p:spPr>
        <p:txBody>
          <a:bodyPr wrap="square">
            <a:noAutofit/>
          </a:bodyPr>
          <a:lstStyle/>
          <a:p>
            <a:pPr algn="ctr"/>
            <a:r>
              <a:rPr lang="fr-FR" sz="1400" b="1" dirty="0">
                <a:latin typeface="Times New Roman" panose="02020603050405020304" pitchFamily="18" charset="0"/>
                <a:cs typeface="Times New Roman" panose="02020603050405020304" pitchFamily="18" charset="0"/>
              </a:rPr>
              <a:t>Fig. </a:t>
            </a:r>
            <a:r>
              <a:rPr lang="en-US" altLang="fr-FR" sz="1400" b="1" dirty="0">
                <a:latin typeface="Times New Roman" panose="02020603050405020304" pitchFamily="18" charset="0"/>
                <a:cs typeface="Times New Roman" panose="02020603050405020304" pitchFamily="18" charset="0"/>
              </a:rPr>
              <a:t>2</a:t>
            </a:r>
            <a:r>
              <a:rPr lang="fr-FR" sz="1400" dirty="0">
                <a:latin typeface="Times New Roman" panose="02020603050405020304" pitchFamily="18" charset="0"/>
                <a:cs typeface="Times New Roman" panose="02020603050405020304" pitchFamily="18" charset="0"/>
              </a:rPr>
              <a:t>. </a:t>
            </a:r>
            <a:r>
              <a:rPr lang="en-US" altLang="en-US" sz="1400">
                <a:latin typeface="Times New Roman" panose="02020603050405020304" pitchFamily="18" charset="0"/>
                <a:cs typeface="Times New Roman" panose="02020603050405020304" pitchFamily="18" charset="0"/>
              </a:rPr>
              <a:t> Qualitative comparison of key performance indicators of different </a:t>
            </a:r>
            <a:r>
              <a:rPr lang="en-US" altLang="en-US" sz="1400" b="1">
                <a:latin typeface="Times New Roman" panose="02020603050405020304" pitchFamily="18" charset="0"/>
                <a:cs typeface="Times New Roman" panose="02020603050405020304" pitchFamily="18" charset="0"/>
              </a:rPr>
              <a:t>UAV</a:t>
            </a:r>
            <a:r>
              <a:rPr lang="en-US" altLang="en-US" sz="1400">
                <a:latin typeface="Times New Roman" panose="02020603050405020304" pitchFamily="18" charset="0"/>
                <a:cs typeface="Times New Roman" panose="02020603050405020304" pitchFamily="18" charset="0"/>
              </a:rPr>
              <a:t> platforms.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0095"/>
          </a:xfrm>
        </p:spPr>
        <p:txBody>
          <a:bodyPr>
            <a:normAutofit fontScale="90000"/>
          </a:bodyPr>
          <a:lstStyle/>
          <a:p>
            <a:r>
              <a:rPr lang="en-US" dirty="0">
                <a:latin typeface="Times New Roman" panose="02020603050405020304" pitchFamily="18" charset="0"/>
                <a:cs typeface="Times New Roman" panose="02020603050405020304" pitchFamily="18" charset="0"/>
                <a:sym typeface="+mn-ea"/>
              </a:rPr>
              <a:t>Requirements for System Design </a:t>
            </a:r>
            <a:endParaRPr lang="en-US">
              <a:latin typeface="Times New Roman" panose="02020603050405020304" pitchFamily="18" charset="0"/>
              <a:cs typeface="Times New Roman" panose="02020603050405020304" pitchFamily="18" charset="0"/>
            </a:endParaRPr>
          </a:p>
        </p:txBody>
      </p:sp>
      <p:sp>
        <p:nvSpPr>
          <p:cNvPr id="11" name="TextBox 11"/>
          <p:cNvSpPr txBox="1"/>
          <p:nvPr/>
        </p:nvSpPr>
        <p:spPr>
          <a:xfrm>
            <a:off x="1219200" y="4857115"/>
            <a:ext cx="7146925" cy="306705"/>
          </a:xfrm>
          <a:prstGeom prst="rect">
            <a:avLst/>
          </a:prstGeom>
          <a:noFill/>
        </p:spPr>
        <p:txBody>
          <a:bodyPr wrap="square">
            <a:spAutoFit/>
          </a:bodyPr>
          <a:lstStyle/>
          <a:p>
            <a:r>
              <a:rPr lang="fr-FR" sz="1400" b="1" dirty="0">
                <a:latin typeface="Times New Roman" panose="02020603050405020304" pitchFamily="18" charset="0"/>
                <a:cs typeface="Times New Roman" panose="02020603050405020304" pitchFamily="18" charset="0"/>
              </a:rPr>
              <a:t>Fig. </a:t>
            </a:r>
            <a:r>
              <a:rPr lang="en-US" altLang="fr-FR" sz="1400" b="1" dirty="0">
                <a:latin typeface="Times New Roman" panose="02020603050405020304" pitchFamily="18" charset="0"/>
                <a:cs typeface="Times New Roman" panose="02020603050405020304" pitchFamily="18" charset="0"/>
              </a:rPr>
              <a:t>3</a:t>
            </a:r>
            <a:r>
              <a:rPr lang="fr-FR" sz="1400" dirty="0">
                <a:latin typeface="Times New Roman" panose="02020603050405020304" pitchFamily="18" charset="0"/>
                <a:cs typeface="Times New Roman" panose="02020603050405020304" pitchFamily="18" charset="0"/>
              </a:rPr>
              <a:t>. </a:t>
            </a:r>
            <a:r>
              <a:rPr lang="en-US" altLang="en-US" sz="1400">
                <a:latin typeface="Times New Roman" panose="02020603050405020304" pitchFamily="18" charset="0"/>
                <a:cs typeface="Times New Roman" panose="02020603050405020304" pitchFamily="18" charset="0"/>
              </a:rPr>
              <a:t>Coarse and fine-pointing sequence summary with key </a:t>
            </a:r>
            <a:r>
              <a:rPr lang="en-US" altLang="en-US" sz="1400" b="1">
                <a:latin typeface="Times New Roman" panose="02020603050405020304" pitchFamily="18" charset="0"/>
                <a:cs typeface="Times New Roman" panose="02020603050405020304" pitchFamily="18" charset="0"/>
              </a:rPr>
              <a:t>OGS</a:t>
            </a:r>
            <a:r>
              <a:rPr lang="en-US" altLang="en-US" sz="1400">
                <a:latin typeface="Times New Roman" panose="02020603050405020304" pitchFamily="18" charset="0"/>
                <a:cs typeface="Times New Roman" panose="02020603050405020304" pitchFamily="18" charset="0"/>
              </a:rPr>
              <a:t> and </a:t>
            </a:r>
            <a:r>
              <a:rPr lang="en-US" altLang="en-US" sz="1400" b="1">
                <a:latin typeface="Times New Roman" panose="02020603050405020304" pitchFamily="18" charset="0"/>
                <a:cs typeface="Times New Roman" panose="02020603050405020304" pitchFamily="18" charset="0"/>
              </a:rPr>
              <a:t>UAV</a:t>
            </a:r>
            <a:r>
              <a:rPr lang="en-US" altLang="en-US" sz="1400">
                <a:latin typeface="Times New Roman" panose="02020603050405020304" pitchFamily="18" charset="0"/>
                <a:cs typeface="Times New Roman" panose="02020603050405020304" pitchFamily="18" charset="0"/>
              </a:rPr>
              <a:t> components utilized.</a:t>
            </a:r>
          </a:p>
        </p:txBody>
      </p:sp>
      <p:pic>
        <p:nvPicPr>
          <p:cNvPr id="3" name="Picture 2"/>
          <p:cNvPicPr>
            <a:picLocks noChangeAspect="1"/>
          </p:cNvPicPr>
          <p:nvPr/>
        </p:nvPicPr>
        <p:blipFill>
          <a:blip r:embed="rId3"/>
          <a:stretch>
            <a:fillRect/>
          </a:stretch>
        </p:blipFill>
        <p:spPr>
          <a:xfrm>
            <a:off x="381000" y="1447800"/>
            <a:ext cx="8699500" cy="3100070"/>
          </a:xfrm>
          <a:prstGeom prst="rect">
            <a:avLst/>
          </a:prstGeom>
        </p:spPr>
      </p:pic>
      <p:sp>
        <p:nvSpPr>
          <p:cNvPr id="4" name="Text Box 3"/>
          <p:cNvSpPr txBox="1"/>
          <p:nvPr/>
        </p:nvSpPr>
        <p:spPr>
          <a:xfrm>
            <a:off x="304800" y="3124200"/>
            <a:ext cx="2937510" cy="1605915"/>
          </a:xfrm>
          <a:prstGeom prst="rect">
            <a:avLst/>
          </a:prstGeom>
          <a:noFill/>
        </p:spPr>
        <p:txBody>
          <a:bodyPr wrap="square" rtlCol="0">
            <a:noAutofit/>
          </a:bodyPr>
          <a:lstStyle/>
          <a:p>
            <a:pPr>
              <a:lnSpc>
                <a:spcPct val="150000"/>
              </a:lnSpc>
            </a:pPr>
            <a:r>
              <a:rPr lang="en-US" altLang="en-US" sz="1200">
                <a:latin typeface="Times New Roman" panose="02020603050405020304" pitchFamily="18" charset="0"/>
                <a:cs typeface="Times New Roman" panose="02020603050405020304" pitchFamily="18" charset="0"/>
              </a:rPr>
              <a:t>Azimuth/Elevation</a:t>
            </a:r>
            <a:r>
              <a:rPr lang="en-US" altLang="en-US" sz="1200" b="1">
                <a:latin typeface="Times New Roman" panose="02020603050405020304" pitchFamily="18" charset="0"/>
                <a:cs typeface="Times New Roman" panose="02020603050405020304" pitchFamily="18" charset="0"/>
              </a:rPr>
              <a:t> - (AZ-EL) gimbals</a:t>
            </a:r>
          </a:p>
          <a:p>
            <a:pPr>
              <a:lnSpc>
                <a:spcPct val="150000"/>
              </a:lnSpc>
            </a:pPr>
            <a:r>
              <a:rPr lang="en-US" altLang="en-US" sz="1200">
                <a:latin typeface="Times New Roman" panose="02020603050405020304" pitchFamily="18" charset="0"/>
                <a:cs typeface="Times New Roman" panose="02020603050405020304" pitchFamily="18" charset="0"/>
              </a:rPr>
              <a:t>Machine Vision Camera</a:t>
            </a:r>
            <a:r>
              <a:rPr lang="en-US" altLang="en-US" sz="1200" b="1">
                <a:latin typeface="Times New Roman" panose="02020603050405020304" pitchFamily="18" charset="0"/>
                <a:cs typeface="Times New Roman" panose="02020603050405020304" pitchFamily="18" charset="0"/>
              </a:rPr>
              <a:t> - (MV CAM) </a:t>
            </a:r>
          </a:p>
          <a:p>
            <a:pPr>
              <a:lnSpc>
                <a:spcPct val="150000"/>
              </a:lnSpc>
            </a:pPr>
            <a:r>
              <a:rPr lang="en-US" altLang="en-US" sz="1200">
                <a:latin typeface="Times New Roman" panose="02020603050405020304" pitchFamily="18" charset="0"/>
                <a:cs typeface="Times New Roman" panose="02020603050405020304" pitchFamily="18" charset="0"/>
              </a:rPr>
              <a:t>Spatial Light Modulators</a:t>
            </a:r>
            <a:r>
              <a:rPr lang="en-US" altLang="en-US" sz="1200" b="1">
                <a:latin typeface="Times New Roman" panose="02020603050405020304" pitchFamily="18" charset="0"/>
                <a:cs typeface="Times New Roman" panose="02020603050405020304" pitchFamily="18" charset="0"/>
              </a:rPr>
              <a:t> - (SLMs) </a:t>
            </a:r>
          </a:p>
          <a:p>
            <a:pPr>
              <a:lnSpc>
                <a:spcPct val="150000"/>
              </a:lnSpc>
            </a:pPr>
            <a:r>
              <a:rPr lang="en-US" altLang="en-US" sz="1200">
                <a:latin typeface="Times New Roman" panose="02020603050405020304" pitchFamily="18" charset="0"/>
                <a:cs typeface="Times New Roman" panose="02020603050405020304" pitchFamily="18" charset="0"/>
              </a:rPr>
              <a:t>Fast Steering Mirrors</a:t>
            </a:r>
            <a:r>
              <a:rPr lang="en-US" altLang="en-US" sz="1200" b="1">
                <a:latin typeface="Times New Roman" panose="02020603050405020304" pitchFamily="18" charset="0"/>
                <a:cs typeface="Times New Roman" panose="02020603050405020304" pitchFamily="18" charset="0"/>
              </a:rPr>
              <a:t> - (FSMs)</a:t>
            </a:r>
          </a:p>
          <a:p>
            <a:pPr>
              <a:lnSpc>
                <a:spcPct val="150000"/>
              </a:lnSpc>
            </a:pPr>
            <a:r>
              <a:rPr lang="en-US" altLang="en-US" sz="1200">
                <a:latin typeface="Times New Roman" panose="02020603050405020304" pitchFamily="18" charset="0"/>
                <a:cs typeface="Times New Roman" panose="02020603050405020304" pitchFamily="18" charset="0"/>
              </a:rPr>
              <a:t>Position Sensing Detector</a:t>
            </a:r>
            <a:r>
              <a:rPr lang="en-US" altLang="en-US" sz="1200" b="1">
                <a:latin typeface="Times New Roman" panose="02020603050405020304" pitchFamily="18" charset="0"/>
                <a:cs typeface="Times New Roman" panose="02020603050405020304" pitchFamily="18" charset="0"/>
              </a:rPr>
              <a:t>s - (PSDs)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1"/>
          <p:cNvSpPr txBox="1"/>
          <p:nvPr/>
        </p:nvSpPr>
        <p:spPr>
          <a:xfrm>
            <a:off x="457200" y="4038600"/>
            <a:ext cx="8488680" cy="455295"/>
          </a:xfrm>
          <a:prstGeom prst="rect">
            <a:avLst/>
          </a:prstGeom>
          <a:noFill/>
        </p:spPr>
        <p:txBody>
          <a:bodyPr wrap="square">
            <a:noAutofit/>
          </a:bodyPr>
          <a:lstStyle/>
          <a:p>
            <a:pPr algn="ctr"/>
            <a:r>
              <a:rPr lang="fr-FR" sz="1400" b="1" dirty="0">
                <a:latin typeface="Times New Roman" panose="02020603050405020304" pitchFamily="18" charset="0"/>
                <a:cs typeface="Times New Roman" panose="02020603050405020304" pitchFamily="18" charset="0"/>
              </a:rPr>
              <a:t>Fig. </a:t>
            </a:r>
            <a:r>
              <a:rPr lang="en-US" altLang="fr-FR" sz="1400" b="1" dirty="0">
                <a:latin typeface="Times New Roman" panose="02020603050405020304" pitchFamily="18" charset="0"/>
                <a:cs typeface="Times New Roman" panose="02020603050405020304" pitchFamily="18" charset="0"/>
              </a:rPr>
              <a:t>4</a:t>
            </a:r>
            <a:r>
              <a:rPr lang="fr-FR" sz="1400" dirty="0">
                <a:latin typeface="Times New Roman" panose="02020603050405020304" pitchFamily="18" charset="0"/>
                <a:cs typeface="Times New Roman" panose="02020603050405020304" pitchFamily="18" charset="0"/>
              </a:rPr>
              <a:t>.</a:t>
            </a:r>
            <a:r>
              <a:rPr lang="en-US" altLang="en-US" sz="1400">
                <a:latin typeface="Times New Roman" panose="02020603050405020304" pitchFamily="18" charset="0"/>
                <a:cs typeface="Times New Roman" panose="02020603050405020304" pitchFamily="18" charset="0"/>
              </a:rPr>
              <a:t> Proposed framework</a:t>
            </a:r>
          </a:p>
        </p:txBody>
      </p:sp>
      <p:sp>
        <p:nvSpPr>
          <p:cNvPr id="5" name="Title 4"/>
          <p:cNvSpPr>
            <a:spLocks noGrp="1"/>
          </p:cNvSpPr>
          <p:nvPr>
            <p:ph type="title"/>
          </p:nvPr>
        </p:nvSpPr>
        <p:spPr>
          <a:xfrm>
            <a:off x="457200" y="533400"/>
            <a:ext cx="8229600" cy="760095"/>
          </a:xfrm>
        </p:spPr>
        <p:txBody>
          <a:bodyPr>
            <a:normAutofit fontScale="90000"/>
          </a:bodyPr>
          <a:lstStyle/>
          <a:p>
            <a:r>
              <a:rPr lang="en-US" dirty="0">
                <a:latin typeface="Times New Roman" panose="02020603050405020304" pitchFamily="18" charset="0"/>
                <a:cs typeface="Times New Roman" panose="02020603050405020304" pitchFamily="18" charset="0"/>
                <a:sym typeface="+mn-ea"/>
              </a:rPr>
              <a:t>Requirements for System Design </a:t>
            </a:r>
            <a:endParaRPr lang="en-US">
              <a:latin typeface="Times New Roman" panose="02020603050405020304" pitchFamily="18" charset="0"/>
              <a:cs typeface="Times New Roman" panose="02020603050405020304" pitchFamily="18" charset="0"/>
            </a:endParaRPr>
          </a:p>
        </p:txBody>
      </p:sp>
      <p:pic>
        <p:nvPicPr>
          <p:cNvPr id="7" name="Content Placeholder 6"/>
          <p:cNvPicPr>
            <a:picLocks noGrp="1" noChangeAspect="1"/>
          </p:cNvPicPr>
          <p:nvPr>
            <p:ph idx="1"/>
          </p:nvPr>
        </p:nvPicPr>
        <p:blipFill>
          <a:blip r:embed="rId3"/>
          <a:srcRect t="5329" b="2566"/>
          <a:stretch>
            <a:fillRect/>
          </a:stretch>
        </p:blipFill>
        <p:spPr>
          <a:xfrm>
            <a:off x="914400" y="1447800"/>
            <a:ext cx="7362825" cy="2667000"/>
          </a:xfrm>
          <a:prstGeom prst="rect">
            <a:avLst/>
          </a:prstGeom>
        </p:spPr>
      </p:pic>
      <p:sp>
        <p:nvSpPr>
          <p:cNvPr id="8" name="Text Box 7"/>
          <p:cNvSpPr txBox="1"/>
          <p:nvPr/>
        </p:nvSpPr>
        <p:spPr>
          <a:xfrm>
            <a:off x="207010" y="4419600"/>
            <a:ext cx="8421370" cy="1889125"/>
          </a:xfrm>
          <a:prstGeom prst="rect">
            <a:avLst/>
          </a:prstGeom>
          <a:noFill/>
        </p:spPr>
        <p:txBody>
          <a:bodyPr wrap="square" rtlCol="0">
            <a:noAutofit/>
          </a:bodyPr>
          <a:lstStyle/>
          <a:p>
            <a:pPr marL="342900" indent="-342900" algn="just">
              <a:lnSpc>
                <a:spcPct val="150000"/>
              </a:lnSpc>
              <a:buFont typeface="Arial" panose="020B0604020202020204" pitchFamily="34" charset="0"/>
              <a:buChar char="•"/>
            </a:pPr>
            <a:r>
              <a:rPr lang="en-US" altLang="en-US" sz="2000">
                <a:latin typeface="Times New Roman" panose="02020603050405020304" pitchFamily="18" charset="0"/>
                <a:cs typeface="Times New Roman" panose="02020603050405020304" pitchFamily="18" charset="0"/>
              </a:rPr>
              <a:t>This figure visually represents the innovative approach of using </a:t>
            </a:r>
            <a:r>
              <a:rPr lang="en-US" altLang="en-US" sz="2000">
                <a:latin typeface="Times New Roman" panose="02020603050405020304" pitchFamily="18" charset="0"/>
                <a:cs typeface="Times New Roman" panose="02020603050405020304" pitchFamily="18" charset="0"/>
                <a:sym typeface="+mn-ea"/>
              </a:rPr>
              <a:t>network forwarding points(</a:t>
            </a:r>
            <a:r>
              <a:rPr lang="en-US" altLang="en-US" sz="2000" b="1">
                <a:latin typeface="Times New Roman" panose="02020603050405020304" pitchFamily="18" charset="0"/>
                <a:cs typeface="Times New Roman" panose="02020603050405020304" pitchFamily="18" charset="0"/>
              </a:rPr>
              <a:t>NFPs</a:t>
            </a:r>
            <a:r>
              <a:rPr lang="en-US" altLang="en-US" sz="2000">
                <a:latin typeface="Times New Roman" panose="02020603050405020304" pitchFamily="18" charset="0"/>
                <a:cs typeface="Times New Roman" panose="02020603050405020304" pitchFamily="18" charset="0"/>
              </a:rPr>
              <a:t>) in a vertical architecture to enhance wireless communication, particularly in the context of 5G+ networks, addressing challenges related to coverage, capacity, and cost-effectiveness.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Challenges</a:t>
            </a:r>
          </a:p>
        </p:txBody>
      </p:sp>
      <p:sp>
        <p:nvSpPr>
          <p:cNvPr id="7" name="Rectangle 3"/>
          <p:cNvSpPr>
            <a:spLocks noGrp="1" noChangeArrowheads="1"/>
          </p:cNvSpPr>
          <p:nvPr>
            <p:ph idx="1"/>
          </p:nvPr>
        </p:nvSpPr>
        <p:spPr>
          <a:xfrm>
            <a:off x="381000" y="1295400"/>
            <a:ext cx="8305800" cy="4449762"/>
          </a:xfrm>
        </p:spPr>
        <p:txBody>
          <a:bodyPr>
            <a:noAutofit/>
          </a:bodyPr>
          <a:lstStyle/>
          <a:p>
            <a:pPr lvl="0" algn="just">
              <a:lnSpc>
                <a:spcPct val="150000"/>
              </a:lnSpc>
            </a:pPr>
            <a:r>
              <a:rPr lang="en-US" altLang="en-US" sz="2000">
                <a:latin typeface="Times New Roman" panose="02020603050405020304" pitchFamily="18" charset="0"/>
                <a:cs typeface="Times New Roman" panose="02020603050405020304" pitchFamily="18" charset="0"/>
              </a:rPr>
              <a:t>The paper highlights challenges in </a:t>
            </a:r>
            <a:r>
              <a:rPr lang="en-US" altLang="en-US" sz="2000" b="1">
                <a:latin typeface="Times New Roman" panose="02020603050405020304" pitchFamily="18" charset="0"/>
                <a:cs typeface="Times New Roman" panose="02020603050405020304" pitchFamily="18" charset="0"/>
              </a:rPr>
              <a:t>UAV-FSO</a:t>
            </a:r>
            <a:r>
              <a:rPr lang="en-US" altLang="en-US" sz="2000">
                <a:latin typeface="Times New Roman" panose="02020603050405020304" pitchFamily="18" charset="0"/>
                <a:cs typeface="Times New Roman" panose="02020603050405020304" pitchFamily="18" charset="0"/>
              </a:rPr>
              <a:t> communication, including stable line-of-sight(</a:t>
            </a:r>
            <a:r>
              <a:rPr lang="en-US" altLang="en-US" sz="2000" b="1">
                <a:latin typeface="Times New Roman" panose="02020603050405020304" pitchFamily="18" charset="0"/>
                <a:cs typeface="Times New Roman" panose="02020603050405020304" pitchFamily="18" charset="0"/>
              </a:rPr>
              <a:t>LOS</a:t>
            </a:r>
            <a:r>
              <a:rPr lang="en-US" altLang="en-US" sz="2000">
                <a:latin typeface="Times New Roman" panose="02020603050405020304" pitchFamily="18" charset="0"/>
                <a:cs typeface="Times New Roman" panose="02020603050405020304" pitchFamily="18" charset="0"/>
              </a:rPr>
              <a:t>), handling atmospheric disturbances like rain and fog, and managing </a:t>
            </a:r>
            <a:r>
              <a:rPr lang="en-US" altLang="en-US" sz="2000" b="1">
                <a:latin typeface="Times New Roman" panose="02020603050405020304" pitchFamily="18" charset="0"/>
                <a:cs typeface="Times New Roman" panose="02020603050405020304" pitchFamily="18" charset="0"/>
              </a:rPr>
              <a:t>UAV</a:t>
            </a:r>
            <a:r>
              <a:rPr lang="en-US" altLang="en-US" sz="2000">
                <a:latin typeface="Times New Roman" panose="02020603050405020304" pitchFamily="18" charset="0"/>
                <a:cs typeface="Times New Roman" panose="02020603050405020304" pitchFamily="18" charset="0"/>
              </a:rPr>
              <a:t> payload capacity.</a:t>
            </a:r>
          </a:p>
          <a:p>
            <a:pPr lvl="0" algn="just">
              <a:lnSpc>
                <a:spcPct val="150000"/>
              </a:lnSpc>
            </a:pPr>
            <a:r>
              <a:rPr lang="en-US" altLang="en-US" sz="2000">
                <a:latin typeface="Times New Roman" panose="02020603050405020304" pitchFamily="18" charset="0"/>
                <a:cs typeface="Times New Roman" panose="02020603050405020304" pitchFamily="18" charset="0"/>
              </a:rPr>
              <a:t>The challenge lies in ensuring system reliability in diverse environmental conditions and optimizing the </a:t>
            </a:r>
            <a:r>
              <a:rPr lang="en-US" altLang="en-US" sz="2000" b="1">
                <a:latin typeface="Times New Roman" panose="02020603050405020304" pitchFamily="18" charset="0"/>
                <a:cs typeface="Times New Roman" panose="02020603050405020304" pitchFamily="18" charset="0"/>
              </a:rPr>
              <a:t>UAV</a:t>
            </a:r>
            <a:r>
              <a:rPr lang="en-US" altLang="en-US" sz="2000">
                <a:latin typeface="Times New Roman" panose="02020603050405020304" pitchFamily="18" charset="0"/>
                <a:cs typeface="Times New Roman" panose="02020603050405020304" pitchFamily="18" charset="0"/>
              </a:rPr>
              <a:t>'s flight parameters for optimal performance.</a:t>
            </a:r>
          </a:p>
          <a:p>
            <a:pPr lvl="0" algn="just">
              <a:lnSpc>
                <a:spcPct val="150000"/>
              </a:lnSpc>
            </a:pPr>
            <a:r>
              <a:rPr lang="en-US" altLang="en-US" sz="2000">
                <a:latin typeface="Times New Roman" panose="02020603050405020304" pitchFamily="18" charset="0"/>
                <a:cs typeface="Times New Roman" panose="02020603050405020304" pitchFamily="18" charset="0"/>
              </a:rPr>
              <a:t>The widespread deployment of </a:t>
            </a:r>
            <a:r>
              <a:rPr lang="en-US" altLang="en-US" sz="2000" b="1">
                <a:latin typeface="Times New Roman" panose="02020603050405020304" pitchFamily="18" charset="0"/>
                <a:cs typeface="Times New Roman" panose="02020603050405020304" pitchFamily="18" charset="0"/>
              </a:rPr>
              <a:t>UAV</a:t>
            </a:r>
            <a:r>
              <a:rPr lang="en-US" altLang="en-US" sz="2000">
                <a:latin typeface="Times New Roman" panose="02020603050405020304" pitchFamily="18" charset="0"/>
                <a:cs typeface="Times New Roman" panose="02020603050405020304" pitchFamily="18" charset="0"/>
              </a:rPr>
              <a:t>-assisted </a:t>
            </a:r>
            <a:r>
              <a:rPr lang="en-US" altLang="en-US" sz="2000" b="1">
                <a:latin typeface="Times New Roman" panose="02020603050405020304" pitchFamily="18" charset="0"/>
                <a:cs typeface="Times New Roman" panose="02020603050405020304" pitchFamily="18" charset="0"/>
              </a:rPr>
              <a:t>FSO</a:t>
            </a:r>
            <a:r>
              <a:rPr lang="en-US" altLang="en-US" sz="2000">
                <a:latin typeface="Times New Roman" panose="02020603050405020304" pitchFamily="18" charset="0"/>
                <a:cs typeface="Times New Roman" panose="02020603050405020304" pitchFamily="18" charset="0"/>
              </a:rPr>
              <a:t> systems faces challenges due to various factors, necessitating the need to overcome these obstacles for secure, high-speed communication network advancements.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b="1" dirty="0">
                <a:latin typeface="Times New Roman" panose="02020603050405020304" pitchFamily="18" charset="0"/>
                <a:cs typeface="Times New Roman" panose="02020603050405020304" pitchFamily="18" charset="0"/>
              </a:rPr>
              <a:t>Conclusion</a:t>
            </a:r>
          </a:p>
        </p:txBody>
      </p:sp>
      <p:sp>
        <p:nvSpPr>
          <p:cNvPr id="7" name="Rectangle 3"/>
          <p:cNvSpPr>
            <a:spLocks noGrp="1" noChangeArrowheads="1"/>
          </p:cNvSpPr>
          <p:nvPr>
            <p:ph idx="1"/>
          </p:nvPr>
        </p:nvSpPr>
        <p:spPr>
          <a:xfrm>
            <a:off x="565287" y="1600200"/>
            <a:ext cx="8086344" cy="4678362"/>
          </a:xfrm>
        </p:spPr>
        <p:txBody>
          <a:bodyPr>
            <a:noAutofit/>
          </a:bodyPr>
          <a:lstStyle/>
          <a:p>
            <a:pPr lvl="0" algn="just">
              <a:lnSpc>
                <a:spcPct val="150000"/>
              </a:lnSpc>
            </a:pPr>
            <a:r>
              <a:rPr lang="en-US" altLang="en-US" sz="2000">
                <a:latin typeface="Times New Roman" panose="02020603050405020304" pitchFamily="18" charset="0"/>
                <a:cs typeface="Times New Roman" panose="02020603050405020304" pitchFamily="18" charset="0"/>
              </a:rPr>
              <a:t>Free Space Optical (</a:t>
            </a:r>
            <a:r>
              <a:rPr lang="en-US" altLang="en-US" sz="2000" b="1">
                <a:latin typeface="Times New Roman" panose="02020603050405020304" pitchFamily="18" charset="0"/>
                <a:cs typeface="Times New Roman" panose="02020603050405020304" pitchFamily="18" charset="0"/>
              </a:rPr>
              <a:t>FSO</a:t>
            </a:r>
            <a:r>
              <a:rPr lang="en-US" altLang="en-US" sz="2000">
                <a:latin typeface="Times New Roman" panose="02020603050405020304" pitchFamily="18" charset="0"/>
                <a:cs typeface="Times New Roman" panose="02020603050405020304" pitchFamily="18" charset="0"/>
              </a:rPr>
              <a:t>) networks are essential for allowing drones to communicate securely and quickly. </a:t>
            </a:r>
          </a:p>
          <a:p>
            <a:pPr lvl="0" algn="just">
              <a:lnSpc>
                <a:spcPct val="150000"/>
              </a:lnSpc>
            </a:pPr>
            <a:r>
              <a:rPr lang="en-US" altLang="en-US" sz="2000">
                <a:latin typeface="Times New Roman" panose="02020603050405020304" pitchFamily="18" charset="0"/>
                <a:cs typeface="Times New Roman" panose="02020603050405020304" pitchFamily="18" charset="0"/>
              </a:rPr>
              <a:t>It calls for more research to maximize design parameters and reliability while highlighting the significance of tackling technical issues like stability and weather effects. </a:t>
            </a:r>
          </a:p>
          <a:p>
            <a:pPr lvl="0" algn="just">
              <a:lnSpc>
                <a:spcPct val="150000"/>
              </a:lnSpc>
            </a:pPr>
            <a:r>
              <a:rPr lang="en-US" altLang="en-US" sz="2000" b="1">
                <a:latin typeface="Times New Roman" panose="02020603050405020304" pitchFamily="18" charset="0"/>
                <a:cs typeface="Times New Roman" panose="02020603050405020304" pitchFamily="18" charset="0"/>
              </a:rPr>
              <a:t>UAV-FSO</a:t>
            </a:r>
            <a:r>
              <a:rPr lang="en-US" altLang="en-US" sz="2000">
                <a:latin typeface="Times New Roman" panose="02020603050405020304" pitchFamily="18" charset="0"/>
                <a:cs typeface="Times New Roman" panose="02020603050405020304" pitchFamily="18" charset="0"/>
              </a:rPr>
              <a:t> systems could greatly enhance aerial communication capabilities, making them suitable for future mobile and emergency networks.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887</Words>
  <Application>Microsoft Office PowerPoint</Application>
  <PresentationFormat>화면 슬라이드 쇼(4:3)</PresentationFormat>
  <Paragraphs>71</Paragraphs>
  <Slides>10</Slides>
  <Notes>5</Notes>
  <HiddenSlides>0</HiddenSlides>
  <MMClips>0</MMClips>
  <ScaleCrop>false</ScaleCrop>
  <HeadingPairs>
    <vt:vector size="6" baseType="variant">
      <vt:variant>
        <vt:lpstr>사용한 글꼴</vt:lpstr>
      </vt:variant>
      <vt:variant>
        <vt:i4>6</vt:i4>
      </vt:variant>
      <vt:variant>
        <vt:lpstr>테마</vt:lpstr>
      </vt:variant>
      <vt:variant>
        <vt:i4>2</vt:i4>
      </vt:variant>
      <vt:variant>
        <vt:lpstr>슬라이드 제목</vt:lpstr>
      </vt:variant>
      <vt:variant>
        <vt:i4>10</vt:i4>
      </vt:variant>
    </vt:vector>
  </HeadingPairs>
  <TitlesOfParts>
    <vt:vector size="18" baseType="lpstr">
      <vt:lpstr>Aptos</vt:lpstr>
      <vt:lpstr>Aptos Display</vt:lpstr>
      <vt:lpstr>Arial</vt:lpstr>
      <vt:lpstr>Calibri</vt:lpstr>
      <vt:lpstr>Times New Roman</vt:lpstr>
      <vt:lpstr>Verdana</vt:lpstr>
      <vt:lpstr>Office Theme</vt:lpstr>
      <vt:lpstr>Custom Design</vt:lpstr>
      <vt:lpstr>PowerPoint 프레젠테이션</vt:lpstr>
      <vt:lpstr>PowerPoint 프레젠테이션</vt:lpstr>
      <vt:lpstr>Contents</vt:lpstr>
      <vt:lpstr>Background</vt:lpstr>
      <vt:lpstr>UAV platform</vt:lpstr>
      <vt:lpstr>Requirements for System Design </vt:lpstr>
      <vt:lpstr>Requirements for System Design </vt:lpstr>
      <vt:lpstr>Challenges</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1182</cp:revision>
  <cp:lastPrinted>2017-05-07T15:48:00Z</cp:lastPrinted>
  <dcterms:created xsi:type="dcterms:W3CDTF">2010-05-15T17:50:00Z</dcterms:created>
  <dcterms:modified xsi:type="dcterms:W3CDTF">2024-11-12T16:37:13Z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AB291B8F0FA14A0DBAB1463DF6ED43C7_13</vt:lpwstr>
  </property>
  <property fmtid="{D5CDD505-2E9C-101B-9397-08002B2CF9AE}" pid="3" name="KSOProductBuildVer">
    <vt:lpwstr>1033-12.2.0.18911</vt:lpwstr>
  </property>
</Properties>
</file>