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346" r:id="rId2"/>
    <p:sldId id="311" r:id="rId3"/>
    <p:sldId id="371" r:id="rId4"/>
    <p:sldId id="372" r:id="rId5"/>
    <p:sldId id="398" r:id="rId6"/>
    <p:sldId id="399" r:id="rId7"/>
    <p:sldId id="401" r:id="rId8"/>
    <p:sldId id="393" r:id="rId9"/>
    <p:sldId id="400" r:id="rId10"/>
    <p:sldId id="392" r:id="rId11"/>
    <p:sldId id="365" r:id="rId12"/>
    <p:sldId id="402" r:id="rId13"/>
    <p:sldId id="40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5">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2" d="100"/>
          <a:sy n="82" d="100"/>
        </p:scale>
        <p:origin x="1363" y="72"/>
      </p:cViewPr>
      <p:guideLst>
        <p:guide orient="horz" pos="2158"/>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November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4876800" y="152400"/>
            <a:ext cx="3810000" cy="338554"/>
          </a:xfrm>
          <a:prstGeom prst="rect">
            <a:avLst/>
          </a:prstGeom>
          <a:noFill/>
        </p:spPr>
        <p:txBody>
          <a:bodyPr wrap="square" rtlCol="0">
            <a:spAutoFit/>
          </a:bodyPr>
          <a:lstStyle/>
          <a:p>
            <a:pPr algn="r"/>
            <a:r>
              <a:rPr lang="it-IT" altLang="ko-KR" sz="1600" b="0" i="0" dirty="0">
                <a:solidFill>
                  <a:srgbClr val="000000"/>
                </a:solidFill>
                <a:effectLst/>
                <a:latin typeface="Verdana" panose="020B0604030504040204" pitchFamily="34" charset="0"/>
              </a:rPr>
              <a:t>DCN </a:t>
            </a:r>
            <a:r>
              <a:rPr lang="it-IT" altLang="ko-KR" sz="1600" b="1" i="0" dirty="0">
                <a:solidFill>
                  <a:srgbClr val="000000"/>
                </a:solidFill>
                <a:effectLst/>
                <a:latin typeface="Verdana" panose="020B0604030504040204" pitchFamily="34" charset="0"/>
              </a:rPr>
              <a:t>15-24-0622-00-07ma</a:t>
            </a:r>
            <a:endParaRPr lang="en-US"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11/13/2024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11/13/2024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11/13/2024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11/13/2024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2725"/>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Nov11,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Adnan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04165" y="1243965"/>
            <a:ext cx="8620760" cy="5062855"/>
          </a:xfrm>
        </p:spPr>
        <p:txBody>
          <a:bodyPr>
            <a:noAutofit/>
          </a:bodyPr>
          <a:lstStyle/>
          <a:p>
            <a:pPr marL="0" lvl="0" indent="0" algn="just">
              <a:buClrTx/>
              <a:buSzTx/>
              <a:buNone/>
            </a:pPr>
            <a:r>
              <a:rPr lang="en-US" altLang="ja-JP" sz="1555" b="1" dirty="0">
                <a:latin typeface="Times New Roman" panose="02020603050405020304" pitchFamily="18" charset="0"/>
                <a:cs typeface="Times New Roman" panose="02020603050405020304" pitchFamily="18" charset="0"/>
                <a:sym typeface="+mn-ea"/>
              </a:rPr>
              <a:t>5. Enhancing the OWC-MAC for bidirectional communication </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In NG-OWC systems, particularly for 3D drone networks, bidirectional communication in MAC protocols is essential for achieving the requisite adaptability, resilience, and efficacy. </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This is especially critical when addressing the primary challenges of maintaining reliable line-of-sight connections and mitigating interference. </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This capability enables OWC-equipped drones to operate autonomously and flexibly in dynamic and potentially congested airspaces, establishing the foundation for more robust and secure UAV communication networks.</a:t>
            </a:r>
          </a:p>
          <a:p>
            <a:pPr marL="0" lvl="0" indent="0" algn="just">
              <a:buClrTx/>
              <a:buSzTx/>
              <a:buNone/>
            </a:pPr>
            <a:endParaRPr lang="en-US" altLang="ja-JP" sz="1555" dirty="0">
              <a:latin typeface="Times New Roman" panose="02020603050405020304" pitchFamily="18" charset="0"/>
              <a:cs typeface="Times New Roman" panose="02020603050405020304" pitchFamily="18" charset="0"/>
              <a:sym typeface="+mn-ea"/>
            </a:endParaRPr>
          </a:p>
        </p:txBody>
      </p:sp>
      <p:sp>
        <p:nvSpPr>
          <p:cNvPr id="6" name="Title 5"/>
          <p:cNvSpPr>
            <a:spLocks noGrp="1"/>
          </p:cNvSpPr>
          <p:nvPr>
            <p:ph type="title"/>
            <p:custDataLst>
              <p:tags r:id="rId1"/>
            </p:custDataLst>
          </p:nvPr>
        </p:nvSpPr>
        <p:spPr>
          <a:xfrm>
            <a:off x="457200" y="457200"/>
            <a:ext cx="8229600" cy="832485"/>
          </a:xfrm>
        </p:spPr>
        <p:txBody>
          <a:bodyPr>
            <a:normAutofit fontScale="90000"/>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 </a:t>
            </a:r>
            <a:r>
              <a:rPr lang="en-US" sz="3110" dirty="0">
                <a:latin typeface="Times New Roman" panose="02020603050405020304" pitchFamily="18" charset="0"/>
                <a:cs typeface="Times New Roman" panose="02020603050405020304" pitchFamily="18" charset="0"/>
                <a:sym typeface="+mn-ea"/>
              </a:rPr>
              <a:t> </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23593" y="533400"/>
            <a:ext cx="249682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Conclusion</a:t>
            </a:r>
          </a:p>
        </p:txBody>
      </p:sp>
      <p:sp>
        <p:nvSpPr>
          <p:cNvPr id="2" name="Rectangle 3"/>
          <p:cNvSpPr>
            <a:spLocks noGrp="1" noChangeArrowheads="1"/>
          </p:cNvSpPr>
          <p:nvPr>
            <p:ph idx="1"/>
          </p:nvPr>
        </p:nvSpPr>
        <p:spPr>
          <a:xfrm>
            <a:off x="457200" y="1417638"/>
            <a:ext cx="8229600" cy="4918464"/>
          </a:xfrm>
        </p:spPr>
        <p:txBody>
          <a:bodyPr>
            <a:normAutofit lnSpcReduction="10000"/>
          </a:bodyPr>
          <a:lstStyle/>
          <a:p>
            <a:pPr lvl="0" algn="just">
              <a:buClrTx/>
              <a:buSzTx/>
            </a:pPr>
            <a:r>
              <a:rPr lang="en-US" altLang="ja-JP" sz="1600" dirty="0">
                <a:latin typeface="Times New Roman" panose="02020603050405020304" pitchFamily="18" charset="0"/>
                <a:cs typeface="Times New Roman" panose="02020603050405020304" pitchFamily="18" charset="0"/>
                <a:sym typeface="+mn-ea"/>
              </a:rPr>
              <a:t>This study examines current research trends in drone network technologies and explores future directions for MAC protocols designed for NG-OWC in three-dimensional drone networks. </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study investigates potential improvements in MAC protocols to address the specific challenges presented by NG-OWC-enabled drone networks. </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Future MAC protocols will need to incorporate various innovative features to ensure efficient, secure, and adaptable communication.</a:t>
            </a:r>
          </a:p>
          <a:p>
            <a:pPr lvl="0" algn="just">
              <a:buClrTx/>
              <a:buSzTx/>
            </a:pP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A critical aspect is the development of a multi-objective optimization framework within the MAC layer, allowing for dynamic adjustments based on various operational goals, such as reducing latency, increasing throughput, and conserving energy. </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Advanced methods like Reinforcement Learning (RL) and Deep Learning (DL) can be instrumental in this context, enabling the MAC protocol to make intelligent routing and transmission decisions based on real-time environmental data, thus optimizing performance across competing objectives.</a:t>
            </a:r>
          </a:p>
          <a:p>
            <a:pPr lvl="0" algn="just">
              <a:buClrTx/>
              <a:buSzTx/>
            </a:pP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To facilitate bidirectional communication in NG-OWC systems, MAC protocols must implement enhanced transmission mechanisms. </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Two-way communication is essential for maintaining stable connections in a dynamic 3D environment.</a:t>
            </a:r>
          </a:p>
          <a:p>
            <a:pPr lvl="0" algn="just">
              <a:buClrTx/>
              <a:buSzTx/>
            </a:pPr>
            <a:endParaRPr lang="en-US" altLang="ja-JP"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23593" y="533400"/>
            <a:ext cx="249682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Conclusion</a:t>
            </a:r>
          </a:p>
        </p:txBody>
      </p:sp>
      <p:sp>
        <p:nvSpPr>
          <p:cNvPr id="2" name="Rectangle 3"/>
          <p:cNvSpPr>
            <a:spLocks noGrp="1" noChangeArrowheads="1"/>
          </p:cNvSpPr>
          <p:nvPr>
            <p:ph idx="1"/>
          </p:nvPr>
        </p:nvSpPr>
        <p:spPr>
          <a:xfrm>
            <a:off x="457200" y="1227455"/>
            <a:ext cx="8229600" cy="5109210"/>
          </a:xfrm>
        </p:spPr>
        <p:txBody>
          <a:bodyPr>
            <a:normAutofit lnSpcReduction="10000"/>
          </a:bodyPr>
          <a:lstStyle/>
          <a:p>
            <a:pPr lvl="0" algn="just">
              <a:buClrTx/>
              <a:buSzTx/>
            </a:pPr>
            <a:r>
              <a:rPr lang="en-US" altLang="ja-JP" sz="1600" dirty="0">
                <a:latin typeface="Times New Roman" panose="02020603050405020304" pitchFamily="18" charset="0"/>
                <a:cs typeface="Times New Roman" panose="02020603050405020304" pitchFamily="18" charset="0"/>
                <a:sym typeface="+mn-ea"/>
              </a:rPr>
              <a:t>Quality of Service (QoS) is another crucial consideration, particularly in mission-critical applications requiring low latency and high reliability. </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Developing QoS-aware MAC protocols using a priority-based adaptive approach would enable drones to categorize and prioritize data packets based on their significance, ensuring that critical information is transmitted with minimal delay, thus improving overall network performance.</a:t>
            </a:r>
          </a:p>
          <a:p>
            <a:pPr lvl="0" algn="just">
              <a:buClrTx/>
              <a:buSzTx/>
            </a:pP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rPr>
              <a:t>To address security concerns in NG-OWC drone networks, it is imperative to implement advanced intrusion detection systems. </a:t>
            </a:r>
          </a:p>
          <a:p>
            <a:pPr lvl="0" algn="just">
              <a:buClrTx/>
              <a:buSzTx/>
            </a:pPr>
            <a:r>
              <a:rPr lang="en-US" altLang="ja-JP" sz="1600" dirty="0">
                <a:latin typeface="Times New Roman" panose="02020603050405020304" pitchFamily="18" charset="0"/>
                <a:cs typeface="Times New Roman" panose="02020603050405020304" pitchFamily="18" charset="0"/>
              </a:rPr>
              <a:t>MAC protocols could incorporate real-time threat detection and response capabilities, allowing drones to autonomously identify and counter potential security threats such as eavesdropping, jamming, or denial-of-service attacks. </a:t>
            </a:r>
          </a:p>
          <a:p>
            <a:pPr lvl="0" algn="just">
              <a:buClrTx/>
              <a:buSzTx/>
            </a:pPr>
            <a:r>
              <a:rPr lang="en-US" altLang="ja-JP" sz="1600" dirty="0">
                <a:latin typeface="Times New Roman" panose="02020603050405020304" pitchFamily="18" charset="0"/>
                <a:cs typeface="Times New Roman" panose="02020603050405020304" pitchFamily="18" charset="0"/>
              </a:rPr>
              <a:t>Integrating these mechanisms within the MAC layer would enhance network resilience and safeguard data integrity.</a:t>
            </a:r>
          </a:p>
          <a:p>
            <a:pPr lvl="0" algn="just">
              <a:buClrTx/>
              <a:buSzTx/>
            </a:pPr>
            <a:endParaRPr lang="en-US" altLang="ja-JP" sz="1600" dirty="0">
              <a:latin typeface="Times New Roman" panose="02020603050405020304" pitchFamily="18" charset="0"/>
              <a:cs typeface="Times New Roman" panose="02020603050405020304" pitchFamily="18" charset="0"/>
            </a:endParaRPr>
          </a:p>
          <a:p>
            <a:pPr lvl="0" algn="just">
              <a:buClrTx/>
              <a:buSzTx/>
            </a:pPr>
            <a:r>
              <a:rPr lang="en-US" altLang="ja-JP" sz="1600" dirty="0">
                <a:latin typeface="Times New Roman" panose="02020603050405020304" pitchFamily="18" charset="0"/>
                <a:cs typeface="Times New Roman" panose="02020603050405020304" pitchFamily="18" charset="0"/>
              </a:rPr>
              <a:t>These advancements highlight the future direction of MAC protocol design for NG-OWC in 3D drone networks, where bidirectional communication, cybersecurity, Line-of-Sight (LoS) optimization, QoS awareness, and multi-objective optimization will work in concert to create robust, intelligent, and flexible communication systems for UAVs.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2803" y="5334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References</a:t>
            </a:r>
          </a:p>
        </p:txBody>
      </p:sp>
      <p:sp>
        <p:nvSpPr>
          <p:cNvPr id="2" name="Rectangle 3"/>
          <p:cNvSpPr>
            <a:spLocks noGrp="1" noChangeArrowheads="1"/>
          </p:cNvSpPr>
          <p:nvPr>
            <p:ph idx="1"/>
          </p:nvPr>
        </p:nvSpPr>
        <p:spPr>
          <a:xfrm>
            <a:off x="457200" y="1227455"/>
            <a:ext cx="8229600" cy="5109210"/>
          </a:xfrm>
        </p:spPr>
        <p:txBody>
          <a:bodyPr>
            <a:normAutofit lnSpcReduction="10000"/>
          </a:bodyPr>
          <a:lstStyle/>
          <a:p>
            <a:pPr marL="0" lvl="0" indent="0" algn="just">
              <a:buClrTx/>
              <a:buSzTx/>
              <a:buNone/>
            </a:pPr>
            <a:r>
              <a:rPr lang="en-US" altLang="ja-JP" sz="1600" dirty="0">
                <a:latin typeface="Times New Roman" panose="02020603050405020304" pitchFamily="18" charset="0"/>
                <a:cs typeface="Times New Roman" panose="02020603050405020304" pitchFamily="18" charset="0"/>
                <a:sym typeface="+mn-ea"/>
              </a:rPr>
              <a:t>[1] Abouei, H. M. Z. M. A. (2021). J Deep reinforcement learning for trustworthy and time-varying connection scheduling in a coupled uav-based femtocaching architecture. IEEE Access, 9, 32263-32281.</a:t>
            </a:r>
          </a:p>
          <a:p>
            <a:pPr marL="0" lvl="0" indent="0" algn="just">
              <a:buClrTx/>
              <a:buSzTx/>
              <a:buNone/>
            </a:pPr>
            <a:r>
              <a:rPr lang="en-US" altLang="ja-JP" sz="1600" dirty="0">
                <a:latin typeface="Times New Roman" panose="02020603050405020304" pitchFamily="18" charset="0"/>
                <a:cs typeface="Times New Roman" panose="02020603050405020304" pitchFamily="18" charset="0"/>
                <a:sym typeface="+mn-ea"/>
              </a:rPr>
              <a:t>[2] Mou, X., Li, H., Yan, F., Ding, K., Wu, T., Xia, W., &amp; Shen, L. (2021, December). Priority Based Adaptive MAC Protocol for UAV Ad Hoc Networks. In 2021 7th International Conference on Computer and Communications (ICCC) (pp. 210-214). IEEE.</a:t>
            </a:r>
          </a:p>
          <a:p>
            <a:pPr marL="0" lvl="0" indent="0" algn="just">
              <a:buClrTx/>
              <a:buSzTx/>
              <a:buNone/>
            </a:pPr>
            <a:r>
              <a:rPr lang="en-US" altLang="ja-JP" sz="1600" dirty="0">
                <a:latin typeface="Times New Roman" panose="02020603050405020304" pitchFamily="18" charset="0"/>
                <a:cs typeface="Times New Roman" panose="02020603050405020304" pitchFamily="18" charset="0"/>
                <a:sym typeface="+mn-ea"/>
              </a:rPr>
              <a:t>[3] Liu, J., Wang, Q., He, C., Jaffrès-Runser, K., Xu, Y., Li, Z., &amp; Xu, Y. (2020). QMR: Q-learning based multi-objective optimization routing protocol for flying ad hoc networks. Computer Communications, 150, 304-316.</a:t>
            </a:r>
            <a:endParaRPr lang="en-US" altLang="ja-JP"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sym typeface="+mn-ea"/>
              </a:rPr>
              <a:t>Future Direction of MAC Protocols for NG OWC in 3D Drone Networks </a:t>
            </a:r>
            <a:endParaRPr lang="en-US" altLang="ja-JP" b="1" dirty="0">
              <a:ea typeface="MS PGothic" panose="020B0600070205080204" charset="-128"/>
            </a:endParaRPr>
          </a:p>
          <a:p>
            <a:endParaRPr lang="en-US" altLang="ja-JP" b="1" dirty="0">
              <a:ea typeface="MS PGothic" panose="020B0600070205080204" charset="-128"/>
              <a:sym typeface="+mn-ea"/>
            </a:endParaRPr>
          </a:p>
          <a:p>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a:ea typeface="MS PGothic" panose="020B0600070205080204" charset="-128"/>
              </a:rPr>
            </a:br>
            <a:r>
              <a:rPr lang="en-US" altLang="ja-JP">
                <a:ea typeface="MS PGothic" panose="020B0600070205080204" charset="-128"/>
              </a:rPr>
              <a:t>Nov. </a:t>
            </a:r>
            <a:r>
              <a:rPr lang="en-US" altLang="ja-JP" dirty="0">
                <a:ea typeface="MS PGothic" panose="020B0600070205080204" charset="-128"/>
              </a:rPr>
              <a:t>12, 2024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sym typeface="+mn-ea"/>
              </a:rPr>
              <a:t>Current Research Trends in Drone Networks </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 </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Current Research Trends in Drone Networks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4268470" cy="5351145"/>
          </a:xfrm>
        </p:spPr>
        <p:txBody>
          <a:bodyPr>
            <a:normAutofit lnSpcReduction="20000"/>
          </a:bodyPr>
          <a:lstStyle/>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Multi Objective Optimization Problem</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In response to the challenges posed by the ever-changing topology of wireless networks and the fluctuating behavior of ground-based users, the primary objective is to create an effective connection scheduling system.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This system [1] aims to autonomously train ground users to select the optimal caching node, whether it be a UAV or Femto Access Points (FAPs).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main goal is to reduce users' access delay by striking a balance between UAV energy consumption and the frequency of handovers.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To accomplish these aims, the researchers in [1] have formulated a multi-objective optimization problem and developed the CQN-CS framework, which integrates Convolutional Neural Network (CNN) and Q-Network technologies for connection scheduling.</a:t>
            </a:r>
          </a:p>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pic>
        <p:nvPicPr>
          <p:cNvPr id="5" name="Picture 1"/>
          <p:cNvPicPr>
            <a:picLocks noChangeAspect="1"/>
          </p:cNvPicPr>
          <p:nvPr/>
        </p:nvPicPr>
        <p:blipFill>
          <a:blip r:embed="rId2"/>
          <a:stretch>
            <a:fillRect/>
          </a:stretch>
        </p:blipFill>
        <p:spPr>
          <a:xfrm>
            <a:off x="4724400" y="1295400"/>
            <a:ext cx="4186555" cy="3248025"/>
          </a:xfrm>
          <a:prstGeom prst="rect">
            <a:avLst/>
          </a:prstGeom>
          <a:noFill/>
          <a:ln>
            <a:noFill/>
          </a:ln>
        </p:spPr>
      </p:pic>
      <p:sp>
        <p:nvSpPr>
          <p:cNvPr id="8" name="Text Box 7"/>
          <p:cNvSpPr txBox="1"/>
          <p:nvPr/>
        </p:nvSpPr>
        <p:spPr>
          <a:xfrm>
            <a:off x="5181600" y="4648200"/>
            <a:ext cx="3048000" cy="330835"/>
          </a:xfrm>
          <a:prstGeom prst="rect">
            <a:avLst/>
          </a:prstGeom>
          <a:noFill/>
        </p:spPr>
        <p:txBody>
          <a:bodyPr wrap="square" rtlCol="0">
            <a:spAutoFit/>
          </a:bodyPr>
          <a:lstStyle/>
          <a:p>
            <a:r>
              <a:rPr lang="en-US" altLang="ja-JP" sz="1555" dirty="0">
                <a:latin typeface="Times New Roman" panose="02020603050405020304" pitchFamily="18" charset="0"/>
                <a:cs typeface="Times New Roman" panose="02020603050405020304" pitchFamily="18" charset="0"/>
                <a:sym typeface="+mn-ea"/>
              </a:rPr>
              <a:t>Fig.1: CQN-CS framework [1]</a:t>
            </a:r>
            <a:endParaRPr lang="en-US" altLang="ja-JP" sz="155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Current Research Trends in Drone Networks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4268470" cy="5351145"/>
          </a:xfrm>
        </p:spPr>
        <p:txBody>
          <a:bodyPr>
            <a:normAutofit lnSpcReduction="20000"/>
          </a:bodyPr>
          <a:lstStyle/>
          <a:p>
            <a:pPr lvl="0" algn="just">
              <a:buClrTx/>
              <a:buSzTx/>
              <a:buFont typeface="Arial" panose="020B0604020202020204" pitchFamily="34" charset="0"/>
              <a:buChar char="•"/>
            </a:pPr>
            <a:r>
              <a:rPr lang="en-US" altLang="ja-JP" sz="1555" b="1" dirty="0">
                <a:latin typeface="Times New Roman" panose="02020603050405020304" pitchFamily="18" charset="0"/>
                <a:cs typeface="Times New Roman" panose="02020603050405020304" pitchFamily="18" charset="0"/>
                <a:sym typeface="+mn-ea"/>
              </a:rPr>
              <a:t>Priority Based Adaptive Approach</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authors of [2] introduce PM-MAC, a priority-based adaptive MAC protocol designed for UAV ad hoc networks.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protocol initially categorizes incoming packets into separate queues based on service priority.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To examine the channel access probabilities for various queues, a Markov chain model is developed.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This approach ensures that high-priority packets have a greater likelihood of accessing the channel.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Additionally, the protocol dynamically adjusts the contention window size by considering both backoff times and the current packet size.</a:t>
            </a: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5181600" y="4572000"/>
            <a:ext cx="3048000" cy="330835"/>
          </a:xfrm>
          <a:prstGeom prst="rect">
            <a:avLst/>
          </a:prstGeom>
          <a:noFill/>
        </p:spPr>
        <p:txBody>
          <a:bodyPr wrap="square" rtlCol="0">
            <a:spAutoFit/>
          </a:bodyPr>
          <a:lstStyle/>
          <a:p>
            <a:r>
              <a:rPr lang="en-US" altLang="ja-JP" sz="1555" dirty="0">
                <a:latin typeface="Times New Roman" panose="02020603050405020304" pitchFamily="18" charset="0"/>
                <a:cs typeface="Times New Roman" panose="02020603050405020304" pitchFamily="18" charset="0"/>
                <a:sym typeface="+mn-ea"/>
              </a:rPr>
              <a:t>Fig.2: PM-MAC [2]</a:t>
            </a:r>
            <a:endParaRPr lang="en-US" altLang="ja-JP" sz="1555"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784725" y="1143000"/>
            <a:ext cx="4242435" cy="3286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Current Research Trends in Drone Networks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4268470" cy="5351145"/>
          </a:xfrm>
        </p:spPr>
        <p:txBody>
          <a:bodyPr>
            <a:normAutofit lnSpcReduction="20000"/>
          </a:bodyPr>
          <a:lstStyle/>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Interference and Beamforming</a:t>
            </a: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Jittering is a major problem in UAV mmWave communications, affecting performance by distorting angular information. </a:t>
            </a: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If not managed, it can lead to serious issues in data transmission.</a:t>
            </a: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To combat this, the authors in [4] suggests a new method called adaptive hybrid beamforming, which optimizes the beam angle and adjusts the beamforming vector to improve transmission rates despite jitter.</a:t>
            </a:r>
          </a:p>
          <a:p>
            <a:pPr lvl="0" algn="just">
              <a:buClrTx/>
              <a:buSzTx/>
              <a:buFont typeface="Wingdings" panose="05000000000000000000" charset="0"/>
              <a:buChar char="Ø"/>
            </a:pPr>
            <a:r>
              <a:rPr lang="en-US" altLang="ja-JP" sz="1555" dirty="0">
                <a:latin typeface="Times New Roman" panose="02020603050405020304" pitchFamily="18" charset="0"/>
                <a:cs typeface="Times New Roman" panose="02020603050405020304" pitchFamily="18" charset="0"/>
                <a:sym typeface="+mn-ea"/>
              </a:rPr>
              <a:t>The study includes mathematical analysis to find the best beam angle and presents a straightforward algorithm to achieve this, showing that their method is more effective against jitter than current techniques.</a:t>
            </a: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5181600" y="4648200"/>
            <a:ext cx="3048000" cy="330835"/>
          </a:xfrm>
          <a:prstGeom prst="rect">
            <a:avLst/>
          </a:prstGeom>
          <a:noFill/>
        </p:spPr>
        <p:txBody>
          <a:bodyPr wrap="square" rtlCol="0">
            <a:spAutoFit/>
          </a:bodyPr>
          <a:lstStyle/>
          <a:p>
            <a:r>
              <a:rPr lang="en-US" altLang="ja-JP" sz="1555" dirty="0">
                <a:latin typeface="Times New Roman" panose="02020603050405020304" pitchFamily="18" charset="0"/>
                <a:cs typeface="Times New Roman" panose="02020603050405020304" pitchFamily="18" charset="0"/>
                <a:sym typeface="+mn-ea"/>
              </a:rPr>
              <a:t>Fig.1: 3D Coordinates of UAV[1]</a:t>
            </a:r>
            <a:endParaRPr lang="en-US" altLang="ja-JP" sz="1555"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029200" y="1524000"/>
            <a:ext cx="3330575" cy="2438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Current Research Trends in Drone Networks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4268470" cy="5351145"/>
          </a:xfrm>
        </p:spPr>
        <p:txBody>
          <a:bodyPr>
            <a:normAutofit lnSpcReduction="20000"/>
          </a:bodyPr>
          <a:lstStyle/>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Cyber Security in Drones</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authors in [4] provides an in-depth look at potential security vulnerabilities in drone networks, addressing threats like jamming, GPS spoofing, and cloning attacks.</a:t>
            </a: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5181600" y="4648200"/>
            <a:ext cx="3368040" cy="330835"/>
          </a:xfrm>
          <a:prstGeom prst="rect">
            <a:avLst/>
          </a:prstGeom>
          <a:noFill/>
        </p:spPr>
        <p:txBody>
          <a:bodyPr wrap="square" rtlCol="0">
            <a:spAutoFit/>
          </a:bodyPr>
          <a:lstStyle/>
          <a:p>
            <a:r>
              <a:rPr lang="en-US" altLang="ja-JP" sz="1555" dirty="0">
                <a:latin typeface="Times New Roman" panose="02020603050405020304" pitchFamily="18" charset="0"/>
                <a:cs typeface="Times New Roman" panose="02020603050405020304" pitchFamily="18" charset="0"/>
                <a:sym typeface="+mn-ea"/>
              </a:rPr>
              <a:t>Fig.1: Jamming and spoofing attack[4]</a:t>
            </a:r>
            <a:endParaRPr lang="en-US" altLang="ja-JP" sz="1555"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4685030" y="1066800"/>
            <a:ext cx="4001770" cy="35064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310640"/>
            <a:ext cx="8459470" cy="5026025"/>
          </a:xfrm>
        </p:spPr>
        <p:txBody>
          <a:bodyPr>
            <a:normAutofit lnSpcReduction="20000"/>
          </a:bodyPr>
          <a:lstStyle/>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1. Formulating a Multi Objective Optimization Problem by Reinforcement Learning and Deep Learning</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Inspired by the advancements in Q-learning for routing protocols in FANETs in [3] and addressing the challenges of multi-objective optimization in [1], a comparable approach could be implemented to enhance MAC protocols in 3D drone OWC networks. </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By utilizing Q-learning, these protocols could adaptively respond to network conditions, optimizing multiple objectives such as minimizing delay and energy consumption, which are critical for the high-mobility and resource-constrained environments characteristic of drone networks. </a:t>
            </a:r>
          </a:p>
          <a:p>
            <a:pPr lvl="0" algn="just">
              <a:buClrTx/>
              <a:buSzTx/>
            </a:pPr>
            <a:r>
              <a:rPr lang="en-US" altLang="ja-JP" sz="1555" dirty="0">
                <a:latin typeface="Times New Roman" panose="02020603050405020304" pitchFamily="18" charset="0"/>
                <a:cs typeface="Times New Roman" panose="02020603050405020304" pitchFamily="18" charset="0"/>
                <a:sym typeface="+mn-ea"/>
              </a:rPr>
              <a:t>This adaptive methodology would aim to provide service guarantees and maintain efficient communication, addressing key challenges in latency-sensitive and energy-efficient OWC systems for 3D drone networks.</a:t>
            </a:r>
          </a:p>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2. Designing QoS-Aware Protocols by Priority Based Adaptive Approach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Future directions for MAC protocols in NG-OWC for 3D drone networks could potentially benefit from a priority-based adaptive approach to enhance service quality and efficiency.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Drawing on recent advancements in UAV network protocols, an enhanced MAC protocol could be developed for 3D drone OWC systems.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system would categorize incoming packets by service priority, assigning them to separate queues to optimize channel access for high-priority traffic.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A dynamic adjustment of the contention window size, accounting for backoff times and packet size, would allow the system to adapt to varying network conditions and traffic demands.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 development of this approach could significantly improve latency, reliability, and efficiency in 3D drone OWC networks, making it a promising direction for next-generation MAC protocol development.</a:t>
            </a:r>
          </a:p>
          <a:p>
            <a:pPr marL="457200" lvl="1" indent="0" algn="just">
              <a:buClrTx/>
              <a:buSzTx/>
              <a:buNone/>
            </a:pPr>
            <a:endParaRPr lang="en-US" altLang="ja-JP" sz="1555" dirty="0">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fontScale="90000"/>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 </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310640"/>
            <a:ext cx="8459470" cy="5026025"/>
          </a:xfrm>
        </p:spPr>
        <p:txBody>
          <a:bodyPr>
            <a:normAutofit lnSpcReduction="20000"/>
          </a:bodyPr>
          <a:lstStyle/>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3. LoS Optimization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Ensuring line-of-sight (LoS) is crucial for OWC, as any obstruction or misalignment can lead to severe signal degradation or even a loss of connection.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Future MAC protocols could incorporate LoS forecasting and optimization methods to maintain stable connectivity.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This could include using predictive path planning that considers environmental factors and drone movement data, enabling drones to adjust their routes or orientations to sustain LoS with their communication partners.</a:t>
            </a:r>
          </a:p>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4. Formulating the Cyber Security Problems by Advanced Intrusion Detection Systems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Future MAC protocol designs for next-generation Optical Wireless Communication (OWC) in 3D drone networks could significantly benefit from enhanced cybersecurity measures, including access control, encryption, and authentication protocols.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These features are essential for protecting against potential cyber threats, such as eavesdropping and denial-of-service (DoS) attacks.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By integrating these security measures with advanced intrusion detection systems, MAC protocols can be made more resilient, effectively identifying and mitigating cyber risks. </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By using advanced intrusion detection systems approach would strengthen the overall security and reliability of OWC-based drone networks, ensuring secure and uninterrupted communication in critical applications.</a:t>
            </a:r>
          </a:p>
        </p:txBody>
      </p:sp>
      <p:sp>
        <p:nvSpPr>
          <p:cNvPr id="4" name="Title 3"/>
          <p:cNvSpPr>
            <a:spLocks noGrp="1"/>
          </p:cNvSpPr>
          <p:nvPr>
            <p:ph type="title"/>
            <p:custDataLst>
              <p:tags r:id="rId1"/>
            </p:custDataLst>
          </p:nvPr>
        </p:nvSpPr>
        <p:spPr>
          <a:xfrm>
            <a:off x="533400" y="457200"/>
            <a:ext cx="8229600" cy="850900"/>
          </a:xfrm>
        </p:spPr>
        <p:txBody>
          <a:bodyPr>
            <a:normAutofit fontScale="90000"/>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Future Direction of MAC Protocols for NG OWC in 3D Drone Networks </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1794</Words>
  <Application>Microsoft Office PowerPoint</Application>
  <PresentationFormat>화면 슬라이드 쇼(4:3)</PresentationFormat>
  <Paragraphs>96</Paragraphs>
  <Slides>13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MS PGothic</vt:lpstr>
      <vt:lpstr>Arial</vt:lpstr>
      <vt:lpstr>Calibri</vt:lpstr>
      <vt:lpstr>Times New Roman</vt:lpstr>
      <vt:lpstr>Verdana</vt:lpstr>
      <vt:lpstr>Wingdings</vt:lpstr>
      <vt:lpstr>Office Theme</vt:lpstr>
      <vt:lpstr>PowerPoint 프레젠테이션</vt:lpstr>
      <vt:lpstr>PowerPoint 프레젠테이션</vt:lpstr>
      <vt:lpstr>Contents</vt:lpstr>
      <vt:lpstr>Current Research Trends in Drone Networks </vt:lpstr>
      <vt:lpstr>Current Research Trends in Drone Networks </vt:lpstr>
      <vt:lpstr>Current Research Trends in Drone Networks </vt:lpstr>
      <vt:lpstr>Current Research Trends in Drone Networks </vt:lpstr>
      <vt:lpstr>Future Direction of MAC Protocols for NG OWC in 3D Drone Networks </vt:lpstr>
      <vt:lpstr>Future Direction of MAC Protocols for NG OWC in 3D Drone Networks </vt:lpstr>
      <vt:lpstr>Future Direction of MAC Protocols for NG OWC in 3D Drone Networks  </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1021</cp:revision>
  <cp:lastPrinted>2017-05-07T15:48:00Z</cp:lastPrinted>
  <dcterms:created xsi:type="dcterms:W3CDTF">2010-05-15T17:50:00Z</dcterms:created>
  <dcterms:modified xsi:type="dcterms:W3CDTF">2024-11-12T16:30:55Z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13816CEA3D91433D9EC1B13133ED8F43_13</vt:lpwstr>
  </property>
  <property fmtid="{D5CDD505-2E9C-101B-9397-08002B2CF9AE}" pid="3" name="KSOProductBuildVer">
    <vt:lpwstr>1033-12.2.0.18607</vt:lpwstr>
  </property>
</Properties>
</file>