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58" r:id="rId3"/>
    <p:sldId id="276" r:id="rId4"/>
    <p:sldId id="280" r:id="rId5"/>
    <p:sldId id="283" r:id="rId6"/>
    <p:sldId id="292" r:id="rId7"/>
    <p:sldId id="294" r:id="rId8"/>
    <p:sldId id="293" r:id="rId9"/>
    <p:sldId id="295" r:id="rId10"/>
    <p:sldId id="296" r:id="rId11"/>
    <p:sldId id="297" r:id="rId12"/>
    <p:sldId id="29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97"/>
    <p:restoredTop sz="96405"/>
  </p:normalViewPr>
  <p:slideViewPr>
    <p:cSldViewPr>
      <p:cViewPr varScale="1">
        <p:scale>
          <a:sx n="100" d="100"/>
          <a:sy n="100" d="100"/>
        </p:scale>
        <p:origin x="1368" y="176"/>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a:t>&lt;month year&gt;</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a:t>&lt;month year&gt;</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 Lim and 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May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15-24-0611-00-04ad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Times New Roman" panose="02020603050405020304" pitchFamily="18" charset="0"/>
                <a:cs typeface="Times New Roman" panose="02020603050405020304" pitchFamily="18" charset="0"/>
              </a:rPr>
              <a:t>C/I calculation for Evaluation of Transmission Characteristics of IEEE 802.15.4ad PHY under Interference Noise</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11 November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a:t>
            </a:r>
            <a:r>
              <a:rPr lang="en-US" altLang="ja-JP" sz="1600" dirty="0" err="1">
                <a:solidFill>
                  <a:schemeClr val="tx2"/>
                </a:solidFill>
                <a:ea typeface="ＭＳ Ｐゴシック" panose="020B0600070205080204" pitchFamily="34" charset="-128"/>
              </a:rPr>
              <a:t>Jaeseok</a:t>
            </a:r>
            <a:r>
              <a:rPr lang="en-US" altLang="ja-JP" sz="1600" dirty="0">
                <a:solidFill>
                  <a:schemeClr val="tx2"/>
                </a:solidFill>
                <a:ea typeface="ＭＳ Ｐゴシック" panose="020B0600070205080204" pitchFamily="34" charset="-128"/>
              </a:rPr>
              <a:t> Lim</a:t>
            </a:r>
            <a:r>
              <a:rPr lang="ja-JP" altLang="en-US" sz="1600">
                <a:solidFill>
                  <a:schemeClr val="tx2"/>
                </a:solidFill>
                <a:ea typeface="ＭＳ Ｐゴシック" panose="020B0600070205080204" pitchFamily="34" charset="-128"/>
              </a:rPr>
              <a:t>　</a:t>
            </a:r>
            <a:r>
              <a:rPr lang="en-US" altLang="ja-JP" sz="1600" dirty="0">
                <a:solidFill>
                  <a:schemeClr val="tx2"/>
                </a:solidFill>
                <a:ea typeface="ＭＳ Ｐゴシック" panose="020B0600070205080204" pitchFamily="34" charset="-128"/>
              </a:rPr>
              <a:t>(Kyoto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Discuss C/I calculation for Evaluation of Transmission Characteristics of IEEE 802.15.4ad PHY under Interference Noise. A part of this contribution was supported from the commissioned research (No. JPJ012368C05101) by National Institute of Information and Communications Technology (NICT) , Japan.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Propose C/I calculation scheme to evaluate proposed systems for IEEE 802.15.4ad.</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552FE0-D290-3286-E798-2C0BE8C0EC16}"/>
              </a:ext>
            </a:extLst>
          </p:cNvPr>
          <p:cNvSpPr>
            <a:spLocks noGrp="1"/>
          </p:cNvSpPr>
          <p:nvPr>
            <p:ph type="title"/>
          </p:nvPr>
        </p:nvSpPr>
        <p:spPr/>
        <p:txBody>
          <a:bodyPr/>
          <a:lstStyle/>
          <a:p>
            <a:r>
              <a:rPr kumimoji="1" lang="en-US" altLang="ja-JP" sz="3600" dirty="0"/>
              <a:t>C/I(Pattern B)</a:t>
            </a:r>
            <a:endParaRPr kumimoji="1" lang="ja-JP" altLang="en-US"/>
          </a:p>
        </p:txBody>
      </p:sp>
      <p:sp>
        <p:nvSpPr>
          <p:cNvPr id="4" name="日付プレースホルダー 3">
            <a:extLst>
              <a:ext uri="{FF2B5EF4-FFF2-40B4-BE49-F238E27FC236}">
                <a16:creationId xmlns:a16="http://schemas.microsoft.com/office/drawing/2014/main" id="{8E1261BD-C389-576F-F551-E289C00AD4A3}"/>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3B84D2DF-3478-0887-0DDD-78DA0DFE4D6F}"/>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10</a:t>
            </a:fld>
            <a:endParaRPr lang="en-US" altLang="ja-JP"/>
          </a:p>
        </p:txBody>
      </p:sp>
      <p:sp>
        <p:nvSpPr>
          <p:cNvPr id="6" name="フッター プレースホルダー 5">
            <a:extLst>
              <a:ext uri="{FF2B5EF4-FFF2-40B4-BE49-F238E27FC236}">
                <a16:creationId xmlns:a16="http://schemas.microsoft.com/office/drawing/2014/main" id="{BB174EE0-7806-9B7A-96F3-EB44573A7DE9}"/>
              </a:ext>
            </a:extLst>
          </p:cNvPr>
          <p:cNvSpPr>
            <a:spLocks noGrp="1"/>
          </p:cNvSpPr>
          <p:nvPr>
            <p:ph type="ftr" sz="quarter" idx="11"/>
          </p:nvPr>
        </p:nvSpPr>
        <p:spPr/>
        <p:txBody>
          <a:bodyPr/>
          <a:lstStyle/>
          <a:p>
            <a:r>
              <a:rPr lang="en-US" altLang="ja-JP"/>
              <a:t>H. Harada (Kyoto University)</a:t>
            </a:r>
            <a:endParaRPr lang="en-US" altLang="ja-JP" dirty="0"/>
          </a:p>
        </p:txBody>
      </p:sp>
      <p:grpSp>
        <p:nvGrpSpPr>
          <p:cNvPr id="91" name="グループ化 90">
            <a:extLst>
              <a:ext uri="{FF2B5EF4-FFF2-40B4-BE49-F238E27FC236}">
                <a16:creationId xmlns:a16="http://schemas.microsoft.com/office/drawing/2014/main" id="{2437DE21-1506-BCE2-B4CD-49194C852F17}"/>
              </a:ext>
            </a:extLst>
          </p:cNvPr>
          <p:cNvGrpSpPr/>
          <p:nvPr/>
        </p:nvGrpSpPr>
        <p:grpSpPr>
          <a:xfrm>
            <a:off x="5143981" y="2679232"/>
            <a:ext cx="2168823" cy="2281043"/>
            <a:chOff x="4043984" y="3997184"/>
            <a:chExt cx="2168823" cy="2281043"/>
          </a:xfrm>
        </p:grpSpPr>
        <p:sp>
          <p:nvSpPr>
            <p:cNvPr id="92" name="正方形/長方形 91">
              <a:extLst>
                <a:ext uri="{FF2B5EF4-FFF2-40B4-BE49-F238E27FC236}">
                  <a16:creationId xmlns:a16="http://schemas.microsoft.com/office/drawing/2014/main" id="{B26319AB-432E-5A0E-33E8-6CEFF027A26F}"/>
                </a:ext>
              </a:extLst>
            </p:cNvPr>
            <p:cNvSpPr/>
            <p:nvPr/>
          </p:nvSpPr>
          <p:spPr bwMode="auto">
            <a:xfrm>
              <a:off x="5612961" y="4400511"/>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93" name="テキスト ボックス 92">
              <a:extLst>
                <a:ext uri="{FF2B5EF4-FFF2-40B4-BE49-F238E27FC236}">
                  <a16:creationId xmlns:a16="http://schemas.microsoft.com/office/drawing/2014/main" id="{A5103A42-05EF-75D6-D69E-D2C133CECF12}"/>
                </a:ext>
              </a:extLst>
            </p:cNvPr>
            <p:cNvSpPr txBox="1"/>
            <p:nvPr/>
          </p:nvSpPr>
          <p:spPr>
            <a:xfrm>
              <a:off x="4712012" y="3997184"/>
              <a:ext cx="733764" cy="338554"/>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C/I </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4" name="テキスト ボックス 93">
              <a:extLst>
                <a:ext uri="{FF2B5EF4-FFF2-40B4-BE49-F238E27FC236}">
                  <a16:creationId xmlns:a16="http://schemas.microsoft.com/office/drawing/2014/main" id="{2B05AC4D-23FA-25FA-0BD1-340A15FBE877}"/>
                </a:ext>
              </a:extLst>
            </p:cNvPr>
            <p:cNvSpPr txBox="1"/>
            <p:nvPr/>
          </p:nvSpPr>
          <p:spPr>
            <a:xfrm>
              <a:off x="4968319" y="5014996"/>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5" name="テキスト ボックス 94">
              <a:extLst>
                <a:ext uri="{FF2B5EF4-FFF2-40B4-BE49-F238E27FC236}">
                  <a16:creationId xmlns:a16="http://schemas.microsoft.com/office/drawing/2014/main" id="{EC86A3DC-D9E1-CC52-93D6-398B3BCA6752}"/>
                </a:ext>
              </a:extLst>
            </p:cNvPr>
            <p:cNvSpPr txBox="1"/>
            <p:nvPr/>
          </p:nvSpPr>
          <p:spPr>
            <a:xfrm>
              <a:off x="5348468" y="6032006"/>
              <a:ext cx="864339" cy="24622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zero-padding</a:t>
              </a:r>
              <a:endParaRPr kumimoji="1" lang="ja-JP" altLang="en-US" sz="10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96" name="正方形/長方形 95">
              <a:extLst>
                <a:ext uri="{FF2B5EF4-FFF2-40B4-BE49-F238E27FC236}">
                  <a16:creationId xmlns:a16="http://schemas.microsoft.com/office/drawing/2014/main" id="{DA4D42DF-068E-C799-E0C3-D42431E6E449}"/>
                </a:ext>
              </a:extLst>
            </p:cNvPr>
            <p:cNvSpPr/>
            <p:nvPr/>
          </p:nvSpPr>
          <p:spPr bwMode="auto">
            <a:xfrm>
              <a:off x="4043984" y="4604354"/>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97" name="正方形/長方形 96">
              <a:extLst>
                <a:ext uri="{FF2B5EF4-FFF2-40B4-BE49-F238E27FC236}">
                  <a16:creationId xmlns:a16="http://schemas.microsoft.com/office/drawing/2014/main" id="{5F153141-764B-7192-38F7-B52F6A7BB168}"/>
                </a:ext>
              </a:extLst>
            </p:cNvPr>
            <p:cNvSpPr/>
            <p:nvPr/>
          </p:nvSpPr>
          <p:spPr>
            <a:xfrm>
              <a:off x="4043984" y="4404060"/>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98" name="正方形/長方形 97">
              <a:extLst>
                <a:ext uri="{FF2B5EF4-FFF2-40B4-BE49-F238E27FC236}">
                  <a16:creationId xmlns:a16="http://schemas.microsoft.com/office/drawing/2014/main" id="{F10F4ABD-3547-0A07-4FA1-BDCD25ECFDA6}"/>
                </a:ext>
              </a:extLst>
            </p:cNvPr>
            <p:cNvSpPr/>
            <p:nvPr/>
          </p:nvSpPr>
          <p:spPr>
            <a:xfrm>
              <a:off x="5348469" y="4400511"/>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grpSp>
        <p:nvGrpSpPr>
          <p:cNvPr id="99" name="グループ化 98">
            <a:extLst>
              <a:ext uri="{FF2B5EF4-FFF2-40B4-BE49-F238E27FC236}">
                <a16:creationId xmlns:a16="http://schemas.microsoft.com/office/drawing/2014/main" id="{DEC756E9-C905-B61E-F153-68482D42BD51}"/>
              </a:ext>
            </a:extLst>
          </p:cNvPr>
          <p:cNvGrpSpPr/>
          <p:nvPr/>
        </p:nvGrpSpPr>
        <p:grpSpPr>
          <a:xfrm>
            <a:off x="812953" y="2167732"/>
            <a:ext cx="3264518" cy="3444554"/>
            <a:chOff x="489660" y="1541232"/>
            <a:chExt cx="3264518" cy="3444554"/>
          </a:xfrm>
        </p:grpSpPr>
        <p:sp>
          <p:nvSpPr>
            <p:cNvPr id="100" name="正方形/長方形 99">
              <a:extLst>
                <a:ext uri="{FF2B5EF4-FFF2-40B4-BE49-F238E27FC236}">
                  <a16:creationId xmlns:a16="http://schemas.microsoft.com/office/drawing/2014/main" id="{18EB5CCF-9E2E-E33E-7F79-A01B345E24FE}"/>
                </a:ext>
              </a:extLst>
            </p:cNvPr>
            <p:cNvSpPr/>
            <p:nvPr/>
          </p:nvSpPr>
          <p:spPr bwMode="auto">
            <a:xfrm>
              <a:off x="2000913" y="268587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01" name="正方形/長方形 100">
              <a:extLst>
                <a:ext uri="{FF2B5EF4-FFF2-40B4-BE49-F238E27FC236}">
                  <a16:creationId xmlns:a16="http://schemas.microsoft.com/office/drawing/2014/main" id="{91E0F3C3-5810-7708-41C6-357843AFDF4F}"/>
                </a:ext>
              </a:extLst>
            </p:cNvPr>
            <p:cNvSpPr/>
            <p:nvPr/>
          </p:nvSpPr>
          <p:spPr bwMode="auto">
            <a:xfrm>
              <a:off x="2267067" y="2312954"/>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03" name="テキスト ボックス 102">
              <a:extLst>
                <a:ext uri="{FF2B5EF4-FFF2-40B4-BE49-F238E27FC236}">
                  <a16:creationId xmlns:a16="http://schemas.microsoft.com/office/drawing/2014/main" id="{7E01FE43-75BE-BBB0-CE37-6025BAC3EA40}"/>
                </a:ext>
              </a:extLst>
            </p:cNvPr>
            <p:cNvSpPr txBox="1"/>
            <p:nvPr/>
          </p:nvSpPr>
          <p:spPr>
            <a:xfrm>
              <a:off x="3108347" y="3559820"/>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04" name="直線矢印コネクタ 103">
              <a:extLst>
                <a:ext uri="{FF2B5EF4-FFF2-40B4-BE49-F238E27FC236}">
                  <a16:creationId xmlns:a16="http://schemas.microsoft.com/office/drawing/2014/main" id="{0EC17014-BD39-1923-8A50-625A4B4E58B3}"/>
                </a:ext>
              </a:extLst>
            </p:cNvPr>
            <p:cNvCxnSpPr/>
            <p:nvPr/>
          </p:nvCxnSpPr>
          <p:spPr>
            <a:xfrm flipV="1">
              <a:off x="1716474" y="1900881"/>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105" name="テキスト ボックス 104">
              <a:extLst>
                <a:ext uri="{FF2B5EF4-FFF2-40B4-BE49-F238E27FC236}">
                  <a16:creationId xmlns:a16="http://schemas.microsoft.com/office/drawing/2014/main" id="{FBE8B1D1-A593-9ACA-1B98-83F4197FF0F3}"/>
                </a:ext>
              </a:extLst>
            </p:cNvPr>
            <p:cNvSpPr txBox="1"/>
            <p:nvPr/>
          </p:nvSpPr>
          <p:spPr>
            <a:xfrm>
              <a:off x="912607" y="1541232"/>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06" name="テキスト ボックス 105">
              <a:extLst>
                <a:ext uri="{FF2B5EF4-FFF2-40B4-BE49-F238E27FC236}">
                  <a16:creationId xmlns:a16="http://schemas.microsoft.com/office/drawing/2014/main" id="{694B99D7-8D6C-193C-5C0D-48F96BFC52EF}"/>
                </a:ext>
              </a:extLst>
            </p:cNvPr>
            <p:cNvSpPr txBox="1"/>
            <p:nvPr/>
          </p:nvSpPr>
          <p:spPr>
            <a:xfrm>
              <a:off x="492749" y="2714635"/>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Shift frequency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of interferer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07" name="テキスト ボックス 106">
              <a:extLst>
                <a:ext uri="{FF2B5EF4-FFF2-40B4-BE49-F238E27FC236}">
                  <a16:creationId xmlns:a16="http://schemas.microsoft.com/office/drawing/2014/main" id="{B7E13B69-ACA2-7307-245A-C8BBE03E5968}"/>
                </a:ext>
              </a:extLst>
            </p:cNvPr>
            <p:cNvSpPr txBox="1"/>
            <p:nvPr/>
          </p:nvSpPr>
          <p:spPr>
            <a:xfrm>
              <a:off x="497102" y="3275510"/>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 = 0 Hz</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08" name="直線コネクタ 107">
              <a:extLst>
                <a:ext uri="{FF2B5EF4-FFF2-40B4-BE49-F238E27FC236}">
                  <a16:creationId xmlns:a16="http://schemas.microsoft.com/office/drawing/2014/main" id="{E89D78F7-243E-E373-38F4-27161276A8E8}"/>
                </a:ext>
              </a:extLst>
            </p:cNvPr>
            <p:cNvCxnSpPr>
              <a:cxnSpLocks/>
            </p:cNvCxnSpPr>
            <p:nvPr/>
          </p:nvCxnSpPr>
          <p:spPr>
            <a:xfrm>
              <a:off x="1548143" y="4351944"/>
              <a:ext cx="1697627" cy="0"/>
            </a:xfrm>
            <a:prstGeom prst="line">
              <a:avLst/>
            </a:prstGeom>
            <a:noFill/>
            <a:ln w="9525" cap="flat" cmpd="sng" algn="ctr">
              <a:solidFill>
                <a:srgbClr val="4F81BD">
                  <a:shade val="95000"/>
                  <a:satMod val="105000"/>
                </a:srgbClr>
              </a:solidFill>
              <a:prstDash val="dash"/>
            </a:ln>
            <a:effectLst/>
          </p:spPr>
        </p:cxnSp>
        <p:sp>
          <p:nvSpPr>
            <p:cNvPr id="109" name="テキスト ボックス 108">
              <a:extLst>
                <a:ext uri="{FF2B5EF4-FFF2-40B4-BE49-F238E27FC236}">
                  <a16:creationId xmlns:a16="http://schemas.microsoft.com/office/drawing/2014/main" id="{3BE71A60-8DAA-8BDD-1843-EF2077E73183}"/>
                </a:ext>
              </a:extLst>
            </p:cNvPr>
            <p:cNvSpPr txBox="1"/>
            <p:nvPr/>
          </p:nvSpPr>
          <p:spPr>
            <a:xfrm>
              <a:off x="492748" y="4228966"/>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10" name="テキスト ボックス 109">
              <a:extLst>
                <a:ext uri="{FF2B5EF4-FFF2-40B4-BE49-F238E27FC236}">
                  <a16:creationId xmlns:a16="http://schemas.microsoft.com/office/drawing/2014/main" id="{7CB48F54-D669-F1D0-A64D-56AEEBD502AA}"/>
                </a:ext>
              </a:extLst>
            </p:cNvPr>
            <p:cNvSpPr txBox="1"/>
            <p:nvPr/>
          </p:nvSpPr>
          <p:spPr>
            <a:xfrm>
              <a:off x="489660" y="2370267"/>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11" name="正方形/長方形 110">
              <a:extLst>
                <a:ext uri="{FF2B5EF4-FFF2-40B4-BE49-F238E27FC236}">
                  <a16:creationId xmlns:a16="http://schemas.microsoft.com/office/drawing/2014/main" id="{F101FB5D-2EB4-25E8-89FC-05D253CC59D4}"/>
                </a:ext>
              </a:extLst>
            </p:cNvPr>
            <p:cNvSpPr/>
            <p:nvPr/>
          </p:nvSpPr>
          <p:spPr bwMode="auto">
            <a:xfrm>
              <a:off x="2265406" y="2472250"/>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cxnSp>
          <p:nvCxnSpPr>
            <p:cNvPr id="112" name="直線矢印コネクタ 111">
              <a:extLst>
                <a:ext uri="{FF2B5EF4-FFF2-40B4-BE49-F238E27FC236}">
                  <a16:creationId xmlns:a16="http://schemas.microsoft.com/office/drawing/2014/main" id="{B8214A78-F498-0365-729C-EE4D0213ABB2}"/>
                </a:ext>
              </a:extLst>
            </p:cNvPr>
            <p:cNvCxnSpPr/>
            <p:nvPr/>
          </p:nvCxnSpPr>
          <p:spPr bwMode="auto">
            <a:xfrm>
              <a:off x="1535603" y="3479571"/>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コネクタ 112">
              <a:extLst>
                <a:ext uri="{FF2B5EF4-FFF2-40B4-BE49-F238E27FC236}">
                  <a16:creationId xmlns:a16="http://schemas.microsoft.com/office/drawing/2014/main" id="{3881D03B-8684-61A0-6792-228962D46A6D}"/>
                </a:ext>
              </a:extLst>
            </p:cNvPr>
            <p:cNvCxnSpPr>
              <a:cxnSpLocks/>
            </p:cNvCxnSpPr>
            <p:nvPr/>
          </p:nvCxnSpPr>
          <p:spPr>
            <a:xfrm>
              <a:off x="1535603" y="2975989"/>
              <a:ext cx="1697627" cy="0"/>
            </a:xfrm>
            <a:prstGeom prst="line">
              <a:avLst/>
            </a:prstGeom>
            <a:noFill/>
            <a:ln w="9525" cap="flat" cmpd="sng" algn="ctr">
              <a:solidFill>
                <a:srgbClr val="4F81BD">
                  <a:shade val="95000"/>
                  <a:satMod val="105000"/>
                </a:srgbClr>
              </a:solidFill>
              <a:prstDash val="dash"/>
            </a:ln>
            <a:effectLst/>
          </p:spPr>
        </p:cxnSp>
        <p:cxnSp>
          <p:nvCxnSpPr>
            <p:cNvPr id="114" name="直線コネクタ 113">
              <a:extLst>
                <a:ext uri="{FF2B5EF4-FFF2-40B4-BE49-F238E27FC236}">
                  <a16:creationId xmlns:a16="http://schemas.microsoft.com/office/drawing/2014/main" id="{B4F2A15E-9AEB-67F3-C00B-F7BC77BC4FE1}"/>
                </a:ext>
              </a:extLst>
            </p:cNvPr>
            <p:cNvCxnSpPr>
              <a:cxnSpLocks/>
            </p:cNvCxnSpPr>
            <p:nvPr/>
          </p:nvCxnSpPr>
          <p:spPr>
            <a:xfrm>
              <a:off x="1548143" y="2483955"/>
              <a:ext cx="1697627" cy="0"/>
            </a:xfrm>
            <a:prstGeom prst="line">
              <a:avLst/>
            </a:prstGeom>
            <a:noFill/>
            <a:ln w="9525" cap="flat" cmpd="sng" algn="ctr">
              <a:solidFill>
                <a:srgbClr val="4F81BD">
                  <a:shade val="95000"/>
                  <a:satMod val="105000"/>
                </a:srgbClr>
              </a:solidFill>
              <a:prstDash val="dash"/>
            </a:ln>
            <a:effectLst/>
          </p:spPr>
        </p:cxnSp>
        <p:sp>
          <p:nvSpPr>
            <p:cNvPr id="115" name="正方形/長方形 114">
              <a:extLst>
                <a:ext uri="{FF2B5EF4-FFF2-40B4-BE49-F238E27FC236}">
                  <a16:creationId xmlns:a16="http://schemas.microsoft.com/office/drawing/2014/main" id="{E31AD995-B1D4-FC75-CA70-2CB1A196407E}"/>
                </a:ext>
              </a:extLst>
            </p:cNvPr>
            <p:cNvSpPr/>
            <p:nvPr/>
          </p:nvSpPr>
          <p:spPr>
            <a:xfrm>
              <a:off x="2000913" y="2485576"/>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sp>
        <p:nvSpPr>
          <p:cNvPr id="116" name="テキスト ボックス 115">
            <a:extLst>
              <a:ext uri="{FF2B5EF4-FFF2-40B4-BE49-F238E27FC236}">
                <a16:creationId xmlns:a16="http://schemas.microsoft.com/office/drawing/2014/main" id="{83C3CD92-39AC-83AA-47E6-E20EBA852036}"/>
              </a:ext>
            </a:extLst>
          </p:cNvPr>
          <p:cNvSpPr txBox="1"/>
          <p:nvPr/>
        </p:nvSpPr>
        <p:spPr>
          <a:xfrm>
            <a:off x="4808488" y="2540733"/>
            <a:ext cx="65" cy="276999"/>
          </a:xfrm>
          <a:prstGeom prst="rect">
            <a:avLst/>
          </a:prstGeom>
          <a:noFill/>
        </p:spPr>
        <p:txBody>
          <a:bodyPr wrap="none" lIns="0" tIns="0" rIns="0" bIns="0" rtlCol="0">
            <a:spAutoFit/>
          </a:bodyPr>
          <a:lstStyle/>
          <a:p>
            <a:pPr eaLnBrk="1" fontAlgn="auto" hangingPunct="1">
              <a:spcBef>
                <a:spcPts val="0"/>
              </a:spcBef>
              <a:spcAft>
                <a:spcPts val="0"/>
              </a:spcAft>
            </a:pPr>
            <a:endParaRPr kumimoji="1" lang="ja-JP" altLang="en-US" sz="1800">
              <a:solidFill>
                <a:prstClr val="black"/>
              </a:solidFill>
              <a:latin typeface="Calibri" panose="020F0502020204030204"/>
              <a:ea typeface="メイリオ" panose="020B0604030504040204" pitchFamily="34" charset="-128"/>
            </a:endParaRPr>
          </a:p>
        </p:txBody>
      </p:sp>
      <p:sp>
        <p:nvSpPr>
          <p:cNvPr id="117" name="テキスト ボックス 116">
            <a:extLst>
              <a:ext uri="{FF2B5EF4-FFF2-40B4-BE49-F238E27FC236}">
                <a16:creationId xmlns:a16="http://schemas.microsoft.com/office/drawing/2014/main" id="{27EB1DE3-9A51-5D59-4D21-70188F708843}"/>
              </a:ext>
            </a:extLst>
          </p:cNvPr>
          <p:cNvSpPr txBox="1"/>
          <p:nvPr/>
        </p:nvSpPr>
        <p:spPr>
          <a:xfrm>
            <a:off x="3318934" y="3618864"/>
            <a:ext cx="1253065" cy="46166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frequency range</a:t>
            </a:r>
            <a:endParaRPr kumimoji="1" lang="ja-JP" altLang="en-US" sz="12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118" name="直線矢印コネクタ 117">
            <a:extLst>
              <a:ext uri="{FF2B5EF4-FFF2-40B4-BE49-F238E27FC236}">
                <a16:creationId xmlns:a16="http://schemas.microsoft.com/office/drawing/2014/main" id="{D05D91AC-D97B-9E2F-33A9-EA14819144EE}"/>
              </a:ext>
            </a:extLst>
          </p:cNvPr>
          <p:cNvCxnSpPr/>
          <p:nvPr/>
        </p:nvCxnSpPr>
        <p:spPr>
          <a:xfrm>
            <a:off x="3287799" y="3098080"/>
            <a:ext cx="0" cy="1867989"/>
          </a:xfrm>
          <a:prstGeom prst="straightConnector1">
            <a:avLst/>
          </a:prstGeom>
          <a:noFill/>
          <a:ln w="19050" cap="flat" cmpd="sng" algn="ctr">
            <a:solidFill>
              <a:srgbClr val="FF0000"/>
            </a:solidFill>
            <a:prstDash val="sysDash"/>
            <a:headEnd type="triangle"/>
            <a:tailEnd type="triangle"/>
          </a:ln>
          <a:effectLst/>
        </p:spPr>
      </p:cxnSp>
      <p:sp>
        <p:nvSpPr>
          <p:cNvPr id="127" name="正方形/長方形 126">
            <a:extLst>
              <a:ext uri="{FF2B5EF4-FFF2-40B4-BE49-F238E27FC236}">
                <a16:creationId xmlns:a16="http://schemas.microsoft.com/office/drawing/2014/main" id="{EA13DAC7-18B2-535A-0A65-B3D32D0B3972}"/>
              </a:ext>
            </a:extLst>
          </p:cNvPr>
          <p:cNvSpPr/>
          <p:nvPr/>
        </p:nvSpPr>
        <p:spPr bwMode="auto">
          <a:xfrm>
            <a:off x="7514033" y="1398617"/>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050">
              <a:solidFill>
                <a:prstClr val="black"/>
              </a:solidFill>
              <a:ea typeface="メイリオ" panose="020B0604030504040204" pitchFamily="34" charset="-128"/>
            </a:endParaRPr>
          </a:p>
        </p:txBody>
      </p:sp>
      <p:sp>
        <p:nvSpPr>
          <p:cNvPr id="128" name="テキスト ボックス 127">
            <a:extLst>
              <a:ext uri="{FF2B5EF4-FFF2-40B4-BE49-F238E27FC236}">
                <a16:creationId xmlns:a16="http://schemas.microsoft.com/office/drawing/2014/main" id="{30CD40F0-CBE3-259B-EEC6-371DA088A7B9}"/>
              </a:ext>
            </a:extLst>
          </p:cNvPr>
          <p:cNvSpPr txBox="1"/>
          <p:nvPr/>
        </p:nvSpPr>
        <p:spPr>
          <a:xfrm>
            <a:off x="7874033" y="1303951"/>
            <a:ext cx="612668"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Packet</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29" name="テキスト ボックス 128">
            <a:extLst>
              <a:ext uri="{FF2B5EF4-FFF2-40B4-BE49-F238E27FC236}">
                <a16:creationId xmlns:a16="http://schemas.microsoft.com/office/drawing/2014/main" id="{A64260E8-0349-93CB-333F-1730C301AF03}"/>
              </a:ext>
            </a:extLst>
          </p:cNvPr>
          <p:cNvSpPr txBox="1"/>
          <p:nvPr/>
        </p:nvSpPr>
        <p:spPr>
          <a:xfrm>
            <a:off x="7874033" y="1673283"/>
            <a:ext cx="761747"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Interferer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30" name="正方形/長方形 129">
            <a:extLst>
              <a:ext uri="{FF2B5EF4-FFF2-40B4-BE49-F238E27FC236}">
                <a16:creationId xmlns:a16="http://schemas.microsoft.com/office/drawing/2014/main" id="{E74DEF2B-8DB7-5848-8B12-82AA7517C5DF}"/>
              </a:ext>
            </a:extLst>
          </p:cNvPr>
          <p:cNvSpPr/>
          <p:nvPr/>
        </p:nvSpPr>
        <p:spPr bwMode="auto">
          <a:xfrm flipV="1">
            <a:off x="7514033" y="1767949"/>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31" name="正方形/長方形 130">
            <a:extLst>
              <a:ext uri="{FF2B5EF4-FFF2-40B4-BE49-F238E27FC236}">
                <a16:creationId xmlns:a16="http://schemas.microsoft.com/office/drawing/2014/main" id="{63307691-7B7A-E8F9-C74A-76E46D4A59FB}"/>
              </a:ext>
            </a:extLst>
          </p:cNvPr>
          <p:cNvSpPr/>
          <p:nvPr/>
        </p:nvSpPr>
        <p:spPr bwMode="auto">
          <a:xfrm>
            <a:off x="7514033" y="2141947"/>
            <a:ext cx="360000" cy="180000"/>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32" name="テキスト ボックス 131">
            <a:extLst>
              <a:ext uri="{FF2B5EF4-FFF2-40B4-BE49-F238E27FC236}">
                <a16:creationId xmlns:a16="http://schemas.microsoft.com/office/drawing/2014/main" id="{B5755839-7B1B-5787-7545-1D81083FFD8D}"/>
              </a:ext>
            </a:extLst>
          </p:cNvPr>
          <p:cNvSpPr txBox="1"/>
          <p:nvPr/>
        </p:nvSpPr>
        <p:spPr>
          <a:xfrm>
            <a:off x="7874033" y="2039494"/>
            <a:ext cx="981359"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Net interferer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33" name="正方形/長方形 132">
            <a:extLst>
              <a:ext uri="{FF2B5EF4-FFF2-40B4-BE49-F238E27FC236}">
                <a16:creationId xmlns:a16="http://schemas.microsoft.com/office/drawing/2014/main" id="{AE5A5950-56B4-0517-DA84-5FD0CD1836CF}"/>
              </a:ext>
            </a:extLst>
          </p:cNvPr>
          <p:cNvSpPr/>
          <p:nvPr/>
        </p:nvSpPr>
        <p:spPr>
          <a:xfrm>
            <a:off x="7514033" y="2514077"/>
            <a:ext cx="360000" cy="180000"/>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134" name="テキスト ボックス 133">
            <a:extLst>
              <a:ext uri="{FF2B5EF4-FFF2-40B4-BE49-F238E27FC236}">
                <a16:creationId xmlns:a16="http://schemas.microsoft.com/office/drawing/2014/main" id="{B9C24254-F368-3247-45AF-49BEB1CE659A}"/>
              </a:ext>
            </a:extLst>
          </p:cNvPr>
          <p:cNvSpPr txBox="1"/>
          <p:nvPr/>
        </p:nvSpPr>
        <p:spPr>
          <a:xfrm>
            <a:off x="7874033" y="2418158"/>
            <a:ext cx="1063112" cy="415498"/>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Actual signal</a:t>
            </a:r>
          </a:p>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 time domain</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43" name="テキスト ボックス 142">
            <a:extLst>
              <a:ext uri="{FF2B5EF4-FFF2-40B4-BE49-F238E27FC236}">
                <a16:creationId xmlns:a16="http://schemas.microsoft.com/office/drawing/2014/main" id="{446AAB3A-46EC-ECA3-4919-5AE97BFD110E}"/>
              </a:ext>
            </a:extLst>
          </p:cNvPr>
          <p:cNvSpPr txBox="1"/>
          <p:nvPr/>
        </p:nvSpPr>
        <p:spPr>
          <a:xfrm>
            <a:off x="5292080" y="5220134"/>
            <a:ext cx="2448272" cy="1015663"/>
          </a:xfrm>
          <a:prstGeom prst="rect">
            <a:avLst/>
          </a:prstGeom>
          <a:noFill/>
        </p:spPr>
        <p:txBody>
          <a:bodyPr wrap="square">
            <a:spAutoFit/>
          </a:bodyPr>
          <a:lstStyle/>
          <a:p>
            <a:r>
              <a:rPr kumimoji="1" lang="en-US" altLang="ja-JP" sz="1200" dirty="0"/>
              <a:t>Calculated by the ratio using the packet and interference powers within the range of Observation time and Observation frequency range, respectively</a:t>
            </a:r>
            <a:endParaRPr kumimoji="1" lang="en-US" altLang="ja-JP" dirty="0"/>
          </a:p>
        </p:txBody>
      </p:sp>
      <p:sp>
        <p:nvSpPr>
          <p:cNvPr id="145" name="テキスト ボックス 144">
            <a:extLst>
              <a:ext uri="{FF2B5EF4-FFF2-40B4-BE49-F238E27FC236}">
                <a16:creationId xmlns:a16="http://schemas.microsoft.com/office/drawing/2014/main" id="{9B8B60FA-03A6-B150-0F28-CADFD57AAC28}"/>
              </a:ext>
            </a:extLst>
          </p:cNvPr>
          <p:cNvSpPr txBox="1"/>
          <p:nvPr/>
        </p:nvSpPr>
        <p:spPr>
          <a:xfrm>
            <a:off x="2235005" y="5205084"/>
            <a:ext cx="1047780" cy="46166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time</a:t>
            </a:r>
            <a:endParaRPr kumimoji="1" lang="ja-JP" altLang="en-US" sz="12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146" name="直線矢印コネクタ 145">
            <a:extLst>
              <a:ext uri="{FF2B5EF4-FFF2-40B4-BE49-F238E27FC236}">
                <a16:creationId xmlns:a16="http://schemas.microsoft.com/office/drawing/2014/main" id="{5B7B2B63-4C03-8BD1-FA3E-84A0F786A825}"/>
              </a:ext>
            </a:extLst>
          </p:cNvPr>
          <p:cNvCxnSpPr>
            <a:cxnSpLocks/>
          </p:cNvCxnSpPr>
          <p:nvPr/>
        </p:nvCxnSpPr>
        <p:spPr>
          <a:xfrm flipH="1">
            <a:off x="2324206" y="5168858"/>
            <a:ext cx="792088" cy="0"/>
          </a:xfrm>
          <a:prstGeom prst="straightConnector1">
            <a:avLst/>
          </a:prstGeom>
          <a:noFill/>
          <a:ln w="19050" cap="flat" cmpd="sng" algn="ctr">
            <a:solidFill>
              <a:srgbClr val="FF0000"/>
            </a:solidFill>
            <a:prstDash val="sysDash"/>
            <a:headEnd type="triangle"/>
            <a:tailEnd type="triangle"/>
          </a:ln>
          <a:effectLst/>
        </p:spPr>
      </p:cxnSp>
    </p:spTree>
    <p:extLst>
      <p:ext uri="{BB962C8B-B14F-4D97-AF65-F5344CB8AC3E}">
        <p14:creationId xmlns:p14="http://schemas.microsoft.com/office/powerpoint/2010/main" val="85447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E18A15-AB2C-A5B9-32D1-48FD8A1A4852}"/>
              </a:ext>
            </a:extLst>
          </p:cNvPr>
          <p:cNvSpPr>
            <a:spLocks noGrp="1"/>
          </p:cNvSpPr>
          <p:nvPr>
            <p:ph type="title"/>
          </p:nvPr>
        </p:nvSpPr>
        <p:spPr/>
        <p:txBody>
          <a:bodyPr/>
          <a:lstStyle/>
          <a:p>
            <a:r>
              <a:rPr kumimoji="1" lang="en-US" altLang="ja-JP" dirty="0"/>
              <a:t>Recommendation</a:t>
            </a:r>
            <a:endParaRPr kumimoji="1" lang="ja-JP" altLang="en-US"/>
          </a:p>
        </p:txBody>
      </p:sp>
      <p:sp>
        <p:nvSpPr>
          <p:cNvPr id="3" name="コンテンツ プレースホルダー 2">
            <a:extLst>
              <a:ext uri="{FF2B5EF4-FFF2-40B4-BE49-F238E27FC236}">
                <a16:creationId xmlns:a16="http://schemas.microsoft.com/office/drawing/2014/main" id="{20F4BAF4-17AE-3720-FE2B-5696427ED863}"/>
              </a:ext>
            </a:extLst>
          </p:cNvPr>
          <p:cNvSpPr>
            <a:spLocks noGrp="1"/>
          </p:cNvSpPr>
          <p:nvPr>
            <p:ph idx="1"/>
          </p:nvPr>
        </p:nvSpPr>
        <p:spPr/>
        <p:txBody>
          <a:bodyPr/>
          <a:lstStyle/>
          <a:p>
            <a:r>
              <a:rPr lang="en" altLang="ja-JP" sz="1400" dirty="0">
                <a:latin typeface="Times New Roman" panose="02020603050405020304" pitchFamily="18" charset="0"/>
                <a:cs typeface="Times New Roman" panose="02020603050405020304" pitchFamily="18" charset="0"/>
              </a:rPr>
              <a:t>C/I should be Pattern B, and should be calculated as the ratio of the signal and interference powers at the receiver.</a:t>
            </a:r>
          </a:p>
          <a:p>
            <a:r>
              <a:rPr lang="en" altLang="ja-JP" sz="1400" dirty="0">
                <a:latin typeface="Times New Roman" panose="02020603050405020304" pitchFamily="18" charset="0"/>
                <a:cs typeface="Times New Roman" panose="02020603050405020304" pitchFamily="18" charset="0"/>
              </a:rPr>
              <a:t>The simulation performed in</a:t>
            </a:r>
            <a:r>
              <a:rPr lang="en-US" altLang="ja-JP" sz="1400" dirty="0">
                <a:latin typeface="Times New Roman" panose="02020603050405020304" pitchFamily="18" charset="0"/>
                <a:cs typeface="Times New Roman" panose="02020603050405020304" pitchFamily="18" charset="0"/>
              </a:rPr>
              <a:t> </a:t>
            </a:r>
            <a:r>
              <a:rPr lang="en" altLang="ja-JP" sz="1400" dirty="0">
                <a:latin typeface="Times New Roman" panose="02020603050405020304" pitchFamily="18" charset="0"/>
                <a:cs typeface="Times New Roman" panose="02020603050405020304" pitchFamily="18" charset="0"/>
              </a:rPr>
              <a:t>15.4ad changes the center frequency and reception time of the interference randomly. So even though the interference wave is propagated with a constant transmission power and channel from the transmitter the power of the interference component at the receiver fluctuates.</a:t>
            </a:r>
          </a:p>
          <a:p>
            <a:r>
              <a:rPr lang="en" altLang="ja-JP" sz="1400" dirty="0">
                <a:latin typeface="Times New Roman" panose="02020603050405020304" pitchFamily="18" charset="0"/>
                <a:cs typeface="Times New Roman" panose="02020603050405020304" pitchFamily="18" charset="0"/>
              </a:rPr>
              <a:t>Even though interference waves with “power determined by transmission power and channel characteristics” should appear randomly and interfere, C/I cannot express “power determined by transmission power and channel characteristics”, and can only observe the power of the interference component within the bandwidth at the receiver.</a:t>
            </a:r>
          </a:p>
          <a:p>
            <a:r>
              <a:rPr kumimoji="1" lang="en" altLang="ja-JP" sz="1400" dirty="0">
                <a:latin typeface="Times New Roman" panose="02020603050405020304" pitchFamily="18" charset="0"/>
                <a:cs typeface="Times New Roman" panose="02020603050405020304" pitchFamily="18" charset="0"/>
              </a:rPr>
              <a:t>Apart from the received interference power, which varies depending on the frequency and time of reception, the interference power that does not vary depending on the frequency and time of reception is required for 15.4ad.</a:t>
            </a:r>
          </a:p>
          <a:p>
            <a:r>
              <a:rPr kumimoji="1" lang="en" altLang="ja-JP" sz="1400" dirty="0">
                <a:latin typeface="Times New Roman" panose="02020603050405020304" pitchFamily="18" charset="0"/>
                <a:cs typeface="Times New Roman" panose="02020603050405020304" pitchFamily="18" charset="0"/>
              </a:rPr>
              <a:t>As a result, our recommendation is that the proposer of the physical layer should perform computer simulations to calculate the setting C/I on the horizontal axis and the packet error rate on the vertical axis.</a:t>
            </a:r>
            <a:endParaRPr kumimoji="1" lang="ja-JP" altLang="en-US" sz="1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A151C795-0BA1-0016-EA3E-2D6FD0A94F60}"/>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9A359357-1FDF-4E4C-07DA-B1BA1BF0A5D7}"/>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11</a:t>
            </a:fld>
            <a:endParaRPr lang="en-US" altLang="ja-JP"/>
          </a:p>
        </p:txBody>
      </p:sp>
      <p:sp>
        <p:nvSpPr>
          <p:cNvPr id="6" name="フッター プレースホルダー 5">
            <a:extLst>
              <a:ext uri="{FF2B5EF4-FFF2-40B4-BE49-F238E27FC236}">
                <a16:creationId xmlns:a16="http://schemas.microsoft.com/office/drawing/2014/main" id="{A644DFF2-DA1C-097F-B0A2-682079A58134}"/>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3340441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B63915-9028-4687-2995-DB63BEC74543}"/>
              </a:ext>
            </a:extLst>
          </p:cNvPr>
          <p:cNvSpPr>
            <a:spLocks noGrp="1"/>
          </p:cNvSpPr>
          <p:nvPr>
            <p:ph type="title"/>
          </p:nvPr>
        </p:nvSpPr>
        <p:spPr/>
        <p:txBody>
          <a:bodyPr/>
          <a:lstStyle/>
          <a:p>
            <a:r>
              <a:rPr kumimoji="1" lang="en-US" altLang="ja-JP" dirty="0"/>
              <a:t>PER</a:t>
            </a:r>
            <a:r>
              <a:rPr kumimoji="1" lang="ja-JP" altLang="en-US"/>
              <a:t> </a:t>
            </a:r>
            <a:r>
              <a:rPr kumimoji="1" lang="en-US" altLang="ja-JP" dirty="0"/>
              <a:t>Calculation</a:t>
            </a:r>
            <a:br>
              <a:rPr kumimoji="1" lang="en-US" altLang="ja-JP" dirty="0"/>
            </a:br>
            <a:endParaRPr kumimoji="1" lang="ja-JP" altLang="en-US" sz="2400"/>
          </a:p>
        </p:txBody>
      </p:sp>
      <p:sp>
        <p:nvSpPr>
          <p:cNvPr id="4" name="日付プレースホルダー 3">
            <a:extLst>
              <a:ext uri="{FF2B5EF4-FFF2-40B4-BE49-F238E27FC236}">
                <a16:creationId xmlns:a16="http://schemas.microsoft.com/office/drawing/2014/main" id="{95D3E681-86ED-4D65-CDD8-4606AE88C89D}"/>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AB89B751-E8B6-168D-DFFA-822564B74A2D}"/>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12</a:t>
            </a:fld>
            <a:endParaRPr lang="en-US" altLang="ja-JP"/>
          </a:p>
        </p:txBody>
      </p:sp>
      <p:sp>
        <p:nvSpPr>
          <p:cNvPr id="6" name="フッター プレースホルダー 5">
            <a:extLst>
              <a:ext uri="{FF2B5EF4-FFF2-40B4-BE49-F238E27FC236}">
                <a16:creationId xmlns:a16="http://schemas.microsoft.com/office/drawing/2014/main" id="{EAAA614F-B5E4-C5B2-E81D-DC121F4424C3}"/>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7" name="表 6">
            <a:extLst>
              <a:ext uri="{FF2B5EF4-FFF2-40B4-BE49-F238E27FC236}">
                <a16:creationId xmlns:a16="http://schemas.microsoft.com/office/drawing/2014/main" id="{0ED28D12-DA8C-EE46-65C3-1A981676E625}"/>
              </a:ext>
            </a:extLst>
          </p:cNvPr>
          <p:cNvGraphicFramePr>
            <a:graphicFrameLocks noGrp="1"/>
          </p:cNvGraphicFramePr>
          <p:nvPr>
            <p:extLst>
              <p:ext uri="{D42A27DB-BD31-4B8C-83A1-F6EECF244321}">
                <p14:modId xmlns:p14="http://schemas.microsoft.com/office/powerpoint/2010/main" val="415333387"/>
              </p:ext>
            </p:extLst>
          </p:nvPr>
        </p:nvGraphicFramePr>
        <p:xfrm>
          <a:off x="5580112" y="2191504"/>
          <a:ext cx="2814455" cy="1950720"/>
        </p:xfrm>
        <a:graphic>
          <a:graphicData uri="http://schemas.openxmlformats.org/drawingml/2006/table">
            <a:tbl>
              <a:tblPr firstRow="1" bandRow="1"/>
              <a:tblGrid>
                <a:gridCol w="1296145">
                  <a:extLst>
                    <a:ext uri="{9D8B030D-6E8A-4147-A177-3AD203B41FA5}">
                      <a16:colId xmlns:a16="http://schemas.microsoft.com/office/drawing/2014/main" val="3595752865"/>
                    </a:ext>
                  </a:extLst>
                </a:gridCol>
                <a:gridCol w="1518310">
                  <a:extLst>
                    <a:ext uri="{9D8B030D-6E8A-4147-A177-3AD203B41FA5}">
                      <a16:colId xmlns:a16="http://schemas.microsoft.com/office/drawing/2014/main" val="92095886"/>
                    </a:ext>
                  </a:extLst>
                </a:gridCol>
              </a:tblGrid>
              <a:tr h="411279">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Bandwidth of Interferer [kHz]</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Frame</a:t>
                      </a:r>
                      <a:br>
                        <a:rPr kumimoji="1" lang="en-US" altLang="ja-JP" sz="1400" dirty="0">
                          <a:latin typeface="Times New Roman" panose="02020603050405020304" pitchFamily="18" charset="0"/>
                          <a:cs typeface="Times New Roman" panose="02020603050405020304" pitchFamily="18" charset="0"/>
                        </a:rPr>
                      </a:br>
                      <a:r>
                        <a:rPr kumimoji="1" lang="en-US" altLang="ja-JP" sz="1400" dirty="0">
                          <a:latin typeface="Times New Roman" panose="02020603050405020304" pitchFamily="18" charset="0"/>
                          <a:cs typeface="Times New Roman" panose="02020603050405020304" pitchFamily="18" charset="0"/>
                        </a:rPr>
                        <a:t>length </a:t>
                      </a:r>
                      <a:br>
                        <a:rPr kumimoji="1" lang="en-US" altLang="ja-JP" sz="1400" dirty="0">
                          <a:latin typeface="Times New Roman" panose="02020603050405020304" pitchFamily="18" charset="0"/>
                          <a:cs typeface="Times New Roman" panose="02020603050405020304" pitchFamily="18" charset="0"/>
                        </a:rPr>
                      </a:br>
                      <a:r>
                        <a:rPr kumimoji="1" lang="en-US" altLang="ja-JP" sz="1400" dirty="0">
                          <a:latin typeface="Times New Roman" panose="02020603050405020304" pitchFamily="18" charset="0"/>
                          <a:cs typeface="Times New Roman" panose="02020603050405020304" pitchFamily="18" charset="0"/>
                        </a:rPr>
                        <a:t>[</a:t>
                      </a:r>
                      <a:r>
                        <a:rPr kumimoji="1" lang="en-US" altLang="ja-JP" sz="1400" dirty="0" err="1">
                          <a:latin typeface="Times New Roman" panose="02020603050405020304" pitchFamily="18" charset="0"/>
                          <a:cs typeface="Times New Roman" panose="02020603050405020304" pitchFamily="18" charset="0"/>
                        </a:rPr>
                        <a:t>ms</a:t>
                      </a:r>
                      <a:r>
                        <a:rPr kumimoji="1" lang="en-US" altLang="ja-JP" sz="1400" dirty="0">
                          <a:latin typeface="Times New Roman" panose="02020603050405020304" pitchFamily="18" charset="0"/>
                          <a:cs typeface="Times New Roman" panose="02020603050405020304" pitchFamily="18" charset="0"/>
                        </a:rPr>
                        <a:t>]</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3379749955"/>
                  </a:ext>
                </a:extLst>
              </a:tr>
              <a:tr h="2848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125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046050397"/>
                  </a:ext>
                </a:extLst>
              </a:tr>
              <a:tr h="2848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200</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2884474541"/>
                  </a:ext>
                </a:extLst>
              </a:tr>
              <a:tr h="2848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2000</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40904556"/>
                  </a:ext>
                </a:extLst>
              </a:tr>
              <a:tr h="284875">
                <a:tc>
                  <a:txBody>
                    <a:bodyPr/>
                    <a:lstStyle/>
                    <a:p>
                      <a:r>
                        <a:rPr kumimoji="1" lang="en-US" altLang="ja-JP" sz="1400" dirty="0">
                          <a:latin typeface="Times New Roman" panose="02020603050405020304" pitchFamily="18" charset="0"/>
                          <a:cs typeface="Times New Roman" panose="02020603050405020304" pitchFamily="18" charset="0"/>
                        </a:rPr>
                        <a:t>Same as packet</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r>
                        <a:rPr kumimoji="1" lang="en-US" altLang="ja-JP" sz="1400" dirty="0">
                          <a:latin typeface="Times New Roman" panose="02020603050405020304" pitchFamily="18" charset="0"/>
                          <a:cs typeface="Times New Roman" panose="02020603050405020304" pitchFamily="18" charset="0"/>
                        </a:rPr>
                        <a:t>Same as packet</a:t>
                      </a:r>
                      <a:endParaRPr kumimoji="1" lang="ja-JP" altLang="en-US" sz="1400">
                        <a:latin typeface="Times New Roman" panose="02020603050405020304" pitchFamily="18" charset="0"/>
                        <a:cs typeface="Times New Roman" panose="02020603050405020304" pitchFamily="18"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681484405"/>
                  </a:ext>
                </a:extLst>
              </a:tr>
            </a:tbl>
          </a:graphicData>
        </a:graphic>
      </p:graphicFrame>
      <p:cxnSp>
        <p:nvCxnSpPr>
          <p:cNvPr id="10" name="直線矢印コネクタ 9">
            <a:extLst>
              <a:ext uri="{FF2B5EF4-FFF2-40B4-BE49-F238E27FC236}">
                <a16:creationId xmlns:a16="http://schemas.microsoft.com/office/drawing/2014/main" id="{441B7EC1-B9E9-A128-1F08-38B8E8986B33}"/>
              </a:ext>
            </a:extLst>
          </p:cNvPr>
          <p:cNvCxnSpPr/>
          <p:nvPr/>
        </p:nvCxnSpPr>
        <p:spPr bwMode="auto">
          <a:xfrm>
            <a:off x="1619672" y="4581128"/>
            <a:ext cx="2869332"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矢印コネクタ 10">
            <a:extLst>
              <a:ext uri="{FF2B5EF4-FFF2-40B4-BE49-F238E27FC236}">
                <a16:creationId xmlns:a16="http://schemas.microsoft.com/office/drawing/2014/main" id="{D9146CB9-E4D0-C15C-CF42-BFFE6ABDB2FE}"/>
              </a:ext>
            </a:extLst>
          </p:cNvPr>
          <p:cNvCxnSpPr/>
          <p:nvPr/>
        </p:nvCxnSpPr>
        <p:spPr bwMode="auto">
          <a:xfrm flipV="1">
            <a:off x="1772072" y="2132856"/>
            <a:ext cx="0" cy="260067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テキスト ボックス 12">
            <a:extLst>
              <a:ext uri="{FF2B5EF4-FFF2-40B4-BE49-F238E27FC236}">
                <a16:creationId xmlns:a16="http://schemas.microsoft.com/office/drawing/2014/main" id="{632E64FE-C9F9-DAA3-2B72-03DBE1D6964E}"/>
              </a:ext>
            </a:extLst>
          </p:cNvPr>
          <p:cNvSpPr txBox="1"/>
          <p:nvPr/>
        </p:nvSpPr>
        <p:spPr>
          <a:xfrm>
            <a:off x="2647073" y="4733528"/>
            <a:ext cx="966931" cy="307777"/>
          </a:xfrm>
          <a:prstGeom prst="rect">
            <a:avLst/>
          </a:prstGeom>
          <a:noFill/>
        </p:spPr>
        <p:txBody>
          <a:bodyPr wrap="none" rtlCol="0">
            <a:spAutoFit/>
          </a:bodyPr>
          <a:lstStyle/>
          <a:p>
            <a:pPr eaLnBrk="1" fontAlgn="auto" hangingPunct="1">
              <a:spcBef>
                <a:spcPts val="0"/>
              </a:spcBef>
              <a:spcAft>
                <a:spcPts val="0"/>
              </a:spcAft>
            </a:pPr>
            <a:r>
              <a:rPr kumimoji="1" lang="en-US" altLang="ja-JP" sz="1400" dirty="0">
                <a:solidFill>
                  <a:prstClr val="black"/>
                </a:solidFill>
                <a:ea typeface="メイリオ" panose="020B0604030504040204" pitchFamily="34" charset="-128"/>
                <a:cs typeface="Times New Roman" panose="02020603050405020304" pitchFamily="18" charset="0"/>
              </a:rPr>
              <a:t>Setting C/I</a:t>
            </a:r>
            <a:endParaRPr kumimoji="1" lang="ja-JP" altLang="en-US" sz="1400">
              <a:solidFill>
                <a:prstClr val="black"/>
              </a:solidFill>
              <a:ea typeface="メイリオ" panose="020B0604030504040204" pitchFamily="34"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CE6328CA-5B16-CBCC-51D7-348178159B14}"/>
              </a:ext>
            </a:extLst>
          </p:cNvPr>
          <p:cNvSpPr txBox="1"/>
          <p:nvPr/>
        </p:nvSpPr>
        <p:spPr>
          <a:xfrm rot="16200000">
            <a:off x="1075371" y="3171712"/>
            <a:ext cx="513282" cy="307777"/>
          </a:xfrm>
          <a:prstGeom prst="rect">
            <a:avLst/>
          </a:prstGeom>
          <a:noFill/>
        </p:spPr>
        <p:txBody>
          <a:bodyPr wrap="none" rtlCol="0">
            <a:spAutoFit/>
          </a:bodyPr>
          <a:lstStyle/>
          <a:p>
            <a:pPr eaLnBrk="1" fontAlgn="auto" hangingPunct="1">
              <a:spcBef>
                <a:spcPts val="0"/>
              </a:spcBef>
              <a:spcAft>
                <a:spcPts val="0"/>
              </a:spcAft>
            </a:pPr>
            <a:r>
              <a:rPr kumimoji="1" lang="en-US" altLang="ja-JP" sz="1400" dirty="0">
                <a:solidFill>
                  <a:prstClr val="black"/>
                </a:solidFill>
                <a:ea typeface="メイリオ" panose="020B0604030504040204" pitchFamily="34" charset="-128"/>
                <a:cs typeface="Times New Roman" panose="02020603050405020304" pitchFamily="18" charset="0"/>
              </a:rPr>
              <a:t>PER</a:t>
            </a:r>
            <a:endParaRPr kumimoji="1" lang="ja-JP" altLang="en-US" sz="1400">
              <a:solidFill>
                <a:prstClr val="black"/>
              </a:solidFill>
              <a:ea typeface="メイリオ" panose="020B0604030504040204" pitchFamily="34" charset="-128"/>
              <a:cs typeface="Times New Roman" panose="02020603050405020304" pitchFamily="18" charset="0"/>
            </a:endParaRPr>
          </a:p>
        </p:txBody>
      </p:sp>
    </p:spTree>
    <p:extLst>
      <p:ext uri="{BB962C8B-B14F-4D97-AF65-F5344CB8AC3E}">
        <p14:creationId xmlns:p14="http://schemas.microsoft.com/office/powerpoint/2010/main" val="2545258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a:extLst>
              <a:ext uri="{FF2B5EF4-FFF2-40B4-BE49-F238E27FC236}">
                <a16:creationId xmlns:a16="http://schemas.microsoft.com/office/drawing/2014/main" id="{4CE55EFF-908D-3448-FA9E-9876CD6DE789}"/>
              </a:ext>
            </a:extLst>
          </p:cNvPr>
          <p:cNvSpPr>
            <a:spLocks noGrp="1"/>
          </p:cNvSpPr>
          <p:nvPr>
            <p:ph type="sldNum" sz="quarter" idx="12"/>
          </p:nvPr>
        </p:nvSpPr>
        <p:spPr/>
        <p:txBody>
          <a:bodyPr/>
          <a:lstStyle/>
          <a:p>
            <a:r>
              <a:rPr lang="en-US" altLang="ja-JP"/>
              <a:t>Slide </a:t>
            </a:r>
            <a:fld id="{FCE7436F-DB62-6D4E-950D-E196AE51B16F}" type="slidenum">
              <a:rPr lang="en-US" altLang="ja-JP"/>
              <a:pPr/>
              <a:t>2</a:t>
            </a:fld>
            <a:endParaRPr lang="en-US" altLang="ja-JP"/>
          </a:p>
        </p:txBody>
      </p:sp>
      <p:sp>
        <p:nvSpPr>
          <p:cNvPr id="26626" name="Rectangle 2">
            <a:extLst>
              <a:ext uri="{FF2B5EF4-FFF2-40B4-BE49-F238E27FC236}">
                <a16:creationId xmlns:a16="http://schemas.microsoft.com/office/drawing/2014/main" id="{62CDBC28-0395-FCB0-8E44-013149495AA4}"/>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C/I calculation for Evaluation of Transmission Characteristics of IEEE 802.15.4ad PHY under Interference Noise</a:t>
            </a:r>
            <a:endParaRPr lang="ja-JP" altLang="ja-JP" sz="3600">
              <a:latin typeface="Times New Roman" panose="02020603050405020304" pitchFamily="18" charset="0"/>
              <a:cs typeface="Times New Roman" panose="02020603050405020304" pitchFamily="18" charset="0"/>
            </a:endParaRPr>
          </a:p>
        </p:txBody>
      </p:sp>
      <p:sp>
        <p:nvSpPr>
          <p:cNvPr id="26627" name="Rectangle 3">
            <a:extLst>
              <a:ext uri="{FF2B5EF4-FFF2-40B4-BE49-F238E27FC236}">
                <a16:creationId xmlns:a16="http://schemas.microsoft.com/office/drawing/2014/main" id="{0A9D13D2-67E5-2EF6-EB6A-17C013AB4A07}"/>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Nov. </a:t>
            </a:r>
            <a:r>
              <a:rPr lang="en-US" altLang="ja-JP" sz="3200">
                <a:latin typeface="+mj-lt"/>
              </a:rPr>
              <a:t>11, </a:t>
            </a:r>
            <a:r>
              <a:rPr lang="en-US" altLang="ja-JP" sz="3200" dirty="0">
                <a:latin typeface="+mj-lt"/>
              </a:rPr>
              <a:t>2024</a:t>
            </a:r>
          </a:p>
          <a:p>
            <a:r>
              <a:rPr lang="en-US" altLang="ja-JP" sz="3200" dirty="0">
                <a:latin typeface="+mj-lt"/>
              </a:rPr>
              <a:t>Hiroshi Harada </a:t>
            </a:r>
            <a:r>
              <a:rPr lang="en-US" altLang="ja-JP" sz="3200" dirty="0" err="1">
                <a:latin typeface="+mj-lt"/>
              </a:rPr>
              <a:t>Jaeseok</a:t>
            </a:r>
            <a:r>
              <a:rPr lang="en-US" altLang="ja-JP" sz="3200" dirty="0">
                <a:latin typeface="+mj-lt"/>
              </a:rPr>
              <a:t> Lim</a:t>
            </a:r>
            <a:endParaRPr lang="ja-JP" altLang="ja-JP" sz="3200">
              <a:latin typeface="+mj-lt"/>
            </a:endParaRPr>
          </a:p>
        </p:txBody>
      </p:sp>
      <p:sp>
        <p:nvSpPr>
          <p:cNvPr id="5" name="フッター プレースホルダー 4">
            <a:extLst>
              <a:ext uri="{FF2B5EF4-FFF2-40B4-BE49-F238E27FC236}">
                <a16:creationId xmlns:a16="http://schemas.microsoft.com/office/drawing/2014/main" id="{1668D32E-7AC1-8FF4-12E6-60E07720E25E}"/>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
        <p:nvSpPr>
          <p:cNvPr id="6" name="Rectangle 4">
            <a:extLst>
              <a:ext uri="{FF2B5EF4-FFF2-40B4-BE49-F238E27FC236}">
                <a16:creationId xmlns:a16="http://schemas.microsoft.com/office/drawing/2014/main" id="{71650605-7D10-1ADC-366F-0657AAE27ACF}"/>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dirty="0"/>
              <a:t>September 2024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BFEBEF-D53F-EED1-F986-1407AAA3D6B3}"/>
              </a:ext>
            </a:extLst>
          </p:cNvPr>
          <p:cNvSpPr>
            <a:spLocks noGrp="1"/>
          </p:cNvSpPr>
          <p:nvPr>
            <p:ph type="title"/>
          </p:nvPr>
        </p:nvSpPr>
        <p:spPr/>
        <p:txBody>
          <a:bodyPr/>
          <a:lstStyle/>
          <a:p>
            <a:r>
              <a:rPr kumimoji="1" lang="en-US" altLang="ja-JP" dirty="0"/>
              <a:t>Background</a:t>
            </a:r>
            <a:endParaRPr kumimoji="1" lang="ja-JP" altLang="en-US"/>
          </a:p>
        </p:txBody>
      </p:sp>
      <p:sp>
        <p:nvSpPr>
          <p:cNvPr id="3" name="コンテンツ プレースホルダー 2">
            <a:extLst>
              <a:ext uri="{FF2B5EF4-FFF2-40B4-BE49-F238E27FC236}">
                <a16:creationId xmlns:a16="http://schemas.microsoft.com/office/drawing/2014/main" id="{B38315A5-4B49-415F-94F9-366BB791B0D9}"/>
              </a:ext>
            </a:extLst>
          </p:cNvPr>
          <p:cNvSpPr>
            <a:spLocks noGrp="1"/>
          </p:cNvSpPr>
          <p:nvPr>
            <p:ph idx="1"/>
          </p:nvPr>
        </p:nvSpPr>
        <p:spPr/>
        <p:txBody>
          <a:bodyPr/>
          <a:lstStyle/>
          <a:p>
            <a:r>
              <a:rPr kumimoji="1" lang="en" altLang="ja-JP" sz="1800" dirty="0">
                <a:latin typeface="Times New Roman" panose="02020603050405020304" pitchFamily="18" charset="0"/>
                <a:ea typeface="+mj-ea"/>
                <a:cs typeface="Times New Roman" panose="02020603050405020304" pitchFamily="18" charset="0"/>
              </a:rPr>
              <a:t>Doc#512 provided a proposal for a method to evaluate </a:t>
            </a:r>
            <a:r>
              <a:rPr lang="en" altLang="ja-JP" sz="1800" dirty="0">
                <a:latin typeface="Times New Roman" panose="02020603050405020304" pitchFamily="18" charset="0"/>
                <a:ea typeface="+mj-ea"/>
                <a:cs typeface="Times New Roman" panose="02020603050405020304" pitchFamily="18" charset="0"/>
              </a:rPr>
              <a:t>802.15.4ad PHY under </a:t>
            </a:r>
            <a:r>
              <a:rPr kumimoji="1" lang="en" altLang="ja-JP" sz="1800" dirty="0">
                <a:latin typeface="Times New Roman" panose="02020603050405020304" pitchFamily="18" charset="0"/>
                <a:ea typeface="+mj-ea"/>
                <a:cs typeface="Times New Roman" panose="02020603050405020304" pitchFamily="18" charset="0"/>
              </a:rPr>
              <a:t>interference.</a:t>
            </a:r>
          </a:p>
          <a:p>
            <a:r>
              <a:rPr lang="en" altLang="ja-JP" sz="1800" dirty="0">
                <a:latin typeface="Times New Roman" panose="02020603050405020304" pitchFamily="18" charset="0"/>
                <a:ea typeface="+mj-ea"/>
                <a:cs typeface="Times New Roman" panose="02020603050405020304" pitchFamily="18" charset="0"/>
              </a:rPr>
              <a:t>Based on #512, the group</a:t>
            </a:r>
            <a:r>
              <a:rPr kumimoji="1" lang="en" altLang="ja-JP" sz="1800" dirty="0">
                <a:latin typeface="Times New Roman" panose="02020603050405020304" pitchFamily="18" charset="0"/>
                <a:ea typeface="+mj-ea"/>
                <a:cs typeface="Times New Roman" panose="02020603050405020304" pitchFamily="18" charset="0"/>
              </a:rPr>
              <a:t> has been agreed that interference should be generated in restricted time and frequency ranges per packet for the purpose of evaluating the physical layer.</a:t>
            </a:r>
          </a:p>
          <a:p>
            <a:r>
              <a:rPr lang="en" altLang="ja-JP" sz="1800" dirty="0">
                <a:latin typeface="Times New Roman" panose="02020603050405020304" pitchFamily="18" charset="0"/>
                <a:ea typeface="+mj-ea"/>
                <a:cs typeface="Times New Roman" panose="02020603050405020304" pitchFamily="18" charset="0"/>
              </a:rPr>
              <a:t>The group has been agreed that the relationship between C/I and PER will be evaluated using the above interference generated.</a:t>
            </a:r>
          </a:p>
          <a:p>
            <a:r>
              <a:rPr lang="en" altLang="ja-JP" sz="1800" dirty="0">
                <a:latin typeface="Times New Roman" panose="02020603050405020304" pitchFamily="18" charset="0"/>
                <a:ea typeface="+mj-ea"/>
                <a:cs typeface="Times New Roman" panose="02020603050405020304" pitchFamily="18" charset="0"/>
              </a:rPr>
              <a:t>However, because the calculation method for C/I is not defined</a:t>
            </a:r>
            <a:r>
              <a:rPr lang="en-US" altLang="ja-JP" sz="1800" dirty="0">
                <a:latin typeface="Times New Roman" panose="02020603050405020304" pitchFamily="18" charset="0"/>
                <a:ea typeface="+mj-ea"/>
                <a:cs typeface="Times New Roman" panose="02020603050405020304" pitchFamily="18" charset="0"/>
              </a:rPr>
              <a:t> in the group</a:t>
            </a:r>
            <a:r>
              <a:rPr lang="en" altLang="ja-JP" sz="1800" dirty="0">
                <a:latin typeface="Times New Roman" panose="02020603050405020304" pitchFamily="18" charset="0"/>
                <a:ea typeface="+mj-ea"/>
                <a:cs typeface="Times New Roman" panose="02020603050405020304" pitchFamily="18" charset="0"/>
              </a:rPr>
              <a:t>, there is a possibility that the evaluation results will vary between different proposers.</a:t>
            </a:r>
          </a:p>
          <a:p>
            <a:r>
              <a:rPr kumimoji="1" lang="en" altLang="ja-JP" sz="1800" dirty="0">
                <a:latin typeface="Times New Roman" panose="02020603050405020304" pitchFamily="18" charset="0"/>
                <a:ea typeface="+mj-ea"/>
                <a:cs typeface="Times New Roman" panose="02020603050405020304" pitchFamily="18" charset="0"/>
              </a:rPr>
              <a:t>In this contribution, we propose a method for defining C/I.</a:t>
            </a:r>
          </a:p>
        </p:txBody>
      </p:sp>
      <p:sp>
        <p:nvSpPr>
          <p:cNvPr id="5" name="スライド番号プレースホルダー 4">
            <a:extLst>
              <a:ext uri="{FF2B5EF4-FFF2-40B4-BE49-F238E27FC236}">
                <a16:creationId xmlns:a16="http://schemas.microsoft.com/office/drawing/2014/main" id="{2B15E47C-432F-3194-EAA4-8D99CA2BCCBF}"/>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3</a:t>
            </a:fld>
            <a:endParaRPr lang="en-US" altLang="ja-JP"/>
          </a:p>
        </p:txBody>
      </p:sp>
      <p:sp>
        <p:nvSpPr>
          <p:cNvPr id="6" name="フッター プレースホルダー 5">
            <a:extLst>
              <a:ext uri="{FF2B5EF4-FFF2-40B4-BE49-F238E27FC236}">
                <a16:creationId xmlns:a16="http://schemas.microsoft.com/office/drawing/2014/main" id="{CD645A94-7A1B-D8E8-BEDF-2FC6AFF950F7}"/>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Rectangle 4">
            <a:extLst>
              <a:ext uri="{FF2B5EF4-FFF2-40B4-BE49-F238E27FC236}">
                <a16:creationId xmlns:a16="http://schemas.microsoft.com/office/drawing/2014/main" id="{DEF86B39-2CFA-78AC-B025-7C20A6738234}"/>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dirty="0"/>
              <a:t>September 2024</a:t>
            </a:r>
          </a:p>
        </p:txBody>
      </p:sp>
    </p:spTree>
    <p:extLst>
      <p:ext uri="{BB962C8B-B14F-4D97-AF65-F5344CB8AC3E}">
        <p14:creationId xmlns:p14="http://schemas.microsoft.com/office/powerpoint/2010/main" val="15839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2A02A8-C18A-C80A-1209-E2447D5021BB}"/>
              </a:ext>
            </a:extLst>
          </p:cNvPr>
          <p:cNvSpPr>
            <a:spLocks noGrp="1"/>
          </p:cNvSpPr>
          <p:nvPr>
            <p:ph type="title"/>
          </p:nvPr>
        </p:nvSpPr>
        <p:spPr/>
        <p:txBody>
          <a:bodyPr/>
          <a:lstStyle/>
          <a:p>
            <a:r>
              <a:rPr kumimoji="1" lang="en-US" altLang="ja-JP" dirty="0"/>
              <a:t>Interference generation (modified from #512)</a:t>
            </a:r>
            <a:endParaRPr kumimoji="1" lang="ja-JP" altLang="en-US"/>
          </a:p>
        </p:txBody>
      </p:sp>
      <p:sp>
        <p:nvSpPr>
          <p:cNvPr id="4" name="日付プレースホルダー 3">
            <a:extLst>
              <a:ext uri="{FF2B5EF4-FFF2-40B4-BE49-F238E27FC236}">
                <a16:creationId xmlns:a16="http://schemas.microsoft.com/office/drawing/2014/main" id="{8F16850B-1AB5-DB94-D2DF-504938192542}"/>
              </a:ext>
            </a:extLst>
          </p:cNvPr>
          <p:cNvSpPr>
            <a:spLocks noGrp="1"/>
          </p:cNvSpPr>
          <p:nvPr>
            <p:ph type="dt" sz="half" idx="10"/>
          </p:nvPr>
        </p:nvSpPr>
        <p:spPr/>
        <p:txBody>
          <a:bodyPr/>
          <a:lstStyle/>
          <a:p>
            <a:r>
              <a:rPr lang="en-US" altLang="ja-JP" dirty="0"/>
              <a:t>September 2024</a:t>
            </a:r>
          </a:p>
        </p:txBody>
      </p:sp>
      <p:sp>
        <p:nvSpPr>
          <p:cNvPr id="5" name="スライド番号プレースホルダー 4">
            <a:extLst>
              <a:ext uri="{FF2B5EF4-FFF2-40B4-BE49-F238E27FC236}">
                <a16:creationId xmlns:a16="http://schemas.microsoft.com/office/drawing/2014/main" id="{89CD5DAF-EFDD-0351-C399-AA5D58BDA03B}"/>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6" name="フッター プレースホルダー 5">
            <a:extLst>
              <a:ext uri="{FF2B5EF4-FFF2-40B4-BE49-F238E27FC236}">
                <a16:creationId xmlns:a16="http://schemas.microsoft.com/office/drawing/2014/main" id="{60118DC4-B145-5A30-C141-E6F8E8238FE1}"/>
              </a:ext>
            </a:extLst>
          </p:cNvPr>
          <p:cNvSpPr>
            <a:spLocks noGrp="1"/>
          </p:cNvSpPr>
          <p:nvPr>
            <p:ph type="ftr" sz="quarter" idx="11"/>
          </p:nvPr>
        </p:nvSpPr>
        <p:spPr/>
        <p:txBody>
          <a:bodyPr/>
          <a:lstStyle/>
          <a:p>
            <a:r>
              <a:rPr lang="en-US" altLang="ja-JP"/>
              <a:t>H. Harada (Kyoto University)</a:t>
            </a:r>
            <a:endParaRPr lang="en-US" altLang="ja-JP" dirty="0"/>
          </a:p>
        </p:txBody>
      </p:sp>
      <p:sp>
        <p:nvSpPr>
          <p:cNvPr id="3" name="正方形/長方形 2">
            <a:extLst>
              <a:ext uri="{FF2B5EF4-FFF2-40B4-BE49-F238E27FC236}">
                <a16:creationId xmlns:a16="http://schemas.microsoft.com/office/drawing/2014/main" id="{DA2FD9E0-FC22-C984-849A-F04B9B59E4C8}"/>
              </a:ext>
            </a:extLst>
          </p:cNvPr>
          <p:cNvSpPr/>
          <p:nvPr/>
        </p:nvSpPr>
        <p:spPr>
          <a:xfrm>
            <a:off x="4178077" y="3230513"/>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a:t>
            </a:r>
          </a:p>
          <a:p>
            <a:pPr algn="ctr"/>
            <a:r>
              <a:rPr kumimoji="1" lang="en-US" altLang="ja-JP" sz="1400" dirty="0">
                <a:solidFill>
                  <a:sysClr val="windowText" lastClr="000000"/>
                </a:solidFill>
              </a:rPr>
              <a:t>Generator</a:t>
            </a:r>
            <a:endParaRPr kumimoji="1" lang="ja-JP" altLang="en-US" sz="1400">
              <a:solidFill>
                <a:sysClr val="windowText" lastClr="000000"/>
              </a:solidFill>
            </a:endParaRPr>
          </a:p>
        </p:txBody>
      </p:sp>
      <p:cxnSp>
        <p:nvCxnSpPr>
          <p:cNvPr id="9" name="直線矢印コネクタ 8">
            <a:extLst>
              <a:ext uri="{FF2B5EF4-FFF2-40B4-BE49-F238E27FC236}">
                <a16:creationId xmlns:a16="http://schemas.microsoft.com/office/drawing/2014/main" id="{82AA1D4C-D175-21B4-401C-B4D0384B9915}"/>
              </a:ext>
            </a:extLst>
          </p:cNvPr>
          <p:cNvCxnSpPr>
            <a:cxnSpLocks/>
            <a:stCxn id="3" idx="3"/>
          </p:cNvCxnSpPr>
          <p:nvPr/>
        </p:nvCxnSpPr>
        <p:spPr>
          <a:xfrm>
            <a:off x="5422188" y="3567133"/>
            <a:ext cx="53762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B2643126-C238-05C1-EA49-ECC29478F52B}"/>
              </a:ext>
            </a:extLst>
          </p:cNvPr>
          <p:cNvSpPr/>
          <p:nvPr/>
        </p:nvSpPr>
        <p:spPr>
          <a:xfrm>
            <a:off x="387962" y="1926290"/>
            <a:ext cx="2885625"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Starting time</a:t>
            </a:r>
          </a:p>
          <a:p>
            <a:pPr algn="ctr"/>
            <a:r>
              <a:rPr kumimoji="1" lang="en-US" altLang="ja-JP" sz="1400" dirty="0">
                <a:solidFill>
                  <a:sysClr val="windowText" lastClr="000000"/>
                </a:solidFill>
              </a:rPr>
              <a:t>(randomly decided per packet)</a:t>
            </a:r>
            <a:endParaRPr kumimoji="1" lang="ja-JP" altLang="en-US" sz="1400">
              <a:solidFill>
                <a:sysClr val="windowText" lastClr="000000"/>
              </a:solidFill>
            </a:endParaRPr>
          </a:p>
        </p:txBody>
      </p:sp>
      <p:sp>
        <p:nvSpPr>
          <p:cNvPr id="19" name="正方形/長方形 18">
            <a:extLst>
              <a:ext uri="{FF2B5EF4-FFF2-40B4-BE49-F238E27FC236}">
                <a16:creationId xmlns:a16="http://schemas.microsoft.com/office/drawing/2014/main" id="{39E632B1-7106-81CC-6690-6CFBE6A3BB2C}"/>
              </a:ext>
            </a:extLst>
          </p:cNvPr>
          <p:cNvSpPr/>
          <p:nvPr/>
        </p:nvSpPr>
        <p:spPr>
          <a:xfrm>
            <a:off x="502934" y="2553088"/>
            <a:ext cx="2664724"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Center frequency</a:t>
            </a:r>
          </a:p>
          <a:p>
            <a:pPr algn="ctr"/>
            <a:r>
              <a:rPr kumimoji="1" lang="en-US" altLang="ja-JP" sz="1400" dirty="0">
                <a:solidFill>
                  <a:sysClr val="windowText" lastClr="000000"/>
                </a:solidFill>
              </a:rPr>
              <a:t>(randomly decided per packet)</a:t>
            </a:r>
            <a:endParaRPr kumimoji="1" lang="ja-JP" altLang="en-US" sz="1400">
              <a:solidFill>
                <a:sysClr val="windowText" lastClr="000000"/>
              </a:solidFill>
            </a:endParaRPr>
          </a:p>
          <a:p>
            <a:pPr algn="ctr"/>
            <a:endParaRPr kumimoji="1" lang="ja-JP" altLang="en-US" sz="1400">
              <a:solidFill>
                <a:sysClr val="windowText" lastClr="000000"/>
              </a:solidFill>
            </a:endParaRPr>
          </a:p>
        </p:txBody>
      </p:sp>
      <p:sp>
        <p:nvSpPr>
          <p:cNvPr id="20" name="正方形/長方形 19">
            <a:extLst>
              <a:ext uri="{FF2B5EF4-FFF2-40B4-BE49-F238E27FC236}">
                <a16:creationId xmlns:a16="http://schemas.microsoft.com/office/drawing/2014/main" id="{2A42E85D-EA62-E0DC-DBF9-CE19D43A1E54}"/>
              </a:ext>
            </a:extLst>
          </p:cNvPr>
          <p:cNvSpPr/>
          <p:nvPr/>
        </p:nvSpPr>
        <p:spPr>
          <a:xfrm>
            <a:off x="1020440" y="4899187"/>
            <a:ext cx="1517114"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C/I</a:t>
            </a:r>
            <a:endParaRPr kumimoji="1" lang="ja-JP" altLang="en-US" sz="1400">
              <a:solidFill>
                <a:sysClr val="windowText" lastClr="000000"/>
              </a:solidFill>
            </a:endParaRPr>
          </a:p>
        </p:txBody>
      </p:sp>
      <p:sp>
        <p:nvSpPr>
          <p:cNvPr id="21" name="正方形/長方形 20">
            <a:extLst>
              <a:ext uri="{FF2B5EF4-FFF2-40B4-BE49-F238E27FC236}">
                <a16:creationId xmlns:a16="http://schemas.microsoft.com/office/drawing/2014/main" id="{8498D9C4-9B69-A616-0D34-B633E2C729C4}"/>
              </a:ext>
            </a:extLst>
          </p:cNvPr>
          <p:cNvSpPr/>
          <p:nvPr/>
        </p:nvSpPr>
        <p:spPr>
          <a:xfrm>
            <a:off x="563206" y="2947275"/>
            <a:ext cx="2511593"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 bandwidth</a:t>
            </a:r>
            <a:endParaRPr kumimoji="1" lang="ja-JP" altLang="en-US" sz="1400">
              <a:solidFill>
                <a:sysClr val="windowText" lastClr="000000"/>
              </a:solidFill>
            </a:endParaRPr>
          </a:p>
        </p:txBody>
      </p:sp>
      <p:sp>
        <p:nvSpPr>
          <p:cNvPr id="22" name="正方形/長方形 21">
            <a:extLst>
              <a:ext uri="{FF2B5EF4-FFF2-40B4-BE49-F238E27FC236}">
                <a16:creationId xmlns:a16="http://schemas.microsoft.com/office/drawing/2014/main" id="{421A37B7-4597-FFAB-D318-B323F8928CE4}"/>
              </a:ext>
            </a:extLst>
          </p:cNvPr>
          <p:cNvSpPr/>
          <p:nvPr/>
        </p:nvSpPr>
        <p:spPr>
          <a:xfrm>
            <a:off x="487355" y="3353470"/>
            <a:ext cx="2686837"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 time duration</a:t>
            </a:r>
            <a:endParaRPr kumimoji="1" lang="ja-JP" altLang="en-US" sz="1400">
              <a:solidFill>
                <a:sysClr val="windowText" lastClr="000000"/>
              </a:solidFill>
            </a:endParaRPr>
          </a:p>
        </p:txBody>
      </p:sp>
      <p:sp>
        <p:nvSpPr>
          <p:cNvPr id="24" name="右中かっこ 23">
            <a:extLst>
              <a:ext uri="{FF2B5EF4-FFF2-40B4-BE49-F238E27FC236}">
                <a16:creationId xmlns:a16="http://schemas.microsoft.com/office/drawing/2014/main" id="{A77F2EA3-7526-1ABF-BE0E-607388BCA2AD}"/>
              </a:ext>
            </a:extLst>
          </p:cNvPr>
          <p:cNvSpPr/>
          <p:nvPr/>
        </p:nvSpPr>
        <p:spPr bwMode="auto">
          <a:xfrm>
            <a:off x="3167859" y="2155011"/>
            <a:ext cx="258775" cy="2877144"/>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400" b="0" i="0" u="none" strike="noStrike" cap="none" normalizeH="0" baseline="0">
              <a:ln>
                <a:noFill/>
              </a:ln>
              <a:solidFill>
                <a:schemeClr val="tx1"/>
              </a:solidFill>
              <a:effectLst/>
              <a:latin typeface="Times New Roman" panose="02020603050405020304" pitchFamily="18" charset="0"/>
            </a:endParaRPr>
          </a:p>
        </p:txBody>
      </p:sp>
      <p:sp>
        <p:nvSpPr>
          <p:cNvPr id="25" name="正方形/長方形 24">
            <a:extLst>
              <a:ext uri="{FF2B5EF4-FFF2-40B4-BE49-F238E27FC236}">
                <a16:creationId xmlns:a16="http://schemas.microsoft.com/office/drawing/2014/main" id="{1F639D27-F867-056B-9D89-5AD402DE094F}"/>
              </a:ext>
            </a:extLst>
          </p:cNvPr>
          <p:cNvSpPr/>
          <p:nvPr/>
        </p:nvSpPr>
        <p:spPr>
          <a:xfrm>
            <a:off x="6012160" y="3429000"/>
            <a:ext cx="2383535" cy="2762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a:t>
            </a:r>
          </a:p>
          <a:p>
            <a:pPr algn="ctr"/>
            <a:r>
              <a:rPr kumimoji="1" lang="en-US" altLang="ja-JP" sz="1400" dirty="0">
                <a:solidFill>
                  <a:sysClr val="windowText" lastClr="000000"/>
                </a:solidFill>
              </a:rPr>
              <a:t>(Frequency, Time domain)</a:t>
            </a:r>
            <a:endParaRPr kumimoji="1" lang="ja-JP" altLang="en-US" sz="1400">
              <a:solidFill>
                <a:sysClr val="windowText" lastClr="000000"/>
              </a:solidFill>
            </a:endParaRPr>
          </a:p>
        </p:txBody>
      </p:sp>
      <p:sp>
        <p:nvSpPr>
          <p:cNvPr id="26" name="正方形/長方形 25">
            <a:extLst>
              <a:ext uri="{FF2B5EF4-FFF2-40B4-BE49-F238E27FC236}">
                <a16:creationId xmlns:a16="http://schemas.microsoft.com/office/drawing/2014/main" id="{21E2DBC8-D0B0-FC2C-A797-247A2E124079}"/>
              </a:ext>
            </a:extLst>
          </p:cNvPr>
          <p:cNvSpPr/>
          <p:nvPr/>
        </p:nvSpPr>
        <p:spPr>
          <a:xfrm>
            <a:off x="3559700" y="4120593"/>
            <a:ext cx="5592687" cy="11564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ysClr val="windowText" lastClr="000000"/>
                </a:solidFill>
              </a:rPr>
              <a:t>Interference is generated as band-limited white noise; </a:t>
            </a:r>
          </a:p>
          <a:p>
            <a:r>
              <a:rPr kumimoji="1" lang="en-US" altLang="ja-JP" sz="1400" dirty="0">
                <a:solidFill>
                  <a:sysClr val="windowText" lastClr="000000"/>
                </a:solidFill>
              </a:rPr>
              <a:t>Starting time is randomly generated within the carrier time duration</a:t>
            </a:r>
          </a:p>
          <a:p>
            <a:r>
              <a:rPr kumimoji="1" lang="en-US" altLang="ja-JP" sz="1400" dirty="0">
                <a:solidFill>
                  <a:sysClr val="windowText" lastClr="000000"/>
                </a:solidFill>
              </a:rPr>
              <a:t>Center frequency is randomly generated within the carrier bandwidth</a:t>
            </a:r>
          </a:p>
          <a:p>
            <a:endParaRPr kumimoji="1" lang="ja-JP" altLang="en-US" sz="1400">
              <a:solidFill>
                <a:sysClr val="windowText" lastClr="000000"/>
              </a:solidFill>
            </a:endParaRPr>
          </a:p>
        </p:txBody>
      </p:sp>
      <p:cxnSp>
        <p:nvCxnSpPr>
          <p:cNvPr id="27" name="直線矢印コネクタ 26">
            <a:extLst>
              <a:ext uri="{FF2B5EF4-FFF2-40B4-BE49-F238E27FC236}">
                <a16:creationId xmlns:a16="http://schemas.microsoft.com/office/drawing/2014/main" id="{083BB30B-E0D0-C6AE-772D-606523804547}"/>
              </a:ext>
            </a:extLst>
          </p:cNvPr>
          <p:cNvCxnSpPr>
            <a:cxnSpLocks/>
          </p:cNvCxnSpPr>
          <p:nvPr/>
        </p:nvCxnSpPr>
        <p:spPr>
          <a:xfrm>
            <a:off x="3508438" y="3595375"/>
            <a:ext cx="66963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ECEC2D50-7EC7-94CC-41AB-28073EE48F9E}"/>
              </a:ext>
            </a:extLst>
          </p:cNvPr>
          <p:cNvSpPr/>
          <p:nvPr/>
        </p:nvSpPr>
        <p:spPr>
          <a:xfrm>
            <a:off x="523200" y="3744327"/>
            <a:ext cx="2511593"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Carrier bandwidth</a:t>
            </a:r>
            <a:endParaRPr kumimoji="1" lang="ja-JP" altLang="en-US" sz="1400">
              <a:solidFill>
                <a:sysClr val="windowText" lastClr="000000"/>
              </a:solidFill>
            </a:endParaRPr>
          </a:p>
        </p:txBody>
      </p:sp>
      <p:sp>
        <p:nvSpPr>
          <p:cNvPr id="29" name="正方形/長方形 28">
            <a:extLst>
              <a:ext uri="{FF2B5EF4-FFF2-40B4-BE49-F238E27FC236}">
                <a16:creationId xmlns:a16="http://schemas.microsoft.com/office/drawing/2014/main" id="{28D1F175-8F1C-EE81-C6FA-BFE31F150497}"/>
              </a:ext>
            </a:extLst>
          </p:cNvPr>
          <p:cNvSpPr/>
          <p:nvPr/>
        </p:nvSpPr>
        <p:spPr>
          <a:xfrm>
            <a:off x="447350" y="4154468"/>
            <a:ext cx="2686837"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Carrier time duration</a:t>
            </a:r>
            <a:endParaRPr kumimoji="1" lang="ja-JP" altLang="en-US" sz="1400">
              <a:solidFill>
                <a:sysClr val="windowText" lastClr="000000"/>
              </a:solidFill>
            </a:endParaRPr>
          </a:p>
        </p:txBody>
      </p:sp>
      <p:sp>
        <p:nvSpPr>
          <p:cNvPr id="30" name="正方形/長方形 29">
            <a:extLst>
              <a:ext uri="{FF2B5EF4-FFF2-40B4-BE49-F238E27FC236}">
                <a16:creationId xmlns:a16="http://schemas.microsoft.com/office/drawing/2014/main" id="{5506EF81-79D4-978D-F447-3430E7A5B175}"/>
              </a:ext>
            </a:extLst>
          </p:cNvPr>
          <p:cNvSpPr/>
          <p:nvPr/>
        </p:nvSpPr>
        <p:spPr>
          <a:xfrm>
            <a:off x="449385" y="4560663"/>
            <a:ext cx="2686837"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Carrier Power</a:t>
            </a:r>
            <a:endParaRPr kumimoji="1" lang="ja-JP" altLang="en-US" sz="1400">
              <a:solidFill>
                <a:sysClr val="windowText" lastClr="000000"/>
              </a:solidFill>
            </a:endParaRPr>
          </a:p>
        </p:txBody>
      </p:sp>
    </p:spTree>
    <p:extLst>
      <p:ext uri="{BB962C8B-B14F-4D97-AF65-F5344CB8AC3E}">
        <p14:creationId xmlns:p14="http://schemas.microsoft.com/office/powerpoint/2010/main" val="1257630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2A02A8-C18A-C80A-1209-E2447D5021BB}"/>
              </a:ext>
            </a:extLst>
          </p:cNvPr>
          <p:cNvSpPr>
            <a:spLocks noGrp="1"/>
          </p:cNvSpPr>
          <p:nvPr>
            <p:ph type="title"/>
          </p:nvPr>
        </p:nvSpPr>
        <p:spPr/>
        <p:txBody>
          <a:bodyPr/>
          <a:lstStyle/>
          <a:p>
            <a:r>
              <a:rPr kumimoji="1" lang="en-US" altLang="ja-JP" sz="2800" dirty="0"/>
              <a:t>Incorporation of the generated interference signals into a transmission evaluation simulator</a:t>
            </a:r>
            <a:br>
              <a:rPr kumimoji="1" lang="en-US" altLang="ja-JP" sz="2800" dirty="0"/>
            </a:br>
            <a:r>
              <a:rPr kumimoji="1" lang="en-US" altLang="ja-JP" sz="2000" dirty="0"/>
              <a:t>(Example of SUN FSK signal with 400 kHz bandwidth)</a:t>
            </a:r>
            <a:endParaRPr kumimoji="1" lang="ja-JP" altLang="en-US" sz="2000"/>
          </a:p>
        </p:txBody>
      </p:sp>
      <p:sp>
        <p:nvSpPr>
          <p:cNvPr id="4" name="日付プレースホルダー 3">
            <a:extLst>
              <a:ext uri="{FF2B5EF4-FFF2-40B4-BE49-F238E27FC236}">
                <a16:creationId xmlns:a16="http://schemas.microsoft.com/office/drawing/2014/main" id="{8F16850B-1AB5-DB94-D2DF-504938192542}"/>
              </a:ext>
            </a:extLst>
          </p:cNvPr>
          <p:cNvSpPr>
            <a:spLocks noGrp="1"/>
          </p:cNvSpPr>
          <p:nvPr>
            <p:ph type="dt" sz="half" idx="10"/>
          </p:nvPr>
        </p:nvSpPr>
        <p:spPr/>
        <p:txBody>
          <a:bodyPr/>
          <a:lstStyle/>
          <a:p>
            <a:r>
              <a:rPr lang="en-US" altLang="ja-JP" dirty="0"/>
              <a:t>September 2024</a:t>
            </a:r>
          </a:p>
        </p:txBody>
      </p:sp>
      <p:sp>
        <p:nvSpPr>
          <p:cNvPr id="5" name="スライド番号プレースホルダー 4">
            <a:extLst>
              <a:ext uri="{FF2B5EF4-FFF2-40B4-BE49-F238E27FC236}">
                <a16:creationId xmlns:a16="http://schemas.microsoft.com/office/drawing/2014/main" id="{89CD5DAF-EFDD-0351-C399-AA5D58BDA03B}"/>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5</a:t>
            </a:fld>
            <a:endParaRPr lang="en-US" altLang="ja-JP"/>
          </a:p>
        </p:txBody>
      </p:sp>
      <p:sp>
        <p:nvSpPr>
          <p:cNvPr id="6" name="フッター プレースホルダー 5">
            <a:extLst>
              <a:ext uri="{FF2B5EF4-FFF2-40B4-BE49-F238E27FC236}">
                <a16:creationId xmlns:a16="http://schemas.microsoft.com/office/drawing/2014/main" id="{60118DC4-B145-5A30-C141-E6F8E8238FE1}"/>
              </a:ext>
            </a:extLst>
          </p:cNvPr>
          <p:cNvSpPr>
            <a:spLocks noGrp="1"/>
          </p:cNvSpPr>
          <p:nvPr>
            <p:ph type="ftr" sz="quarter" idx="11"/>
          </p:nvPr>
        </p:nvSpPr>
        <p:spPr/>
        <p:txBody>
          <a:bodyPr/>
          <a:lstStyle/>
          <a:p>
            <a:r>
              <a:rPr lang="en-US" altLang="ja-JP"/>
              <a:t>H. Harada (Kyoto University)</a:t>
            </a:r>
            <a:endParaRPr lang="en-US" altLang="ja-JP" dirty="0"/>
          </a:p>
        </p:txBody>
      </p:sp>
      <p:sp>
        <p:nvSpPr>
          <p:cNvPr id="3" name="平行四辺形 2">
            <a:extLst>
              <a:ext uri="{FF2B5EF4-FFF2-40B4-BE49-F238E27FC236}">
                <a16:creationId xmlns:a16="http://schemas.microsoft.com/office/drawing/2014/main" id="{AAB702FC-799F-43B3-7BDF-95ED0EE838B8}"/>
              </a:ext>
            </a:extLst>
          </p:cNvPr>
          <p:cNvSpPr/>
          <p:nvPr/>
        </p:nvSpPr>
        <p:spPr>
          <a:xfrm>
            <a:off x="535158" y="4418780"/>
            <a:ext cx="1889090" cy="673240"/>
          </a:xfrm>
          <a:prstGeom prst="parallelogram">
            <a:avLst/>
          </a:prstGeom>
          <a:solidFill>
            <a:schemeClr val="tx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SUN FSK signal</a:t>
            </a:r>
            <a:endParaRPr kumimoji="1" lang="ja-JP" altLang="en-US">
              <a:solidFill>
                <a:sysClr val="windowText" lastClr="000000"/>
              </a:solidFill>
            </a:endParaRPr>
          </a:p>
        </p:txBody>
      </p:sp>
      <p:sp>
        <p:nvSpPr>
          <p:cNvPr id="9" name="平行四辺形 8">
            <a:extLst>
              <a:ext uri="{FF2B5EF4-FFF2-40B4-BE49-F238E27FC236}">
                <a16:creationId xmlns:a16="http://schemas.microsoft.com/office/drawing/2014/main" id="{8884E2A2-414B-C38C-98A9-AF9D389BEEAA}"/>
              </a:ext>
            </a:extLst>
          </p:cNvPr>
          <p:cNvSpPr/>
          <p:nvPr/>
        </p:nvSpPr>
        <p:spPr>
          <a:xfrm>
            <a:off x="549239" y="3549246"/>
            <a:ext cx="1889091" cy="673240"/>
          </a:xfrm>
          <a:prstGeom prst="parallelogram">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Interference</a:t>
            </a:r>
          </a:p>
          <a:p>
            <a:pPr algn="ctr"/>
            <a:r>
              <a:rPr kumimoji="1" lang="en-US" altLang="ja-JP" dirty="0">
                <a:solidFill>
                  <a:sysClr val="windowText" lastClr="000000"/>
                </a:solidFill>
              </a:rPr>
              <a:t>generator</a:t>
            </a:r>
            <a:endParaRPr kumimoji="1" lang="ja-JP" altLang="en-US">
              <a:solidFill>
                <a:sysClr val="windowText" lastClr="000000"/>
              </a:solidFill>
            </a:endParaRPr>
          </a:p>
        </p:txBody>
      </p:sp>
      <p:sp>
        <p:nvSpPr>
          <p:cNvPr id="18" name="フローチャート: 論理和 17">
            <a:extLst>
              <a:ext uri="{FF2B5EF4-FFF2-40B4-BE49-F238E27FC236}">
                <a16:creationId xmlns:a16="http://schemas.microsoft.com/office/drawing/2014/main" id="{8C646576-FEC3-2BEC-42F7-50762F261E86}"/>
              </a:ext>
            </a:extLst>
          </p:cNvPr>
          <p:cNvSpPr/>
          <p:nvPr/>
        </p:nvSpPr>
        <p:spPr>
          <a:xfrm>
            <a:off x="5728259" y="4575400"/>
            <a:ext cx="360000" cy="360000"/>
          </a:xfrm>
          <a:prstGeom prst="flowChar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a:extLst>
              <a:ext uri="{FF2B5EF4-FFF2-40B4-BE49-F238E27FC236}">
                <a16:creationId xmlns:a16="http://schemas.microsoft.com/office/drawing/2014/main" id="{175AA91A-9FFD-8022-E440-63F4A1F86053}"/>
              </a:ext>
            </a:extLst>
          </p:cNvPr>
          <p:cNvCxnSpPr>
            <a:cxnSpLocks/>
            <a:stCxn id="3" idx="2"/>
            <a:endCxn id="18" idx="2"/>
          </p:cNvCxnSpPr>
          <p:nvPr/>
        </p:nvCxnSpPr>
        <p:spPr>
          <a:xfrm>
            <a:off x="2340093" y="4755400"/>
            <a:ext cx="338816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カギ線コネクタ 19">
            <a:extLst>
              <a:ext uri="{FF2B5EF4-FFF2-40B4-BE49-F238E27FC236}">
                <a16:creationId xmlns:a16="http://schemas.microsoft.com/office/drawing/2014/main" id="{22DE5C86-3251-045A-BE03-01AF8C678142}"/>
              </a:ext>
            </a:extLst>
          </p:cNvPr>
          <p:cNvCxnSpPr>
            <a:cxnSpLocks/>
            <a:stCxn id="24" idx="3"/>
            <a:endCxn id="18" idx="0"/>
          </p:cNvCxnSpPr>
          <p:nvPr/>
        </p:nvCxnSpPr>
        <p:spPr>
          <a:xfrm>
            <a:off x="5600576" y="3885866"/>
            <a:ext cx="307683" cy="689534"/>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正方形/長方形 20">
            <a:extLst>
              <a:ext uri="{FF2B5EF4-FFF2-40B4-BE49-F238E27FC236}">
                <a16:creationId xmlns:a16="http://schemas.microsoft.com/office/drawing/2014/main" id="{E2BE467B-7ECC-7186-AA69-CADE8BC5C9FD}"/>
              </a:ext>
            </a:extLst>
          </p:cNvPr>
          <p:cNvSpPr/>
          <p:nvPr/>
        </p:nvSpPr>
        <p:spPr>
          <a:xfrm>
            <a:off x="6822657" y="4418780"/>
            <a:ext cx="1804936"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SUN FSK</a:t>
            </a:r>
          </a:p>
          <a:p>
            <a:pPr algn="ctr"/>
            <a:r>
              <a:rPr kumimoji="1" lang="en-US" altLang="ja-JP" dirty="0">
                <a:solidFill>
                  <a:sysClr val="windowText" lastClr="000000"/>
                </a:solidFill>
              </a:rPr>
              <a:t>Receiver</a:t>
            </a:r>
            <a:endParaRPr kumimoji="1" lang="ja-JP" altLang="en-US">
              <a:solidFill>
                <a:sysClr val="windowText" lastClr="000000"/>
              </a:solidFill>
            </a:endParaRPr>
          </a:p>
        </p:txBody>
      </p:sp>
      <p:cxnSp>
        <p:nvCxnSpPr>
          <p:cNvPr id="22" name="直線矢印コネクタ 21">
            <a:extLst>
              <a:ext uri="{FF2B5EF4-FFF2-40B4-BE49-F238E27FC236}">
                <a16:creationId xmlns:a16="http://schemas.microsoft.com/office/drawing/2014/main" id="{B95D08E3-06C3-6EB1-5243-3E78CD411CB0}"/>
              </a:ext>
            </a:extLst>
          </p:cNvPr>
          <p:cNvCxnSpPr>
            <a:cxnSpLocks/>
            <a:stCxn id="18" idx="6"/>
            <a:endCxn id="21" idx="1"/>
          </p:cNvCxnSpPr>
          <p:nvPr/>
        </p:nvCxnSpPr>
        <p:spPr>
          <a:xfrm>
            <a:off x="6088259" y="4755400"/>
            <a:ext cx="73439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1626479E-FD64-D184-47D2-E7B3212F92AC}"/>
              </a:ext>
            </a:extLst>
          </p:cNvPr>
          <p:cNvSpPr/>
          <p:nvPr/>
        </p:nvSpPr>
        <p:spPr>
          <a:xfrm>
            <a:off x="4356465" y="3549246"/>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Down-</a:t>
            </a:r>
          </a:p>
          <a:p>
            <a:pPr algn="ctr"/>
            <a:r>
              <a:rPr kumimoji="1" lang="en-US" altLang="ja-JP" dirty="0">
                <a:solidFill>
                  <a:sysClr val="windowText" lastClr="000000"/>
                </a:solidFill>
              </a:rPr>
              <a:t>sampling</a:t>
            </a:r>
            <a:endParaRPr kumimoji="1" lang="ja-JP" altLang="en-US">
              <a:solidFill>
                <a:sysClr val="windowText" lastClr="000000"/>
              </a:solidFill>
            </a:endParaRPr>
          </a:p>
        </p:txBody>
      </p:sp>
      <p:sp>
        <p:nvSpPr>
          <p:cNvPr id="25" name="正方形/長方形 24">
            <a:extLst>
              <a:ext uri="{FF2B5EF4-FFF2-40B4-BE49-F238E27FC236}">
                <a16:creationId xmlns:a16="http://schemas.microsoft.com/office/drawing/2014/main" id="{E01251C8-1E47-EA9A-21A1-F58DCE54F97E}"/>
              </a:ext>
            </a:extLst>
          </p:cNvPr>
          <p:cNvSpPr/>
          <p:nvPr/>
        </p:nvSpPr>
        <p:spPr>
          <a:xfrm>
            <a:off x="2775342" y="3549246"/>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BPF</a:t>
            </a:r>
            <a:endParaRPr kumimoji="1" lang="ja-JP" altLang="en-US">
              <a:solidFill>
                <a:sysClr val="windowText" lastClr="000000"/>
              </a:solidFill>
            </a:endParaRPr>
          </a:p>
        </p:txBody>
      </p:sp>
      <p:cxnSp>
        <p:nvCxnSpPr>
          <p:cNvPr id="26" name="直線矢印コネクタ 25">
            <a:extLst>
              <a:ext uri="{FF2B5EF4-FFF2-40B4-BE49-F238E27FC236}">
                <a16:creationId xmlns:a16="http://schemas.microsoft.com/office/drawing/2014/main" id="{9F573231-ED9F-D489-5D95-5FE011C58E5F}"/>
              </a:ext>
            </a:extLst>
          </p:cNvPr>
          <p:cNvCxnSpPr>
            <a:stCxn id="9" idx="2"/>
            <a:endCxn id="25" idx="1"/>
          </p:cNvCxnSpPr>
          <p:nvPr/>
        </p:nvCxnSpPr>
        <p:spPr>
          <a:xfrm>
            <a:off x="2354175" y="3885866"/>
            <a:ext cx="4211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6D5EB17D-20CE-0D36-85E2-73038BD471A2}"/>
              </a:ext>
            </a:extLst>
          </p:cNvPr>
          <p:cNvCxnSpPr>
            <a:cxnSpLocks/>
            <a:stCxn id="25" idx="3"/>
            <a:endCxn id="24" idx="1"/>
          </p:cNvCxnSpPr>
          <p:nvPr/>
        </p:nvCxnSpPr>
        <p:spPr>
          <a:xfrm>
            <a:off x="4019453" y="3885866"/>
            <a:ext cx="33701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8" name="図 27">
            <a:extLst>
              <a:ext uri="{FF2B5EF4-FFF2-40B4-BE49-F238E27FC236}">
                <a16:creationId xmlns:a16="http://schemas.microsoft.com/office/drawing/2014/main" id="{1CCA1C2B-8197-E4EB-4FD7-C24DF1E599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4758" y="1975593"/>
            <a:ext cx="1920000" cy="1440000"/>
          </a:xfrm>
          <a:prstGeom prst="rect">
            <a:avLst/>
          </a:prstGeom>
        </p:spPr>
      </p:pic>
      <p:pic>
        <p:nvPicPr>
          <p:cNvPr id="29" name="図 28">
            <a:extLst>
              <a:ext uri="{FF2B5EF4-FFF2-40B4-BE49-F238E27FC236}">
                <a16:creationId xmlns:a16="http://schemas.microsoft.com/office/drawing/2014/main" id="{1BC7C0D9-D090-FCA7-4375-87A3F9C3E2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158" y="1950496"/>
            <a:ext cx="1920000" cy="1440000"/>
          </a:xfrm>
          <a:prstGeom prst="rect">
            <a:avLst/>
          </a:prstGeom>
        </p:spPr>
      </p:pic>
      <p:pic>
        <p:nvPicPr>
          <p:cNvPr id="30" name="図 29">
            <a:extLst>
              <a:ext uri="{FF2B5EF4-FFF2-40B4-BE49-F238E27FC236}">
                <a16:creationId xmlns:a16="http://schemas.microsoft.com/office/drawing/2014/main" id="{00C0337E-BB16-AA1E-DD02-6CCC1AD6D7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4390" y="1959713"/>
            <a:ext cx="1920000" cy="1440000"/>
          </a:xfrm>
          <a:prstGeom prst="rect">
            <a:avLst/>
          </a:prstGeom>
        </p:spPr>
      </p:pic>
      <p:pic>
        <p:nvPicPr>
          <p:cNvPr id="31" name="図 30">
            <a:extLst>
              <a:ext uri="{FF2B5EF4-FFF2-40B4-BE49-F238E27FC236}">
                <a16:creationId xmlns:a16="http://schemas.microsoft.com/office/drawing/2014/main" id="{3AC67951-E10D-F17C-34DA-1F02F0710C3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50100" y="4794275"/>
            <a:ext cx="1920000" cy="1440000"/>
          </a:xfrm>
          <a:prstGeom prst="rect">
            <a:avLst/>
          </a:prstGeom>
        </p:spPr>
      </p:pic>
      <p:cxnSp>
        <p:nvCxnSpPr>
          <p:cNvPr id="32" name="直線矢印コネクタ 31">
            <a:extLst>
              <a:ext uri="{FF2B5EF4-FFF2-40B4-BE49-F238E27FC236}">
                <a16:creationId xmlns:a16="http://schemas.microsoft.com/office/drawing/2014/main" id="{7966E1BF-92D6-48E7-D4F2-0BE6848B2B86}"/>
              </a:ext>
            </a:extLst>
          </p:cNvPr>
          <p:cNvCxnSpPr>
            <a:stCxn id="29" idx="2"/>
            <a:endCxn id="9" idx="0"/>
          </p:cNvCxnSpPr>
          <p:nvPr/>
        </p:nvCxnSpPr>
        <p:spPr>
          <a:xfrm flipH="1">
            <a:off x="1493785" y="3390496"/>
            <a:ext cx="1373" cy="158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EC2E3D26-9956-2E74-AC74-05E31FEF8244}"/>
              </a:ext>
            </a:extLst>
          </p:cNvPr>
          <p:cNvCxnSpPr>
            <a:cxnSpLocks/>
            <a:stCxn id="28" idx="2"/>
            <a:endCxn id="25" idx="0"/>
          </p:cNvCxnSpPr>
          <p:nvPr/>
        </p:nvCxnSpPr>
        <p:spPr>
          <a:xfrm flipH="1">
            <a:off x="3397398" y="3415593"/>
            <a:ext cx="127360" cy="1336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88F64D96-321E-C28A-4765-149657F93A06}"/>
              </a:ext>
            </a:extLst>
          </p:cNvPr>
          <p:cNvCxnSpPr>
            <a:cxnSpLocks/>
            <a:stCxn id="30" idx="2"/>
            <a:endCxn id="24" idx="0"/>
          </p:cNvCxnSpPr>
          <p:nvPr/>
        </p:nvCxnSpPr>
        <p:spPr>
          <a:xfrm flipH="1">
            <a:off x="4978521" y="3399713"/>
            <a:ext cx="655869" cy="1495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C601B6CA-9E97-8E5C-6F57-5CF1205ACF20}"/>
              </a:ext>
            </a:extLst>
          </p:cNvPr>
          <p:cNvCxnSpPr>
            <a:cxnSpLocks/>
          </p:cNvCxnSpPr>
          <p:nvPr/>
        </p:nvCxnSpPr>
        <p:spPr>
          <a:xfrm flipV="1">
            <a:off x="5536735" y="4816538"/>
            <a:ext cx="947763" cy="6096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358191E1-C7D6-83FB-410C-62AEAFC8286F}"/>
              </a:ext>
            </a:extLst>
          </p:cNvPr>
          <p:cNvCxnSpPr>
            <a:cxnSpLocks/>
          </p:cNvCxnSpPr>
          <p:nvPr/>
        </p:nvCxnSpPr>
        <p:spPr>
          <a:xfrm>
            <a:off x="3864604" y="6241412"/>
            <a:ext cx="15574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5481FD99-DD76-01DA-38E0-9EFDEFA84D68}"/>
              </a:ext>
            </a:extLst>
          </p:cNvPr>
          <p:cNvSpPr txBox="1"/>
          <p:nvPr/>
        </p:nvSpPr>
        <p:spPr>
          <a:xfrm>
            <a:off x="4324056" y="6239853"/>
            <a:ext cx="710451" cy="276999"/>
          </a:xfrm>
          <a:prstGeom prst="rect">
            <a:avLst/>
          </a:prstGeom>
          <a:noFill/>
        </p:spPr>
        <p:txBody>
          <a:bodyPr wrap="none" rtlCol="0">
            <a:spAutoFit/>
          </a:bodyPr>
          <a:lstStyle/>
          <a:p>
            <a:r>
              <a:rPr kumimoji="1" lang="en-US" altLang="ko-KR" dirty="0"/>
              <a:t>8</a:t>
            </a:r>
            <a:r>
              <a:rPr kumimoji="1" lang="en-US" altLang="ja-JP" dirty="0"/>
              <a:t>00 kHz</a:t>
            </a:r>
            <a:endParaRPr kumimoji="1" lang="ja-JP" altLang="en-US"/>
          </a:p>
        </p:txBody>
      </p:sp>
    </p:spTree>
    <p:extLst>
      <p:ext uri="{BB962C8B-B14F-4D97-AF65-F5344CB8AC3E}">
        <p14:creationId xmlns:p14="http://schemas.microsoft.com/office/powerpoint/2010/main" val="967644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グループ化 27">
            <a:extLst>
              <a:ext uri="{FF2B5EF4-FFF2-40B4-BE49-F238E27FC236}">
                <a16:creationId xmlns:a16="http://schemas.microsoft.com/office/drawing/2014/main" id="{78AFA6D0-3A39-7EA8-1923-7194FE169FCC}"/>
              </a:ext>
            </a:extLst>
          </p:cNvPr>
          <p:cNvGrpSpPr/>
          <p:nvPr/>
        </p:nvGrpSpPr>
        <p:grpSpPr>
          <a:xfrm>
            <a:off x="1299322" y="4594798"/>
            <a:ext cx="6077198" cy="1478983"/>
            <a:chOff x="1339993" y="2720187"/>
            <a:chExt cx="6077198" cy="1039743"/>
          </a:xfrm>
        </p:grpSpPr>
        <p:sp>
          <p:nvSpPr>
            <p:cNvPr id="29" name="正方形/長方形 28">
              <a:extLst>
                <a:ext uri="{FF2B5EF4-FFF2-40B4-BE49-F238E27FC236}">
                  <a16:creationId xmlns:a16="http://schemas.microsoft.com/office/drawing/2014/main" id="{C4D5CB8F-DC1B-D40F-F71A-1299556C7E25}"/>
                </a:ext>
              </a:extLst>
            </p:cNvPr>
            <p:cNvSpPr/>
            <p:nvPr/>
          </p:nvSpPr>
          <p:spPr bwMode="auto">
            <a:xfrm>
              <a:off x="1339993" y="272018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0" name="正方形/長方形 29">
              <a:extLst>
                <a:ext uri="{FF2B5EF4-FFF2-40B4-BE49-F238E27FC236}">
                  <a16:creationId xmlns:a16="http://schemas.microsoft.com/office/drawing/2014/main" id="{A4E573A5-69BE-C50A-76EF-9CA0DF298F8E}"/>
                </a:ext>
              </a:extLst>
            </p:cNvPr>
            <p:cNvSpPr/>
            <p:nvPr/>
          </p:nvSpPr>
          <p:spPr bwMode="auto">
            <a:xfrm>
              <a:off x="2397015" y="272391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1" name="正方形/長方形 30">
              <a:extLst>
                <a:ext uri="{FF2B5EF4-FFF2-40B4-BE49-F238E27FC236}">
                  <a16:creationId xmlns:a16="http://schemas.microsoft.com/office/drawing/2014/main" id="{BBEE80ED-AAFA-3F30-7498-8EB4C358AC2E}"/>
                </a:ext>
              </a:extLst>
            </p:cNvPr>
            <p:cNvSpPr/>
            <p:nvPr/>
          </p:nvSpPr>
          <p:spPr bwMode="auto">
            <a:xfrm>
              <a:off x="3454037" y="272764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2" name="正方形/長方形 31">
              <a:extLst>
                <a:ext uri="{FF2B5EF4-FFF2-40B4-BE49-F238E27FC236}">
                  <a16:creationId xmlns:a16="http://schemas.microsoft.com/office/drawing/2014/main" id="{2C871A7A-24B1-164F-3B0B-13AC6CCCA106}"/>
                </a:ext>
              </a:extLst>
            </p:cNvPr>
            <p:cNvSpPr/>
            <p:nvPr/>
          </p:nvSpPr>
          <p:spPr bwMode="auto">
            <a:xfrm>
              <a:off x="4511059" y="273137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3" name="正方形/長方形 32">
              <a:extLst>
                <a:ext uri="{FF2B5EF4-FFF2-40B4-BE49-F238E27FC236}">
                  <a16:creationId xmlns:a16="http://schemas.microsoft.com/office/drawing/2014/main" id="{9202E857-3534-51A6-1DF3-D4555D848889}"/>
                </a:ext>
              </a:extLst>
            </p:cNvPr>
            <p:cNvSpPr/>
            <p:nvPr/>
          </p:nvSpPr>
          <p:spPr bwMode="auto">
            <a:xfrm>
              <a:off x="5568081" y="273510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4" name="正方形/長方形 33">
              <a:extLst>
                <a:ext uri="{FF2B5EF4-FFF2-40B4-BE49-F238E27FC236}">
                  <a16:creationId xmlns:a16="http://schemas.microsoft.com/office/drawing/2014/main" id="{4DE8D198-4638-771A-0083-1F37DF402DA0}"/>
                </a:ext>
              </a:extLst>
            </p:cNvPr>
            <p:cNvSpPr/>
            <p:nvPr/>
          </p:nvSpPr>
          <p:spPr bwMode="auto">
            <a:xfrm>
              <a:off x="6625103" y="273883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2" name="タイトル 1">
            <a:extLst>
              <a:ext uri="{FF2B5EF4-FFF2-40B4-BE49-F238E27FC236}">
                <a16:creationId xmlns:a16="http://schemas.microsoft.com/office/drawing/2014/main" id="{3CE227E7-3E00-C1B6-855E-4FBEC7A3F72C}"/>
              </a:ext>
            </a:extLst>
          </p:cNvPr>
          <p:cNvSpPr>
            <a:spLocks noGrp="1"/>
          </p:cNvSpPr>
          <p:nvPr>
            <p:ph type="title"/>
          </p:nvPr>
        </p:nvSpPr>
        <p:spPr/>
        <p:txBody>
          <a:bodyPr/>
          <a:lstStyle/>
          <a:p>
            <a:r>
              <a:rPr kumimoji="1" lang="en-US" altLang="ja-JP" dirty="0"/>
              <a:t>Generation Examples (from #512)</a:t>
            </a:r>
            <a:endParaRPr kumimoji="1" lang="ja-JP" altLang="en-US"/>
          </a:p>
        </p:txBody>
      </p:sp>
      <p:sp>
        <p:nvSpPr>
          <p:cNvPr id="3" name="コンテンツ プレースホルダー 2">
            <a:extLst>
              <a:ext uri="{FF2B5EF4-FFF2-40B4-BE49-F238E27FC236}">
                <a16:creationId xmlns:a16="http://schemas.microsoft.com/office/drawing/2014/main" id="{FCC2735A-50F2-2713-23F8-AF326DCB43B8}"/>
              </a:ext>
            </a:extLst>
          </p:cNvPr>
          <p:cNvSpPr>
            <a:spLocks noGrp="1"/>
          </p:cNvSpPr>
          <p:nvPr>
            <p:ph idx="1"/>
          </p:nvPr>
        </p:nvSpPr>
        <p:spPr>
          <a:xfrm>
            <a:off x="678733" y="1882781"/>
            <a:ext cx="7924800" cy="439688"/>
          </a:xfrm>
        </p:spPr>
        <p:txBody>
          <a:bodyPr/>
          <a:lstStyle/>
          <a:p>
            <a:r>
              <a:rPr kumimoji="1" lang="en-US" altLang="ja-JP" sz="2000" dirty="0">
                <a:latin typeface="Times New Roman" panose="02020603050405020304" pitchFamily="18" charset="0"/>
                <a:cs typeface="Times New Roman" panose="02020603050405020304" pitchFamily="18" charset="0"/>
              </a:rPr>
              <a:t>BW &lt; </a:t>
            </a:r>
            <a:r>
              <a:rPr lang="en-US" altLang="ja-JP" sz="2000" dirty="0" err="1">
                <a:latin typeface="Times New Roman" panose="02020603050405020304" pitchFamily="18" charset="0"/>
                <a:cs typeface="Times New Roman" panose="02020603050405020304" pitchFamily="18" charset="0"/>
              </a:rPr>
              <a:t>i</a:t>
            </a:r>
            <a:r>
              <a:rPr kumimoji="1" lang="en-US" altLang="ja-JP" sz="2000" dirty="0" err="1">
                <a:latin typeface="Times New Roman" panose="02020603050405020304" pitchFamily="18" charset="0"/>
                <a:cs typeface="Times New Roman" panose="02020603050405020304" pitchFamily="18" charset="0"/>
              </a:rPr>
              <a:t>BW</a:t>
            </a:r>
            <a:r>
              <a:rPr kumimoji="1" lang="en-US" altLang="ja-JP" sz="2000" dirty="0">
                <a:latin typeface="Times New Roman" panose="02020603050405020304" pitchFamily="18" charset="0"/>
                <a:cs typeface="Times New Roman" panose="02020603050405020304" pitchFamily="18" charset="0"/>
              </a:rPr>
              <a:t> or BW=</a:t>
            </a:r>
            <a:r>
              <a:rPr lang="en-US" altLang="ja-JP" sz="2000" dirty="0" err="1">
                <a:latin typeface="Times New Roman" panose="02020603050405020304" pitchFamily="18" charset="0"/>
                <a:cs typeface="Times New Roman" panose="02020603050405020304" pitchFamily="18" charset="0"/>
              </a:rPr>
              <a:t>i</a:t>
            </a:r>
            <a:r>
              <a:rPr kumimoji="1" lang="en-US" altLang="ja-JP" sz="2000" dirty="0" err="1">
                <a:latin typeface="Times New Roman" panose="02020603050405020304" pitchFamily="18" charset="0"/>
                <a:cs typeface="Times New Roman" panose="02020603050405020304" pitchFamily="18" charset="0"/>
              </a:rPr>
              <a:t>BW</a:t>
            </a:r>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kumimoji="1" lang="ja-JP" altLang="en-US" sz="2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05436F1D-FFC5-AE4F-954B-D73025ACE188}"/>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1AF1C651-8CDC-8970-5AA3-B3D395D1F21A}"/>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6</a:t>
            </a:fld>
            <a:endParaRPr lang="en-US" altLang="ja-JP"/>
          </a:p>
        </p:txBody>
      </p:sp>
      <p:sp>
        <p:nvSpPr>
          <p:cNvPr id="6" name="フッター プレースホルダー 5">
            <a:extLst>
              <a:ext uri="{FF2B5EF4-FFF2-40B4-BE49-F238E27FC236}">
                <a16:creationId xmlns:a16="http://schemas.microsoft.com/office/drawing/2014/main" id="{5F5E064C-0E43-6FDD-D0AC-9F3AC5DC3811}"/>
              </a:ext>
            </a:extLst>
          </p:cNvPr>
          <p:cNvSpPr>
            <a:spLocks noGrp="1"/>
          </p:cNvSpPr>
          <p:nvPr>
            <p:ph type="ftr" sz="quarter" idx="11"/>
          </p:nvPr>
        </p:nvSpPr>
        <p:spPr/>
        <p:txBody>
          <a:bodyPr/>
          <a:lstStyle/>
          <a:p>
            <a:r>
              <a:rPr lang="en-US" altLang="ja-JP"/>
              <a:t>H. Harada (Kyoto University)</a:t>
            </a:r>
            <a:endParaRPr lang="en-US" altLang="ja-JP" dirty="0"/>
          </a:p>
        </p:txBody>
      </p:sp>
      <p:sp>
        <p:nvSpPr>
          <p:cNvPr id="8" name="テキスト ボックス 7">
            <a:extLst>
              <a:ext uri="{FF2B5EF4-FFF2-40B4-BE49-F238E27FC236}">
                <a16:creationId xmlns:a16="http://schemas.microsoft.com/office/drawing/2014/main" id="{25FAE0A0-B42E-D919-4E64-7BA05DB1302D}"/>
              </a:ext>
            </a:extLst>
          </p:cNvPr>
          <p:cNvSpPr txBox="1"/>
          <p:nvPr/>
        </p:nvSpPr>
        <p:spPr>
          <a:xfrm>
            <a:off x="896036" y="3949621"/>
            <a:ext cx="4572000" cy="400110"/>
          </a:xfrm>
          <a:prstGeom prst="rect">
            <a:avLst/>
          </a:prstGeom>
          <a:noFill/>
        </p:spPr>
        <p:txBody>
          <a:bodyPr wrap="square">
            <a:spAutoFit/>
          </a:bodyPr>
          <a:lstStyle/>
          <a:p>
            <a:pPr marL="342900" indent="-342900">
              <a:buFont typeface="Arial" panose="020B0604020202020204" pitchFamily="34" charset="0"/>
              <a:buChar char="•"/>
            </a:pPr>
            <a:r>
              <a:rPr lang="en-US" altLang="ja-JP" sz="2000" dirty="0">
                <a:latin typeface="Times New Roman" panose="02020603050405020304" pitchFamily="18" charset="0"/>
                <a:cs typeface="Times New Roman" panose="02020603050405020304" pitchFamily="18" charset="0"/>
              </a:rPr>
              <a:t>BW &gt; </a:t>
            </a:r>
            <a:r>
              <a:rPr lang="en-US" altLang="ja-JP" sz="2000" dirty="0" err="1">
                <a:cs typeface="Times New Roman" panose="02020603050405020304" pitchFamily="18" charset="0"/>
              </a:rPr>
              <a:t>i</a:t>
            </a:r>
            <a:r>
              <a:rPr lang="en-US" altLang="ja-JP" sz="2000" dirty="0" err="1">
                <a:latin typeface="Times New Roman" panose="02020603050405020304" pitchFamily="18" charset="0"/>
                <a:cs typeface="Times New Roman" panose="02020603050405020304" pitchFamily="18" charset="0"/>
              </a:rPr>
              <a:t>BW</a:t>
            </a:r>
            <a:endParaRPr lang="en" altLang="ja-JP" sz="2000" dirty="0">
              <a:latin typeface="Times New Roman" panose="02020603050405020304" pitchFamily="18" charset="0"/>
              <a:cs typeface="Times New Roman" panose="02020603050405020304" pitchFamily="18" charset="0"/>
            </a:endParaRPr>
          </a:p>
        </p:txBody>
      </p:sp>
      <p:sp>
        <p:nvSpPr>
          <p:cNvPr id="10" name="正方形/長方形 9">
            <a:extLst>
              <a:ext uri="{FF2B5EF4-FFF2-40B4-BE49-F238E27FC236}">
                <a16:creationId xmlns:a16="http://schemas.microsoft.com/office/drawing/2014/main" id="{E3909AE5-6838-2881-4DC9-E15F984A9FD4}"/>
              </a:ext>
            </a:extLst>
          </p:cNvPr>
          <p:cNvSpPr/>
          <p:nvPr/>
        </p:nvSpPr>
        <p:spPr bwMode="auto">
          <a:xfrm>
            <a:off x="1294171" y="4582718"/>
            <a:ext cx="804315" cy="224684"/>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正方形/長方形 10">
            <a:extLst>
              <a:ext uri="{FF2B5EF4-FFF2-40B4-BE49-F238E27FC236}">
                <a16:creationId xmlns:a16="http://schemas.microsoft.com/office/drawing/2014/main" id="{9E630EAE-3B21-63B0-22CB-229B69C3331B}"/>
              </a:ext>
            </a:extLst>
          </p:cNvPr>
          <p:cNvSpPr/>
          <p:nvPr/>
        </p:nvSpPr>
        <p:spPr bwMode="auto">
          <a:xfrm>
            <a:off x="3397154" y="5821667"/>
            <a:ext cx="808300" cy="24680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2" name="正方形/長方形 11">
            <a:extLst>
              <a:ext uri="{FF2B5EF4-FFF2-40B4-BE49-F238E27FC236}">
                <a16:creationId xmlns:a16="http://schemas.microsoft.com/office/drawing/2014/main" id="{9CD6BB8A-5935-1DB8-90BA-EB85869BEFB4}"/>
              </a:ext>
            </a:extLst>
          </p:cNvPr>
          <p:cNvSpPr/>
          <p:nvPr/>
        </p:nvSpPr>
        <p:spPr bwMode="auto">
          <a:xfrm>
            <a:off x="4486600" y="5354934"/>
            <a:ext cx="792088" cy="237511"/>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4" name="正方形/長方形 13">
            <a:extLst>
              <a:ext uri="{FF2B5EF4-FFF2-40B4-BE49-F238E27FC236}">
                <a16:creationId xmlns:a16="http://schemas.microsoft.com/office/drawing/2014/main" id="{38DBC808-6956-1AE0-A5D5-5012C69809BD}"/>
              </a:ext>
            </a:extLst>
          </p:cNvPr>
          <p:cNvSpPr/>
          <p:nvPr/>
        </p:nvSpPr>
        <p:spPr bwMode="auto">
          <a:xfrm>
            <a:off x="6551704" y="1710827"/>
            <a:ext cx="792088" cy="249469"/>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6" name="正方形/長方形 15">
            <a:extLst>
              <a:ext uri="{FF2B5EF4-FFF2-40B4-BE49-F238E27FC236}">
                <a16:creationId xmlns:a16="http://schemas.microsoft.com/office/drawing/2014/main" id="{6BAD0562-BEC1-C72E-EF1D-F66DD3CEA345}"/>
              </a:ext>
            </a:extLst>
          </p:cNvPr>
          <p:cNvSpPr/>
          <p:nvPr/>
        </p:nvSpPr>
        <p:spPr bwMode="auto">
          <a:xfrm>
            <a:off x="6538578" y="2068475"/>
            <a:ext cx="810103" cy="269631"/>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7" name="テキスト ボックス 16">
            <a:extLst>
              <a:ext uri="{FF2B5EF4-FFF2-40B4-BE49-F238E27FC236}">
                <a16:creationId xmlns:a16="http://schemas.microsoft.com/office/drawing/2014/main" id="{EF811FBA-A626-0B5F-EB7E-74848F4E6582}"/>
              </a:ext>
            </a:extLst>
          </p:cNvPr>
          <p:cNvSpPr txBox="1"/>
          <p:nvPr/>
        </p:nvSpPr>
        <p:spPr>
          <a:xfrm>
            <a:off x="7436011" y="1599593"/>
            <a:ext cx="921437" cy="400110"/>
          </a:xfrm>
          <a:prstGeom prst="rect">
            <a:avLst/>
          </a:prstGeom>
          <a:noFill/>
        </p:spPr>
        <p:txBody>
          <a:bodyPr wrap="square">
            <a:spAutoFit/>
          </a:bodyPr>
          <a:lstStyle/>
          <a:p>
            <a:r>
              <a:rPr lang="en-US" altLang="ja-JP" sz="2000" dirty="0">
                <a:latin typeface="Times New Roman" panose="02020603050405020304" pitchFamily="18" charset="0"/>
                <a:cs typeface="Times New Roman" panose="02020603050405020304" pitchFamily="18" charset="0"/>
              </a:rPr>
              <a:t>Packet</a:t>
            </a:r>
            <a:endParaRPr lang="en" altLang="ja-JP" sz="2000" dirty="0">
              <a:latin typeface="Times New Roman" panose="02020603050405020304" pitchFamily="18" charset="0"/>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FD6ED394-CAAA-A151-F823-035B5E0CDCC1}"/>
              </a:ext>
            </a:extLst>
          </p:cNvPr>
          <p:cNvSpPr txBox="1"/>
          <p:nvPr/>
        </p:nvSpPr>
        <p:spPr>
          <a:xfrm>
            <a:off x="7445854" y="2032459"/>
            <a:ext cx="1433767" cy="400110"/>
          </a:xfrm>
          <a:prstGeom prst="rect">
            <a:avLst/>
          </a:prstGeom>
          <a:noFill/>
        </p:spPr>
        <p:txBody>
          <a:bodyPr wrap="square">
            <a:spAutoFit/>
          </a:bodyPr>
          <a:lstStyle/>
          <a:p>
            <a:r>
              <a:rPr lang="en-US" altLang="ja-JP" sz="2000" dirty="0">
                <a:latin typeface="Times New Roman" panose="02020603050405020304" pitchFamily="18" charset="0"/>
                <a:cs typeface="Times New Roman" panose="02020603050405020304" pitchFamily="18" charset="0"/>
              </a:rPr>
              <a:t>Interferer</a:t>
            </a:r>
            <a:endParaRPr lang="en" altLang="ja-JP" sz="2000" dirty="0">
              <a:latin typeface="Times New Roman" panose="02020603050405020304" pitchFamily="18" charset="0"/>
              <a:cs typeface="Times New Roman" panose="02020603050405020304" pitchFamily="18" charset="0"/>
            </a:endParaRPr>
          </a:p>
        </p:txBody>
      </p:sp>
      <p:grpSp>
        <p:nvGrpSpPr>
          <p:cNvPr id="27" name="グループ化 26">
            <a:extLst>
              <a:ext uri="{FF2B5EF4-FFF2-40B4-BE49-F238E27FC236}">
                <a16:creationId xmlns:a16="http://schemas.microsoft.com/office/drawing/2014/main" id="{B10ECEEC-9FAF-6E20-2DBD-466954F318E7}"/>
              </a:ext>
            </a:extLst>
          </p:cNvPr>
          <p:cNvGrpSpPr/>
          <p:nvPr/>
        </p:nvGrpSpPr>
        <p:grpSpPr>
          <a:xfrm>
            <a:off x="1332926" y="2621768"/>
            <a:ext cx="6077198" cy="1039743"/>
            <a:chOff x="1339993" y="2720187"/>
            <a:chExt cx="6077198" cy="1039743"/>
          </a:xfrm>
        </p:grpSpPr>
        <p:sp>
          <p:nvSpPr>
            <p:cNvPr id="19" name="正方形/長方形 18">
              <a:extLst>
                <a:ext uri="{FF2B5EF4-FFF2-40B4-BE49-F238E27FC236}">
                  <a16:creationId xmlns:a16="http://schemas.microsoft.com/office/drawing/2014/main" id="{8F94F7DC-FC6B-2619-2B24-A9852C58BD87}"/>
                </a:ext>
              </a:extLst>
            </p:cNvPr>
            <p:cNvSpPr/>
            <p:nvPr/>
          </p:nvSpPr>
          <p:spPr bwMode="auto">
            <a:xfrm>
              <a:off x="1339993" y="272018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正方形/長方形 19">
              <a:extLst>
                <a:ext uri="{FF2B5EF4-FFF2-40B4-BE49-F238E27FC236}">
                  <a16:creationId xmlns:a16="http://schemas.microsoft.com/office/drawing/2014/main" id="{D02401E2-B3BB-69E8-91A3-A08195082011}"/>
                </a:ext>
              </a:extLst>
            </p:cNvPr>
            <p:cNvSpPr/>
            <p:nvPr/>
          </p:nvSpPr>
          <p:spPr bwMode="auto">
            <a:xfrm>
              <a:off x="2397015" y="272391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1" name="正方形/長方形 20">
              <a:extLst>
                <a:ext uri="{FF2B5EF4-FFF2-40B4-BE49-F238E27FC236}">
                  <a16:creationId xmlns:a16="http://schemas.microsoft.com/office/drawing/2014/main" id="{515307C8-94FF-3AAE-48FE-414169CCC644}"/>
                </a:ext>
              </a:extLst>
            </p:cNvPr>
            <p:cNvSpPr/>
            <p:nvPr/>
          </p:nvSpPr>
          <p:spPr bwMode="auto">
            <a:xfrm>
              <a:off x="3454037" y="272764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2" name="正方形/長方形 21">
              <a:extLst>
                <a:ext uri="{FF2B5EF4-FFF2-40B4-BE49-F238E27FC236}">
                  <a16:creationId xmlns:a16="http://schemas.microsoft.com/office/drawing/2014/main" id="{9227264C-896F-70A8-575A-452E26C8A593}"/>
                </a:ext>
              </a:extLst>
            </p:cNvPr>
            <p:cNvSpPr/>
            <p:nvPr/>
          </p:nvSpPr>
          <p:spPr bwMode="auto">
            <a:xfrm>
              <a:off x="4511059" y="273137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3" name="正方形/長方形 22">
              <a:extLst>
                <a:ext uri="{FF2B5EF4-FFF2-40B4-BE49-F238E27FC236}">
                  <a16:creationId xmlns:a16="http://schemas.microsoft.com/office/drawing/2014/main" id="{2D32BBF0-EF64-4B23-2BFE-A828CCB1BA5F}"/>
                </a:ext>
              </a:extLst>
            </p:cNvPr>
            <p:cNvSpPr/>
            <p:nvPr/>
          </p:nvSpPr>
          <p:spPr bwMode="auto">
            <a:xfrm>
              <a:off x="5568081" y="273510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4" name="正方形/長方形 23">
              <a:extLst>
                <a:ext uri="{FF2B5EF4-FFF2-40B4-BE49-F238E27FC236}">
                  <a16:creationId xmlns:a16="http://schemas.microsoft.com/office/drawing/2014/main" id="{47FE3043-579E-5828-769D-FB3FCE3851AE}"/>
                </a:ext>
              </a:extLst>
            </p:cNvPr>
            <p:cNvSpPr/>
            <p:nvPr/>
          </p:nvSpPr>
          <p:spPr bwMode="auto">
            <a:xfrm>
              <a:off x="6625103" y="273883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35" name="正方形/長方形 34">
            <a:extLst>
              <a:ext uri="{FF2B5EF4-FFF2-40B4-BE49-F238E27FC236}">
                <a16:creationId xmlns:a16="http://schemas.microsoft.com/office/drawing/2014/main" id="{0ACF0F60-EBF9-98B1-A83A-4D863FEB2159}"/>
              </a:ext>
            </a:extLst>
          </p:cNvPr>
          <p:cNvSpPr/>
          <p:nvPr/>
        </p:nvSpPr>
        <p:spPr bwMode="auto">
          <a:xfrm>
            <a:off x="2364450" y="5519563"/>
            <a:ext cx="800194" cy="24680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6" name="正方形/長方形 35">
            <a:extLst>
              <a:ext uri="{FF2B5EF4-FFF2-40B4-BE49-F238E27FC236}">
                <a16:creationId xmlns:a16="http://schemas.microsoft.com/office/drawing/2014/main" id="{F4ED1C9D-2A76-3928-CB44-9C0B82D9FD95}"/>
              </a:ext>
            </a:extLst>
          </p:cNvPr>
          <p:cNvSpPr/>
          <p:nvPr/>
        </p:nvSpPr>
        <p:spPr bwMode="auto">
          <a:xfrm>
            <a:off x="5520335" y="4994580"/>
            <a:ext cx="792088" cy="237511"/>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7" name="正方形/長方形 36">
            <a:extLst>
              <a:ext uri="{FF2B5EF4-FFF2-40B4-BE49-F238E27FC236}">
                <a16:creationId xmlns:a16="http://schemas.microsoft.com/office/drawing/2014/main" id="{3A75D62A-E4FA-6F90-54FA-D5C723752112}"/>
              </a:ext>
            </a:extLst>
          </p:cNvPr>
          <p:cNvSpPr/>
          <p:nvPr/>
        </p:nvSpPr>
        <p:spPr bwMode="auto">
          <a:xfrm>
            <a:off x="6577357" y="4605410"/>
            <a:ext cx="792088" cy="201992"/>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39" name="直線矢印コネクタ 38">
            <a:extLst>
              <a:ext uri="{FF2B5EF4-FFF2-40B4-BE49-F238E27FC236}">
                <a16:creationId xmlns:a16="http://schemas.microsoft.com/office/drawing/2014/main" id="{EF35DD6A-E5ED-60F5-BEE6-D6AA2D6C42AE}"/>
              </a:ext>
            </a:extLst>
          </p:cNvPr>
          <p:cNvCxnSpPr/>
          <p:nvPr/>
        </p:nvCxnSpPr>
        <p:spPr bwMode="auto">
          <a:xfrm>
            <a:off x="896036" y="2559981"/>
            <a:ext cx="0" cy="108288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a:extLst>
              <a:ext uri="{FF2B5EF4-FFF2-40B4-BE49-F238E27FC236}">
                <a16:creationId xmlns:a16="http://schemas.microsoft.com/office/drawing/2014/main" id="{D7DF71A6-C79F-37DB-137F-AD7C0270C1C9}"/>
              </a:ext>
            </a:extLst>
          </p:cNvPr>
          <p:cNvCxnSpPr/>
          <p:nvPr/>
        </p:nvCxnSpPr>
        <p:spPr bwMode="auto">
          <a:xfrm>
            <a:off x="7805293" y="4594798"/>
            <a:ext cx="0" cy="1475621"/>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a:extLst>
              <a:ext uri="{FF2B5EF4-FFF2-40B4-BE49-F238E27FC236}">
                <a16:creationId xmlns:a16="http://schemas.microsoft.com/office/drawing/2014/main" id="{9F5A510D-FCB6-BD50-EE09-2612E76F0569}"/>
              </a:ext>
            </a:extLst>
          </p:cNvPr>
          <p:cNvCxnSpPr/>
          <p:nvPr/>
        </p:nvCxnSpPr>
        <p:spPr bwMode="auto">
          <a:xfrm>
            <a:off x="896036" y="4491979"/>
            <a:ext cx="0" cy="350941"/>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テキスト ボックス 44">
            <a:extLst>
              <a:ext uri="{FF2B5EF4-FFF2-40B4-BE49-F238E27FC236}">
                <a16:creationId xmlns:a16="http://schemas.microsoft.com/office/drawing/2014/main" id="{F0C6E1A1-FDE4-31CD-1C9B-7723F5B89D3B}"/>
              </a:ext>
            </a:extLst>
          </p:cNvPr>
          <p:cNvSpPr txBox="1"/>
          <p:nvPr/>
        </p:nvSpPr>
        <p:spPr>
          <a:xfrm>
            <a:off x="254082" y="4487214"/>
            <a:ext cx="787504" cy="338554"/>
          </a:xfrm>
          <a:prstGeom prst="rect">
            <a:avLst/>
          </a:prstGeom>
          <a:noFill/>
        </p:spPr>
        <p:txBody>
          <a:bodyPr wrap="square">
            <a:spAutoFit/>
          </a:bodyPr>
          <a:lstStyle/>
          <a:p>
            <a:r>
              <a:rPr lang="en-US" altLang="ja-JP" sz="1600" dirty="0" err="1">
                <a:latin typeface="Times New Roman" panose="02020603050405020304" pitchFamily="18" charset="0"/>
                <a:cs typeface="Times New Roman" panose="02020603050405020304" pitchFamily="18" charset="0"/>
              </a:rPr>
              <a:t>nBW</a:t>
            </a:r>
            <a:endParaRPr lang="ja-JP" altLang="en-US" sz="1600"/>
          </a:p>
        </p:txBody>
      </p:sp>
      <p:sp>
        <p:nvSpPr>
          <p:cNvPr id="46" name="テキスト ボックス 45">
            <a:extLst>
              <a:ext uri="{FF2B5EF4-FFF2-40B4-BE49-F238E27FC236}">
                <a16:creationId xmlns:a16="http://schemas.microsoft.com/office/drawing/2014/main" id="{18845427-C927-FFD7-EF3B-79D28AD2738B}"/>
              </a:ext>
            </a:extLst>
          </p:cNvPr>
          <p:cNvSpPr txBox="1"/>
          <p:nvPr/>
        </p:nvSpPr>
        <p:spPr>
          <a:xfrm>
            <a:off x="7812369" y="5304413"/>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BW</a:t>
            </a:r>
            <a:endParaRPr lang="ja-JP" altLang="en-US" sz="1600"/>
          </a:p>
        </p:txBody>
      </p:sp>
      <p:sp>
        <p:nvSpPr>
          <p:cNvPr id="47" name="テキスト ボックス 46">
            <a:extLst>
              <a:ext uri="{FF2B5EF4-FFF2-40B4-BE49-F238E27FC236}">
                <a16:creationId xmlns:a16="http://schemas.microsoft.com/office/drawing/2014/main" id="{3604A6C8-78BF-4F1F-4439-C1894BAFD4EB}"/>
              </a:ext>
            </a:extLst>
          </p:cNvPr>
          <p:cNvSpPr txBox="1"/>
          <p:nvPr/>
        </p:nvSpPr>
        <p:spPr>
          <a:xfrm>
            <a:off x="369814" y="2942779"/>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BW</a:t>
            </a:r>
            <a:endParaRPr lang="ja-JP" altLang="en-US" sz="1600"/>
          </a:p>
        </p:txBody>
      </p:sp>
      <p:cxnSp>
        <p:nvCxnSpPr>
          <p:cNvPr id="49" name="直線矢印コネクタ 48">
            <a:extLst>
              <a:ext uri="{FF2B5EF4-FFF2-40B4-BE49-F238E27FC236}">
                <a16:creationId xmlns:a16="http://schemas.microsoft.com/office/drawing/2014/main" id="{621DDCF2-747B-EF7B-D833-C3044B84CF77}"/>
              </a:ext>
            </a:extLst>
          </p:cNvPr>
          <p:cNvCxnSpPr/>
          <p:nvPr/>
        </p:nvCxnSpPr>
        <p:spPr bwMode="auto">
          <a:xfrm>
            <a:off x="6353102" y="3834637"/>
            <a:ext cx="123231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テキスト ボックス 49">
            <a:extLst>
              <a:ext uri="{FF2B5EF4-FFF2-40B4-BE49-F238E27FC236}">
                <a16:creationId xmlns:a16="http://schemas.microsoft.com/office/drawing/2014/main" id="{8540C464-9B01-99FC-5AF2-276C6708826F}"/>
              </a:ext>
            </a:extLst>
          </p:cNvPr>
          <p:cNvSpPr txBox="1"/>
          <p:nvPr/>
        </p:nvSpPr>
        <p:spPr>
          <a:xfrm>
            <a:off x="7667498" y="3687266"/>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Time</a:t>
            </a:r>
            <a:endParaRPr lang="ja-JP" altLang="en-US" sz="1600"/>
          </a:p>
        </p:txBody>
      </p:sp>
      <p:cxnSp>
        <p:nvCxnSpPr>
          <p:cNvPr id="51" name="直線矢印コネクタ 50">
            <a:extLst>
              <a:ext uri="{FF2B5EF4-FFF2-40B4-BE49-F238E27FC236}">
                <a16:creationId xmlns:a16="http://schemas.microsoft.com/office/drawing/2014/main" id="{1719A76C-B84C-C6E6-BF72-62065654C411}"/>
              </a:ext>
            </a:extLst>
          </p:cNvPr>
          <p:cNvCxnSpPr/>
          <p:nvPr/>
        </p:nvCxnSpPr>
        <p:spPr bwMode="auto">
          <a:xfrm>
            <a:off x="6490897" y="6319571"/>
            <a:ext cx="123231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テキスト ボックス 51">
            <a:extLst>
              <a:ext uri="{FF2B5EF4-FFF2-40B4-BE49-F238E27FC236}">
                <a16:creationId xmlns:a16="http://schemas.microsoft.com/office/drawing/2014/main" id="{444F2190-677F-E936-EF20-9CE063394EBE}"/>
              </a:ext>
            </a:extLst>
          </p:cNvPr>
          <p:cNvSpPr txBox="1"/>
          <p:nvPr/>
        </p:nvSpPr>
        <p:spPr>
          <a:xfrm>
            <a:off x="7805293" y="6172200"/>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Time</a:t>
            </a:r>
            <a:endParaRPr lang="ja-JP" altLang="en-US" sz="1600"/>
          </a:p>
        </p:txBody>
      </p:sp>
      <p:cxnSp>
        <p:nvCxnSpPr>
          <p:cNvPr id="53" name="直線矢印コネクタ 52">
            <a:extLst>
              <a:ext uri="{FF2B5EF4-FFF2-40B4-BE49-F238E27FC236}">
                <a16:creationId xmlns:a16="http://schemas.microsoft.com/office/drawing/2014/main" id="{03009927-3454-D78F-37FA-D066B2A90C49}"/>
              </a:ext>
            </a:extLst>
          </p:cNvPr>
          <p:cNvCxnSpPr/>
          <p:nvPr/>
        </p:nvCxnSpPr>
        <p:spPr bwMode="auto">
          <a:xfrm flipV="1">
            <a:off x="8153442" y="4349731"/>
            <a:ext cx="0" cy="69150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正方形/長方形 8">
            <a:extLst>
              <a:ext uri="{FF2B5EF4-FFF2-40B4-BE49-F238E27FC236}">
                <a16:creationId xmlns:a16="http://schemas.microsoft.com/office/drawing/2014/main" id="{04804F56-2047-3394-3ADD-A234C68BF5E3}"/>
              </a:ext>
            </a:extLst>
          </p:cNvPr>
          <p:cNvSpPr/>
          <p:nvPr/>
        </p:nvSpPr>
        <p:spPr bwMode="auto">
          <a:xfrm>
            <a:off x="1733876" y="2559981"/>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8" name="正方形/長方形 37">
            <a:extLst>
              <a:ext uri="{FF2B5EF4-FFF2-40B4-BE49-F238E27FC236}">
                <a16:creationId xmlns:a16="http://schemas.microsoft.com/office/drawing/2014/main" id="{21E872A1-279B-A1ED-E5C3-BA4D118D679C}"/>
              </a:ext>
            </a:extLst>
          </p:cNvPr>
          <p:cNvSpPr/>
          <p:nvPr/>
        </p:nvSpPr>
        <p:spPr bwMode="auto">
          <a:xfrm>
            <a:off x="2881809" y="2571170"/>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1" name="正方形/長方形 40">
            <a:extLst>
              <a:ext uri="{FF2B5EF4-FFF2-40B4-BE49-F238E27FC236}">
                <a16:creationId xmlns:a16="http://schemas.microsoft.com/office/drawing/2014/main" id="{E641AFF8-0256-8569-C502-DBE7644D1933}"/>
              </a:ext>
            </a:extLst>
          </p:cNvPr>
          <p:cNvSpPr/>
          <p:nvPr/>
        </p:nvSpPr>
        <p:spPr bwMode="auto">
          <a:xfrm>
            <a:off x="3588969" y="2579269"/>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3" name="正方形/長方形 42">
            <a:extLst>
              <a:ext uri="{FF2B5EF4-FFF2-40B4-BE49-F238E27FC236}">
                <a16:creationId xmlns:a16="http://schemas.microsoft.com/office/drawing/2014/main" id="{E91DA9CE-FE5C-7A1B-8948-8F0BF7055660}"/>
              </a:ext>
            </a:extLst>
          </p:cNvPr>
          <p:cNvSpPr/>
          <p:nvPr/>
        </p:nvSpPr>
        <p:spPr bwMode="auto">
          <a:xfrm>
            <a:off x="4795731" y="2563710"/>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4" name="正方形/長方形 43">
            <a:extLst>
              <a:ext uri="{FF2B5EF4-FFF2-40B4-BE49-F238E27FC236}">
                <a16:creationId xmlns:a16="http://schemas.microsoft.com/office/drawing/2014/main" id="{DD52F814-7B95-4D62-CB94-E7742003F7B9}"/>
              </a:ext>
            </a:extLst>
          </p:cNvPr>
          <p:cNvSpPr/>
          <p:nvPr/>
        </p:nvSpPr>
        <p:spPr bwMode="auto">
          <a:xfrm>
            <a:off x="6016142" y="2583173"/>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8" name="正方形/長方形 47">
            <a:extLst>
              <a:ext uri="{FF2B5EF4-FFF2-40B4-BE49-F238E27FC236}">
                <a16:creationId xmlns:a16="http://schemas.microsoft.com/office/drawing/2014/main" id="{F7CCEAC1-914E-73A0-4FC2-CCC7278621CC}"/>
              </a:ext>
            </a:extLst>
          </p:cNvPr>
          <p:cNvSpPr/>
          <p:nvPr/>
        </p:nvSpPr>
        <p:spPr bwMode="auto">
          <a:xfrm>
            <a:off x="6667994" y="2578851"/>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7" name="テキスト ボックス 6">
            <a:extLst>
              <a:ext uri="{FF2B5EF4-FFF2-40B4-BE49-F238E27FC236}">
                <a16:creationId xmlns:a16="http://schemas.microsoft.com/office/drawing/2014/main" id="{F4797E59-CD01-DB0C-EB09-E5ACD612BF68}"/>
              </a:ext>
            </a:extLst>
          </p:cNvPr>
          <p:cNvSpPr txBox="1"/>
          <p:nvPr/>
        </p:nvSpPr>
        <p:spPr>
          <a:xfrm>
            <a:off x="3164644" y="6176311"/>
            <a:ext cx="4174912" cy="338554"/>
          </a:xfrm>
          <a:prstGeom prst="rect">
            <a:avLst/>
          </a:prstGeom>
          <a:noFill/>
        </p:spPr>
        <p:txBody>
          <a:bodyPr wrap="square">
            <a:spAutoFit/>
          </a:bodyPr>
          <a:lstStyle/>
          <a:p>
            <a:r>
              <a:rPr lang="en-US" altLang="ja-JP" sz="1600" dirty="0" err="1">
                <a:cs typeface="Times New Roman" panose="02020603050405020304" pitchFamily="18" charset="0"/>
              </a:rPr>
              <a:t>i</a:t>
            </a:r>
            <a:r>
              <a:rPr lang="en-US" altLang="ja-JP" sz="1600" dirty="0" err="1">
                <a:latin typeface="Times New Roman" panose="02020603050405020304" pitchFamily="18" charset="0"/>
                <a:cs typeface="Times New Roman" panose="02020603050405020304" pitchFamily="18" charset="0"/>
              </a:rPr>
              <a:t>BW</a:t>
            </a:r>
            <a:r>
              <a:rPr lang="en-US" altLang="ja-JP" sz="1600" dirty="0">
                <a:latin typeface="Times New Roman" panose="02020603050405020304" pitchFamily="18" charset="0"/>
                <a:cs typeface="Times New Roman" panose="02020603050405020304" pitchFamily="18" charset="0"/>
              </a:rPr>
              <a:t>:</a:t>
            </a:r>
            <a:r>
              <a:rPr lang="en" altLang="ja-JP" sz="1600" dirty="0">
                <a:cs typeface="Times New Roman" panose="02020603050405020304" pitchFamily="18" charset="0"/>
              </a:rPr>
              <a:t> Bandwidth of interference signal</a:t>
            </a:r>
            <a:endParaRPr lang="en-US" altLang="ja-JP"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586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646BD7-25AA-F789-A9FE-0ACB20CE4632}"/>
              </a:ext>
            </a:extLst>
          </p:cNvPr>
          <p:cNvSpPr>
            <a:spLocks noGrp="1"/>
          </p:cNvSpPr>
          <p:nvPr>
            <p:ph type="title"/>
          </p:nvPr>
        </p:nvSpPr>
        <p:spPr/>
        <p:txBody>
          <a:bodyPr/>
          <a:lstStyle/>
          <a:p>
            <a:r>
              <a:rPr kumimoji="1" lang="en" altLang="ja-JP" dirty="0"/>
              <a:t> Assumed C/I</a:t>
            </a:r>
            <a:endParaRPr kumimoji="1" lang="ja-JP" altLang="en-US"/>
          </a:p>
        </p:txBody>
      </p:sp>
      <p:sp>
        <p:nvSpPr>
          <p:cNvPr id="4" name="日付プレースホルダー 3">
            <a:extLst>
              <a:ext uri="{FF2B5EF4-FFF2-40B4-BE49-F238E27FC236}">
                <a16:creationId xmlns:a16="http://schemas.microsoft.com/office/drawing/2014/main" id="{8F9EA153-2B6E-ED9F-21BF-E6C2CB33C65F}"/>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F1D883B7-F7CC-7B39-4882-F05A8B6386D4}"/>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7</a:t>
            </a:fld>
            <a:endParaRPr lang="en-US" altLang="ja-JP"/>
          </a:p>
        </p:txBody>
      </p:sp>
      <p:sp>
        <p:nvSpPr>
          <p:cNvPr id="6" name="フッター プレースホルダー 5">
            <a:extLst>
              <a:ext uri="{FF2B5EF4-FFF2-40B4-BE49-F238E27FC236}">
                <a16:creationId xmlns:a16="http://schemas.microsoft.com/office/drawing/2014/main" id="{2D5BED8F-33F3-4AEE-0143-CC1B9954FC9F}"/>
              </a:ext>
            </a:extLst>
          </p:cNvPr>
          <p:cNvSpPr>
            <a:spLocks noGrp="1"/>
          </p:cNvSpPr>
          <p:nvPr>
            <p:ph type="ftr" sz="quarter" idx="11"/>
          </p:nvPr>
        </p:nvSpPr>
        <p:spPr/>
        <p:txBody>
          <a:bodyPr/>
          <a:lstStyle/>
          <a:p>
            <a:r>
              <a:rPr lang="en-US" altLang="ja-JP"/>
              <a:t>H. Harada (Kyoto University)</a:t>
            </a:r>
            <a:endParaRPr lang="en-US" altLang="ja-JP" dirty="0"/>
          </a:p>
        </p:txBody>
      </p:sp>
      <p:sp>
        <p:nvSpPr>
          <p:cNvPr id="114" name="右矢印 113">
            <a:extLst>
              <a:ext uri="{FF2B5EF4-FFF2-40B4-BE49-F238E27FC236}">
                <a16:creationId xmlns:a16="http://schemas.microsoft.com/office/drawing/2014/main" id="{F9ED95B6-47A2-BB5E-D857-D3A81C902082}"/>
              </a:ext>
            </a:extLst>
          </p:cNvPr>
          <p:cNvSpPr/>
          <p:nvPr/>
        </p:nvSpPr>
        <p:spPr>
          <a:xfrm>
            <a:off x="4046507" y="3882580"/>
            <a:ext cx="682335" cy="145596"/>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1" name="グループ化 130">
            <a:extLst>
              <a:ext uri="{FF2B5EF4-FFF2-40B4-BE49-F238E27FC236}">
                <a16:creationId xmlns:a16="http://schemas.microsoft.com/office/drawing/2014/main" id="{B613CBD3-71A2-35AE-C8AB-8D26185B17E6}"/>
              </a:ext>
            </a:extLst>
          </p:cNvPr>
          <p:cNvGrpSpPr/>
          <p:nvPr/>
        </p:nvGrpSpPr>
        <p:grpSpPr>
          <a:xfrm>
            <a:off x="855899" y="2095727"/>
            <a:ext cx="3354515" cy="3834481"/>
            <a:chOff x="721936" y="1514818"/>
            <a:chExt cx="3354515" cy="3834481"/>
          </a:xfrm>
        </p:grpSpPr>
        <p:sp>
          <p:nvSpPr>
            <p:cNvPr id="132" name="正方形/長方形 131">
              <a:extLst>
                <a:ext uri="{FF2B5EF4-FFF2-40B4-BE49-F238E27FC236}">
                  <a16:creationId xmlns:a16="http://schemas.microsoft.com/office/drawing/2014/main" id="{8631C232-F871-47B8-659A-D22A81B28FBE}"/>
                </a:ext>
              </a:extLst>
            </p:cNvPr>
            <p:cNvSpPr/>
            <p:nvPr/>
          </p:nvSpPr>
          <p:spPr bwMode="auto">
            <a:xfrm>
              <a:off x="2115557" y="2659456"/>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33" name="正方形/長方形 132">
              <a:extLst>
                <a:ext uri="{FF2B5EF4-FFF2-40B4-BE49-F238E27FC236}">
                  <a16:creationId xmlns:a16="http://schemas.microsoft.com/office/drawing/2014/main" id="{442FB990-0ABF-E142-481C-7C4A57E523E5}"/>
                </a:ext>
              </a:extLst>
            </p:cNvPr>
            <p:cNvSpPr/>
            <p:nvPr/>
          </p:nvSpPr>
          <p:spPr bwMode="auto">
            <a:xfrm>
              <a:off x="2381711" y="2286540"/>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cxnSp>
          <p:nvCxnSpPr>
            <p:cNvPr id="134" name="直線矢印コネクタ 133">
              <a:extLst>
                <a:ext uri="{FF2B5EF4-FFF2-40B4-BE49-F238E27FC236}">
                  <a16:creationId xmlns:a16="http://schemas.microsoft.com/office/drawing/2014/main" id="{B3F817A6-B576-F62F-D56A-5F716EEB91E8}"/>
                </a:ext>
              </a:extLst>
            </p:cNvPr>
            <p:cNvCxnSpPr/>
            <p:nvPr/>
          </p:nvCxnSpPr>
          <p:spPr bwMode="auto">
            <a:xfrm>
              <a:off x="1650247" y="4763077"/>
              <a:ext cx="1697627"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テキスト ボックス 134">
              <a:extLst>
                <a:ext uri="{FF2B5EF4-FFF2-40B4-BE49-F238E27FC236}">
                  <a16:creationId xmlns:a16="http://schemas.microsoft.com/office/drawing/2014/main" id="{3ED29796-1F79-460F-A8A5-55D9611D7E73}"/>
                </a:ext>
              </a:extLst>
            </p:cNvPr>
            <p:cNvSpPr txBox="1"/>
            <p:nvPr/>
          </p:nvSpPr>
          <p:spPr>
            <a:xfrm>
              <a:off x="3430620" y="4643512"/>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36" name="直線矢印コネクタ 135">
              <a:extLst>
                <a:ext uri="{FF2B5EF4-FFF2-40B4-BE49-F238E27FC236}">
                  <a16:creationId xmlns:a16="http://schemas.microsoft.com/office/drawing/2014/main" id="{CCDB5D70-E7A2-19CF-8F3E-F2813F5569ED}"/>
                </a:ext>
              </a:extLst>
            </p:cNvPr>
            <p:cNvCxnSpPr/>
            <p:nvPr/>
          </p:nvCxnSpPr>
          <p:spPr>
            <a:xfrm flipV="1">
              <a:off x="1831118" y="1874467"/>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137" name="テキスト ボックス 136">
              <a:extLst>
                <a:ext uri="{FF2B5EF4-FFF2-40B4-BE49-F238E27FC236}">
                  <a16:creationId xmlns:a16="http://schemas.microsoft.com/office/drawing/2014/main" id="{BB812FC4-2723-D898-AFBD-32957B2FD0DB}"/>
                </a:ext>
              </a:extLst>
            </p:cNvPr>
            <p:cNvSpPr txBox="1"/>
            <p:nvPr/>
          </p:nvSpPr>
          <p:spPr>
            <a:xfrm>
              <a:off x="1027251" y="1514818"/>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38" name="直線コネクタ 137">
              <a:extLst>
                <a:ext uri="{FF2B5EF4-FFF2-40B4-BE49-F238E27FC236}">
                  <a16:creationId xmlns:a16="http://schemas.microsoft.com/office/drawing/2014/main" id="{8F7AA581-A407-1DD5-5A0C-0F2841E80B76}"/>
                </a:ext>
              </a:extLst>
            </p:cNvPr>
            <p:cNvCxnSpPr>
              <a:cxnSpLocks/>
            </p:cNvCxnSpPr>
            <p:nvPr/>
          </p:nvCxnSpPr>
          <p:spPr>
            <a:xfrm>
              <a:off x="1650247" y="3453157"/>
              <a:ext cx="1697627" cy="0"/>
            </a:xfrm>
            <a:prstGeom prst="line">
              <a:avLst/>
            </a:prstGeom>
            <a:noFill/>
            <a:ln w="9525" cap="flat" cmpd="sng" algn="ctr">
              <a:solidFill>
                <a:srgbClr val="4F81BD">
                  <a:shade val="95000"/>
                  <a:satMod val="105000"/>
                </a:srgbClr>
              </a:solidFill>
              <a:prstDash val="dash"/>
            </a:ln>
            <a:effectLst/>
          </p:spPr>
        </p:cxnSp>
        <p:cxnSp>
          <p:nvCxnSpPr>
            <p:cNvPr id="139" name="直線コネクタ 138">
              <a:extLst>
                <a:ext uri="{FF2B5EF4-FFF2-40B4-BE49-F238E27FC236}">
                  <a16:creationId xmlns:a16="http://schemas.microsoft.com/office/drawing/2014/main" id="{26D03189-CEE1-C9E0-AEA9-06B99C5BC4BA}"/>
                </a:ext>
              </a:extLst>
            </p:cNvPr>
            <p:cNvCxnSpPr>
              <a:cxnSpLocks/>
            </p:cNvCxnSpPr>
            <p:nvPr/>
          </p:nvCxnSpPr>
          <p:spPr>
            <a:xfrm>
              <a:off x="1650247" y="2949575"/>
              <a:ext cx="1697627" cy="0"/>
            </a:xfrm>
            <a:prstGeom prst="line">
              <a:avLst/>
            </a:prstGeom>
            <a:noFill/>
            <a:ln w="9525" cap="flat" cmpd="sng" algn="ctr">
              <a:solidFill>
                <a:srgbClr val="4F81BD">
                  <a:shade val="95000"/>
                  <a:satMod val="105000"/>
                </a:srgbClr>
              </a:solidFill>
              <a:prstDash val="dash"/>
            </a:ln>
            <a:effectLst/>
          </p:spPr>
        </p:cxnSp>
        <p:sp>
          <p:nvSpPr>
            <p:cNvPr id="140" name="テキスト ボックス 139">
              <a:extLst>
                <a:ext uri="{FF2B5EF4-FFF2-40B4-BE49-F238E27FC236}">
                  <a16:creationId xmlns:a16="http://schemas.microsoft.com/office/drawing/2014/main" id="{2605CB24-03C3-4738-8740-1ECD6365B1C0}"/>
                </a:ext>
              </a:extLst>
            </p:cNvPr>
            <p:cNvSpPr txBox="1"/>
            <p:nvPr/>
          </p:nvSpPr>
          <p:spPr>
            <a:xfrm>
              <a:off x="721937" y="2680131"/>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interferer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41" name="テキスト ボックス 140">
              <a:extLst>
                <a:ext uri="{FF2B5EF4-FFF2-40B4-BE49-F238E27FC236}">
                  <a16:creationId xmlns:a16="http://schemas.microsoft.com/office/drawing/2014/main" id="{2880C9E1-EDB3-9AC9-231A-23B4D1CA31B0}"/>
                </a:ext>
              </a:extLst>
            </p:cNvPr>
            <p:cNvSpPr txBox="1"/>
            <p:nvPr/>
          </p:nvSpPr>
          <p:spPr>
            <a:xfrm>
              <a:off x="721936" y="3200633"/>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42" name="テキスト ボックス 141">
              <a:extLst>
                <a:ext uri="{FF2B5EF4-FFF2-40B4-BE49-F238E27FC236}">
                  <a16:creationId xmlns:a16="http://schemas.microsoft.com/office/drawing/2014/main" id="{75F74693-DC18-EAFC-A6FC-76B36423008E}"/>
                </a:ext>
              </a:extLst>
            </p:cNvPr>
            <p:cNvSpPr txBox="1"/>
            <p:nvPr/>
          </p:nvSpPr>
          <p:spPr>
            <a:xfrm>
              <a:off x="1590078" y="4979967"/>
              <a:ext cx="1813317" cy="36933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Analog RF signal</a:t>
              </a:r>
              <a:endParaRPr kumimoji="1" lang="ja-JP" altLang="en-US" sz="18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cxnSp>
          <p:nvCxnSpPr>
            <p:cNvPr id="143" name="直線矢印コネクタ 142">
              <a:extLst>
                <a:ext uri="{FF2B5EF4-FFF2-40B4-BE49-F238E27FC236}">
                  <a16:creationId xmlns:a16="http://schemas.microsoft.com/office/drawing/2014/main" id="{1E17A58B-A663-A8A2-8910-F435DC940E87}"/>
                </a:ext>
              </a:extLst>
            </p:cNvPr>
            <p:cNvCxnSpPr>
              <a:cxnSpLocks/>
            </p:cNvCxnSpPr>
            <p:nvPr/>
          </p:nvCxnSpPr>
          <p:spPr>
            <a:xfrm>
              <a:off x="2253007" y="2659456"/>
              <a:ext cx="0" cy="1452454"/>
            </a:xfrm>
            <a:prstGeom prst="straightConnector1">
              <a:avLst/>
            </a:prstGeom>
            <a:noFill/>
            <a:ln w="9525" cap="flat" cmpd="sng" algn="ctr">
              <a:solidFill>
                <a:srgbClr val="0070C0"/>
              </a:solidFill>
              <a:prstDash val="solid"/>
              <a:headEnd type="triangle"/>
              <a:tailEnd type="triangle"/>
            </a:ln>
            <a:effectLst/>
          </p:spPr>
        </p:cxnSp>
        <p:cxnSp>
          <p:nvCxnSpPr>
            <p:cNvPr id="144" name="直線矢印コネクタ 143">
              <a:extLst>
                <a:ext uri="{FF2B5EF4-FFF2-40B4-BE49-F238E27FC236}">
                  <a16:creationId xmlns:a16="http://schemas.microsoft.com/office/drawing/2014/main" id="{28232D91-1567-A361-0D70-32A5C7157415}"/>
                </a:ext>
              </a:extLst>
            </p:cNvPr>
            <p:cNvCxnSpPr>
              <a:cxnSpLocks/>
            </p:cNvCxnSpPr>
            <p:nvPr/>
          </p:nvCxnSpPr>
          <p:spPr>
            <a:xfrm>
              <a:off x="2537382" y="2293885"/>
              <a:ext cx="0" cy="1239589"/>
            </a:xfrm>
            <a:prstGeom prst="straightConnector1">
              <a:avLst/>
            </a:prstGeom>
            <a:noFill/>
            <a:ln w="9525" cap="flat" cmpd="sng" algn="ctr">
              <a:solidFill>
                <a:srgbClr val="0070C0"/>
              </a:solidFill>
              <a:prstDash val="solid"/>
              <a:headEnd type="triangle"/>
              <a:tailEnd type="triangle"/>
            </a:ln>
            <a:effectLst/>
          </p:spPr>
        </p:cxnSp>
        <p:sp>
          <p:nvSpPr>
            <p:cNvPr id="145" name="テキスト ボックス 144">
              <a:extLst>
                <a:ext uri="{FF2B5EF4-FFF2-40B4-BE49-F238E27FC236}">
                  <a16:creationId xmlns:a16="http://schemas.microsoft.com/office/drawing/2014/main" id="{48C9614F-83AC-F012-17E4-BAAF50B01E7A}"/>
                </a:ext>
              </a:extLst>
            </p:cNvPr>
            <p:cNvSpPr txBox="1"/>
            <p:nvPr/>
          </p:nvSpPr>
          <p:spPr>
            <a:xfrm>
              <a:off x="2190522" y="3756078"/>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46" name="テキスト ボックス 145">
              <a:extLst>
                <a:ext uri="{FF2B5EF4-FFF2-40B4-BE49-F238E27FC236}">
                  <a16:creationId xmlns:a16="http://schemas.microsoft.com/office/drawing/2014/main" id="{2D9F61AE-F957-266A-7A6C-09255CB99F26}"/>
                </a:ext>
              </a:extLst>
            </p:cNvPr>
            <p:cNvSpPr txBox="1"/>
            <p:nvPr/>
          </p:nvSpPr>
          <p:spPr>
            <a:xfrm>
              <a:off x="2496737" y="2357639"/>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err="1">
                  <a:ln>
                    <a:noFill/>
                  </a:ln>
                  <a:solidFill>
                    <a:prstClr val="black"/>
                  </a:solidFill>
                  <a:effectLst/>
                  <a:uLnTx/>
                  <a:uFillTx/>
                  <a:ea typeface="メイリオ" panose="020B0604030504040204" pitchFamily="34" charset="-128"/>
                  <a:cs typeface="Times New Roman" panose="02020603050405020304" pitchFamily="18" charset="0"/>
                </a:rPr>
                <a:t>iBW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grpSp>
      <p:grpSp>
        <p:nvGrpSpPr>
          <p:cNvPr id="167" name="グループ化 166">
            <a:extLst>
              <a:ext uri="{FF2B5EF4-FFF2-40B4-BE49-F238E27FC236}">
                <a16:creationId xmlns:a16="http://schemas.microsoft.com/office/drawing/2014/main" id="{2FC75B3E-62C7-753A-ACE1-EFE0B413613B}"/>
              </a:ext>
            </a:extLst>
          </p:cNvPr>
          <p:cNvGrpSpPr/>
          <p:nvPr/>
        </p:nvGrpSpPr>
        <p:grpSpPr>
          <a:xfrm>
            <a:off x="5039190" y="2089349"/>
            <a:ext cx="4060297" cy="3875145"/>
            <a:chOff x="5018217" y="1611951"/>
            <a:chExt cx="4060297" cy="3875145"/>
          </a:xfrm>
        </p:grpSpPr>
        <p:grpSp>
          <p:nvGrpSpPr>
            <p:cNvPr id="168" name="グループ化 167">
              <a:extLst>
                <a:ext uri="{FF2B5EF4-FFF2-40B4-BE49-F238E27FC236}">
                  <a16:creationId xmlns:a16="http://schemas.microsoft.com/office/drawing/2014/main" id="{615760D0-7428-26FE-2066-5FEEF16A5F9A}"/>
                </a:ext>
              </a:extLst>
            </p:cNvPr>
            <p:cNvGrpSpPr/>
            <p:nvPr/>
          </p:nvGrpSpPr>
          <p:grpSpPr>
            <a:xfrm>
              <a:off x="5018217" y="1611951"/>
              <a:ext cx="4060297" cy="3875145"/>
              <a:chOff x="5018217" y="1611951"/>
              <a:chExt cx="4060297" cy="3875145"/>
            </a:xfrm>
          </p:grpSpPr>
          <p:sp>
            <p:nvSpPr>
              <p:cNvPr id="170" name="正方形/長方形 169">
                <a:extLst>
                  <a:ext uri="{FF2B5EF4-FFF2-40B4-BE49-F238E27FC236}">
                    <a16:creationId xmlns:a16="http://schemas.microsoft.com/office/drawing/2014/main" id="{0F4D0B79-1C8D-354E-50F5-67D8CB72D91B}"/>
                  </a:ext>
                </a:extLst>
              </p:cNvPr>
              <p:cNvSpPr/>
              <p:nvPr/>
            </p:nvSpPr>
            <p:spPr bwMode="auto">
              <a:xfrm>
                <a:off x="6529470" y="2756589"/>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71" name="正方形/長方形 170">
                <a:extLst>
                  <a:ext uri="{FF2B5EF4-FFF2-40B4-BE49-F238E27FC236}">
                    <a16:creationId xmlns:a16="http://schemas.microsoft.com/office/drawing/2014/main" id="{DCD8EF99-2F05-ACA4-C649-46EA5221911F}"/>
                  </a:ext>
                </a:extLst>
              </p:cNvPr>
              <p:cNvSpPr/>
              <p:nvPr/>
            </p:nvSpPr>
            <p:spPr bwMode="auto">
              <a:xfrm>
                <a:off x="6795624" y="2383673"/>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72" name="テキスト ボックス 171">
                <a:extLst>
                  <a:ext uri="{FF2B5EF4-FFF2-40B4-BE49-F238E27FC236}">
                    <a16:creationId xmlns:a16="http://schemas.microsoft.com/office/drawing/2014/main" id="{E908ECA9-FC98-A3CE-C3BB-343AA541C46A}"/>
                  </a:ext>
                </a:extLst>
              </p:cNvPr>
              <p:cNvSpPr txBox="1"/>
              <p:nvPr/>
            </p:nvSpPr>
            <p:spPr>
              <a:xfrm>
                <a:off x="6092784" y="5117764"/>
                <a:ext cx="180049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Digital BB signal</a:t>
                </a:r>
                <a:endParaRPr kumimoji="1" lang="ja-JP" altLang="en-US" sz="18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cxnSp>
            <p:nvCxnSpPr>
              <p:cNvPr id="173" name="直線矢印コネクタ 172">
                <a:extLst>
                  <a:ext uri="{FF2B5EF4-FFF2-40B4-BE49-F238E27FC236}">
                    <a16:creationId xmlns:a16="http://schemas.microsoft.com/office/drawing/2014/main" id="{B3432343-1CE0-2E97-81E1-D7D8BD51C91F}"/>
                  </a:ext>
                </a:extLst>
              </p:cNvPr>
              <p:cNvCxnSpPr/>
              <p:nvPr/>
            </p:nvCxnSpPr>
            <p:spPr bwMode="auto">
              <a:xfrm>
                <a:off x="6064160" y="3550290"/>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 name="テキスト ボックス 173">
                <a:extLst>
                  <a:ext uri="{FF2B5EF4-FFF2-40B4-BE49-F238E27FC236}">
                    <a16:creationId xmlns:a16="http://schemas.microsoft.com/office/drawing/2014/main" id="{77616C23-5824-2539-7894-04E5F7AA19C3}"/>
                  </a:ext>
                </a:extLst>
              </p:cNvPr>
              <p:cNvSpPr txBox="1"/>
              <p:nvPr/>
            </p:nvSpPr>
            <p:spPr>
              <a:xfrm>
                <a:off x="7636904" y="3630539"/>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75" name="直線矢印コネクタ 174">
                <a:extLst>
                  <a:ext uri="{FF2B5EF4-FFF2-40B4-BE49-F238E27FC236}">
                    <a16:creationId xmlns:a16="http://schemas.microsoft.com/office/drawing/2014/main" id="{94CE8632-1F01-5626-D123-29F7BB414CFE}"/>
                  </a:ext>
                </a:extLst>
              </p:cNvPr>
              <p:cNvCxnSpPr/>
              <p:nvPr/>
            </p:nvCxnSpPr>
            <p:spPr>
              <a:xfrm flipV="1">
                <a:off x="6245031" y="1971600"/>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176" name="テキスト ボックス 175">
                <a:extLst>
                  <a:ext uri="{FF2B5EF4-FFF2-40B4-BE49-F238E27FC236}">
                    <a16:creationId xmlns:a16="http://schemas.microsoft.com/office/drawing/2014/main" id="{5C61CA73-5EDD-18C9-57A4-8C3DC1E32294}"/>
                  </a:ext>
                </a:extLst>
              </p:cNvPr>
              <p:cNvSpPr txBox="1"/>
              <p:nvPr/>
            </p:nvSpPr>
            <p:spPr>
              <a:xfrm>
                <a:off x="5441164" y="1611951"/>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77" name="直線コネクタ 176">
                <a:extLst>
                  <a:ext uri="{FF2B5EF4-FFF2-40B4-BE49-F238E27FC236}">
                    <a16:creationId xmlns:a16="http://schemas.microsoft.com/office/drawing/2014/main" id="{ACB80041-A74C-B18E-287E-02A9A382EF77}"/>
                  </a:ext>
                </a:extLst>
              </p:cNvPr>
              <p:cNvCxnSpPr>
                <a:cxnSpLocks/>
              </p:cNvCxnSpPr>
              <p:nvPr/>
            </p:nvCxnSpPr>
            <p:spPr>
              <a:xfrm>
                <a:off x="6064160" y="3046708"/>
                <a:ext cx="1697627" cy="0"/>
              </a:xfrm>
              <a:prstGeom prst="line">
                <a:avLst/>
              </a:prstGeom>
              <a:noFill/>
              <a:ln w="9525" cap="flat" cmpd="sng" algn="ctr">
                <a:solidFill>
                  <a:srgbClr val="4F81BD">
                    <a:shade val="95000"/>
                    <a:satMod val="105000"/>
                  </a:srgbClr>
                </a:solidFill>
                <a:prstDash val="dash"/>
              </a:ln>
              <a:effectLst/>
            </p:spPr>
          </p:cxnSp>
          <p:sp>
            <p:nvSpPr>
              <p:cNvPr id="178" name="テキスト ボックス 177">
                <a:extLst>
                  <a:ext uri="{FF2B5EF4-FFF2-40B4-BE49-F238E27FC236}">
                    <a16:creationId xmlns:a16="http://schemas.microsoft.com/office/drawing/2014/main" id="{2149184E-E147-A222-4A11-F9592F8AC9B0}"/>
                  </a:ext>
                </a:extLst>
              </p:cNvPr>
              <p:cNvSpPr txBox="1"/>
              <p:nvPr/>
            </p:nvSpPr>
            <p:spPr>
              <a:xfrm>
                <a:off x="5021306" y="2785354"/>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Shift frequency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of interferer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79" name="テキスト ボックス 178">
                <a:extLst>
                  <a:ext uri="{FF2B5EF4-FFF2-40B4-BE49-F238E27FC236}">
                    <a16:creationId xmlns:a16="http://schemas.microsoft.com/office/drawing/2014/main" id="{E8F8BB03-21BB-1450-1172-C5B3ADCED12D}"/>
                  </a:ext>
                </a:extLst>
              </p:cNvPr>
              <p:cNvSpPr txBox="1"/>
              <p:nvPr/>
            </p:nvSpPr>
            <p:spPr>
              <a:xfrm>
                <a:off x="5025659" y="3346229"/>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 = 0 Hz</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80" name="直線コネクタ 179">
                <a:extLst>
                  <a:ext uri="{FF2B5EF4-FFF2-40B4-BE49-F238E27FC236}">
                    <a16:creationId xmlns:a16="http://schemas.microsoft.com/office/drawing/2014/main" id="{C0738FB8-DCD8-E867-70E1-BF73B1C9531E}"/>
                  </a:ext>
                </a:extLst>
              </p:cNvPr>
              <p:cNvCxnSpPr>
                <a:cxnSpLocks/>
              </p:cNvCxnSpPr>
              <p:nvPr/>
            </p:nvCxnSpPr>
            <p:spPr>
              <a:xfrm>
                <a:off x="6076700" y="2554674"/>
                <a:ext cx="2360113" cy="0"/>
              </a:xfrm>
              <a:prstGeom prst="line">
                <a:avLst/>
              </a:prstGeom>
              <a:noFill/>
              <a:ln w="9525" cap="flat" cmpd="sng" algn="ctr">
                <a:solidFill>
                  <a:srgbClr val="4F81BD">
                    <a:shade val="95000"/>
                    <a:satMod val="105000"/>
                  </a:srgbClr>
                </a:solidFill>
                <a:prstDash val="dash"/>
              </a:ln>
              <a:effectLst/>
            </p:spPr>
          </p:cxnSp>
          <p:cxnSp>
            <p:nvCxnSpPr>
              <p:cNvPr id="181" name="直線コネクタ 180">
                <a:extLst>
                  <a:ext uri="{FF2B5EF4-FFF2-40B4-BE49-F238E27FC236}">
                    <a16:creationId xmlns:a16="http://schemas.microsoft.com/office/drawing/2014/main" id="{525B8D55-2343-5114-8B24-E978FB6B99FC}"/>
                  </a:ext>
                </a:extLst>
              </p:cNvPr>
              <p:cNvCxnSpPr>
                <a:cxnSpLocks/>
              </p:cNvCxnSpPr>
              <p:nvPr/>
            </p:nvCxnSpPr>
            <p:spPr>
              <a:xfrm>
                <a:off x="6076700" y="4422663"/>
                <a:ext cx="2360113" cy="0"/>
              </a:xfrm>
              <a:prstGeom prst="line">
                <a:avLst/>
              </a:prstGeom>
              <a:noFill/>
              <a:ln w="9525" cap="flat" cmpd="sng" algn="ctr">
                <a:solidFill>
                  <a:srgbClr val="4F81BD">
                    <a:shade val="95000"/>
                    <a:satMod val="105000"/>
                  </a:srgbClr>
                </a:solidFill>
                <a:prstDash val="dash"/>
              </a:ln>
              <a:effectLst/>
            </p:spPr>
          </p:cxnSp>
          <p:sp>
            <p:nvSpPr>
              <p:cNvPr id="182" name="テキスト ボックス 181">
                <a:extLst>
                  <a:ext uri="{FF2B5EF4-FFF2-40B4-BE49-F238E27FC236}">
                    <a16:creationId xmlns:a16="http://schemas.microsoft.com/office/drawing/2014/main" id="{365955FB-6BEF-1A66-E131-23E2FFAF0C8E}"/>
                  </a:ext>
                </a:extLst>
              </p:cNvPr>
              <p:cNvSpPr txBox="1"/>
              <p:nvPr/>
            </p:nvSpPr>
            <p:spPr>
              <a:xfrm>
                <a:off x="5021305" y="4299685"/>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83" name="テキスト ボックス 182">
                <a:extLst>
                  <a:ext uri="{FF2B5EF4-FFF2-40B4-BE49-F238E27FC236}">
                    <a16:creationId xmlns:a16="http://schemas.microsoft.com/office/drawing/2014/main" id="{20CDC311-84FC-2334-91C2-C8588E06A50E}"/>
                  </a:ext>
                </a:extLst>
              </p:cNvPr>
              <p:cNvSpPr txBox="1"/>
              <p:nvPr/>
            </p:nvSpPr>
            <p:spPr>
              <a:xfrm>
                <a:off x="5018217" y="2440986"/>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84" name="テキスト ボックス 183">
                <a:extLst>
                  <a:ext uri="{FF2B5EF4-FFF2-40B4-BE49-F238E27FC236}">
                    <a16:creationId xmlns:a16="http://schemas.microsoft.com/office/drawing/2014/main" id="{7A39F9DE-3A50-C0F9-C159-6EC8E89E7F28}"/>
                  </a:ext>
                </a:extLst>
              </p:cNvPr>
              <p:cNvSpPr txBox="1"/>
              <p:nvPr/>
            </p:nvSpPr>
            <p:spPr>
              <a:xfrm>
                <a:off x="8265471" y="3182094"/>
                <a:ext cx="813043" cy="55399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frequency</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range</a:t>
                </a:r>
                <a:endParaRPr kumimoji="1" lang="ja-JP" altLang="en-US" sz="10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grpSp>
        <p:cxnSp>
          <p:nvCxnSpPr>
            <p:cNvPr id="169" name="直線矢印コネクタ 168">
              <a:extLst>
                <a:ext uri="{FF2B5EF4-FFF2-40B4-BE49-F238E27FC236}">
                  <a16:creationId xmlns:a16="http://schemas.microsoft.com/office/drawing/2014/main" id="{F56E5581-3912-BD0B-B5BF-18BD83D3650F}"/>
                </a:ext>
              </a:extLst>
            </p:cNvPr>
            <p:cNvCxnSpPr/>
            <p:nvPr/>
          </p:nvCxnSpPr>
          <p:spPr>
            <a:xfrm>
              <a:off x="8282735" y="2554674"/>
              <a:ext cx="0" cy="1867989"/>
            </a:xfrm>
            <a:prstGeom prst="straightConnector1">
              <a:avLst/>
            </a:prstGeom>
            <a:noFill/>
            <a:ln w="19050" cap="flat" cmpd="sng" algn="ctr">
              <a:solidFill>
                <a:srgbClr val="FF0000"/>
              </a:solidFill>
              <a:prstDash val="sysDash"/>
              <a:headEnd type="triangle"/>
              <a:tailEnd type="triangle"/>
            </a:ln>
            <a:effectLst/>
          </p:spPr>
        </p:cxnSp>
      </p:grpSp>
      <p:sp>
        <p:nvSpPr>
          <p:cNvPr id="3" name="テキスト ボックス 2">
            <a:extLst>
              <a:ext uri="{FF2B5EF4-FFF2-40B4-BE49-F238E27FC236}">
                <a16:creationId xmlns:a16="http://schemas.microsoft.com/office/drawing/2014/main" id="{00DDD4A9-D7D9-D970-F59A-DACAE4735DBB}"/>
              </a:ext>
            </a:extLst>
          </p:cNvPr>
          <p:cNvSpPr txBox="1"/>
          <p:nvPr/>
        </p:nvSpPr>
        <p:spPr>
          <a:xfrm>
            <a:off x="5996445" y="6176964"/>
            <a:ext cx="2858185" cy="276999"/>
          </a:xfrm>
          <a:prstGeom prst="rect">
            <a:avLst/>
          </a:prstGeom>
          <a:noFill/>
        </p:spPr>
        <p:txBody>
          <a:bodyPr wrap="square">
            <a:spAutoFit/>
          </a:bodyPr>
          <a:lstStyle/>
          <a:p>
            <a:r>
              <a:rPr lang="en-US" altLang="ja-JP" dirty="0" err="1">
                <a:cs typeface="Times New Roman" panose="02020603050405020304" pitchFamily="18" charset="0"/>
              </a:rPr>
              <a:t>i</a:t>
            </a:r>
            <a:r>
              <a:rPr lang="en-US" altLang="ja-JP" dirty="0" err="1">
                <a:latin typeface="Times New Roman" panose="02020603050405020304" pitchFamily="18" charset="0"/>
                <a:cs typeface="Times New Roman" panose="02020603050405020304" pitchFamily="18" charset="0"/>
              </a:rPr>
              <a:t>BW</a:t>
            </a:r>
            <a:r>
              <a:rPr lang="en-US" altLang="ja-JP" dirty="0">
                <a:latin typeface="Times New Roman" panose="02020603050405020304" pitchFamily="18" charset="0"/>
                <a:cs typeface="Times New Roman" panose="02020603050405020304" pitchFamily="18" charset="0"/>
              </a:rPr>
              <a:t>:</a:t>
            </a:r>
            <a:r>
              <a:rPr lang="en" altLang="ja-JP" dirty="0">
                <a:cs typeface="Times New Roman" panose="02020603050405020304" pitchFamily="18" charset="0"/>
              </a:rPr>
              <a:t> Bandwidth of interference signal</a:t>
            </a:r>
            <a:endParaRPr lang="en-US" altLang="ja-JP"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6889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875F31F-6EC2-AA9B-1868-C38A2015BFCA}"/>
              </a:ext>
            </a:extLst>
          </p:cNvPr>
          <p:cNvSpPr>
            <a:spLocks noGrp="1"/>
          </p:cNvSpPr>
          <p:nvPr>
            <p:ph type="dt" sz="half" idx="10"/>
          </p:nvPr>
        </p:nvSpPr>
        <p:spPr/>
        <p:txBody>
          <a:bodyPr/>
          <a:lstStyle/>
          <a:p>
            <a:r>
              <a:rPr lang="en-US" altLang="ja-JP"/>
              <a:t>&lt;month year&gt;</a:t>
            </a:r>
          </a:p>
        </p:txBody>
      </p:sp>
      <p:sp>
        <p:nvSpPr>
          <p:cNvPr id="3" name="スライド番号プレースホルダー 2">
            <a:extLst>
              <a:ext uri="{FF2B5EF4-FFF2-40B4-BE49-F238E27FC236}">
                <a16:creationId xmlns:a16="http://schemas.microsoft.com/office/drawing/2014/main" id="{17E48318-6A9C-278E-00BB-3265785BF3BE}"/>
              </a:ext>
            </a:extLst>
          </p:cNvPr>
          <p:cNvSpPr>
            <a:spLocks noGrp="1"/>
          </p:cNvSpPr>
          <p:nvPr>
            <p:ph type="sldNum" sz="quarter" idx="12"/>
          </p:nvPr>
        </p:nvSpPr>
        <p:spPr/>
        <p:txBody>
          <a:bodyPr/>
          <a:lstStyle/>
          <a:p>
            <a:r>
              <a:rPr lang="en-US" altLang="ja-JP"/>
              <a:t>Slide </a:t>
            </a:r>
            <a:fld id="{C2764211-2564-534C-81C1-DD39658BDD1F}" type="slidenum">
              <a:rPr lang="en-US" altLang="ja-JP" smtClean="0"/>
              <a:pPr/>
              <a:t>8</a:t>
            </a:fld>
            <a:endParaRPr lang="en-US" altLang="ja-JP"/>
          </a:p>
        </p:txBody>
      </p:sp>
      <p:sp>
        <p:nvSpPr>
          <p:cNvPr id="4" name="フッター プレースホルダー 3">
            <a:extLst>
              <a:ext uri="{FF2B5EF4-FFF2-40B4-BE49-F238E27FC236}">
                <a16:creationId xmlns:a16="http://schemas.microsoft.com/office/drawing/2014/main" id="{0404FE9F-8062-7B6E-A4FD-A1F53B88254F}"/>
              </a:ext>
            </a:extLst>
          </p:cNvPr>
          <p:cNvSpPr>
            <a:spLocks noGrp="1"/>
          </p:cNvSpPr>
          <p:nvPr>
            <p:ph type="ftr" sz="quarter" idx="11"/>
          </p:nvPr>
        </p:nvSpPr>
        <p:spPr/>
        <p:txBody>
          <a:bodyPr/>
          <a:lstStyle/>
          <a:p>
            <a:r>
              <a:rPr lang="en-US" altLang="ja-JP"/>
              <a:t>J. Lim and H. Harada (Kyoto University)</a:t>
            </a:r>
            <a:endParaRPr lang="en-US" altLang="ja-JP" dirty="0"/>
          </a:p>
        </p:txBody>
      </p:sp>
      <p:sp>
        <p:nvSpPr>
          <p:cNvPr id="5" name="タイトル 1">
            <a:extLst>
              <a:ext uri="{FF2B5EF4-FFF2-40B4-BE49-F238E27FC236}">
                <a16:creationId xmlns:a16="http://schemas.microsoft.com/office/drawing/2014/main" id="{1F2A6257-B28A-E3D0-2A48-43D26B1FDEF3}"/>
              </a:ext>
            </a:extLst>
          </p:cNvPr>
          <p:cNvSpPr txBox="1">
            <a:spLocks/>
          </p:cNvSpPr>
          <p:nvPr/>
        </p:nvSpPr>
        <p:spPr>
          <a:xfrm>
            <a:off x="653048" y="836499"/>
            <a:ext cx="7772400" cy="771872"/>
          </a:xfrm>
          <a:prstGeom prst="rect">
            <a:avLst/>
          </a:prstGeom>
        </p:spPr>
        <p:txBody>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kumimoji="1" lang="en" altLang="ja-JP" dirty="0"/>
              <a:t>Assumed C/I in the baseband</a:t>
            </a:r>
            <a:endParaRPr lang="ja-JP" altLang="en-US"/>
          </a:p>
        </p:txBody>
      </p:sp>
      <p:grpSp>
        <p:nvGrpSpPr>
          <p:cNvPr id="37" name="グループ化 36">
            <a:extLst>
              <a:ext uri="{FF2B5EF4-FFF2-40B4-BE49-F238E27FC236}">
                <a16:creationId xmlns:a16="http://schemas.microsoft.com/office/drawing/2014/main" id="{16F8BE86-CC1C-6437-D67D-B68865CBE26D}"/>
              </a:ext>
            </a:extLst>
          </p:cNvPr>
          <p:cNvGrpSpPr/>
          <p:nvPr/>
        </p:nvGrpSpPr>
        <p:grpSpPr>
          <a:xfrm>
            <a:off x="4124295" y="4264285"/>
            <a:ext cx="2168823" cy="1877716"/>
            <a:chOff x="4043984" y="4400511"/>
            <a:chExt cx="2168823" cy="1877716"/>
          </a:xfrm>
        </p:grpSpPr>
        <p:sp>
          <p:nvSpPr>
            <p:cNvPr id="38" name="正方形/長方形 37">
              <a:extLst>
                <a:ext uri="{FF2B5EF4-FFF2-40B4-BE49-F238E27FC236}">
                  <a16:creationId xmlns:a16="http://schemas.microsoft.com/office/drawing/2014/main" id="{A17DECD2-FAAE-F02C-70A3-5F67CDCD7FEC}"/>
                </a:ext>
              </a:extLst>
            </p:cNvPr>
            <p:cNvSpPr/>
            <p:nvPr/>
          </p:nvSpPr>
          <p:spPr bwMode="auto">
            <a:xfrm>
              <a:off x="5612961" y="4400511"/>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40" name="テキスト ボックス 39">
              <a:extLst>
                <a:ext uri="{FF2B5EF4-FFF2-40B4-BE49-F238E27FC236}">
                  <a16:creationId xmlns:a16="http://schemas.microsoft.com/office/drawing/2014/main" id="{98CE2CF8-97DC-5F34-03E5-4740282BE48B}"/>
                </a:ext>
              </a:extLst>
            </p:cNvPr>
            <p:cNvSpPr txBox="1"/>
            <p:nvPr/>
          </p:nvSpPr>
          <p:spPr>
            <a:xfrm>
              <a:off x="4968319" y="5014996"/>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41" name="テキスト ボックス 40">
              <a:extLst>
                <a:ext uri="{FF2B5EF4-FFF2-40B4-BE49-F238E27FC236}">
                  <a16:creationId xmlns:a16="http://schemas.microsoft.com/office/drawing/2014/main" id="{EDC7CCF5-8E32-7D61-9658-78D0D8627C49}"/>
                </a:ext>
              </a:extLst>
            </p:cNvPr>
            <p:cNvSpPr txBox="1"/>
            <p:nvPr/>
          </p:nvSpPr>
          <p:spPr>
            <a:xfrm>
              <a:off x="5348468" y="6032006"/>
              <a:ext cx="864339" cy="24622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zero-padding</a:t>
              </a:r>
              <a:endParaRPr kumimoji="1" lang="ja-JP" altLang="en-US" sz="10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42" name="正方形/長方形 41">
              <a:extLst>
                <a:ext uri="{FF2B5EF4-FFF2-40B4-BE49-F238E27FC236}">
                  <a16:creationId xmlns:a16="http://schemas.microsoft.com/office/drawing/2014/main" id="{73423437-7683-373D-9265-1D2125ED57FA}"/>
                </a:ext>
              </a:extLst>
            </p:cNvPr>
            <p:cNvSpPr/>
            <p:nvPr/>
          </p:nvSpPr>
          <p:spPr bwMode="auto">
            <a:xfrm>
              <a:off x="4043984" y="4604354"/>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43" name="正方形/長方形 42">
              <a:extLst>
                <a:ext uri="{FF2B5EF4-FFF2-40B4-BE49-F238E27FC236}">
                  <a16:creationId xmlns:a16="http://schemas.microsoft.com/office/drawing/2014/main" id="{83C91913-0F4B-2028-5DFF-7BB87D905C1A}"/>
                </a:ext>
              </a:extLst>
            </p:cNvPr>
            <p:cNvSpPr/>
            <p:nvPr/>
          </p:nvSpPr>
          <p:spPr>
            <a:xfrm>
              <a:off x="4043984" y="4404060"/>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44" name="正方形/長方形 43">
              <a:extLst>
                <a:ext uri="{FF2B5EF4-FFF2-40B4-BE49-F238E27FC236}">
                  <a16:creationId xmlns:a16="http://schemas.microsoft.com/office/drawing/2014/main" id="{BDC3EA33-B253-1DF8-15D0-8CB1B61F46DD}"/>
                </a:ext>
              </a:extLst>
            </p:cNvPr>
            <p:cNvSpPr/>
            <p:nvPr/>
          </p:nvSpPr>
          <p:spPr>
            <a:xfrm>
              <a:off x="5348469" y="4400511"/>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grpSp>
        <p:nvGrpSpPr>
          <p:cNvPr id="45" name="グループ化 44">
            <a:extLst>
              <a:ext uri="{FF2B5EF4-FFF2-40B4-BE49-F238E27FC236}">
                <a16:creationId xmlns:a16="http://schemas.microsoft.com/office/drawing/2014/main" id="{89144E2B-43B5-6F67-287B-835572F9CC48}"/>
              </a:ext>
            </a:extLst>
          </p:cNvPr>
          <p:cNvGrpSpPr/>
          <p:nvPr/>
        </p:nvGrpSpPr>
        <p:grpSpPr>
          <a:xfrm>
            <a:off x="4145849" y="1808665"/>
            <a:ext cx="2065539" cy="1924804"/>
            <a:chOff x="4047881" y="1758159"/>
            <a:chExt cx="2065539" cy="1924804"/>
          </a:xfrm>
        </p:grpSpPr>
        <p:sp>
          <p:nvSpPr>
            <p:cNvPr id="46" name="正方形/長方形 45">
              <a:extLst>
                <a:ext uri="{FF2B5EF4-FFF2-40B4-BE49-F238E27FC236}">
                  <a16:creationId xmlns:a16="http://schemas.microsoft.com/office/drawing/2014/main" id="{6738C6ED-3C46-57DE-5923-02501A5DE4A2}"/>
                </a:ext>
              </a:extLst>
            </p:cNvPr>
            <p:cNvSpPr/>
            <p:nvPr/>
          </p:nvSpPr>
          <p:spPr bwMode="auto">
            <a:xfrm>
              <a:off x="5321331" y="1758159"/>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48" name="テキスト ボックス 47">
              <a:extLst>
                <a:ext uri="{FF2B5EF4-FFF2-40B4-BE49-F238E27FC236}">
                  <a16:creationId xmlns:a16="http://schemas.microsoft.com/office/drawing/2014/main" id="{C978945F-5E93-48F5-E980-FE6E40265521}"/>
                </a:ext>
              </a:extLst>
            </p:cNvPr>
            <p:cNvSpPr txBox="1"/>
            <p:nvPr/>
          </p:nvSpPr>
          <p:spPr>
            <a:xfrm>
              <a:off x="4968319" y="2153989"/>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49" name="正方形/長方形 48">
              <a:extLst>
                <a:ext uri="{FF2B5EF4-FFF2-40B4-BE49-F238E27FC236}">
                  <a16:creationId xmlns:a16="http://schemas.microsoft.com/office/drawing/2014/main" id="{F17B9280-B749-95B0-A2B1-4B8A4AEF5E20}"/>
                </a:ext>
              </a:extLst>
            </p:cNvPr>
            <p:cNvSpPr/>
            <p:nvPr/>
          </p:nvSpPr>
          <p:spPr bwMode="auto">
            <a:xfrm>
              <a:off x="4047881" y="201689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50" name="正方形/長方形 49">
              <a:extLst>
                <a:ext uri="{FF2B5EF4-FFF2-40B4-BE49-F238E27FC236}">
                  <a16:creationId xmlns:a16="http://schemas.microsoft.com/office/drawing/2014/main" id="{FBE9BB16-8D77-7EDE-5B49-5B3565FAFFAD}"/>
                </a:ext>
              </a:extLst>
            </p:cNvPr>
            <p:cNvSpPr/>
            <p:nvPr/>
          </p:nvSpPr>
          <p:spPr>
            <a:xfrm>
              <a:off x="4047881" y="1816596"/>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grpSp>
        <p:nvGrpSpPr>
          <p:cNvPr id="51" name="グループ化 50">
            <a:extLst>
              <a:ext uri="{FF2B5EF4-FFF2-40B4-BE49-F238E27FC236}">
                <a16:creationId xmlns:a16="http://schemas.microsoft.com/office/drawing/2014/main" id="{524C63EE-D4B4-5767-4707-A79467788A36}"/>
              </a:ext>
            </a:extLst>
          </p:cNvPr>
          <p:cNvGrpSpPr/>
          <p:nvPr/>
        </p:nvGrpSpPr>
        <p:grpSpPr>
          <a:xfrm>
            <a:off x="585628" y="1621120"/>
            <a:ext cx="3264518" cy="3640480"/>
            <a:chOff x="489660" y="1541232"/>
            <a:chExt cx="3264518" cy="3640480"/>
          </a:xfrm>
        </p:grpSpPr>
        <p:sp>
          <p:nvSpPr>
            <p:cNvPr id="52" name="正方形/長方形 51">
              <a:extLst>
                <a:ext uri="{FF2B5EF4-FFF2-40B4-BE49-F238E27FC236}">
                  <a16:creationId xmlns:a16="http://schemas.microsoft.com/office/drawing/2014/main" id="{540DC537-7D85-FB42-1004-94439F2204C4}"/>
                </a:ext>
              </a:extLst>
            </p:cNvPr>
            <p:cNvSpPr/>
            <p:nvPr/>
          </p:nvSpPr>
          <p:spPr bwMode="auto">
            <a:xfrm>
              <a:off x="2000913" y="268587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53" name="正方形/長方形 52">
              <a:extLst>
                <a:ext uri="{FF2B5EF4-FFF2-40B4-BE49-F238E27FC236}">
                  <a16:creationId xmlns:a16="http://schemas.microsoft.com/office/drawing/2014/main" id="{1BA4DC19-7154-5F78-A978-062AA76D9C6A}"/>
                </a:ext>
              </a:extLst>
            </p:cNvPr>
            <p:cNvSpPr/>
            <p:nvPr/>
          </p:nvSpPr>
          <p:spPr bwMode="auto">
            <a:xfrm>
              <a:off x="2267067" y="2312954"/>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54" name="テキスト ボックス 53">
              <a:extLst>
                <a:ext uri="{FF2B5EF4-FFF2-40B4-BE49-F238E27FC236}">
                  <a16:creationId xmlns:a16="http://schemas.microsoft.com/office/drawing/2014/main" id="{EA7C7ED1-8565-419A-A1A7-F58A1A7096CE}"/>
                </a:ext>
              </a:extLst>
            </p:cNvPr>
            <p:cNvSpPr txBox="1"/>
            <p:nvPr/>
          </p:nvSpPr>
          <p:spPr>
            <a:xfrm>
              <a:off x="1941448" y="4873935"/>
              <a:ext cx="1443024"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Digital BB signal</a:t>
              </a:r>
              <a:endParaRPr kumimoji="1" lang="ja-JP" altLang="en-US" sz="14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55" name="テキスト ボックス 54">
              <a:extLst>
                <a:ext uri="{FF2B5EF4-FFF2-40B4-BE49-F238E27FC236}">
                  <a16:creationId xmlns:a16="http://schemas.microsoft.com/office/drawing/2014/main" id="{3F05CCD9-F184-982F-CA4E-26F2EF64919F}"/>
                </a:ext>
              </a:extLst>
            </p:cNvPr>
            <p:cNvSpPr txBox="1"/>
            <p:nvPr/>
          </p:nvSpPr>
          <p:spPr>
            <a:xfrm>
              <a:off x="3108347" y="3559820"/>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56" name="直線矢印コネクタ 55">
              <a:extLst>
                <a:ext uri="{FF2B5EF4-FFF2-40B4-BE49-F238E27FC236}">
                  <a16:creationId xmlns:a16="http://schemas.microsoft.com/office/drawing/2014/main" id="{51ED2C80-7DFE-1610-C875-3958682B231A}"/>
                </a:ext>
              </a:extLst>
            </p:cNvPr>
            <p:cNvCxnSpPr/>
            <p:nvPr/>
          </p:nvCxnSpPr>
          <p:spPr>
            <a:xfrm flipV="1">
              <a:off x="1716474" y="1900881"/>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57" name="テキスト ボックス 56">
              <a:extLst>
                <a:ext uri="{FF2B5EF4-FFF2-40B4-BE49-F238E27FC236}">
                  <a16:creationId xmlns:a16="http://schemas.microsoft.com/office/drawing/2014/main" id="{957BF974-444C-2416-5BAC-F912F40806BF}"/>
                </a:ext>
              </a:extLst>
            </p:cNvPr>
            <p:cNvSpPr txBox="1"/>
            <p:nvPr/>
          </p:nvSpPr>
          <p:spPr>
            <a:xfrm>
              <a:off x="912607" y="1541232"/>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58" name="テキスト ボックス 57">
              <a:extLst>
                <a:ext uri="{FF2B5EF4-FFF2-40B4-BE49-F238E27FC236}">
                  <a16:creationId xmlns:a16="http://schemas.microsoft.com/office/drawing/2014/main" id="{DCB3DA22-A30F-CA62-D2BE-2B750AA7A419}"/>
                </a:ext>
              </a:extLst>
            </p:cNvPr>
            <p:cNvSpPr txBox="1"/>
            <p:nvPr/>
          </p:nvSpPr>
          <p:spPr>
            <a:xfrm>
              <a:off x="492749" y="2714635"/>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Shift frequency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of interferer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59" name="テキスト ボックス 58">
              <a:extLst>
                <a:ext uri="{FF2B5EF4-FFF2-40B4-BE49-F238E27FC236}">
                  <a16:creationId xmlns:a16="http://schemas.microsoft.com/office/drawing/2014/main" id="{ECE70ED7-B909-5813-8B6E-664540A6D49E}"/>
                </a:ext>
              </a:extLst>
            </p:cNvPr>
            <p:cNvSpPr txBox="1"/>
            <p:nvPr/>
          </p:nvSpPr>
          <p:spPr>
            <a:xfrm>
              <a:off x="497102" y="3275510"/>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 = 0 Hz</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60" name="直線コネクタ 59">
              <a:extLst>
                <a:ext uri="{FF2B5EF4-FFF2-40B4-BE49-F238E27FC236}">
                  <a16:creationId xmlns:a16="http://schemas.microsoft.com/office/drawing/2014/main" id="{E947CE11-95EF-3074-9832-F6A7476F2B9F}"/>
                </a:ext>
              </a:extLst>
            </p:cNvPr>
            <p:cNvCxnSpPr>
              <a:cxnSpLocks/>
            </p:cNvCxnSpPr>
            <p:nvPr/>
          </p:nvCxnSpPr>
          <p:spPr>
            <a:xfrm>
              <a:off x="1548143" y="4351944"/>
              <a:ext cx="1697627" cy="0"/>
            </a:xfrm>
            <a:prstGeom prst="line">
              <a:avLst/>
            </a:prstGeom>
            <a:noFill/>
            <a:ln w="9525" cap="flat" cmpd="sng" algn="ctr">
              <a:solidFill>
                <a:srgbClr val="4F81BD">
                  <a:shade val="95000"/>
                  <a:satMod val="105000"/>
                </a:srgbClr>
              </a:solidFill>
              <a:prstDash val="dash"/>
            </a:ln>
            <a:effectLst/>
          </p:spPr>
        </p:cxnSp>
        <p:sp>
          <p:nvSpPr>
            <p:cNvPr id="61" name="テキスト ボックス 60">
              <a:extLst>
                <a:ext uri="{FF2B5EF4-FFF2-40B4-BE49-F238E27FC236}">
                  <a16:creationId xmlns:a16="http://schemas.microsoft.com/office/drawing/2014/main" id="{48D56B45-E705-0AD3-9451-5E266602B934}"/>
                </a:ext>
              </a:extLst>
            </p:cNvPr>
            <p:cNvSpPr txBox="1"/>
            <p:nvPr/>
          </p:nvSpPr>
          <p:spPr>
            <a:xfrm>
              <a:off x="492748" y="4228966"/>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62" name="テキスト ボックス 61">
              <a:extLst>
                <a:ext uri="{FF2B5EF4-FFF2-40B4-BE49-F238E27FC236}">
                  <a16:creationId xmlns:a16="http://schemas.microsoft.com/office/drawing/2014/main" id="{17271870-BDF6-1A2F-18C7-8DF488BFF8CF}"/>
                </a:ext>
              </a:extLst>
            </p:cNvPr>
            <p:cNvSpPr txBox="1"/>
            <p:nvPr/>
          </p:nvSpPr>
          <p:spPr>
            <a:xfrm>
              <a:off x="489660" y="2370267"/>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63" name="正方形/長方形 62">
              <a:extLst>
                <a:ext uri="{FF2B5EF4-FFF2-40B4-BE49-F238E27FC236}">
                  <a16:creationId xmlns:a16="http://schemas.microsoft.com/office/drawing/2014/main" id="{229E2226-E264-3E30-881C-A8A2A06CD322}"/>
                </a:ext>
              </a:extLst>
            </p:cNvPr>
            <p:cNvSpPr/>
            <p:nvPr/>
          </p:nvSpPr>
          <p:spPr bwMode="auto">
            <a:xfrm>
              <a:off x="2265406" y="2472250"/>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cxnSp>
          <p:nvCxnSpPr>
            <p:cNvPr id="64" name="直線矢印コネクタ 63">
              <a:extLst>
                <a:ext uri="{FF2B5EF4-FFF2-40B4-BE49-F238E27FC236}">
                  <a16:creationId xmlns:a16="http://schemas.microsoft.com/office/drawing/2014/main" id="{96CCA44B-09B8-46C5-9128-1EDFBAE9C8FC}"/>
                </a:ext>
              </a:extLst>
            </p:cNvPr>
            <p:cNvCxnSpPr/>
            <p:nvPr/>
          </p:nvCxnSpPr>
          <p:spPr bwMode="auto">
            <a:xfrm>
              <a:off x="1535603" y="3479571"/>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コネクタ 64">
              <a:extLst>
                <a:ext uri="{FF2B5EF4-FFF2-40B4-BE49-F238E27FC236}">
                  <a16:creationId xmlns:a16="http://schemas.microsoft.com/office/drawing/2014/main" id="{C3B8B3F8-F542-A2A1-4B5D-B14D7E8C8A68}"/>
                </a:ext>
              </a:extLst>
            </p:cNvPr>
            <p:cNvCxnSpPr>
              <a:cxnSpLocks/>
            </p:cNvCxnSpPr>
            <p:nvPr/>
          </p:nvCxnSpPr>
          <p:spPr>
            <a:xfrm>
              <a:off x="1535603" y="2975989"/>
              <a:ext cx="1697627" cy="0"/>
            </a:xfrm>
            <a:prstGeom prst="line">
              <a:avLst/>
            </a:prstGeom>
            <a:noFill/>
            <a:ln w="9525" cap="flat" cmpd="sng" algn="ctr">
              <a:solidFill>
                <a:srgbClr val="4F81BD">
                  <a:shade val="95000"/>
                  <a:satMod val="105000"/>
                </a:srgbClr>
              </a:solidFill>
              <a:prstDash val="dash"/>
            </a:ln>
            <a:effectLst/>
          </p:spPr>
        </p:cxnSp>
        <p:cxnSp>
          <p:nvCxnSpPr>
            <p:cNvPr id="66" name="直線コネクタ 65">
              <a:extLst>
                <a:ext uri="{FF2B5EF4-FFF2-40B4-BE49-F238E27FC236}">
                  <a16:creationId xmlns:a16="http://schemas.microsoft.com/office/drawing/2014/main" id="{A9CFDBAC-8DA9-BE4F-656B-0C6F88533E9F}"/>
                </a:ext>
              </a:extLst>
            </p:cNvPr>
            <p:cNvCxnSpPr>
              <a:cxnSpLocks/>
            </p:cNvCxnSpPr>
            <p:nvPr/>
          </p:nvCxnSpPr>
          <p:spPr>
            <a:xfrm>
              <a:off x="1548143" y="2483955"/>
              <a:ext cx="1697627" cy="0"/>
            </a:xfrm>
            <a:prstGeom prst="line">
              <a:avLst/>
            </a:prstGeom>
            <a:noFill/>
            <a:ln w="9525" cap="flat" cmpd="sng" algn="ctr">
              <a:solidFill>
                <a:srgbClr val="4F81BD">
                  <a:shade val="95000"/>
                  <a:satMod val="105000"/>
                </a:srgbClr>
              </a:solidFill>
              <a:prstDash val="dash"/>
            </a:ln>
            <a:effectLst/>
          </p:spPr>
        </p:cxnSp>
        <p:sp>
          <p:nvSpPr>
            <p:cNvPr id="67" name="正方形/長方形 66">
              <a:extLst>
                <a:ext uri="{FF2B5EF4-FFF2-40B4-BE49-F238E27FC236}">
                  <a16:creationId xmlns:a16="http://schemas.microsoft.com/office/drawing/2014/main" id="{6E777E42-916C-41F5-F751-E4594D10D0FA}"/>
                </a:ext>
              </a:extLst>
            </p:cNvPr>
            <p:cNvSpPr/>
            <p:nvPr/>
          </p:nvSpPr>
          <p:spPr>
            <a:xfrm>
              <a:off x="2000913" y="2485576"/>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sp>
        <p:nvSpPr>
          <p:cNvPr id="68" name="テキスト ボックス 67">
            <a:extLst>
              <a:ext uri="{FF2B5EF4-FFF2-40B4-BE49-F238E27FC236}">
                <a16:creationId xmlns:a16="http://schemas.microsoft.com/office/drawing/2014/main" id="{2984A1AD-40BF-9EC2-07ED-2F9C43C4C1E5}"/>
              </a:ext>
            </a:extLst>
          </p:cNvPr>
          <p:cNvSpPr txBox="1"/>
          <p:nvPr/>
        </p:nvSpPr>
        <p:spPr>
          <a:xfrm>
            <a:off x="3005730" y="3181419"/>
            <a:ext cx="1019831"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frequency range</a:t>
            </a:r>
            <a:endParaRPr kumimoji="1" lang="ja-JP" altLang="en-US" sz="10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69" name="直線矢印コネクタ 68">
            <a:extLst>
              <a:ext uri="{FF2B5EF4-FFF2-40B4-BE49-F238E27FC236}">
                <a16:creationId xmlns:a16="http://schemas.microsoft.com/office/drawing/2014/main" id="{A5E7F8E6-3E47-DC42-4AD3-F45DC0660BB6}"/>
              </a:ext>
            </a:extLst>
          </p:cNvPr>
          <p:cNvCxnSpPr/>
          <p:nvPr/>
        </p:nvCxnSpPr>
        <p:spPr>
          <a:xfrm>
            <a:off x="3022994" y="2553999"/>
            <a:ext cx="0" cy="1867989"/>
          </a:xfrm>
          <a:prstGeom prst="straightConnector1">
            <a:avLst/>
          </a:prstGeom>
          <a:noFill/>
          <a:ln w="19050" cap="flat" cmpd="sng" algn="ctr">
            <a:solidFill>
              <a:srgbClr val="FF0000"/>
            </a:solidFill>
            <a:prstDash val="sysDash"/>
            <a:headEnd type="triangle"/>
            <a:tailEnd type="triangle"/>
          </a:ln>
          <a:effectLst/>
        </p:spPr>
      </p:cxnSp>
      <p:sp>
        <p:nvSpPr>
          <p:cNvPr id="81" name="正方形/長方形 80">
            <a:extLst>
              <a:ext uri="{FF2B5EF4-FFF2-40B4-BE49-F238E27FC236}">
                <a16:creationId xmlns:a16="http://schemas.microsoft.com/office/drawing/2014/main" id="{C17D91F1-0C1D-6659-7C5B-0E1E5BB49E78}"/>
              </a:ext>
            </a:extLst>
          </p:cNvPr>
          <p:cNvSpPr/>
          <p:nvPr/>
        </p:nvSpPr>
        <p:spPr bwMode="auto">
          <a:xfrm>
            <a:off x="401855" y="4886008"/>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050">
              <a:solidFill>
                <a:prstClr val="black"/>
              </a:solidFill>
              <a:ea typeface="メイリオ" panose="020B0604030504040204" pitchFamily="34" charset="-128"/>
            </a:endParaRPr>
          </a:p>
        </p:txBody>
      </p:sp>
      <p:sp>
        <p:nvSpPr>
          <p:cNvPr id="82" name="テキスト ボックス 81">
            <a:extLst>
              <a:ext uri="{FF2B5EF4-FFF2-40B4-BE49-F238E27FC236}">
                <a16:creationId xmlns:a16="http://schemas.microsoft.com/office/drawing/2014/main" id="{04523E0B-B6C9-89B3-FB7A-0E8DF1DC858C}"/>
              </a:ext>
            </a:extLst>
          </p:cNvPr>
          <p:cNvSpPr txBox="1"/>
          <p:nvPr/>
        </p:nvSpPr>
        <p:spPr>
          <a:xfrm>
            <a:off x="761855" y="4791342"/>
            <a:ext cx="612668"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Packet</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83" name="テキスト ボックス 82">
            <a:extLst>
              <a:ext uri="{FF2B5EF4-FFF2-40B4-BE49-F238E27FC236}">
                <a16:creationId xmlns:a16="http://schemas.microsoft.com/office/drawing/2014/main" id="{630B7AE8-73E7-D062-FE8A-096398B998E5}"/>
              </a:ext>
            </a:extLst>
          </p:cNvPr>
          <p:cNvSpPr txBox="1"/>
          <p:nvPr/>
        </p:nvSpPr>
        <p:spPr>
          <a:xfrm>
            <a:off x="761855" y="5160674"/>
            <a:ext cx="761747"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Interferer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84" name="正方形/長方形 83">
            <a:extLst>
              <a:ext uri="{FF2B5EF4-FFF2-40B4-BE49-F238E27FC236}">
                <a16:creationId xmlns:a16="http://schemas.microsoft.com/office/drawing/2014/main" id="{D44E4650-CDF4-24F6-2C10-37BEEAA8EE0C}"/>
              </a:ext>
            </a:extLst>
          </p:cNvPr>
          <p:cNvSpPr/>
          <p:nvPr/>
        </p:nvSpPr>
        <p:spPr bwMode="auto">
          <a:xfrm flipV="1">
            <a:off x="401855" y="5255340"/>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5" name="正方形/長方形 84">
            <a:extLst>
              <a:ext uri="{FF2B5EF4-FFF2-40B4-BE49-F238E27FC236}">
                <a16:creationId xmlns:a16="http://schemas.microsoft.com/office/drawing/2014/main" id="{6A0FE49B-DD00-2033-04B8-AEE0FD51E06A}"/>
              </a:ext>
            </a:extLst>
          </p:cNvPr>
          <p:cNvSpPr/>
          <p:nvPr/>
        </p:nvSpPr>
        <p:spPr bwMode="auto">
          <a:xfrm>
            <a:off x="401855" y="5629338"/>
            <a:ext cx="360000" cy="180000"/>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6" name="テキスト ボックス 85">
            <a:extLst>
              <a:ext uri="{FF2B5EF4-FFF2-40B4-BE49-F238E27FC236}">
                <a16:creationId xmlns:a16="http://schemas.microsoft.com/office/drawing/2014/main" id="{BB5CBB47-D5DD-1FDC-1CCA-A140D00F5348}"/>
              </a:ext>
            </a:extLst>
          </p:cNvPr>
          <p:cNvSpPr txBox="1"/>
          <p:nvPr/>
        </p:nvSpPr>
        <p:spPr>
          <a:xfrm>
            <a:off x="761855" y="5526885"/>
            <a:ext cx="981359"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Net interferer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87" name="正方形/長方形 86">
            <a:extLst>
              <a:ext uri="{FF2B5EF4-FFF2-40B4-BE49-F238E27FC236}">
                <a16:creationId xmlns:a16="http://schemas.microsoft.com/office/drawing/2014/main" id="{A112D301-E8E2-2E58-FF5C-964BB7D9CAF0}"/>
              </a:ext>
            </a:extLst>
          </p:cNvPr>
          <p:cNvSpPr/>
          <p:nvPr/>
        </p:nvSpPr>
        <p:spPr>
          <a:xfrm>
            <a:off x="401855" y="6001468"/>
            <a:ext cx="360000" cy="180000"/>
          </a:xfrm>
          <a:prstGeom prst="rect">
            <a:avLst/>
          </a:prstGeom>
          <a:noFill/>
          <a:ln w="19050" cap="flat" cmpd="sng" algn="ctr">
            <a:solidFill>
              <a:srgbClr val="DB344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88" name="テキスト ボックス 87">
            <a:extLst>
              <a:ext uri="{FF2B5EF4-FFF2-40B4-BE49-F238E27FC236}">
                <a16:creationId xmlns:a16="http://schemas.microsoft.com/office/drawing/2014/main" id="{A14F21BE-DD0B-E155-9DDB-586FEBE5D627}"/>
              </a:ext>
            </a:extLst>
          </p:cNvPr>
          <p:cNvSpPr txBox="1"/>
          <p:nvPr/>
        </p:nvSpPr>
        <p:spPr>
          <a:xfrm>
            <a:off x="761855" y="5905549"/>
            <a:ext cx="1063112" cy="415498"/>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Actual signal</a:t>
            </a:r>
          </a:p>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 time domain</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7CFE9A74-81CA-7CBF-1093-0A11C6339D9C}"/>
              </a:ext>
            </a:extLst>
          </p:cNvPr>
          <p:cNvSpPr txBox="1"/>
          <p:nvPr/>
        </p:nvSpPr>
        <p:spPr>
          <a:xfrm>
            <a:off x="1981204" y="4543397"/>
            <a:ext cx="1047780" cy="46166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time</a:t>
            </a:r>
            <a:endParaRPr kumimoji="1" lang="ja-JP" altLang="en-US" sz="12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7" name="直線矢印コネクタ 6">
            <a:extLst>
              <a:ext uri="{FF2B5EF4-FFF2-40B4-BE49-F238E27FC236}">
                <a16:creationId xmlns:a16="http://schemas.microsoft.com/office/drawing/2014/main" id="{EC90507F-5562-90B2-85B6-3D084DEBF46E}"/>
              </a:ext>
            </a:extLst>
          </p:cNvPr>
          <p:cNvCxnSpPr>
            <a:cxnSpLocks/>
          </p:cNvCxnSpPr>
          <p:nvPr/>
        </p:nvCxnSpPr>
        <p:spPr>
          <a:xfrm flipH="1">
            <a:off x="2070405" y="4507171"/>
            <a:ext cx="792088" cy="0"/>
          </a:xfrm>
          <a:prstGeom prst="straightConnector1">
            <a:avLst/>
          </a:prstGeom>
          <a:noFill/>
          <a:ln w="19050" cap="flat" cmpd="sng" algn="ctr">
            <a:solidFill>
              <a:srgbClr val="FF0000"/>
            </a:solidFill>
            <a:prstDash val="sysDash"/>
            <a:headEnd type="triangle"/>
            <a:tailEnd type="triangle"/>
          </a:ln>
          <a:effectLst/>
        </p:spPr>
      </p:cxnSp>
      <p:sp>
        <p:nvSpPr>
          <p:cNvPr id="8" name="テキスト ボックス 7">
            <a:extLst>
              <a:ext uri="{FF2B5EF4-FFF2-40B4-BE49-F238E27FC236}">
                <a16:creationId xmlns:a16="http://schemas.microsoft.com/office/drawing/2014/main" id="{732A2A55-792C-0C6A-39D0-C8C6386A3436}"/>
              </a:ext>
            </a:extLst>
          </p:cNvPr>
          <p:cNvSpPr txBox="1"/>
          <p:nvPr/>
        </p:nvSpPr>
        <p:spPr>
          <a:xfrm>
            <a:off x="6543408" y="1803188"/>
            <a:ext cx="2014964" cy="954107"/>
          </a:xfrm>
          <a:prstGeom prst="rect">
            <a:avLst/>
          </a:prstGeom>
          <a:noFill/>
        </p:spPr>
        <p:txBody>
          <a:bodyPr wrap="square" rtlCol="0">
            <a:spAutoFit/>
          </a:bodyPr>
          <a:lstStyle/>
          <a:p>
            <a:r>
              <a:rPr kumimoji="1" lang="en-US" altLang="ja-JP" sz="1400" dirty="0"/>
              <a:t>C/I(Pattern A)</a:t>
            </a:r>
          </a:p>
          <a:p>
            <a:r>
              <a:rPr kumimoji="1" lang="en-US" altLang="ja-JP" sz="1400" dirty="0"/>
              <a:t>Calculated  interference power applied by RF and calculated the C/I</a:t>
            </a:r>
            <a:endParaRPr kumimoji="1" lang="ja-JP" altLang="en-US" sz="1400"/>
          </a:p>
        </p:txBody>
      </p:sp>
      <p:sp>
        <p:nvSpPr>
          <p:cNvPr id="9" name="テキスト ボックス 8">
            <a:extLst>
              <a:ext uri="{FF2B5EF4-FFF2-40B4-BE49-F238E27FC236}">
                <a16:creationId xmlns:a16="http://schemas.microsoft.com/office/drawing/2014/main" id="{0C75FCFC-AFEC-CA25-AE67-73CE41030691}"/>
              </a:ext>
            </a:extLst>
          </p:cNvPr>
          <p:cNvSpPr txBox="1"/>
          <p:nvPr/>
        </p:nvSpPr>
        <p:spPr>
          <a:xfrm>
            <a:off x="6468144" y="4234151"/>
            <a:ext cx="2410729" cy="1384995"/>
          </a:xfrm>
          <a:prstGeom prst="rect">
            <a:avLst/>
          </a:prstGeom>
          <a:noFill/>
        </p:spPr>
        <p:txBody>
          <a:bodyPr wrap="square" rtlCol="0">
            <a:spAutoFit/>
          </a:bodyPr>
          <a:lstStyle/>
          <a:p>
            <a:r>
              <a:rPr kumimoji="1" lang="en-US" altLang="ja-JP" sz="1400" dirty="0"/>
              <a:t>C/I(Pattern B)</a:t>
            </a:r>
          </a:p>
          <a:p>
            <a:r>
              <a:rPr kumimoji="1" lang="en-US" altLang="ja-JP" sz="1400" dirty="0"/>
              <a:t>Calculated the interference power within the range of the observation time duration and observation frequency range and calculated the C/I</a:t>
            </a:r>
          </a:p>
        </p:txBody>
      </p:sp>
    </p:spTree>
    <p:extLst>
      <p:ext uri="{BB962C8B-B14F-4D97-AF65-F5344CB8AC3E}">
        <p14:creationId xmlns:p14="http://schemas.microsoft.com/office/powerpoint/2010/main" val="3522967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F243E2-23BB-3C7B-CF25-B0E8671E99B0}"/>
              </a:ext>
            </a:extLst>
          </p:cNvPr>
          <p:cNvSpPr>
            <a:spLocks noGrp="1"/>
          </p:cNvSpPr>
          <p:nvPr>
            <p:ph type="title"/>
          </p:nvPr>
        </p:nvSpPr>
        <p:spPr/>
        <p:txBody>
          <a:bodyPr/>
          <a:lstStyle/>
          <a:p>
            <a:r>
              <a:rPr kumimoji="1" lang="en-US" altLang="ja-JP" sz="3600" dirty="0"/>
              <a:t>C/I(Pattern A)</a:t>
            </a:r>
            <a:endParaRPr kumimoji="1" lang="ja-JP" altLang="en-US"/>
          </a:p>
        </p:txBody>
      </p:sp>
      <p:sp>
        <p:nvSpPr>
          <p:cNvPr id="4" name="日付プレースホルダー 3">
            <a:extLst>
              <a:ext uri="{FF2B5EF4-FFF2-40B4-BE49-F238E27FC236}">
                <a16:creationId xmlns:a16="http://schemas.microsoft.com/office/drawing/2014/main" id="{2996C37E-8ED8-FD4A-27BC-C1E64C6ADE02}"/>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C86EC788-9515-0016-7DE5-B2C9A8C4AE89}"/>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9</a:t>
            </a:fld>
            <a:endParaRPr lang="en-US" altLang="ja-JP"/>
          </a:p>
        </p:txBody>
      </p:sp>
      <p:sp>
        <p:nvSpPr>
          <p:cNvPr id="6" name="フッター プレースホルダー 5">
            <a:extLst>
              <a:ext uri="{FF2B5EF4-FFF2-40B4-BE49-F238E27FC236}">
                <a16:creationId xmlns:a16="http://schemas.microsoft.com/office/drawing/2014/main" id="{8197F7A5-5182-867D-4BB0-A937AC02DC21}"/>
              </a:ext>
            </a:extLst>
          </p:cNvPr>
          <p:cNvSpPr>
            <a:spLocks noGrp="1"/>
          </p:cNvSpPr>
          <p:nvPr>
            <p:ph type="ftr" sz="quarter" idx="11"/>
          </p:nvPr>
        </p:nvSpPr>
        <p:spPr/>
        <p:txBody>
          <a:bodyPr/>
          <a:lstStyle/>
          <a:p>
            <a:r>
              <a:rPr lang="en-US" altLang="ja-JP"/>
              <a:t>H. Harada (Kyoto University)</a:t>
            </a:r>
            <a:endParaRPr lang="en-US" altLang="ja-JP" dirty="0"/>
          </a:p>
        </p:txBody>
      </p:sp>
      <p:sp>
        <p:nvSpPr>
          <p:cNvPr id="64" name="正方形/長方形 63">
            <a:extLst>
              <a:ext uri="{FF2B5EF4-FFF2-40B4-BE49-F238E27FC236}">
                <a16:creationId xmlns:a16="http://schemas.microsoft.com/office/drawing/2014/main" id="{BC351E30-8970-3C60-74B9-D14A10882A26}"/>
              </a:ext>
            </a:extLst>
          </p:cNvPr>
          <p:cNvSpPr/>
          <p:nvPr/>
        </p:nvSpPr>
        <p:spPr bwMode="auto">
          <a:xfrm>
            <a:off x="1937887" y="2843082"/>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a:solidFill>
                <a:prstClr val="black"/>
              </a:solidFill>
              <a:ea typeface="メイリオ" panose="020B0604030504040204" pitchFamily="34" charset="-128"/>
            </a:endParaRPr>
          </a:p>
        </p:txBody>
      </p:sp>
      <p:sp>
        <p:nvSpPr>
          <p:cNvPr id="65" name="正方形/長方形 64">
            <a:extLst>
              <a:ext uri="{FF2B5EF4-FFF2-40B4-BE49-F238E27FC236}">
                <a16:creationId xmlns:a16="http://schemas.microsoft.com/office/drawing/2014/main" id="{15AC9017-3B42-5E80-50D6-BDB795A862D8}"/>
              </a:ext>
            </a:extLst>
          </p:cNvPr>
          <p:cNvSpPr/>
          <p:nvPr/>
        </p:nvSpPr>
        <p:spPr bwMode="auto">
          <a:xfrm>
            <a:off x="2204041" y="2470166"/>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66" name="テキスト ボックス 65">
            <a:extLst>
              <a:ext uri="{FF2B5EF4-FFF2-40B4-BE49-F238E27FC236}">
                <a16:creationId xmlns:a16="http://schemas.microsoft.com/office/drawing/2014/main" id="{AB6D50EC-E66B-53D7-6676-B30E355BD5B4}"/>
              </a:ext>
            </a:extLst>
          </p:cNvPr>
          <p:cNvSpPr txBox="1"/>
          <p:nvPr/>
        </p:nvSpPr>
        <p:spPr>
          <a:xfrm>
            <a:off x="3045321" y="3717032"/>
            <a:ext cx="645831" cy="338554"/>
          </a:xfrm>
          <a:prstGeom prst="rect">
            <a:avLst/>
          </a:prstGeom>
          <a:noFill/>
        </p:spPr>
        <p:txBody>
          <a:bodyPr wrap="square">
            <a:spAutoFit/>
          </a:bodyPr>
          <a:lstStyle/>
          <a:p>
            <a:pPr eaLnBrk="1" fontAlgn="auto" hangingPunct="1">
              <a:spcBef>
                <a:spcPts val="0"/>
              </a:spcBef>
              <a:spcAft>
                <a:spcPts val="0"/>
              </a:spcAft>
            </a:pPr>
            <a:r>
              <a:rPr kumimoji="1" lang="en-US" altLang="ja-JP" sz="1600" dirty="0">
                <a:solidFill>
                  <a:prstClr val="black"/>
                </a:solidFill>
                <a:ea typeface="メイリオ" panose="020B0604030504040204" pitchFamily="34" charset="-128"/>
                <a:cs typeface="Times New Roman" panose="02020603050405020304" pitchFamily="18" charset="0"/>
              </a:rPr>
              <a:t>Time</a:t>
            </a:r>
            <a:endParaRPr kumimoji="1" lang="ja-JP" altLang="en-US" sz="1600">
              <a:solidFill>
                <a:prstClr val="black"/>
              </a:solidFill>
              <a:latin typeface="Calibri" panose="020F0502020204030204"/>
              <a:ea typeface="メイリオ" panose="020B0604030504040204" pitchFamily="34" charset="-128"/>
            </a:endParaRPr>
          </a:p>
        </p:txBody>
      </p:sp>
      <p:cxnSp>
        <p:nvCxnSpPr>
          <p:cNvPr id="67" name="直線矢印コネクタ 66">
            <a:extLst>
              <a:ext uri="{FF2B5EF4-FFF2-40B4-BE49-F238E27FC236}">
                <a16:creationId xmlns:a16="http://schemas.microsoft.com/office/drawing/2014/main" id="{231452A6-A933-6A86-AB78-3FB47F10DF06}"/>
              </a:ext>
            </a:extLst>
          </p:cNvPr>
          <p:cNvCxnSpPr/>
          <p:nvPr/>
        </p:nvCxnSpPr>
        <p:spPr>
          <a:xfrm flipV="1">
            <a:off x="1653448" y="2058093"/>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68" name="テキスト ボックス 67">
            <a:extLst>
              <a:ext uri="{FF2B5EF4-FFF2-40B4-BE49-F238E27FC236}">
                <a16:creationId xmlns:a16="http://schemas.microsoft.com/office/drawing/2014/main" id="{2A14E3CD-C717-BA8E-857A-17EA65D6D4AB}"/>
              </a:ext>
            </a:extLst>
          </p:cNvPr>
          <p:cNvSpPr txBox="1"/>
          <p:nvPr/>
        </p:nvSpPr>
        <p:spPr>
          <a:xfrm>
            <a:off x="849581" y="1698444"/>
            <a:ext cx="1068616" cy="338554"/>
          </a:xfrm>
          <a:prstGeom prst="rect">
            <a:avLst/>
          </a:prstGeom>
          <a:noFill/>
        </p:spPr>
        <p:txBody>
          <a:bodyPr wrap="square">
            <a:spAutoFit/>
          </a:bodyPr>
          <a:lstStyle/>
          <a:p>
            <a:pPr eaLnBrk="1" fontAlgn="auto" hangingPunct="1">
              <a:spcBef>
                <a:spcPts val="0"/>
              </a:spcBef>
              <a:spcAft>
                <a:spcPts val="0"/>
              </a:spcAft>
            </a:pPr>
            <a:r>
              <a:rPr kumimoji="1" lang="en-US" altLang="ja-JP" sz="1600" dirty="0">
                <a:solidFill>
                  <a:prstClr val="black"/>
                </a:solidFill>
                <a:ea typeface="メイリオ" panose="020B0604030504040204" pitchFamily="34" charset="-128"/>
                <a:cs typeface="Times New Roman" panose="02020603050405020304" pitchFamily="18" charset="0"/>
              </a:rPr>
              <a:t>Frequency</a:t>
            </a:r>
            <a:endParaRPr kumimoji="1" lang="ja-JP" altLang="en-US" sz="1600">
              <a:solidFill>
                <a:prstClr val="black"/>
              </a:solidFill>
              <a:latin typeface="Calibri" panose="020F0502020204030204"/>
              <a:ea typeface="メイリオ" panose="020B0604030504040204" pitchFamily="34" charset="-128"/>
            </a:endParaRPr>
          </a:p>
        </p:txBody>
      </p:sp>
      <p:sp>
        <p:nvSpPr>
          <p:cNvPr id="69" name="テキスト ボックス 68">
            <a:extLst>
              <a:ext uri="{FF2B5EF4-FFF2-40B4-BE49-F238E27FC236}">
                <a16:creationId xmlns:a16="http://schemas.microsoft.com/office/drawing/2014/main" id="{C849AEE0-1B74-7C3F-3B9E-4E0D36E4F686}"/>
              </a:ext>
            </a:extLst>
          </p:cNvPr>
          <p:cNvSpPr txBox="1"/>
          <p:nvPr/>
        </p:nvSpPr>
        <p:spPr>
          <a:xfrm>
            <a:off x="429723" y="2871847"/>
            <a:ext cx="1133289" cy="400110"/>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Shift frequency </a:t>
            </a:r>
          </a:p>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of interferer</a:t>
            </a:r>
            <a:endParaRPr kumimoji="1" lang="ja-JP" altLang="en-US" sz="1000">
              <a:solidFill>
                <a:prstClr val="black"/>
              </a:solidFill>
              <a:latin typeface="Calibri" panose="020F0502020204030204"/>
              <a:ea typeface="メイリオ" panose="020B0604030504040204" pitchFamily="34" charset="-128"/>
            </a:endParaRPr>
          </a:p>
        </p:txBody>
      </p:sp>
      <p:sp>
        <p:nvSpPr>
          <p:cNvPr id="70" name="テキスト ボックス 69">
            <a:extLst>
              <a:ext uri="{FF2B5EF4-FFF2-40B4-BE49-F238E27FC236}">
                <a16:creationId xmlns:a16="http://schemas.microsoft.com/office/drawing/2014/main" id="{E7440637-E051-E490-9C49-32DD55A1A1AB}"/>
              </a:ext>
            </a:extLst>
          </p:cNvPr>
          <p:cNvSpPr txBox="1"/>
          <p:nvPr/>
        </p:nvSpPr>
        <p:spPr>
          <a:xfrm>
            <a:off x="434076" y="3432722"/>
            <a:ext cx="1133289" cy="400110"/>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Center frequency of carrier = 0 Hz</a:t>
            </a:r>
            <a:endParaRPr kumimoji="1" lang="ja-JP" altLang="en-US" sz="1000">
              <a:solidFill>
                <a:prstClr val="black"/>
              </a:solidFill>
              <a:latin typeface="Calibri" panose="020F0502020204030204"/>
              <a:ea typeface="メイリオ" panose="020B0604030504040204" pitchFamily="34" charset="-128"/>
            </a:endParaRPr>
          </a:p>
        </p:txBody>
      </p:sp>
      <p:cxnSp>
        <p:nvCxnSpPr>
          <p:cNvPr id="71" name="直線コネクタ 70">
            <a:extLst>
              <a:ext uri="{FF2B5EF4-FFF2-40B4-BE49-F238E27FC236}">
                <a16:creationId xmlns:a16="http://schemas.microsoft.com/office/drawing/2014/main" id="{E6E9C841-3F83-7736-908C-6AD8EC73F6CA}"/>
              </a:ext>
            </a:extLst>
          </p:cNvPr>
          <p:cNvCxnSpPr>
            <a:cxnSpLocks/>
          </p:cNvCxnSpPr>
          <p:nvPr/>
        </p:nvCxnSpPr>
        <p:spPr>
          <a:xfrm>
            <a:off x="1485117" y="4509156"/>
            <a:ext cx="1697627" cy="0"/>
          </a:xfrm>
          <a:prstGeom prst="line">
            <a:avLst/>
          </a:prstGeom>
          <a:noFill/>
          <a:ln w="9525" cap="flat" cmpd="sng" algn="ctr">
            <a:solidFill>
              <a:srgbClr val="4F81BD">
                <a:shade val="95000"/>
                <a:satMod val="105000"/>
              </a:srgbClr>
            </a:solidFill>
            <a:prstDash val="dash"/>
          </a:ln>
          <a:effectLst/>
        </p:spPr>
      </p:cxnSp>
      <p:sp>
        <p:nvSpPr>
          <p:cNvPr id="72" name="テキスト ボックス 71">
            <a:extLst>
              <a:ext uri="{FF2B5EF4-FFF2-40B4-BE49-F238E27FC236}">
                <a16:creationId xmlns:a16="http://schemas.microsoft.com/office/drawing/2014/main" id="{B1042D2C-6B5A-1A38-FF23-868D2D0CBDA6}"/>
              </a:ext>
            </a:extLst>
          </p:cNvPr>
          <p:cNvSpPr txBox="1"/>
          <p:nvPr/>
        </p:nvSpPr>
        <p:spPr>
          <a:xfrm>
            <a:off x="429722" y="4386178"/>
            <a:ext cx="1133289" cy="246221"/>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–(Sample rate)/2</a:t>
            </a:r>
            <a:endParaRPr kumimoji="1" lang="ja-JP" altLang="en-US" sz="1000">
              <a:solidFill>
                <a:prstClr val="black"/>
              </a:solidFill>
              <a:latin typeface="Calibri" panose="020F0502020204030204"/>
              <a:ea typeface="メイリオ" panose="020B0604030504040204" pitchFamily="34" charset="-128"/>
            </a:endParaRPr>
          </a:p>
        </p:txBody>
      </p:sp>
      <p:sp>
        <p:nvSpPr>
          <p:cNvPr id="73" name="テキスト ボックス 72">
            <a:extLst>
              <a:ext uri="{FF2B5EF4-FFF2-40B4-BE49-F238E27FC236}">
                <a16:creationId xmlns:a16="http://schemas.microsoft.com/office/drawing/2014/main" id="{21914648-83B2-A79A-7E88-9A045BDE95C1}"/>
              </a:ext>
            </a:extLst>
          </p:cNvPr>
          <p:cNvSpPr txBox="1"/>
          <p:nvPr/>
        </p:nvSpPr>
        <p:spPr>
          <a:xfrm>
            <a:off x="426634" y="2527479"/>
            <a:ext cx="1133289" cy="246221"/>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(Sample rate)/2</a:t>
            </a:r>
            <a:endParaRPr kumimoji="1" lang="ja-JP" altLang="en-US" sz="1000">
              <a:solidFill>
                <a:prstClr val="black"/>
              </a:solidFill>
              <a:latin typeface="Calibri" panose="020F0502020204030204"/>
              <a:ea typeface="メイリオ" panose="020B0604030504040204" pitchFamily="34" charset="-128"/>
            </a:endParaRPr>
          </a:p>
        </p:txBody>
      </p:sp>
      <p:cxnSp>
        <p:nvCxnSpPr>
          <p:cNvPr id="75" name="直線矢印コネクタ 74">
            <a:extLst>
              <a:ext uri="{FF2B5EF4-FFF2-40B4-BE49-F238E27FC236}">
                <a16:creationId xmlns:a16="http://schemas.microsoft.com/office/drawing/2014/main" id="{5D11485F-B4CC-2D70-FFAF-8FE0F12E90C7}"/>
              </a:ext>
            </a:extLst>
          </p:cNvPr>
          <p:cNvCxnSpPr/>
          <p:nvPr/>
        </p:nvCxnSpPr>
        <p:spPr bwMode="auto">
          <a:xfrm>
            <a:off x="1472577" y="3636783"/>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コネクタ 75">
            <a:extLst>
              <a:ext uri="{FF2B5EF4-FFF2-40B4-BE49-F238E27FC236}">
                <a16:creationId xmlns:a16="http://schemas.microsoft.com/office/drawing/2014/main" id="{82AEC0BE-2660-3456-4B6A-0A735CAB8117}"/>
              </a:ext>
            </a:extLst>
          </p:cNvPr>
          <p:cNvCxnSpPr>
            <a:cxnSpLocks/>
          </p:cNvCxnSpPr>
          <p:nvPr/>
        </p:nvCxnSpPr>
        <p:spPr>
          <a:xfrm>
            <a:off x="1472577" y="3133201"/>
            <a:ext cx="1697627" cy="0"/>
          </a:xfrm>
          <a:prstGeom prst="line">
            <a:avLst/>
          </a:prstGeom>
          <a:noFill/>
          <a:ln w="9525" cap="flat" cmpd="sng" algn="ctr">
            <a:solidFill>
              <a:srgbClr val="4F81BD">
                <a:shade val="95000"/>
                <a:satMod val="105000"/>
              </a:srgbClr>
            </a:solidFill>
            <a:prstDash val="dash"/>
          </a:ln>
          <a:effectLst/>
        </p:spPr>
      </p:cxnSp>
      <p:cxnSp>
        <p:nvCxnSpPr>
          <p:cNvPr id="77" name="直線コネクタ 76">
            <a:extLst>
              <a:ext uri="{FF2B5EF4-FFF2-40B4-BE49-F238E27FC236}">
                <a16:creationId xmlns:a16="http://schemas.microsoft.com/office/drawing/2014/main" id="{7BD0A100-C021-F921-38B1-8EF71C151A5A}"/>
              </a:ext>
            </a:extLst>
          </p:cNvPr>
          <p:cNvCxnSpPr>
            <a:cxnSpLocks/>
          </p:cNvCxnSpPr>
          <p:nvPr/>
        </p:nvCxnSpPr>
        <p:spPr>
          <a:xfrm>
            <a:off x="1485117" y="2641167"/>
            <a:ext cx="1697627" cy="0"/>
          </a:xfrm>
          <a:prstGeom prst="line">
            <a:avLst/>
          </a:prstGeom>
          <a:noFill/>
          <a:ln w="9525" cap="flat" cmpd="sng" algn="ctr">
            <a:solidFill>
              <a:srgbClr val="4F81BD">
                <a:shade val="95000"/>
                <a:satMod val="105000"/>
              </a:srgbClr>
            </a:solidFill>
            <a:prstDash val="dash"/>
          </a:ln>
          <a:effectLst/>
        </p:spPr>
      </p:cxnSp>
      <p:grpSp>
        <p:nvGrpSpPr>
          <p:cNvPr id="80" name="グループ化 79">
            <a:extLst>
              <a:ext uri="{FF2B5EF4-FFF2-40B4-BE49-F238E27FC236}">
                <a16:creationId xmlns:a16="http://schemas.microsoft.com/office/drawing/2014/main" id="{B1800D71-427A-3640-BF95-9CD82C2A5154}"/>
              </a:ext>
            </a:extLst>
          </p:cNvPr>
          <p:cNvGrpSpPr/>
          <p:nvPr/>
        </p:nvGrpSpPr>
        <p:grpSpPr>
          <a:xfrm>
            <a:off x="4063963" y="2904592"/>
            <a:ext cx="2065539" cy="1711185"/>
            <a:chOff x="4047881" y="1758159"/>
            <a:chExt cx="2065539" cy="1711185"/>
          </a:xfrm>
        </p:grpSpPr>
        <p:sp>
          <p:nvSpPr>
            <p:cNvPr id="88" name="正方形/長方形 87">
              <a:extLst>
                <a:ext uri="{FF2B5EF4-FFF2-40B4-BE49-F238E27FC236}">
                  <a16:creationId xmlns:a16="http://schemas.microsoft.com/office/drawing/2014/main" id="{C1546D23-ADB1-C580-0277-D71D0884B139}"/>
                </a:ext>
              </a:extLst>
            </p:cNvPr>
            <p:cNvSpPr/>
            <p:nvPr/>
          </p:nvSpPr>
          <p:spPr bwMode="auto">
            <a:xfrm>
              <a:off x="5321331" y="1758159"/>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9" name="テキスト ボックス 88">
              <a:extLst>
                <a:ext uri="{FF2B5EF4-FFF2-40B4-BE49-F238E27FC236}">
                  <a16:creationId xmlns:a16="http://schemas.microsoft.com/office/drawing/2014/main" id="{8C08F53C-2087-B941-1A08-5EDA7F47C247}"/>
                </a:ext>
              </a:extLst>
            </p:cNvPr>
            <p:cNvSpPr txBox="1"/>
            <p:nvPr/>
          </p:nvSpPr>
          <p:spPr>
            <a:xfrm>
              <a:off x="4968319" y="2153989"/>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0" name="正方形/長方形 89">
              <a:extLst>
                <a:ext uri="{FF2B5EF4-FFF2-40B4-BE49-F238E27FC236}">
                  <a16:creationId xmlns:a16="http://schemas.microsoft.com/office/drawing/2014/main" id="{2270E098-0EB0-BDF4-A0B4-8BDA66ECEB03}"/>
                </a:ext>
              </a:extLst>
            </p:cNvPr>
            <p:cNvSpPr/>
            <p:nvPr/>
          </p:nvSpPr>
          <p:spPr bwMode="auto">
            <a:xfrm>
              <a:off x="4047881" y="201689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grpSp>
      <p:sp>
        <p:nvSpPr>
          <p:cNvPr id="93" name="テキスト ボックス 92">
            <a:extLst>
              <a:ext uri="{FF2B5EF4-FFF2-40B4-BE49-F238E27FC236}">
                <a16:creationId xmlns:a16="http://schemas.microsoft.com/office/drawing/2014/main" id="{DB621E83-C8E9-750E-DFB0-B1B235D64DD3}"/>
              </a:ext>
            </a:extLst>
          </p:cNvPr>
          <p:cNvSpPr txBox="1"/>
          <p:nvPr/>
        </p:nvSpPr>
        <p:spPr>
          <a:xfrm>
            <a:off x="3988821" y="4956989"/>
            <a:ext cx="2174573" cy="1169551"/>
          </a:xfrm>
          <a:prstGeom prst="rect">
            <a:avLst/>
          </a:prstGeom>
          <a:noFill/>
        </p:spPr>
        <p:txBody>
          <a:bodyPr wrap="square">
            <a:spAutoFit/>
          </a:bodyPr>
          <a:lstStyle/>
          <a:p>
            <a:r>
              <a:rPr kumimoji="1" lang="en-US" altLang="ja-JP" sz="1400" dirty="0"/>
              <a:t>C/I(Pattern A1)</a:t>
            </a:r>
          </a:p>
          <a:p>
            <a:r>
              <a:rPr kumimoji="1" lang="en" altLang="ja-JP" sz="1400" dirty="0"/>
              <a:t>Calculated by the ratio using the packet and interference powers generated as is</a:t>
            </a:r>
            <a:endParaRPr kumimoji="1" lang="en-US" altLang="ja-JP" sz="1400" dirty="0"/>
          </a:p>
        </p:txBody>
      </p:sp>
      <p:sp>
        <p:nvSpPr>
          <p:cNvPr id="94" name="テキスト ボックス 93">
            <a:extLst>
              <a:ext uri="{FF2B5EF4-FFF2-40B4-BE49-F238E27FC236}">
                <a16:creationId xmlns:a16="http://schemas.microsoft.com/office/drawing/2014/main" id="{C5F13AC6-212E-1E37-1BF8-E1D61CEC457F}"/>
              </a:ext>
            </a:extLst>
          </p:cNvPr>
          <p:cNvSpPr txBox="1"/>
          <p:nvPr/>
        </p:nvSpPr>
        <p:spPr>
          <a:xfrm>
            <a:off x="6736859" y="5001373"/>
            <a:ext cx="2273940" cy="1169551"/>
          </a:xfrm>
          <a:prstGeom prst="rect">
            <a:avLst/>
          </a:prstGeom>
          <a:noFill/>
        </p:spPr>
        <p:txBody>
          <a:bodyPr wrap="square">
            <a:spAutoFit/>
          </a:bodyPr>
          <a:lstStyle/>
          <a:p>
            <a:r>
              <a:rPr kumimoji="1" lang="en-US" altLang="ja-JP" sz="1400" dirty="0"/>
              <a:t>C</a:t>
            </a:r>
            <a:r>
              <a:rPr kumimoji="1" lang="en-US" altLang="ja-JP" sz="1400" baseline="-25000" dirty="0"/>
              <a:t>PSD</a:t>
            </a:r>
            <a:r>
              <a:rPr kumimoji="1" lang="en-US" altLang="ja-JP" sz="1400" dirty="0"/>
              <a:t>/I</a:t>
            </a:r>
            <a:r>
              <a:rPr kumimoji="1" lang="en-US" altLang="ja-JP" sz="1400" baseline="-25000" dirty="0"/>
              <a:t>PSD</a:t>
            </a:r>
            <a:r>
              <a:rPr kumimoji="1" lang="en-US" altLang="ja-JP" sz="1400" dirty="0"/>
              <a:t>(Pattern A2)</a:t>
            </a:r>
          </a:p>
          <a:p>
            <a:r>
              <a:rPr kumimoji="1" lang="en" altLang="ja-JP" sz="1400" dirty="0"/>
              <a:t>Calculated by the ratio of the generated packet and interference power spectrum densities</a:t>
            </a:r>
            <a:endParaRPr kumimoji="1" lang="en-US" altLang="ja-JP" sz="1400" dirty="0"/>
          </a:p>
        </p:txBody>
      </p:sp>
      <p:grpSp>
        <p:nvGrpSpPr>
          <p:cNvPr id="108" name="グループ化 107">
            <a:extLst>
              <a:ext uri="{FF2B5EF4-FFF2-40B4-BE49-F238E27FC236}">
                <a16:creationId xmlns:a16="http://schemas.microsoft.com/office/drawing/2014/main" id="{6378F22B-95E3-8FBD-CB23-4C696AB49EF9}"/>
              </a:ext>
            </a:extLst>
          </p:cNvPr>
          <p:cNvGrpSpPr/>
          <p:nvPr/>
        </p:nvGrpSpPr>
        <p:grpSpPr>
          <a:xfrm>
            <a:off x="375846" y="4947053"/>
            <a:ext cx="1612266" cy="1529705"/>
            <a:chOff x="7180919" y="745435"/>
            <a:chExt cx="1612266" cy="1529705"/>
          </a:xfrm>
        </p:grpSpPr>
        <p:sp>
          <p:nvSpPr>
            <p:cNvPr id="109" name="正方形/長方形 108">
              <a:extLst>
                <a:ext uri="{FF2B5EF4-FFF2-40B4-BE49-F238E27FC236}">
                  <a16:creationId xmlns:a16="http://schemas.microsoft.com/office/drawing/2014/main" id="{E54B503E-7169-77B1-5D3B-304318063E4D}"/>
                </a:ext>
              </a:extLst>
            </p:cNvPr>
            <p:cNvSpPr/>
            <p:nvPr/>
          </p:nvSpPr>
          <p:spPr bwMode="auto">
            <a:xfrm>
              <a:off x="7180919" y="840101"/>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10" name="テキスト ボックス 109">
              <a:extLst>
                <a:ext uri="{FF2B5EF4-FFF2-40B4-BE49-F238E27FC236}">
                  <a16:creationId xmlns:a16="http://schemas.microsoft.com/office/drawing/2014/main" id="{5555CF0C-7C3A-E6AA-9340-D70B31FAC9F0}"/>
                </a:ext>
              </a:extLst>
            </p:cNvPr>
            <p:cNvSpPr txBox="1"/>
            <p:nvPr/>
          </p:nvSpPr>
          <p:spPr>
            <a:xfrm>
              <a:off x="7540919" y="745435"/>
              <a:ext cx="612668"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Packet</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111" name="テキスト ボックス 110">
              <a:extLst>
                <a:ext uri="{FF2B5EF4-FFF2-40B4-BE49-F238E27FC236}">
                  <a16:creationId xmlns:a16="http://schemas.microsoft.com/office/drawing/2014/main" id="{817353CA-1778-E740-B457-33F8766293E5}"/>
                </a:ext>
              </a:extLst>
            </p:cNvPr>
            <p:cNvSpPr txBox="1"/>
            <p:nvPr/>
          </p:nvSpPr>
          <p:spPr>
            <a:xfrm>
              <a:off x="7540919" y="1114767"/>
              <a:ext cx="761747"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Interferer</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112" name="正方形/長方形 111">
              <a:extLst>
                <a:ext uri="{FF2B5EF4-FFF2-40B4-BE49-F238E27FC236}">
                  <a16:creationId xmlns:a16="http://schemas.microsoft.com/office/drawing/2014/main" id="{09D4D656-1131-D6AD-970B-EBE31846462F}"/>
                </a:ext>
              </a:extLst>
            </p:cNvPr>
            <p:cNvSpPr/>
            <p:nvPr/>
          </p:nvSpPr>
          <p:spPr bwMode="auto">
            <a:xfrm flipV="1">
              <a:off x="7180919" y="1209433"/>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13" name="正方形/長方形 112">
              <a:extLst>
                <a:ext uri="{FF2B5EF4-FFF2-40B4-BE49-F238E27FC236}">
                  <a16:creationId xmlns:a16="http://schemas.microsoft.com/office/drawing/2014/main" id="{38BD217E-173F-6030-B360-3E4F43B61112}"/>
                </a:ext>
              </a:extLst>
            </p:cNvPr>
            <p:cNvSpPr/>
            <p:nvPr/>
          </p:nvSpPr>
          <p:spPr bwMode="auto">
            <a:xfrm>
              <a:off x="7180919" y="1583431"/>
              <a:ext cx="360000" cy="180000"/>
            </a:xfrm>
            <a:prstGeom prst="rect">
              <a:avLst/>
            </a:prstGeom>
            <a:solidFill>
              <a:srgbClr val="9BBB59">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14" name="テキスト ボックス 113">
              <a:extLst>
                <a:ext uri="{FF2B5EF4-FFF2-40B4-BE49-F238E27FC236}">
                  <a16:creationId xmlns:a16="http://schemas.microsoft.com/office/drawing/2014/main" id="{6FC684BE-4BC1-77C0-DE92-F3148FDCD611}"/>
                </a:ext>
              </a:extLst>
            </p:cNvPr>
            <p:cNvSpPr txBox="1"/>
            <p:nvPr/>
          </p:nvSpPr>
          <p:spPr>
            <a:xfrm>
              <a:off x="7540919" y="1480978"/>
              <a:ext cx="1252266"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Net time interferer</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115" name="正方形/長方形 114">
              <a:extLst>
                <a:ext uri="{FF2B5EF4-FFF2-40B4-BE49-F238E27FC236}">
                  <a16:creationId xmlns:a16="http://schemas.microsoft.com/office/drawing/2014/main" id="{D60BDD5E-CF03-68A9-B303-0111F0DAB472}"/>
                </a:ext>
              </a:extLst>
            </p:cNvPr>
            <p:cNvSpPr/>
            <p:nvPr/>
          </p:nvSpPr>
          <p:spPr>
            <a:xfrm>
              <a:off x="7180919" y="1955561"/>
              <a:ext cx="360000" cy="180000"/>
            </a:xfrm>
            <a:prstGeom prst="rect">
              <a:avLst/>
            </a:prstGeom>
            <a:noFill/>
            <a:ln w="19050" cap="flat" cmpd="sng" algn="ctr">
              <a:solidFill>
                <a:srgbClr val="C0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116" name="テキスト ボックス 115">
              <a:extLst>
                <a:ext uri="{FF2B5EF4-FFF2-40B4-BE49-F238E27FC236}">
                  <a16:creationId xmlns:a16="http://schemas.microsoft.com/office/drawing/2014/main" id="{46EAADFA-6B0A-916A-2021-139C0681451F}"/>
                </a:ext>
              </a:extLst>
            </p:cNvPr>
            <p:cNvSpPr txBox="1"/>
            <p:nvPr/>
          </p:nvSpPr>
          <p:spPr>
            <a:xfrm>
              <a:off x="7540919" y="1859642"/>
              <a:ext cx="1063112" cy="41549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Actual signal</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in time domain</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grpSp>
      <p:grpSp>
        <p:nvGrpSpPr>
          <p:cNvPr id="3" name="グループ化 2">
            <a:extLst>
              <a:ext uri="{FF2B5EF4-FFF2-40B4-BE49-F238E27FC236}">
                <a16:creationId xmlns:a16="http://schemas.microsoft.com/office/drawing/2014/main" id="{059161E6-45C5-B41D-3F8B-B7FC2C6A9139}"/>
              </a:ext>
            </a:extLst>
          </p:cNvPr>
          <p:cNvGrpSpPr/>
          <p:nvPr/>
        </p:nvGrpSpPr>
        <p:grpSpPr>
          <a:xfrm>
            <a:off x="6732240" y="2861439"/>
            <a:ext cx="2065539" cy="1711185"/>
            <a:chOff x="4047881" y="1758159"/>
            <a:chExt cx="2065539" cy="1711185"/>
          </a:xfrm>
        </p:grpSpPr>
        <p:sp>
          <p:nvSpPr>
            <p:cNvPr id="7" name="正方形/長方形 6">
              <a:extLst>
                <a:ext uri="{FF2B5EF4-FFF2-40B4-BE49-F238E27FC236}">
                  <a16:creationId xmlns:a16="http://schemas.microsoft.com/office/drawing/2014/main" id="{16E88F5D-9E99-B507-C84A-54ACC9723B1D}"/>
                </a:ext>
              </a:extLst>
            </p:cNvPr>
            <p:cNvSpPr/>
            <p:nvPr/>
          </p:nvSpPr>
          <p:spPr bwMode="auto">
            <a:xfrm>
              <a:off x="5321331" y="1758159"/>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 name="テキスト ボックス 7">
              <a:extLst>
                <a:ext uri="{FF2B5EF4-FFF2-40B4-BE49-F238E27FC236}">
                  <a16:creationId xmlns:a16="http://schemas.microsoft.com/office/drawing/2014/main" id="{E5001FCF-49E3-FDC5-D0D3-BB9FC21A9BEB}"/>
                </a:ext>
              </a:extLst>
            </p:cNvPr>
            <p:cNvSpPr txBox="1"/>
            <p:nvPr/>
          </p:nvSpPr>
          <p:spPr>
            <a:xfrm>
              <a:off x="4968319" y="2153989"/>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 name="正方形/長方形 8">
              <a:extLst>
                <a:ext uri="{FF2B5EF4-FFF2-40B4-BE49-F238E27FC236}">
                  <a16:creationId xmlns:a16="http://schemas.microsoft.com/office/drawing/2014/main" id="{9EB49F03-37B4-15C6-9DF2-9525F61800F9}"/>
                </a:ext>
              </a:extLst>
            </p:cNvPr>
            <p:cNvSpPr/>
            <p:nvPr/>
          </p:nvSpPr>
          <p:spPr bwMode="auto">
            <a:xfrm>
              <a:off x="4047881" y="201689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grpSp>
      <p:cxnSp>
        <p:nvCxnSpPr>
          <p:cNvPr id="10" name="直線矢印コネクタ 9">
            <a:extLst>
              <a:ext uri="{FF2B5EF4-FFF2-40B4-BE49-F238E27FC236}">
                <a16:creationId xmlns:a16="http://schemas.microsoft.com/office/drawing/2014/main" id="{4FD23921-BD97-28DF-8932-D2DDF8542B81}"/>
              </a:ext>
            </a:extLst>
          </p:cNvPr>
          <p:cNvCxnSpPr>
            <a:cxnSpLocks/>
          </p:cNvCxnSpPr>
          <p:nvPr/>
        </p:nvCxnSpPr>
        <p:spPr>
          <a:xfrm>
            <a:off x="6928540" y="3144899"/>
            <a:ext cx="0" cy="1452454"/>
          </a:xfrm>
          <a:prstGeom prst="straightConnector1">
            <a:avLst/>
          </a:prstGeom>
          <a:noFill/>
          <a:ln w="9525" cap="flat" cmpd="sng" algn="ctr">
            <a:solidFill>
              <a:srgbClr val="0070C0"/>
            </a:solidFill>
            <a:prstDash val="solid"/>
            <a:headEnd type="triangle"/>
            <a:tailEnd type="triangle"/>
          </a:ln>
          <a:effectLst/>
        </p:spPr>
      </p:cxnSp>
      <p:cxnSp>
        <p:nvCxnSpPr>
          <p:cNvPr id="11" name="直線矢印コネクタ 10">
            <a:extLst>
              <a:ext uri="{FF2B5EF4-FFF2-40B4-BE49-F238E27FC236}">
                <a16:creationId xmlns:a16="http://schemas.microsoft.com/office/drawing/2014/main" id="{D4A12B17-E80C-08EA-B720-726A2B7758B1}"/>
              </a:ext>
            </a:extLst>
          </p:cNvPr>
          <p:cNvCxnSpPr>
            <a:cxnSpLocks/>
          </p:cNvCxnSpPr>
          <p:nvPr/>
        </p:nvCxnSpPr>
        <p:spPr>
          <a:xfrm>
            <a:off x="8172400" y="2871847"/>
            <a:ext cx="0" cy="1239589"/>
          </a:xfrm>
          <a:prstGeom prst="straightConnector1">
            <a:avLst/>
          </a:prstGeom>
          <a:noFill/>
          <a:ln w="9525" cap="flat" cmpd="sng" algn="ctr">
            <a:solidFill>
              <a:srgbClr val="0070C0"/>
            </a:solidFill>
            <a:prstDash val="solid"/>
            <a:headEnd type="triangle"/>
            <a:tailEnd type="triangle"/>
          </a:ln>
          <a:effectLst/>
        </p:spPr>
      </p:cxnSp>
      <p:sp>
        <p:nvSpPr>
          <p:cNvPr id="12" name="テキスト ボックス 11">
            <a:extLst>
              <a:ext uri="{FF2B5EF4-FFF2-40B4-BE49-F238E27FC236}">
                <a16:creationId xmlns:a16="http://schemas.microsoft.com/office/drawing/2014/main" id="{AE7FC844-4D5F-8909-7311-13B127C7F2EE}"/>
              </a:ext>
            </a:extLst>
          </p:cNvPr>
          <p:cNvSpPr txBox="1"/>
          <p:nvPr/>
        </p:nvSpPr>
        <p:spPr>
          <a:xfrm>
            <a:off x="6908468" y="4253883"/>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3" name="テキスト ボックス 12">
            <a:extLst>
              <a:ext uri="{FF2B5EF4-FFF2-40B4-BE49-F238E27FC236}">
                <a16:creationId xmlns:a16="http://schemas.microsoft.com/office/drawing/2014/main" id="{AB91ECEE-7D96-BA3F-C19A-7C18EAE48DCB}"/>
              </a:ext>
            </a:extLst>
          </p:cNvPr>
          <p:cNvSpPr txBox="1"/>
          <p:nvPr/>
        </p:nvSpPr>
        <p:spPr>
          <a:xfrm>
            <a:off x="8170968" y="2970521"/>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err="1">
                <a:ln>
                  <a:noFill/>
                </a:ln>
                <a:solidFill>
                  <a:prstClr val="black"/>
                </a:solidFill>
                <a:effectLst/>
                <a:uLnTx/>
                <a:uFillTx/>
                <a:ea typeface="メイリオ" panose="020B0604030504040204" pitchFamily="34" charset="-128"/>
                <a:cs typeface="Times New Roman" panose="02020603050405020304" pitchFamily="18" charset="0"/>
              </a:rPr>
              <a:t>iBW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Tree>
    <p:extLst>
      <p:ext uri="{BB962C8B-B14F-4D97-AF65-F5344CB8AC3E}">
        <p14:creationId xmlns:p14="http://schemas.microsoft.com/office/powerpoint/2010/main" val="2704739639"/>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1963</TotalTime>
  <Words>1256</Words>
  <Application>Microsoft Macintosh PowerPoint</Application>
  <PresentationFormat>画面に合わせる (4:3)</PresentationFormat>
  <Paragraphs>204</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メイリオ</vt:lpstr>
      <vt:lpstr>Arial</vt:lpstr>
      <vt:lpstr>Calibri</vt:lpstr>
      <vt:lpstr>Times New Roman</vt:lpstr>
      <vt:lpstr>Office テーマ</vt:lpstr>
      <vt:lpstr>PowerPoint プレゼンテーション</vt:lpstr>
      <vt:lpstr>C/I calculation for Evaluation of Transmission Characteristics of IEEE 802.15.4ad PHY under Interference Noise</vt:lpstr>
      <vt:lpstr>Background</vt:lpstr>
      <vt:lpstr>Interference generation (modified from #512)</vt:lpstr>
      <vt:lpstr>Incorporation of the generated interference signals into a transmission evaluation simulator (Example of SUN FSK signal with 400 kHz bandwidth)</vt:lpstr>
      <vt:lpstr>Generation Examples (from #512)</vt:lpstr>
      <vt:lpstr> Assumed C/I</vt:lpstr>
      <vt:lpstr>PowerPoint プレゼンテーション</vt:lpstr>
      <vt:lpstr>C/I(Pattern A)</vt:lpstr>
      <vt:lpstr>C/I(Pattern B)</vt:lpstr>
      <vt:lpstr>Recommendation</vt:lpstr>
      <vt:lpstr>PER Calculation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87</cp:revision>
  <cp:lastPrinted>2024-07-16T17:36:35Z</cp:lastPrinted>
  <dcterms:created xsi:type="dcterms:W3CDTF">2023-07-11T09:26:43Z</dcterms:created>
  <dcterms:modified xsi:type="dcterms:W3CDTF">2024-11-12T00:09:35Z</dcterms:modified>
  <cp:category/>
</cp:coreProperties>
</file>