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76" r:id="rId4"/>
    <p:sldId id="280" r:id="rId5"/>
    <p:sldId id="283" r:id="rId6"/>
    <p:sldId id="292" r:id="rId7"/>
    <p:sldId id="294" r:id="rId8"/>
    <p:sldId id="293" r:id="rId9"/>
    <p:sldId id="295" r:id="rId10"/>
    <p:sldId id="296" r:id="rId11"/>
    <p:sldId id="297" r:id="rId12"/>
    <p:sldId id="29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16"/>
    <p:restoredTop sz="96405"/>
  </p:normalViewPr>
  <p:slideViewPr>
    <p:cSldViewPr>
      <p:cViewPr varScale="1">
        <p:scale>
          <a:sx n="124" d="100"/>
          <a:sy n="124" d="100"/>
        </p:scale>
        <p:origin x="1288"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15-24-0611-00-04ad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g"/><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11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a:t>
            </a:r>
            <a:r>
              <a:rPr lang="en-US" altLang="ja-JP" sz="1600" dirty="0" err="1">
                <a:solidFill>
                  <a:schemeClr val="tx2"/>
                </a:solidFill>
                <a:ea typeface="ＭＳ Ｐゴシック" panose="020B0600070205080204" pitchFamily="34" charset="-128"/>
              </a:rPr>
              <a:t>Jaeseok</a:t>
            </a:r>
            <a:r>
              <a:rPr lang="en-US" altLang="ja-JP" sz="1600" dirty="0">
                <a:solidFill>
                  <a:schemeClr val="tx2"/>
                </a:solidFill>
                <a:ea typeface="ＭＳ Ｐゴシック" panose="020B0600070205080204" pitchFamily="34" charset="-128"/>
              </a:rPr>
              <a:t> Lim</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Discuss C/I calculation for Evaluation of Transmission Characteristics of IEEE 802.15.4ad PHY under Interference Noise. A part of this contribution was supported from the commissioned research (No. JPJ012368C05101)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C/I calculation scheme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52FE0-D290-3286-E798-2C0BE8C0EC16}"/>
              </a:ext>
            </a:extLst>
          </p:cNvPr>
          <p:cNvSpPr>
            <a:spLocks noGrp="1"/>
          </p:cNvSpPr>
          <p:nvPr>
            <p:ph type="title"/>
          </p:nvPr>
        </p:nvSpPr>
        <p:spPr/>
        <p:txBody>
          <a:bodyPr/>
          <a:lstStyle/>
          <a:p>
            <a:r>
              <a:rPr kumimoji="1" lang="en-US" altLang="ja-JP" sz="3600" dirty="0"/>
              <a:t>C/I(Pattern B)</a:t>
            </a:r>
            <a:endParaRPr kumimoji="1" lang="ja-JP" altLang="en-US"/>
          </a:p>
        </p:txBody>
      </p:sp>
      <p:sp>
        <p:nvSpPr>
          <p:cNvPr id="4" name="日付プレースホルダー 3">
            <a:extLst>
              <a:ext uri="{FF2B5EF4-FFF2-40B4-BE49-F238E27FC236}">
                <a16:creationId xmlns:a16="http://schemas.microsoft.com/office/drawing/2014/main" id="{8E1261BD-C389-576F-F551-E289C00AD4A3}"/>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3B84D2DF-3478-0887-0DDD-78DA0DFE4D6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10</a:t>
            </a:fld>
            <a:endParaRPr lang="en-US" altLang="ja-JP"/>
          </a:p>
        </p:txBody>
      </p:sp>
      <p:sp>
        <p:nvSpPr>
          <p:cNvPr id="6" name="フッター プレースホルダー 5">
            <a:extLst>
              <a:ext uri="{FF2B5EF4-FFF2-40B4-BE49-F238E27FC236}">
                <a16:creationId xmlns:a16="http://schemas.microsoft.com/office/drawing/2014/main" id="{BB174EE0-7806-9B7A-96F3-EB44573A7DE9}"/>
              </a:ext>
            </a:extLst>
          </p:cNvPr>
          <p:cNvSpPr>
            <a:spLocks noGrp="1"/>
          </p:cNvSpPr>
          <p:nvPr>
            <p:ph type="ftr" sz="quarter" idx="11"/>
          </p:nvPr>
        </p:nvSpPr>
        <p:spPr/>
        <p:txBody>
          <a:bodyPr/>
          <a:lstStyle/>
          <a:p>
            <a:r>
              <a:rPr lang="en-US" altLang="ja-JP"/>
              <a:t>H. Harada (Kyoto University)</a:t>
            </a:r>
            <a:endParaRPr lang="en-US" altLang="ja-JP" dirty="0"/>
          </a:p>
        </p:txBody>
      </p:sp>
      <p:grpSp>
        <p:nvGrpSpPr>
          <p:cNvPr id="91" name="グループ化 90">
            <a:extLst>
              <a:ext uri="{FF2B5EF4-FFF2-40B4-BE49-F238E27FC236}">
                <a16:creationId xmlns:a16="http://schemas.microsoft.com/office/drawing/2014/main" id="{2437DE21-1506-BCE2-B4CD-49194C852F17}"/>
              </a:ext>
            </a:extLst>
          </p:cNvPr>
          <p:cNvGrpSpPr/>
          <p:nvPr/>
        </p:nvGrpSpPr>
        <p:grpSpPr>
          <a:xfrm>
            <a:off x="5143981" y="2679232"/>
            <a:ext cx="2168823" cy="2281043"/>
            <a:chOff x="4043984" y="3997184"/>
            <a:chExt cx="2168823" cy="2281043"/>
          </a:xfrm>
        </p:grpSpPr>
        <p:sp>
          <p:nvSpPr>
            <p:cNvPr id="92" name="正方形/長方形 91">
              <a:extLst>
                <a:ext uri="{FF2B5EF4-FFF2-40B4-BE49-F238E27FC236}">
                  <a16:creationId xmlns:a16="http://schemas.microsoft.com/office/drawing/2014/main" id="{B26319AB-432E-5A0E-33E8-6CEFF027A26F}"/>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3" name="テキスト ボックス 92">
              <a:extLst>
                <a:ext uri="{FF2B5EF4-FFF2-40B4-BE49-F238E27FC236}">
                  <a16:creationId xmlns:a16="http://schemas.microsoft.com/office/drawing/2014/main" id="{A5103A42-05EF-75D6-D69E-D2C133CECF12}"/>
                </a:ext>
              </a:extLst>
            </p:cNvPr>
            <p:cNvSpPr txBox="1"/>
            <p:nvPr/>
          </p:nvSpPr>
          <p:spPr>
            <a:xfrm>
              <a:off x="4712012" y="3997184"/>
              <a:ext cx="733764" cy="338554"/>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C/I </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4" name="テキスト ボックス 93">
              <a:extLst>
                <a:ext uri="{FF2B5EF4-FFF2-40B4-BE49-F238E27FC236}">
                  <a16:creationId xmlns:a16="http://schemas.microsoft.com/office/drawing/2014/main" id="{2B05AC4D-23FA-25FA-0BD1-340A15FBE877}"/>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5" name="テキスト ボックス 94">
              <a:extLst>
                <a:ext uri="{FF2B5EF4-FFF2-40B4-BE49-F238E27FC236}">
                  <a16:creationId xmlns:a16="http://schemas.microsoft.com/office/drawing/2014/main" id="{EC86A3DC-D9E1-CC52-93D6-398B3BCA6752}"/>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DA4D42DF-068E-C799-E0C3-D42431E6E449}"/>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7" name="正方形/長方形 96">
              <a:extLst>
                <a:ext uri="{FF2B5EF4-FFF2-40B4-BE49-F238E27FC236}">
                  <a16:creationId xmlns:a16="http://schemas.microsoft.com/office/drawing/2014/main" id="{5F153141-764B-7192-38F7-B52F6A7BB168}"/>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98" name="正方形/長方形 97">
              <a:extLst>
                <a:ext uri="{FF2B5EF4-FFF2-40B4-BE49-F238E27FC236}">
                  <a16:creationId xmlns:a16="http://schemas.microsoft.com/office/drawing/2014/main" id="{F10F4ABD-3547-0A07-4FA1-BDCD25ECFDA6}"/>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99" name="グループ化 98">
            <a:extLst>
              <a:ext uri="{FF2B5EF4-FFF2-40B4-BE49-F238E27FC236}">
                <a16:creationId xmlns:a16="http://schemas.microsoft.com/office/drawing/2014/main" id="{DEC756E9-C905-B61E-F153-68482D42BD51}"/>
              </a:ext>
            </a:extLst>
          </p:cNvPr>
          <p:cNvGrpSpPr/>
          <p:nvPr/>
        </p:nvGrpSpPr>
        <p:grpSpPr>
          <a:xfrm>
            <a:off x="812953" y="2167732"/>
            <a:ext cx="3264518" cy="3444554"/>
            <a:chOff x="489660" y="1541232"/>
            <a:chExt cx="3264518" cy="3444554"/>
          </a:xfrm>
        </p:grpSpPr>
        <p:sp>
          <p:nvSpPr>
            <p:cNvPr id="100" name="正方形/長方形 99">
              <a:extLst>
                <a:ext uri="{FF2B5EF4-FFF2-40B4-BE49-F238E27FC236}">
                  <a16:creationId xmlns:a16="http://schemas.microsoft.com/office/drawing/2014/main" id="{18EB5CCF-9E2E-E33E-7F79-A01B345E24FE}"/>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1" name="正方形/長方形 100">
              <a:extLst>
                <a:ext uri="{FF2B5EF4-FFF2-40B4-BE49-F238E27FC236}">
                  <a16:creationId xmlns:a16="http://schemas.microsoft.com/office/drawing/2014/main" id="{91E0F3C3-5810-7708-41C6-357843AFDF4F}"/>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3" name="テキスト ボックス 102">
              <a:extLst>
                <a:ext uri="{FF2B5EF4-FFF2-40B4-BE49-F238E27FC236}">
                  <a16:creationId xmlns:a16="http://schemas.microsoft.com/office/drawing/2014/main" id="{7E01FE43-75BE-BBB0-CE37-6025BAC3EA40}"/>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4" name="直線矢印コネクタ 103">
              <a:extLst>
                <a:ext uri="{FF2B5EF4-FFF2-40B4-BE49-F238E27FC236}">
                  <a16:creationId xmlns:a16="http://schemas.microsoft.com/office/drawing/2014/main" id="{0EC17014-BD39-1923-8A50-625A4B4E58B3}"/>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05" name="テキスト ボックス 104">
              <a:extLst>
                <a:ext uri="{FF2B5EF4-FFF2-40B4-BE49-F238E27FC236}">
                  <a16:creationId xmlns:a16="http://schemas.microsoft.com/office/drawing/2014/main" id="{FBE8B1D1-A593-9ACA-1B98-83F4197FF0F3}"/>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6" name="テキスト ボックス 105">
              <a:extLst>
                <a:ext uri="{FF2B5EF4-FFF2-40B4-BE49-F238E27FC236}">
                  <a16:creationId xmlns:a16="http://schemas.microsoft.com/office/drawing/2014/main" id="{694B99D7-8D6C-193C-5C0D-48F96BFC52EF}"/>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7" name="テキスト ボックス 106">
              <a:extLst>
                <a:ext uri="{FF2B5EF4-FFF2-40B4-BE49-F238E27FC236}">
                  <a16:creationId xmlns:a16="http://schemas.microsoft.com/office/drawing/2014/main" id="{B7E13B69-ACA2-7307-245A-C8BBE03E5968}"/>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8" name="直線コネクタ 107">
              <a:extLst>
                <a:ext uri="{FF2B5EF4-FFF2-40B4-BE49-F238E27FC236}">
                  <a16:creationId xmlns:a16="http://schemas.microsoft.com/office/drawing/2014/main" id="{E89D78F7-243E-E373-38F4-27161276A8E8}"/>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109" name="テキスト ボックス 108">
              <a:extLst>
                <a:ext uri="{FF2B5EF4-FFF2-40B4-BE49-F238E27FC236}">
                  <a16:creationId xmlns:a16="http://schemas.microsoft.com/office/drawing/2014/main" id="{3BE71A60-8DAA-8BDD-1843-EF2077E73183}"/>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7CB48F54-D669-F1D0-A64D-56AEEBD502AA}"/>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1" name="正方形/長方形 110">
              <a:extLst>
                <a:ext uri="{FF2B5EF4-FFF2-40B4-BE49-F238E27FC236}">
                  <a16:creationId xmlns:a16="http://schemas.microsoft.com/office/drawing/2014/main" id="{F101FB5D-2EB4-25E8-89FC-05D253CC59D4}"/>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12" name="直線矢印コネクタ 111">
              <a:extLst>
                <a:ext uri="{FF2B5EF4-FFF2-40B4-BE49-F238E27FC236}">
                  <a16:creationId xmlns:a16="http://schemas.microsoft.com/office/drawing/2014/main" id="{B8214A78-F498-0365-729C-EE4D0213ABB2}"/>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コネクタ 112">
              <a:extLst>
                <a:ext uri="{FF2B5EF4-FFF2-40B4-BE49-F238E27FC236}">
                  <a16:creationId xmlns:a16="http://schemas.microsoft.com/office/drawing/2014/main" id="{3881D03B-8684-61A0-6792-228962D46A6D}"/>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114" name="直線コネクタ 113">
              <a:extLst>
                <a:ext uri="{FF2B5EF4-FFF2-40B4-BE49-F238E27FC236}">
                  <a16:creationId xmlns:a16="http://schemas.microsoft.com/office/drawing/2014/main" id="{B4F2A15E-9AEB-67F3-C00B-F7BC77BC4FE1}"/>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115" name="正方形/長方形 114">
              <a:extLst>
                <a:ext uri="{FF2B5EF4-FFF2-40B4-BE49-F238E27FC236}">
                  <a16:creationId xmlns:a16="http://schemas.microsoft.com/office/drawing/2014/main" id="{E31AD995-B1D4-FC75-CA70-2CB1A196407E}"/>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116" name="テキスト ボックス 115">
            <a:extLst>
              <a:ext uri="{FF2B5EF4-FFF2-40B4-BE49-F238E27FC236}">
                <a16:creationId xmlns:a16="http://schemas.microsoft.com/office/drawing/2014/main" id="{83C3CD92-39AC-83AA-47E6-E20EBA852036}"/>
              </a:ext>
            </a:extLst>
          </p:cNvPr>
          <p:cNvSpPr txBox="1"/>
          <p:nvPr/>
        </p:nvSpPr>
        <p:spPr>
          <a:xfrm>
            <a:off x="4808488" y="2540733"/>
            <a:ext cx="65" cy="276999"/>
          </a:xfrm>
          <a:prstGeom prst="rect">
            <a:avLst/>
          </a:prstGeom>
          <a:noFill/>
        </p:spPr>
        <p:txBody>
          <a:bodyPr wrap="none" lIns="0" tIns="0" rIns="0" bIns="0" rtlCol="0">
            <a:spAutoFit/>
          </a:bodyPr>
          <a:lstStyle/>
          <a:p>
            <a:pPr eaLnBrk="1" fontAlgn="auto" hangingPunct="1">
              <a:spcBef>
                <a:spcPts val="0"/>
              </a:spcBef>
              <a:spcAft>
                <a:spcPts val="0"/>
              </a:spcAft>
            </a:pPr>
            <a:endParaRPr kumimoji="1" lang="ja-JP" altLang="en-US" sz="1800">
              <a:solidFill>
                <a:prstClr val="black"/>
              </a:solidFill>
              <a:latin typeface="Calibri" panose="020F0502020204030204"/>
              <a:ea typeface="メイリオ" panose="020B0604030504040204" pitchFamily="34" charset="-128"/>
            </a:endParaRPr>
          </a:p>
        </p:txBody>
      </p:sp>
      <p:sp>
        <p:nvSpPr>
          <p:cNvPr id="117" name="テキスト ボックス 116">
            <a:extLst>
              <a:ext uri="{FF2B5EF4-FFF2-40B4-BE49-F238E27FC236}">
                <a16:creationId xmlns:a16="http://schemas.microsoft.com/office/drawing/2014/main" id="{27EB1DE3-9A51-5D59-4D21-70188F708843}"/>
              </a:ext>
            </a:extLst>
          </p:cNvPr>
          <p:cNvSpPr txBox="1"/>
          <p:nvPr/>
        </p:nvSpPr>
        <p:spPr>
          <a:xfrm>
            <a:off x="3318934" y="3618864"/>
            <a:ext cx="1253065"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18" name="直線矢印コネクタ 117">
            <a:extLst>
              <a:ext uri="{FF2B5EF4-FFF2-40B4-BE49-F238E27FC236}">
                <a16:creationId xmlns:a16="http://schemas.microsoft.com/office/drawing/2014/main" id="{D05D91AC-D97B-9E2F-33A9-EA14819144EE}"/>
              </a:ext>
            </a:extLst>
          </p:cNvPr>
          <p:cNvCxnSpPr/>
          <p:nvPr/>
        </p:nvCxnSpPr>
        <p:spPr>
          <a:xfrm>
            <a:off x="3287799" y="3098080"/>
            <a:ext cx="0" cy="1867989"/>
          </a:xfrm>
          <a:prstGeom prst="straightConnector1">
            <a:avLst/>
          </a:prstGeom>
          <a:noFill/>
          <a:ln w="19050" cap="flat" cmpd="sng" algn="ctr">
            <a:solidFill>
              <a:srgbClr val="FF0000"/>
            </a:solidFill>
            <a:prstDash val="sysDash"/>
            <a:headEnd type="triangle"/>
            <a:tailEnd type="triangle"/>
          </a:ln>
          <a:effectLst/>
        </p:spPr>
      </p:cxnSp>
      <p:sp>
        <p:nvSpPr>
          <p:cNvPr id="127" name="正方形/長方形 126">
            <a:extLst>
              <a:ext uri="{FF2B5EF4-FFF2-40B4-BE49-F238E27FC236}">
                <a16:creationId xmlns:a16="http://schemas.microsoft.com/office/drawing/2014/main" id="{EA13DAC7-18B2-535A-0A65-B3D32D0B3972}"/>
              </a:ext>
            </a:extLst>
          </p:cNvPr>
          <p:cNvSpPr/>
          <p:nvPr/>
        </p:nvSpPr>
        <p:spPr bwMode="auto">
          <a:xfrm>
            <a:off x="7514033" y="1398617"/>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128" name="テキスト ボックス 127">
            <a:extLst>
              <a:ext uri="{FF2B5EF4-FFF2-40B4-BE49-F238E27FC236}">
                <a16:creationId xmlns:a16="http://schemas.microsoft.com/office/drawing/2014/main" id="{30CD40F0-CBE3-259B-EEC6-371DA088A7B9}"/>
              </a:ext>
            </a:extLst>
          </p:cNvPr>
          <p:cNvSpPr txBox="1"/>
          <p:nvPr/>
        </p:nvSpPr>
        <p:spPr>
          <a:xfrm>
            <a:off x="7874033" y="1303951"/>
            <a:ext cx="612668"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Packet</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29" name="テキスト ボックス 128">
            <a:extLst>
              <a:ext uri="{FF2B5EF4-FFF2-40B4-BE49-F238E27FC236}">
                <a16:creationId xmlns:a16="http://schemas.microsoft.com/office/drawing/2014/main" id="{A64260E8-0349-93CB-333F-1730C301AF03}"/>
              </a:ext>
            </a:extLst>
          </p:cNvPr>
          <p:cNvSpPr txBox="1"/>
          <p:nvPr/>
        </p:nvSpPr>
        <p:spPr>
          <a:xfrm>
            <a:off x="7874033" y="1673283"/>
            <a:ext cx="761747"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0" name="正方形/長方形 129">
            <a:extLst>
              <a:ext uri="{FF2B5EF4-FFF2-40B4-BE49-F238E27FC236}">
                <a16:creationId xmlns:a16="http://schemas.microsoft.com/office/drawing/2014/main" id="{E74DEF2B-8DB7-5848-8B12-82AA7517C5DF}"/>
              </a:ext>
            </a:extLst>
          </p:cNvPr>
          <p:cNvSpPr/>
          <p:nvPr/>
        </p:nvSpPr>
        <p:spPr bwMode="auto">
          <a:xfrm flipV="1">
            <a:off x="7514033" y="1767949"/>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1" name="正方形/長方形 130">
            <a:extLst>
              <a:ext uri="{FF2B5EF4-FFF2-40B4-BE49-F238E27FC236}">
                <a16:creationId xmlns:a16="http://schemas.microsoft.com/office/drawing/2014/main" id="{63307691-7B7A-E8F9-C74A-76E46D4A59FB}"/>
              </a:ext>
            </a:extLst>
          </p:cNvPr>
          <p:cNvSpPr/>
          <p:nvPr/>
        </p:nvSpPr>
        <p:spPr bwMode="auto">
          <a:xfrm>
            <a:off x="7514033" y="2141947"/>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2" name="テキスト ボックス 131">
            <a:extLst>
              <a:ext uri="{FF2B5EF4-FFF2-40B4-BE49-F238E27FC236}">
                <a16:creationId xmlns:a16="http://schemas.microsoft.com/office/drawing/2014/main" id="{B5755839-7B1B-5787-7545-1D81083FFD8D}"/>
              </a:ext>
            </a:extLst>
          </p:cNvPr>
          <p:cNvSpPr txBox="1"/>
          <p:nvPr/>
        </p:nvSpPr>
        <p:spPr>
          <a:xfrm>
            <a:off x="7874033" y="2039494"/>
            <a:ext cx="981359"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3" name="正方形/長方形 132">
            <a:extLst>
              <a:ext uri="{FF2B5EF4-FFF2-40B4-BE49-F238E27FC236}">
                <a16:creationId xmlns:a16="http://schemas.microsoft.com/office/drawing/2014/main" id="{AE5A5950-56B4-0517-DA84-5FD0CD1836CF}"/>
              </a:ext>
            </a:extLst>
          </p:cNvPr>
          <p:cNvSpPr/>
          <p:nvPr/>
        </p:nvSpPr>
        <p:spPr>
          <a:xfrm>
            <a:off x="7514033" y="2514077"/>
            <a:ext cx="360000" cy="180000"/>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34" name="テキスト ボックス 133">
            <a:extLst>
              <a:ext uri="{FF2B5EF4-FFF2-40B4-BE49-F238E27FC236}">
                <a16:creationId xmlns:a16="http://schemas.microsoft.com/office/drawing/2014/main" id="{B9C24254-F368-3247-45AF-49BEB1CE659A}"/>
              </a:ext>
            </a:extLst>
          </p:cNvPr>
          <p:cNvSpPr txBox="1"/>
          <p:nvPr/>
        </p:nvSpPr>
        <p:spPr>
          <a:xfrm>
            <a:off x="7874033" y="2418158"/>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43" name="テキスト ボックス 142">
            <a:extLst>
              <a:ext uri="{FF2B5EF4-FFF2-40B4-BE49-F238E27FC236}">
                <a16:creationId xmlns:a16="http://schemas.microsoft.com/office/drawing/2014/main" id="{446AAB3A-46EC-ECA3-4919-5AE97BFD110E}"/>
              </a:ext>
            </a:extLst>
          </p:cNvPr>
          <p:cNvSpPr txBox="1"/>
          <p:nvPr/>
        </p:nvSpPr>
        <p:spPr>
          <a:xfrm>
            <a:off x="5292080" y="5220134"/>
            <a:ext cx="2448272" cy="1015663"/>
          </a:xfrm>
          <a:prstGeom prst="rect">
            <a:avLst/>
          </a:prstGeom>
          <a:noFill/>
        </p:spPr>
        <p:txBody>
          <a:bodyPr wrap="square">
            <a:spAutoFit/>
          </a:bodyPr>
          <a:lstStyle/>
          <a:p>
            <a:r>
              <a:rPr kumimoji="1" lang="en-US" altLang="ja-JP" sz="1200" dirty="0"/>
              <a:t>Calculated by the ratio using the packet and interference powers within the range of Observation time and Observation frequency range, respectively</a:t>
            </a:r>
            <a:endParaRPr kumimoji="1" lang="en-US" altLang="ja-JP" dirty="0"/>
          </a:p>
        </p:txBody>
      </p:sp>
      <p:sp>
        <p:nvSpPr>
          <p:cNvPr id="145" name="テキスト ボックス 144">
            <a:extLst>
              <a:ext uri="{FF2B5EF4-FFF2-40B4-BE49-F238E27FC236}">
                <a16:creationId xmlns:a16="http://schemas.microsoft.com/office/drawing/2014/main" id="{9B8B60FA-03A6-B150-0F28-CADFD57AAC28}"/>
              </a:ext>
            </a:extLst>
          </p:cNvPr>
          <p:cNvSpPr txBox="1"/>
          <p:nvPr/>
        </p:nvSpPr>
        <p:spPr>
          <a:xfrm>
            <a:off x="2235005" y="5205084"/>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46" name="直線矢印コネクタ 145">
            <a:extLst>
              <a:ext uri="{FF2B5EF4-FFF2-40B4-BE49-F238E27FC236}">
                <a16:creationId xmlns:a16="http://schemas.microsoft.com/office/drawing/2014/main" id="{5B7B2B63-4C03-8BD1-FA3E-84A0F786A825}"/>
              </a:ext>
            </a:extLst>
          </p:cNvPr>
          <p:cNvCxnSpPr>
            <a:cxnSpLocks/>
          </p:cNvCxnSpPr>
          <p:nvPr/>
        </p:nvCxnSpPr>
        <p:spPr>
          <a:xfrm flipH="1">
            <a:off x="2324206" y="5168858"/>
            <a:ext cx="792088" cy="0"/>
          </a:xfrm>
          <a:prstGeom prst="straightConnector1">
            <a:avLst/>
          </a:prstGeom>
          <a:noFill/>
          <a:ln w="19050" cap="flat" cmpd="sng" algn="ctr">
            <a:solidFill>
              <a:srgbClr val="FF0000"/>
            </a:solidFill>
            <a:prstDash val="sysDash"/>
            <a:headEnd type="triangle"/>
            <a:tailEnd type="triangle"/>
          </a:ln>
          <a:effectLst/>
        </p:spPr>
      </p:cxnSp>
    </p:spTree>
    <p:extLst>
      <p:ext uri="{BB962C8B-B14F-4D97-AF65-F5344CB8AC3E}">
        <p14:creationId xmlns:p14="http://schemas.microsoft.com/office/powerpoint/2010/main" val="85447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8A15-AB2C-A5B9-32D1-48FD8A1A4852}"/>
              </a:ext>
            </a:extLst>
          </p:cNvPr>
          <p:cNvSpPr>
            <a:spLocks noGrp="1"/>
          </p:cNvSpPr>
          <p:nvPr>
            <p:ph type="title"/>
          </p:nvPr>
        </p:nvSpPr>
        <p:spPr/>
        <p:txBody>
          <a:bodyPr/>
          <a:lstStyle/>
          <a:p>
            <a:r>
              <a:rPr kumimoji="1" lang="en-US" altLang="ja-JP" dirty="0"/>
              <a:t>Recommendation</a:t>
            </a:r>
            <a:endParaRPr kumimoji="1" lang="ja-JP" altLang="en-US"/>
          </a:p>
        </p:txBody>
      </p:sp>
      <p:sp>
        <p:nvSpPr>
          <p:cNvPr id="3" name="コンテンツ プレースホルダー 2">
            <a:extLst>
              <a:ext uri="{FF2B5EF4-FFF2-40B4-BE49-F238E27FC236}">
                <a16:creationId xmlns:a16="http://schemas.microsoft.com/office/drawing/2014/main" id="{20F4BAF4-17AE-3720-FE2B-5696427ED863}"/>
              </a:ext>
            </a:extLst>
          </p:cNvPr>
          <p:cNvSpPr>
            <a:spLocks noGrp="1"/>
          </p:cNvSpPr>
          <p:nvPr>
            <p:ph idx="1"/>
          </p:nvPr>
        </p:nvSpPr>
        <p:spPr/>
        <p:txBody>
          <a:bodyPr/>
          <a:lstStyle/>
          <a:p>
            <a:r>
              <a:rPr lang="en" altLang="ja-JP" sz="1400" dirty="0">
                <a:latin typeface="Times New Roman" panose="02020603050405020304" pitchFamily="18" charset="0"/>
                <a:cs typeface="Times New Roman" panose="02020603050405020304" pitchFamily="18" charset="0"/>
              </a:rPr>
              <a:t>C/I should be Pattern B, and should be calculated as the ratio of the signal and interference powers at the receiver.</a:t>
            </a:r>
          </a:p>
          <a:p>
            <a:r>
              <a:rPr lang="en" altLang="ja-JP" sz="1400" dirty="0">
                <a:latin typeface="Times New Roman" panose="02020603050405020304" pitchFamily="18" charset="0"/>
                <a:cs typeface="Times New Roman" panose="02020603050405020304" pitchFamily="18" charset="0"/>
              </a:rPr>
              <a:t>The simulation performed in</a:t>
            </a:r>
            <a:r>
              <a:rPr lang="en-US" altLang="ja-JP" sz="1400" dirty="0">
                <a:latin typeface="Times New Roman" panose="02020603050405020304" pitchFamily="18" charset="0"/>
                <a:cs typeface="Times New Roman" panose="02020603050405020304" pitchFamily="18" charset="0"/>
              </a:rPr>
              <a:t> </a:t>
            </a:r>
            <a:r>
              <a:rPr lang="en" altLang="ja-JP" sz="1400" dirty="0">
                <a:latin typeface="Times New Roman" panose="02020603050405020304" pitchFamily="18" charset="0"/>
                <a:cs typeface="Times New Roman" panose="02020603050405020304" pitchFamily="18" charset="0"/>
              </a:rPr>
              <a:t>15.4ad changes the center frequency and reception time of the interference randomly. So even though the interference wave is propagated with a constant transmission power and channel from the transmitter the power of the interference component at the receiver fluctuates.</a:t>
            </a:r>
          </a:p>
          <a:p>
            <a:r>
              <a:rPr lang="en" altLang="ja-JP" sz="1400" dirty="0">
                <a:latin typeface="Times New Roman" panose="02020603050405020304" pitchFamily="18" charset="0"/>
                <a:cs typeface="Times New Roman" panose="02020603050405020304" pitchFamily="18" charset="0"/>
              </a:rPr>
              <a:t>Even though interference waves with “power determined by transmission power and channel characteristics” should appear randomly and interfere, C/I cannot express “power determined by transmission power and channel characteristics”, and can only observe the power of the interference component within the bandwidth at the receiver.</a:t>
            </a:r>
          </a:p>
          <a:p>
            <a:r>
              <a:rPr kumimoji="1" lang="en" altLang="ja-JP" sz="1400" dirty="0">
                <a:latin typeface="Times New Roman" panose="02020603050405020304" pitchFamily="18" charset="0"/>
                <a:cs typeface="Times New Roman" panose="02020603050405020304" pitchFamily="18" charset="0"/>
              </a:rPr>
              <a:t>Apart from the received interference power, which varies depending on the frequency and time of reception, the interference power that does not vary depending on the frequency and time of reception is required for 15.4ad.</a:t>
            </a:r>
          </a:p>
          <a:p>
            <a:r>
              <a:rPr kumimoji="1" lang="en" altLang="ja-JP" sz="1400" dirty="0">
                <a:latin typeface="Times New Roman" panose="02020603050405020304" pitchFamily="18" charset="0"/>
                <a:cs typeface="Times New Roman" panose="02020603050405020304" pitchFamily="18" charset="0"/>
              </a:rPr>
              <a:t>As a result, our recommendation is that the proposer of the physical layer should perform computer simulations to calculate the setting C/I on the horizontal axis and the packet error rate on the vertical axis.</a:t>
            </a:r>
            <a:endParaRPr kumimoji="1" lang="ja-JP" altLang="en-US" sz="1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A151C795-0BA1-0016-EA3E-2D6FD0A94F60}"/>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9A359357-1FDF-4E4C-07DA-B1BA1BF0A5D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11</a:t>
            </a:fld>
            <a:endParaRPr lang="en-US" altLang="ja-JP"/>
          </a:p>
        </p:txBody>
      </p:sp>
      <p:sp>
        <p:nvSpPr>
          <p:cNvPr id="6" name="フッター プレースホルダー 5">
            <a:extLst>
              <a:ext uri="{FF2B5EF4-FFF2-40B4-BE49-F238E27FC236}">
                <a16:creationId xmlns:a16="http://schemas.microsoft.com/office/drawing/2014/main" id="{A644DFF2-DA1C-097F-B0A2-682079A58134}"/>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334044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63915-9028-4687-2995-DB63BEC74543}"/>
              </a:ext>
            </a:extLst>
          </p:cNvPr>
          <p:cNvSpPr>
            <a:spLocks noGrp="1"/>
          </p:cNvSpPr>
          <p:nvPr>
            <p:ph type="title"/>
          </p:nvPr>
        </p:nvSpPr>
        <p:spPr/>
        <p:txBody>
          <a:bodyPr/>
          <a:lstStyle/>
          <a:p>
            <a:r>
              <a:rPr kumimoji="1" lang="en-US" altLang="ja-JP" dirty="0"/>
              <a:t>PER</a:t>
            </a:r>
            <a:r>
              <a:rPr kumimoji="1" lang="ja-JP" altLang="en-US"/>
              <a:t> </a:t>
            </a:r>
            <a:r>
              <a:rPr kumimoji="1" lang="en-US" altLang="ja-JP" dirty="0"/>
              <a:t>Calculation</a:t>
            </a:r>
            <a:br>
              <a:rPr kumimoji="1" lang="en-US" altLang="ja-JP" dirty="0"/>
            </a:br>
            <a:endParaRPr kumimoji="1" lang="ja-JP" altLang="en-US" sz="2400"/>
          </a:p>
        </p:txBody>
      </p:sp>
      <p:sp>
        <p:nvSpPr>
          <p:cNvPr id="4" name="日付プレースホルダー 3">
            <a:extLst>
              <a:ext uri="{FF2B5EF4-FFF2-40B4-BE49-F238E27FC236}">
                <a16:creationId xmlns:a16="http://schemas.microsoft.com/office/drawing/2014/main" id="{95D3E681-86ED-4D65-CDD8-4606AE88C89D}"/>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AB89B751-E8B6-168D-DFFA-822564B74A2D}"/>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12</a:t>
            </a:fld>
            <a:endParaRPr lang="en-US" altLang="ja-JP"/>
          </a:p>
        </p:txBody>
      </p:sp>
      <p:sp>
        <p:nvSpPr>
          <p:cNvPr id="6" name="フッター プレースホルダー 5">
            <a:extLst>
              <a:ext uri="{FF2B5EF4-FFF2-40B4-BE49-F238E27FC236}">
                <a16:creationId xmlns:a16="http://schemas.microsoft.com/office/drawing/2014/main" id="{EAAA614F-B5E4-C5B2-E81D-DC121F4424C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0ED28D12-DA8C-EE46-65C3-1A981676E625}"/>
              </a:ext>
            </a:extLst>
          </p:cNvPr>
          <p:cNvGraphicFramePr>
            <a:graphicFrameLocks noGrp="1"/>
          </p:cNvGraphicFramePr>
          <p:nvPr>
            <p:extLst>
              <p:ext uri="{D42A27DB-BD31-4B8C-83A1-F6EECF244321}">
                <p14:modId xmlns:p14="http://schemas.microsoft.com/office/powerpoint/2010/main" val="415333387"/>
              </p:ext>
            </p:extLst>
          </p:nvPr>
        </p:nvGraphicFramePr>
        <p:xfrm>
          <a:off x="5580112" y="2191504"/>
          <a:ext cx="2814455" cy="1950720"/>
        </p:xfrm>
        <a:graphic>
          <a:graphicData uri="http://schemas.openxmlformats.org/drawingml/2006/table">
            <a:tbl>
              <a:tblPr firstRow="1" bandRow="1"/>
              <a:tblGrid>
                <a:gridCol w="1296145">
                  <a:extLst>
                    <a:ext uri="{9D8B030D-6E8A-4147-A177-3AD203B41FA5}">
                      <a16:colId xmlns:a16="http://schemas.microsoft.com/office/drawing/2014/main" val="3595752865"/>
                    </a:ext>
                  </a:extLst>
                </a:gridCol>
                <a:gridCol w="1518310">
                  <a:extLst>
                    <a:ext uri="{9D8B030D-6E8A-4147-A177-3AD203B41FA5}">
                      <a16:colId xmlns:a16="http://schemas.microsoft.com/office/drawing/2014/main" val="92095886"/>
                    </a:ext>
                  </a:extLst>
                </a:gridCol>
              </a:tblGrid>
              <a:tr h="41127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Bandwidth of Interferer [kHz]</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Frame</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length </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a:t>
                      </a:r>
                      <a:r>
                        <a:rPr kumimoji="1" lang="en-US" altLang="ja-JP" sz="1400" dirty="0" err="1">
                          <a:latin typeface="Times New Roman" panose="02020603050405020304" pitchFamily="18" charset="0"/>
                          <a:cs typeface="Times New Roman" panose="02020603050405020304" pitchFamily="18" charset="0"/>
                        </a:rPr>
                        <a:t>ms</a:t>
                      </a:r>
                      <a:r>
                        <a:rPr kumimoji="1" lang="en-US" altLang="ja-JP" sz="1400" dirty="0">
                          <a:latin typeface="Times New Roman" panose="02020603050405020304" pitchFamily="18" charset="0"/>
                          <a:cs typeface="Times New Roman" panose="02020603050405020304" pitchFamily="18" charset="0"/>
                        </a:rPr>
                        <a: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3379749955"/>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125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46050397"/>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884474541"/>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40904556"/>
                  </a:ext>
                </a:extLst>
              </a:tr>
              <a:tr h="284875">
                <a:tc>
                  <a:txBody>
                    <a:bodyPr/>
                    <a:lstStyle/>
                    <a:p>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681484405"/>
                  </a:ext>
                </a:extLst>
              </a:tr>
            </a:tbl>
          </a:graphicData>
        </a:graphic>
      </p:graphicFrame>
      <p:cxnSp>
        <p:nvCxnSpPr>
          <p:cNvPr id="10" name="直線矢印コネクタ 9">
            <a:extLst>
              <a:ext uri="{FF2B5EF4-FFF2-40B4-BE49-F238E27FC236}">
                <a16:creationId xmlns:a16="http://schemas.microsoft.com/office/drawing/2014/main" id="{441B7EC1-B9E9-A128-1F08-38B8E8986B33}"/>
              </a:ext>
            </a:extLst>
          </p:cNvPr>
          <p:cNvCxnSpPr/>
          <p:nvPr/>
        </p:nvCxnSpPr>
        <p:spPr bwMode="auto">
          <a:xfrm>
            <a:off x="1619672" y="4581128"/>
            <a:ext cx="286933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a:extLst>
              <a:ext uri="{FF2B5EF4-FFF2-40B4-BE49-F238E27FC236}">
                <a16:creationId xmlns:a16="http://schemas.microsoft.com/office/drawing/2014/main" id="{D9146CB9-E4D0-C15C-CF42-BFFE6ABDB2FE}"/>
              </a:ext>
            </a:extLst>
          </p:cNvPr>
          <p:cNvCxnSpPr/>
          <p:nvPr/>
        </p:nvCxnSpPr>
        <p:spPr bwMode="auto">
          <a:xfrm flipV="1">
            <a:off x="1772072" y="2132856"/>
            <a:ext cx="0" cy="26006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a:extLst>
              <a:ext uri="{FF2B5EF4-FFF2-40B4-BE49-F238E27FC236}">
                <a16:creationId xmlns:a16="http://schemas.microsoft.com/office/drawing/2014/main" id="{632E64FE-C9F9-DAA3-2B72-03DBE1D6964E}"/>
              </a:ext>
            </a:extLst>
          </p:cNvPr>
          <p:cNvSpPr txBox="1"/>
          <p:nvPr/>
        </p:nvSpPr>
        <p:spPr>
          <a:xfrm>
            <a:off x="2647073" y="4733528"/>
            <a:ext cx="966931"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Setting C/I</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CE6328CA-5B16-CBCC-51D7-348178159B14}"/>
              </a:ext>
            </a:extLst>
          </p:cNvPr>
          <p:cNvSpPr txBox="1"/>
          <p:nvPr/>
        </p:nvSpPr>
        <p:spPr>
          <a:xfrm rot="16200000">
            <a:off x="1075371" y="3171712"/>
            <a:ext cx="513282"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PER</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Tree>
    <p:extLst>
      <p:ext uri="{BB962C8B-B14F-4D97-AF65-F5344CB8AC3E}">
        <p14:creationId xmlns:p14="http://schemas.microsoft.com/office/powerpoint/2010/main" val="254525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endParaRPr lang="ja-JP" altLang="ja-JP" sz="3600">
              <a:latin typeface="Times New Roman" panose="02020603050405020304" pitchFamily="18" charset="0"/>
              <a:cs typeface="Times New Roman" panose="02020603050405020304" pitchFamily="18" charset="0"/>
            </a:endParaRPr>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11, </a:t>
            </a:r>
            <a:r>
              <a:rPr lang="en-US" altLang="ja-JP" sz="3200" dirty="0">
                <a:latin typeface="+mj-lt"/>
              </a:rPr>
              <a:t>2024</a:t>
            </a:r>
          </a:p>
          <a:p>
            <a:r>
              <a:rPr lang="en-US" altLang="ja-JP" sz="3200" dirty="0">
                <a:latin typeface="+mj-lt"/>
              </a:rPr>
              <a:t>Hiroshi Harada </a:t>
            </a:r>
            <a:r>
              <a:rPr lang="en-US" altLang="ja-JP" sz="3200" dirty="0" err="1">
                <a:latin typeface="+mj-lt"/>
              </a:rPr>
              <a:t>Jaeseok</a:t>
            </a:r>
            <a:r>
              <a:rPr lang="en-US" altLang="ja-JP" sz="3200" dirty="0">
                <a:latin typeface="+mj-lt"/>
              </a:rPr>
              <a:t> Lim</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September 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Doc#512 provided a proposal for a method to evaluate </a:t>
            </a:r>
            <a:r>
              <a:rPr lang="en" altLang="ja-JP" sz="1800" dirty="0">
                <a:latin typeface="Times New Roman" panose="02020603050405020304" pitchFamily="18" charset="0"/>
                <a:ea typeface="+mj-ea"/>
                <a:cs typeface="Times New Roman" panose="02020603050405020304" pitchFamily="18" charset="0"/>
              </a:rPr>
              <a:t>802.15.4ad PHY under </a:t>
            </a:r>
            <a:r>
              <a:rPr kumimoji="1" lang="en" altLang="ja-JP" sz="1800" dirty="0">
                <a:latin typeface="Times New Roman" panose="02020603050405020304" pitchFamily="18" charset="0"/>
                <a:ea typeface="+mj-ea"/>
                <a:cs typeface="Times New Roman" panose="02020603050405020304" pitchFamily="18" charset="0"/>
              </a:rPr>
              <a:t>interference.</a:t>
            </a:r>
          </a:p>
          <a:p>
            <a:r>
              <a:rPr lang="en" altLang="ja-JP" sz="1800" dirty="0">
                <a:latin typeface="Times New Roman" panose="02020603050405020304" pitchFamily="18" charset="0"/>
                <a:ea typeface="+mj-ea"/>
                <a:cs typeface="Times New Roman" panose="02020603050405020304" pitchFamily="18" charset="0"/>
              </a:rPr>
              <a:t>Based on #512, the group</a:t>
            </a:r>
            <a:r>
              <a:rPr kumimoji="1" lang="en" altLang="ja-JP" sz="1800" dirty="0">
                <a:latin typeface="Times New Roman" panose="02020603050405020304" pitchFamily="18" charset="0"/>
                <a:ea typeface="+mj-ea"/>
                <a:cs typeface="Times New Roman" panose="02020603050405020304" pitchFamily="18" charset="0"/>
              </a:rPr>
              <a:t> has been agreed that interference should be generated in restricted time and frequency ranges per packet for the purpose of evaluating the physical layer.</a:t>
            </a:r>
          </a:p>
          <a:p>
            <a:r>
              <a:rPr lang="en" altLang="ja-JP" sz="1800" dirty="0">
                <a:latin typeface="Times New Roman" panose="02020603050405020304" pitchFamily="18" charset="0"/>
                <a:ea typeface="+mj-ea"/>
                <a:cs typeface="Times New Roman" panose="02020603050405020304" pitchFamily="18" charset="0"/>
              </a:rPr>
              <a:t>The group has been agreed that the relationship between C/I and PER will be evaluated using the above interference generated.</a:t>
            </a:r>
          </a:p>
          <a:p>
            <a:r>
              <a:rPr lang="en" altLang="ja-JP" sz="1800" dirty="0">
                <a:latin typeface="Times New Roman" panose="02020603050405020304" pitchFamily="18" charset="0"/>
                <a:ea typeface="+mj-ea"/>
                <a:cs typeface="Times New Roman" panose="02020603050405020304" pitchFamily="18" charset="0"/>
              </a:rPr>
              <a:t>However, because the calculation method for C/I is not defined</a:t>
            </a:r>
            <a:r>
              <a:rPr lang="en-US" altLang="ja-JP" sz="1800" dirty="0">
                <a:latin typeface="Times New Roman" panose="02020603050405020304" pitchFamily="18" charset="0"/>
                <a:ea typeface="+mj-ea"/>
                <a:cs typeface="Times New Roman" panose="02020603050405020304" pitchFamily="18" charset="0"/>
              </a:rPr>
              <a:t> in the group</a:t>
            </a:r>
            <a:r>
              <a:rPr lang="en" altLang="ja-JP" sz="1800" dirty="0">
                <a:latin typeface="Times New Roman" panose="02020603050405020304" pitchFamily="18" charset="0"/>
                <a:ea typeface="+mj-ea"/>
                <a:cs typeface="Times New Roman" panose="02020603050405020304" pitchFamily="18" charset="0"/>
              </a:rPr>
              <a:t>, there is a possibility that the evaluation results will vary between different proposers.</a:t>
            </a:r>
          </a:p>
          <a:p>
            <a:r>
              <a:rPr kumimoji="1" lang="en" altLang="ja-JP" sz="1800" dirty="0">
                <a:latin typeface="Times New Roman" panose="02020603050405020304" pitchFamily="18" charset="0"/>
                <a:ea typeface="+mj-ea"/>
                <a:cs typeface="Times New Roman" panose="02020603050405020304" pitchFamily="18" charset="0"/>
              </a:rPr>
              <a:t>In this contribution, we propose a method for defining C/I.</a:t>
            </a: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September 2024</a:t>
            </a:r>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dirty="0"/>
              <a:t>Interference generation (modified from #512)</a:t>
            </a:r>
            <a:endParaRPr kumimoji="1" lang="ja-JP" altLang="en-US"/>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正方形/長方形 6">
            <a:extLst>
              <a:ext uri="{FF2B5EF4-FFF2-40B4-BE49-F238E27FC236}">
                <a16:creationId xmlns:a16="http://schemas.microsoft.com/office/drawing/2014/main" id="{AB923C29-EACE-31CC-CD7E-AE4DFB3FC106}"/>
              </a:ext>
            </a:extLst>
          </p:cNvPr>
          <p:cNvSpPr/>
          <p:nvPr/>
        </p:nvSpPr>
        <p:spPr>
          <a:xfrm>
            <a:off x="4178077" y="3230513"/>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Generator</a:t>
            </a:r>
            <a:endParaRPr kumimoji="1" lang="ja-JP" altLang="en-US" sz="1400">
              <a:solidFill>
                <a:sysClr val="windowText" lastClr="000000"/>
              </a:solidFill>
            </a:endParaRPr>
          </a:p>
        </p:txBody>
      </p:sp>
      <p:cxnSp>
        <p:nvCxnSpPr>
          <p:cNvPr id="8" name="直線矢印コネクタ 7">
            <a:extLst>
              <a:ext uri="{FF2B5EF4-FFF2-40B4-BE49-F238E27FC236}">
                <a16:creationId xmlns:a16="http://schemas.microsoft.com/office/drawing/2014/main" id="{02120566-4BFD-F568-2ACA-D5F621223C7F}"/>
              </a:ext>
            </a:extLst>
          </p:cNvPr>
          <p:cNvCxnSpPr>
            <a:cxnSpLocks/>
            <a:stCxn id="7" idx="3"/>
          </p:cNvCxnSpPr>
          <p:nvPr/>
        </p:nvCxnSpPr>
        <p:spPr>
          <a:xfrm>
            <a:off x="5422188" y="3567133"/>
            <a:ext cx="53762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ECC1C95A-8AC5-08CC-67B6-0538DB4D56F3}"/>
              </a:ext>
            </a:extLst>
          </p:cNvPr>
          <p:cNvSpPr/>
          <p:nvPr/>
        </p:nvSpPr>
        <p:spPr>
          <a:xfrm>
            <a:off x="350364" y="2381541"/>
            <a:ext cx="2885625"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Starting time</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p:txBody>
      </p:sp>
      <p:sp>
        <p:nvSpPr>
          <p:cNvPr id="11" name="正方形/長方形 10">
            <a:extLst>
              <a:ext uri="{FF2B5EF4-FFF2-40B4-BE49-F238E27FC236}">
                <a16:creationId xmlns:a16="http://schemas.microsoft.com/office/drawing/2014/main" id="{6B2085E4-C3EA-7EBF-3F8B-34062288C8C2}"/>
              </a:ext>
            </a:extLst>
          </p:cNvPr>
          <p:cNvSpPr/>
          <p:nvPr/>
        </p:nvSpPr>
        <p:spPr>
          <a:xfrm>
            <a:off x="465336" y="3008339"/>
            <a:ext cx="266472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Center frequency</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a:p>
            <a:pPr algn="ctr"/>
            <a:endParaRPr kumimoji="1" lang="ja-JP" altLang="en-US" sz="1400">
              <a:solidFill>
                <a:sysClr val="windowText" lastClr="000000"/>
              </a:solidFill>
            </a:endParaRPr>
          </a:p>
        </p:txBody>
      </p:sp>
      <p:sp>
        <p:nvSpPr>
          <p:cNvPr id="12" name="正方形/長方形 11">
            <a:extLst>
              <a:ext uri="{FF2B5EF4-FFF2-40B4-BE49-F238E27FC236}">
                <a16:creationId xmlns:a16="http://schemas.microsoft.com/office/drawing/2014/main" id="{0125F017-A091-06CB-07C6-F8D9E8B2467B}"/>
              </a:ext>
            </a:extLst>
          </p:cNvPr>
          <p:cNvSpPr/>
          <p:nvPr/>
        </p:nvSpPr>
        <p:spPr>
          <a:xfrm>
            <a:off x="1163084" y="4159356"/>
            <a:ext cx="151711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C/I</a:t>
            </a:r>
            <a:endParaRPr kumimoji="1" lang="ja-JP" altLang="en-US" sz="1400">
              <a:solidFill>
                <a:sysClr val="windowText" lastClr="000000"/>
              </a:solidFill>
            </a:endParaRPr>
          </a:p>
        </p:txBody>
      </p:sp>
      <p:sp>
        <p:nvSpPr>
          <p:cNvPr id="13" name="正方形/長方形 12">
            <a:extLst>
              <a:ext uri="{FF2B5EF4-FFF2-40B4-BE49-F238E27FC236}">
                <a16:creationId xmlns:a16="http://schemas.microsoft.com/office/drawing/2014/main" id="{C7CB242C-E28B-878A-D903-0CDC4584044E}"/>
              </a:ext>
            </a:extLst>
          </p:cNvPr>
          <p:cNvSpPr/>
          <p:nvPr/>
        </p:nvSpPr>
        <p:spPr>
          <a:xfrm>
            <a:off x="1101983" y="3394425"/>
            <a:ext cx="151711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Bandwidth</a:t>
            </a:r>
            <a:endParaRPr kumimoji="1" lang="ja-JP" altLang="en-US" sz="1400">
              <a:solidFill>
                <a:sysClr val="windowText" lastClr="000000"/>
              </a:solidFill>
            </a:endParaRPr>
          </a:p>
        </p:txBody>
      </p:sp>
      <p:sp>
        <p:nvSpPr>
          <p:cNvPr id="14" name="正方形/長方形 13">
            <a:extLst>
              <a:ext uri="{FF2B5EF4-FFF2-40B4-BE49-F238E27FC236}">
                <a16:creationId xmlns:a16="http://schemas.microsoft.com/office/drawing/2014/main" id="{002BC02C-B638-C562-C906-3590B1C1A749}"/>
              </a:ext>
            </a:extLst>
          </p:cNvPr>
          <p:cNvSpPr/>
          <p:nvPr/>
        </p:nvSpPr>
        <p:spPr>
          <a:xfrm>
            <a:off x="1153543" y="3796713"/>
            <a:ext cx="151711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Packet length</a:t>
            </a:r>
            <a:endParaRPr kumimoji="1" lang="ja-JP" altLang="en-US" sz="1400">
              <a:solidFill>
                <a:sysClr val="windowText" lastClr="000000"/>
              </a:solidFill>
            </a:endParaRPr>
          </a:p>
        </p:txBody>
      </p:sp>
      <p:sp>
        <p:nvSpPr>
          <p:cNvPr id="15" name="右中かっこ 14">
            <a:extLst>
              <a:ext uri="{FF2B5EF4-FFF2-40B4-BE49-F238E27FC236}">
                <a16:creationId xmlns:a16="http://schemas.microsoft.com/office/drawing/2014/main" id="{94B223E9-59E2-557B-553B-188042D48A0E}"/>
              </a:ext>
            </a:extLst>
          </p:cNvPr>
          <p:cNvSpPr/>
          <p:nvPr/>
        </p:nvSpPr>
        <p:spPr bwMode="auto">
          <a:xfrm>
            <a:off x="3156726" y="2742563"/>
            <a:ext cx="258775" cy="1723407"/>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642F859E-B155-38F5-8C74-D8B10D3F6586}"/>
              </a:ext>
            </a:extLst>
          </p:cNvPr>
          <p:cNvSpPr/>
          <p:nvPr/>
        </p:nvSpPr>
        <p:spPr>
          <a:xfrm>
            <a:off x="6012160" y="3429000"/>
            <a:ext cx="2383535" cy="2762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(Frequency, Time domain)</a:t>
            </a:r>
            <a:endParaRPr kumimoji="1" lang="ja-JP" altLang="en-US" sz="1400">
              <a:solidFill>
                <a:sysClr val="windowText" lastClr="000000"/>
              </a:solidFill>
            </a:endParaRPr>
          </a:p>
        </p:txBody>
      </p:sp>
      <p:sp>
        <p:nvSpPr>
          <p:cNvPr id="17" name="正方形/長方形 16">
            <a:extLst>
              <a:ext uri="{FF2B5EF4-FFF2-40B4-BE49-F238E27FC236}">
                <a16:creationId xmlns:a16="http://schemas.microsoft.com/office/drawing/2014/main" id="{8112D45B-0E17-AA37-85A2-EE1B83D1450A}"/>
              </a:ext>
            </a:extLst>
          </p:cNvPr>
          <p:cNvSpPr/>
          <p:nvPr/>
        </p:nvSpPr>
        <p:spPr>
          <a:xfrm>
            <a:off x="2907677" y="4885370"/>
            <a:ext cx="4105573" cy="2762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is generated as band-limited white noise; center frequency is randomly generated within the observation bandwidth</a:t>
            </a:r>
            <a:endParaRPr kumimoji="1" lang="ja-JP" altLang="en-US" sz="1400">
              <a:solidFill>
                <a:sysClr val="windowText" lastClr="000000"/>
              </a:solidFill>
            </a:endParaRPr>
          </a:p>
        </p:txBody>
      </p:sp>
      <p:cxnSp>
        <p:nvCxnSpPr>
          <p:cNvPr id="23" name="直線矢印コネクタ 22">
            <a:extLst>
              <a:ext uri="{FF2B5EF4-FFF2-40B4-BE49-F238E27FC236}">
                <a16:creationId xmlns:a16="http://schemas.microsoft.com/office/drawing/2014/main" id="{5FC4B23B-3B4B-25B9-8C83-D73953E0B778}"/>
              </a:ext>
            </a:extLst>
          </p:cNvPr>
          <p:cNvCxnSpPr>
            <a:cxnSpLocks/>
          </p:cNvCxnSpPr>
          <p:nvPr/>
        </p:nvCxnSpPr>
        <p:spPr>
          <a:xfrm>
            <a:off x="3508438" y="3595375"/>
            <a:ext cx="6696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763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sz="2800" dirty="0"/>
              <a:t>Incorporation of the generated interference signals into a transmission evaluation simulator</a:t>
            </a:r>
            <a:br>
              <a:rPr kumimoji="1" lang="en-US" altLang="ja-JP" sz="2800" dirty="0"/>
            </a:br>
            <a:r>
              <a:rPr kumimoji="1" lang="en-US" altLang="ja-JP" sz="2000" dirty="0"/>
              <a:t>(Example of SUN FSK signal with 400 kHz bandwidth)</a:t>
            </a:r>
            <a:endParaRPr kumimoji="1" lang="ja-JP" altLang="en-US" sz="2000"/>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sp>
        <p:nvSpPr>
          <p:cNvPr id="3" name="平行四辺形 2">
            <a:extLst>
              <a:ext uri="{FF2B5EF4-FFF2-40B4-BE49-F238E27FC236}">
                <a16:creationId xmlns:a16="http://schemas.microsoft.com/office/drawing/2014/main" id="{AAB702FC-799F-43B3-7BDF-95ED0EE838B8}"/>
              </a:ext>
            </a:extLst>
          </p:cNvPr>
          <p:cNvSpPr/>
          <p:nvPr/>
        </p:nvSpPr>
        <p:spPr>
          <a:xfrm>
            <a:off x="535158" y="4418780"/>
            <a:ext cx="1889090" cy="673240"/>
          </a:xfrm>
          <a:prstGeom prst="parallelogram">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 signal</a:t>
            </a:r>
            <a:endParaRPr kumimoji="1" lang="ja-JP" altLang="en-US">
              <a:solidFill>
                <a:sysClr val="windowText" lastClr="000000"/>
              </a:solidFill>
            </a:endParaRPr>
          </a:p>
        </p:txBody>
      </p:sp>
      <p:sp>
        <p:nvSpPr>
          <p:cNvPr id="9" name="平行四辺形 8">
            <a:extLst>
              <a:ext uri="{FF2B5EF4-FFF2-40B4-BE49-F238E27FC236}">
                <a16:creationId xmlns:a16="http://schemas.microsoft.com/office/drawing/2014/main" id="{8884E2A2-414B-C38C-98A9-AF9D389BEEAA}"/>
              </a:ext>
            </a:extLst>
          </p:cNvPr>
          <p:cNvSpPr/>
          <p:nvPr/>
        </p:nvSpPr>
        <p:spPr>
          <a:xfrm>
            <a:off x="549239" y="3549246"/>
            <a:ext cx="1889091" cy="673240"/>
          </a:xfrm>
          <a:prstGeom prst="parallelogram">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Interference</a:t>
            </a:r>
          </a:p>
          <a:p>
            <a:pPr algn="ctr"/>
            <a:r>
              <a:rPr kumimoji="1" lang="en-US" altLang="ja-JP" dirty="0">
                <a:solidFill>
                  <a:sysClr val="windowText" lastClr="000000"/>
                </a:solidFill>
              </a:rPr>
              <a:t>generator</a:t>
            </a:r>
            <a:endParaRPr kumimoji="1" lang="ja-JP" altLang="en-US">
              <a:solidFill>
                <a:sysClr val="windowText" lastClr="000000"/>
              </a:solidFill>
            </a:endParaRPr>
          </a:p>
        </p:txBody>
      </p:sp>
      <p:sp>
        <p:nvSpPr>
          <p:cNvPr id="18" name="フローチャート: 論理和 17">
            <a:extLst>
              <a:ext uri="{FF2B5EF4-FFF2-40B4-BE49-F238E27FC236}">
                <a16:creationId xmlns:a16="http://schemas.microsoft.com/office/drawing/2014/main" id="{8C646576-FEC3-2BEC-42F7-50762F261E86}"/>
              </a:ext>
            </a:extLst>
          </p:cNvPr>
          <p:cNvSpPr/>
          <p:nvPr/>
        </p:nvSpPr>
        <p:spPr>
          <a:xfrm>
            <a:off x="5728259" y="4575400"/>
            <a:ext cx="360000" cy="360000"/>
          </a:xfrm>
          <a:prstGeom prst="flowChar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矢印コネクタ 18">
            <a:extLst>
              <a:ext uri="{FF2B5EF4-FFF2-40B4-BE49-F238E27FC236}">
                <a16:creationId xmlns:a16="http://schemas.microsoft.com/office/drawing/2014/main" id="{175AA91A-9FFD-8022-E440-63F4A1F86053}"/>
              </a:ext>
            </a:extLst>
          </p:cNvPr>
          <p:cNvCxnSpPr>
            <a:cxnSpLocks/>
            <a:stCxn id="3" idx="2"/>
            <a:endCxn id="18" idx="2"/>
          </p:cNvCxnSpPr>
          <p:nvPr/>
        </p:nvCxnSpPr>
        <p:spPr>
          <a:xfrm>
            <a:off x="2340093" y="4755400"/>
            <a:ext cx="338816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カギ線コネクタ 19">
            <a:extLst>
              <a:ext uri="{FF2B5EF4-FFF2-40B4-BE49-F238E27FC236}">
                <a16:creationId xmlns:a16="http://schemas.microsoft.com/office/drawing/2014/main" id="{22DE5C86-3251-045A-BE03-01AF8C678142}"/>
              </a:ext>
            </a:extLst>
          </p:cNvPr>
          <p:cNvCxnSpPr>
            <a:cxnSpLocks/>
            <a:stCxn id="24" idx="3"/>
            <a:endCxn id="18" idx="0"/>
          </p:cNvCxnSpPr>
          <p:nvPr/>
        </p:nvCxnSpPr>
        <p:spPr>
          <a:xfrm>
            <a:off x="5600576" y="3885866"/>
            <a:ext cx="307683" cy="68953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a:extLst>
              <a:ext uri="{FF2B5EF4-FFF2-40B4-BE49-F238E27FC236}">
                <a16:creationId xmlns:a16="http://schemas.microsoft.com/office/drawing/2014/main" id="{E2BE467B-7ECC-7186-AA69-CADE8BC5C9FD}"/>
              </a:ext>
            </a:extLst>
          </p:cNvPr>
          <p:cNvSpPr/>
          <p:nvPr/>
        </p:nvSpPr>
        <p:spPr>
          <a:xfrm>
            <a:off x="6822657" y="4418780"/>
            <a:ext cx="1804936"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a:t>
            </a:r>
          </a:p>
          <a:p>
            <a:pPr algn="ctr"/>
            <a:r>
              <a:rPr kumimoji="1" lang="en-US" altLang="ja-JP" dirty="0">
                <a:solidFill>
                  <a:sysClr val="windowText" lastClr="000000"/>
                </a:solidFill>
              </a:rPr>
              <a:t>Receiver</a:t>
            </a:r>
            <a:endParaRPr kumimoji="1" lang="ja-JP" altLang="en-US">
              <a:solidFill>
                <a:sysClr val="windowText" lastClr="000000"/>
              </a:solidFill>
            </a:endParaRPr>
          </a:p>
        </p:txBody>
      </p:sp>
      <p:cxnSp>
        <p:nvCxnSpPr>
          <p:cNvPr id="22" name="直線矢印コネクタ 21">
            <a:extLst>
              <a:ext uri="{FF2B5EF4-FFF2-40B4-BE49-F238E27FC236}">
                <a16:creationId xmlns:a16="http://schemas.microsoft.com/office/drawing/2014/main" id="{B95D08E3-06C3-6EB1-5243-3E78CD411CB0}"/>
              </a:ext>
            </a:extLst>
          </p:cNvPr>
          <p:cNvCxnSpPr>
            <a:cxnSpLocks/>
            <a:stCxn id="18" idx="6"/>
            <a:endCxn id="21" idx="1"/>
          </p:cNvCxnSpPr>
          <p:nvPr/>
        </p:nvCxnSpPr>
        <p:spPr>
          <a:xfrm>
            <a:off x="6088259" y="4755400"/>
            <a:ext cx="734398"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1626479E-FD64-D184-47D2-E7B3212F92AC}"/>
              </a:ext>
            </a:extLst>
          </p:cNvPr>
          <p:cNvSpPr/>
          <p:nvPr/>
        </p:nvSpPr>
        <p:spPr>
          <a:xfrm>
            <a:off x="4356465" y="3549246"/>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Down-</a:t>
            </a:r>
          </a:p>
          <a:p>
            <a:pPr algn="ctr"/>
            <a:r>
              <a:rPr kumimoji="1" lang="en-US" altLang="ja-JP" dirty="0">
                <a:solidFill>
                  <a:sysClr val="windowText" lastClr="000000"/>
                </a:solidFill>
              </a:rPr>
              <a:t>sampling</a:t>
            </a:r>
            <a:endParaRPr kumimoji="1" lang="ja-JP" altLang="en-US">
              <a:solidFill>
                <a:sysClr val="windowText" lastClr="000000"/>
              </a:solidFill>
            </a:endParaRPr>
          </a:p>
        </p:txBody>
      </p:sp>
      <p:sp>
        <p:nvSpPr>
          <p:cNvPr id="25" name="正方形/長方形 24">
            <a:extLst>
              <a:ext uri="{FF2B5EF4-FFF2-40B4-BE49-F238E27FC236}">
                <a16:creationId xmlns:a16="http://schemas.microsoft.com/office/drawing/2014/main" id="{E01251C8-1E47-EA9A-21A1-F58DCE54F97E}"/>
              </a:ext>
            </a:extLst>
          </p:cNvPr>
          <p:cNvSpPr/>
          <p:nvPr/>
        </p:nvSpPr>
        <p:spPr>
          <a:xfrm>
            <a:off x="2775342" y="3549246"/>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BPF</a:t>
            </a:r>
            <a:endParaRPr kumimoji="1" lang="ja-JP" altLang="en-US">
              <a:solidFill>
                <a:sysClr val="windowText" lastClr="000000"/>
              </a:solidFill>
            </a:endParaRPr>
          </a:p>
        </p:txBody>
      </p:sp>
      <p:cxnSp>
        <p:nvCxnSpPr>
          <p:cNvPr id="26" name="直線矢印コネクタ 25">
            <a:extLst>
              <a:ext uri="{FF2B5EF4-FFF2-40B4-BE49-F238E27FC236}">
                <a16:creationId xmlns:a16="http://schemas.microsoft.com/office/drawing/2014/main" id="{9F573231-ED9F-D489-5D95-5FE011C58E5F}"/>
              </a:ext>
            </a:extLst>
          </p:cNvPr>
          <p:cNvCxnSpPr>
            <a:stCxn id="9" idx="2"/>
            <a:endCxn id="25" idx="1"/>
          </p:cNvCxnSpPr>
          <p:nvPr/>
        </p:nvCxnSpPr>
        <p:spPr>
          <a:xfrm>
            <a:off x="2354175" y="3885866"/>
            <a:ext cx="42116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6D5EB17D-20CE-0D36-85E2-73038BD471A2}"/>
              </a:ext>
            </a:extLst>
          </p:cNvPr>
          <p:cNvCxnSpPr>
            <a:cxnSpLocks/>
            <a:stCxn id="25" idx="3"/>
            <a:endCxn id="24" idx="1"/>
          </p:cNvCxnSpPr>
          <p:nvPr/>
        </p:nvCxnSpPr>
        <p:spPr>
          <a:xfrm>
            <a:off x="4019453" y="3885866"/>
            <a:ext cx="33701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8" name="図 27">
            <a:extLst>
              <a:ext uri="{FF2B5EF4-FFF2-40B4-BE49-F238E27FC236}">
                <a16:creationId xmlns:a16="http://schemas.microsoft.com/office/drawing/2014/main" id="{1CCA1C2B-8197-E4EB-4FD7-C24DF1E599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64758" y="1975593"/>
            <a:ext cx="1920000" cy="1440000"/>
          </a:xfrm>
          <a:prstGeom prst="rect">
            <a:avLst/>
          </a:prstGeom>
        </p:spPr>
      </p:pic>
      <p:pic>
        <p:nvPicPr>
          <p:cNvPr id="29" name="図 28">
            <a:extLst>
              <a:ext uri="{FF2B5EF4-FFF2-40B4-BE49-F238E27FC236}">
                <a16:creationId xmlns:a16="http://schemas.microsoft.com/office/drawing/2014/main" id="{1BC7C0D9-D090-FCA7-4375-87A3F9C3E2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158" y="1950496"/>
            <a:ext cx="1920000" cy="1440000"/>
          </a:xfrm>
          <a:prstGeom prst="rect">
            <a:avLst/>
          </a:prstGeom>
        </p:spPr>
      </p:pic>
      <p:pic>
        <p:nvPicPr>
          <p:cNvPr id="30" name="図 29">
            <a:extLst>
              <a:ext uri="{FF2B5EF4-FFF2-40B4-BE49-F238E27FC236}">
                <a16:creationId xmlns:a16="http://schemas.microsoft.com/office/drawing/2014/main" id="{00C0337E-BB16-AA1E-DD02-6CCC1AD6D7E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4390" y="1959713"/>
            <a:ext cx="1920000" cy="1440000"/>
          </a:xfrm>
          <a:prstGeom prst="rect">
            <a:avLst/>
          </a:prstGeom>
        </p:spPr>
      </p:pic>
      <p:pic>
        <p:nvPicPr>
          <p:cNvPr id="31" name="図 30">
            <a:extLst>
              <a:ext uri="{FF2B5EF4-FFF2-40B4-BE49-F238E27FC236}">
                <a16:creationId xmlns:a16="http://schemas.microsoft.com/office/drawing/2014/main" id="{3AC67951-E10D-F17C-34DA-1F02F0710C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0100" y="4794275"/>
            <a:ext cx="1920000" cy="1440000"/>
          </a:xfrm>
          <a:prstGeom prst="rect">
            <a:avLst/>
          </a:prstGeom>
        </p:spPr>
      </p:pic>
      <p:cxnSp>
        <p:nvCxnSpPr>
          <p:cNvPr id="32" name="直線矢印コネクタ 31">
            <a:extLst>
              <a:ext uri="{FF2B5EF4-FFF2-40B4-BE49-F238E27FC236}">
                <a16:creationId xmlns:a16="http://schemas.microsoft.com/office/drawing/2014/main" id="{7966E1BF-92D6-48E7-D4F2-0BE6848B2B86}"/>
              </a:ext>
            </a:extLst>
          </p:cNvPr>
          <p:cNvCxnSpPr>
            <a:stCxn id="29" idx="2"/>
            <a:endCxn id="9" idx="0"/>
          </p:cNvCxnSpPr>
          <p:nvPr/>
        </p:nvCxnSpPr>
        <p:spPr>
          <a:xfrm flipH="1">
            <a:off x="1493785" y="3390496"/>
            <a:ext cx="1373" cy="1587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EC2E3D26-9956-2E74-AC74-05E31FEF8244}"/>
              </a:ext>
            </a:extLst>
          </p:cNvPr>
          <p:cNvCxnSpPr>
            <a:cxnSpLocks/>
            <a:stCxn id="28" idx="2"/>
            <a:endCxn id="25" idx="0"/>
          </p:cNvCxnSpPr>
          <p:nvPr/>
        </p:nvCxnSpPr>
        <p:spPr>
          <a:xfrm flipH="1">
            <a:off x="3397398" y="3415593"/>
            <a:ext cx="127360" cy="133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a:extLst>
              <a:ext uri="{FF2B5EF4-FFF2-40B4-BE49-F238E27FC236}">
                <a16:creationId xmlns:a16="http://schemas.microsoft.com/office/drawing/2014/main" id="{88F64D96-321E-C28A-4765-149657F93A06}"/>
              </a:ext>
            </a:extLst>
          </p:cNvPr>
          <p:cNvCxnSpPr>
            <a:cxnSpLocks/>
            <a:stCxn id="30" idx="2"/>
            <a:endCxn id="24" idx="0"/>
          </p:cNvCxnSpPr>
          <p:nvPr/>
        </p:nvCxnSpPr>
        <p:spPr>
          <a:xfrm flipH="1">
            <a:off x="4978521" y="3399713"/>
            <a:ext cx="655869" cy="1495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C601B6CA-9E97-8E5C-6F57-5CF1205ACF20}"/>
              </a:ext>
            </a:extLst>
          </p:cNvPr>
          <p:cNvCxnSpPr>
            <a:cxnSpLocks/>
          </p:cNvCxnSpPr>
          <p:nvPr/>
        </p:nvCxnSpPr>
        <p:spPr>
          <a:xfrm flipV="1">
            <a:off x="5536735" y="4816538"/>
            <a:ext cx="947763" cy="60969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358191E1-C7D6-83FB-410C-62AEAFC8286F}"/>
              </a:ext>
            </a:extLst>
          </p:cNvPr>
          <p:cNvCxnSpPr>
            <a:cxnSpLocks/>
          </p:cNvCxnSpPr>
          <p:nvPr/>
        </p:nvCxnSpPr>
        <p:spPr>
          <a:xfrm>
            <a:off x="3864604" y="6241412"/>
            <a:ext cx="1557495"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5481FD99-DD76-01DA-38E0-9EFDEFA84D68}"/>
              </a:ext>
            </a:extLst>
          </p:cNvPr>
          <p:cNvSpPr txBox="1"/>
          <p:nvPr/>
        </p:nvSpPr>
        <p:spPr>
          <a:xfrm>
            <a:off x="4324056" y="6239853"/>
            <a:ext cx="710451" cy="276999"/>
          </a:xfrm>
          <a:prstGeom prst="rect">
            <a:avLst/>
          </a:prstGeom>
          <a:noFill/>
        </p:spPr>
        <p:txBody>
          <a:bodyPr wrap="none" rtlCol="0">
            <a:spAutoFit/>
          </a:bodyPr>
          <a:lstStyle/>
          <a:p>
            <a:r>
              <a:rPr kumimoji="1" lang="en-US" altLang="ko-KR" dirty="0"/>
              <a:t>8</a:t>
            </a:r>
            <a:r>
              <a:rPr kumimoji="1" lang="en-US" altLang="ja-JP" dirty="0"/>
              <a:t>00 kHz</a:t>
            </a:r>
            <a:endParaRPr kumimoji="1" lang="ja-JP" altLang="en-US"/>
          </a:p>
        </p:txBody>
      </p:sp>
    </p:spTree>
    <p:extLst>
      <p:ext uri="{BB962C8B-B14F-4D97-AF65-F5344CB8AC3E}">
        <p14:creationId xmlns:p14="http://schemas.microsoft.com/office/powerpoint/2010/main" val="967644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8AFA6D0-3A39-7EA8-1923-7194FE169FCC}"/>
              </a:ext>
            </a:extLst>
          </p:cNvPr>
          <p:cNvGrpSpPr/>
          <p:nvPr/>
        </p:nvGrpSpPr>
        <p:grpSpPr>
          <a:xfrm>
            <a:off x="1299322" y="4594798"/>
            <a:ext cx="6077198" cy="1478983"/>
            <a:chOff x="1339993" y="2720187"/>
            <a:chExt cx="6077198" cy="1039743"/>
          </a:xfrm>
        </p:grpSpPr>
        <p:sp>
          <p:nvSpPr>
            <p:cNvPr id="29" name="正方形/長方形 28">
              <a:extLst>
                <a:ext uri="{FF2B5EF4-FFF2-40B4-BE49-F238E27FC236}">
                  <a16:creationId xmlns:a16="http://schemas.microsoft.com/office/drawing/2014/main" id="{C4D5CB8F-DC1B-D40F-F71A-1299556C7E25}"/>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0" name="正方形/長方形 29">
              <a:extLst>
                <a:ext uri="{FF2B5EF4-FFF2-40B4-BE49-F238E27FC236}">
                  <a16:creationId xmlns:a16="http://schemas.microsoft.com/office/drawing/2014/main" id="{A4E573A5-69BE-C50A-76EF-9CA0DF298F8E}"/>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正方形/長方形 30">
              <a:extLst>
                <a:ext uri="{FF2B5EF4-FFF2-40B4-BE49-F238E27FC236}">
                  <a16:creationId xmlns:a16="http://schemas.microsoft.com/office/drawing/2014/main" id="{BBEE80ED-AAFA-3F30-7498-8EB4C358AC2E}"/>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2" name="正方形/長方形 31">
              <a:extLst>
                <a:ext uri="{FF2B5EF4-FFF2-40B4-BE49-F238E27FC236}">
                  <a16:creationId xmlns:a16="http://schemas.microsoft.com/office/drawing/2014/main" id="{2C871A7A-24B1-164F-3B0B-13AC6CCCA106}"/>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3" name="正方形/長方形 32">
              <a:extLst>
                <a:ext uri="{FF2B5EF4-FFF2-40B4-BE49-F238E27FC236}">
                  <a16:creationId xmlns:a16="http://schemas.microsoft.com/office/drawing/2014/main" id="{9202E857-3534-51A6-1DF3-D4555D848889}"/>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正方形/長方形 33">
              <a:extLst>
                <a:ext uri="{FF2B5EF4-FFF2-40B4-BE49-F238E27FC236}">
                  <a16:creationId xmlns:a16="http://schemas.microsoft.com/office/drawing/2014/main" id="{4DE8D198-4638-771A-0083-1F37DF402DA0}"/>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 name="タイトル 1">
            <a:extLst>
              <a:ext uri="{FF2B5EF4-FFF2-40B4-BE49-F238E27FC236}">
                <a16:creationId xmlns:a16="http://schemas.microsoft.com/office/drawing/2014/main" id="{3CE227E7-3E00-C1B6-855E-4FBEC7A3F72C}"/>
              </a:ext>
            </a:extLst>
          </p:cNvPr>
          <p:cNvSpPr>
            <a:spLocks noGrp="1"/>
          </p:cNvSpPr>
          <p:nvPr>
            <p:ph type="title"/>
          </p:nvPr>
        </p:nvSpPr>
        <p:spPr/>
        <p:txBody>
          <a:bodyPr/>
          <a:lstStyle/>
          <a:p>
            <a:r>
              <a:rPr kumimoji="1" lang="en-US" altLang="ja-JP" dirty="0"/>
              <a:t>Generation Examples (from #512)</a:t>
            </a:r>
            <a:endParaRPr kumimoji="1" lang="ja-JP" altLang="en-US"/>
          </a:p>
        </p:txBody>
      </p:sp>
      <p:sp>
        <p:nvSpPr>
          <p:cNvPr id="3" name="コンテンツ プレースホルダー 2">
            <a:extLst>
              <a:ext uri="{FF2B5EF4-FFF2-40B4-BE49-F238E27FC236}">
                <a16:creationId xmlns:a16="http://schemas.microsoft.com/office/drawing/2014/main" id="{FCC2735A-50F2-2713-23F8-AF326DCB43B8}"/>
              </a:ext>
            </a:extLst>
          </p:cNvPr>
          <p:cNvSpPr>
            <a:spLocks noGrp="1"/>
          </p:cNvSpPr>
          <p:nvPr>
            <p:ph idx="1"/>
          </p:nvPr>
        </p:nvSpPr>
        <p:spPr>
          <a:xfrm>
            <a:off x="678733" y="1882781"/>
            <a:ext cx="7924800" cy="439688"/>
          </a:xfrm>
        </p:spPr>
        <p:txBody>
          <a:bodyPr/>
          <a:lstStyle/>
          <a:p>
            <a:r>
              <a:rPr kumimoji="1" lang="en-US" altLang="ja-JP" sz="2000" dirty="0">
                <a:latin typeface="Times New Roman" panose="02020603050405020304" pitchFamily="18" charset="0"/>
                <a:cs typeface="Times New Roman" panose="02020603050405020304" pitchFamily="18" charset="0"/>
              </a:rPr>
              <a:t>BW &lt; </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r>
              <a:rPr kumimoji="1" lang="en-US" altLang="ja-JP" sz="2000" dirty="0">
                <a:latin typeface="Times New Roman" panose="02020603050405020304" pitchFamily="18" charset="0"/>
                <a:cs typeface="Times New Roman" panose="02020603050405020304" pitchFamily="18" charset="0"/>
              </a:rPr>
              <a:t> or BW=</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05436F1D-FFC5-AE4F-954B-D73025ACE188}"/>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1AF1C651-8CDC-8970-5AA3-B3D395D1F21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5F5E064C-0E43-6FDD-D0AC-9F3AC5DC3811}"/>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テキスト ボックス 7">
            <a:extLst>
              <a:ext uri="{FF2B5EF4-FFF2-40B4-BE49-F238E27FC236}">
                <a16:creationId xmlns:a16="http://schemas.microsoft.com/office/drawing/2014/main" id="{25FAE0A0-B42E-D919-4E64-7BA05DB1302D}"/>
              </a:ext>
            </a:extLst>
          </p:cNvPr>
          <p:cNvSpPr txBox="1"/>
          <p:nvPr/>
        </p:nvSpPr>
        <p:spPr>
          <a:xfrm>
            <a:off x="896036" y="3949621"/>
            <a:ext cx="4572000" cy="400110"/>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Times New Roman" panose="02020603050405020304" pitchFamily="18" charset="0"/>
                <a:cs typeface="Times New Roman" panose="02020603050405020304" pitchFamily="18" charset="0"/>
              </a:rPr>
              <a:t>BW &gt; </a:t>
            </a:r>
            <a:r>
              <a:rPr lang="en-US" altLang="ja-JP" sz="2000" dirty="0" err="1">
                <a:cs typeface="Times New Roman" panose="02020603050405020304" pitchFamily="18" charset="0"/>
              </a:rPr>
              <a:t>i</a:t>
            </a:r>
            <a:r>
              <a:rPr lang="en-US" altLang="ja-JP" sz="2000" dirty="0" err="1">
                <a:latin typeface="Times New Roman" panose="02020603050405020304" pitchFamily="18" charset="0"/>
                <a:cs typeface="Times New Roman" panose="02020603050405020304" pitchFamily="18" charset="0"/>
              </a:rPr>
              <a:t>BW</a:t>
            </a:r>
            <a:endParaRPr lang="en" altLang="ja-JP" sz="2000" dirty="0">
              <a:latin typeface="Times New Roman" panose="02020603050405020304" pitchFamily="18" charset="0"/>
              <a:cs typeface="Times New Roman" panose="02020603050405020304" pitchFamily="18" charset="0"/>
            </a:endParaRPr>
          </a:p>
        </p:txBody>
      </p:sp>
      <p:sp>
        <p:nvSpPr>
          <p:cNvPr id="10" name="正方形/長方形 9">
            <a:extLst>
              <a:ext uri="{FF2B5EF4-FFF2-40B4-BE49-F238E27FC236}">
                <a16:creationId xmlns:a16="http://schemas.microsoft.com/office/drawing/2014/main" id="{E3909AE5-6838-2881-4DC9-E15F984A9FD4}"/>
              </a:ext>
            </a:extLst>
          </p:cNvPr>
          <p:cNvSpPr/>
          <p:nvPr/>
        </p:nvSpPr>
        <p:spPr bwMode="auto">
          <a:xfrm>
            <a:off x="1294171" y="4582718"/>
            <a:ext cx="804315" cy="224684"/>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正方形/長方形 10">
            <a:extLst>
              <a:ext uri="{FF2B5EF4-FFF2-40B4-BE49-F238E27FC236}">
                <a16:creationId xmlns:a16="http://schemas.microsoft.com/office/drawing/2014/main" id="{9E630EAE-3B21-63B0-22CB-229B69C3331B}"/>
              </a:ext>
            </a:extLst>
          </p:cNvPr>
          <p:cNvSpPr/>
          <p:nvPr/>
        </p:nvSpPr>
        <p:spPr bwMode="auto">
          <a:xfrm>
            <a:off x="3397154" y="5821667"/>
            <a:ext cx="808300"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正方形/長方形 11">
            <a:extLst>
              <a:ext uri="{FF2B5EF4-FFF2-40B4-BE49-F238E27FC236}">
                <a16:creationId xmlns:a16="http://schemas.microsoft.com/office/drawing/2014/main" id="{9CD6BB8A-5935-1DB8-90BA-EB85869BEFB4}"/>
              </a:ext>
            </a:extLst>
          </p:cNvPr>
          <p:cNvSpPr/>
          <p:nvPr/>
        </p:nvSpPr>
        <p:spPr bwMode="auto">
          <a:xfrm>
            <a:off x="4486600" y="5354934"/>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正方形/長方形 13">
            <a:extLst>
              <a:ext uri="{FF2B5EF4-FFF2-40B4-BE49-F238E27FC236}">
                <a16:creationId xmlns:a16="http://schemas.microsoft.com/office/drawing/2014/main" id="{38DBC808-6956-1AE0-A5D5-5012C69809BD}"/>
              </a:ext>
            </a:extLst>
          </p:cNvPr>
          <p:cNvSpPr/>
          <p:nvPr/>
        </p:nvSpPr>
        <p:spPr bwMode="auto">
          <a:xfrm>
            <a:off x="6551704" y="1710827"/>
            <a:ext cx="792088" cy="249469"/>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6BAD0562-BEC1-C72E-EF1D-F66DD3CEA345}"/>
              </a:ext>
            </a:extLst>
          </p:cNvPr>
          <p:cNvSpPr/>
          <p:nvPr/>
        </p:nvSpPr>
        <p:spPr bwMode="auto">
          <a:xfrm>
            <a:off x="6538578" y="2068475"/>
            <a:ext cx="810103" cy="26963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テキスト ボックス 16">
            <a:extLst>
              <a:ext uri="{FF2B5EF4-FFF2-40B4-BE49-F238E27FC236}">
                <a16:creationId xmlns:a16="http://schemas.microsoft.com/office/drawing/2014/main" id="{EF811FBA-A626-0B5F-EB7E-74848F4E6582}"/>
              </a:ext>
            </a:extLst>
          </p:cNvPr>
          <p:cNvSpPr txBox="1"/>
          <p:nvPr/>
        </p:nvSpPr>
        <p:spPr>
          <a:xfrm>
            <a:off x="7436011" y="1599593"/>
            <a:ext cx="92143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Packet</a:t>
            </a:r>
            <a:endParaRPr lang="en" altLang="ja-JP" sz="2000" dirty="0">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FD6ED394-CAAA-A151-F823-035B5E0CDCC1}"/>
              </a:ext>
            </a:extLst>
          </p:cNvPr>
          <p:cNvSpPr txBox="1"/>
          <p:nvPr/>
        </p:nvSpPr>
        <p:spPr>
          <a:xfrm>
            <a:off x="7445854" y="2032459"/>
            <a:ext cx="143376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Interferer</a:t>
            </a:r>
            <a:endParaRPr lang="en" altLang="ja-JP" sz="2000" dirty="0">
              <a:latin typeface="Times New Roman" panose="02020603050405020304" pitchFamily="18" charset="0"/>
              <a:cs typeface="Times New Roman" panose="02020603050405020304" pitchFamily="18" charset="0"/>
            </a:endParaRPr>
          </a:p>
        </p:txBody>
      </p:sp>
      <p:grpSp>
        <p:nvGrpSpPr>
          <p:cNvPr id="27" name="グループ化 26">
            <a:extLst>
              <a:ext uri="{FF2B5EF4-FFF2-40B4-BE49-F238E27FC236}">
                <a16:creationId xmlns:a16="http://schemas.microsoft.com/office/drawing/2014/main" id="{B10ECEEC-9FAF-6E20-2DBD-466954F318E7}"/>
              </a:ext>
            </a:extLst>
          </p:cNvPr>
          <p:cNvGrpSpPr/>
          <p:nvPr/>
        </p:nvGrpSpPr>
        <p:grpSpPr>
          <a:xfrm>
            <a:off x="1332926" y="2621768"/>
            <a:ext cx="6077198" cy="1039743"/>
            <a:chOff x="1339993" y="2720187"/>
            <a:chExt cx="6077198" cy="1039743"/>
          </a:xfrm>
        </p:grpSpPr>
        <p:sp>
          <p:nvSpPr>
            <p:cNvPr id="19" name="正方形/長方形 18">
              <a:extLst>
                <a:ext uri="{FF2B5EF4-FFF2-40B4-BE49-F238E27FC236}">
                  <a16:creationId xmlns:a16="http://schemas.microsoft.com/office/drawing/2014/main" id="{8F94F7DC-FC6B-2619-2B24-A9852C58BD87}"/>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正方形/長方形 19">
              <a:extLst>
                <a:ext uri="{FF2B5EF4-FFF2-40B4-BE49-F238E27FC236}">
                  <a16:creationId xmlns:a16="http://schemas.microsoft.com/office/drawing/2014/main" id="{D02401E2-B3BB-69E8-91A3-A08195082011}"/>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正方形/長方形 20">
              <a:extLst>
                <a:ext uri="{FF2B5EF4-FFF2-40B4-BE49-F238E27FC236}">
                  <a16:creationId xmlns:a16="http://schemas.microsoft.com/office/drawing/2014/main" id="{515307C8-94FF-3AAE-48FE-414169CCC644}"/>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正方形/長方形 21">
              <a:extLst>
                <a:ext uri="{FF2B5EF4-FFF2-40B4-BE49-F238E27FC236}">
                  <a16:creationId xmlns:a16="http://schemas.microsoft.com/office/drawing/2014/main" id="{9227264C-896F-70A8-575A-452E26C8A593}"/>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3" name="正方形/長方形 22">
              <a:extLst>
                <a:ext uri="{FF2B5EF4-FFF2-40B4-BE49-F238E27FC236}">
                  <a16:creationId xmlns:a16="http://schemas.microsoft.com/office/drawing/2014/main" id="{2D32BBF0-EF64-4B23-2BFE-A828CCB1BA5F}"/>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正方形/長方形 23">
              <a:extLst>
                <a:ext uri="{FF2B5EF4-FFF2-40B4-BE49-F238E27FC236}">
                  <a16:creationId xmlns:a16="http://schemas.microsoft.com/office/drawing/2014/main" id="{47FE3043-579E-5828-769D-FB3FCE3851AE}"/>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35" name="正方形/長方形 34">
            <a:extLst>
              <a:ext uri="{FF2B5EF4-FFF2-40B4-BE49-F238E27FC236}">
                <a16:creationId xmlns:a16="http://schemas.microsoft.com/office/drawing/2014/main" id="{0ACF0F60-EBF9-98B1-A83A-4D863FEB2159}"/>
              </a:ext>
            </a:extLst>
          </p:cNvPr>
          <p:cNvSpPr/>
          <p:nvPr/>
        </p:nvSpPr>
        <p:spPr bwMode="auto">
          <a:xfrm>
            <a:off x="2364450" y="5519563"/>
            <a:ext cx="800194"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正方形/長方形 35">
            <a:extLst>
              <a:ext uri="{FF2B5EF4-FFF2-40B4-BE49-F238E27FC236}">
                <a16:creationId xmlns:a16="http://schemas.microsoft.com/office/drawing/2014/main" id="{F4ED1C9D-2A76-3928-CB44-9C0B82D9FD95}"/>
              </a:ext>
            </a:extLst>
          </p:cNvPr>
          <p:cNvSpPr/>
          <p:nvPr/>
        </p:nvSpPr>
        <p:spPr bwMode="auto">
          <a:xfrm>
            <a:off x="5520335" y="4994580"/>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7" name="正方形/長方形 36">
            <a:extLst>
              <a:ext uri="{FF2B5EF4-FFF2-40B4-BE49-F238E27FC236}">
                <a16:creationId xmlns:a16="http://schemas.microsoft.com/office/drawing/2014/main" id="{3A75D62A-E4FA-6F90-54FA-D5C723752112}"/>
              </a:ext>
            </a:extLst>
          </p:cNvPr>
          <p:cNvSpPr/>
          <p:nvPr/>
        </p:nvSpPr>
        <p:spPr bwMode="auto">
          <a:xfrm>
            <a:off x="6577357" y="4605410"/>
            <a:ext cx="792088" cy="201992"/>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39" name="直線矢印コネクタ 38">
            <a:extLst>
              <a:ext uri="{FF2B5EF4-FFF2-40B4-BE49-F238E27FC236}">
                <a16:creationId xmlns:a16="http://schemas.microsoft.com/office/drawing/2014/main" id="{EF35DD6A-E5ED-60F5-BEE6-D6AA2D6C42AE}"/>
              </a:ext>
            </a:extLst>
          </p:cNvPr>
          <p:cNvCxnSpPr/>
          <p:nvPr/>
        </p:nvCxnSpPr>
        <p:spPr bwMode="auto">
          <a:xfrm>
            <a:off x="896036" y="2559981"/>
            <a:ext cx="0" cy="108288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a:extLst>
              <a:ext uri="{FF2B5EF4-FFF2-40B4-BE49-F238E27FC236}">
                <a16:creationId xmlns:a16="http://schemas.microsoft.com/office/drawing/2014/main" id="{D7DF71A6-C79F-37DB-137F-AD7C0270C1C9}"/>
              </a:ext>
            </a:extLst>
          </p:cNvPr>
          <p:cNvCxnSpPr/>
          <p:nvPr/>
        </p:nvCxnSpPr>
        <p:spPr bwMode="auto">
          <a:xfrm>
            <a:off x="7805293" y="4594798"/>
            <a:ext cx="0" cy="147562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a:extLst>
              <a:ext uri="{FF2B5EF4-FFF2-40B4-BE49-F238E27FC236}">
                <a16:creationId xmlns:a16="http://schemas.microsoft.com/office/drawing/2014/main" id="{9F5A510D-FCB6-BD50-EE09-2612E76F0569}"/>
              </a:ext>
            </a:extLst>
          </p:cNvPr>
          <p:cNvCxnSpPr/>
          <p:nvPr/>
        </p:nvCxnSpPr>
        <p:spPr bwMode="auto">
          <a:xfrm>
            <a:off x="896036" y="4491979"/>
            <a:ext cx="0" cy="35094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a:extLst>
              <a:ext uri="{FF2B5EF4-FFF2-40B4-BE49-F238E27FC236}">
                <a16:creationId xmlns:a16="http://schemas.microsoft.com/office/drawing/2014/main" id="{F0C6E1A1-FDE4-31CD-1C9B-7723F5B89D3B}"/>
              </a:ext>
            </a:extLst>
          </p:cNvPr>
          <p:cNvSpPr txBox="1"/>
          <p:nvPr/>
        </p:nvSpPr>
        <p:spPr>
          <a:xfrm>
            <a:off x="254082" y="4487214"/>
            <a:ext cx="787504" cy="338554"/>
          </a:xfrm>
          <a:prstGeom prst="rect">
            <a:avLst/>
          </a:prstGeom>
          <a:noFill/>
        </p:spPr>
        <p:txBody>
          <a:bodyPr wrap="square">
            <a:spAutoFit/>
          </a:bodyPr>
          <a:lstStyle/>
          <a:p>
            <a:r>
              <a:rPr lang="en-US" altLang="ja-JP" sz="1600" dirty="0" err="1">
                <a:latin typeface="Times New Roman" panose="02020603050405020304" pitchFamily="18" charset="0"/>
                <a:cs typeface="Times New Roman" panose="02020603050405020304" pitchFamily="18" charset="0"/>
              </a:rPr>
              <a:t>nBW</a:t>
            </a:r>
            <a:endParaRPr lang="ja-JP" altLang="en-US" sz="1600"/>
          </a:p>
        </p:txBody>
      </p:sp>
      <p:sp>
        <p:nvSpPr>
          <p:cNvPr id="46" name="テキスト ボックス 45">
            <a:extLst>
              <a:ext uri="{FF2B5EF4-FFF2-40B4-BE49-F238E27FC236}">
                <a16:creationId xmlns:a16="http://schemas.microsoft.com/office/drawing/2014/main" id="{18845427-C927-FFD7-EF3B-79D28AD2738B}"/>
              </a:ext>
            </a:extLst>
          </p:cNvPr>
          <p:cNvSpPr txBox="1"/>
          <p:nvPr/>
        </p:nvSpPr>
        <p:spPr>
          <a:xfrm>
            <a:off x="7812369" y="5304413"/>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sp>
        <p:nvSpPr>
          <p:cNvPr id="47" name="テキスト ボックス 46">
            <a:extLst>
              <a:ext uri="{FF2B5EF4-FFF2-40B4-BE49-F238E27FC236}">
                <a16:creationId xmlns:a16="http://schemas.microsoft.com/office/drawing/2014/main" id="{3604A6C8-78BF-4F1F-4439-C1894BAFD4EB}"/>
              </a:ext>
            </a:extLst>
          </p:cNvPr>
          <p:cNvSpPr txBox="1"/>
          <p:nvPr/>
        </p:nvSpPr>
        <p:spPr>
          <a:xfrm>
            <a:off x="369814" y="2942779"/>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cxnSp>
        <p:nvCxnSpPr>
          <p:cNvPr id="49" name="直線矢印コネクタ 48">
            <a:extLst>
              <a:ext uri="{FF2B5EF4-FFF2-40B4-BE49-F238E27FC236}">
                <a16:creationId xmlns:a16="http://schemas.microsoft.com/office/drawing/2014/main" id="{621DDCF2-747B-EF7B-D833-C3044B84CF77}"/>
              </a:ext>
            </a:extLst>
          </p:cNvPr>
          <p:cNvCxnSpPr/>
          <p:nvPr/>
        </p:nvCxnSpPr>
        <p:spPr bwMode="auto">
          <a:xfrm>
            <a:off x="6353102" y="3834637"/>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a:extLst>
              <a:ext uri="{FF2B5EF4-FFF2-40B4-BE49-F238E27FC236}">
                <a16:creationId xmlns:a16="http://schemas.microsoft.com/office/drawing/2014/main" id="{8540C464-9B01-99FC-5AF2-276C6708826F}"/>
              </a:ext>
            </a:extLst>
          </p:cNvPr>
          <p:cNvSpPr txBox="1"/>
          <p:nvPr/>
        </p:nvSpPr>
        <p:spPr>
          <a:xfrm>
            <a:off x="7667498" y="3687266"/>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1" name="直線矢印コネクタ 50">
            <a:extLst>
              <a:ext uri="{FF2B5EF4-FFF2-40B4-BE49-F238E27FC236}">
                <a16:creationId xmlns:a16="http://schemas.microsoft.com/office/drawing/2014/main" id="{1719A76C-B84C-C6E6-BF72-62065654C411}"/>
              </a:ext>
            </a:extLst>
          </p:cNvPr>
          <p:cNvCxnSpPr/>
          <p:nvPr/>
        </p:nvCxnSpPr>
        <p:spPr bwMode="auto">
          <a:xfrm>
            <a:off x="6490897" y="6319571"/>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a:extLst>
              <a:ext uri="{FF2B5EF4-FFF2-40B4-BE49-F238E27FC236}">
                <a16:creationId xmlns:a16="http://schemas.microsoft.com/office/drawing/2014/main" id="{444F2190-677F-E936-EF20-9CE063394EBE}"/>
              </a:ext>
            </a:extLst>
          </p:cNvPr>
          <p:cNvSpPr txBox="1"/>
          <p:nvPr/>
        </p:nvSpPr>
        <p:spPr>
          <a:xfrm>
            <a:off x="7805293" y="6172200"/>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3" name="直線矢印コネクタ 52">
            <a:extLst>
              <a:ext uri="{FF2B5EF4-FFF2-40B4-BE49-F238E27FC236}">
                <a16:creationId xmlns:a16="http://schemas.microsoft.com/office/drawing/2014/main" id="{03009927-3454-D78F-37FA-D066B2A90C49}"/>
              </a:ext>
            </a:extLst>
          </p:cNvPr>
          <p:cNvCxnSpPr/>
          <p:nvPr/>
        </p:nvCxnSpPr>
        <p:spPr bwMode="auto">
          <a:xfrm flipV="1">
            <a:off x="8153442" y="4349731"/>
            <a:ext cx="0" cy="6915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正方形/長方形 8">
            <a:extLst>
              <a:ext uri="{FF2B5EF4-FFF2-40B4-BE49-F238E27FC236}">
                <a16:creationId xmlns:a16="http://schemas.microsoft.com/office/drawing/2014/main" id="{04804F56-2047-3394-3ADD-A234C68BF5E3}"/>
              </a:ext>
            </a:extLst>
          </p:cNvPr>
          <p:cNvSpPr/>
          <p:nvPr/>
        </p:nvSpPr>
        <p:spPr bwMode="auto">
          <a:xfrm>
            <a:off x="1733876" y="255998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8" name="正方形/長方形 37">
            <a:extLst>
              <a:ext uri="{FF2B5EF4-FFF2-40B4-BE49-F238E27FC236}">
                <a16:creationId xmlns:a16="http://schemas.microsoft.com/office/drawing/2014/main" id="{21E872A1-279B-A1ED-E5C3-BA4D118D679C}"/>
              </a:ext>
            </a:extLst>
          </p:cNvPr>
          <p:cNvSpPr/>
          <p:nvPr/>
        </p:nvSpPr>
        <p:spPr bwMode="auto">
          <a:xfrm>
            <a:off x="2881809" y="257117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1" name="正方形/長方形 40">
            <a:extLst>
              <a:ext uri="{FF2B5EF4-FFF2-40B4-BE49-F238E27FC236}">
                <a16:creationId xmlns:a16="http://schemas.microsoft.com/office/drawing/2014/main" id="{E641AFF8-0256-8569-C502-DBE7644D1933}"/>
              </a:ext>
            </a:extLst>
          </p:cNvPr>
          <p:cNvSpPr/>
          <p:nvPr/>
        </p:nvSpPr>
        <p:spPr bwMode="auto">
          <a:xfrm>
            <a:off x="3588969" y="2579269"/>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3" name="正方形/長方形 42">
            <a:extLst>
              <a:ext uri="{FF2B5EF4-FFF2-40B4-BE49-F238E27FC236}">
                <a16:creationId xmlns:a16="http://schemas.microsoft.com/office/drawing/2014/main" id="{E91DA9CE-FE5C-7A1B-8948-8F0BF7055660}"/>
              </a:ext>
            </a:extLst>
          </p:cNvPr>
          <p:cNvSpPr/>
          <p:nvPr/>
        </p:nvSpPr>
        <p:spPr bwMode="auto">
          <a:xfrm>
            <a:off x="4795731" y="256371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4" name="正方形/長方形 43">
            <a:extLst>
              <a:ext uri="{FF2B5EF4-FFF2-40B4-BE49-F238E27FC236}">
                <a16:creationId xmlns:a16="http://schemas.microsoft.com/office/drawing/2014/main" id="{DD52F814-7B95-4D62-CB94-E7742003F7B9}"/>
              </a:ext>
            </a:extLst>
          </p:cNvPr>
          <p:cNvSpPr/>
          <p:nvPr/>
        </p:nvSpPr>
        <p:spPr bwMode="auto">
          <a:xfrm>
            <a:off x="6016142" y="2583173"/>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8" name="正方形/長方形 47">
            <a:extLst>
              <a:ext uri="{FF2B5EF4-FFF2-40B4-BE49-F238E27FC236}">
                <a16:creationId xmlns:a16="http://schemas.microsoft.com/office/drawing/2014/main" id="{F7CCEAC1-914E-73A0-4FC2-CCC7278621CC}"/>
              </a:ext>
            </a:extLst>
          </p:cNvPr>
          <p:cNvSpPr/>
          <p:nvPr/>
        </p:nvSpPr>
        <p:spPr bwMode="auto">
          <a:xfrm>
            <a:off x="6667994" y="257885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F4797E59-CD01-DB0C-EB09-E5ACD612BF68}"/>
              </a:ext>
            </a:extLst>
          </p:cNvPr>
          <p:cNvSpPr txBox="1"/>
          <p:nvPr/>
        </p:nvSpPr>
        <p:spPr>
          <a:xfrm>
            <a:off x="3164644" y="6176311"/>
            <a:ext cx="4174912" cy="338554"/>
          </a:xfrm>
          <a:prstGeom prst="rect">
            <a:avLst/>
          </a:prstGeom>
          <a:noFill/>
        </p:spPr>
        <p:txBody>
          <a:bodyPr wrap="square">
            <a:spAutoFit/>
          </a:bodyPr>
          <a:lstStyle/>
          <a:p>
            <a:r>
              <a:rPr lang="en-US" altLang="ja-JP" sz="1600" dirty="0" err="1">
                <a:cs typeface="Times New Roman" panose="02020603050405020304" pitchFamily="18" charset="0"/>
              </a:rPr>
              <a:t>i</a:t>
            </a:r>
            <a:r>
              <a:rPr lang="en-US" altLang="ja-JP" sz="1600" dirty="0" err="1">
                <a:latin typeface="Times New Roman" panose="02020603050405020304" pitchFamily="18" charset="0"/>
                <a:cs typeface="Times New Roman" panose="02020603050405020304" pitchFamily="18" charset="0"/>
              </a:rPr>
              <a:t>BW</a:t>
            </a:r>
            <a:r>
              <a:rPr lang="en-US" altLang="ja-JP" sz="1600" dirty="0">
                <a:latin typeface="Times New Roman" panose="02020603050405020304" pitchFamily="18" charset="0"/>
                <a:cs typeface="Times New Roman" panose="02020603050405020304" pitchFamily="18" charset="0"/>
              </a:rPr>
              <a:t>:</a:t>
            </a:r>
            <a:r>
              <a:rPr lang="en" altLang="ja-JP" sz="1600" dirty="0">
                <a:cs typeface="Times New Roman" panose="02020603050405020304" pitchFamily="18" charset="0"/>
              </a:rPr>
              <a:t> Bandwidth of interference signal</a:t>
            </a:r>
            <a:endParaRPr lang="en-US" altLang="ja-JP"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58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46BD7-25AA-F789-A9FE-0ACB20CE4632}"/>
              </a:ext>
            </a:extLst>
          </p:cNvPr>
          <p:cNvSpPr>
            <a:spLocks noGrp="1"/>
          </p:cNvSpPr>
          <p:nvPr>
            <p:ph type="title"/>
          </p:nvPr>
        </p:nvSpPr>
        <p:spPr/>
        <p:txBody>
          <a:bodyPr/>
          <a:lstStyle/>
          <a:p>
            <a:r>
              <a:rPr kumimoji="1" lang="en" altLang="ja-JP" dirty="0"/>
              <a:t> Assumed C/I</a:t>
            </a:r>
            <a:endParaRPr kumimoji="1" lang="ja-JP" altLang="en-US"/>
          </a:p>
        </p:txBody>
      </p:sp>
      <p:sp>
        <p:nvSpPr>
          <p:cNvPr id="4" name="日付プレースホルダー 3">
            <a:extLst>
              <a:ext uri="{FF2B5EF4-FFF2-40B4-BE49-F238E27FC236}">
                <a16:creationId xmlns:a16="http://schemas.microsoft.com/office/drawing/2014/main" id="{8F9EA153-2B6E-ED9F-21BF-E6C2CB33C65F}"/>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F1D883B7-F7CC-7B39-4882-F05A8B6386D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7</a:t>
            </a:fld>
            <a:endParaRPr lang="en-US" altLang="ja-JP"/>
          </a:p>
        </p:txBody>
      </p:sp>
      <p:sp>
        <p:nvSpPr>
          <p:cNvPr id="6" name="フッター プレースホルダー 5">
            <a:extLst>
              <a:ext uri="{FF2B5EF4-FFF2-40B4-BE49-F238E27FC236}">
                <a16:creationId xmlns:a16="http://schemas.microsoft.com/office/drawing/2014/main" id="{2D5BED8F-33F3-4AEE-0143-CC1B9954FC9F}"/>
              </a:ext>
            </a:extLst>
          </p:cNvPr>
          <p:cNvSpPr>
            <a:spLocks noGrp="1"/>
          </p:cNvSpPr>
          <p:nvPr>
            <p:ph type="ftr" sz="quarter" idx="11"/>
          </p:nvPr>
        </p:nvSpPr>
        <p:spPr/>
        <p:txBody>
          <a:bodyPr/>
          <a:lstStyle/>
          <a:p>
            <a:r>
              <a:rPr lang="en-US" altLang="ja-JP"/>
              <a:t>H. Harada (Kyoto University)</a:t>
            </a:r>
            <a:endParaRPr lang="en-US" altLang="ja-JP" dirty="0"/>
          </a:p>
        </p:txBody>
      </p:sp>
      <p:sp>
        <p:nvSpPr>
          <p:cNvPr id="114" name="右矢印 113">
            <a:extLst>
              <a:ext uri="{FF2B5EF4-FFF2-40B4-BE49-F238E27FC236}">
                <a16:creationId xmlns:a16="http://schemas.microsoft.com/office/drawing/2014/main" id="{F9ED95B6-47A2-BB5E-D857-D3A81C902082}"/>
              </a:ext>
            </a:extLst>
          </p:cNvPr>
          <p:cNvSpPr/>
          <p:nvPr/>
        </p:nvSpPr>
        <p:spPr>
          <a:xfrm>
            <a:off x="4046507" y="3882580"/>
            <a:ext cx="682335" cy="145596"/>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1" name="グループ化 130">
            <a:extLst>
              <a:ext uri="{FF2B5EF4-FFF2-40B4-BE49-F238E27FC236}">
                <a16:creationId xmlns:a16="http://schemas.microsoft.com/office/drawing/2014/main" id="{B613CBD3-71A2-35AE-C8AB-8D26185B17E6}"/>
              </a:ext>
            </a:extLst>
          </p:cNvPr>
          <p:cNvGrpSpPr/>
          <p:nvPr/>
        </p:nvGrpSpPr>
        <p:grpSpPr>
          <a:xfrm>
            <a:off x="855899" y="2095727"/>
            <a:ext cx="3354515" cy="3834481"/>
            <a:chOff x="721936" y="1514818"/>
            <a:chExt cx="3354515" cy="3834481"/>
          </a:xfrm>
        </p:grpSpPr>
        <p:sp>
          <p:nvSpPr>
            <p:cNvPr id="132" name="正方形/長方形 131">
              <a:extLst>
                <a:ext uri="{FF2B5EF4-FFF2-40B4-BE49-F238E27FC236}">
                  <a16:creationId xmlns:a16="http://schemas.microsoft.com/office/drawing/2014/main" id="{8631C232-F871-47B8-659A-D22A81B28FBE}"/>
                </a:ext>
              </a:extLst>
            </p:cNvPr>
            <p:cNvSpPr/>
            <p:nvPr/>
          </p:nvSpPr>
          <p:spPr bwMode="auto">
            <a:xfrm>
              <a:off x="2115557" y="2659456"/>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3" name="正方形/長方形 132">
              <a:extLst>
                <a:ext uri="{FF2B5EF4-FFF2-40B4-BE49-F238E27FC236}">
                  <a16:creationId xmlns:a16="http://schemas.microsoft.com/office/drawing/2014/main" id="{442FB990-0ABF-E142-481C-7C4A57E523E5}"/>
                </a:ext>
              </a:extLst>
            </p:cNvPr>
            <p:cNvSpPr/>
            <p:nvPr/>
          </p:nvSpPr>
          <p:spPr bwMode="auto">
            <a:xfrm>
              <a:off x="2381711" y="2286540"/>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34" name="直線矢印コネクタ 133">
              <a:extLst>
                <a:ext uri="{FF2B5EF4-FFF2-40B4-BE49-F238E27FC236}">
                  <a16:creationId xmlns:a16="http://schemas.microsoft.com/office/drawing/2014/main" id="{B3F817A6-B576-F62F-D56A-5F716EEB91E8}"/>
                </a:ext>
              </a:extLst>
            </p:cNvPr>
            <p:cNvCxnSpPr/>
            <p:nvPr/>
          </p:nvCxnSpPr>
          <p:spPr bwMode="auto">
            <a:xfrm>
              <a:off x="1650247" y="4763077"/>
              <a:ext cx="1697627"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テキスト ボックス 134">
              <a:extLst>
                <a:ext uri="{FF2B5EF4-FFF2-40B4-BE49-F238E27FC236}">
                  <a16:creationId xmlns:a16="http://schemas.microsoft.com/office/drawing/2014/main" id="{3ED29796-1F79-460F-A8A5-55D9611D7E73}"/>
                </a:ext>
              </a:extLst>
            </p:cNvPr>
            <p:cNvSpPr txBox="1"/>
            <p:nvPr/>
          </p:nvSpPr>
          <p:spPr>
            <a:xfrm>
              <a:off x="3430620" y="4643512"/>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6" name="直線矢印コネクタ 135">
              <a:extLst>
                <a:ext uri="{FF2B5EF4-FFF2-40B4-BE49-F238E27FC236}">
                  <a16:creationId xmlns:a16="http://schemas.microsoft.com/office/drawing/2014/main" id="{CCDB5D70-E7A2-19CF-8F3E-F2813F5569ED}"/>
                </a:ext>
              </a:extLst>
            </p:cNvPr>
            <p:cNvCxnSpPr/>
            <p:nvPr/>
          </p:nvCxnSpPr>
          <p:spPr>
            <a:xfrm flipV="1">
              <a:off x="1831118" y="1874467"/>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37" name="テキスト ボックス 136">
              <a:extLst>
                <a:ext uri="{FF2B5EF4-FFF2-40B4-BE49-F238E27FC236}">
                  <a16:creationId xmlns:a16="http://schemas.microsoft.com/office/drawing/2014/main" id="{BB812FC4-2723-D898-AFBD-32957B2FD0DB}"/>
                </a:ext>
              </a:extLst>
            </p:cNvPr>
            <p:cNvSpPr txBox="1"/>
            <p:nvPr/>
          </p:nvSpPr>
          <p:spPr>
            <a:xfrm>
              <a:off x="1027251" y="1514818"/>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8" name="直線コネクタ 137">
              <a:extLst>
                <a:ext uri="{FF2B5EF4-FFF2-40B4-BE49-F238E27FC236}">
                  <a16:creationId xmlns:a16="http://schemas.microsoft.com/office/drawing/2014/main" id="{8F7AA581-A407-1DD5-5A0C-0F2841E80B76}"/>
                </a:ext>
              </a:extLst>
            </p:cNvPr>
            <p:cNvCxnSpPr>
              <a:cxnSpLocks/>
            </p:cNvCxnSpPr>
            <p:nvPr/>
          </p:nvCxnSpPr>
          <p:spPr>
            <a:xfrm>
              <a:off x="1650247" y="3453157"/>
              <a:ext cx="1697627" cy="0"/>
            </a:xfrm>
            <a:prstGeom prst="line">
              <a:avLst/>
            </a:prstGeom>
            <a:noFill/>
            <a:ln w="9525" cap="flat" cmpd="sng" algn="ctr">
              <a:solidFill>
                <a:srgbClr val="4F81BD">
                  <a:shade val="95000"/>
                  <a:satMod val="105000"/>
                </a:srgbClr>
              </a:solidFill>
              <a:prstDash val="dash"/>
            </a:ln>
            <a:effectLst/>
          </p:spPr>
        </p:cxnSp>
        <p:cxnSp>
          <p:nvCxnSpPr>
            <p:cNvPr id="139" name="直線コネクタ 138">
              <a:extLst>
                <a:ext uri="{FF2B5EF4-FFF2-40B4-BE49-F238E27FC236}">
                  <a16:creationId xmlns:a16="http://schemas.microsoft.com/office/drawing/2014/main" id="{26D03189-CEE1-C9E0-AEA9-06B99C5BC4BA}"/>
                </a:ext>
              </a:extLst>
            </p:cNvPr>
            <p:cNvCxnSpPr>
              <a:cxnSpLocks/>
            </p:cNvCxnSpPr>
            <p:nvPr/>
          </p:nvCxnSpPr>
          <p:spPr>
            <a:xfrm>
              <a:off x="1650247" y="2949575"/>
              <a:ext cx="1697627" cy="0"/>
            </a:xfrm>
            <a:prstGeom prst="line">
              <a:avLst/>
            </a:prstGeom>
            <a:noFill/>
            <a:ln w="9525" cap="flat" cmpd="sng" algn="ctr">
              <a:solidFill>
                <a:srgbClr val="4F81BD">
                  <a:shade val="95000"/>
                  <a:satMod val="105000"/>
                </a:srgbClr>
              </a:solidFill>
              <a:prstDash val="dash"/>
            </a:ln>
            <a:effectLst/>
          </p:spPr>
        </p:cxnSp>
        <p:sp>
          <p:nvSpPr>
            <p:cNvPr id="140" name="テキスト ボックス 139">
              <a:extLst>
                <a:ext uri="{FF2B5EF4-FFF2-40B4-BE49-F238E27FC236}">
                  <a16:creationId xmlns:a16="http://schemas.microsoft.com/office/drawing/2014/main" id="{2605CB24-03C3-4738-8740-1ECD6365B1C0}"/>
                </a:ext>
              </a:extLst>
            </p:cNvPr>
            <p:cNvSpPr txBox="1"/>
            <p:nvPr/>
          </p:nvSpPr>
          <p:spPr>
            <a:xfrm>
              <a:off x="721937" y="2680131"/>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1" name="テキスト ボックス 140">
              <a:extLst>
                <a:ext uri="{FF2B5EF4-FFF2-40B4-BE49-F238E27FC236}">
                  <a16:creationId xmlns:a16="http://schemas.microsoft.com/office/drawing/2014/main" id="{2880C9E1-EDB3-9AC9-231A-23B4D1CA31B0}"/>
                </a:ext>
              </a:extLst>
            </p:cNvPr>
            <p:cNvSpPr txBox="1"/>
            <p:nvPr/>
          </p:nvSpPr>
          <p:spPr>
            <a:xfrm>
              <a:off x="721936" y="3200633"/>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2" name="テキスト ボックス 141">
              <a:extLst>
                <a:ext uri="{FF2B5EF4-FFF2-40B4-BE49-F238E27FC236}">
                  <a16:creationId xmlns:a16="http://schemas.microsoft.com/office/drawing/2014/main" id="{75F74693-DC18-EAFC-A6FC-76B36423008E}"/>
                </a:ext>
              </a:extLst>
            </p:cNvPr>
            <p:cNvSpPr txBox="1"/>
            <p:nvPr/>
          </p:nvSpPr>
          <p:spPr>
            <a:xfrm>
              <a:off x="1590078" y="4979967"/>
              <a:ext cx="1813317"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Analog RF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43" name="直線矢印コネクタ 142">
              <a:extLst>
                <a:ext uri="{FF2B5EF4-FFF2-40B4-BE49-F238E27FC236}">
                  <a16:creationId xmlns:a16="http://schemas.microsoft.com/office/drawing/2014/main" id="{1E17A58B-A663-A8A2-8910-F435DC940E87}"/>
                </a:ext>
              </a:extLst>
            </p:cNvPr>
            <p:cNvCxnSpPr>
              <a:cxnSpLocks/>
            </p:cNvCxnSpPr>
            <p:nvPr/>
          </p:nvCxnSpPr>
          <p:spPr>
            <a:xfrm>
              <a:off x="2253007" y="2659456"/>
              <a:ext cx="0" cy="1452454"/>
            </a:xfrm>
            <a:prstGeom prst="straightConnector1">
              <a:avLst/>
            </a:prstGeom>
            <a:noFill/>
            <a:ln w="9525" cap="flat" cmpd="sng" algn="ctr">
              <a:solidFill>
                <a:srgbClr val="0070C0"/>
              </a:solidFill>
              <a:prstDash val="solid"/>
              <a:headEnd type="triangle"/>
              <a:tailEnd type="triangle"/>
            </a:ln>
            <a:effectLst/>
          </p:spPr>
        </p:cxnSp>
        <p:cxnSp>
          <p:nvCxnSpPr>
            <p:cNvPr id="144" name="直線矢印コネクタ 143">
              <a:extLst>
                <a:ext uri="{FF2B5EF4-FFF2-40B4-BE49-F238E27FC236}">
                  <a16:creationId xmlns:a16="http://schemas.microsoft.com/office/drawing/2014/main" id="{28232D91-1567-A361-0D70-32A5C7157415}"/>
                </a:ext>
              </a:extLst>
            </p:cNvPr>
            <p:cNvCxnSpPr>
              <a:cxnSpLocks/>
            </p:cNvCxnSpPr>
            <p:nvPr/>
          </p:nvCxnSpPr>
          <p:spPr>
            <a:xfrm>
              <a:off x="2537382" y="2293885"/>
              <a:ext cx="0" cy="1239589"/>
            </a:xfrm>
            <a:prstGeom prst="straightConnector1">
              <a:avLst/>
            </a:prstGeom>
            <a:noFill/>
            <a:ln w="9525" cap="flat" cmpd="sng" algn="ctr">
              <a:solidFill>
                <a:srgbClr val="0070C0"/>
              </a:solidFill>
              <a:prstDash val="solid"/>
              <a:headEnd type="triangle"/>
              <a:tailEnd type="triangle"/>
            </a:ln>
            <a:effectLst/>
          </p:spPr>
        </p:cxnSp>
        <p:sp>
          <p:nvSpPr>
            <p:cNvPr id="145" name="テキスト ボックス 144">
              <a:extLst>
                <a:ext uri="{FF2B5EF4-FFF2-40B4-BE49-F238E27FC236}">
                  <a16:creationId xmlns:a16="http://schemas.microsoft.com/office/drawing/2014/main" id="{48C9614F-83AC-F012-17E4-BAAF50B01E7A}"/>
                </a:ext>
              </a:extLst>
            </p:cNvPr>
            <p:cNvSpPr txBox="1"/>
            <p:nvPr/>
          </p:nvSpPr>
          <p:spPr>
            <a:xfrm>
              <a:off x="2190522" y="3756078"/>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6" name="テキスト ボックス 145">
              <a:extLst>
                <a:ext uri="{FF2B5EF4-FFF2-40B4-BE49-F238E27FC236}">
                  <a16:creationId xmlns:a16="http://schemas.microsoft.com/office/drawing/2014/main" id="{2D9F61AE-F957-266A-7A6C-09255CB99F26}"/>
                </a:ext>
              </a:extLst>
            </p:cNvPr>
            <p:cNvSpPr txBox="1"/>
            <p:nvPr/>
          </p:nvSpPr>
          <p:spPr>
            <a:xfrm>
              <a:off x="2496737" y="2357639"/>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grpSp>
      <p:grpSp>
        <p:nvGrpSpPr>
          <p:cNvPr id="167" name="グループ化 166">
            <a:extLst>
              <a:ext uri="{FF2B5EF4-FFF2-40B4-BE49-F238E27FC236}">
                <a16:creationId xmlns:a16="http://schemas.microsoft.com/office/drawing/2014/main" id="{2FC75B3E-62C7-753A-ACE1-EFE0B413613B}"/>
              </a:ext>
            </a:extLst>
          </p:cNvPr>
          <p:cNvGrpSpPr/>
          <p:nvPr/>
        </p:nvGrpSpPr>
        <p:grpSpPr>
          <a:xfrm>
            <a:off x="5039190" y="2089349"/>
            <a:ext cx="4060297" cy="3875145"/>
            <a:chOff x="5018217" y="1611951"/>
            <a:chExt cx="4060297" cy="3875145"/>
          </a:xfrm>
        </p:grpSpPr>
        <p:grpSp>
          <p:nvGrpSpPr>
            <p:cNvPr id="168" name="グループ化 167">
              <a:extLst>
                <a:ext uri="{FF2B5EF4-FFF2-40B4-BE49-F238E27FC236}">
                  <a16:creationId xmlns:a16="http://schemas.microsoft.com/office/drawing/2014/main" id="{615760D0-7428-26FE-2066-5FEEF16A5F9A}"/>
                </a:ext>
              </a:extLst>
            </p:cNvPr>
            <p:cNvGrpSpPr/>
            <p:nvPr/>
          </p:nvGrpSpPr>
          <p:grpSpPr>
            <a:xfrm>
              <a:off x="5018217" y="1611951"/>
              <a:ext cx="4060297" cy="3875145"/>
              <a:chOff x="5018217" y="1611951"/>
              <a:chExt cx="4060297" cy="3875145"/>
            </a:xfrm>
          </p:grpSpPr>
          <p:sp>
            <p:nvSpPr>
              <p:cNvPr id="170" name="正方形/長方形 169">
                <a:extLst>
                  <a:ext uri="{FF2B5EF4-FFF2-40B4-BE49-F238E27FC236}">
                    <a16:creationId xmlns:a16="http://schemas.microsoft.com/office/drawing/2014/main" id="{0F4D0B79-1C8D-354E-50F5-67D8CB72D91B}"/>
                  </a:ext>
                </a:extLst>
              </p:cNvPr>
              <p:cNvSpPr/>
              <p:nvPr/>
            </p:nvSpPr>
            <p:spPr bwMode="auto">
              <a:xfrm>
                <a:off x="6529470" y="2756589"/>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1" name="正方形/長方形 170">
                <a:extLst>
                  <a:ext uri="{FF2B5EF4-FFF2-40B4-BE49-F238E27FC236}">
                    <a16:creationId xmlns:a16="http://schemas.microsoft.com/office/drawing/2014/main" id="{DCD8EF99-2F05-ACA4-C649-46EA5221911F}"/>
                  </a:ext>
                </a:extLst>
              </p:cNvPr>
              <p:cNvSpPr/>
              <p:nvPr/>
            </p:nvSpPr>
            <p:spPr bwMode="auto">
              <a:xfrm>
                <a:off x="6795624" y="2383673"/>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2" name="テキスト ボックス 171">
                <a:extLst>
                  <a:ext uri="{FF2B5EF4-FFF2-40B4-BE49-F238E27FC236}">
                    <a16:creationId xmlns:a16="http://schemas.microsoft.com/office/drawing/2014/main" id="{E908ECA9-FC98-A3CE-C3BB-343AA541C46A}"/>
                  </a:ext>
                </a:extLst>
              </p:cNvPr>
              <p:cNvSpPr txBox="1"/>
              <p:nvPr/>
            </p:nvSpPr>
            <p:spPr>
              <a:xfrm>
                <a:off x="6092784" y="5117764"/>
                <a:ext cx="180049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73" name="直線矢印コネクタ 172">
                <a:extLst>
                  <a:ext uri="{FF2B5EF4-FFF2-40B4-BE49-F238E27FC236}">
                    <a16:creationId xmlns:a16="http://schemas.microsoft.com/office/drawing/2014/main" id="{B3432343-1CE0-2E97-81E1-D7D8BD51C91F}"/>
                  </a:ext>
                </a:extLst>
              </p:cNvPr>
              <p:cNvCxnSpPr/>
              <p:nvPr/>
            </p:nvCxnSpPr>
            <p:spPr bwMode="auto">
              <a:xfrm>
                <a:off x="6064160" y="3550290"/>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テキスト ボックス 173">
                <a:extLst>
                  <a:ext uri="{FF2B5EF4-FFF2-40B4-BE49-F238E27FC236}">
                    <a16:creationId xmlns:a16="http://schemas.microsoft.com/office/drawing/2014/main" id="{77616C23-5824-2539-7894-04E5F7AA19C3}"/>
                  </a:ext>
                </a:extLst>
              </p:cNvPr>
              <p:cNvSpPr txBox="1"/>
              <p:nvPr/>
            </p:nvSpPr>
            <p:spPr>
              <a:xfrm>
                <a:off x="7636904" y="3630539"/>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5" name="直線矢印コネクタ 174">
                <a:extLst>
                  <a:ext uri="{FF2B5EF4-FFF2-40B4-BE49-F238E27FC236}">
                    <a16:creationId xmlns:a16="http://schemas.microsoft.com/office/drawing/2014/main" id="{94CE8632-1F01-5626-D123-29F7BB414CFE}"/>
                  </a:ext>
                </a:extLst>
              </p:cNvPr>
              <p:cNvCxnSpPr/>
              <p:nvPr/>
            </p:nvCxnSpPr>
            <p:spPr>
              <a:xfrm flipV="1">
                <a:off x="6245031" y="1971600"/>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76" name="テキスト ボックス 175">
                <a:extLst>
                  <a:ext uri="{FF2B5EF4-FFF2-40B4-BE49-F238E27FC236}">
                    <a16:creationId xmlns:a16="http://schemas.microsoft.com/office/drawing/2014/main" id="{5C61CA73-5EDD-18C9-57A4-8C3DC1E32294}"/>
                  </a:ext>
                </a:extLst>
              </p:cNvPr>
              <p:cNvSpPr txBox="1"/>
              <p:nvPr/>
            </p:nvSpPr>
            <p:spPr>
              <a:xfrm>
                <a:off x="5441164" y="1611951"/>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7" name="直線コネクタ 176">
                <a:extLst>
                  <a:ext uri="{FF2B5EF4-FFF2-40B4-BE49-F238E27FC236}">
                    <a16:creationId xmlns:a16="http://schemas.microsoft.com/office/drawing/2014/main" id="{ACB80041-A74C-B18E-287E-02A9A382EF77}"/>
                  </a:ext>
                </a:extLst>
              </p:cNvPr>
              <p:cNvCxnSpPr>
                <a:cxnSpLocks/>
              </p:cNvCxnSpPr>
              <p:nvPr/>
            </p:nvCxnSpPr>
            <p:spPr>
              <a:xfrm>
                <a:off x="6064160" y="3046708"/>
                <a:ext cx="1697627" cy="0"/>
              </a:xfrm>
              <a:prstGeom prst="line">
                <a:avLst/>
              </a:prstGeom>
              <a:noFill/>
              <a:ln w="9525" cap="flat" cmpd="sng" algn="ctr">
                <a:solidFill>
                  <a:srgbClr val="4F81BD">
                    <a:shade val="95000"/>
                    <a:satMod val="105000"/>
                  </a:srgbClr>
                </a:solidFill>
                <a:prstDash val="dash"/>
              </a:ln>
              <a:effectLst/>
            </p:spPr>
          </p:cxnSp>
          <p:sp>
            <p:nvSpPr>
              <p:cNvPr id="178" name="テキスト ボックス 177">
                <a:extLst>
                  <a:ext uri="{FF2B5EF4-FFF2-40B4-BE49-F238E27FC236}">
                    <a16:creationId xmlns:a16="http://schemas.microsoft.com/office/drawing/2014/main" id="{2149184E-E147-A222-4A11-F9592F8AC9B0}"/>
                  </a:ext>
                </a:extLst>
              </p:cNvPr>
              <p:cNvSpPr txBox="1"/>
              <p:nvPr/>
            </p:nvSpPr>
            <p:spPr>
              <a:xfrm>
                <a:off x="5021306" y="2785354"/>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79" name="テキスト ボックス 178">
                <a:extLst>
                  <a:ext uri="{FF2B5EF4-FFF2-40B4-BE49-F238E27FC236}">
                    <a16:creationId xmlns:a16="http://schemas.microsoft.com/office/drawing/2014/main" id="{E8F8BB03-21BB-1450-1172-C5B3ADCED12D}"/>
                  </a:ext>
                </a:extLst>
              </p:cNvPr>
              <p:cNvSpPr txBox="1"/>
              <p:nvPr/>
            </p:nvSpPr>
            <p:spPr>
              <a:xfrm>
                <a:off x="5025659" y="3346229"/>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80" name="直線コネクタ 179">
                <a:extLst>
                  <a:ext uri="{FF2B5EF4-FFF2-40B4-BE49-F238E27FC236}">
                    <a16:creationId xmlns:a16="http://schemas.microsoft.com/office/drawing/2014/main" id="{C0738FB8-DCD8-E867-70E1-BF73B1C9531E}"/>
                  </a:ext>
                </a:extLst>
              </p:cNvPr>
              <p:cNvCxnSpPr>
                <a:cxnSpLocks/>
              </p:cNvCxnSpPr>
              <p:nvPr/>
            </p:nvCxnSpPr>
            <p:spPr>
              <a:xfrm>
                <a:off x="6076700" y="2554674"/>
                <a:ext cx="2360113" cy="0"/>
              </a:xfrm>
              <a:prstGeom prst="line">
                <a:avLst/>
              </a:prstGeom>
              <a:noFill/>
              <a:ln w="9525" cap="flat" cmpd="sng" algn="ctr">
                <a:solidFill>
                  <a:srgbClr val="4F81BD">
                    <a:shade val="95000"/>
                    <a:satMod val="105000"/>
                  </a:srgbClr>
                </a:solidFill>
                <a:prstDash val="dash"/>
              </a:ln>
              <a:effectLst/>
            </p:spPr>
          </p:cxnSp>
          <p:cxnSp>
            <p:nvCxnSpPr>
              <p:cNvPr id="181" name="直線コネクタ 180">
                <a:extLst>
                  <a:ext uri="{FF2B5EF4-FFF2-40B4-BE49-F238E27FC236}">
                    <a16:creationId xmlns:a16="http://schemas.microsoft.com/office/drawing/2014/main" id="{525B8D55-2343-5114-8B24-E978FB6B99FC}"/>
                  </a:ext>
                </a:extLst>
              </p:cNvPr>
              <p:cNvCxnSpPr>
                <a:cxnSpLocks/>
              </p:cNvCxnSpPr>
              <p:nvPr/>
            </p:nvCxnSpPr>
            <p:spPr>
              <a:xfrm>
                <a:off x="6076700" y="4422663"/>
                <a:ext cx="2360113" cy="0"/>
              </a:xfrm>
              <a:prstGeom prst="line">
                <a:avLst/>
              </a:prstGeom>
              <a:noFill/>
              <a:ln w="9525" cap="flat" cmpd="sng" algn="ctr">
                <a:solidFill>
                  <a:srgbClr val="4F81BD">
                    <a:shade val="95000"/>
                    <a:satMod val="105000"/>
                  </a:srgbClr>
                </a:solidFill>
                <a:prstDash val="dash"/>
              </a:ln>
              <a:effectLst/>
            </p:spPr>
          </p:cxnSp>
          <p:sp>
            <p:nvSpPr>
              <p:cNvPr id="182" name="テキスト ボックス 181">
                <a:extLst>
                  <a:ext uri="{FF2B5EF4-FFF2-40B4-BE49-F238E27FC236}">
                    <a16:creationId xmlns:a16="http://schemas.microsoft.com/office/drawing/2014/main" id="{365955FB-6BEF-1A66-E131-23E2FFAF0C8E}"/>
                  </a:ext>
                </a:extLst>
              </p:cNvPr>
              <p:cNvSpPr txBox="1"/>
              <p:nvPr/>
            </p:nvSpPr>
            <p:spPr>
              <a:xfrm>
                <a:off x="5021305" y="4299685"/>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3" name="テキスト ボックス 182">
                <a:extLst>
                  <a:ext uri="{FF2B5EF4-FFF2-40B4-BE49-F238E27FC236}">
                    <a16:creationId xmlns:a16="http://schemas.microsoft.com/office/drawing/2014/main" id="{20CDC311-84FC-2334-91C2-C8588E06A50E}"/>
                  </a:ext>
                </a:extLst>
              </p:cNvPr>
              <p:cNvSpPr txBox="1"/>
              <p:nvPr/>
            </p:nvSpPr>
            <p:spPr>
              <a:xfrm>
                <a:off x="5018217" y="244098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4" name="テキスト ボックス 183">
                <a:extLst>
                  <a:ext uri="{FF2B5EF4-FFF2-40B4-BE49-F238E27FC236}">
                    <a16:creationId xmlns:a16="http://schemas.microsoft.com/office/drawing/2014/main" id="{7A39F9DE-3A50-C0F9-C159-6EC8E89E7F28}"/>
                  </a:ext>
                </a:extLst>
              </p:cNvPr>
              <p:cNvSpPr txBox="1"/>
              <p:nvPr/>
            </p:nvSpPr>
            <p:spPr>
              <a:xfrm>
                <a:off x="8265471" y="3182094"/>
                <a:ext cx="813043" cy="5539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grpSp>
        <p:cxnSp>
          <p:nvCxnSpPr>
            <p:cNvPr id="169" name="直線矢印コネクタ 168">
              <a:extLst>
                <a:ext uri="{FF2B5EF4-FFF2-40B4-BE49-F238E27FC236}">
                  <a16:creationId xmlns:a16="http://schemas.microsoft.com/office/drawing/2014/main" id="{F56E5581-3912-BD0B-B5BF-18BD83D3650F}"/>
                </a:ext>
              </a:extLst>
            </p:cNvPr>
            <p:cNvCxnSpPr/>
            <p:nvPr/>
          </p:nvCxnSpPr>
          <p:spPr>
            <a:xfrm>
              <a:off x="8282735" y="2554674"/>
              <a:ext cx="0" cy="1867989"/>
            </a:xfrm>
            <a:prstGeom prst="straightConnector1">
              <a:avLst/>
            </a:prstGeom>
            <a:noFill/>
            <a:ln w="19050" cap="flat" cmpd="sng" algn="ctr">
              <a:solidFill>
                <a:srgbClr val="FF0000"/>
              </a:solidFill>
              <a:prstDash val="sysDash"/>
              <a:headEnd type="triangle"/>
              <a:tailEnd type="triangle"/>
            </a:ln>
            <a:effectLst/>
          </p:spPr>
        </p:cxnSp>
      </p:grpSp>
      <p:sp>
        <p:nvSpPr>
          <p:cNvPr id="3" name="テキスト ボックス 2">
            <a:extLst>
              <a:ext uri="{FF2B5EF4-FFF2-40B4-BE49-F238E27FC236}">
                <a16:creationId xmlns:a16="http://schemas.microsoft.com/office/drawing/2014/main" id="{00DDD4A9-D7D9-D970-F59A-DACAE4735DBB}"/>
              </a:ext>
            </a:extLst>
          </p:cNvPr>
          <p:cNvSpPr txBox="1"/>
          <p:nvPr/>
        </p:nvSpPr>
        <p:spPr>
          <a:xfrm>
            <a:off x="5996445" y="6176964"/>
            <a:ext cx="2858185" cy="276999"/>
          </a:xfrm>
          <a:prstGeom prst="rect">
            <a:avLst/>
          </a:prstGeom>
          <a:noFill/>
        </p:spPr>
        <p:txBody>
          <a:bodyPr wrap="square">
            <a:spAutoFit/>
          </a:bodyPr>
          <a:lstStyle/>
          <a:p>
            <a:r>
              <a:rPr lang="en-US" altLang="ja-JP" dirty="0" err="1">
                <a:cs typeface="Times New Roman" panose="02020603050405020304" pitchFamily="18" charset="0"/>
              </a:rPr>
              <a:t>i</a:t>
            </a:r>
            <a:r>
              <a:rPr lang="en-US" altLang="ja-JP" dirty="0" err="1">
                <a:latin typeface="Times New Roman" panose="02020603050405020304" pitchFamily="18" charset="0"/>
                <a:cs typeface="Times New Roman" panose="02020603050405020304" pitchFamily="18" charset="0"/>
              </a:rPr>
              <a:t>BW</a:t>
            </a:r>
            <a:r>
              <a:rPr lang="en-US" altLang="ja-JP" dirty="0">
                <a:latin typeface="Times New Roman" panose="02020603050405020304" pitchFamily="18" charset="0"/>
                <a:cs typeface="Times New Roman" panose="02020603050405020304" pitchFamily="18" charset="0"/>
              </a:rPr>
              <a:t>:</a:t>
            </a:r>
            <a:r>
              <a:rPr lang="en" altLang="ja-JP" dirty="0">
                <a:cs typeface="Times New Roman" panose="02020603050405020304" pitchFamily="18" charset="0"/>
              </a:rPr>
              <a:t> Bandwidth of interference signal</a:t>
            </a:r>
            <a:endParaRPr lang="en-US" altLang="ja-JP"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688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75F31F-6EC2-AA9B-1868-C38A2015BFCA}"/>
              </a:ext>
            </a:extLst>
          </p:cNvPr>
          <p:cNvSpPr>
            <a:spLocks noGrp="1"/>
          </p:cNvSpPr>
          <p:nvPr>
            <p:ph type="dt" sz="half" idx="10"/>
          </p:nvPr>
        </p:nvSpPr>
        <p:spPr/>
        <p:txBody>
          <a:bodyPr/>
          <a:lstStyle/>
          <a:p>
            <a:r>
              <a:rPr lang="en-US" altLang="ja-JP"/>
              <a:t>&lt;month year&gt;</a:t>
            </a:r>
          </a:p>
        </p:txBody>
      </p:sp>
      <p:sp>
        <p:nvSpPr>
          <p:cNvPr id="3" name="スライド番号プレースホルダー 2">
            <a:extLst>
              <a:ext uri="{FF2B5EF4-FFF2-40B4-BE49-F238E27FC236}">
                <a16:creationId xmlns:a16="http://schemas.microsoft.com/office/drawing/2014/main" id="{17E48318-6A9C-278E-00BB-3265785BF3BE}"/>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8</a:t>
            </a:fld>
            <a:endParaRPr lang="en-US" altLang="ja-JP"/>
          </a:p>
        </p:txBody>
      </p:sp>
      <p:sp>
        <p:nvSpPr>
          <p:cNvPr id="4" name="フッター プレースホルダー 3">
            <a:extLst>
              <a:ext uri="{FF2B5EF4-FFF2-40B4-BE49-F238E27FC236}">
                <a16:creationId xmlns:a16="http://schemas.microsoft.com/office/drawing/2014/main" id="{0404FE9F-8062-7B6E-A4FD-A1F53B88254F}"/>
              </a:ext>
            </a:extLst>
          </p:cNvPr>
          <p:cNvSpPr>
            <a:spLocks noGrp="1"/>
          </p:cNvSpPr>
          <p:nvPr>
            <p:ph type="ftr" sz="quarter" idx="11"/>
          </p:nvPr>
        </p:nvSpPr>
        <p:spPr/>
        <p:txBody>
          <a:bodyPr/>
          <a:lstStyle/>
          <a:p>
            <a:r>
              <a:rPr lang="en-US" altLang="ja-JP"/>
              <a:t>J. Lim and H. Harada (Kyoto University)</a:t>
            </a:r>
            <a:endParaRPr lang="en-US" altLang="ja-JP" dirty="0"/>
          </a:p>
        </p:txBody>
      </p:sp>
      <p:sp>
        <p:nvSpPr>
          <p:cNvPr id="5" name="タイトル 1">
            <a:extLst>
              <a:ext uri="{FF2B5EF4-FFF2-40B4-BE49-F238E27FC236}">
                <a16:creationId xmlns:a16="http://schemas.microsoft.com/office/drawing/2014/main" id="{1F2A6257-B28A-E3D0-2A48-43D26B1FDEF3}"/>
              </a:ext>
            </a:extLst>
          </p:cNvPr>
          <p:cNvSpPr txBox="1">
            <a:spLocks/>
          </p:cNvSpPr>
          <p:nvPr/>
        </p:nvSpPr>
        <p:spPr>
          <a:xfrm>
            <a:off x="653048" y="836499"/>
            <a:ext cx="7772400" cy="771872"/>
          </a:xfrm>
          <a:prstGeom prst="rect">
            <a:avLst/>
          </a:prstGeom>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kumimoji="1" lang="en" altLang="ja-JP" dirty="0"/>
              <a:t>Assumed C/I in the baseband</a:t>
            </a:r>
            <a:endParaRPr lang="ja-JP" altLang="en-US"/>
          </a:p>
        </p:txBody>
      </p:sp>
      <p:grpSp>
        <p:nvGrpSpPr>
          <p:cNvPr id="37" name="グループ化 36">
            <a:extLst>
              <a:ext uri="{FF2B5EF4-FFF2-40B4-BE49-F238E27FC236}">
                <a16:creationId xmlns:a16="http://schemas.microsoft.com/office/drawing/2014/main" id="{16F8BE86-CC1C-6437-D67D-B68865CBE26D}"/>
              </a:ext>
            </a:extLst>
          </p:cNvPr>
          <p:cNvGrpSpPr/>
          <p:nvPr/>
        </p:nvGrpSpPr>
        <p:grpSpPr>
          <a:xfrm>
            <a:off x="4124295" y="4264285"/>
            <a:ext cx="2168823" cy="1877716"/>
            <a:chOff x="4043984" y="4400511"/>
            <a:chExt cx="2168823" cy="1877716"/>
          </a:xfrm>
        </p:grpSpPr>
        <p:sp>
          <p:nvSpPr>
            <p:cNvPr id="38" name="正方形/長方形 37">
              <a:extLst>
                <a:ext uri="{FF2B5EF4-FFF2-40B4-BE49-F238E27FC236}">
                  <a16:creationId xmlns:a16="http://schemas.microsoft.com/office/drawing/2014/main" id="{A17DECD2-FAAE-F02C-70A3-5F67CDCD7FEC}"/>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0" name="テキスト ボックス 39">
              <a:extLst>
                <a:ext uri="{FF2B5EF4-FFF2-40B4-BE49-F238E27FC236}">
                  <a16:creationId xmlns:a16="http://schemas.microsoft.com/office/drawing/2014/main" id="{98CE2CF8-97DC-5F34-03E5-4740282BE48B}"/>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1" name="テキスト ボックス 40">
              <a:extLst>
                <a:ext uri="{FF2B5EF4-FFF2-40B4-BE49-F238E27FC236}">
                  <a16:creationId xmlns:a16="http://schemas.microsoft.com/office/drawing/2014/main" id="{EDC7CCF5-8E32-7D61-9658-78D0D8627C49}"/>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42" name="正方形/長方形 41">
              <a:extLst>
                <a:ext uri="{FF2B5EF4-FFF2-40B4-BE49-F238E27FC236}">
                  <a16:creationId xmlns:a16="http://schemas.microsoft.com/office/drawing/2014/main" id="{73423437-7683-373D-9265-1D2125ED57FA}"/>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3" name="正方形/長方形 42">
              <a:extLst>
                <a:ext uri="{FF2B5EF4-FFF2-40B4-BE49-F238E27FC236}">
                  <a16:creationId xmlns:a16="http://schemas.microsoft.com/office/drawing/2014/main" id="{83C91913-0F4B-2028-5DFF-7BB87D905C1A}"/>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44" name="正方形/長方形 43">
              <a:extLst>
                <a:ext uri="{FF2B5EF4-FFF2-40B4-BE49-F238E27FC236}">
                  <a16:creationId xmlns:a16="http://schemas.microsoft.com/office/drawing/2014/main" id="{BDC3EA33-B253-1DF8-15D0-8CB1B61F46DD}"/>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45" name="グループ化 44">
            <a:extLst>
              <a:ext uri="{FF2B5EF4-FFF2-40B4-BE49-F238E27FC236}">
                <a16:creationId xmlns:a16="http://schemas.microsoft.com/office/drawing/2014/main" id="{89144E2B-43B5-6F67-287B-835572F9CC48}"/>
              </a:ext>
            </a:extLst>
          </p:cNvPr>
          <p:cNvGrpSpPr/>
          <p:nvPr/>
        </p:nvGrpSpPr>
        <p:grpSpPr>
          <a:xfrm>
            <a:off x="4145849" y="1808665"/>
            <a:ext cx="2065539" cy="1924804"/>
            <a:chOff x="4047881" y="1758159"/>
            <a:chExt cx="2065539" cy="1924804"/>
          </a:xfrm>
        </p:grpSpPr>
        <p:sp>
          <p:nvSpPr>
            <p:cNvPr id="46" name="正方形/長方形 45">
              <a:extLst>
                <a:ext uri="{FF2B5EF4-FFF2-40B4-BE49-F238E27FC236}">
                  <a16:creationId xmlns:a16="http://schemas.microsoft.com/office/drawing/2014/main" id="{6738C6ED-3C46-57DE-5923-02501A5DE4A2}"/>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8" name="テキスト ボックス 47">
              <a:extLst>
                <a:ext uri="{FF2B5EF4-FFF2-40B4-BE49-F238E27FC236}">
                  <a16:creationId xmlns:a16="http://schemas.microsoft.com/office/drawing/2014/main" id="{C978945F-5E93-48F5-E980-FE6E40265521}"/>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9" name="正方形/長方形 48">
              <a:extLst>
                <a:ext uri="{FF2B5EF4-FFF2-40B4-BE49-F238E27FC236}">
                  <a16:creationId xmlns:a16="http://schemas.microsoft.com/office/drawing/2014/main" id="{F17B9280-B749-95B0-A2B1-4B8A4AEF5E20}"/>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0" name="正方形/長方形 49">
              <a:extLst>
                <a:ext uri="{FF2B5EF4-FFF2-40B4-BE49-F238E27FC236}">
                  <a16:creationId xmlns:a16="http://schemas.microsoft.com/office/drawing/2014/main" id="{FBE9BB16-8D77-7EDE-5B49-5B3565FAFFAD}"/>
                </a:ext>
              </a:extLst>
            </p:cNvPr>
            <p:cNvSpPr/>
            <p:nvPr/>
          </p:nvSpPr>
          <p:spPr>
            <a:xfrm>
              <a:off x="4047881" y="181659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51" name="グループ化 50">
            <a:extLst>
              <a:ext uri="{FF2B5EF4-FFF2-40B4-BE49-F238E27FC236}">
                <a16:creationId xmlns:a16="http://schemas.microsoft.com/office/drawing/2014/main" id="{524C63EE-D4B4-5767-4707-A79467788A36}"/>
              </a:ext>
            </a:extLst>
          </p:cNvPr>
          <p:cNvGrpSpPr/>
          <p:nvPr/>
        </p:nvGrpSpPr>
        <p:grpSpPr>
          <a:xfrm>
            <a:off x="585628" y="1621120"/>
            <a:ext cx="3264518" cy="3640480"/>
            <a:chOff x="489660" y="1541232"/>
            <a:chExt cx="3264518" cy="3640480"/>
          </a:xfrm>
        </p:grpSpPr>
        <p:sp>
          <p:nvSpPr>
            <p:cNvPr id="52" name="正方形/長方形 51">
              <a:extLst>
                <a:ext uri="{FF2B5EF4-FFF2-40B4-BE49-F238E27FC236}">
                  <a16:creationId xmlns:a16="http://schemas.microsoft.com/office/drawing/2014/main" id="{540DC537-7D85-FB42-1004-94439F2204C4}"/>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3" name="正方形/長方形 52">
              <a:extLst>
                <a:ext uri="{FF2B5EF4-FFF2-40B4-BE49-F238E27FC236}">
                  <a16:creationId xmlns:a16="http://schemas.microsoft.com/office/drawing/2014/main" id="{1BA4DC19-7154-5F78-A978-062AA76D9C6A}"/>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4" name="テキスト ボックス 53">
              <a:extLst>
                <a:ext uri="{FF2B5EF4-FFF2-40B4-BE49-F238E27FC236}">
                  <a16:creationId xmlns:a16="http://schemas.microsoft.com/office/drawing/2014/main" id="{EA7C7ED1-8565-419A-A1A7-F58A1A7096CE}"/>
                </a:ext>
              </a:extLst>
            </p:cNvPr>
            <p:cNvSpPr txBox="1"/>
            <p:nvPr/>
          </p:nvSpPr>
          <p:spPr>
            <a:xfrm>
              <a:off x="1941448" y="4873935"/>
              <a:ext cx="144302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4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3F05CCD9-F184-982F-CA4E-26F2EF64919F}"/>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56" name="直線矢印コネクタ 55">
              <a:extLst>
                <a:ext uri="{FF2B5EF4-FFF2-40B4-BE49-F238E27FC236}">
                  <a16:creationId xmlns:a16="http://schemas.microsoft.com/office/drawing/2014/main" id="{51ED2C80-7DFE-1610-C875-3958682B231A}"/>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57" name="テキスト ボックス 56">
              <a:extLst>
                <a:ext uri="{FF2B5EF4-FFF2-40B4-BE49-F238E27FC236}">
                  <a16:creationId xmlns:a16="http://schemas.microsoft.com/office/drawing/2014/main" id="{957BF974-444C-2416-5BAC-F912F40806BF}"/>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8" name="テキスト ボックス 57">
              <a:extLst>
                <a:ext uri="{FF2B5EF4-FFF2-40B4-BE49-F238E27FC236}">
                  <a16:creationId xmlns:a16="http://schemas.microsoft.com/office/drawing/2014/main" id="{DCB3DA22-A30F-CA62-D2BE-2B750AA7A419}"/>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9" name="テキスト ボックス 58">
              <a:extLst>
                <a:ext uri="{FF2B5EF4-FFF2-40B4-BE49-F238E27FC236}">
                  <a16:creationId xmlns:a16="http://schemas.microsoft.com/office/drawing/2014/main" id="{ECE70ED7-B909-5813-8B6E-664540A6D49E}"/>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60" name="直線コネクタ 59">
              <a:extLst>
                <a:ext uri="{FF2B5EF4-FFF2-40B4-BE49-F238E27FC236}">
                  <a16:creationId xmlns:a16="http://schemas.microsoft.com/office/drawing/2014/main" id="{E947CE11-95EF-3074-9832-F6A7476F2B9F}"/>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61" name="テキスト ボックス 60">
              <a:extLst>
                <a:ext uri="{FF2B5EF4-FFF2-40B4-BE49-F238E27FC236}">
                  <a16:creationId xmlns:a16="http://schemas.microsoft.com/office/drawing/2014/main" id="{48D56B45-E705-0AD3-9451-5E266602B934}"/>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2" name="テキスト ボックス 61">
              <a:extLst>
                <a:ext uri="{FF2B5EF4-FFF2-40B4-BE49-F238E27FC236}">
                  <a16:creationId xmlns:a16="http://schemas.microsoft.com/office/drawing/2014/main" id="{17271870-BDF6-1A2F-18C7-8DF488BFF8CF}"/>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3" name="正方形/長方形 62">
              <a:extLst>
                <a:ext uri="{FF2B5EF4-FFF2-40B4-BE49-F238E27FC236}">
                  <a16:creationId xmlns:a16="http://schemas.microsoft.com/office/drawing/2014/main" id="{229E2226-E264-3E30-881C-A8A2A06CD322}"/>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64" name="直線矢印コネクタ 63">
              <a:extLst>
                <a:ext uri="{FF2B5EF4-FFF2-40B4-BE49-F238E27FC236}">
                  <a16:creationId xmlns:a16="http://schemas.microsoft.com/office/drawing/2014/main" id="{96CCA44B-09B8-46C5-9128-1EDFBAE9C8FC}"/>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a:extLst>
                <a:ext uri="{FF2B5EF4-FFF2-40B4-BE49-F238E27FC236}">
                  <a16:creationId xmlns:a16="http://schemas.microsoft.com/office/drawing/2014/main" id="{C3B8B3F8-F542-A2A1-4B5D-B14D7E8C8A68}"/>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66" name="直線コネクタ 65">
              <a:extLst>
                <a:ext uri="{FF2B5EF4-FFF2-40B4-BE49-F238E27FC236}">
                  <a16:creationId xmlns:a16="http://schemas.microsoft.com/office/drawing/2014/main" id="{A9CFDBAC-8DA9-BE4F-656B-0C6F88533E9F}"/>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67" name="正方形/長方形 66">
              <a:extLst>
                <a:ext uri="{FF2B5EF4-FFF2-40B4-BE49-F238E27FC236}">
                  <a16:creationId xmlns:a16="http://schemas.microsoft.com/office/drawing/2014/main" id="{6E777E42-916C-41F5-F751-E4594D10D0FA}"/>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68" name="テキスト ボックス 67">
            <a:extLst>
              <a:ext uri="{FF2B5EF4-FFF2-40B4-BE49-F238E27FC236}">
                <a16:creationId xmlns:a16="http://schemas.microsoft.com/office/drawing/2014/main" id="{2984A1AD-40BF-9EC2-07ED-2F9C43C4C1E5}"/>
              </a:ext>
            </a:extLst>
          </p:cNvPr>
          <p:cNvSpPr txBox="1"/>
          <p:nvPr/>
        </p:nvSpPr>
        <p:spPr>
          <a:xfrm>
            <a:off x="3005730" y="3181419"/>
            <a:ext cx="101983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69" name="直線矢印コネクタ 68">
            <a:extLst>
              <a:ext uri="{FF2B5EF4-FFF2-40B4-BE49-F238E27FC236}">
                <a16:creationId xmlns:a16="http://schemas.microsoft.com/office/drawing/2014/main" id="{A5E7F8E6-3E47-DC42-4AD3-F45DC0660BB6}"/>
              </a:ext>
            </a:extLst>
          </p:cNvPr>
          <p:cNvCxnSpPr/>
          <p:nvPr/>
        </p:nvCxnSpPr>
        <p:spPr>
          <a:xfrm>
            <a:off x="3022994" y="2553999"/>
            <a:ext cx="0" cy="1867989"/>
          </a:xfrm>
          <a:prstGeom prst="straightConnector1">
            <a:avLst/>
          </a:prstGeom>
          <a:noFill/>
          <a:ln w="19050" cap="flat" cmpd="sng" algn="ctr">
            <a:solidFill>
              <a:srgbClr val="FF0000"/>
            </a:solidFill>
            <a:prstDash val="sysDash"/>
            <a:headEnd type="triangle"/>
            <a:tailEnd type="triangle"/>
          </a:ln>
          <a:effectLst/>
        </p:spPr>
      </p:cxnSp>
      <p:sp>
        <p:nvSpPr>
          <p:cNvPr id="71" name="テキスト ボックス 70">
            <a:extLst>
              <a:ext uri="{FF2B5EF4-FFF2-40B4-BE49-F238E27FC236}">
                <a16:creationId xmlns:a16="http://schemas.microsoft.com/office/drawing/2014/main" id="{6DAB8077-089E-B660-B09D-AB6663EC4F26}"/>
              </a:ext>
            </a:extLst>
          </p:cNvPr>
          <p:cNvSpPr txBox="1"/>
          <p:nvPr/>
        </p:nvSpPr>
        <p:spPr>
          <a:xfrm>
            <a:off x="6543408" y="1803188"/>
            <a:ext cx="2014964" cy="738664"/>
          </a:xfrm>
          <a:prstGeom prst="rect">
            <a:avLst/>
          </a:prstGeom>
          <a:noFill/>
        </p:spPr>
        <p:txBody>
          <a:bodyPr wrap="square" rtlCol="0">
            <a:spAutoFit/>
          </a:bodyPr>
          <a:lstStyle/>
          <a:p>
            <a:r>
              <a:rPr kumimoji="1" lang="en-US" altLang="ja-JP" sz="1400" dirty="0"/>
              <a:t>C/I(Pattern A)</a:t>
            </a:r>
          </a:p>
          <a:p>
            <a:r>
              <a:rPr kumimoji="1" lang="en-US" altLang="ja-JP" sz="1400" dirty="0"/>
              <a:t>RF</a:t>
            </a:r>
            <a:r>
              <a:rPr kumimoji="1" lang="ja-JP" altLang="en-US" sz="1400"/>
              <a:t>でかけた干渉電力で</a:t>
            </a:r>
            <a:r>
              <a:rPr kumimoji="1" lang="en-US" altLang="ja-JP" sz="1400" dirty="0"/>
              <a:t>C/I</a:t>
            </a:r>
            <a:r>
              <a:rPr kumimoji="1" lang="ja-JP" altLang="en-US" sz="1400"/>
              <a:t>と定義</a:t>
            </a:r>
          </a:p>
        </p:txBody>
      </p:sp>
      <p:sp>
        <p:nvSpPr>
          <p:cNvPr id="72" name="テキスト ボックス 71">
            <a:extLst>
              <a:ext uri="{FF2B5EF4-FFF2-40B4-BE49-F238E27FC236}">
                <a16:creationId xmlns:a16="http://schemas.microsoft.com/office/drawing/2014/main" id="{4F686717-BF1D-9A5F-D35A-A50B910990A6}"/>
              </a:ext>
            </a:extLst>
          </p:cNvPr>
          <p:cNvSpPr txBox="1"/>
          <p:nvPr/>
        </p:nvSpPr>
        <p:spPr>
          <a:xfrm>
            <a:off x="6733265" y="4218212"/>
            <a:ext cx="2014964" cy="954107"/>
          </a:xfrm>
          <a:prstGeom prst="rect">
            <a:avLst/>
          </a:prstGeom>
          <a:noFill/>
        </p:spPr>
        <p:txBody>
          <a:bodyPr wrap="square" rtlCol="0">
            <a:spAutoFit/>
          </a:bodyPr>
          <a:lstStyle/>
          <a:p>
            <a:r>
              <a:rPr kumimoji="1" lang="en-US" altLang="ja-JP" sz="1400" dirty="0"/>
              <a:t>C/I(Pattern B)</a:t>
            </a:r>
          </a:p>
          <a:p>
            <a:r>
              <a:rPr kumimoji="1" lang="en-US" altLang="ja-JP" sz="1400" dirty="0"/>
              <a:t>Observation time </a:t>
            </a:r>
            <a:r>
              <a:rPr kumimoji="1" lang="ja-JP" altLang="en-US" sz="1400"/>
              <a:t>と</a:t>
            </a:r>
            <a:r>
              <a:rPr kumimoji="1" lang="en-US" altLang="ja-JP" sz="1400" dirty="0"/>
              <a:t> Observation range</a:t>
            </a:r>
            <a:r>
              <a:rPr kumimoji="1" lang="ja-JP" altLang="en-US" sz="1400"/>
              <a:t>の範囲内の干渉電力で計算</a:t>
            </a:r>
            <a:endParaRPr kumimoji="1" lang="en-US" altLang="ja-JP" sz="1400" dirty="0"/>
          </a:p>
        </p:txBody>
      </p:sp>
      <p:sp>
        <p:nvSpPr>
          <p:cNvPr id="81" name="正方形/長方形 80">
            <a:extLst>
              <a:ext uri="{FF2B5EF4-FFF2-40B4-BE49-F238E27FC236}">
                <a16:creationId xmlns:a16="http://schemas.microsoft.com/office/drawing/2014/main" id="{C17D91F1-0C1D-6659-7C5B-0E1E5BB49E78}"/>
              </a:ext>
            </a:extLst>
          </p:cNvPr>
          <p:cNvSpPr/>
          <p:nvPr/>
        </p:nvSpPr>
        <p:spPr bwMode="auto">
          <a:xfrm>
            <a:off x="401855" y="4886008"/>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82" name="テキスト ボックス 81">
            <a:extLst>
              <a:ext uri="{FF2B5EF4-FFF2-40B4-BE49-F238E27FC236}">
                <a16:creationId xmlns:a16="http://schemas.microsoft.com/office/drawing/2014/main" id="{04523E0B-B6C9-89B3-FB7A-0E8DF1DC858C}"/>
              </a:ext>
            </a:extLst>
          </p:cNvPr>
          <p:cNvSpPr txBox="1"/>
          <p:nvPr/>
        </p:nvSpPr>
        <p:spPr>
          <a:xfrm>
            <a:off x="761855" y="4791342"/>
            <a:ext cx="612668"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Packet</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3" name="テキスト ボックス 82">
            <a:extLst>
              <a:ext uri="{FF2B5EF4-FFF2-40B4-BE49-F238E27FC236}">
                <a16:creationId xmlns:a16="http://schemas.microsoft.com/office/drawing/2014/main" id="{630B7AE8-73E7-D062-FE8A-096398B998E5}"/>
              </a:ext>
            </a:extLst>
          </p:cNvPr>
          <p:cNvSpPr txBox="1"/>
          <p:nvPr/>
        </p:nvSpPr>
        <p:spPr>
          <a:xfrm>
            <a:off x="761855" y="5160674"/>
            <a:ext cx="761747"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4" name="正方形/長方形 83">
            <a:extLst>
              <a:ext uri="{FF2B5EF4-FFF2-40B4-BE49-F238E27FC236}">
                <a16:creationId xmlns:a16="http://schemas.microsoft.com/office/drawing/2014/main" id="{D44E4650-CDF4-24F6-2C10-37BEEAA8EE0C}"/>
              </a:ext>
            </a:extLst>
          </p:cNvPr>
          <p:cNvSpPr/>
          <p:nvPr/>
        </p:nvSpPr>
        <p:spPr bwMode="auto">
          <a:xfrm flipV="1">
            <a:off x="401855" y="5255340"/>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5" name="正方形/長方形 84">
            <a:extLst>
              <a:ext uri="{FF2B5EF4-FFF2-40B4-BE49-F238E27FC236}">
                <a16:creationId xmlns:a16="http://schemas.microsoft.com/office/drawing/2014/main" id="{6A0FE49B-DD00-2033-04B8-AEE0FD51E06A}"/>
              </a:ext>
            </a:extLst>
          </p:cNvPr>
          <p:cNvSpPr/>
          <p:nvPr/>
        </p:nvSpPr>
        <p:spPr bwMode="auto">
          <a:xfrm>
            <a:off x="401855" y="5629338"/>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6" name="テキスト ボックス 85">
            <a:extLst>
              <a:ext uri="{FF2B5EF4-FFF2-40B4-BE49-F238E27FC236}">
                <a16:creationId xmlns:a16="http://schemas.microsoft.com/office/drawing/2014/main" id="{BB5CBB47-D5DD-1FDC-1CCA-A140D00F5348}"/>
              </a:ext>
            </a:extLst>
          </p:cNvPr>
          <p:cNvSpPr txBox="1"/>
          <p:nvPr/>
        </p:nvSpPr>
        <p:spPr>
          <a:xfrm>
            <a:off x="761855" y="5526885"/>
            <a:ext cx="981359"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7" name="正方形/長方形 86">
            <a:extLst>
              <a:ext uri="{FF2B5EF4-FFF2-40B4-BE49-F238E27FC236}">
                <a16:creationId xmlns:a16="http://schemas.microsoft.com/office/drawing/2014/main" id="{A112D301-E8E2-2E58-FF5C-964BB7D9CAF0}"/>
              </a:ext>
            </a:extLst>
          </p:cNvPr>
          <p:cNvSpPr/>
          <p:nvPr/>
        </p:nvSpPr>
        <p:spPr>
          <a:xfrm>
            <a:off x="401855" y="6001468"/>
            <a:ext cx="360000" cy="180000"/>
          </a:xfrm>
          <a:prstGeom prst="rect">
            <a:avLst/>
          </a:prstGeom>
          <a:noFill/>
          <a:ln w="19050" cap="flat" cmpd="sng" algn="ctr">
            <a:solidFill>
              <a:srgbClr val="DB344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88" name="テキスト ボックス 87">
            <a:extLst>
              <a:ext uri="{FF2B5EF4-FFF2-40B4-BE49-F238E27FC236}">
                <a16:creationId xmlns:a16="http://schemas.microsoft.com/office/drawing/2014/main" id="{A14F21BE-DD0B-E155-9DDB-586FEBE5D627}"/>
              </a:ext>
            </a:extLst>
          </p:cNvPr>
          <p:cNvSpPr txBox="1"/>
          <p:nvPr/>
        </p:nvSpPr>
        <p:spPr>
          <a:xfrm>
            <a:off x="761855" y="5905549"/>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7CFE9A74-81CA-7CBF-1093-0A11C6339D9C}"/>
              </a:ext>
            </a:extLst>
          </p:cNvPr>
          <p:cNvSpPr txBox="1"/>
          <p:nvPr/>
        </p:nvSpPr>
        <p:spPr>
          <a:xfrm>
            <a:off x="1981204" y="4543397"/>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EC90507F-5562-90B2-85B6-3D084DEBF46E}"/>
              </a:ext>
            </a:extLst>
          </p:cNvPr>
          <p:cNvCxnSpPr>
            <a:cxnSpLocks/>
          </p:cNvCxnSpPr>
          <p:nvPr/>
        </p:nvCxnSpPr>
        <p:spPr>
          <a:xfrm flipH="1">
            <a:off x="2070405" y="4507171"/>
            <a:ext cx="792088" cy="0"/>
          </a:xfrm>
          <a:prstGeom prst="straightConnector1">
            <a:avLst/>
          </a:prstGeom>
          <a:noFill/>
          <a:ln w="19050" cap="flat" cmpd="sng" algn="ctr">
            <a:solidFill>
              <a:srgbClr val="FF0000"/>
            </a:solidFill>
            <a:prstDash val="sysDash"/>
            <a:headEnd type="triangle"/>
            <a:tailEnd type="triangle"/>
          </a:ln>
          <a:effectLst/>
        </p:spPr>
      </p:cxnSp>
    </p:spTree>
    <p:extLst>
      <p:ext uri="{BB962C8B-B14F-4D97-AF65-F5344CB8AC3E}">
        <p14:creationId xmlns:p14="http://schemas.microsoft.com/office/powerpoint/2010/main" val="352296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F243E2-23BB-3C7B-CF25-B0E8671E99B0}"/>
              </a:ext>
            </a:extLst>
          </p:cNvPr>
          <p:cNvSpPr>
            <a:spLocks noGrp="1"/>
          </p:cNvSpPr>
          <p:nvPr>
            <p:ph type="title"/>
          </p:nvPr>
        </p:nvSpPr>
        <p:spPr/>
        <p:txBody>
          <a:bodyPr/>
          <a:lstStyle/>
          <a:p>
            <a:r>
              <a:rPr kumimoji="1" lang="en-US" altLang="ja-JP" sz="3600" dirty="0"/>
              <a:t>C/I(Pattern A)</a:t>
            </a:r>
            <a:endParaRPr kumimoji="1" lang="ja-JP" altLang="en-US"/>
          </a:p>
        </p:txBody>
      </p:sp>
      <p:sp>
        <p:nvSpPr>
          <p:cNvPr id="4" name="日付プレースホルダー 3">
            <a:extLst>
              <a:ext uri="{FF2B5EF4-FFF2-40B4-BE49-F238E27FC236}">
                <a16:creationId xmlns:a16="http://schemas.microsoft.com/office/drawing/2014/main" id="{2996C37E-8ED8-FD4A-27BC-C1E64C6ADE02}"/>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C86EC788-9515-0016-7DE5-B2C9A8C4AE89}"/>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9</a:t>
            </a:fld>
            <a:endParaRPr lang="en-US" altLang="ja-JP"/>
          </a:p>
        </p:txBody>
      </p:sp>
      <p:sp>
        <p:nvSpPr>
          <p:cNvPr id="6" name="フッター プレースホルダー 5">
            <a:extLst>
              <a:ext uri="{FF2B5EF4-FFF2-40B4-BE49-F238E27FC236}">
                <a16:creationId xmlns:a16="http://schemas.microsoft.com/office/drawing/2014/main" id="{8197F7A5-5182-867D-4BB0-A937AC02DC21}"/>
              </a:ext>
            </a:extLst>
          </p:cNvPr>
          <p:cNvSpPr>
            <a:spLocks noGrp="1"/>
          </p:cNvSpPr>
          <p:nvPr>
            <p:ph type="ftr" sz="quarter" idx="11"/>
          </p:nvPr>
        </p:nvSpPr>
        <p:spPr/>
        <p:txBody>
          <a:bodyPr/>
          <a:lstStyle/>
          <a:p>
            <a:r>
              <a:rPr lang="en-US" altLang="ja-JP"/>
              <a:t>H. Harada (Kyoto University)</a:t>
            </a:r>
            <a:endParaRPr lang="en-US" altLang="ja-JP" dirty="0"/>
          </a:p>
        </p:txBody>
      </p:sp>
      <p:sp>
        <p:nvSpPr>
          <p:cNvPr id="64" name="正方形/長方形 63">
            <a:extLst>
              <a:ext uri="{FF2B5EF4-FFF2-40B4-BE49-F238E27FC236}">
                <a16:creationId xmlns:a16="http://schemas.microsoft.com/office/drawing/2014/main" id="{BC351E30-8970-3C60-74B9-D14A10882A26}"/>
              </a:ext>
            </a:extLst>
          </p:cNvPr>
          <p:cNvSpPr/>
          <p:nvPr/>
        </p:nvSpPr>
        <p:spPr bwMode="auto">
          <a:xfrm>
            <a:off x="1937887" y="2843082"/>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a:solidFill>
                <a:prstClr val="black"/>
              </a:solidFill>
              <a:ea typeface="メイリオ" panose="020B0604030504040204" pitchFamily="34" charset="-128"/>
            </a:endParaRPr>
          </a:p>
        </p:txBody>
      </p:sp>
      <p:sp>
        <p:nvSpPr>
          <p:cNvPr id="65" name="正方形/長方形 64">
            <a:extLst>
              <a:ext uri="{FF2B5EF4-FFF2-40B4-BE49-F238E27FC236}">
                <a16:creationId xmlns:a16="http://schemas.microsoft.com/office/drawing/2014/main" id="{15AC9017-3B42-5E80-50D6-BDB795A862D8}"/>
              </a:ext>
            </a:extLst>
          </p:cNvPr>
          <p:cNvSpPr/>
          <p:nvPr/>
        </p:nvSpPr>
        <p:spPr bwMode="auto">
          <a:xfrm>
            <a:off x="2204041" y="2470166"/>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66" name="テキスト ボックス 65">
            <a:extLst>
              <a:ext uri="{FF2B5EF4-FFF2-40B4-BE49-F238E27FC236}">
                <a16:creationId xmlns:a16="http://schemas.microsoft.com/office/drawing/2014/main" id="{AB6D50EC-E66B-53D7-6676-B30E355BD5B4}"/>
              </a:ext>
            </a:extLst>
          </p:cNvPr>
          <p:cNvSpPr txBox="1"/>
          <p:nvPr/>
        </p:nvSpPr>
        <p:spPr>
          <a:xfrm>
            <a:off x="3045321" y="3717032"/>
            <a:ext cx="645831"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Time</a:t>
            </a:r>
            <a:endParaRPr kumimoji="1" lang="ja-JP" altLang="en-US" sz="1600">
              <a:solidFill>
                <a:prstClr val="black"/>
              </a:solidFill>
              <a:latin typeface="Calibri" panose="020F0502020204030204"/>
              <a:ea typeface="メイリオ" panose="020B0604030504040204" pitchFamily="34" charset="-128"/>
            </a:endParaRPr>
          </a:p>
        </p:txBody>
      </p:sp>
      <p:cxnSp>
        <p:nvCxnSpPr>
          <p:cNvPr id="67" name="直線矢印コネクタ 66">
            <a:extLst>
              <a:ext uri="{FF2B5EF4-FFF2-40B4-BE49-F238E27FC236}">
                <a16:creationId xmlns:a16="http://schemas.microsoft.com/office/drawing/2014/main" id="{231452A6-A933-6A86-AB78-3FB47F10DF06}"/>
              </a:ext>
            </a:extLst>
          </p:cNvPr>
          <p:cNvCxnSpPr/>
          <p:nvPr/>
        </p:nvCxnSpPr>
        <p:spPr>
          <a:xfrm flipV="1">
            <a:off x="1653448" y="2058093"/>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68" name="テキスト ボックス 67">
            <a:extLst>
              <a:ext uri="{FF2B5EF4-FFF2-40B4-BE49-F238E27FC236}">
                <a16:creationId xmlns:a16="http://schemas.microsoft.com/office/drawing/2014/main" id="{2A14E3CD-C717-BA8E-857A-17EA65D6D4AB}"/>
              </a:ext>
            </a:extLst>
          </p:cNvPr>
          <p:cNvSpPr txBox="1"/>
          <p:nvPr/>
        </p:nvSpPr>
        <p:spPr>
          <a:xfrm>
            <a:off x="849581" y="1698444"/>
            <a:ext cx="1068616"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Frequency</a:t>
            </a:r>
            <a:endParaRPr kumimoji="1" lang="ja-JP" altLang="en-US" sz="1600">
              <a:solidFill>
                <a:prstClr val="black"/>
              </a:solidFill>
              <a:latin typeface="Calibri" panose="020F0502020204030204"/>
              <a:ea typeface="メイリオ" panose="020B0604030504040204" pitchFamily="34" charset="-128"/>
            </a:endParaRPr>
          </a:p>
        </p:txBody>
      </p:sp>
      <p:sp>
        <p:nvSpPr>
          <p:cNvPr id="69" name="テキスト ボックス 68">
            <a:extLst>
              <a:ext uri="{FF2B5EF4-FFF2-40B4-BE49-F238E27FC236}">
                <a16:creationId xmlns:a16="http://schemas.microsoft.com/office/drawing/2014/main" id="{C849AEE0-1B74-7C3F-3B9E-4E0D36E4F686}"/>
              </a:ext>
            </a:extLst>
          </p:cNvPr>
          <p:cNvSpPr txBox="1"/>
          <p:nvPr/>
        </p:nvSpPr>
        <p:spPr>
          <a:xfrm>
            <a:off x="429723" y="2871847"/>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Shift frequency </a:t>
            </a:r>
          </a:p>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of interferer</a:t>
            </a:r>
            <a:endParaRPr kumimoji="1" lang="ja-JP" altLang="en-US" sz="1000">
              <a:solidFill>
                <a:prstClr val="black"/>
              </a:solidFill>
              <a:latin typeface="Calibri" panose="020F0502020204030204"/>
              <a:ea typeface="メイリオ" panose="020B0604030504040204" pitchFamily="34" charset="-128"/>
            </a:endParaRPr>
          </a:p>
        </p:txBody>
      </p:sp>
      <p:sp>
        <p:nvSpPr>
          <p:cNvPr id="70" name="テキスト ボックス 69">
            <a:extLst>
              <a:ext uri="{FF2B5EF4-FFF2-40B4-BE49-F238E27FC236}">
                <a16:creationId xmlns:a16="http://schemas.microsoft.com/office/drawing/2014/main" id="{E7440637-E051-E490-9C49-32DD55A1A1AB}"/>
              </a:ext>
            </a:extLst>
          </p:cNvPr>
          <p:cNvSpPr txBox="1"/>
          <p:nvPr/>
        </p:nvSpPr>
        <p:spPr>
          <a:xfrm>
            <a:off x="434076" y="3432722"/>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Center frequency of carrier = 0 Hz</a:t>
            </a:r>
            <a:endParaRPr kumimoji="1" lang="ja-JP" altLang="en-US" sz="1000">
              <a:solidFill>
                <a:prstClr val="black"/>
              </a:solidFill>
              <a:latin typeface="Calibri" panose="020F0502020204030204"/>
              <a:ea typeface="メイリオ" panose="020B0604030504040204" pitchFamily="34" charset="-128"/>
            </a:endParaRPr>
          </a:p>
        </p:txBody>
      </p:sp>
      <p:cxnSp>
        <p:nvCxnSpPr>
          <p:cNvPr id="71" name="直線コネクタ 70">
            <a:extLst>
              <a:ext uri="{FF2B5EF4-FFF2-40B4-BE49-F238E27FC236}">
                <a16:creationId xmlns:a16="http://schemas.microsoft.com/office/drawing/2014/main" id="{E6E9C841-3F83-7736-908C-6AD8EC73F6CA}"/>
              </a:ext>
            </a:extLst>
          </p:cNvPr>
          <p:cNvCxnSpPr>
            <a:cxnSpLocks/>
          </p:cNvCxnSpPr>
          <p:nvPr/>
        </p:nvCxnSpPr>
        <p:spPr>
          <a:xfrm>
            <a:off x="1485117" y="4509156"/>
            <a:ext cx="1697627" cy="0"/>
          </a:xfrm>
          <a:prstGeom prst="line">
            <a:avLst/>
          </a:prstGeom>
          <a:noFill/>
          <a:ln w="9525" cap="flat" cmpd="sng" algn="ctr">
            <a:solidFill>
              <a:srgbClr val="4F81BD">
                <a:shade val="95000"/>
                <a:satMod val="105000"/>
              </a:srgbClr>
            </a:solidFill>
            <a:prstDash val="dash"/>
          </a:ln>
          <a:effectLst/>
        </p:spPr>
      </p:cxnSp>
      <p:sp>
        <p:nvSpPr>
          <p:cNvPr id="72" name="テキスト ボックス 71">
            <a:extLst>
              <a:ext uri="{FF2B5EF4-FFF2-40B4-BE49-F238E27FC236}">
                <a16:creationId xmlns:a16="http://schemas.microsoft.com/office/drawing/2014/main" id="{B1042D2C-6B5A-1A38-FF23-868D2D0CBDA6}"/>
              </a:ext>
            </a:extLst>
          </p:cNvPr>
          <p:cNvSpPr txBox="1"/>
          <p:nvPr/>
        </p:nvSpPr>
        <p:spPr>
          <a:xfrm>
            <a:off x="429722" y="4386178"/>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sp>
        <p:nvSpPr>
          <p:cNvPr id="73" name="テキスト ボックス 72">
            <a:extLst>
              <a:ext uri="{FF2B5EF4-FFF2-40B4-BE49-F238E27FC236}">
                <a16:creationId xmlns:a16="http://schemas.microsoft.com/office/drawing/2014/main" id="{21914648-83B2-A79A-7E88-9A045BDE95C1}"/>
              </a:ext>
            </a:extLst>
          </p:cNvPr>
          <p:cNvSpPr txBox="1"/>
          <p:nvPr/>
        </p:nvSpPr>
        <p:spPr>
          <a:xfrm>
            <a:off x="426634" y="2527479"/>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cxnSp>
        <p:nvCxnSpPr>
          <p:cNvPr id="75" name="直線矢印コネクタ 74">
            <a:extLst>
              <a:ext uri="{FF2B5EF4-FFF2-40B4-BE49-F238E27FC236}">
                <a16:creationId xmlns:a16="http://schemas.microsoft.com/office/drawing/2014/main" id="{5D11485F-B4CC-2D70-FFAF-8FE0F12E90C7}"/>
              </a:ext>
            </a:extLst>
          </p:cNvPr>
          <p:cNvCxnSpPr/>
          <p:nvPr/>
        </p:nvCxnSpPr>
        <p:spPr bwMode="auto">
          <a:xfrm>
            <a:off x="1472577" y="3636783"/>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82AEC0BE-2660-3456-4B6A-0A735CAB8117}"/>
              </a:ext>
            </a:extLst>
          </p:cNvPr>
          <p:cNvCxnSpPr>
            <a:cxnSpLocks/>
          </p:cNvCxnSpPr>
          <p:nvPr/>
        </p:nvCxnSpPr>
        <p:spPr>
          <a:xfrm>
            <a:off x="1472577" y="3133201"/>
            <a:ext cx="1697627" cy="0"/>
          </a:xfrm>
          <a:prstGeom prst="line">
            <a:avLst/>
          </a:prstGeom>
          <a:noFill/>
          <a:ln w="9525" cap="flat" cmpd="sng" algn="ctr">
            <a:solidFill>
              <a:srgbClr val="4F81BD">
                <a:shade val="95000"/>
                <a:satMod val="105000"/>
              </a:srgbClr>
            </a:solidFill>
            <a:prstDash val="dash"/>
          </a:ln>
          <a:effectLst/>
        </p:spPr>
      </p:cxnSp>
      <p:cxnSp>
        <p:nvCxnSpPr>
          <p:cNvPr id="77" name="直線コネクタ 76">
            <a:extLst>
              <a:ext uri="{FF2B5EF4-FFF2-40B4-BE49-F238E27FC236}">
                <a16:creationId xmlns:a16="http://schemas.microsoft.com/office/drawing/2014/main" id="{7BD0A100-C021-F921-38B1-8EF71C151A5A}"/>
              </a:ext>
            </a:extLst>
          </p:cNvPr>
          <p:cNvCxnSpPr>
            <a:cxnSpLocks/>
          </p:cNvCxnSpPr>
          <p:nvPr/>
        </p:nvCxnSpPr>
        <p:spPr>
          <a:xfrm>
            <a:off x="1485117" y="2641167"/>
            <a:ext cx="1697627" cy="0"/>
          </a:xfrm>
          <a:prstGeom prst="line">
            <a:avLst/>
          </a:prstGeom>
          <a:noFill/>
          <a:ln w="9525" cap="flat" cmpd="sng" algn="ctr">
            <a:solidFill>
              <a:srgbClr val="4F81BD">
                <a:shade val="95000"/>
                <a:satMod val="105000"/>
              </a:srgbClr>
            </a:solidFill>
            <a:prstDash val="dash"/>
          </a:ln>
          <a:effectLst/>
        </p:spPr>
      </p:cxnSp>
      <p:grpSp>
        <p:nvGrpSpPr>
          <p:cNvPr id="80" name="グループ化 79">
            <a:extLst>
              <a:ext uri="{FF2B5EF4-FFF2-40B4-BE49-F238E27FC236}">
                <a16:creationId xmlns:a16="http://schemas.microsoft.com/office/drawing/2014/main" id="{B1800D71-427A-3640-BF95-9CD82C2A5154}"/>
              </a:ext>
            </a:extLst>
          </p:cNvPr>
          <p:cNvGrpSpPr/>
          <p:nvPr/>
        </p:nvGrpSpPr>
        <p:grpSpPr>
          <a:xfrm>
            <a:off x="4063963" y="2904592"/>
            <a:ext cx="2065539" cy="1711185"/>
            <a:chOff x="4047881" y="1758159"/>
            <a:chExt cx="2065539" cy="1711185"/>
          </a:xfrm>
        </p:grpSpPr>
        <p:sp>
          <p:nvSpPr>
            <p:cNvPr id="88" name="正方形/長方形 87">
              <a:extLst>
                <a:ext uri="{FF2B5EF4-FFF2-40B4-BE49-F238E27FC236}">
                  <a16:creationId xmlns:a16="http://schemas.microsoft.com/office/drawing/2014/main" id="{C1546D23-ADB1-C580-0277-D71D0884B139}"/>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9" name="テキスト ボックス 88">
              <a:extLst>
                <a:ext uri="{FF2B5EF4-FFF2-40B4-BE49-F238E27FC236}">
                  <a16:creationId xmlns:a16="http://schemas.microsoft.com/office/drawing/2014/main" id="{8C08F53C-2087-B941-1A08-5EDA7F47C247}"/>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0" name="正方形/長方形 89">
              <a:extLst>
                <a:ext uri="{FF2B5EF4-FFF2-40B4-BE49-F238E27FC236}">
                  <a16:creationId xmlns:a16="http://schemas.microsoft.com/office/drawing/2014/main" id="{2270E098-0EB0-BDF4-A0B4-8BDA66ECEB03}"/>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sp>
        <p:nvSpPr>
          <p:cNvPr id="93" name="テキスト ボックス 92">
            <a:extLst>
              <a:ext uri="{FF2B5EF4-FFF2-40B4-BE49-F238E27FC236}">
                <a16:creationId xmlns:a16="http://schemas.microsoft.com/office/drawing/2014/main" id="{DB621E83-C8E9-750E-DFB0-B1B235D64DD3}"/>
              </a:ext>
            </a:extLst>
          </p:cNvPr>
          <p:cNvSpPr txBox="1"/>
          <p:nvPr/>
        </p:nvSpPr>
        <p:spPr>
          <a:xfrm>
            <a:off x="3988821" y="4956989"/>
            <a:ext cx="2174573" cy="1169551"/>
          </a:xfrm>
          <a:prstGeom prst="rect">
            <a:avLst/>
          </a:prstGeom>
          <a:noFill/>
        </p:spPr>
        <p:txBody>
          <a:bodyPr wrap="square">
            <a:spAutoFit/>
          </a:bodyPr>
          <a:lstStyle/>
          <a:p>
            <a:r>
              <a:rPr kumimoji="1" lang="en-US" altLang="ja-JP" sz="1400" dirty="0"/>
              <a:t>C/I(Pattern A1)</a:t>
            </a:r>
          </a:p>
          <a:p>
            <a:r>
              <a:rPr kumimoji="1" lang="en" altLang="ja-JP" sz="1400" dirty="0"/>
              <a:t>Calculated by the ratio using the packet and interference powers generated as is</a:t>
            </a:r>
            <a:endParaRPr kumimoji="1" lang="en-US" altLang="ja-JP" sz="1400" dirty="0"/>
          </a:p>
        </p:txBody>
      </p:sp>
      <p:sp>
        <p:nvSpPr>
          <p:cNvPr id="94" name="テキスト ボックス 93">
            <a:extLst>
              <a:ext uri="{FF2B5EF4-FFF2-40B4-BE49-F238E27FC236}">
                <a16:creationId xmlns:a16="http://schemas.microsoft.com/office/drawing/2014/main" id="{C5F13AC6-212E-1E37-1BF8-E1D61CEC457F}"/>
              </a:ext>
            </a:extLst>
          </p:cNvPr>
          <p:cNvSpPr txBox="1"/>
          <p:nvPr/>
        </p:nvSpPr>
        <p:spPr>
          <a:xfrm>
            <a:off x="6736859" y="5001373"/>
            <a:ext cx="2273940" cy="1169551"/>
          </a:xfrm>
          <a:prstGeom prst="rect">
            <a:avLst/>
          </a:prstGeom>
          <a:noFill/>
        </p:spPr>
        <p:txBody>
          <a:bodyPr wrap="square">
            <a:spAutoFit/>
          </a:bodyPr>
          <a:lstStyle/>
          <a:p>
            <a:r>
              <a:rPr kumimoji="1" lang="en-US" altLang="ja-JP" sz="1400" dirty="0"/>
              <a:t>C</a:t>
            </a:r>
            <a:r>
              <a:rPr kumimoji="1" lang="en-US" altLang="ja-JP" sz="1400" baseline="-25000" dirty="0"/>
              <a:t>PSD</a:t>
            </a:r>
            <a:r>
              <a:rPr kumimoji="1" lang="en-US" altLang="ja-JP" sz="1400" dirty="0"/>
              <a:t>/I</a:t>
            </a:r>
            <a:r>
              <a:rPr kumimoji="1" lang="en-US" altLang="ja-JP" sz="1400" baseline="-25000" dirty="0"/>
              <a:t>PSD</a:t>
            </a:r>
            <a:r>
              <a:rPr kumimoji="1" lang="en-US" altLang="ja-JP" sz="1400" dirty="0"/>
              <a:t>(Pattern A2)</a:t>
            </a:r>
          </a:p>
          <a:p>
            <a:r>
              <a:rPr kumimoji="1" lang="en" altLang="ja-JP" sz="1400" dirty="0"/>
              <a:t>Calculated by the ratio of the generated packet and interference power spectrum densities</a:t>
            </a:r>
            <a:endParaRPr kumimoji="1" lang="en-US" altLang="ja-JP" sz="1400" dirty="0"/>
          </a:p>
        </p:txBody>
      </p:sp>
      <p:grpSp>
        <p:nvGrpSpPr>
          <p:cNvPr id="108" name="グループ化 107">
            <a:extLst>
              <a:ext uri="{FF2B5EF4-FFF2-40B4-BE49-F238E27FC236}">
                <a16:creationId xmlns:a16="http://schemas.microsoft.com/office/drawing/2014/main" id="{6378F22B-95E3-8FBD-CB23-4C696AB49EF9}"/>
              </a:ext>
            </a:extLst>
          </p:cNvPr>
          <p:cNvGrpSpPr/>
          <p:nvPr/>
        </p:nvGrpSpPr>
        <p:grpSpPr>
          <a:xfrm>
            <a:off x="375846" y="4947053"/>
            <a:ext cx="1612266" cy="1529705"/>
            <a:chOff x="7180919" y="745435"/>
            <a:chExt cx="1612266" cy="1529705"/>
          </a:xfrm>
        </p:grpSpPr>
        <p:sp>
          <p:nvSpPr>
            <p:cNvPr id="109" name="正方形/長方形 108">
              <a:extLst>
                <a:ext uri="{FF2B5EF4-FFF2-40B4-BE49-F238E27FC236}">
                  <a16:creationId xmlns:a16="http://schemas.microsoft.com/office/drawing/2014/main" id="{E54B503E-7169-77B1-5D3B-304318063E4D}"/>
                </a:ext>
              </a:extLst>
            </p:cNvPr>
            <p:cNvSpPr/>
            <p:nvPr/>
          </p:nvSpPr>
          <p:spPr bwMode="auto">
            <a:xfrm>
              <a:off x="7180919" y="840101"/>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5555CF0C-7C3A-E6AA-9340-D70B31FAC9F0}"/>
                </a:ext>
              </a:extLst>
            </p:cNvPr>
            <p:cNvSpPr txBox="1"/>
            <p:nvPr/>
          </p:nvSpPr>
          <p:spPr>
            <a:xfrm>
              <a:off x="7540919" y="745435"/>
              <a:ext cx="612668"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Packet</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1" name="テキスト ボックス 110">
              <a:extLst>
                <a:ext uri="{FF2B5EF4-FFF2-40B4-BE49-F238E27FC236}">
                  <a16:creationId xmlns:a16="http://schemas.microsoft.com/office/drawing/2014/main" id="{817353CA-1778-E740-B457-33F8766293E5}"/>
                </a:ext>
              </a:extLst>
            </p:cNvPr>
            <p:cNvSpPr txBox="1"/>
            <p:nvPr/>
          </p:nvSpPr>
          <p:spPr>
            <a:xfrm>
              <a:off x="7540919" y="1114767"/>
              <a:ext cx="761747"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Interferer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2" name="正方形/長方形 111">
              <a:extLst>
                <a:ext uri="{FF2B5EF4-FFF2-40B4-BE49-F238E27FC236}">
                  <a16:creationId xmlns:a16="http://schemas.microsoft.com/office/drawing/2014/main" id="{09D4D656-1131-D6AD-970B-EBE31846462F}"/>
                </a:ext>
              </a:extLst>
            </p:cNvPr>
            <p:cNvSpPr/>
            <p:nvPr/>
          </p:nvSpPr>
          <p:spPr bwMode="auto">
            <a:xfrm flipV="1">
              <a:off x="7180919" y="1209433"/>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3" name="正方形/長方形 112">
              <a:extLst>
                <a:ext uri="{FF2B5EF4-FFF2-40B4-BE49-F238E27FC236}">
                  <a16:creationId xmlns:a16="http://schemas.microsoft.com/office/drawing/2014/main" id="{38BD217E-173F-6030-B360-3E4F43B61112}"/>
                </a:ext>
              </a:extLst>
            </p:cNvPr>
            <p:cNvSpPr/>
            <p:nvPr/>
          </p:nvSpPr>
          <p:spPr bwMode="auto">
            <a:xfrm>
              <a:off x="7180919" y="1583431"/>
              <a:ext cx="360000" cy="180000"/>
            </a:xfrm>
            <a:prstGeom prst="rect">
              <a:avLst/>
            </a:prstGeom>
            <a:solidFill>
              <a:srgbClr val="9BBB59">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4" name="テキスト ボックス 113">
              <a:extLst>
                <a:ext uri="{FF2B5EF4-FFF2-40B4-BE49-F238E27FC236}">
                  <a16:creationId xmlns:a16="http://schemas.microsoft.com/office/drawing/2014/main" id="{6FC684BE-4BC1-77C0-DE92-F3148FDCD611}"/>
                </a:ext>
              </a:extLst>
            </p:cNvPr>
            <p:cNvSpPr txBox="1"/>
            <p:nvPr/>
          </p:nvSpPr>
          <p:spPr>
            <a:xfrm>
              <a:off x="7540919" y="1480978"/>
              <a:ext cx="1252266"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Net time interferer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5" name="正方形/長方形 114">
              <a:extLst>
                <a:ext uri="{FF2B5EF4-FFF2-40B4-BE49-F238E27FC236}">
                  <a16:creationId xmlns:a16="http://schemas.microsoft.com/office/drawing/2014/main" id="{D60BDD5E-CF03-68A9-B303-0111F0DAB472}"/>
                </a:ext>
              </a:extLst>
            </p:cNvPr>
            <p:cNvSpPr/>
            <p:nvPr/>
          </p:nvSpPr>
          <p:spPr>
            <a:xfrm>
              <a:off x="7180919" y="1955561"/>
              <a:ext cx="360000" cy="180000"/>
            </a:xfrm>
            <a:prstGeom prst="rect">
              <a:avLst/>
            </a:prstGeom>
            <a:noFill/>
            <a:ln w="19050" cap="flat" cmpd="sng" algn="ctr">
              <a:solidFill>
                <a:srgbClr val="C0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16" name="テキスト ボックス 115">
              <a:extLst>
                <a:ext uri="{FF2B5EF4-FFF2-40B4-BE49-F238E27FC236}">
                  <a16:creationId xmlns:a16="http://schemas.microsoft.com/office/drawing/2014/main" id="{46EAADFA-6B0A-916A-2021-139C0681451F}"/>
                </a:ext>
              </a:extLst>
            </p:cNvPr>
            <p:cNvSpPr txBox="1"/>
            <p:nvPr/>
          </p:nvSpPr>
          <p:spPr>
            <a:xfrm>
              <a:off x="7540919" y="1859642"/>
              <a:ext cx="1063112" cy="4154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Actual signal</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 time domain</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059161E6-45C5-B41D-3F8B-B7FC2C6A9139}"/>
              </a:ext>
            </a:extLst>
          </p:cNvPr>
          <p:cNvGrpSpPr/>
          <p:nvPr/>
        </p:nvGrpSpPr>
        <p:grpSpPr>
          <a:xfrm>
            <a:off x="6732240" y="2861439"/>
            <a:ext cx="2065539" cy="1711185"/>
            <a:chOff x="4047881" y="1758159"/>
            <a:chExt cx="2065539" cy="1711185"/>
          </a:xfrm>
        </p:grpSpPr>
        <p:sp>
          <p:nvSpPr>
            <p:cNvPr id="7" name="正方形/長方形 6">
              <a:extLst>
                <a:ext uri="{FF2B5EF4-FFF2-40B4-BE49-F238E27FC236}">
                  <a16:creationId xmlns:a16="http://schemas.microsoft.com/office/drawing/2014/main" id="{16E88F5D-9E99-B507-C84A-54ACC9723B1D}"/>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 name="テキスト ボックス 7">
              <a:extLst>
                <a:ext uri="{FF2B5EF4-FFF2-40B4-BE49-F238E27FC236}">
                  <a16:creationId xmlns:a16="http://schemas.microsoft.com/office/drawing/2014/main" id="{E5001FCF-49E3-FDC5-D0D3-BB9FC21A9BEB}"/>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 name="正方形/長方形 8">
              <a:extLst>
                <a:ext uri="{FF2B5EF4-FFF2-40B4-BE49-F238E27FC236}">
                  <a16:creationId xmlns:a16="http://schemas.microsoft.com/office/drawing/2014/main" id="{9EB49F03-37B4-15C6-9DF2-9525F61800F9}"/>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cxnSp>
        <p:nvCxnSpPr>
          <p:cNvPr id="10" name="直線矢印コネクタ 9">
            <a:extLst>
              <a:ext uri="{FF2B5EF4-FFF2-40B4-BE49-F238E27FC236}">
                <a16:creationId xmlns:a16="http://schemas.microsoft.com/office/drawing/2014/main" id="{4FD23921-BD97-28DF-8932-D2DDF8542B81}"/>
              </a:ext>
            </a:extLst>
          </p:cNvPr>
          <p:cNvCxnSpPr>
            <a:cxnSpLocks/>
          </p:cNvCxnSpPr>
          <p:nvPr/>
        </p:nvCxnSpPr>
        <p:spPr>
          <a:xfrm>
            <a:off x="6928540" y="3144899"/>
            <a:ext cx="0" cy="1452454"/>
          </a:xfrm>
          <a:prstGeom prst="straightConnector1">
            <a:avLst/>
          </a:prstGeom>
          <a:noFill/>
          <a:ln w="9525" cap="flat" cmpd="sng" algn="ctr">
            <a:solidFill>
              <a:srgbClr val="0070C0"/>
            </a:solidFill>
            <a:prstDash val="solid"/>
            <a:headEnd type="triangle"/>
            <a:tailEnd type="triangle"/>
          </a:ln>
          <a:effectLst/>
        </p:spPr>
      </p:cxnSp>
      <p:cxnSp>
        <p:nvCxnSpPr>
          <p:cNvPr id="11" name="直線矢印コネクタ 10">
            <a:extLst>
              <a:ext uri="{FF2B5EF4-FFF2-40B4-BE49-F238E27FC236}">
                <a16:creationId xmlns:a16="http://schemas.microsoft.com/office/drawing/2014/main" id="{D4A12B17-E80C-08EA-B720-726A2B7758B1}"/>
              </a:ext>
            </a:extLst>
          </p:cNvPr>
          <p:cNvCxnSpPr>
            <a:cxnSpLocks/>
          </p:cNvCxnSpPr>
          <p:nvPr/>
        </p:nvCxnSpPr>
        <p:spPr>
          <a:xfrm>
            <a:off x="8172400" y="2871847"/>
            <a:ext cx="0" cy="1239589"/>
          </a:xfrm>
          <a:prstGeom prst="straightConnector1">
            <a:avLst/>
          </a:prstGeom>
          <a:noFill/>
          <a:ln w="9525" cap="flat" cmpd="sng" algn="ctr">
            <a:solidFill>
              <a:srgbClr val="0070C0"/>
            </a:solidFill>
            <a:prstDash val="solid"/>
            <a:headEnd type="triangle"/>
            <a:tailEnd type="triangle"/>
          </a:ln>
          <a:effectLst/>
        </p:spPr>
      </p:cxnSp>
      <p:sp>
        <p:nvSpPr>
          <p:cNvPr id="12" name="テキスト ボックス 11">
            <a:extLst>
              <a:ext uri="{FF2B5EF4-FFF2-40B4-BE49-F238E27FC236}">
                <a16:creationId xmlns:a16="http://schemas.microsoft.com/office/drawing/2014/main" id="{AE7FC844-4D5F-8909-7311-13B127C7F2EE}"/>
              </a:ext>
            </a:extLst>
          </p:cNvPr>
          <p:cNvSpPr txBox="1"/>
          <p:nvPr/>
        </p:nvSpPr>
        <p:spPr>
          <a:xfrm>
            <a:off x="6908468" y="4253883"/>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3" name="テキスト ボックス 12">
            <a:extLst>
              <a:ext uri="{FF2B5EF4-FFF2-40B4-BE49-F238E27FC236}">
                <a16:creationId xmlns:a16="http://schemas.microsoft.com/office/drawing/2014/main" id="{AB91ECEE-7D96-BA3F-C19A-7C18EAE48DCB}"/>
              </a:ext>
            </a:extLst>
          </p:cNvPr>
          <p:cNvSpPr txBox="1"/>
          <p:nvPr/>
        </p:nvSpPr>
        <p:spPr>
          <a:xfrm>
            <a:off x="8170968" y="2970521"/>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Tree>
    <p:extLst>
      <p:ext uri="{BB962C8B-B14F-4D97-AF65-F5344CB8AC3E}">
        <p14:creationId xmlns:p14="http://schemas.microsoft.com/office/powerpoint/2010/main" val="270473963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1960</TotalTime>
  <Words>1225</Words>
  <Application>Microsoft Macintosh PowerPoint</Application>
  <PresentationFormat>画面に合わせる (4:3)</PresentationFormat>
  <Paragraphs>199</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 New Roman</vt:lpstr>
      <vt:lpstr>Office テーマ</vt:lpstr>
      <vt:lpstr>PowerPoint プレゼンテーション</vt:lpstr>
      <vt:lpstr>C/I calculation for Evaluation of Transmission Characteristics of IEEE 802.15.4ad PHY under Interference Noise</vt:lpstr>
      <vt:lpstr>Background</vt:lpstr>
      <vt:lpstr>Interference generation (modified from #512)</vt:lpstr>
      <vt:lpstr>Incorporation of the generated interference signals into a transmission evaluation simulator (Example of SUN FSK signal with 400 kHz bandwidth)</vt:lpstr>
      <vt:lpstr>Generation Examples (from #512)</vt:lpstr>
      <vt:lpstr> Assumed C/I</vt:lpstr>
      <vt:lpstr>PowerPoint プレゼンテーション</vt:lpstr>
      <vt:lpstr>C/I(Pattern A)</vt:lpstr>
      <vt:lpstr>C/I(Pattern B)</vt:lpstr>
      <vt:lpstr>Recommendation</vt:lpstr>
      <vt:lpstr>PER Calculation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85</cp:revision>
  <cp:lastPrinted>2024-07-16T17:36:35Z</cp:lastPrinted>
  <dcterms:created xsi:type="dcterms:W3CDTF">2023-07-11T09:26:43Z</dcterms:created>
  <dcterms:modified xsi:type="dcterms:W3CDTF">2024-11-11T23:36:27Z</dcterms:modified>
  <cp:category/>
</cp:coreProperties>
</file>