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3"/>
  </p:notesMasterIdLst>
  <p:sldIdLst>
    <p:sldId id="287" r:id="rId2"/>
    <p:sldId id="437" r:id="rId3"/>
    <p:sldId id="436" r:id="rId4"/>
    <p:sldId id="438" r:id="rId5"/>
    <p:sldId id="419" r:id="rId6"/>
    <p:sldId id="420" r:id="rId7"/>
    <p:sldId id="421" r:id="rId8"/>
    <p:sldId id="422" r:id="rId9"/>
    <p:sldId id="423" r:id="rId10"/>
    <p:sldId id="424" r:id="rId11"/>
    <p:sldId id="425" r:id="rId12"/>
    <p:sldId id="428" r:id="rId13"/>
    <p:sldId id="427" r:id="rId14"/>
    <p:sldId id="429" r:id="rId15"/>
    <p:sldId id="388" r:id="rId16"/>
    <p:sldId id="342" r:id="rId17"/>
    <p:sldId id="375" r:id="rId18"/>
    <p:sldId id="416" r:id="rId19"/>
    <p:sldId id="407" r:id="rId20"/>
    <p:sldId id="408" r:id="rId21"/>
    <p:sldId id="409" r:id="rId22"/>
    <p:sldId id="410" r:id="rId23"/>
    <p:sldId id="412" r:id="rId24"/>
    <p:sldId id="414" r:id="rId25"/>
    <p:sldId id="413" r:id="rId26"/>
    <p:sldId id="432" r:id="rId27"/>
    <p:sldId id="430" r:id="rId28"/>
    <p:sldId id="431" r:id="rId29"/>
    <p:sldId id="434" r:id="rId30"/>
    <p:sldId id="354" r:id="rId31"/>
    <p:sldId id="315" r:id="rId32"/>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9933"/>
    <a:srgbClr val="33CC33"/>
    <a:srgbClr val="CCECFF"/>
    <a:srgbClr val="FF9900"/>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3" autoAdjust="0"/>
    <p:restoredTop sz="90956" autoAdjust="0"/>
  </p:normalViewPr>
  <p:slideViewPr>
    <p:cSldViewPr>
      <p:cViewPr varScale="1">
        <p:scale>
          <a:sx n="80" d="100"/>
          <a:sy n="80" d="100"/>
        </p:scale>
        <p:origin x="1450" y="58"/>
      </p:cViewPr>
      <p:guideLst>
        <p:guide orient="horz" pos="2160"/>
        <p:guide pos="2880"/>
      </p:guideLst>
    </p:cSldViewPr>
  </p:slideViewPr>
  <p:outlineViewPr>
    <p:cViewPr varScale="1">
      <p:scale>
        <a:sx n="170" d="200"/>
        <a:sy n="170" d="200"/>
      </p:scale>
      <p:origin x="-780" y="-84"/>
    </p:cViewPr>
  </p:outlineViewPr>
  <p:notesTextViewPr>
    <p:cViewPr>
      <p:scale>
        <a:sx n="200" d="100"/>
        <a:sy n="200" d="100"/>
      </p:scale>
      <p:origin x="0" y="0"/>
    </p:cViewPr>
  </p:notesTextViewPr>
  <p:sorterViewPr>
    <p:cViewPr>
      <p:scale>
        <a:sx n="200" d="100"/>
        <a:sy n="200" d="100"/>
      </p:scale>
      <p:origin x="0" y="0"/>
    </p:cViewPr>
  </p:sorterViewPr>
  <p:notesViewPr>
    <p:cSldViewPr>
      <p:cViewPr varScale="1">
        <p:scale>
          <a:sx n="117" d="100"/>
          <a:sy n="117" d="100"/>
        </p:scale>
        <p:origin x="50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r>
              <a:rPr lang="en-US" altLang="en-US" sz="1800" noProof="0" dirty="0"/>
              <a:t> </a:t>
            </a:r>
            <a:r>
              <a:rPr lang="en-US" altLang="en-US" sz="1800" noProof="0" dirty="0" err="1"/>
              <a:t>aaaa</a:t>
            </a:r>
            <a:endParaRPr lang="en-US" altLang="en-US" noProof="0" dirty="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 name="머리글 개체 틀 4">
            <a:extLst>
              <a:ext uri="{FF2B5EF4-FFF2-40B4-BE49-F238E27FC236}">
                <a16:creationId xmlns:a16="http://schemas.microsoft.com/office/drawing/2014/main" id="{5BA9B2AD-FD1B-35DC-7A80-8DDE6E3057AF}"/>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ko-KR" alt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8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dirty="0">
                <a:latin typeface="Times New Roman" panose="02020603050405020304" pitchFamily="18" charset="0"/>
              </a:rPr>
              <a:t> </a:t>
            </a:r>
          </a:p>
          <a:p>
            <a:endParaRPr lang="en-US" altLang="en-US"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7E5C0-D113-5427-7659-CA375A5EEAE4}"/>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208D9470-7811-575A-B2A0-484411795594}"/>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D970CE06-9457-E3A9-2ECB-52819AD80BCF}"/>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dirty="0">
                <a:latin typeface="Times New Roman" panose="02020603050405020304" pitchFamily="18" charset="0"/>
                <a:cs typeface="Times New Roman" panose="02020603050405020304" pitchFamily="18" charset="0"/>
              </a:rPr>
              <a:t> </a:t>
            </a:r>
            <a:endParaRPr lang="ko-KR" altLang="en-US" dirty="0"/>
          </a:p>
        </p:txBody>
      </p:sp>
      <p:sp>
        <p:nvSpPr>
          <p:cNvPr id="4" name="날짜 개체 틀 3">
            <a:extLst>
              <a:ext uri="{FF2B5EF4-FFF2-40B4-BE49-F238E27FC236}">
                <a16:creationId xmlns:a16="http://schemas.microsoft.com/office/drawing/2014/main" id="{DF382EE2-B680-4F96-6077-6C442701325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1BDE8307-6850-67B6-5F31-3AB14E779FCD}"/>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10</a:t>
            </a:fld>
            <a:endParaRPr lang="en-US" altLang="en-US"/>
          </a:p>
        </p:txBody>
      </p:sp>
    </p:spTree>
    <p:extLst>
      <p:ext uri="{BB962C8B-B14F-4D97-AF65-F5344CB8AC3E}">
        <p14:creationId xmlns:p14="http://schemas.microsoft.com/office/powerpoint/2010/main" val="2787031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B2159-545E-17C6-FA94-6357FA97DFBF}"/>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9A84173-0DD9-232D-3091-5C18ECAF91D2}"/>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A8C140C1-C542-3CB9-24A8-9BDD4B7DA036}"/>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dirty="0">
                <a:latin typeface="Times New Roman" panose="02020603050405020304" pitchFamily="18" charset="0"/>
                <a:cs typeface="Times New Roman" panose="02020603050405020304" pitchFamily="18" charset="0"/>
              </a:rPr>
              <a:t>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ko-KR" altLang="en-US" dirty="0"/>
          </a:p>
        </p:txBody>
      </p:sp>
      <p:sp>
        <p:nvSpPr>
          <p:cNvPr id="4" name="날짜 개체 틀 3">
            <a:extLst>
              <a:ext uri="{FF2B5EF4-FFF2-40B4-BE49-F238E27FC236}">
                <a16:creationId xmlns:a16="http://schemas.microsoft.com/office/drawing/2014/main" id="{6D3B2C2E-22EF-95B1-2A43-29F2A2F7E358}"/>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7DDCB919-E7A8-062D-8F1F-DFE1EA5F2AA4}"/>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11</a:t>
            </a:fld>
            <a:endParaRPr lang="en-US" altLang="en-US"/>
          </a:p>
        </p:txBody>
      </p:sp>
    </p:spTree>
    <p:extLst>
      <p:ext uri="{BB962C8B-B14F-4D97-AF65-F5344CB8AC3E}">
        <p14:creationId xmlns:p14="http://schemas.microsoft.com/office/powerpoint/2010/main" val="310415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6E556-37FE-DD70-A004-AF325CE9BDE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97A6215E-95D4-F686-2E98-E1162A8CCD09}"/>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6345BB83-30F3-4BBD-193C-B9203D41973D}"/>
              </a:ext>
            </a:extLst>
          </p:cNvPr>
          <p:cNvSpPr>
            <a:spLocks noGrp="1"/>
          </p:cNvSpPr>
          <p:nvPr>
            <p:ph type="body" idx="1"/>
          </p:nvPr>
        </p:nvSpPr>
        <p:spPr/>
        <p:txBody>
          <a:bodyPr/>
          <a:lstStyle/>
          <a:p>
            <a:pPr algn="l"/>
            <a:r>
              <a:rPr lang="en-US" altLang="ko-KR" sz="1800" dirty="0">
                <a:latin typeface="Times New Roman" panose="02020603050405020304" pitchFamily="18" charset="0"/>
                <a:cs typeface="Times New Roman" panose="02020603050405020304" pitchFamily="18" charset="0"/>
              </a:rPr>
              <a:t> </a:t>
            </a:r>
            <a:endParaRPr lang="ko-KR" altLang="en-US" dirty="0"/>
          </a:p>
        </p:txBody>
      </p:sp>
      <p:sp>
        <p:nvSpPr>
          <p:cNvPr id="4" name="날짜 개체 틀 3">
            <a:extLst>
              <a:ext uri="{FF2B5EF4-FFF2-40B4-BE49-F238E27FC236}">
                <a16:creationId xmlns:a16="http://schemas.microsoft.com/office/drawing/2014/main" id="{E8FBCFDE-1E09-B200-173B-18DA3DE8C658}"/>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142CA7C9-7654-3F94-4A59-98CF1324F6A0}"/>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12</a:t>
            </a:fld>
            <a:endParaRPr lang="en-US" altLang="en-US"/>
          </a:p>
        </p:txBody>
      </p:sp>
    </p:spTree>
    <p:extLst>
      <p:ext uri="{BB962C8B-B14F-4D97-AF65-F5344CB8AC3E}">
        <p14:creationId xmlns:p14="http://schemas.microsoft.com/office/powerpoint/2010/main" val="3164682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7F716-5A75-8089-A8B5-40178F013A5B}"/>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966D33DF-B0B7-F4DE-2AB9-03E71E309C14}"/>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A7D55023-AD2D-EE79-A5D5-C94516D48A59}"/>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b="0" i="0" u="none" strike="noStrike" baseline="0" dirty="0">
                <a:latin typeface="Times New Roman" panose="02020603050405020304" pitchFamily="18" charset="0"/>
                <a:cs typeface="Times New Roman" panose="02020603050405020304" pitchFamily="18" charset="0"/>
              </a:rPr>
              <a:t>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ko-KR" altLang="en-US" dirty="0"/>
          </a:p>
        </p:txBody>
      </p:sp>
      <p:sp>
        <p:nvSpPr>
          <p:cNvPr id="4" name="날짜 개체 틀 3">
            <a:extLst>
              <a:ext uri="{FF2B5EF4-FFF2-40B4-BE49-F238E27FC236}">
                <a16:creationId xmlns:a16="http://schemas.microsoft.com/office/drawing/2014/main" id="{8B6CA54C-4843-5BDF-D731-ACAC11F08277}"/>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7504C918-679B-F503-CCC6-EFF207D7B89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13</a:t>
            </a:fld>
            <a:endParaRPr lang="en-US" altLang="en-US"/>
          </a:p>
        </p:txBody>
      </p:sp>
    </p:spTree>
    <p:extLst>
      <p:ext uri="{BB962C8B-B14F-4D97-AF65-F5344CB8AC3E}">
        <p14:creationId xmlns:p14="http://schemas.microsoft.com/office/powerpoint/2010/main" val="298325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35D5A-72CF-3C08-7F55-1DD9CA07851E}"/>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E9ACF73-489C-91C3-A095-20663D3BE5BE}"/>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776A3385-2A79-B0CA-0F70-0EF6114374BB}"/>
              </a:ext>
            </a:extLst>
          </p:cNvPr>
          <p:cNvSpPr>
            <a:spLocks noGrp="1"/>
          </p:cNvSpPr>
          <p:nvPr>
            <p:ph type="body" idx="1"/>
          </p:nvPr>
        </p:nvSpPr>
        <p:spPr/>
        <p:txBody>
          <a:bodyPr/>
          <a:lstStyle/>
          <a:p>
            <a:pPr marL="180975" indent="0">
              <a:buFont typeface="맑은 고딕" panose="020B0503020000020004" pitchFamily="50" charset="-127"/>
              <a:buNone/>
            </a:pPr>
            <a:r>
              <a:rPr lang="en-US" altLang="ko-KR" sz="1800" dirty="0">
                <a:latin typeface="Times New Roman" panose="02020603050405020304" pitchFamily="18" charset="0"/>
                <a:cs typeface="Times New Roman" panose="02020603050405020304" pitchFamily="18" charset="0"/>
              </a:rPr>
              <a:t> </a:t>
            </a:r>
            <a:endParaRPr lang="en-US" altLang="ko-KR" sz="2000" dirty="0">
              <a:latin typeface="Times New Roman" panose="02020603050405020304" pitchFamily="18" charset="0"/>
              <a:cs typeface="Times New Roman" panose="02020603050405020304" pitchFamily="18"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ko-KR" altLang="en-US" dirty="0"/>
          </a:p>
        </p:txBody>
      </p:sp>
      <p:sp>
        <p:nvSpPr>
          <p:cNvPr id="4" name="날짜 개체 틀 3">
            <a:extLst>
              <a:ext uri="{FF2B5EF4-FFF2-40B4-BE49-F238E27FC236}">
                <a16:creationId xmlns:a16="http://schemas.microsoft.com/office/drawing/2014/main" id="{188D9D09-B1AF-FE2C-A1C4-40B7667F014C}"/>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4F21BA7-36F9-79CC-F89E-68A480571BC0}"/>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14</a:t>
            </a:fld>
            <a:endParaRPr lang="en-US" altLang="en-US"/>
          </a:p>
        </p:txBody>
      </p:sp>
    </p:spTree>
    <p:extLst>
      <p:ext uri="{BB962C8B-B14F-4D97-AF65-F5344CB8AC3E}">
        <p14:creationId xmlns:p14="http://schemas.microsoft.com/office/powerpoint/2010/main" val="3668884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15</a:t>
            </a:fld>
            <a:endParaRPr lang="en-US" altLang="en-US"/>
          </a:p>
        </p:txBody>
      </p:sp>
    </p:spTree>
    <p:extLst>
      <p:ext uri="{BB962C8B-B14F-4D97-AF65-F5344CB8AC3E}">
        <p14:creationId xmlns:p14="http://schemas.microsoft.com/office/powerpoint/2010/main" val="3224574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dirty="0">
                <a:latin typeface="Times New Roman" panose="02020603050405020304" pitchFamily="18" charset="0"/>
                <a:cs typeface="Times New Roman" panose="02020603050405020304" pitchFamily="18" charset="0"/>
              </a:rPr>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16</a:t>
            </a:fld>
            <a:endParaRPr lang="en-US" altLang="en-US"/>
          </a:p>
        </p:txBody>
      </p:sp>
    </p:spTree>
    <p:extLst>
      <p:ext uri="{BB962C8B-B14F-4D97-AF65-F5344CB8AC3E}">
        <p14:creationId xmlns:p14="http://schemas.microsoft.com/office/powerpoint/2010/main" val="2599488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0" indent="0">
              <a:buFont typeface="Arial" panose="020B0604020202020204" pitchFamily="34" charset="0"/>
              <a:buNone/>
            </a:pPr>
            <a:r>
              <a:rPr lang="en-US" altLang="ko-KR" sz="1800" b="0" dirty="0">
                <a:latin typeface="Times New Roman" panose="02020603050405020304" pitchFamily="18" charset="0"/>
                <a:cs typeface="Times New Roman" panose="02020603050405020304" pitchFamily="18" charset="0"/>
              </a:rPr>
              <a:t>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17</a:t>
            </a:fld>
            <a:endParaRPr lang="en-US" altLang="en-US"/>
          </a:p>
        </p:txBody>
      </p:sp>
    </p:spTree>
    <p:extLst>
      <p:ext uri="{BB962C8B-B14F-4D97-AF65-F5344CB8AC3E}">
        <p14:creationId xmlns:p14="http://schemas.microsoft.com/office/powerpoint/2010/main" val="3500705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5AE68-8CED-5CE4-BDD6-534550E27CC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B8D6E44-A292-05DD-21D7-5F9E836E4E83}"/>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6F68B23E-1305-2D57-62A8-87D4EEF0082E}"/>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b="0" dirty="0">
                <a:latin typeface="Times New Roman" panose="02020603050405020304" pitchFamily="18" charset="0"/>
                <a:cs typeface="Times New Roman" panose="02020603050405020304" pitchFamily="18" charset="0"/>
              </a:rPr>
              <a:t> </a:t>
            </a:r>
            <a:endParaRPr lang="ko-KR" altLang="en-US" dirty="0"/>
          </a:p>
        </p:txBody>
      </p:sp>
      <p:sp>
        <p:nvSpPr>
          <p:cNvPr id="4" name="날짜 개체 틀 3">
            <a:extLst>
              <a:ext uri="{FF2B5EF4-FFF2-40B4-BE49-F238E27FC236}">
                <a16:creationId xmlns:a16="http://schemas.microsoft.com/office/drawing/2014/main" id="{FA2D8106-CA0C-0511-E88C-0F736BA870F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C85ACA59-BDF7-C381-B8F4-0E15772E8679}"/>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18</a:t>
            </a:fld>
            <a:endParaRPr lang="en-US" altLang="en-US"/>
          </a:p>
        </p:txBody>
      </p:sp>
    </p:spTree>
    <p:extLst>
      <p:ext uri="{BB962C8B-B14F-4D97-AF65-F5344CB8AC3E}">
        <p14:creationId xmlns:p14="http://schemas.microsoft.com/office/powerpoint/2010/main" val="1285643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52995-988A-535F-AF1A-21EE13FE3286}"/>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9EA53D6D-8C82-9BBB-03A4-9CFE753F3460}"/>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88E00DEE-F8D4-8FD8-C808-635361055E26}"/>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dirty="0">
                <a:latin typeface="Times New Roman" panose="02020603050405020304" pitchFamily="18" charset="0"/>
                <a:cs typeface="Times New Roman" panose="02020603050405020304" pitchFamily="18" charset="0"/>
              </a:rPr>
              <a:t> </a:t>
            </a:r>
            <a:endParaRPr lang="en-US" altLang="ko-KR" sz="1800" b="0" dirty="0">
              <a:latin typeface="Times New Roman" panose="02020603050405020304" pitchFamily="18" charset="0"/>
              <a:cs typeface="Times New Roman" panose="02020603050405020304" pitchFamily="18" charset="0"/>
            </a:endParaRPr>
          </a:p>
        </p:txBody>
      </p:sp>
      <p:sp>
        <p:nvSpPr>
          <p:cNvPr id="4" name="날짜 개체 틀 3">
            <a:extLst>
              <a:ext uri="{FF2B5EF4-FFF2-40B4-BE49-F238E27FC236}">
                <a16:creationId xmlns:a16="http://schemas.microsoft.com/office/drawing/2014/main" id="{0C94D768-A42A-B128-A7DC-198417EFFCDC}"/>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E1339830-E00A-D5F1-E054-42553E727AA6}"/>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19</a:t>
            </a:fld>
            <a:endParaRPr lang="en-US" altLang="en-US"/>
          </a:p>
        </p:txBody>
      </p:sp>
    </p:spTree>
    <p:extLst>
      <p:ext uri="{BB962C8B-B14F-4D97-AF65-F5344CB8AC3E}">
        <p14:creationId xmlns:p14="http://schemas.microsoft.com/office/powerpoint/2010/main" val="2009922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3530F-B9A0-355C-1BC3-58020072CFCC}"/>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2322C921-EEAD-4A67-03D3-5420D7E09DF5}"/>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C9D001CE-53C4-F54E-08A3-8C865F77B7E8}"/>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b="0" dirty="0">
                <a:latin typeface="Times New Roman" panose="02020603050405020304" pitchFamily="18" charset="0"/>
                <a:cs typeface="Times New Roman" panose="02020603050405020304" pitchFamily="18" charset="0"/>
              </a:rPr>
              <a:t> </a:t>
            </a:r>
            <a:endParaRPr lang="ko-KR" altLang="en-US" dirty="0"/>
          </a:p>
        </p:txBody>
      </p:sp>
      <p:sp>
        <p:nvSpPr>
          <p:cNvPr id="4" name="날짜 개체 틀 3">
            <a:extLst>
              <a:ext uri="{FF2B5EF4-FFF2-40B4-BE49-F238E27FC236}">
                <a16:creationId xmlns:a16="http://schemas.microsoft.com/office/drawing/2014/main" id="{58D5F18D-7159-9BDE-1E6F-CD181C0F8D1F}"/>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78A4EF81-8B06-4B68-067A-65B86D494AE9}"/>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a:t>
            </a:fld>
            <a:endParaRPr lang="en-US" altLang="en-US"/>
          </a:p>
        </p:txBody>
      </p:sp>
    </p:spTree>
    <p:extLst>
      <p:ext uri="{BB962C8B-B14F-4D97-AF65-F5344CB8AC3E}">
        <p14:creationId xmlns:p14="http://schemas.microsoft.com/office/powerpoint/2010/main" val="3175272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BDC5B-67D3-25C2-3FB6-C727CB271F52}"/>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62938E1-A031-65C9-CADB-204DD540ECE6}"/>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40CE72F1-BEF8-0A80-8CAA-C715310B56DA}"/>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dirty="0">
                <a:latin typeface="Times New Roman" panose="02020603050405020304" pitchFamily="18" charset="0"/>
                <a:cs typeface="Times New Roman" panose="02020603050405020304" pitchFamily="18" charset="0"/>
              </a:rPr>
              <a:t> </a:t>
            </a:r>
            <a:endParaRPr lang="ko-KR" altLang="en-US" dirty="0"/>
          </a:p>
        </p:txBody>
      </p:sp>
      <p:sp>
        <p:nvSpPr>
          <p:cNvPr id="4" name="날짜 개체 틀 3">
            <a:extLst>
              <a:ext uri="{FF2B5EF4-FFF2-40B4-BE49-F238E27FC236}">
                <a16:creationId xmlns:a16="http://schemas.microsoft.com/office/drawing/2014/main" id="{58B79D8B-2989-4EDC-BB26-ECB3F78F0F34}"/>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493AD02-652A-9A32-4B7D-5494FF9E8EE8}"/>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20</a:t>
            </a:fld>
            <a:endParaRPr lang="en-US" altLang="en-US"/>
          </a:p>
        </p:txBody>
      </p:sp>
    </p:spTree>
    <p:extLst>
      <p:ext uri="{BB962C8B-B14F-4D97-AF65-F5344CB8AC3E}">
        <p14:creationId xmlns:p14="http://schemas.microsoft.com/office/powerpoint/2010/main" val="1489097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4ED89-0F0A-49BB-8B3B-842FA5381A32}"/>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5B04EC77-241B-2469-1C00-71A8454D2311}"/>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76062F93-70F7-345C-CC3F-CE0C6DA91687}"/>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dirty="0">
                <a:latin typeface="Times New Roman" panose="02020603050405020304" pitchFamily="18" charset="0"/>
                <a:cs typeface="Times New Roman" panose="02020603050405020304" pitchFamily="18" charset="0"/>
              </a:rPr>
              <a:t> </a:t>
            </a:r>
            <a:endParaRPr lang="ko-KR" altLang="en-US" dirty="0"/>
          </a:p>
        </p:txBody>
      </p:sp>
      <p:sp>
        <p:nvSpPr>
          <p:cNvPr id="4" name="날짜 개체 틀 3">
            <a:extLst>
              <a:ext uri="{FF2B5EF4-FFF2-40B4-BE49-F238E27FC236}">
                <a16:creationId xmlns:a16="http://schemas.microsoft.com/office/drawing/2014/main" id="{EAA49FF2-ECA9-FD6F-2AAE-33ED01234730}"/>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E47A3E12-752E-E527-F925-6195730B0430}"/>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21</a:t>
            </a:fld>
            <a:endParaRPr lang="en-US" altLang="en-US"/>
          </a:p>
        </p:txBody>
      </p:sp>
    </p:spTree>
    <p:extLst>
      <p:ext uri="{BB962C8B-B14F-4D97-AF65-F5344CB8AC3E}">
        <p14:creationId xmlns:p14="http://schemas.microsoft.com/office/powerpoint/2010/main" val="93248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65B76-F825-998C-0B4F-7EA470B1EB2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1848BDDB-E2C0-102C-C9C5-5963BAFD6310}"/>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D76789AA-CDA5-52C0-E437-4DDE6C5CA2EA}"/>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dirty="0">
                <a:latin typeface="Times New Roman" panose="02020603050405020304" pitchFamily="18" charset="0"/>
                <a:cs typeface="Times New Roman" panose="02020603050405020304" pitchFamily="18" charset="0"/>
              </a:rPr>
              <a:t> </a:t>
            </a:r>
            <a:endParaRPr lang="ko-KR" altLang="en-US" sz="1800" dirty="0">
              <a:solidFill>
                <a:schemeClr val="tx1"/>
              </a:solidFill>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ko-KR" altLang="en-US" dirty="0"/>
          </a:p>
        </p:txBody>
      </p:sp>
      <p:sp>
        <p:nvSpPr>
          <p:cNvPr id="4" name="날짜 개체 틀 3">
            <a:extLst>
              <a:ext uri="{FF2B5EF4-FFF2-40B4-BE49-F238E27FC236}">
                <a16:creationId xmlns:a16="http://schemas.microsoft.com/office/drawing/2014/main" id="{D157869C-2425-EB30-555A-30B905DD8883}"/>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2D887DE-B6EB-DDEF-E710-DF52C5433443}"/>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22</a:t>
            </a:fld>
            <a:endParaRPr lang="en-US" altLang="en-US"/>
          </a:p>
        </p:txBody>
      </p:sp>
    </p:spTree>
    <p:extLst>
      <p:ext uri="{BB962C8B-B14F-4D97-AF65-F5344CB8AC3E}">
        <p14:creationId xmlns:p14="http://schemas.microsoft.com/office/powerpoint/2010/main" val="2227564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98D80-5A72-DBDF-9A83-68C8EFC9F15A}"/>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32648924-A12E-D26D-26B7-F2F499832741}"/>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98C44058-040B-7BA5-0E7E-1538830CAC52}"/>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dirty="0">
                <a:latin typeface="Times New Roman" panose="02020603050405020304" pitchFamily="18" charset="0"/>
                <a:cs typeface="Times New Roman" panose="02020603050405020304" pitchFamily="18" charset="0"/>
              </a:rPr>
              <a:t> </a:t>
            </a:r>
            <a:endParaRPr lang="ko-KR" altLang="en-US" dirty="0"/>
          </a:p>
        </p:txBody>
      </p:sp>
      <p:sp>
        <p:nvSpPr>
          <p:cNvPr id="4" name="날짜 개체 틀 3">
            <a:extLst>
              <a:ext uri="{FF2B5EF4-FFF2-40B4-BE49-F238E27FC236}">
                <a16:creationId xmlns:a16="http://schemas.microsoft.com/office/drawing/2014/main" id="{4407D78F-9462-EEF8-40C3-AB9BB77BB028}"/>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D3155552-EC03-5D90-AD9E-A86E93396A8A}"/>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23</a:t>
            </a:fld>
            <a:endParaRPr lang="en-US" altLang="en-US"/>
          </a:p>
        </p:txBody>
      </p:sp>
    </p:spTree>
    <p:extLst>
      <p:ext uri="{BB962C8B-B14F-4D97-AF65-F5344CB8AC3E}">
        <p14:creationId xmlns:p14="http://schemas.microsoft.com/office/powerpoint/2010/main" val="4137256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3055C-5075-B17B-A1D8-03F530CDA1C2}"/>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3E58FA5B-BD44-7841-46A2-D55EB36EF275}"/>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EB68677C-19CD-AB03-E223-FE5217613264}"/>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dirty="0">
                <a:latin typeface="Times New Roman" panose="02020603050405020304" pitchFamily="18" charset="0"/>
                <a:cs typeface="Times New Roman" panose="02020603050405020304" pitchFamily="18" charset="0"/>
              </a:rPr>
              <a:t>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ko-KR" altLang="en-US" dirty="0"/>
          </a:p>
        </p:txBody>
      </p:sp>
      <p:sp>
        <p:nvSpPr>
          <p:cNvPr id="4" name="날짜 개체 틀 3">
            <a:extLst>
              <a:ext uri="{FF2B5EF4-FFF2-40B4-BE49-F238E27FC236}">
                <a16:creationId xmlns:a16="http://schemas.microsoft.com/office/drawing/2014/main" id="{86556801-DB94-F928-32F3-66892BF45FEE}"/>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F96D698F-416E-4713-D489-AA6993079DC9}"/>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24</a:t>
            </a:fld>
            <a:endParaRPr lang="en-US" altLang="en-US"/>
          </a:p>
        </p:txBody>
      </p:sp>
    </p:spTree>
    <p:extLst>
      <p:ext uri="{BB962C8B-B14F-4D97-AF65-F5344CB8AC3E}">
        <p14:creationId xmlns:p14="http://schemas.microsoft.com/office/powerpoint/2010/main" val="497225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D2F75-BC3A-B44B-63B9-0C313F6CBA4E}"/>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0DB0437-37D0-64AC-59A8-21E6038F551B}"/>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96F45314-B2F7-6E3A-F856-39682DC64E46}"/>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dirty="0">
                <a:latin typeface="Times New Roman" panose="02020603050405020304" pitchFamily="18" charset="0"/>
                <a:cs typeface="Times New Roman" panose="02020603050405020304" pitchFamily="18" charset="0"/>
              </a:rPr>
              <a:t>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ko-KR" altLang="en-US" dirty="0"/>
          </a:p>
        </p:txBody>
      </p:sp>
      <p:sp>
        <p:nvSpPr>
          <p:cNvPr id="4" name="날짜 개체 틀 3">
            <a:extLst>
              <a:ext uri="{FF2B5EF4-FFF2-40B4-BE49-F238E27FC236}">
                <a16:creationId xmlns:a16="http://schemas.microsoft.com/office/drawing/2014/main" id="{E00A5858-BB83-E49D-F7CE-F76E63648BAF}"/>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0B48DEE6-233A-0029-90A4-89E131387D23}"/>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25</a:t>
            </a:fld>
            <a:endParaRPr lang="en-US" altLang="en-US"/>
          </a:p>
        </p:txBody>
      </p:sp>
    </p:spTree>
    <p:extLst>
      <p:ext uri="{BB962C8B-B14F-4D97-AF65-F5344CB8AC3E}">
        <p14:creationId xmlns:p14="http://schemas.microsoft.com/office/powerpoint/2010/main" val="1366866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B8731-4D8E-BFF6-EF99-EC65BA99BA8F}"/>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9D03D71B-4940-9309-1541-1938F6EFED29}"/>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AE4166BC-6CA3-7E36-E6A8-C39549B6B75C}"/>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dirty="0">
                <a:latin typeface="Times New Roman" panose="02020603050405020304" pitchFamily="18" charset="0"/>
                <a:cs typeface="Times New Roman" panose="02020603050405020304" pitchFamily="18" charset="0"/>
              </a:rPr>
              <a:t> </a:t>
            </a:r>
            <a:endParaRPr lang="ko-KR" altLang="en-US" dirty="0"/>
          </a:p>
        </p:txBody>
      </p:sp>
      <p:sp>
        <p:nvSpPr>
          <p:cNvPr id="4" name="날짜 개체 틀 3">
            <a:extLst>
              <a:ext uri="{FF2B5EF4-FFF2-40B4-BE49-F238E27FC236}">
                <a16:creationId xmlns:a16="http://schemas.microsoft.com/office/drawing/2014/main" id="{7B382AC7-6B79-BABE-F34A-574B31FDE540}"/>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161548FC-7D29-598D-3F1A-C02781654B21}"/>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26</a:t>
            </a:fld>
            <a:endParaRPr lang="en-US" altLang="en-US"/>
          </a:p>
        </p:txBody>
      </p:sp>
    </p:spTree>
    <p:extLst>
      <p:ext uri="{BB962C8B-B14F-4D97-AF65-F5344CB8AC3E}">
        <p14:creationId xmlns:p14="http://schemas.microsoft.com/office/powerpoint/2010/main" val="3164459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0BEBB-2618-991A-631B-1611A67F909B}"/>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4F54109-B8D4-9833-D1DF-323617C5C817}"/>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707EDF18-6F6A-802D-E263-E61DD3D7253F}"/>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dirty="0">
                <a:latin typeface="Times New Roman" panose="02020603050405020304" pitchFamily="18" charset="0"/>
                <a:cs typeface="Times New Roman" panose="02020603050405020304" pitchFamily="18" charset="0"/>
              </a:rPr>
              <a:t> </a:t>
            </a:r>
            <a:endParaRPr lang="ko-KR" altLang="en-US" dirty="0"/>
          </a:p>
        </p:txBody>
      </p:sp>
      <p:sp>
        <p:nvSpPr>
          <p:cNvPr id="4" name="날짜 개체 틀 3">
            <a:extLst>
              <a:ext uri="{FF2B5EF4-FFF2-40B4-BE49-F238E27FC236}">
                <a16:creationId xmlns:a16="http://schemas.microsoft.com/office/drawing/2014/main" id="{380D572A-A051-A974-3470-D9463AA0EE26}"/>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8E8A1AED-DA18-F225-2EF7-77EA4EF87950}"/>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27</a:t>
            </a:fld>
            <a:endParaRPr lang="en-US" altLang="en-US"/>
          </a:p>
        </p:txBody>
      </p:sp>
    </p:spTree>
    <p:extLst>
      <p:ext uri="{BB962C8B-B14F-4D97-AF65-F5344CB8AC3E}">
        <p14:creationId xmlns:p14="http://schemas.microsoft.com/office/powerpoint/2010/main" val="444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EA20F-58BF-277C-7BA1-D5550328461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A3A99CDE-A65E-D6CF-9A12-22E1B0093F37}"/>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F4E5CD1A-1084-355F-FEBF-922BF7FC162E}"/>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dirty="0">
                <a:latin typeface="Times New Roman" panose="02020603050405020304" pitchFamily="18" charset="0"/>
                <a:cs typeface="Times New Roman" panose="02020603050405020304" pitchFamily="18" charset="0"/>
              </a:rPr>
              <a:t> </a:t>
            </a:r>
            <a:endParaRPr lang="ko-KR" altLang="en-US" dirty="0"/>
          </a:p>
        </p:txBody>
      </p:sp>
      <p:sp>
        <p:nvSpPr>
          <p:cNvPr id="4" name="날짜 개체 틀 3">
            <a:extLst>
              <a:ext uri="{FF2B5EF4-FFF2-40B4-BE49-F238E27FC236}">
                <a16:creationId xmlns:a16="http://schemas.microsoft.com/office/drawing/2014/main" id="{FF0C22EF-425B-1F87-692D-A1317D6247A0}"/>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B268495E-E42D-6AF9-BB8B-1ECDABA234E1}"/>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28</a:t>
            </a:fld>
            <a:endParaRPr lang="en-US" altLang="en-US"/>
          </a:p>
        </p:txBody>
      </p:sp>
    </p:spTree>
    <p:extLst>
      <p:ext uri="{BB962C8B-B14F-4D97-AF65-F5344CB8AC3E}">
        <p14:creationId xmlns:p14="http://schemas.microsoft.com/office/powerpoint/2010/main" val="1736408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C6EB7-9264-9E20-772E-CE45D740A57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1626DC5-527F-6002-2DEF-E9484F904148}"/>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4EAE8E0A-CDB1-77E8-B37F-224286029107}"/>
              </a:ext>
            </a:extLst>
          </p:cNvPr>
          <p:cNvSpPr>
            <a:spLocks noGrp="1"/>
          </p:cNvSpPr>
          <p:nvPr>
            <p:ph type="body" idx="1"/>
          </p:nvPr>
        </p:nvSpPr>
        <p:spPr/>
        <p:txBody>
          <a:bodyPr/>
          <a:lstStyle/>
          <a:p>
            <a:pPr marL="0" indent="0">
              <a:buFont typeface="Arial" panose="020B0604020202020204" pitchFamily="34" charset="0"/>
              <a:buNone/>
            </a:pPr>
            <a:r>
              <a:rPr lang="en-US" altLang="ko-KR" sz="1800" b="0" dirty="0">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endParaRPr lang="ko-KR" altLang="en-US" dirty="0"/>
          </a:p>
        </p:txBody>
      </p:sp>
      <p:sp>
        <p:nvSpPr>
          <p:cNvPr id="4" name="날짜 개체 틀 3">
            <a:extLst>
              <a:ext uri="{FF2B5EF4-FFF2-40B4-BE49-F238E27FC236}">
                <a16:creationId xmlns:a16="http://schemas.microsoft.com/office/drawing/2014/main" id="{01BA8CEF-8CF1-7A9C-9825-6D7C356B5DC9}"/>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0A8143B5-6646-13BB-D7A5-6FFEE578FACE}"/>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29</a:t>
            </a:fld>
            <a:endParaRPr lang="en-US" altLang="en-US"/>
          </a:p>
        </p:txBody>
      </p:sp>
    </p:spTree>
    <p:extLst>
      <p:ext uri="{BB962C8B-B14F-4D97-AF65-F5344CB8AC3E}">
        <p14:creationId xmlns:p14="http://schemas.microsoft.com/office/powerpoint/2010/main" val="162321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8E577-E6F5-389F-7998-B7F71829B5FE}"/>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53B1D048-3B6B-442D-A75B-F9486ED0AFA0}"/>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DC6EDCE6-1FCC-A9FC-8895-041797C52A6B}"/>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b="0" dirty="0">
                <a:latin typeface="Times New Roman" panose="02020603050405020304" pitchFamily="18" charset="0"/>
                <a:cs typeface="Times New Roman" panose="02020603050405020304" pitchFamily="18" charset="0"/>
              </a:rPr>
              <a:t> </a:t>
            </a:r>
            <a:endParaRPr lang="ko-KR" altLang="en-US" dirty="0"/>
          </a:p>
        </p:txBody>
      </p:sp>
      <p:sp>
        <p:nvSpPr>
          <p:cNvPr id="4" name="날짜 개체 틀 3">
            <a:extLst>
              <a:ext uri="{FF2B5EF4-FFF2-40B4-BE49-F238E27FC236}">
                <a16:creationId xmlns:a16="http://schemas.microsoft.com/office/drawing/2014/main" id="{148FDC46-FAF4-9726-C0F5-6D04EFF2991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8F0B0049-E8E4-B78F-A45A-7596B5982A2D}"/>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3</a:t>
            </a:fld>
            <a:endParaRPr lang="en-US" altLang="en-US"/>
          </a:p>
        </p:txBody>
      </p:sp>
    </p:spTree>
    <p:extLst>
      <p:ext uri="{BB962C8B-B14F-4D97-AF65-F5344CB8AC3E}">
        <p14:creationId xmlns:p14="http://schemas.microsoft.com/office/powerpoint/2010/main" val="2594357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kumimoji="0" lang="en-US" altLang="ko-KR" sz="1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 </a:t>
            </a:r>
          </a:p>
          <a:p>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30</a:t>
            </a:fld>
            <a:endParaRPr lang="en-US" altLang="en-US"/>
          </a:p>
        </p:txBody>
      </p:sp>
    </p:spTree>
    <p:extLst>
      <p:ext uri="{BB962C8B-B14F-4D97-AF65-F5344CB8AC3E}">
        <p14:creationId xmlns:p14="http://schemas.microsoft.com/office/powerpoint/2010/main" val="4090045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b="0" i="0" dirty="0">
                <a:solidFill>
                  <a:srgbClr val="444444"/>
                </a:solidFill>
                <a:effectLst/>
                <a:highlight>
                  <a:srgbClr val="FFFFFF"/>
                </a:highlight>
                <a:latin typeface="Arial" panose="020B0604020202020204" pitchFamily="34" charset="0"/>
              </a:rPr>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31</a:t>
            </a:fld>
            <a:endParaRPr lang="en-US" altLang="en-US"/>
          </a:p>
        </p:txBody>
      </p:sp>
    </p:spTree>
    <p:extLst>
      <p:ext uri="{BB962C8B-B14F-4D97-AF65-F5344CB8AC3E}">
        <p14:creationId xmlns:p14="http://schemas.microsoft.com/office/powerpoint/2010/main" val="2226028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6DB84-5DB0-7662-C673-6C8B4EF19F66}"/>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5E9F3BD8-220A-3CA1-0EC0-B2EFF95B1B35}"/>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99A8450C-12F1-4359-3D54-46B7E1BB85B9}"/>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b="0" dirty="0">
                <a:latin typeface="Times New Roman" panose="02020603050405020304" pitchFamily="18" charset="0"/>
                <a:cs typeface="Times New Roman" panose="02020603050405020304" pitchFamily="18" charset="0"/>
              </a:rPr>
              <a:t> </a:t>
            </a:r>
            <a:endParaRPr lang="ko-KR" altLang="en-US" dirty="0"/>
          </a:p>
        </p:txBody>
      </p:sp>
      <p:sp>
        <p:nvSpPr>
          <p:cNvPr id="4" name="날짜 개체 틀 3">
            <a:extLst>
              <a:ext uri="{FF2B5EF4-FFF2-40B4-BE49-F238E27FC236}">
                <a16:creationId xmlns:a16="http://schemas.microsoft.com/office/drawing/2014/main" id="{314CE7B1-526C-080D-3B3E-9DE8B6103636}"/>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D51CC06B-912A-A385-7A54-6E620C711044}"/>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4</a:t>
            </a:fld>
            <a:endParaRPr lang="en-US" altLang="en-US"/>
          </a:p>
        </p:txBody>
      </p:sp>
    </p:spTree>
    <p:extLst>
      <p:ext uri="{BB962C8B-B14F-4D97-AF65-F5344CB8AC3E}">
        <p14:creationId xmlns:p14="http://schemas.microsoft.com/office/powerpoint/2010/main" val="149117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E572C-B551-1541-00DC-1CA149DFDA22}"/>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66C9E543-6EDE-B44F-4BE6-FC095FC514E2}"/>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7DC5EF60-5A71-3BDF-3511-897568C2DBF3}"/>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dirty="0"/>
              <a:t> </a:t>
            </a:r>
            <a:endParaRPr lang="ko-KR" altLang="en-US" dirty="0"/>
          </a:p>
        </p:txBody>
      </p:sp>
      <p:sp>
        <p:nvSpPr>
          <p:cNvPr id="4" name="날짜 개체 틀 3">
            <a:extLst>
              <a:ext uri="{FF2B5EF4-FFF2-40B4-BE49-F238E27FC236}">
                <a16:creationId xmlns:a16="http://schemas.microsoft.com/office/drawing/2014/main" id="{41F74A0F-706B-A3F9-7536-9AF4F13AF790}"/>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D2F23C9F-2023-15C6-E343-61BDD3506816}"/>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5</a:t>
            </a:fld>
            <a:endParaRPr lang="en-US" altLang="en-US"/>
          </a:p>
        </p:txBody>
      </p:sp>
    </p:spTree>
    <p:extLst>
      <p:ext uri="{BB962C8B-B14F-4D97-AF65-F5344CB8AC3E}">
        <p14:creationId xmlns:p14="http://schemas.microsoft.com/office/powerpoint/2010/main" val="655793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FBEB4-8FCE-E4C3-6B93-2713A01B573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0510394C-8437-E480-F99F-3BBB3313D8DF}"/>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CA1B3A83-FC01-B90C-9A18-7F580AF51E8C}"/>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dirty="0">
                <a:latin typeface="Times New Roman" panose="02020603050405020304" pitchFamily="18" charset="0"/>
                <a:cs typeface="Times New Roman" panose="02020603050405020304" pitchFamily="18" charset="0"/>
              </a:rPr>
              <a:t> </a:t>
            </a:r>
            <a:endParaRPr lang="ko-KR" altLang="en-US" dirty="0"/>
          </a:p>
        </p:txBody>
      </p:sp>
      <p:sp>
        <p:nvSpPr>
          <p:cNvPr id="4" name="날짜 개체 틀 3">
            <a:extLst>
              <a:ext uri="{FF2B5EF4-FFF2-40B4-BE49-F238E27FC236}">
                <a16:creationId xmlns:a16="http://schemas.microsoft.com/office/drawing/2014/main" id="{7008856F-DFDA-4F88-A77E-DECABA9D5B0D}"/>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D75015FB-E1AC-0522-8BE7-1B523CB2D977}"/>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6</a:t>
            </a:fld>
            <a:endParaRPr lang="en-US" altLang="en-US"/>
          </a:p>
        </p:txBody>
      </p:sp>
    </p:spTree>
    <p:extLst>
      <p:ext uri="{BB962C8B-B14F-4D97-AF65-F5344CB8AC3E}">
        <p14:creationId xmlns:p14="http://schemas.microsoft.com/office/powerpoint/2010/main" val="3674528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8FCFA-BC84-52CB-A7B7-63263E69FBCB}"/>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2CF0B235-F4DA-2175-C70B-4943F58C83AC}"/>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E22CC760-6C99-2D55-CB07-FFF0527CDDFD}"/>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dirty="0">
                <a:latin typeface="Times New Roman" panose="02020603050405020304" pitchFamily="18" charset="0"/>
                <a:cs typeface="Times New Roman" panose="02020603050405020304" pitchFamily="18" charset="0"/>
              </a:rPr>
              <a:t> </a:t>
            </a:r>
            <a:endParaRPr lang="ko-KR" altLang="en-US" b="0" dirty="0"/>
          </a:p>
        </p:txBody>
      </p:sp>
      <p:sp>
        <p:nvSpPr>
          <p:cNvPr id="4" name="날짜 개체 틀 3">
            <a:extLst>
              <a:ext uri="{FF2B5EF4-FFF2-40B4-BE49-F238E27FC236}">
                <a16:creationId xmlns:a16="http://schemas.microsoft.com/office/drawing/2014/main" id="{6E996848-4D30-71D3-939F-64F7956DCAF9}"/>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97BB0D21-063C-9D36-3E79-A970CB5FCD6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7</a:t>
            </a:fld>
            <a:endParaRPr lang="en-US" altLang="en-US"/>
          </a:p>
        </p:txBody>
      </p:sp>
    </p:spTree>
    <p:extLst>
      <p:ext uri="{BB962C8B-B14F-4D97-AF65-F5344CB8AC3E}">
        <p14:creationId xmlns:p14="http://schemas.microsoft.com/office/powerpoint/2010/main" val="2357210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AE72B-9E3C-25AA-8685-7BBD2FF6FC9E}"/>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946EAB2-9D63-BC26-51A5-FE1543DB6E62}"/>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A6349F15-CBD2-F98B-DE05-C187187B40B6}"/>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dirty="0">
                <a:latin typeface="Times New Roman" panose="02020603050405020304" pitchFamily="18" charset="0"/>
                <a:cs typeface="Times New Roman" panose="02020603050405020304" pitchFamily="18" charset="0"/>
              </a:rPr>
              <a:t> </a:t>
            </a:r>
            <a:endParaRPr lang="ko-KR" altLang="en-US" dirty="0"/>
          </a:p>
        </p:txBody>
      </p:sp>
      <p:sp>
        <p:nvSpPr>
          <p:cNvPr id="4" name="날짜 개체 틀 3">
            <a:extLst>
              <a:ext uri="{FF2B5EF4-FFF2-40B4-BE49-F238E27FC236}">
                <a16:creationId xmlns:a16="http://schemas.microsoft.com/office/drawing/2014/main" id="{C09B946E-6502-F42A-AA9E-8370C46049FA}"/>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C42765F7-CF08-C8A8-D39D-BA8CEBA7E93B}"/>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8</a:t>
            </a:fld>
            <a:endParaRPr lang="en-US" altLang="en-US"/>
          </a:p>
        </p:txBody>
      </p:sp>
    </p:spTree>
    <p:extLst>
      <p:ext uri="{BB962C8B-B14F-4D97-AF65-F5344CB8AC3E}">
        <p14:creationId xmlns:p14="http://schemas.microsoft.com/office/powerpoint/2010/main" val="2124411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3AAE7-B706-C127-9EBB-4F399374485C}"/>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29FDF053-A2A8-FCB8-ED6E-F21A205F0462}"/>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515BC74A-DC94-96D7-D415-EBDAD87E8D35}"/>
              </a:ext>
            </a:extLst>
          </p:cNvPr>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b="0" dirty="0">
                <a:latin typeface="Times New Roman" panose="02020603050405020304" pitchFamily="18" charset="0"/>
                <a:cs typeface="Times New Roman" panose="02020603050405020304" pitchFamily="18" charset="0"/>
              </a:rPr>
              <a:t> </a:t>
            </a:r>
            <a:endParaRPr lang="ko-KR" altLang="en-US" dirty="0"/>
          </a:p>
        </p:txBody>
      </p:sp>
      <p:sp>
        <p:nvSpPr>
          <p:cNvPr id="4" name="날짜 개체 틀 3">
            <a:extLst>
              <a:ext uri="{FF2B5EF4-FFF2-40B4-BE49-F238E27FC236}">
                <a16:creationId xmlns:a16="http://schemas.microsoft.com/office/drawing/2014/main" id="{D75FFDC8-A67D-B517-CD6C-C92AF9A31903}"/>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E4B502D6-42C2-B302-6144-F792E1C94F4C}"/>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9</a:t>
            </a:fld>
            <a:endParaRPr lang="en-US" altLang="en-US"/>
          </a:p>
        </p:txBody>
      </p:sp>
    </p:spTree>
    <p:extLst>
      <p:ext uri="{BB962C8B-B14F-4D97-AF65-F5344CB8AC3E}">
        <p14:creationId xmlns:p14="http://schemas.microsoft.com/office/powerpoint/2010/main" val="2556670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762000" y="1484784"/>
            <a:ext cx="7764463" cy="4868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dirty="0"/>
              <a:t>Slide </a:t>
            </a:r>
            <a:fld id="{3E6F861A-ECE9-40DC-8824-99AB8188EE7A}" type="slidenum">
              <a:rPr lang="en-US" altLang="en-US" smtClean="0"/>
              <a:pPr>
                <a:defRPr/>
              </a:pPr>
              <a:t>‹#›</a:t>
            </a:fld>
            <a:endParaRPr lang="en-US" altLang="en-US" dirty="0"/>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latin typeface="Times New Roman" panose="02020603050405020304" pitchFamily="18" charset="0"/>
                <a:cs typeface="Times New Roman" panose="02020603050405020304" pitchFamily="18" charset="0"/>
              </a:rPr>
              <a:t>doc.: 15-</a:t>
            </a:r>
            <a:r>
              <a:rPr lang="en-US" altLang="ko-KR" b="1" i="0" dirty="0">
                <a:solidFill>
                  <a:srgbClr val="000000"/>
                </a:solidFill>
                <a:effectLst/>
                <a:highlight>
                  <a:srgbClr val="FFFFFF"/>
                </a:highlight>
                <a:latin typeface="Times New Roman" panose="02020603050405020304" pitchFamily="18" charset="0"/>
                <a:cs typeface="Times New Roman" panose="02020603050405020304" pitchFamily="18" charset="0"/>
              </a:rPr>
              <a:t>24-0603-00-04ad</a:t>
            </a:r>
            <a:endParaRPr lang="en-GB" altLang="en-US"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b="1" dirty="0"/>
              <a:t>November 2024</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878320" y="6535054"/>
            <a:ext cx="3746500" cy="27918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US" altLang="en-US" sz="1200" dirty="0">
                <a:latin typeface="Times New Roman" panose="02020603050405020304" pitchFamily="18" charset="0"/>
              </a:rPr>
              <a:t>Sangsunng</a:t>
            </a:r>
            <a:r>
              <a:rPr lang="en-GB" dirty="0"/>
              <a:t> Choi (A2UICT)</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762000" y="1514475"/>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755576" y="836712"/>
            <a:ext cx="7848872" cy="557293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dirty="0">
                <a:effectLst>
                  <a:outerShdw blurRad="38100" dist="38100" dir="2700000" algn="tl">
                    <a:srgbClr val="C0C0C0"/>
                  </a:outerShdw>
                </a:effectLst>
                <a:latin typeface="Times New Roman" panose="02020603050405020304" pitchFamily="18" charset="0"/>
              </a:rPr>
              <a:t>Project: </a:t>
            </a:r>
            <a:r>
              <a:rPr lang="en-US" altLang="en-US" sz="2000" b="1" u="sng" dirty="0">
                <a:effectLst>
                  <a:outerShdw blurRad="38100" dist="38100" dir="2700000" algn="tl">
                    <a:srgbClr val="C0C0C0"/>
                  </a:outerShdw>
                </a:effectLst>
                <a:latin typeface="Times New Roman" panose="02020603050405020304" pitchFamily="18" charset="0"/>
              </a:rPr>
              <a:t>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marL="1616075" indent="-1608138" eaLnBrk="1" hangingPunct="1">
              <a:spcBef>
                <a:spcPts val="600"/>
              </a:spcBef>
              <a:buClrTx/>
              <a:buFontTx/>
              <a:buNone/>
              <a:tabLst>
                <a:tab pos="1362075" algn="l"/>
                <a:tab pos="1524000"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600" b="1" dirty="0">
                <a:latin typeface="Times New Roman" panose="02020603050405020304" pitchFamily="18" charset="0"/>
              </a:rPr>
              <a:t>Submission Title : Link Budget Analysis of NG-SUN PHY for IEEE 802.15.4ad Preliminary Proposal</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Date Submitted : </a:t>
            </a:r>
            <a:r>
              <a:rPr lang="en-US" altLang="en-US" sz="1600" dirty="0">
                <a:solidFill>
                  <a:schemeClr val="tx1"/>
                </a:solidFill>
                <a:latin typeface="Times New Roman" panose="02020603050405020304" pitchFamily="18" charset="0"/>
              </a:rPr>
              <a:t>November 11, 2024</a:t>
            </a:r>
          </a:p>
          <a:p>
            <a:pPr eaLnBrk="1" hangingPunct="1">
              <a:spcBef>
                <a:spcPts val="600"/>
              </a:spcBef>
              <a:buClrTx/>
              <a:buFontTx/>
              <a:buNone/>
              <a:defRPr/>
            </a:pPr>
            <a:r>
              <a:rPr lang="en-US" altLang="en-US" sz="1600" b="1" dirty="0">
                <a:latin typeface="Times New Roman" panose="02020603050405020304" pitchFamily="18" charset="0"/>
              </a:rPr>
              <a:t>Source :</a:t>
            </a:r>
            <a:r>
              <a:rPr lang="en-US" altLang="en-US" sz="1600" dirty="0">
                <a:latin typeface="Times New Roman" panose="02020603050405020304" pitchFamily="18" charset="0"/>
              </a:rPr>
              <a:t> 	Sangsung Choi, </a:t>
            </a:r>
            <a:r>
              <a:rPr lang="en-US" altLang="en-US" sz="1600" dirty="0" err="1">
                <a:latin typeface="Times New Roman" panose="02020603050405020304" pitchFamily="18" charset="0"/>
              </a:rPr>
              <a:t>Seonghyeon</a:t>
            </a:r>
            <a:r>
              <a:rPr lang="en-US" altLang="en-US" sz="1600" dirty="0">
                <a:latin typeface="Times New Roman" panose="02020603050405020304" pitchFamily="18" charset="0"/>
              </a:rPr>
              <a:t> Chung (A2UICT)</a:t>
            </a:r>
            <a:r>
              <a:rPr lang="en-US" altLang="ko-KR" sz="1600" dirty="0">
                <a:latin typeface="Times New Roman" panose="02020603050405020304" pitchFamily="18" charset="0"/>
              </a:rPr>
              <a:t>, Tae-Joon Park, Seung-</a:t>
            </a:r>
            <a:r>
              <a:rPr lang="en-US" altLang="ko-KR" sz="1600" dirty="0" err="1">
                <a:latin typeface="Times New Roman" panose="02020603050405020304" pitchFamily="18" charset="0"/>
              </a:rPr>
              <a:t>Sik</a:t>
            </a:r>
            <a:r>
              <a:rPr lang="en-US" altLang="ko-KR" sz="1600" dirty="0">
                <a:latin typeface="Times New Roman" panose="02020603050405020304" pitchFamily="18" charset="0"/>
              </a:rPr>
              <a:t> Lee(ETRI)</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Re :</a:t>
            </a:r>
            <a:r>
              <a:rPr lang="en-US" altLang="en-US" sz="1600" dirty="0">
                <a:latin typeface="Times New Roman" panose="02020603050405020304" pitchFamily="18" charset="0"/>
              </a:rPr>
              <a:t> 	TG4ad Next Generation SUN PHYs</a:t>
            </a:r>
          </a:p>
          <a:p>
            <a:pPr marL="987425" indent="-979488" eaLnBrk="1" hangingPunct="1">
              <a:spcBef>
                <a:spcPts val="600"/>
              </a:spcBef>
              <a:buClrTx/>
              <a:buFontTx/>
              <a:buNone/>
              <a:tabLst>
                <a:tab pos="987425"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600" b="1" dirty="0">
                <a:latin typeface="Times New Roman" panose="02020603050405020304" pitchFamily="18" charset="0"/>
              </a:rPr>
              <a:t>Abstract : </a:t>
            </a:r>
            <a:r>
              <a:rPr lang="en-US" altLang="en-US" sz="1600" dirty="0">
                <a:latin typeface="Times New Roman" panose="02020603050405020304" pitchFamily="18" charset="0"/>
              </a:rPr>
              <a:t>This contribution describes the link budget requirements of NG-SUN PHY in ship area network and container network environments.</a:t>
            </a:r>
          </a:p>
          <a:p>
            <a:pPr eaLnBrk="1" hangingPunct="1">
              <a:spcBef>
                <a:spcPts val="60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Discussion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P802.15.4ad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lang="en-US" altLang="ko-KR" sz="1600" dirty="0">
                <a:latin typeface="Times New Roman" panose="02020603050405020304" pitchFamily="18" charset="0"/>
              </a:rPr>
              <a:t> </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D32DB-040C-167B-80E9-62ADC6DD24F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4A5BB59F-C440-520B-2DB1-1ABB650F1CFE}"/>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Measurement Results(1)</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933FDBAE-7A54-3C82-58BC-DA87F550E12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10</a:t>
            </a:fld>
            <a:endParaRPr lang="en-US" altLang="en-US">
              <a:solidFill>
                <a:schemeClr val="tx1"/>
              </a:solidFill>
            </a:endParaRPr>
          </a:p>
        </p:txBody>
      </p:sp>
      <p:sp>
        <p:nvSpPr>
          <p:cNvPr id="2" name="Content Placeholder 2">
            <a:extLst>
              <a:ext uri="{FF2B5EF4-FFF2-40B4-BE49-F238E27FC236}">
                <a16:creationId xmlns:a16="http://schemas.microsoft.com/office/drawing/2014/main" id="{12EAE315-59DB-F9E0-A36B-2B35564158BE}"/>
              </a:ext>
            </a:extLst>
          </p:cNvPr>
          <p:cNvSpPr>
            <a:spLocks noGrp="1" noChangeArrowheads="1"/>
          </p:cNvSpPr>
          <p:nvPr>
            <p:ph idx="1"/>
          </p:nvPr>
        </p:nvSpPr>
        <p:spPr>
          <a:xfrm>
            <a:off x="687382" y="1484784"/>
            <a:ext cx="7836695" cy="1296144"/>
          </a:xfrm>
        </p:spPr>
        <p:txBody>
          <a:bodyPr>
            <a:noAutofit/>
          </a:bodyPr>
          <a:lstStyle/>
          <a:p>
            <a:pPr marL="180975" indent="-18097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Transmission from Engine Room(1) </a:t>
            </a:r>
          </a:p>
          <a:p>
            <a:pPr marL="0" indent="0"/>
            <a:endParaRPr lang="en-US" altLang="ko-KR" sz="2000" dirty="0">
              <a:latin typeface="Times New Roman" panose="02020603050405020304" pitchFamily="18" charset="0"/>
              <a:cs typeface="Times New Roman" panose="02020603050405020304" pitchFamily="18" charset="0"/>
            </a:endParaRPr>
          </a:p>
        </p:txBody>
      </p:sp>
      <p:pic>
        <p:nvPicPr>
          <p:cNvPr id="4" name="그림 3">
            <a:extLst>
              <a:ext uri="{FF2B5EF4-FFF2-40B4-BE49-F238E27FC236}">
                <a16:creationId xmlns:a16="http://schemas.microsoft.com/office/drawing/2014/main" id="{2D2169FB-1396-CC62-0952-6147009854F3}"/>
              </a:ext>
            </a:extLst>
          </p:cNvPr>
          <p:cNvPicPr>
            <a:picLocks noChangeAspect="1"/>
          </p:cNvPicPr>
          <p:nvPr/>
        </p:nvPicPr>
        <p:blipFill>
          <a:blip r:embed="rId3"/>
          <a:stretch>
            <a:fillRect/>
          </a:stretch>
        </p:blipFill>
        <p:spPr>
          <a:xfrm>
            <a:off x="4068555" y="1916832"/>
            <a:ext cx="4468513" cy="4531717"/>
          </a:xfrm>
          <a:prstGeom prst="rect">
            <a:avLst/>
          </a:prstGeom>
        </p:spPr>
      </p:pic>
      <p:sp>
        <p:nvSpPr>
          <p:cNvPr id="7" name="TextBox 6">
            <a:extLst>
              <a:ext uri="{FF2B5EF4-FFF2-40B4-BE49-F238E27FC236}">
                <a16:creationId xmlns:a16="http://schemas.microsoft.com/office/drawing/2014/main" id="{7E1D6F08-86AD-8240-4B76-8EE4D93FEBEA}"/>
              </a:ext>
            </a:extLst>
          </p:cNvPr>
          <p:cNvSpPr txBox="1"/>
          <p:nvPr/>
        </p:nvSpPr>
        <p:spPr>
          <a:xfrm>
            <a:off x="762000" y="1944067"/>
            <a:ext cx="3233936" cy="4093428"/>
          </a:xfrm>
          <a:prstGeom prst="rect">
            <a:avLst/>
          </a:prstGeom>
          <a:noFill/>
        </p:spPr>
        <p:txBody>
          <a:bodyPr wrap="square">
            <a:spAutoFit/>
          </a:bodyPr>
          <a:lstStyle/>
          <a:p>
            <a:pPr marL="450850" indent="-269875">
              <a:buFont typeface="맑은 고딕" panose="020B0503020000020004" pitchFamily="50" charset="-127"/>
              <a:buChar char="–"/>
            </a:pPr>
            <a:r>
              <a:rPr lang="en-US" altLang="ko-KR" sz="2000" dirty="0">
                <a:solidFill>
                  <a:schemeClr val="tx1"/>
                </a:solidFill>
                <a:cs typeface="Times New Roman" panose="02020603050405020304" pitchFamily="18" charset="0"/>
              </a:rPr>
              <a:t> This shows measurements taken from all areas of the ship when the transmitter is located in the engine room.</a:t>
            </a:r>
          </a:p>
          <a:p>
            <a:pPr marL="450850" indent="-269875">
              <a:buFont typeface="맑은 고딕" panose="020B0503020000020004" pitchFamily="50" charset="-127"/>
              <a:buChar char="–"/>
            </a:pPr>
            <a:r>
              <a:rPr lang="en-US" altLang="ko-KR" sz="2000" dirty="0">
                <a:solidFill>
                  <a:schemeClr val="tx1"/>
                </a:solidFill>
                <a:cs typeface="Times New Roman" panose="02020603050405020304" pitchFamily="18" charset="0"/>
              </a:rPr>
              <a:t>T</a:t>
            </a:r>
            <a:r>
              <a:rPr lang="en-US" altLang="ko-KR" sz="2000" dirty="0">
                <a:solidFill>
                  <a:schemeClr val="tx1"/>
                </a:solidFill>
                <a:latin typeface="Times New Roman" panose="02020603050405020304" pitchFamily="18" charset="0"/>
                <a:cs typeface="Times New Roman" panose="02020603050405020304" pitchFamily="18" charset="0"/>
              </a:rPr>
              <a:t>he transmitter is positioned at coordinates X = 56, Y = 5 within the Second Deck, specifically inside the Engine Room (</a:t>
            </a:r>
            <a:r>
              <a:rPr lang="en-US" altLang="ko-KR" sz="2000" dirty="0" err="1">
                <a:solidFill>
                  <a:schemeClr val="tx1"/>
                </a:solidFill>
                <a:latin typeface="Times New Roman" panose="02020603050405020304" pitchFamily="18" charset="0"/>
                <a:cs typeface="Times New Roman" panose="02020603050405020304" pitchFamily="18" charset="0"/>
              </a:rPr>
              <a:t>Tx</a:t>
            </a:r>
            <a:r>
              <a:rPr lang="en-US" altLang="ko-KR" sz="2000" baseline="-25000" dirty="0" err="1">
                <a:solidFill>
                  <a:schemeClr val="tx1"/>
                </a:solidFill>
                <a:latin typeface="Times New Roman" panose="02020603050405020304" pitchFamily="18" charset="0"/>
                <a:cs typeface="Times New Roman" panose="02020603050405020304" pitchFamily="18" charset="0"/>
              </a:rPr>
              <a:t>EngineRoom</a:t>
            </a:r>
            <a:r>
              <a:rPr lang="en-US" altLang="ko-KR" sz="2000" dirty="0">
                <a:solidFill>
                  <a:schemeClr val="tx1"/>
                </a:solidFill>
                <a:latin typeface="Times New Roman" panose="02020603050405020304" pitchFamily="18" charset="0"/>
                <a:cs typeface="Times New Roman" panose="02020603050405020304" pitchFamily="18" charset="0"/>
              </a:rPr>
              <a:t>)</a:t>
            </a:r>
            <a:endParaRPr lang="ko-KR" altLang="en-US" sz="2000" dirty="0">
              <a:solidFill>
                <a:schemeClr val="tx1"/>
              </a:solidFill>
            </a:endParaRPr>
          </a:p>
        </p:txBody>
      </p:sp>
    </p:spTree>
    <p:extLst>
      <p:ext uri="{BB962C8B-B14F-4D97-AF65-F5344CB8AC3E}">
        <p14:creationId xmlns:p14="http://schemas.microsoft.com/office/powerpoint/2010/main" val="414648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270C8-3D60-6980-046D-59FC52E9107C}"/>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8251D5DD-E3AC-0D52-12D1-498A88DEEBDC}"/>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Measurement Results(2)</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7EF91F84-929B-6F39-AE74-3CB189D5751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11</a:t>
            </a:fld>
            <a:endParaRPr lang="en-US" altLang="en-US">
              <a:solidFill>
                <a:schemeClr val="tx1"/>
              </a:solidFill>
            </a:endParaRPr>
          </a:p>
        </p:txBody>
      </p:sp>
      <p:sp>
        <p:nvSpPr>
          <p:cNvPr id="2" name="Content Placeholder 2">
            <a:extLst>
              <a:ext uri="{FF2B5EF4-FFF2-40B4-BE49-F238E27FC236}">
                <a16:creationId xmlns:a16="http://schemas.microsoft.com/office/drawing/2014/main" id="{BCA893EE-B27D-A6FB-8565-E831F37C3FA1}"/>
              </a:ext>
            </a:extLst>
          </p:cNvPr>
          <p:cNvSpPr>
            <a:spLocks noGrp="1" noChangeArrowheads="1"/>
          </p:cNvSpPr>
          <p:nvPr>
            <p:ph idx="1"/>
          </p:nvPr>
        </p:nvSpPr>
        <p:spPr>
          <a:xfrm>
            <a:off x="746773" y="1340768"/>
            <a:ext cx="8061082" cy="1872208"/>
          </a:xfrm>
        </p:spPr>
        <p:txBody>
          <a:bodyPr>
            <a:noAutofit/>
          </a:bodyPr>
          <a:lstStyle/>
          <a:p>
            <a:pPr marL="180975" indent="-18097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Transmission from Engine Room(2)</a:t>
            </a:r>
          </a:p>
          <a:p>
            <a:pPr marL="450850" indent="-269875">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The RSSI values around the Engine Room are good enough above -70 dBm across the Engine Room for both 923MHz and 2.4 GHz frequency</a:t>
            </a:r>
          </a:p>
          <a:p>
            <a:pPr marL="450850" indent="-269875">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However, the RSSI value drops significantly outside the Engine Control Room because the signal has to penetrate two heavy iron doors.</a:t>
            </a:r>
          </a:p>
        </p:txBody>
      </p:sp>
      <p:pic>
        <p:nvPicPr>
          <p:cNvPr id="3" name="그림 2">
            <a:extLst>
              <a:ext uri="{FF2B5EF4-FFF2-40B4-BE49-F238E27FC236}">
                <a16:creationId xmlns:a16="http://schemas.microsoft.com/office/drawing/2014/main" id="{4C4BF8C0-5B99-3A1F-B255-2B53A9AC7130}"/>
              </a:ext>
            </a:extLst>
          </p:cNvPr>
          <p:cNvPicPr>
            <a:picLocks noChangeAspect="1"/>
          </p:cNvPicPr>
          <p:nvPr/>
        </p:nvPicPr>
        <p:blipFill>
          <a:blip r:embed="rId3"/>
          <a:stretch>
            <a:fillRect/>
          </a:stretch>
        </p:blipFill>
        <p:spPr>
          <a:xfrm>
            <a:off x="1932998" y="3137777"/>
            <a:ext cx="5688632" cy="3287795"/>
          </a:xfrm>
          <a:prstGeom prst="rect">
            <a:avLst/>
          </a:prstGeom>
        </p:spPr>
      </p:pic>
    </p:spTree>
    <p:extLst>
      <p:ext uri="{BB962C8B-B14F-4D97-AF65-F5344CB8AC3E}">
        <p14:creationId xmlns:p14="http://schemas.microsoft.com/office/powerpoint/2010/main" val="4238845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40A17-F56E-5E62-A617-63C15BCFA84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E7BBF718-0F08-B5F1-E48B-FCA5CCC8D772}"/>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Measurement Results(3)</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9F455B4F-8D5E-44C6-DAEE-8B7A8E8AD5D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12</a:t>
            </a:fld>
            <a:endParaRPr lang="en-US" altLang="en-US">
              <a:solidFill>
                <a:schemeClr val="tx1"/>
              </a:solidFill>
            </a:endParaRPr>
          </a:p>
        </p:txBody>
      </p:sp>
      <p:sp>
        <p:nvSpPr>
          <p:cNvPr id="2" name="Content Placeholder 2">
            <a:extLst>
              <a:ext uri="{FF2B5EF4-FFF2-40B4-BE49-F238E27FC236}">
                <a16:creationId xmlns:a16="http://schemas.microsoft.com/office/drawing/2014/main" id="{E5C492AB-9FE6-AAF3-896F-4C07E69E80BD}"/>
              </a:ext>
            </a:extLst>
          </p:cNvPr>
          <p:cNvSpPr>
            <a:spLocks noGrp="1" noChangeArrowheads="1"/>
          </p:cNvSpPr>
          <p:nvPr>
            <p:ph idx="1"/>
          </p:nvPr>
        </p:nvSpPr>
        <p:spPr>
          <a:xfrm>
            <a:off x="539552" y="1340768"/>
            <a:ext cx="8268303" cy="1872208"/>
          </a:xfrm>
        </p:spPr>
        <p:txBody>
          <a:bodyPr>
            <a:noAutofit/>
          </a:bodyPr>
          <a:lstStyle/>
          <a:p>
            <a:pPr marL="180975" indent="-18097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Transmission from Machinery Space in Shelter Deck(1)</a:t>
            </a:r>
          </a:p>
          <a:p>
            <a:pPr marL="450850" indent="-269875">
              <a:buFont typeface="맑은 고딕" panose="020B0503020000020004" pitchFamily="50" charset="-127"/>
              <a:buChar char="–"/>
            </a:pPr>
            <a:r>
              <a:rPr lang="en-US" altLang="ko-KR" sz="1800" b="0" i="0" u="none" strike="noStrike" baseline="0" dirty="0">
                <a:latin typeface="Times New Roman" panose="02020603050405020304" pitchFamily="18" charset="0"/>
                <a:cs typeface="Times New Roman" panose="02020603050405020304" pitchFamily="18" charset="0"/>
              </a:rPr>
              <a:t>The measured RSSI values when the transmitter is positioned inside the Machinery Space(</a:t>
            </a:r>
            <a:r>
              <a:rPr lang="en-US" altLang="ko-KR" sz="1800" b="0" i="0" u="none" strike="noStrike" baseline="0" dirty="0" err="1">
                <a:latin typeface="Times New Roman" panose="02020603050405020304" pitchFamily="18" charset="0"/>
                <a:cs typeface="Times New Roman" panose="02020603050405020304" pitchFamily="18" charset="0"/>
              </a:rPr>
              <a:t>Tx</a:t>
            </a:r>
            <a:r>
              <a:rPr lang="en-US" altLang="ko-KR" sz="1800" b="0" i="0" u="none" strike="noStrike" baseline="-25000" dirty="0" err="1">
                <a:latin typeface="Times New Roman" panose="02020603050405020304" pitchFamily="18" charset="0"/>
                <a:cs typeface="Times New Roman" panose="02020603050405020304" pitchFamily="18" charset="0"/>
              </a:rPr>
              <a:t>MachinerySpace</a:t>
            </a:r>
            <a:r>
              <a:rPr lang="en-US" altLang="ko-KR" sz="1800" b="0" i="0" u="none" strike="noStrike" baseline="0" dirty="0">
                <a:latin typeface="Times New Roman" panose="02020603050405020304" pitchFamily="18" charset="0"/>
                <a:cs typeface="Times New Roman" panose="02020603050405020304" pitchFamily="18" charset="0"/>
              </a:rPr>
              <a:t>) at coordinates X=68 and Y=3 on the Shelter Deck </a:t>
            </a:r>
          </a:p>
          <a:p>
            <a:pPr marL="450850" indent="-269875">
              <a:buFont typeface="맑은 고딕" panose="020B0503020000020004" pitchFamily="50" charset="-127"/>
              <a:buChar char="–"/>
            </a:pPr>
            <a:r>
              <a:rPr lang="en-US" altLang="ko-KR" sz="1800" dirty="0">
                <a:latin typeface="Times New Roman" panose="02020603050405020304" pitchFamily="18" charset="0"/>
                <a:cs typeface="Times New Roman" panose="02020603050405020304" pitchFamily="18" charset="0"/>
              </a:rPr>
              <a:t>There are still several places where the RSSI values are reasonably high in the exterior part of the Shelter Deck</a:t>
            </a:r>
          </a:p>
          <a:p>
            <a:pPr marL="450850" indent="-269875">
              <a:buFont typeface="맑은 고딕" panose="020B0503020000020004" pitchFamily="50" charset="-127"/>
              <a:buChar char="–"/>
            </a:pPr>
            <a:r>
              <a:rPr lang="en-US" altLang="ko-KR" sz="1800" dirty="0">
                <a:latin typeface="Times New Roman" panose="02020603050405020304" pitchFamily="18" charset="0"/>
                <a:cs typeface="Times New Roman" panose="02020603050405020304" pitchFamily="18" charset="0"/>
              </a:rPr>
              <a:t>However, inside the crew quarters through the hallway, the values are getting lower, almost below -80 dBm.</a:t>
            </a:r>
            <a:endParaRPr lang="en-US" altLang="ko-KR" sz="2000"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a16="http://schemas.microsoft.com/office/drawing/2014/main" id="{A8C5E808-68C7-E5CE-AE7F-992AAB334462}"/>
              </a:ext>
            </a:extLst>
          </p:cNvPr>
          <p:cNvPicPr>
            <a:picLocks noChangeAspect="1"/>
          </p:cNvPicPr>
          <p:nvPr/>
        </p:nvPicPr>
        <p:blipFill>
          <a:blip r:embed="rId3"/>
          <a:stretch>
            <a:fillRect/>
          </a:stretch>
        </p:blipFill>
        <p:spPr>
          <a:xfrm>
            <a:off x="1439009" y="3674079"/>
            <a:ext cx="6200893" cy="1195081"/>
          </a:xfrm>
          <a:prstGeom prst="rect">
            <a:avLst/>
          </a:prstGeom>
        </p:spPr>
      </p:pic>
      <p:pic>
        <p:nvPicPr>
          <p:cNvPr id="7" name="그림 6">
            <a:extLst>
              <a:ext uri="{FF2B5EF4-FFF2-40B4-BE49-F238E27FC236}">
                <a16:creationId xmlns:a16="http://schemas.microsoft.com/office/drawing/2014/main" id="{6F4137BB-40A6-29EE-2314-1B4207358FAF}"/>
              </a:ext>
            </a:extLst>
          </p:cNvPr>
          <p:cNvPicPr>
            <a:picLocks noChangeAspect="1"/>
          </p:cNvPicPr>
          <p:nvPr/>
        </p:nvPicPr>
        <p:blipFill>
          <a:blip r:embed="rId4"/>
          <a:stretch>
            <a:fillRect/>
          </a:stretch>
        </p:blipFill>
        <p:spPr>
          <a:xfrm>
            <a:off x="1674043" y="4847302"/>
            <a:ext cx="5795913" cy="1550661"/>
          </a:xfrm>
          <a:prstGeom prst="rect">
            <a:avLst/>
          </a:prstGeom>
        </p:spPr>
      </p:pic>
    </p:spTree>
    <p:extLst>
      <p:ext uri="{BB962C8B-B14F-4D97-AF65-F5344CB8AC3E}">
        <p14:creationId xmlns:p14="http://schemas.microsoft.com/office/powerpoint/2010/main" val="487811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845B1-A40F-C073-3B50-072C72F7F263}"/>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838F1C1-93FF-8102-D22B-28E2E17BFCD4}"/>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Measurement Results(4)</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040CDECF-4ADD-ECB6-4709-11565B01F52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13</a:t>
            </a:fld>
            <a:endParaRPr lang="en-US" altLang="en-US">
              <a:solidFill>
                <a:schemeClr val="tx1"/>
              </a:solidFill>
            </a:endParaRPr>
          </a:p>
        </p:txBody>
      </p:sp>
      <p:sp>
        <p:nvSpPr>
          <p:cNvPr id="2" name="Content Placeholder 2">
            <a:extLst>
              <a:ext uri="{FF2B5EF4-FFF2-40B4-BE49-F238E27FC236}">
                <a16:creationId xmlns:a16="http://schemas.microsoft.com/office/drawing/2014/main" id="{19523171-D550-CA4E-79ED-3B7E8BFED7E7}"/>
              </a:ext>
            </a:extLst>
          </p:cNvPr>
          <p:cNvSpPr>
            <a:spLocks noGrp="1" noChangeArrowheads="1"/>
          </p:cNvSpPr>
          <p:nvPr>
            <p:ph idx="1"/>
          </p:nvPr>
        </p:nvSpPr>
        <p:spPr>
          <a:xfrm>
            <a:off x="539552" y="1340768"/>
            <a:ext cx="8268303" cy="1872208"/>
          </a:xfrm>
        </p:spPr>
        <p:txBody>
          <a:bodyPr>
            <a:noAutofit/>
          </a:bodyPr>
          <a:lstStyle/>
          <a:p>
            <a:pPr marL="180975" indent="-18097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 Transmission from the hallway of Shelter Deck(1)</a:t>
            </a:r>
          </a:p>
          <a:p>
            <a:pPr marL="450850" indent="-269875">
              <a:buFont typeface="맑은 고딕" panose="020B0503020000020004" pitchFamily="50" charset="-127"/>
              <a:buChar char="–"/>
            </a:pPr>
            <a:r>
              <a:rPr lang="en-US" altLang="ko-KR" sz="1800" dirty="0">
                <a:latin typeface="Times New Roman" panose="02020603050405020304" pitchFamily="18" charset="0"/>
                <a:cs typeface="Times New Roman" panose="02020603050405020304" pitchFamily="18" charset="0"/>
              </a:rPr>
              <a:t>RSSI values ​​measured at various levels, shelters, boats, and the navigation </a:t>
            </a:r>
            <a:r>
              <a:rPr lang="en-US" altLang="ko-KR" sz="1800" dirty="0" err="1">
                <a:latin typeface="Times New Roman" panose="02020603050405020304" pitchFamily="18" charset="0"/>
                <a:cs typeface="Times New Roman" panose="02020603050405020304" pitchFamily="18" charset="0"/>
              </a:rPr>
              <a:t>lide</a:t>
            </a:r>
            <a:r>
              <a:rPr lang="en-US" altLang="ko-KR" sz="1800" dirty="0">
                <a:latin typeface="Times New Roman" panose="02020603050405020304" pitchFamily="18" charset="0"/>
                <a:cs typeface="Times New Roman" panose="02020603050405020304" pitchFamily="18" charset="0"/>
              </a:rPr>
              <a:t> bridge </a:t>
            </a:r>
            <a:r>
              <a:rPr lang="en-US" altLang="ko-KR" sz="1800" b="0" i="0" u="none" strike="noStrike" baseline="0" dirty="0">
                <a:latin typeface="Times New Roman" panose="02020603050405020304" pitchFamily="18" charset="0"/>
                <a:cs typeface="Times New Roman" panose="02020603050405020304" pitchFamily="18" charset="0"/>
              </a:rPr>
              <a:t>deck when the transmitter is located inside the crew quarters hallway close to the Machinery Space. </a:t>
            </a:r>
          </a:p>
          <a:p>
            <a:pPr marL="450850" indent="-269875">
              <a:buFont typeface="맑은 고딕" panose="020B0503020000020004" pitchFamily="50" charset="-127"/>
              <a:buChar char="–"/>
            </a:pPr>
            <a:endParaRPr lang="en-US" altLang="ko-KR" sz="2000" dirty="0">
              <a:latin typeface="Times New Roman" panose="02020603050405020304" pitchFamily="18" charset="0"/>
              <a:cs typeface="Times New Roman" panose="02020603050405020304" pitchFamily="18" charset="0"/>
            </a:endParaRPr>
          </a:p>
        </p:txBody>
      </p:sp>
      <p:pic>
        <p:nvPicPr>
          <p:cNvPr id="9" name="그림 8">
            <a:extLst>
              <a:ext uri="{FF2B5EF4-FFF2-40B4-BE49-F238E27FC236}">
                <a16:creationId xmlns:a16="http://schemas.microsoft.com/office/drawing/2014/main" id="{9AA895EC-F88A-967D-712C-38517BA0E9C2}"/>
              </a:ext>
            </a:extLst>
          </p:cNvPr>
          <p:cNvPicPr>
            <a:picLocks noChangeAspect="1"/>
          </p:cNvPicPr>
          <p:nvPr/>
        </p:nvPicPr>
        <p:blipFill>
          <a:blip r:embed="rId3"/>
          <a:stretch>
            <a:fillRect/>
          </a:stretch>
        </p:blipFill>
        <p:spPr>
          <a:xfrm>
            <a:off x="1928534" y="2700465"/>
            <a:ext cx="5221844" cy="3471735"/>
          </a:xfrm>
          <a:prstGeom prst="rect">
            <a:avLst/>
          </a:prstGeom>
        </p:spPr>
      </p:pic>
    </p:spTree>
    <p:extLst>
      <p:ext uri="{BB962C8B-B14F-4D97-AF65-F5344CB8AC3E}">
        <p14:creationId xmlns:p14="http://schemas.microsoft.com/office/powerpoint/2010/main" val="3129884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01769-581A-50DD-F650-7E85B8B87415}"/>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D6551BEC-2326-778B-D960-7E402CD0A2E9}"/>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Measurement Results(5)</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6C847AF1-3F83-1982-FF47-DD4A6AF9E74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14</a:t>
            </a:fld>
            <a:endParaRPr lang="en-US" altLang="en-US">
              <a:solidFill>
                <a:schemeClr val="tx1"/>
              </a:solidFill>
            </a:endParaRPr>
          </a:p>
        </p:txBody>
      </p:sp>
      <p:sp>
        <p:nvSpPr>
          <p:cNvPr id="2" name="Content Placeholder 2">
            <a:extLst>
              <a:ext uri="{FF2B5EF4-FFF2-40B4-BE49-F238E27FC236}">
                <a16:creationId xmlns:a16="http://schemas.microsoft.com/office/drawing/2014/main" id="{28492DF5-24A9-7A38-D1F3-68C4BB097355}"/>
              </a:ext>
            </a:extLst>
          </p:cNvPr>
          <p:cNvSpPr>
            <a:spLocks noGrp="1" noChangeArrowheads="1"/>
          </p:cNvSpPr>
          <p:nvPr>
            <p:ph idx="1"/>
          </p:nvPr>
        </p:nvSpPr>
        <p:spPr>
          <a:xfrm>
            <a:off x="539552" y="1340768"/>
            <a:ext cx="8268303" cy="1872208"/>
          </a:xfrm>
        </p:spPr>
        <p:txBody>
          <a:bodyPr>
            <a:noAutofit/>
          </a:bodyPr>
          <a:lstStyle/>
          <a:p>
            <a:pPr marL="180975" indent="-18097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 Transmission from the hallway of Shelter Deck(2)</a:t>
            </a:r>
          </a:p>
          <a:p>
            <a:pPr marL="450850" indent="-269875">
              <a:buFont typeface="맑은 고딕" panose="020B0503020000020004" pitchFamily="50" charset="-127"/>
              <a:buChar char="–"/>
            </a:pPr>
            <a:r>
              <a:rPr lang="en-US" altLang="ko-KR" sz="1800" dirty="0">
                <a:latin typeface="Times New Roman" panose="02020603050405020304" pitchFamily="18" charset="0"/>
                <a:cs typeface="Times New Roman" panose="02020603050405020304" pitchFamily="18" charset="0"/>
              </a:rPr>
              <a:t>The RSSI values around the Shelter Deck(Fig. a) are good enough above -75 dBm across the interior part for both  the 923MHz and 2.4 GHz frequency </a:t>
            </a:r>
          </a:p>
          <a:p>
            <a:pPr marL="450850" indent="-269875">
              <a:buFont typeface="맑은 고딕" panose="020B0503020000020004" pitchFamily="50" charset="-127"/>
              <a:buChar char="–"/>
            </a:pPr>
            <a:r>
              <a:rPr lang="en-US" altLang="ko-KR" sz="1800" dirty="0">
                <a:latin typeface="Times New Roman" panose="02020603050405020304" pitchFamily="18" charset="0"/>
                <a:cs typeface="Times New Roman" panose="02020603050405020304" pitchFamily="18" charset="0"/>
              </a:rPr>
              <a:t>In the Boat Deck(Fig. b ), there are  still many places where the signal strength is reasonable.</a:t>
            </a:r>
          </a:p>
          <a:p>
            <a:pPr marL="450850" indent="-269875">
              <a:buFont typeface="맑은 고딕" panose="020B0503020000020004" pitchFamily="50" charset="-127"/>
              <a:buChar char="–"/>
            </a:pPr>
            <a:r>
              <a:rPr lang="en-US" altLang="ko-KR" sz="1800" dirty="0">
                <a:latin typeface="Times New Roman" panose="02020603050405020304" pitchFamily="18" charset="0"/>
                <a:cs typeface="Times New Roman" panose="02020603050405020304" pitchFamily="18" charset="0"/>
              </a:rPr>
              <a:t> But it  becomes weaker at two levels above it, so one-hop transmission could not reach the access  point located inside the Navigation Bridge.</a:t>
            </a:r>
            <a:endParaRPr lang="en-US" altLang="ko-KR" sz="2000" dirty="0">
              <a:latin typeface="Times New Roman" panose="02020603050405020304" pitchFamily="18" charset="0"/>
              <a:cs typeface="Times New Roman" panose="02020603050405020304" pitchFamily="18" charset="0"/>
            </a:endParaRPr>
          </a:p>
        </p:txBody>
      </p:sp>
      <p:pic>
        <p:nvPicPr>
          <p:cNvPr id="4" name="그림 3">
            <a:extLst>
              <a:ext uri="{FF2B5EF4-FFF2-40B4-BE49-F238E27FC236}">
                <a16:creationId xmlns:a16="http://schemas.microsoft.com/office/drawing/2014/main" id="{A98CDC74-7E05-B83A-CB89-21D6643DC625}"/>
              </a:ext>
            </a:extLst>
          </p:cNvPr>
          <p:cNvPicPr>
            <a:picLocks noChangeAspect="1"/>
          </p:cNvPicPr>
          <p:nvPr/>
        </p:nvPicPr>
        <p:blipFill>
          <a:blip r:embed="rId3"/>
          <a:stretch>
            <a:fillRect/>
          </a:stretch>
        </p:blipFill>
        <p:spPr>
          <a:xfrm>
            <a:off x="1172590" y="4077071"/>
            <a:ext cx="7389370" cy="1982737"/>
          </a:xfrm>
          <a:prstGeom prst="rect">
            <a:avLst/>
          </a:prstGeom>
        </p:spPr>
      </p:pic>
    </p:spTree>
    <p:extLst>
      <p:ext uri="{BB962C8B-B14F-4D97-AF65-F5344CB8AC3E}">
        <p14:creationId xmlns:p14="http://schemas.microsoft.com/office/powerpoint/2010/main" val="1601595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361CE-605A-129B-5631-6C3E53B61172}"/>
            </a:ext>
          </a:extLst>
        </p:cNvPr>
        <p:cNvGrpSpPr/>
        <p:nvPr/>
      </p:nvGrpSpPr>
      <p:grpSpPr>
        <a:xfrm>
          <a:off x="0" y="0"/>
          <a:ext cx="0" cy="0"/>
          <a:chOff x="0" y="0"/>
          <a:chExt cx="0" cy="0"/>
        </a:xfrm>
      </p:grpSpPr>
      <p:pic>
        <p:nvPicPr>
          <p:cNvPr id="3" name="그림 2">
            <a:extLst>
              <a:ext uri="{FF2B5EF4-FFF2-40B4-BE49-F238E27FC236}">
                <a16:creationId xmlns:a16="http://schemas.microsoft.com/office/drawing/2014/main" id="{982DBB73-426B-60A5-EC23-E54F213C6761}"/>
              </a:ext>
            </a:extLst>
          </p:cNvPr>
          <p:cNvPicPr>
            <a:picLocks noChangeAspect="1"/>
          </p:cNvPicPr>
          <p:nvPr/>
        </p:nvPicPr>
        <p:blipFill>
          <a:blip r:embed="rId3"/>
          <a:stretch>
            <a:fillRect/>
          </a:stretch>
        </p:blipFill>
        <p:spPr>
          <a:xfrm>
            <a:off x="3925458" y="3939970"/>
            <a:ext cx="4434032" cy="2539431"/>
          </a:xfrm>
          <a:prstGeom prst="rect">
            <a:avLst/>
          </a:prstGeom>
        </p:spPr>
      </p:pic>
      <p:sp>
        <p:nvSpPr>
          <p:cNvPr id="8" name="Content Placeholder 2">
            <a:extLst>
              <a:ext uri="{FF2B5EF4-FFF2-40B4-BE49-F238E27FC236}">
                <a16:creationId xmlns:a16="http://schemas.microsoft.com/office/drawing/2014/main" id="{EE8BEAE4-8C9D-2D80-0BE6-1778E1C99D1C}"/>
              </a:ext>
            </a:extLst>
          </p:cNvPr>
          <p:cNvSpPr txBox="1">
            <a:spLocks noChangeArrowheads="1"/>
          </p:cNvSpPr>
          <p:nvPr/>
        </p:nvSpPr>
        <p:spPr bwMode="auto">
          <a:xfrm>
            <a:off x="467544" y="1477871"/>
            <a:ext cx="8124503"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Autofit/>
          </a:bodyPr>
          <a:lstStyle>
            <a:lvl1pPr marL="0" indent="0" algn="ctr" defTabSz="449263" rtl="0" eaLnBrk="0" fontAlgn="base" hangingPunct="0">
              <a:spcBef>
                <a:spcPts val="800"/>
              </a:spcBef>
              <a:spcAft>
                <a:spcPct val="0"/>
              </a:spcAft>
              <a:buClr>
                <a:srgbClr val="000000"/>
              </a:buClr>
              <a:buSzPct val="100000"/>
              <a:buFont typeface="Times New Roman" panose="02020603050405020304" pitchFamily="18" charset="0"/>
              <a:buNone/>
              <a:defRPr sz="3200">
                <a:solidFill>
                  <a:srgbClr val="000000"/>
                </a:solidFill>
                <a:latin typeface="+mn-lt"/>
                <a:ea typeface="MS PGothic" panose="020B0600070205080204" pitchFamily="34" charset="-128"/>
                <a:cs typeface="+mn-cs"/>
              </a:defRPr>
            </a:lvl1pPr>
            <a:lvl2pPr marL="457200" indent="0" algn="ctr" defTabSz="449263" rtl="0" eaLnBrk="0" fontAlgn="base" hangingPunct="0">
              <a:spcBef>
                <a:spcPts val="700"/>
              </a:spcBef>
              <a:spcAft>
                <a:spcPct val="0"/>
              </a:spcAft>
              <a:buClr>
                <a:srgbClr val="000000"/>
              </a:buClr>
              <a:buSzPct val="100000"/>
              <a:buFont typeface="Times New Roman" panose="02020603050405020304" pitchFamily="18" charset="0"/>
              <a:buNone/>
              <a:defRPr sz="2800">
                <a:solidFill>
                  <a:srgbClr val="000000"/>
                </a:solidFill>
                <a:latin typeface="+mn-lt"/>
                <a:ea typeface="MS PGothic" panose="020B0600070205080204" pitchFamily="34" charset="-128"/>
                <a:cs typeface="+mn-cs"/>
              </a:defRPr>
            </a:lvl2pPr>
            <a:lvl3pPr marL="914400" indent="0" algn="ctr" defTabSz="449263" rtl="0" eaLnBrk="0" fontAlgn="base" hangingPunct="0">
              <a:spcBef>
                <a:spcPts val="600"/>
              </a:spcBef>
              <a:spcAft>
                <a:spcPct val="0"/>
              </a:spcAft>
              <a:buClr>
                <a:srgbClr val="000000"/>
              </a:buClr>
              <a:buSzPct val="100000"/>
              <a:buFont typeface="Times New Roman" panose="02020603050405020304" pitchFamily="18" charset="0"/>
              <a:buNone/>
              <a:defRPr sz="2400">
                <a:solidFill>
                  <a:srgbClr val="000000"/>
                </a:solidFill>
                <a:latin typeface="+mn-lt"/>
                <a:ea typeface="MS PGothic" panose="020B0600070205080204" pitchFamily="34" charset="-128"/>
                <a:cs typeface="+mn-cs"/>
              </a:defRPr>
            </a:lvl3pPr>
            <a:lvl4pPr marL="1371600" indent="0" algn="ctr" defTabSz="449263" rtl="0" eaLnBrk="0" fontAlgn="base" hangingPunct="0">
              <a:spcBef>
                <a:spcPts val="500"/>
              </a:spcBef>
              <a:spcAft>
                <a:spcPct val="0"/>
              </a:spcAft>
              <a:buClr>
                <a:srgbClr val="000000"/>
              </a:buClr>
              <a:buSzPct val="100000"/>
              <a:buFont typeface="Times New Roman" panose="02020603050405020304" pitchFamily="18" charset="0"/>
              <a:buNone/>
              <a:defRPr sz="2000">
                <a:solidFill>
                  <a:srgbClr val="000000"/>
                </a:solidFill>
                <a:latin typeface="+mn-lt"/>
                <a:ea typeface="MS PGothic" panose="020B0600070205080204" pitchFamily="34" charset="-128"/>
                <a:cs typeface="+mn-cs"/>
              </a:defRPr>
            </a:lvl4pPr>
            <a:lvl5pPr marL="1828800" indent="0" algn="ctr" defTabSz="449263" rtl="0" eaLnBrk="0" fontAlgn="base" hangingPunct="0">
              <a:spcBef>
                <a:spcPts val="500"/>
              </a:spcBef>
              <a:spcAft>
                <a:spcPct val="0"/>
              </a:spcAft>
              <a:buClr>
                <a:srgbClr val="000000"/>
              </a:buClr>
              <a:buSzPct val="100000"/>
              <a:buFont typeface="Times New Roman" panose="02020603050405020304" pitchFamily="18" charset="0"/>
              <a:buNone/>
              <a:defRPr sz="2000">
                <a:solidFill>
                  <a:srgbClr val="000000"/>
                </a:solidFill>
                <a:latin typeface="+mn-lt"/>
                <a:ea typeface="MS PGothic" panose="020B0600070205080204" pitchFamily="34" charset="-128"/>
                <a:cs typeface="+mn-cs"/>
              </a:defRPr>
            </a:lvl5pPr>
            <a:lvl6pPr marL="2286000" indent="0" algn="ctr" defTabSz="449263" rtl="0" eaLnBrk="0" fontAlgn="base" hangingPunct="0">
              <a:spcBef>
                <a:spcPts val="500"/>
              </a:spcBef>
              <a:spcAft>
                <a:spcPct val="0"/>
              </a:spcAft>
              <a:buClr>
                <a:srgbClr val="000000"/>
              </a:buClr>
              <a:buSzPct val="100000"/>
              <a:buFont typeface="Times New Roman" charset="0"/>
              <a:buNone/>
              <a:defRPr sz="2000">
                <a:solidFill>
                  <a:srgbClr val="000000"/>
                </a:solidFill>
                <a:latin typeface="+mn-lt"/>
                <a:ea typeface="+mn-ea"/>
                <a:cs typeface="+mn-cs"/>
              </a:defRPr>
            </a:lvl6pPr>
            <a:lvl7pPr marL="2743200" indent="0" algn="ctr" defTabSz="449263" rtl="0" eaLnBrk="0" fontAlgn="base" hangingPunct="0">
              <a:spcBef>
                <a:spcPts val="500"/>
              </a:spcBef>
              <a:spcAft>
                <a:spcPct val="0"/>
              </a:spcAft>
              <a:buClr>
                <a:srgbClr val="000000"/>
              </a:buClr>
              <a:buSzPct val="100000"/>
              <a:buFont typeface="Times New Roman" charset="0"/>
              <a:buNone/>
              <a:defRPr sz="2000">
                <a:solidFill>
                  <a:srgbClr val="000000"/>
                </a:solidFill>
                <a:latin typeface="+mn-lt"/>
                <a:ea typeface="+mn-ea"/>
                <a:cs typeface="+mn-cs"/>
              </a:defRPr>
            </a:lvl7pPr>
            <a:lvl8pPr marL="3200400" indent="0" algn="ctr" defTabSz="449263" rtl="0" eaLnBrk="0" fontAlgn="base" hangingPunct="0">
              <a:spcBef>
                <a:spcPts val="500"/>
              </a:spcBef>
              <a:spcAft>
                <a:spcPct val="0"/>
              </a:spcAft>
              <a:buClr>
                <a:srgbClr val="000000"/>
              </a:buClr>
              <a:buSzPct val="100000"/>
              <a:buFont typeface="Times New Roman" charset="0"/>
              <a:buNone/>
              <a:defRPr sz="2000">
                <a:solidFill>
                  <a:srgbClr val="000000"/>
                </a:solidFill>
                <a:latin typeface="+mn-lt"/>
                <a:ea typeface="+mn-ea"/>
                <a:cs typeface="+mn-cs"/>
              </a:defRPr>
            </a:lvl8pPr>
            <a:lvl9pPr marL="3657600" indent="0" algn="ctr" defTabSz="449263" rtl="0" eaLnBrk="0" fontAlgn="base" hangingPunct="0">
              <a:spcBef>
                <a:spcPts val="500"/>
              </a:spcBef>
              <a:spcAft>
                <a:spcPct val="0"/>
              </a:spcAft>
              <a:buClr>
                <a:srgbClr val="000000"/>
              </a:buClr>
              <a:buSzPct val="100000"/>
              <a:buFont typeface="Times New Roman" charset="0"/>
              <a:buNone/>
              <a:defRPr sz="2000">
                <a:solidFill>
                  <a:srgbClr val="000000"/>
                </a:solidFill>
                <a:latin typeface="+mn-lt"/>
                <a:ea typeface="+mn-ea"/>
                <a:cs typeface="+mn-cs"/>
              </a:defRPr>
            </a:lvl9pPr>
          </a:lstStyle>
          <a:p>
            <a:pPr marL="177800" indent="-177800" algn="l">
              <a:spcBef>
                <a:spcPts val="600"/>
              </a:spcBef>
              <a:spcAft>
                <a:spcPts val="0"/>
              </a:spcAft>
              <a:buFont typeface="Arial" panose="020B0604020202020204" pitchFamily="34" charset="0"/>
              <a:buChar char="•"/>
            </a:pPr>
            <a:r>
              <a:rPr lang="en-US" altLang="ko-KR" sz="2000" b="1" kern="0" dirty="0">
                <a:latin typeface="Times New Roman" panose="02020603050405020304" pitchFamily="18" charset="0"/>
                <a:cs typeface="Times New Roman" panose="02020603050405020304" pitchFamily="18" charset="0"/>
              </a:rPr>
              <a:t>Container networking refers to the ability for containers to connect to and communicate with each other, or to non-Docker workloads.</a:t>
            </a:r>
            <a:endParaRPr lang="en-US" altLang="ko-KR" sz="2000" kern="0" dirty="0">
              <a:latin typeface="Times New Roman" panose="02020603050405020304" pitchFamily="18" charset="0"/>
              <a:cs typeface="Times New Roman" panose="02020603050405020304" pitchFamily="18" charset="0"/>
            </a:endParaRPr>
          </a:p>
          <a:p>
            <a:pPr marL="452438" indent="-269875" algn="l">
              <a:spcBef>
                <a:spcPts val="600"/>
              </a:spcBef>
              <a:spcAft>
                <a:spcPts val="0"/>
              </a:spcAft>
              <a:buFont typeface="맑은 고딕" panose="020B0503020000020004" pitchFamily="50" charset="-127"/>
              <a:buChar char="–"/>
            </a:pPr>
            <a:r>
              <a:rPr lang="en-US" altLang="ko-KR" sz="2000" kern="0" dirty="0">
                <a:solidFill>
                  <a:schemeClr val="tx1"/>
                </a:solidFill>
                <a:latin typeface="Times New Roman" panose="02020603050405020304" pitchFamily="18" charset="0"/>
                <a:cs typeface="Times New Roman" panose="02020603050405020304" pitchFamily="18" charset="0"/>
              </a:rPr>
              <a:t>In container loading environments such as </a:t>
            </a:r>
            <a:r>
              <a:rPr lang="en-US" altLang="ko-KR" sz="2000" dirty="0">
                <a:solidFill>
                  <a:schemeClr val="tx1"/>
                </a:solidFill>
                <a:latin typeface="Times New Roman" panose="02020603050405020304" pitchFamily="18" charset="0"/>
                <a:cs typeface="Times New Roman" panose="02020603050405020304" pitchFamily="18" charset="0"/>
              </a:rPr>
              <a:t>ships, ports, terminals, container yards (CYs), inland container warehouses (ICDs), etc. </a:t>
            </a:r>
            <a:r>
              <a:rPr lang="en-US" altLang="ko-KR" sz="2000" kern="0" dirty="0">
                <a:solidFill>
                  <a:schemeClr val="tx1"/>
                </a:solidFill>
                <a:latin typeface="Times New Roman" panose="02020603050405020304" pitchFamily="18" charset="0"/>
                <a:cs typeface="Times New Roman" panose="02020603050405020304" pitchFamily="18" charset="0"/>
              </a:rPr>
              <a:t>where metal containers are stacked, communication shadow areas are occurred </a:t>
            </a:r>
            <a:r>
              <a:rPr lang="en-US" altLang="ko-KR" sz="2000" kern="0" dirty="0">
                <a:latin typeface="Times New Roman" panose="02020603050405020304" pitchFamily="18" charset="0"/>
                <a:cs typeface="Times New Roman" panose="02020603050405020304" pitchFamily="18" charset="0"/>
              </a:rPr>
              <a:t>where wireless links are lost.</a:t>
            </a:r>
          </a:p>
          <a:p>
            <a:pPr marL="452438" indent="-269875" algn="l">
              <a:spcBef>
                <a:spcPts val="600"/>
              </a:spcBef>
              <a:spcAft>
                <a:spcPts val="0"/>
              </a:spcAft>
              <a:buFont typeface="맑은 고딕" panose="020B0503020000020004" pitchFamily="50" charset="-127"/>
              <a:buChar char="–"/>
            </a:pPr>
            <a:r>
              <a:rPr lang="en-US" altLang="ko-KR" sz="2000" kern="0" dirty="0">
                <a:latin typeface="Times New Roman" panose="02020603050405020304" pitchFamily="18" charset="0"/>
                <a:cs typeface="Times New Roman" panose="02020603050405020304" pitchFamily="18" charset="0"/>
              </a:rPr>
              <a:t>Ad-hoc networks are required to deployed container network in these container loading environment</a:t>
            </a:r>
          </a:p>
        </p:txBody>
      </p:sp>
      <p:sp>
        <p:nvSpPr>
          <p:cNvPr id="9" name="Title 1">
            <a:extLst>
              <a:ext uri="{FF2B5EF4-FFF2-40B4-BE49-F238E27FC236}">
                <a16:creationId xmlns:a16="http://schemas.microsoft.com/office/drawing/2014/main" id="{6A6BF8B1-1E39-D653-76C6-B6A4A7A8DBC9}"/>
              </a:ext>
            </a:extLst>
          </p:cNvPr>
          <p:cNvSpPr txBox="1">
            <a:spLocks noChangeArrowheads="1"/>
          </p:cNvSpPr>
          <p:nvPr/>
        </p:nvSpPr>
        <p:spPr bwMode="auto">
          <a:xfrm>
            <a:off x="827584" y="692696"/>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en-US" sz="3200" b="1" kern="0" dirty="0">
                <a:latin typeface="Times New Roman" panose="02020603050405020304" pitchFamily="18" charset="0"/>
                <a:cs typeface="Times New Roman" panose="02020603050405020304" pitchFamily="18" charset="0"/>
              </a:rPr>
              <a:t>Container Network </a:t>
            </a:r>
          </a:p>
        </p:txBody>
      </p:sp>
      <p:pic>
        <p:nvPicPr>
          <p:cNvPr id="4" name="그림 3">
            <a:extLst>
              <a:ext uri="{FF2B5EF4-FFF2-40B4-BE49-F238E27FC236}">
                <a16:creationId xmlns:a16="http://schemas.microsoft.com/office/drawing/2014/main" id="{0A3DB76D-1068-1095-DF3B-FD495182CD87}"/>
              </a:ext>
            </a:extLst>
          </p:cNvPr>
          <p:cNvPicPr>
            <a:picLocks noChangeAspect="1"/>
          </p:cNvPicPr>
          <p:nvPr/>
        </p:nvPicPr>
        <p:blipFill>
          <a:blip r:embed="rId4"/>
          <a:stretch>
            <a:fillRect/>
          </a:stretch>
        </p:blipFill>
        <p:spPr>
          <a:xfrm>
            <a:off x="755263" y="4262818"/>
            <a:ext cx="3170195" cy="1893734"/>
          </a:xfrm>
          <a:prstGeom prst="rect">
            <a:avLst/>
          </a:prstGeom>
        </p:spPr>
      </p:pic>
    </p:spTree>
    <p:extLst>
      <p:ext uri="{BB962C8B-B14F-4D97-AF65-F5344CB8AC3E}">
        <p14:creationId xmlns:p14="http://schemas.microsoft.com/office/powerpoint/2010/main" val="2878828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a:xfrm>
            <a:off x="431651" y="607987"/>
            <a:ext cx="8352928" cy="754063"/>
          </a:xfrm>
        </p:spPr>
        <p:txBody>
          <a:bodyPr/>
          <a:lstStyle/>
          <a:p>
            <a:r>
              <a:rPr lang="en-US" altLang="ko-KR" sz="3200" b="1" spc="-150" dirty="0">
                <a:latin typeface="Times New Roman" panose="02020603050405020304" pitchFamily="18" charset="0"/>
                <a:cs typeface="Times New Roman" panose="02020603050405020304" pitchFamily="18" charset="0"/>
              </a:rPr>
              <a:t>Wireless Environment of </a:t>
            </a:r>
            <a:r>
              <a:rPr lang="en-US" altLang="en-US" sz="3200" b="1" kern="0" spc="-150" dirty="0">
                <a:latin typeface="Times New Roman" panose="02020603050405020304" pitchFamily="18" charset="0"/>
                <a:cs typeface="Times New Roman" panose="02020603050405020304" pitchFamily="18" charset="0"/>
              </a:rPr>
              <a:t>Container Network</a:t>
            </a:r>
            <a:r>
              <a:rPr lang="en-US" altLang="ko-KR" sz="3200" b="1" spc="-150" dirty="0">
                <a:solidFill>
                  <a:schemeClr val="tx1"/>
                </a:solidFill>
                <a:latin typeface="Times New Roman" panose="02020603050405020304" pitchFamily="18" charset="0"/>
                <a:cs typeface="Times New Roman" panose="02020603050405020304" pitchFamily="18" charset="0"/>
              </a:rPr>
              <a:t>(1)</a:t>
            </a:r>
            <a:r>
              <a:rPr lang="en-US" altLang="ko-KR" sz="3200" b="1" spc="-150" dirty="0">
                <a:latin typeface="Times New Roman" panose="02020603050405020304" pitchFamily="18" charset="0"/>
                <a:cs typeface="Times New Roman" panose="02020603050405020304" pitchFamily="18" charset="0"/>
              </a:rPr>
              <a:t> </a:t>
            </a:r>
            <a:endParaRPr lang="en-US" altLang="en-US" sz="3200" b="1" spc="-150"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16</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836695" cy="4824536"/>
          </a:xfrm>
        </p:spPr>
        <p:txBody>
          <a:bodyPr>
            <a:noAutofit/>
          </a:bodyPr>
          <a:lstStyle/>
          <a:p>
            <a:pPr marL="263525" indent="-26352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Container cargoes are transferred to multiple agencies from loading point to transportation and unloading point, requiring low-power communication that can withstand long periods of time. </a:t>
            </a:r>
          </a:p>
          <a:p>
            <a:pPr marL="263525" indent="-26352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Each container must be reliably and safely transmitted to the necessary locations without falling under the management scope of the participating network administrator.</a:t>
            </a:r>
          </a:p>
          <a:p>
            <a:pPr marL="450850" indent="-180975">
              <a:buFont typeface="맑은 고딕" panose="020B0503020000020004" pitchFamily="50" charset="-127"/>
              <a:buChar char="–"/>
            </a:pPr>
            <a:r>
              <a:rPr kumimoji="0" lang="en-US" altLang="ko-KR" sz="20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Traditional sensor networks cause serious problems when information from some sensors cannot be transmitted,</a:t>
            </a: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Due to the characteristics of the ship, </a:t>
            </a:r>
            <a:r>
              <a:rPr lang="en-US" altLang="ko-KR" sz="2000" b="1" dirty="0">
                <a:solidFill>
                  <a:schemeClr val="tx1"/>
                </a:solidFill>
                <a:latin typeface="Times New Roman" panose="02020603050405020304" pitchFamily="18" charset="0"/>
                <a:cs typeface="Times New Roman" panose="02020603050405020304" pitchFamily="18" charset="0"/>
              </a:rPr>
              <a:t>ports, terminals, container yards (CYs) and inland container depots (ICDs)</a:t>
            </a:r>
            <a:r>
              <a:rPr lang="en-US" altLang="ko-KR" sz="2000" b="1" dirty="0">
                <a:latin typeface="Times New Roman" panose="02020603050405020304" pitchFamily="18" charset="0"/>
                <a:cs typeface="Times New Roman" panose="02020603050405020304" pitchFamily="18" charset="0"/>
              </a:rPr>
              <a:t>, it is difficult to deploy many sink nodes where information from container nodes is collected. </a:t>
            </a:r>
          </a:p>
          <a:p>
            <a:pPr marL="452438" indent="-182563">
              <a:spcBef>
                <a:spcPts val="12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The number of nodes participating in the container network is much larger than the number of nodes in other general sensor networks.</a:t>
            </a:r>
          </a:p>
          <a:p>
            <a:pPr marL="0" indent="0"/>
            <a:endParaRPr lang="en-US" altLang="ko-KR" sz="2000" b="1" dirty="0">
              <a:latin typeface="Times New Roman" panose="02020603050405020304" pitchFamily="18" charset="0"/>
              <a:cs typeface="Times New Roman" panose="02020603050405020304" pitchFamily="18" charset="0"/>
            </a:endParaRPr>
          </a:p>
          <a:p>
            <a:pPr marL="0" indent="0"/>
            <a:endParaRPr lang="en-US" altLang="ko-K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623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a:xfrm>
            <a:off x="542763" y="692696"/>
            <a:ext cx="8130704" cy="754063"/>
          </a:xfrm>
        </p:spPr>
        <p:txBody>
          <a:bodyPr/>
          <a:lstStyle/>
          <a:p>
            <a:r>
              <a:rPr lang="en-US" altLang="ko-KR" sz="3200" b="1" spc="-150" dirty="0">
                <a:latin typeface="Times New Roman" panose="02020603050405020304" pitchFamily="18" charset="0"/>
                <a:cs typeface="Times New Roman" panose="02020603050405020304" pitchFamily="18" charset="0"/>
              </a:rPr>
              <a:t>Wireless Environment of </a:t>
            </a:r>
            <a:r>
              <a:rPr lang="en-US" altLang="en-US" sz="3200" b="1" kern="0" spc="-150" dirty="0">
                <a:latin typeface="Times New Roman" panose="02020603050405020304" pitchFamily="18" charset="0"/>
                <a:cs typeface="Times New Roman" panose="02020603050405020304" pitchFamily="18" charset="0"/>
              </a:rPr>
              <a:t>Container Network</a:t>
            </a:r>
            <a:r>
              <a:rPr lang="en-US" altLang="ko-KR" sz="3200" b="1" spc="-150" dirty="0">
                <a:solidFill>
                  <a:schemeClr val="tx1"/>
                </a:solidFill>
                <a:latin typeface="Times New Roman" panose="02020603050405020304" pitchFamily="18" charset="0"/>
                <a:cs typeface="Times New Roman" panose="02020603050405020304" pitchFamily="18" charset="0"/>
              </a:rPr>
              <a:t>(2)</a:t>
            </a:r>
            <a:r>
              <a:rPr lang="en-US" altLang="ko-KR" sz="3200" b="1" spc="-150" dirty="0">
                <a:latin typeface="Times New Roman" panose="02020603050405020304" pitchFamily="18" charset="0"/>
                <a:cs typeface="Times New Roman" panose="02020603050405020304" pitchFamily="18" charset="0"/>
              </a:rPr>
              <a:t> </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17</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836695" cy="4824536"/>
          </a:xfrm>
        </p:spPr>
        <p:txBody>
          <a:bodyPr>
            <a:noAutofit/>
          </a:bodyPr>
          <a:lstStyle/>
          <a:p>
            <a:pPr marL="263525" indent="-26352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Since it is a high-level stacking environment of containers made entirely of metal (iron), the RF transmission characteristics are different from those of a network of sensors that are likely to be in a relatively open environment.</a:t>
            </a:r>
          </a:p>
          <a:p>
            <a:pPr marL="452438" indent="-269875">
              <a:spcBef>
                <a:spcPts val="12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Metal basically has the characteristic of blocking and reflecting RF.</a:t>
            </a:r>
          </a:p>
          <a:p>
            <a:pPr marL="452438" indent="-269875">
              <a:spcBef>
                <a:spcPts val="12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This causes relatively many shadow areas when containers are stacked high.</a:t>
            </a:r>
          </a:p>
          <a:p>
            <a:pPr marL="452438" indent="-269875">
              <a:spcBef>
                <a:spcPts val="12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However, the RF characteristics actually improve in the alleys between stacking blocks.</a:t>
            </a:r>
          </a:p>
          <a:p>
            <a:pPr marL="0" indent="0"/>
            <a:endParaRPr lang="en-US" altLang="ko-K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2078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824CA-F629-6FCE-E8AE-53D2236A9A1A}"/>
            </a:ext>
          </a:extLst>
        </p:cNvPr>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0E5626A7-6E69-1AEB-2E54-5FC688224C8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3458A483-0AB5-4C47-AA9E-4A8C85883CFD}" type="slidenum">
              <a:rPr lang="en-US" altLang="en-US" smtClean="0">
                <a:solidFill>
                  <a:schemeClr val="tx1"/>
                </a:solidFill>
              </a:rPr>
              <a:pPr/>
              <a:t>18</a:t>
            </a:fld>
            <a:endParaRPr lang="en-US" altLang="en-US" dirty="0">
              <a:solidFill>
                <a:schemeClr val="tx1"/>
              </a:solidFill>
            </a:endParaRPr>
          </a:p>
        </p:txBody>
      </p:sp>
      <p:sp>
        <p:nvSpPr>
          <p:cNvPr id="2" name="Content Placeholder 2">
            <a:extLst>
              <a:ext uri="{FF2B5EF4-FFF2-40B4-BE49-F238E27FC236}">
                <a16:creationId xmlns:a16="http://schemas.microsoft.com/office/drawing/2014/main" id="{0F280643-6C98-0567-1F99-B5EFB7BAADE3}"/>
              </a:ext>
            </a:extLst>
          </p:cNvPr>
          <p:cNvSpPr>
            <a:spLocks noGrp="1" noChangeArrowheads="1"/>
          </p:cNvSpPr>
          <p:nvPr>
            <p:ph idx="1"/>
          </p:nvPr>
        </p:nvSpPr>
        <p:spPr>
          <a:xfrm>
            <a:off x="627124" y="1324350"/>
            <a:ext cx="8058696" cy="3141265"/>
          </a:xfrm>
        </p:spPr>
        <p:txBody>
          <a:bodyPr>
            <a:noAutofit/>
          </a:bodyPr>
          <a:lstStyle/>
          <a:p>
            <a:pPr marL="177800" indent="-177800">
              <a:spcBef>
                <a:spcPts val="1200"/>
              </a:spcBef>
              <a:spcAft>
                <a:spcPts val="0"/>
              </a:spcAft>
              <a:buFont typeface="Arial" panose="020B0604020202020204" pitchFamily="34" charset="0"/>
              <a:buChar char="•"/>
            </a:pPr>
            <a:r>
              <a:rPr lang="en-US" altLang="ko-KR" sz="2000" b="1" dirty="0">
                <a:solidFill>
                  <a:schemeClr val="tx1"/>
                </a:solidFill>
                <a:latin typeface="Times New Roman" panose="02020603050405020304" pitchFamily="18" charset="0"/>
                <a:cs typeface="Times New Roman" panose="02020603050405020304" pitchFamily="18" charset="0"/>
              </a:rPr>
              <a:t>According to Reference [2], there are three types of wireless links for shipping container monitoring</a:t>
            </a:r>
            <a:r>
              <a:rPr lang="en-US" altLang="ko-KR" sz="2000" b="1" dirty="0">
                <a:solidFill>
                  <a:srgbClr val="0000FF"/>
                </a:solidFill>
                <a:latin typeface="Times New Roman" panose="02020603050405020304" pitchFamily="18" charset="0"/>
                <a:cs typeface="Times New Roman" panose="02020603050405020304" pitchFamily="18" charset="0"/>
              </a:rPr>
              <a:t>. </a:t>
            </a:r>
          </a:p>
          <a:p>
            <a:pPr marL="452438" indent="-269875">
              <a:spcBef>
                <a:spcPts val="1200"/>
              </a:spcBef>
              <a:spcAft>
                <a:spcPts val="0"/>
              </a:spcAft>
              <a:buFont typeface="맑은 고딕" panose="020B0503020000020004" pitchFamily="50" charset="-127"/>
              <a:buChar char="–"/>
            </a:pPr>
            <a:r>
              <a:rPr lang="en-US" altLang="ko-KR" sz="2000" b="1" dirty="0">
                <a:solidFill>
                  <a:schemeClr val="tx1"/>
                </a:solidFill>
                <a:latin typeface="Times New Roman" panose="02020603050405020304" pitchFamily="18" charset="0"/>
                <a:cs typeface="Times New Roman" panose="02020603050405020304" pitchFamily="18" charset="0"/>
              </a:rPr>
              <a:t>Intra-container link</a:t>
            </a:r>
            <a:r>
              <a:rPr lang="en-US" altLang="ko-KR" sz="2000" dirty="0">
                <a:solidFill>
                  <a:schemeClr val="tx1"/>
                </a:solidFill>
                <a:latin typeface="Times New Roman" panose="02020603050405020304" pitchFamily="18" charset="0"/>
                <a:cs typeface="Times New Roman" panose="02020603050405020304" pitchFamily="18" charset="0"/>
              </a:rPr>
              <a:t>: A sensor inside the container transmits sensory data to the IEEE802.15.4 device’s antenna, which is attached inside or outside to that container  </a:t>
            </a:r>
          </a:p>
          <a:p>
            <a:pPr marL="452438" indent="-269875">
              <a:spcBef>
                <a:spcPts val="1200"/>
              </a:spcBef>
              <a:spcAft>
                <a:spcPts val="0"/>
              </a:spcAft>
              <a:buFont typeface="맑은 고딕" panose="020B0503020000020004" pitchFamily="50" charset="-127"/>
              <a:buChar char="–"/>
            </a:pPr>
            <a:r>
              <a:rPr lang="en-US" altLang="ko-KR" sz="2000" b="1" dirty="0">
                <a:solidFill>
                  <a:schemeClr val="tx1"/>
                </a:solidFill>
                <a:latin typeface="Times New Roman" panose="02020603050405020304" pitchFamily="18" charset="0"/>
                <a:cs typeface="Times New Roman" panose="02020603050405020304" pitchFamily="18" charset="0"/>
              </a:rPr>
              <a:t>Inter-container link</a:t>
            </a:r>
            <a:r>
              <a:rPr lang="en-US" altLang="ko-KR" sz="2000" dirty="0">
                <a:solidFill>
                  <a:schemeClr val="tx1"/>
                </a:solidFill>
                <a:latin typeface="Times New Roman" panose="02020603050405020304" pitchFamily="18" charset="0"/>
                <a:cs typeface="Times New Roman" panose="02020603050405020304" pitchFamily="18" charset="0"/>
              </a:rPr>
              <a:t>: Relaying of data occurs between IEEE802.15.4 device antennas attached to different containers </a:t>
            </a:r>
          </a:p>
          <a:p>
            <a:pPr marL="452438" indent="-269875">
              <a:spcBef>
                <a:spcPts val="1200"/>
              </a:spcBef>
              <a:spcAft>
                <a:spcPts val="0"/>
              </a:spcAft>
              <a:buFont typeface="맑은 고딕" panose="020B0503020000020004" pitchFamily="50" charset="-127"/>
              <a:buChar char="–"/>
            </a:pPr>
            <a:r>
              <a:rPr lang="en-US" altLang="ko-KR" sz="2000" b="1" dirty="0">
                <a:solidFill>
                  <a:schemeClr val="tx1"/>
                </a:solidFill>
                <a:latin typeface="Times New Roman" panose="02020603050405020304" pitchFamily="18" charset="0"/>
                <a:cs typeface="Times New Roman" panose="02020603050405020304" pitchFamily="18" charset="0"/>
              </a:rPr>
              <a:t>Extra-container link</a:t>
            </a:r>
            <a:r>
              <a:rPr lang="en-US" altLang="ko-KR" sz="2000" dirty="0">
                <a:solidFill>
                  <a:schemeClr val="tx1"/>
                </a:solidFill>
                <a:latin typeface="Times New Roman" panose="02020603050405020304" pitchFamily="18" charset="0"/>
                <a:cs typeface="Times New Roman" panose="02020603050405020304" pitchFamily="18" charset="0"/>
              </a:rPr>
              <a:t>: A IEEE802.15.4 device’s antenna sends data to the private or cloud server </a:t>
            </a:r>
          </a:p>
          <a:p>
            <a:pPr marL="182563" indent="0">
              <a:spcBef>
                <a:spcPts val="1200"/>
              </a:spcBef>
              <a:spcAft>
                <a:spcPts val="0"/>
              </a:spcAft>
            </a:pPr>
            <a:endParaRPr lang="en-US" altLang="ko-KR" sz="2000" dirty="0">
              <a:latin typeface="Times New Roman" panose="02020603050405020304" pitchFamily="18" charset="0"/>
              <a:cs typeface="Times New Roman" panose="02020603050405020304" pitchFamily="18" charset="0"/>
            </a:endParaRPr>
          </a:p>
          <a:p>
            <a:pPr marL="182563" indent="0">
              <a:spcBef>
                <a:spcPts val="1200"/>
              </a:spcBef>
              <a:spcAft>
                <a:spcPts val="0"/>
              </a:spcAft>
            </a:pPr>
            <a:endParaRPr lang="en-US" altLang="ko-KR" sz="2000" dirty="0">
              <a:latin typeface="Times New Roman" panose="02020603050405020304" pitchFamily="18" charset="0"/>
              <a:cs typeface="Times New Roman" panose="02020603050405020304" pitchFamily="18" charset="0"/>
            </a:endParaRPr>
          </a:p>
          <a:p>
            <a:pPr marL="182563" indent="0">
              <a:spcBef>
                <a:spcPts val="1200"/>
              </a:spcBef>
              <a:spcAft>
                <a:spcPts val="0"/>
              </a:spcAft>
            </a:pPr>
            <a:endParaRPr lang="en-US" altLang="ko-KR" sz="2000" dirty="0">
              <a:solidFill>
                <a:schemeClr val="tx1"/>
              </a:solidFill>
              <a:latin typeface="Times New Roman" panose="02020603050405020304" pitchFamily="18" charset="0"/>
              <a:cs typeface="Times New Roman" panose="02020603050405020304" pitchFamily="18" charset="0"/>
            </a:endParaRPr>
          </a:p>
          <a:p>
            <a:pPr marL="0" indent="0">
              <a:spcBef>
                <a:spcPts val="1200"/>
              </a:spcBef>
              <a:spcAft>
                <a:spcPts val="0"/>
              </a:spcAft>
            </a:pPr>
            <a:endParaRPr lang="en-US" altLang="ko-KR" sz="200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037FF983-0045-BFA3-B762-60247124B54A}"/>
              </a:ext>
            </a:extLst>
          </p:cNvPr>
          <p:cNvSpPr>
            <a:spLocks noGrp="1" noChangeArrowheads="1"/>
          </p:cNvSpPr>
          <p:nvPr>
            <p:ph type="title"/>
          </p:nvPr>
        </p:nvSpPr>
        <p:spPr>
          <a:xfrm>
            <a:off x="348456" y="584040"/>
            <a:ext cx="8616032" cy="754063"/>
          </a:xfrm>
        </p:spPr>
        <p:txBody>
          <a:bodyPr/>
          <a:lstStyle/>
          <a:p>
            <a:pPr>
              <a:spcBef>
                <a:spcPts val="1200"/>
              </a:spcBef>
              <a:spcAft>
                <a:spcPts val="0"/>
              </a:spcAft>
            </a:pPr>
            <a:r>
              <a:rPr lang="en-US" altLang="ko-KR" sz="3200" b="1" spc="-100" dirty="0">
                <a:solidFill>
                  <a:schemeClr val="tx1"/>
                </a:solidFill>
                <a:latin typeface="Times New Roman" panose="02020603050405020304" pitchFamily="18" charset="0"/>
                <a:cs typeface="Times New Roman" panose="02020603050405020304" pitchFamily="18" charset="0"/>
              </a:rPr>
              <a:t>Wireless Links for Shipping Container Monitoring</a:t>
            </a:r>
            <a:r>
              <a:rPr lang="en-US" altLang="ko-KR" sz="3200" b="1" dirty="0">
                <a:solidFill>
                  <a:srgbClr val="0000FF"/>
                </a:solidFill>
                <a:latin typeface="Times New Roman" panose="02020603050405020304" pitchFamily="18" charset="0"/>
                <a:cs typeface="Times New Roman" panose="02020603050405020304" pitchFamily="18" charset="0"/>
              </a:rPr>
              <a:t> </a:t>
            </a:r>
          </a:p>
        </p:txBody>
      </p:sp>
      <p:pic>
        <p:nvPicPr>
          <p:cNvPr id="5" name="그림 4">
            <a:extLst>
              <a:ext uri="{FF2B5EF4-FFF2-40B4-BE49-F238E27FC236}">
                <a16:creationId xmlns:a16="http://schemas.microsoft.com/office/drawing/2014/main" id="{A9A08FFA-9B8B-7563-965D-B02E45118A6A}"/>
              </a:ext>
            </a:extLst>
          </p:cNvPr>
          <p:cNvPicPr>
            <a:picLocks noChangeAspect="1"/>
          </p:cNvPicPr>
          <p:nvPr/>
        </p:nvPicPr>
        <p:blipFill>
          <a:blip r:embed="rId3"/>
          <a:stretch>
            <a:fillRect/>
          </a:stretch>
        </p:blipFill>
        <p:spPr>
          <a:xfrm>
            <a:off x="1187624" y="4656917"/>
            <a:ext cx="2664296" cy="1528539"/>
          </a:xfrm>
          <a:prstGeom prst="rect">
            <a:avLst/>
          </a:prstGeom>
        </p:spPr>
      </p:pic>
      <p:sp>
        <p:nvSpPr>
          <p:cNvPr id="6" name="직사각형 5">
            <a:extLst>
              <a:ext uri="{FF2B5EF4-FFF2-40B4-BE49-F238E27FC236}">
                <a16:creationId xmlns:a16="http://schemas.microsoft.com/office/drawing/2014/main" id="{C46DB539-182C-143E-14D6-63F1ECD78AD5}"/>
              </a:ext>
            </a:extLst>
          </p:cNvPr>
          <p:cNvSpPr/>
          <p:nvPr/>
        </p:nvSpPr>
        <p:spPr bwMode="auto">
          <a:xfrm>
            <a:off x="2771800" y="5157192"/>
            <a:ext cx="72008" cy="144016"/>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7" name="직사각형 6">
            <a:extLst>
              <a:ext uri="{FF2B5EF4-FFF2-40B4-BE49-F238E27FC236}">
                <a16:creationId xmlns:a16="http://schemas.microsoft.com/office/drawing/2014/main" id="{E6F57EEE-6BEF-A1AB-0B3C-E810907889BF}"/>
              </a:ext>
            </a:extLst>
          </p:cNvPr>
          <p:cNvSpPr/>
          <p:nvPr/>
        </p:nvSpPr>
        <p:spPr bwMode="auto">
          <a:xfrm>
            <a:off x="3275856" y="4860434"/>
            <a:ext cx="72008" cy="14401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8" name="직사각형 7">
            <a:extLst>
              <a:ext uri="{FF2B5EF4-FFF2-40B4-BE49-F238E27FC236}">
                <a16:creationId xmlns:a16="http://schemas.microsoft.com/office/drawing/2014/main" id="{F60697C7-C616-B203-DB06-0F4E0B69C5CA}"/>
              </a:ext>
            </a:extLst>
          </p:cNvPr>
          <p:cNvSpPr/>
          <p:nvPr/>
        </p:nvSpPr>
        <p:spPr bwMode="auto">
          <a:xfrm>
            <a:off x="2447764" y="5229200"/>
            <a:ext cx="72008" cy="144016"/>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0" name="직사각형 9">
            <a:extLst>
              <a:ext uri="{FF2B5EF4-FFF2-40B4-BE49-F238E27FC236}">
                <a16:creationId xmlns:a16="http://schemas.microsoft.com/office/drawing/2014/main" id="{16371AB0-6632-849E-784E-C82AD4C5E44A}"/>
              </a:ext>
            </a:extLst>
          </p:cNvPr>
          <p:cNvSpPr/>
          <p:nvPr/>
        </p:nvSpPr>
        <p:spPr bwMode="auto">
          <a:xfrm>
            <a:off x="2782114" y="5495949"/>
            <a:ext cx="72008" cy="144016"/>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1" name="직사각형 10">
            <a:extLst>
              <a:ext uri="{FF2B5EF4-FFF2-40B4-BE49-F238E27FC236}">
                <a16:creationId xmlns:a16="http://schemas.microsoft.com/office/drawing/2014/main" id="{F4652D91-0E9B-45DE-60E2-C2DBB2E159A2}"/>
              </a:ext>
            </a:extLst>
          </p:cNvPr>
          <p:cNvSpPr/>
          <p:nvPr/>
        </p:nvSpPr>
        <p:spPr bwMode="auto">
          <a:xfrm>
            <a:off x="2339752" y="5539247"/>
            <a:ext cx="72008" cy="144016"/>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4" name="TextBox 13">
            <a:extLst>
              <a:ext uri="{FF2B5EF4-FFF2-40B4-BE49-F238E27FC236}">
                <a16:creationId xmlns:a16="http://schemas.microsoft.com/office/drawing/2014/main" id="{AF96DFFD-8502-0826-9839-7FCB41C0EE1B}"/>
              </a:ext>
            </a:extLst>
          </p:cNvPr>
          <p:cNvSpPr txBox="1"/>
          <p:nvPr/>
        </p:nvSpPr>
        <p:spPr>
          <a:xfrm>
            <a:off x="3023828" y="5005205"/>
            <a:ext cx="396044" cy="276999"/>
          </a:xfrm>
          <a:prstGeom prst="rect">
            <a:avLst/>
          </a:prstGeom>
          <a:noFill/>
        </p:spPr>
        <p:txBody>
          <a:bodyPr wrap="square" rtlCol="0">
            <a:spAutoFit/>
          </a:bodyPr>
          <a:lstStyle/>
          <a:p>
            <a:r>
              <a:rPr lang="en-US" altLang="ko-KR" dirty="0"/>
              <a:t>TX</a:t>
            </a:r>
            <a:endParaRPr lang="ko-KR" altLang="en-US" dirty="0"/>
          </a:p>
        </p:txBody>
      </p:sp>
      <p:sp>
        <p:nvSpPr>
          <p:cNvPr id="16" name="TextBox 15">
            <a:extLst>
              <a:ext uri="{FF2B5EF4-FFF2-40B4-BE49-F238E27FC236}">
                <a16:creationId xmlns:a16="http://schemas.microsoft.com/office/drawing/2014/main" id="{97465C0E-5144-12AB-BBCB-4F1F9D45CCC1}"/>
              </a:ext>
            </a:extLst>
          </p:cNvPr>
          <p:cNvSpPr txBox="1"/>
          <p:nvPr/>
        </p:nvSpPr>
        <p:spPr>
          <a:xfrm>
            <a:off x="2141730" y="5234716"/>
            <a:ext cx="396044" cy="276999"/>
          </a:xfrm>
          <a:prstGeom prst="rect">
            <a:avLst/>
          </a:prstGeom>
          <a:noFill/>
        </p:spPr>
        <p:txBody>
          <a:bodyPr wrap="square" rtlCol="0">
            <a:spAutoFit/>
          </a:bodyPr>
          <a:lstStyle/>
          <a:p>
            <a:r>
              <a:rPr lang="en-US" altLang="ko-KR" dirty="0"/>
              <a:t>TX</a:t>
            </a:r>
            <a:endParaRPr lang="ko-KR" altLang="en-US" dirty="0"/>
          </a:p>
        </p:txBody>
      </p:sp>
      <p:sp>
        <p:nvSpPr>
          <p:cNvPr id="17" name="TextBox 16">
            <a:extLst>
              <a:ext uri="{FF2B5EF4-FFF2-40B4-BE49-F238E27FC236}">
                <a16:creationId xmlns:a16="http://schemas.microsoft.com/office/drawing/2014/main" id="{75DF6325-771B-8D8D-7ECA-26D1378FF8FF}"/>
              </a:ext>
            </a:extLst>
          </p:cNvPr>
          <p:cNvSpPr txBox="1"/>
          <p:nvPr/>
        </p:nvSpPr>
        <p:spPr>
          <a:xfrm>
            <a:off x="2519772" y="5247835"/>
            <a:ext cx="396044" cy="276999"/>
          </a:xfrm>
          <a:prstGeom prst="rect">
            <a:avLst/>
          </a:prstGeom>
          <a:noFill/>
        </p:spPr>
        <p:txBody>
          <a:bodyPr wrap="square" rtlCol="0">
            <a:spAutoFit/>
          </a:bodyPr>
          <a:lstStyle/>
          <a:p>
            <a:r>
              <a:rPr lang="en-US" altLang="ko-KR" dirty="0"/>
              <a:t>TX</a:t>
            </a:r>
            <a:endParaRPr lang="ko-KR" altLang="en-US" dirty="0"/>
          </a:p>
        </p:txBody>
      </p:sp>
      <p:sp>
        <p:nvSpPr>
          <p:cNvPr id="18" name="TextBox 17">
            <a:extLst>
              <a:ext uri="{FF2B5EF4-FFF2-40B4-BE49-F238E27FC236}">
                <a16:creationId xmlns:a16="http://schemas.microsoft.com/office/drawing/2014/main" id="{D141976F-63C4-749A-6B1E-A8C0CC192A70}"/>
              </a:ext>
            </a:extLst>
          </p:cNvPr>
          <p:cNvSpPr txBox="1"/>
          <p:nvPr/>
        </p:nvSpPr>
        <p:spPr>
          <a:xfrm>
            <a:off x="2339752" y="5515395"/>
            <a:ext cx="396044" cy="276999"/>
          </a:xfrm>
          <a:prstGeom prst="rect">
            <a:avLst/>
          </a:prstGeom>
          <a:noFill/>
        </p:spPr>
        <p:txBody>
          <a:bodyPr wrap="square" rtlCol="0">
            <a:spAutoFit/>
          </a:bodyPr>
          <a:lstStyle/>
          <a:p>
            <a:r>
              <a:rPr lang="en-US" altLang="ko-KR" dirty="0"/>
              <a:t>TX</a:t>
            </a:r>
            <a:endParaRPr lang="ko-KR" altLang="en-US" dirty="0"/>
          </a:p>
        </p:txBody>
      </p:sp>
      <p:sp>
        <p:nvSpPr>
          <p:cNvPr id="19" name="TextBox 18">
            <a:extLst>
              <a:ext uri="{FF2B5EF4-FFF2-40B4-BE49-F238E27FC236}">
                <a16:creationId xmlns:a16="http://schemas.microsoft.com/office/drawing/2014/main" id="{0648AACA-C9C0-A082-8759-A2CE1C7D7412}"/>
              </a:ext>
            </a:extLst>
          </p:cNvPr>
          <p:cNvSpPr txBox="1"/>
          <p:nvPr/>
        </p:nvSpPr>
        <p:spPr>
          <a:xfrm>
            <a:off x="2722731" y="5520438"/>
            <a:ext cx="396044" cy="276999"/>
          </a:xfrm>
          <a:prstGeom prst="rect">
            <a:avLst/>
          </a:prstGeom>
          <a:noFill/>
        </p:spPr>
        <p:txBody>
          <a:bodyPr wrap="square" rtlCol="0">
            <a:spAutoFit/>
          </a:bodyPr>
          <a:lstStyle/>
          <a:p>
            <a:r>
              <a:rPr lang="en-US" altLang="ko-KR" dirty="0"/>
              <a:t>TX</a:t>
            </a:r>
            <a:endParaRPr lang="ko-KR" altLang="en-US" dirty="0"/>
          </a:p>
        </p:txBody>
      </p:sp>
      <p:sp>
        <p:nvSpPr>
          <p:cNvPr id="21" name="TextBox 20">
            <a:extLst>
              <a:ext uri="{FF2B5EF4-FFF2-40B4-BE49-F238E27FC236}">
                <a16:creationId xmlns:a16="http://schemas.microsoft.com/office/drawing/2014/main" id="{6D9C1743-E0DB-42B3-F8E0-A9A556F29FAC}"/>
              </a:ext>
            </a:extLst>
          </p:cNvPr>
          <p:cNvSpPr txBox="1"/>
          <p:nvPr/>
        </p:nvSpPr>
        <p:spPr>
          <a:xfrm>
            <a:off x="1763688" y="5863030"/>
            <a:ext cx="1656184" cy="276999"/>
          </a:xfrm>
          <a:prstGeom prst="rect">
            <a:avLst/>
          </a:prstGeom>
          <a:noFill/>
        </p:spPr>
        <p:txBody>
          <a:bodyPr wrap="square">
            <a:spAutoFit/>
          </a:bodyPr>
          <a:lstStyle/>
          <a:p>
            <a:r>
              <a:rPr lang="en-US" altLang="ko-KR" sz="1200" b="1" dirty="0">
                <a:latin typeface="Times New Roman" panose="02020603050405020304" pitchFamily="18" charset="0"/>
                <a:cs typeface="Times New Roman" panose="02020603050405020304" pitchFamily="18" charset="0"/>
              </a:rPr>
              <a:t>Intra-container link</a:t>
            </a:r>
            <a:endParaRPr lang="ko-KR" altLang="en-US" dirty="0"/>
          </a:p>
        </p:txBody>
      </p:sp>
      <p:pic>
        <p:nvPicPr>
          <p:cNvPr id="23" name="그림 22">
            <a:extLst>
              <a:ext uri="{FF2B5EF4-FFF2-40B4-BE49-F238E27FC236}">
                <a16:creationId xmlns:a16="http://schemas.microsoft.com/office/drawing/2014/main" id="{4FCBCBC7-9D7E-93F1-B861-F96FC1F22CAD}"/>
              </a:ext>
            </a:extLst>
          </p:cNvPr>
          <p:cNvPicPr>
            <a:picLocks noChangeAspect="1"/>
          </p:cNvPicPr>
          <p:nvPr/>
        </p:nvPicPr>
        <p:blipFill>
          <a:blip r:embed="rId4"/>
          <a:stretch>
            <a:fillRect/>
          </a:stretch>
        </p:blipFill>
        <p:spPr>
          <a:xfrm>
            <a:off x="4100747" y="4478255"/>
            <a:ext cx="1758753" cy="941035"/>
          </a:xfrm>
          <a:prstGeom prst="rect">
            <a:avLst/>
          </a:prstGeom>
        </p:spPr>
      </p:pic>
      <p:sp>
        <p:nvSpPr>
          <p:cNvPr id="24" name="직사각형 23">
            <a:extLst>
              <a:ext uri="{FF2B5EF4-FFF2-40B4-BE49-F238E27FC236}">
                <a16:creationId xmlns:a16="http://schemas.microsoft.com/office/drawing/2014/main" id="{270AEA1E-A7E7-EB2B-700E-7A63D6364296}"/>
              </a:ext>
            </a:extLst>
          </p:cNvPr>
          <p:cNvSpPr/>
          <p:nvPr/>
        </p:nvSpPr>
        <p:spPr bwMode="auto">
          <a:xfrm>
            <a:off x="3189294" y="4852805"/>
            <a:ext cx="72008" cy="144016"/>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25" name="TextBox 24">
            <a:extLst>
              <a:ext uri="{FF2B5EF4-FFF2-40B4-BE49-F238E27FC236}">
                <a16:creationId xmlns:a16="http://schemas.microsoft.com/office/drawing/2014/main" id="{37E6F016-9CC1-5052-4273-20742A31CBB8}"/>
              </a:ext>
            </a:extLst>
          </p:cNvPr>
          <p:cNvSpPr txBox="1"/>
          <p:nvPr/>
        </p:nvSpPr>
        <p:spPr>
          <a:xfrm>
            <a:off x="3030959" y="5157912"/>
            <a:ext cx="396044" cy="276999"/>
          </a:xfrm>
          <a:prstGeom prst="rect">
            <a:avLst/>
          </a:prstGeom>
          <a:noFill/>
        </p:spPr>
        <p:txBody>
          <a:bodyPr wrap="square" rtlCol="0">
            <a:spAutoFit/>
          </a:bodyPr>
          <a:lstStyle/>
          <a:p>
            <a:r>
              <a:rPr lang="en-US" altLang="ko-KR" dirty="0"/>
              <a:t>RX</a:t>
            </a:r>
            <a:endParaRPr lang="ko-KR" altLang="en-US" dirty="0"/>
          </a:p>
        </p:txBody>
      </p:sp>
      <p:sp>
        <p:nvSpPr>
          <p:cNvPr id="26" name="직사각형 25">
            <a:extLst>
              <a:ext uri="{FF2B5EF4-FFF2-40B4-BE49-F238E27FC236}">
                <a16:creationId xmlns:a16="http://schemas.microsoft.com/office/drawing/2014/main" id="{55FAC34C-FF93-6B82-4809-A1BA94308981}"/>
              </a:ext>
            </a:extLst>
          </p:cNvPr>
          <p:cNvSpPr/>
          <p:nvPr/>
        </p:nvSpPr>
        <p:spPr bwMode="auto">
          <a:xfrm>
            <a:off x="4359110" y="4693164"/>
            <a:ext cx="72008" cy="14401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27" name="직사각형 26">
            <a:extLst>
              <a:ext uri="{FF2B5EF4-FFF2-40B4-BE49-F238E27FC236}">
                <a16:creationId xmlns:a16="http://schemas.microsoft.com/office/drawing/2014/main" id="{E9EC717F-1CD9-48FA-215F-EFFCD9EC8CEC}"/>
              </a:ext>
            </a:extLst>
          </p:cNvPr>
          <p:cNvSpPr/>
          <p:nvPr/>
        </p:nvSpPr>
        <p:spPr bwMode="auto">
          <a:xfrm>
            <a:off x="4272548" y="4685535"/>
            <a:ext cx="72008" cy="144016"/>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28" name="TextBox 27">
            <a:extLst>
              <a:ext uri="{FF2B5EF4-FFF2-40B4-BE49-F238E27FC236}">
                <a16:creationId xmlns:a16="http://schemas.microsoft.com/office/drawing/2014/main" id="{9955116A-2D46-0B66-E21A-0EA26C8E184C}"/>
              </a:ext>
            </a:extLst>
          </p:cNvPr>
          <p:cNvSpPr txBox="1"/>
          <p:nvPr/>
        </p:nvSpPr>
        <p:spPr>
          <a:xfrm>
            <a:off x="4199674" y="4851429"/>
            <a:ext cx="396044" cy="276999"/>
          </a:xfrm>
          <a:prstGeom prst="rect">
            <a:avLst/>
          </a:prstGeom>
          <a:noFill/>
        </p:spPr>
        <p:txBody>
          <a:bodyPr wrap="square" rtlCol="0">
            <a:spAutoFit/>
          </a:bodyPr>
          <a:lstStyle/>
          <a:p>
            <a:r>
              <a:rPr lang="en-US" altLang="ko-KR" dirty="0"/>
              <a:t>TX</a:t>
            </a:r>
            <a:endParaRPr lang="ko-KR" altLang="en-US" dirty="0"/>
          </a:p>
        </p:txBody>
      </p:sp>
      <p:sp>
        <p:nvSpPr>
          <p:cNvPr id="29" name="TextBox 28">
            <a:extLst>
              <a:ext uri="{FF2B5EF4-FFF2-40B4-BE49-F238E27FC236}">
                <a16:creationId xmlns:a16="http://schemas.microsoft.com/office/drawing/2014/main" id="{090F8D56-BA67-49A4-C31D-08B87D62CB13}"/>
              </a:ext>
            </a:extLst>
          </p:cNvPr>
          <p:cNvSpPr txBox="1"/>
          <p:nvPr/>
        </p:nvSpPr>
        <p:spPr>
          <a:xfrm>
            <a:off x="4206805" y="5004136"/>
            <a:ext cx="396044" cy="276999"/>
          </a:xfrm>
          <a:prstGeom prst="rect">
            <a:avLst/>
          </a:prstGeom>
          <a:noFill/>
        </p:spPr>
        <p:txBody>
          <a:bodyPr wrap="square" rtlCol="0">
            <a:spAutoFit/>
          </a:bodyPr>
          <a:lstStyle/>
          <a:p>
            <a:r>
              <a:rPr lang="en-US" altLang="ko-KR" dirty="0"/>
              <a:t>RX</a:t>
            </a:r>
            <a:endParaRPr lang="ko-KR" altLang="en-US" dirty="0"/>
          </a:p>
        </p:txBody>
      </p:sp>
      <p:pic>
        <p:nvPicPr>
          <p:cNvPr id="31" name="그림 30">
            <a:extLst>
              <a:ext uri="{FF2B5EF4-FFF2-40B4-BE49-F238E27FC236}">
                <a16:creationId xmlns:a16="http://schemas.microsoft.com/office/drawing/2014/main" id="{57BB0D19-F3F0-D810-1C70-82660FCF727A}"/>
              </a:ext>
            </a:extLst>
          </p:cNvPr>
          <p:cNvPicPr>
            <a:picLocks noChangeAspect="1"/>
          </p:cNvPicPr>
          <p:nvPr/>
        </p:nvPicPr>
        <p:blipFill>
          <a:blip r:embed="rId5"/>
          <a:stretch>
            <a:fillRect/>
          </a:stretch>
        </p:blipFill>
        <p:spPr>
          <a:xfrm>
            <a:off x="4482755" y="5611255"/>
            <a:ext cx="1725314" cy="778133"/>
          </a:xfrm>
          <a:prstGeom prst="rect">
            <a:avLst/>
          </a:prstGeom>
        </p:spPr>
      </p:pic>
      <p:sp>
        <p:nvSpPr>
          <p:cNvPr id="32" name="직사각형 31">
            <a:extLst>
              <a:ext uri="{FF2B5EF4-FFF2-40B4-BE49-F238E27FC236}">
                <a16:creationId xmlns:a16="http://schemas.microsoft.com/office/drawing/2014/main" id="{029A4CEF-534C-F45C-C9FE-5AE732C9289C}"/>
              </a:ext>
            </a:extLst>
          </p:cNvPr>
          <p:cNvSpPr/>
          <p:nvPr/>
        </p:nvSpPr>
        <p:spPr bwMode="auto">
          <a:xfrm>
            <a:off x="4779942" y="5787741"/>
            <a:ext cx="72008" cy="14401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3" name="직사각형 32">
            <a:extLst>
              <a:ext uri="{FF2B5EF4-FFF2-40B4-BE49-F238E27FC236}">
                <a16:creationId xmlns:a16="http://schemas.microsoft.com/office/drawing/2014/main" id="{5A5BA384-2B43-D107-05D0-97421FBD70D5}"/>
              </a:ext>
            </a:extLst>
          </p:cNvPr>
          <p:cNvSpPr/>
          <p:nvPr/>
        </p:nvSpPr>
        <p:spPr bwMode="auto">
          <a:xfrm>
            <a:off x="4693380" y="5780112"/>
            <a:ext cx="72008" cy="144016"/>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4" name="TextBox 33">
            <a:extLst>
              <a:ext uri="{FF2B5EF4-FFF2-40B4-BE49-F238E27FC236}">
                <a16:creationId xmlns:a16="http://schemas.microsoft.com/office/drawing/2014/main" id="{F5784C3C-E7AB-BACA-E2D7-0A321540D661}"/>
              </a:ext>
            </a:extLst>
          </p:cNvPr>
          <p:cNvSpPr txBox="1"/>
          <p:nvPr/>
        </p:nvSpPr>
        <p:spPr>
          <a:xfrm>
            <a:off x="4627637" y="6098713"/>
            <a:ext cx="396044" cy="276999"/>
          </a:xfrm>
          <a:prstGeom prst="rect">
            <a:avLst/>
          </a:prstGeom>
          <a:noFill/>
        </p:spPr>
        <p:txBody>
          <a:bodyPr wrap="square" rtlCol="0">
            <a:spAutoFit/>
          </a:bodyPr>
          <a:lstStyle/>
          <a:p>
            <a:r>
              <a:rPr lang="en-US" altLang="ko-KR" dirty="0"/>
              <a:t>RX</a:t>
            </a:r>
            <a:endParaRPr lang="ko-KR" altLang="en-US" dirty="0"/>
          </a:p>
        </p:txBody>
      </p:sp>
      <p:sp>
        <p:nvSpPr>
          <p:cNvPr id="35" name="TextBox 34">
            <a:extLst>
              <a:ext uri="{FF2B5EF4-FFF2-40B4-BE49-F238E27FC236}">
                <a16:creationId xmlns:a16="http://schemas.microsoft.com/office/drawing/2014/main" id="{93E8DA65-8E2E-2FE7-4624-73167899DA49}"/>
              </a:ext>
            </a:extLst>
          </p:cNvPr>
          <p:cNvSpPr txBox="1"/>
          <p:nvPr/>
        </p:nvSpPr>
        <p:spPr>
          <a:xfrm>
            <a:off x="4617924" y="5905872"/>
            <a:ext cx="396044" cy="276999"/>
          </a:xfrm>
          <a:prstGeom prst="rect">
            <a:avLst/>
          </a:prstGeom>
          <a:noFill/>
        </p:spPr>
        <p:txBody>
          <a:bodyPr wrap="square" rtlCol="0">
            <a:spAutoFit/>
          </a:bodyPr>
          <a:lstStyle/>
          <a:p>
            <a:r>
              <a:rPr lang="en-US" altLang="ko-KR" dirty="0"/>
              <a:t>TX</a:t>
            </a:r>
            <a:endParaRPr lang="ko-KR" altLang="en-US" dirty="0"/>
          </a:p>
        </p:txBody>
      </p:sp>
      <p:pic>
        <p:nvPicPr>
          <p:cNvPr id="36" name="그림 35">
            <a:extLst>
              <a:ext uri="{FF2B5EF4-FFF2-40B4-BE49-F238E27FC236}">
                <a16:creationId xmlns:a16="http://schemas.microsoft.com/office/drawing/2014/main" id="{46367FDA-2B6F-31B7-D8F3-3ED73026299E}"/>
              </a:ext>
            </a:extLst>
          </p:cNvPr>
          <p:cNvPicPr>
            <a:picLocks noChangeAspect="1"/>
          </p:cNvPicPr>
          <p:nvPr/>
        </p:nvPicPr>
        <p:blipFill>
          <a:blip r:embed="rId5"/>
          <a:stretch>
            <a:fillRect/>
          </a:stretch>
        </p:blipFill>
        <p:spPr>
          <a:xfrm>
            <a:off x="6139613" y="5145995"/>
            <a:ext cx="1725314" cy="778133"/>
          </a:xfrm>
          <a:prstGeom prst="rect">
            <a:avLst/>
          </a:prstGeom>
        </p:spPr>
      </p:pic>
      <p:sp>
        <p:nvSpPr>
          <p:cNvPr id="37" name="직사각형 36">
            <a:extLst>
              <a:ext uri="{FF2B5EF4-FFF2-40B4-BE49-F238E27FC236}">
                <a16:creationId xmlns:a16="http://schemas.microsoft.com/office/drawing/2014/main" id="{207E04A8-30B4-68D0-62A5-B0F5CBB531F0}"/>
              </a:ext>
            </a:extLst>
          </p:cNvPr>
          <p:cNvSpPr/>
          <p:nvPr/>
        </p:nvSpPr>
        <p:spPr bwMode="auto">
          <a:xfrm>
            <a:off x="6464205" y="5298588"/>
            <a:ext cx="72008" cy="14401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8" name="직사각형 37">
            <a:extLst>
              <a:ext uri="{FF2B5EF4-FFF2-40B4-BE49-F238E27FC236}">
                <a16:creationId xmlns:a16="http://schemas.microsoft.com/office/drawing/2014/main" id="{8F0F7C68-700A-43DB-481B-0C29C82356BA}"/>
              </a:ext>
            </a:extLst>
          </p:cNvPr>
          <p:cNvSpPr/>
          <p:nvPr/>
        </p:nvSpPr>
        <p:spPr bwMode="auto">
          <a:xfrm>
            <a:off x="6377643" y="5290959"/>
            <a:ext cx="72008" cy="144016"/>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9" name="TextBox 38">
            <a:extLst>
              <a:ext uri="{FF2B5EF4-FFF2-40B4-BE49-F238E27FC236}">
                <a16:creationId xmlns:a16="http://schemas.microsoft.com/office/drawing/2014/main" id="{DCDDCC45-E61B-BDA6-45B4-D08D30E59EF6}"/>
              </a:ext>
            </a:extLst>
          </p:cNvPr>
          <p:cNvSpPr txBox="1"/>
          <p:nvPr/>
        </p:nvSpPr>
        <p:spPr>
          <a:xfrm>
            <a:off x="6311900" y="5609560"/>
            <a:ext cx="396044" cy="276999"/>
          </a:xfrm>
          <a:prstGeom prst="rect">
            <a:avLst/>
          </a:prstGeom>
          <a:noFill/>
        </p:spPr>
        <p:txBody>
          <a:bodyPr wrap="square" rtlCol="0">
            <a:spAutoFit/>
          </a:bodyPr>
          <a:lstStyle/>
          <a:p>
            <a:r>
              <a:rPr lang="en-US" altLang="ko-KR" dirty="0"/>
              <a:t>RX</a:t>
            </a:r>
            <a:endParaRPr lang="ko-KR" altLang="en-US" dirty="0"/>
          </a:p>
        </p:txBody>
      </p:sp>
      <p:sp>
        <p:nvSpPr>
          <p:cNvPr id="40" name="TextBox 39">
            <a:extLst>
              <a:ext uri="{FF2B5EF4-FFF2-40B4-BE49-F238E27FC236}">
                <a16:creationId xmlns:a16="http://schemas.microsoft.com/office/drawing/2014/main" id="{4376F85C-B400-A393-105F-0B47EA4A0589}"/>
              </a:ext>
            </a:extLst>
          </p:cNvPr>
          <p:cNvSpPr txBox="1"/>
          <p:nvPr/>
        </p:nvSpPr>
        <p:spPr>
          <a:xfrm>
            <a:off x="6302187" y="5416719"/>
            <a:ext cx="396044" cy="276999"/>
          </a:xfrm>
          <a:prstGeom prst="rect">
            <a:avLst/>
          </a:prstGeom>
          <a:noFill/>
        </p:spPr>
        <p:txBody>
          <a:bodyPr wrap="square" rtlCol="0">
            <a:spAutoFit/>
          </a:bodyPr>
          <a:lstStyle/>
          <a:p>
            <a:r>
              <a:rPr lang="en-US" altLang="ko-KR" dirty="0"/>
              <a:t>TX</a:t>
            </a:r>
            <a:endParaRPr lang="ko-KR" altLang="en-US" dirty="0"/>
          </a:p>
        </p:txBody>
      </p:sp>
      <p:sp>
        <p:nvSpPr>
          <p:cNvPr id="42" name="TextBox 41">
            <a:extLst>
              <a:ext uri="{FF2B5EF4-FFF2-40B4-BE49-F238E27FC236}">
                <a16:creationId xmlns:a16="http://schemas.microsoft.com/office/drawing/2014/main" id="{0559E26D-2A93-18D4-7653-21C6E233BB4C}"/>
              </a:ext>
            </a:extLst>
          </p:cNvPr>
          <p:cNvSpPr txBox="1"/>
          <p:nvPr/>
        </p:nvSpPr>
        <p:spPr>
          <a:xfrm>
            <a:off x="6378462" y="5928367"/>
            <a:ext cx="1536859" cy="276999"/>
          </a:xfrm>
          <a:prstGeom prst="rect">
            <a:avLst/>
          </a:prstGeom>
          <a:noFill/>
        </p:spPr>
        <p:txBody>
          <a:bodyPr wrap="square">
            <a:spAutoFit/>
          </a:bodyPr>
          <a:lstStyle/>
          <a:p>
            <a:r>
              <a:rPr lang="en-US" altLang="ko-KR" sz="1200" b="1" dirty="0">
                <a:solidFill>
                  <a:schemeClr val="tx1"/>
                </a:solidFill>
                <a:latin typeface="Times New Roman" panose="02020603050405020304" pitchFamily="18" charset="0"/>
                <a:cs typeface="Times New Roman" panose="02020603050405020304" pitchFamily="18" charset="0"/>
              </a:rPr>
              <a:t>Inter-container link</a:t>
            </a:r>
            <a:endParaRPr lang="ko-KR" altLang="en-US" dirty="0">
              <a:solidFill>
                <a:schemeClr val="tx1"/>
              </a:solidFill>
            </a:endParaRPr>
          </a:p>
        </p:txBody>
      </p:sp>
      <p:cxnSp>
        <p:nvCxnSpPr>
          <p:cNvPr id="44" name="직선 화살표 연결선 43">
            <a:extLst>
              <a:ext uri="{FF2B5EF4-FFF2-40B4-BE49-F238E27FC236}">
                <a16:creationId xmlns:a16="http://schemas.microsoft.com/office/drawing/2014/main" id="{E50BF306-1F77-0355-F413-AA037F526F44}"/>
              </a:ext>
            </a:extLst>
          </p:cNvPr>
          <p:cNvCxnSpPr/>
          <p:nvPr/>
        </p:nvCxnSpPr>
        <p:spPr bwMode="auto">
          <a:xfrm flipH="1" flipV="1">
            <a:off x="4595718" y="4872834"/>
            <a:ext cx="256232" cy="833017"/>
          </a:xfrm>
          <a:prstGeom prst="straightConnector1">
            <a:avLst/>
          </a:prstGeom>
          <a:solidFill>
            <a:srgbClr val="00B8FF"/>
          </a:solidFill>
          <a:ln w="38100" cap="flat" cmpd="sng" algn="ctr">
            <a:solidFill>
              <a:schemeClr val="accent6">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 name="직선 화살표 연결선 44">
            <a:extLst>
              <a:ext uri="{FF2B5EF4-FFF2-40B4-BE49-F238E27FC236}">
                <a16:creationId xmlns:a16="http://schemas.microsoft.com/office/drawing/2014/main" id="{A438C581-83F7-D841-AEA5-2013E276F601}"/>
              </a:ext>
            </a:extLst>
          </p:cNvPr>
          <p:cNvCxnSpPr/>
          <p:nvPr/>
        </p:nvCxnSpPr>
        <p:spPr bwMode="auto">
          <a:xfrm>
            <a:off x="4595718" y="4776005"/>
            <a:ext cx="1716182" cy="520590"/>
          </a:xfrm>
          <a:prstGeom prst="straightConnector1">
            <a:avLst/>
          </a:prstGeom>
          <a:solidFill>
            <a:srgbClr val="00B8FF"/>
          </a:solidFill>
          <a:ln w="38100" cap="flat" cmpd="sng" algn="ctr">
            <a:solidFill>
              <a:schemeClr val="accent6">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직선 화살표 연결선 46">
            <a:extLst>
              <a:ext uri="{FF2B5EF4-FFF2-40B4-BE49-F238E27FC236}">
                <a16:creationId xmlns:a16="http://schemas.microsoft.com/office/drawing/2014/main" id="{534E3480-47F8-C4CD-E649-5BB3D7521DE8}"/>
              </a:ext>
            </a:extLst>
          </p:cNvPr>
          <p:cNvCxnSpPr>
            <a:stCxn id="14" idx="0"/>
          </p:cNvCxnSpPr>
          <p:nvPr/>
        </p:nvCxnSpPr>
        <p:spPr bwMode="auto">
          <a:xfrm>
            <a:off x="3221850" y="5005205"/>
            <a:ext cx="1436587" cy="818777"/>
          </a:xfrm>
          <a:prstGeom prst="straightConnector1">
            <a:avLst/>
          </a:prstGeom>
          <a:solidFill>
            <a:srgbClr val="00B8FF"/>
          </a:solidFill>
          <a:ln w="38100" cap="flat" cmpd="sng" algn="ctr">
            <a:solidFill>
              <a:schemeClr val="accent6">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56" name="그림 55">
            <a:extLst>
              <a:ext uri="{FF2B5EF4-FFF2-40B4-BE49-F238E27FC236}">
                <a16:creationId xmlns:a16="http://schemas.microsoft.com/office/drawing/2014/main" id="{FE3C4366-ECF5-85CC-7C88-C9A0173A1264}"/>
              </a:ext>
            </a:extLst>
          </p:cNvPr>
          <p:cNvPicPr>
            <a:picLocks noChangeAspect="1"/>
          </p:cNvPicPr>
          <p:nvPr/>
        </p:nvPicPr>
        <p:blipFill>
          <a:blip r:embed="rId6"/>
          <a:stretch>
            <a:fillRect/>
          </a:stretch>
        </p:blipFill>
        <p:spPr>
          <a:xfrm>
            <a:off x="7475587" y="4165090"/>
            <a:ext cx="840829" cy="945246"/>
          </a:xfrm>
          <a:prstGeom prst="rect">
            <a:avLst/>
          </a:prstGeom>
        </p:spPr>
      </p:pic>
      <p:sp>
        <p:nvSpPr>
          <p:cNvPr id="58" name="직사각형 57">
            <a:extLst>
              <a:ext uri="{FF2B5EF4-FFF2-40B4-BE49-F238E27FC236}">
                <a16:creationId xmlns:a16="http://schemas.microsoft.com/office/drawing/2014/main" id="{1EEBE6A3-9E19-FF97-C8A2-7890E60A701D}"/>
              </a:ext>
            </a:extLst>
          </p:cNvPr>
          <p:cNvSpPr/>
          <p:nvPr/>
        </p:nvSpPr>
        <p:spPr bwMode="auto">
          <a:xfrm>
            <a:off x="7338047" y="4644432"/>
            <a:ext cx="259798" cy="2012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51" name="직선 화살표 연결선 50">
            <a:extLst>
              <a:ext uri="{FF2B5EF4-FFF2-40B4-BE49-F238E27FC236}">
                <a16:creationId xmlns:a16="http://schemas.microsoft.com/office/drawing/2014/main" id="{67F9B145-30A5-E551-1061-3E4FD93FAFB4}"/>
              </a:ext>
            </a:extLst>
          </p:cNvPr>
          <p:cNvCxnSpPr/>
          <p:nvPr/>
        </p:nvCxnSpPr>
        <p:spPr bwMode="auto">
          <a:xfrm flipV="1">
            <a:off x="6464205" y="4656917"/>
            <a:ext cx="1133640" cy="589074"/>
          </a:xfrm>
          <a:prstGeom prst="straightConnector1">
            <a:avLst/>
          </a:prstGeom>
          <a:solidFill>
            <a:srgbClr val="00B8FF"/>
          </a:solidFill>
          <a:ln w="38100" cap="flat" cmpd="sng" algn="ctr">
            <a:solidFill>
              <a:schemeClr val="accent6">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 name="TextBox 59">
            <a:extLst>
              <a:ext uri="{FF2B5EF4-FFF2-40B4-BE49-F238E27FC236}">
                <a16:creationId xmlns:a16="http://schemas.microsoft.com/office/drawing/2014/main" id="{D007D2EC-16CE-E2A1-576C-B9B9CEEB116E}"/>
              </a:ext>
            </a:extLst>
          </p:cNvPr>
          <p:cNvSpPr txBox="1"/>
          <p:nvPr/>
        </p:nvSpPr>
        <p:spPr>
          <a:xfrm>
            <a:off x="5964912" y="4445067"/>
            <a:ext cx="1536859" cy="276999"/>
          </a:xfrm>
          <a:prstGeom prst="rect">
            <a:avLst/>
          </a:prstGeom>
          <a:noFill/>
        </p:spPr>
        <p:txBody>
          <a:bodyPr wrap="square">
            <a:spAutoFit/>
          </a:bodyPr>
          <a:lstStyle/>
          <a:p>
            <a:r>
              <a:rPr lang="en-US" altLang="ko-KR" sz="1200" b="1" dirty="0">
                <a:solidFill>
                  <a:schemeClr val="tx1"/>
                </a:solidFill>
                <a:latin typeface="Times New Roman" panose="02020603050405020304" pitchFamily="18" charset="0"/>
                <a:cs typeface="Times New Roman" panose="02020603050405020304" pitchFamily="18" charset="0"/>
              </a:rPr>
              <a:t>Extra container link</a:t>
            </a:r>
            <a:endParaRPr lang="ko-KR" altLang="en-US" dirty="0">
              <a:solidFill>
                <a:schemeClr val="tx1"/>
              </a:solidFill>
            </a:endParaRPr>
          </a:p>
        </p:txBody>
      </p:sp>
    </p:spTree>
    <p:extLst>
      <p:ext uri="{BB962C8B-B14F-4D97-AF65-F5344CB8AC3E}">
        <p14:creationId xmlns:p14="http://schemas.microsoft.com/office/powerpoint/2010/main" val="237009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A9B80-DB21-1D4F-3357-D2C7C5BCBFE1}"/>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5FA74BC6-A2A1-3C48-D090-DC15D3759C50}"/>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Pass Loss  for the Inter-Container Link</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6509B80C-5FB4-570C-87D2-25E68D7E0DB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19</a:t>
            </a:fld>
            <a:endParaRPr lang="en-US" altLang="en-US">
              <a:solidFill>
                <a:schemeClr val="tx1"/>
              </a:solidFill>
            </a:endParaRPr>
          </a:p>
        </p:txBody>
      </p:sp>
      <p:sp>
        <p:nvSpPr>
          <p:cNvPr id="2" name="Content Placeholder 2">
            <a:extLst>
              <a:ext uri="{FF2B5EF4-FFF2-40B4-BE49-F238E27FC236}">
                <a16:creationId xmlns:a16="http://schemas.microsoft.com/office/drawing/2014/main" id="{D16AD665-7799-43E0-6D62-F70B3D88AF20}"/>
              </a:ext>
            </a:extLst>
          </p:cNvPr>
          <p:cNvSpPr>
            <a:spLocks noGrp="1" noChangeArrowheads="1"/>
          </p:cNvSpPr>
          <p:nvPr>
            <p:ph idx="1"/>
          </p:nvPr>
        </p:nvSpPr>
        <p:spPr>
          <a:xfrm>
            <a:off x="662613" y="1472668"/>
            <a:ext cx="7836695" cy="4824536"/>
          </a:xfrm>
        </p:spPr>
        <p:txBody>
          <a:bodyPr>
            <a:noAutofit/>
          </a:bodyPr>
          <a:lstStyle/>
          <a:p>
            <a:pPr marL="263525" indent="-26352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Because of the particularity of the container environment, well-known path loss models for outdoor environments (e.g., COST 231 </a:t>
            </a:r>
            <a:r>
              <a:rPr lang="en-US" altLang="ko-KR" sz="2000" b="1" dirty="0" err="1">
                <a:latin typeface="Times New Roman" panose="02020603050405020304" pitchFamily="18" charset="0"/>
                <a:cs typeface="Times New Roman" panose="02020603050405020304" pitchFamily="18" charset="0"/>
              </a:rPr>
              <a:t>Walfisch</a:t>
            </a:r>
            <a:r>
              <a:rPr lang="en-US" altLang="ko-KR" sz="2000" b="1" dirty="0">
                <a:latin typeface="Times New Roman" panose="02020603050405020304" pitchFamily="18" charset="0"/>
                <a:cs typeface="Times New Roman" panose="02020603050405020304" pitchFamily="18" charset="0"/>
              </a:rPr>
              <a:t>-Ikegami) are an unsatisfactory fit for empirical path loss around containers.</a:t>
            </a:r>
          </a:p>
          <a:p>
            <a:pPr marL="263525" indent="-26352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 Reference [2] presents empirical path loss models for an environment of  </a:t>
            </a:r>
            <a:r>
              <a:rPr lang="en-US" altLang="ko-KR" sz="1800" b="1" i="0" u="none" strike="noStrike" baseline="0" dirty="0">
                <a:latin typeface="TimesNewRoman,Bold"/>
              </a:rPr>
              <a:t>stacked shipping containers</a:t>
            </a:r>
            <a:r>
              <a:rPr lang="en-US" altLang="ko-KR" sz="2000" b="1" dirty="0">
                <a:latin typeface="Times New Roman" panose="02020603050405020304" pitchFamily="18" charset="0"/>
                <a:cs typeface="Times New Roman" panose="02020603050405020304" pitchFamily="18" charset="0"/>
              </a:rPr>
              <a:t>.</a:t>
            </a: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0" indent="0"/>
            <a:endParaRPr lang="en-US" altLang="ko-KR" sz="2000" dirty="0">
              <a:latin typeface="Times New Roman" panose="02020603050405020304" pitchFamily="18" charset="0"/>
              <a:cs typeface="Times New Roman" panose="02020603050405020304" pitchFamily="18" charset="0"/>
            </a:endParaRPr>
          </a:p>
        </p:txBody>
      </p:sp>
      <p:pic>
        <p:nvPicPr>
          <p:cNvPr id="4" name="그림 3">
            <a:extLst>
              <a:ext uri="{FF2B5EF4-FFF2-40B4-BE49-F238E27FC236}">
                <a16:creationId xmlns:a16="http://schemas.microsoft.com/office/drawing/2014/main" id="{1C17D273-FCB7-02F0-69C4-5D2C1F00B9E3}"/>
              </a:ext>
            </a:extLst>
          </p:cNvPr>
          <p:cNvPicPr>
            <a:picLocks noChangeAspect="1"/>
          </p:cNvPicPr>
          <p:nvPr/>
        </p:nvPicPr>
        <p:blipFill>
          <a:blip r:embed="rId3"/>
          <a:stretch>
            <a:fillRect/>
          </a:stretch>
        </p:blipFill>
        <p:spPr>
          <a:xfrm>
            <a:off x="933226" y="3718093"/>
            <a:ext cx="3665984" cy="1667239"/>
          </a:xfrm>
          <a:prstGeom prst="rect">
            <a:avLst/>
          </a:prstGeom>
        </p:spPr>
      </p:pic>
      <p:pic>
        <p:nvPicPr>
          <p:cNvPr id="6" name="그림 5">
            <a:extLst>
              <a:ext uri="{FF2B5EF4-FFF2-40B4-BE49-F238E27FC236}">
                <a16:creationId xmlns:a16="http://schemas.microsoft.com/office/drawing/2014/main" id="{74DFC565-8610-4C49-C6F3-D3D1202A3D2E}"/>
              </a:ext>
            </a:extLst>
          </p:cNvPr>
          <p:cNvPicPr>
            <a:picLocks noChangeAspect="1"/>
          </p:cNvPicPr>
          <p:nvPr/>
        </p:nvPicPr>
        <p:blipFill>
          <a:blip r:embed="rId4"/>
          <a:stretch>
            <a:fillRect/>
          </a:stretch>
        </p:blipFill>
        <p:spPr>
          <a:xfrm>
            <a:off x="4703091" y="3687377"/>
            <a:ext cx="3692336" cy="1636376"/>
          </a:xfrm>
          <a:prstGeom prst="rect">
            <a:avLst/>
          </a:prstGeom>
        </p:spPr>
      </p:pic>
      <p:sp>
        <p:nvSpPr>
          <p:cNvPr id="7" name="TextBox 6">
            <a:extLst>
              <a:ext uri="{FF2B5EF4-FFF2-40B4-BE49-F238E27FC236}">
                <a16:creationId xmlns:a16="http://schemas.microsoft.com/office/drawing/2014/main" id="{EB80EE8F-CF80-AA63-2260-BDD44A8D5767}"/>
              </a:ext>
            </a:extLst>
          </p:cNvPr>
          <p:cNvSpPr txBox="1"/>
          <p:nvPr/>
        </p:nvSpPr>
        <p:spPr>
          <a:xfrm>
            <a:off x="1403648" y="5604890"/>
            <a:ext cx="7507926" cy="738664"/>
          </a:xfrm>
          <a:prstGeom prst="rect">
            <a:avLst/>
          </a:prstGeom>
          <a:noFill/>
        </p:spPr>
        <p:txBody>
          <a:bodyPr wrap="square" rtlCol="0">
            <a:spAutoFit/>
          </a:bodyPr>
          <a:lstStyle/>
          <a:p>
            <a:r>
              <a:rPr lang="en-US" altLang="ko-KR" sz="1400" b="1" dirty="0">
                <a:solidFill>
                  <a:schemeClr val="tx1"/>
                </a:solidFill>
              </a:rPr>
              <a:t>Source:</a:t>
            </a:r>
            <a:r>
              <a:rPr lang="en-US" altLang="ko-KR" sz="1400" dirty="0">
                <a:solidFill>
                  <a:schemeClr val="tx1"/>
                </a:solidFill>
              </a:rPr>
              <a:t> Intra-, Inter, and Extra-Container Path  Loss for Shipping Container Monitoring System. </a:t>
            </a:r>
            <a:r>
              <a:rPr lang="en-US" altLang="ko-KR" sz="1400" dirty="0" err="1">
                <a:solidFill>
                  <a:schemeClr val="tx1"/>
                </a:solidFill>
              </a:rPr>
              <a:t>Emmeric</a:t>
            </a:r>
            <a:r>
              <a:rPr lang="en-US" altLang="ko-KR" sz="1400" dirty="0">
                <a:solidFill>
                  <a:schemeClr val="tx1"/>
                </a:solidFill>
              </a:rPr>
              <a:t> </a:t>
            </a:r>
            <a:r>
              <a:rPr lang="en-US" altLang="ko-KR" sz="1400" dirty="0" err="1">
                <a:solidFill>
                  <a:schemeClr val="tx1"/>
                </a:solidFill>
              </a:rPr>
              <a:t>Tanghe</a:t>
            </a:r>
            <a:r>
              <a:rPr lang="en-US" altLang="ko-KR" sz="1400" dirty="0">
                <a:solidFill>
                  <a:schemeClr val="tx1"/>
                </a:solidFill>
              </a:rPr>
              <a:t>, </a:t>
            </a:r>
            <a:r>
              <a:rPr lang="en-US" altLang="ko-KR" sz="1400" dirty="0" err="1">
                <a:solidFill>
                  <a:schemeClr val="tx1"/>
                </a:solidFill>
              </a:rPr>
              <a:t>Wut</a:t>
            </a:r>
            <a:r>
              <a:rPr lang="en-US" altLang="ko-KR" sz="1400" dirty="0">
                <a:solidFill>
                  <a:schemeClr val="tx1"/>
                </a:solidFill>
              </a:rPr>
              <a:t> Joseph Peter </a:t>
            </a:r>
            <a:r>
              <a:rPr lang="en-US" altLang="ko-KR" sz="1400" dirty="0" err="1">
                <a:solidFill>
                  <a:schemeClr val="tx1"/>
                </a:solidFill>
              </a:rPr>
              <a:t>Ruckebusch</a:t>
            </a:r>
            <a:r>
              <a:rPr lang="en-US" altLang="ko-KR" sz="1400" dirty="0">
                <a:solidFill>
                  <a:schemeClr val="tx1"/>
                </a:solidFill>
              </a:rPr>
              <a:t>, Luc Martens Ingrid </a:t>
            </a:r>
            <a:r>
              <a:rPr lang="en-US" altLang="ko-KR" sz="1400" dirty="0" err="1">
                <a:solidFill>
                  <a:schemeClr val="tx1"/>
                </a:solidFill>
              </a:rPr>
              <a:t>Moerman</a:t>
            </a:r>
            <a:endParaRPr lang="en-US" altLang="ko-KR" sz="1400" dirty="0">
              <a:solidFill>
                <a:schemeClr val="tx1"/>
              </a:solidFill>
            </a:endParaRPr>
          </a:p>
          <a:p>
            <a:r>
              <a:rPr lang="en-US" altLang="ko-KR" sz="1400" dirty="0">
                <a:solidFill>
                  <a:schemeClr val="tx1"/>
                </a:solidFill>
              </a:rPr>
              <a:t>IEEE Antenna and Wireless Propagation Letters Vol. 11, 2012 </a:t>
            </a:r>
            <a:endParaRPr lang="ko-KR" altLang="en-US" sz="1400" dirty="0">
              <a:solidFill>
                <a:schemeClr val="tx1"/>
              </a:solidFill>
            </a:endParaRPr>
          </a:p>
        </p:txBody>
      </p:sp>
    </p:spTree>
    <p:extLst>
      <p:ext uri="{BB962C8B-B14F-4D97-AF65-F5344CB8AC3E}">
        <p14:creationId xmlns:p14="http://schemas.microsoft.com/office/powerpoint/2010/main" val="785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2B15E-B4F8-F5FB-4DB7-531D3987592A}"/>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18CCA300-2E97-C420-C3B7-711F12D2BCB1}"/>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Introduction(1) </a:t>
            </a:r>
          </a:p>
        </p:txBody>
      </p:sp>
      <p:sp>
        <p:nvSpPr>
          <p:cNvPr id="8196" name="Slide Number Placeholder 3">
            <a:extLst>
              <a:ext uri="{FF2B5EF4-FFF2-40B4-BE49-F238E27FC236}">
                <a16:creationId xmlns:a16="http://schemas.microsoft.com/office/drawing/2014/main" id="{BE5D62C2-0C6A-0AE5-5510-96B97C3A9F0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2</a:t>
            </a:fld>
            <a:endParaRPr lang="en-US" altLang="en-US">
              <a:solidFill>
                <a:schemeClr val="tx1"/>
              </a:solidFill>
            </a:endParaRPr>
          </a:p>
        </p:txBody>
      </p:sp>
      <p:sp>
        <p:nvSpPr>
          <p:cNvPr id="2" name="Content Placeholder 2">
            <a:extLst>
              <a:ext uri="{FF2B5EF4-FFF2-40B4-BE49-F238E27FC236}">
                <a16:creationId xmlns:a16="http://schemas.microsoft.com/office/drawing/2014/main" id="{4607DB26-6174-0200-086E-07D56A6ED3BF}"/>
              </a:ext>
            </a:extLst>
          </p:cNvPr>
          <p:cNvSpPr>
            <a:spLocks noGrp="1" noChangeArrowheads="1"/>
          </p:cNvSpPr>
          <p:nvPr>
            <p:ph idx="1"/>
          </p:nvPr>
        </p:nvSpPr>
        <p:spPr>
          <a:xfrm>
            <a:off x="689768" y="1409066"/>
            <a:ext cx="7836695" cy="4896544"/>
          </a:xfrm>
        </p:spPr>
        <p:txBody>
          <a:bodyPr>
            <a:noAutofit/>
          </a:bodyPr>
          <a:lstStyle/>
          <a:p>
            <a:pPr marL="177800" indent="-177800">
              <a:spcBef>
                <a:spcPts val="1200"/>
              </a:spcBef>
              <a:spcAft>
                <a:spcPts val="0"/>
              </a:spcAft>
              <a:buFont typeface="Arial" panose="020B0604020202020204" pitchFamily="34" charset="0"/>
              <a:buChar char="•"/>
            </a:pPr>
            <a:r>
              <a:rPr lang="en-US" altLang="ko-KR" sz="2000" b="1" dirty="0">
                <a:solidFill>
                  <a:schemeClr val="tx1"/>
                </a:solidFill>
                <a:latin typeface="Times New Roman" panose="02020603050405020304" pitchFamily="18" charset="0"/>
                <a:cs typeface="Times New Roman" panose="02020603050405020304" pitchFamily="18" charset="0"/>
              </a:rPr>
              <a:t>Real-time monitoring and tracking of shipping containers is one of the key technologies required for global logistics.</a:t>
            </a:r>
            <a:endParaRPr lang="en-US" altLang="ko-KR" sz="2000" b="1" dirty="0">
              <a:latin typeface="Times New Roman" panose="02020603050405020304" pitchFamily="18" charset="0"/>
              <a:cs typeface="Times New Roman" panose="02020603050405020304" pitchFamily="18" charset="0"/>
            </a:endParaRPr>
          </a:p>
          <a:p>
            <a:pPr marL="452438" indent="-269875">
              <a:spcBef>
                <a:spcPts val="12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Efficient container monitoring and tracking requires the deployment of a reliable IoT wireless network in container storage environments such as ships, ports, terminals, container yards (CYs), inland container warehouses (ICDs), etc.</a:t>
            </a:r>
          </a:p>
          <a:p>
            <a:pPr marL="452438" indent="-269875">
              <a:spcBef>
                <a:spcPts val="12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In these container</a:t>
            </a:r>
            <a:r>
              <a:rPr lang="ko-KR" altLang="en-US" sz="2000" dirty="0">
                <a:solidFill>
                  <a:schemeClr val="tx1"/>
                </a:solidFill>
                <a:latin typeface="Times New Roman" panose="02020603050405020304" pitchFamily="18" charset="0"/>
                <a:cs typeface="Times New Roman" panose="02020603050405020304" pitchFamily="18" charset="0"/>
              </a:rPr>
              <a:t> </a:t>
            </a:r>
            <a:r>
              <a:rPr lang="en-US" altLang="ko-KR" sz="2000" dirty="0">
                <a:solidFill>
                  <a:schemeClr val="tx1"/>
                </a:solidFill>
                <a:latin typeface="Times New Roman" panose="02020603050405020304" pitchFamily="18" charset="0"/>
                <a:cs typeface="Times New Roman" panose="02020603050405020304" pitchFamily="18" charset="0"/>
              </a:rPr>
              <a:t>storage environments, wireless communication is more difficult than in traditional outdoor environments due to the presence of specific metal structures.</a:t>
            </a:r>
          </a:p>
          <a:p>
            <a:pPr marL="452438" indent="-269875">
              <a:spcBef>
                <a:spcPts val="1200"/>
              </a:spcBef>
              <a:spcAft>
                <a:spcPts val="0"/>
              </a:spcAft>
              <a:buFont typeface="맑은 고딕" panose="020B0503020000020004" pitchFamily="50" charset="-127"/>
              <a:buChar char="–"/>
            </a:pPr>
            <a:endParaRPr lang="en-US" altLang="ko-KR" sz="2000" dirty="0">
              <a:latin typeface="Times New Roman" panose="02020603050405020304" pitchFamily="18" charset="0"/>
              <a:cs typeface="Times New Roman" panose="02020603050405020304" pitchFamily="18" charset="0"/>
            </a:endParaRPr>
          </a:p>
          <a:p>
            <a:pPr marL="452438" indent="-269875">
              <a:spcBef>
                <a:spcPts val="1200"/>
              </a:spcBef>
              <a:spcAft>
                <a:spcPts val="0"/>
              </a:spcAft>
              <a:buFont typeface="맑은 고딕" panose="020B0503020000020004" pitchFamily="50" charset="-127"/>
              <a:buChar char="–"/>
            </a:pPr>
            <a:endParaRPr lang="en-US" altLang="ko-KR" sz="2000" dirty="0">
              <a:latin typeface="Times New Roman" panose="02020603050405020304" pitchFamily="18" charset="0"/>
              <a:cs typeface="Times New Roman" panose="02020603050405020304" pitchFamily="18" charset="0"/>
            </a:endParaRPr>
          </a:p>
          <a:p>
            <a:pPr marL="182563" indent="0">
              <a:spcBef>
                <a:spcPts val="1200"/>
              </a:spcBef>
              <a:spcAft>
                <a:spcPts val="0"/>
              </a:spcAft>
            </a:pPr>
            <a:r>
              <a:rPr lang="en-US" altLang="ko-KR" sz="2000" dirty="0">
                <a:latin typeface="Times New Roman" panose="02020603050405020304" pitchFamily="18" charset="0"/>
                <a:cs typeface="Times New Roman" panose="02020603050405020304" pitchFamily="18" charset="0"/>
              </a:rPr>
              <a:t> </a:t>
            </a:r>
          </a:p>
          <a:p>
            <a:pPr marL="182563" indent="0">
              <a:spcBef>
                <a:spcPts val="1200"/>
              </a:spcBef>
              <a:spcAft>
                <a:spcPts val="0"/>
              </a:spcAft>
            </a:pPr>
            <a:endParaRPr lang="en-US" altLang="ko-KR" sz="2000" dirty="0">
              <a:latin typeface="Times New Roman" panose="02020603050405020304" pitchFamily="18" charset="0"/>
              <a:cs typeface="Times New Roman" panose="02020603050405020304" pitchFamily="18" charset="0"/>
            </a:endParaRPr>
          </a:p>
        </p:txBody>
      </p:sp>
      <p:pic>
        <p:nvPicPr>
          <p:cNvPr id="7" name="그림 6">
            <a:extLst>
              <a:ext uri="{FF2B5EF4-FFF2-40B4-BE49-F238E27FC236}">
                <a16:creationId xmlns:a16="http://schemas.microsoft.com/office/drawing/2014/main" id="{1376CF5D-2BC0-C9D6-10D4-25A8A9FB939D}"/>
              </a:ext>
            </a:extLst>
          </p:cNvPr>
          <p:cNvPicPr>
            <a:picLocks noChangeAspect="1"/>
          </p:cNvPicPr>
          <p:nvPr/>
        </p:nvPicPr>
        <p:blipFill>
          <a:blip r:embed="rId3"/>
          <a:stretch>
            <a:fillRect/>
          </a:stretch>
        </p:blipFill>
        <p:spPr>
          <a:xfrm>
            <a:off x="5220072" y="4645016"/>
            <a:ext cx="2880320" cy="1744532"/>
          </a:xfrm>
          <a:prstGeom prst="rect">
            <a:avLst/>
          </a:prstGeom>
        </p:spPr>
      </p:pic>
      <p:pic>
        <p:nvPicPr>
          <p:cNvPr id="9" name="그림 8">
            <a:extLst>
              <a:ext uri="{FF2B5EF4-FFF2-40B4-BE49-F238E27FC236}">
                <a16:creationId xmlns:a16="http://schemas.microsoft.com/office/drawing/2014/main" id="{D838DF59-3007-1BD3-2C69-38FBE1ED351A}"/>
              </a:ext>
            </a:extLst>
          </p:cNvPr>
          <p:cNvPicPr>
            <a:picLocks noChangeAspect="1"/>
          </p:cNvPicPr>
          <p:nvPr/>
        </p:nvPicPr>
        <p:blipFill>
          <a:blip r:embed="rId4"/>
          <a:stretch>
            <a:fillRect/>
          </a:stretch>
        </p:blipFill>
        <p:spPr>
          <a:xfrm>
            <a:off x="1259632" y="4645016"/>
            <a:ext cx="2808312" cy="1736412"/>
          </a:xfrm>
          <a:prstGeom prst="rect">
            <a:avLst/>
          </a:prstGeom>
        </p:spPr>
      </p:pic>
    </p:spTree>
    <p:extLst>
      <p:ext uri="{BB962C8B-B14F-4D97-AF65-F5344CB8AC3E}">
        <p14:creationId xmlns:p14="http://schemas.microsoft.com/office/powerpoint/2010/main" val="2679822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1B9B8-0A86-75D6-F212-8383BF1AA861}"/>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7E032280-31A7-8148-F028-B33002E84944}"/>
              </a:ext>
            </a:extLst>
          </p:cNvPr>
          <p:cNvSpPr>
            <a:spLocks noGrp="1" noChangeArrowheads="1"/>
          </p:cNvSpPr>
          <p:nvPr>
            <p:ph type="title"/>
          </p:nvPr>
        </p:nvSpPr>
        <p:spPr>
          <a:xfrm>
            <a:off x="798115" y="589206"/>
            <a:ext cx="7764463" cy="754063"/>
          </a:xfrm>
        </p:spPr>
        <p:txBody>
          <a:bodyPr/>
          <a:lstStyle/>
          <a:p>
            <a:r>
              <a:rPr lang="en-US" altLang="ko-KR" sz="3200" b="1" dirty="0">
                <a:latin typeface="Times New Roman" panose="02020603050405020304" pitchFamily="18" charset="0"/>
                <a:cs typeface="Times New Roman" panose="02020603050405020304" pitchFamily="18" charset="0"/>
              </a:rPr>
              <a:t>Pass Loss in Container Row Stacking(1)</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BAAB77FD-069B-27B5-3DD4-E3B6F54216A6}"/>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20</a:t>
            </a:fld>
            <a:endParaRPr lang="en-US" altLang="en-US">
              <a:solidFill>
                <a:schemeClr val="tx1"/>
              </a:solidFill>
            </a:endParaRPr>
          </a:p>
        </p:txBody>
      </p:sp>
      <p:sp>
        <p:nvSpPr>
          <p:cNvPr id="2" name="Content Placeholder 2">
            <a:extLst>
              <a:ext uri="{FF2B5EF4-FFF2-40B4-BE49-F238E27FC236}">
                <a16:creationId xmlns:a16="http://schemas.microsoft.com/office/drawing/2014/main" id="{049F9922-DFCB-726F-1B95-16CF3FEBEA06}"/>
              </a:ext>
            </a:extLst>
          </p:cNvPr>
          <p:cNvSpPr>
            <a:spLocks noGrp="1" noChangeArrowheads="1"/>
          </p:cNvSpPr>
          <p:nvPr>
            <p:ph idx="1"/>
          </p:nvPr>
        </p:nvSpPr>
        <p:spPr>
          <a:xfrm>
            <a:off x="725883" y="1196752"/>
            <a:ext cx="7836695" cy="4824536"/>
          </a:xfrm>
        </p:spPr>
        <p:txBody>
          <a:bodyPr>
            <a:noAutofit/>
          </a:bodyPr>
          <a:lstStyle/>
          <a:p>
            <a:pPr marL="263525" indent="-26352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The measurements are carried out along the row of four containers (total length of 42.7 m) </a:t>
            </a:r>
          </a:p>
          <a:p>
            <a:pPr marL="452438" indent="-269875">
              <a:spcBef>
                <a:spcPts val="12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The Tx is mounted on the ventilation holes near the top of the first container and the Rx is then moved in steps of 0.5 m along the top of the container row at the same height above ground level as the Tx. </a:t>
            </a:r>
          </a:p>
          <a:p>
            <a:pPr marL="452438" indent="-269875">
              <a:spcBef>
                <a:spcPts val="12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At each Rx location, the median of 200 samples of received power is recorded. In total, 83 Rx locations are measured per frequency</a:t>
            </a:r>
          </a:p>
          <a:p>
            <a:pPr marL="452438" indent="-269875">
              <a:spcBef>
                <a:spcPts val="12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Measured path loss in dB is found to correlate well with logarithmic distance (average correlation of 0.78 over the three frequencies)</a:t>
            </a:r>
          </a:p>
          <a:p>
            <a:pPr marL="452438" indent="-269875">
              <a:spcBef>
                <a:spcPts val="12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Path loss PL (in dB) is fitted to the following model as function of distance (in meters) between Tx and Rx:</a:t>
            </a:r>
          </a:p>
          <a:p>
            <a:pPr marL="182563" indent="0">
              <a:spcBef>
                <a:spcPts val="1200"/>
              </a:spcBef>
              <a:spcAft>
                <a:spcPts val="0"/>
              </a:spcAft>
            </a:pPr>
            <a:r>
              <a:rPr lang="en-US" altLang="ko-KR" sz="2000" dirty="0">
                <a:latin typeface="Times New Roman" panose="02020603050405020304" pitchFamily="18" charset="0"/>
                <a:cs typeface="Times New Roman" panose="02020603050405020304" pitchFamily="18" charset="0"/>
              </a:rPr>
              <a:t>    PL(d) = b</a:t>
            </a:r>
            <a:r>
              <a:rPr lang="en-US" altLang="ko-KR" sz="2000" baseline="-25000" dirty="0">
                <a:latin typeface="Times New Roman" panose="02020603050405020304" pitchFamily="18" charset="0"/>
                <a:cs typeface="Times New Roman" panose="02020603050405020304" pitchFamily="18" charset="0"/>
              </a:rPr>
              <a:t>0</a:t>
            </a:r>
            <a:r>
              <a:rPr lang="en-US" altLang="ko-KR" sz="2000" dirty="0">
                <a:latin typeface="Times New Roman" panose="02020603050405020304" pitchFamily="18" charset="0"/>
                <a:cs typeface="Times New Roman" panose="02020603050405020304" pitchFamily="18" charset="0"/>
              </a:rPr>
              <a:t> + b</a:t>
            </a:r>
            <a:r>
              <a:rPr lang="en-US" altLang="ko-KR" sz="2000" baseline="-25000" dirty="0">
                <a:latin typeface="맑은 고딕" panose="020B0503020000020004" pitchFamily="50" charset="-127"/>
                <a:ea typeface="맑은 고딕" panose="020B0503020000020004" pitchFamily="50" charset="-127"/>
                <a:cs typeface="Times New Roman" panose="02020603050405020304" pitchFamily="18" charset="0"/>
              </a:rPr>
              <a:t>1</a:t>
            </a:r>
            <a:r>
              <a:rPr lang="en-US" altLang="ko-KR" sz="2000" dirty="0">
                <a:latin typeface="Times New Roman" panose="02020603050405020304" pitchFamily="18" charset="0"/>
                <a:cs typeface="Times New Roman" panose="02020603050405020304" pitchFamily="18" charset="0"/>
              </a:rPr>
              <a:t> </a:t>
            </a:r>
            <a:r>
              <a:rPr lang="en-US" altLang="ko-KR" sz="2000" dirty="0">
                <a:latin typeface="맑은 고딕" panose="020B0503020000020004" pitchFamily="50" charset="-127"/>
                <a:ea typeface="맑은 고딕" panose="020B0503020000020004" pitchFamily="50" charset="-127"/>
                <a:cs typeface="Times New Roman" panose="02020603050405020304" pitchFamily="18" charset="0"/>
              </a:rPr>
              <a:t>∙</a:t>
            </a:r>
            <a:r>
              <a:rPr lang="en-US" altLang="ko-KR" sz="2000" dirty="0">
                <a:latin typeface="Times New Roman" panose="02020603050405020304" pitchFamily="18" charset="0"/>
                <a:cs typeface="Times New Roman" panose="02020603050405020304" pitchFamily="18" charset="0"/>
              </a:rPr>
              <a:t>10log10(d) + </a:t>
            </a:r>
            <a:r>
              <a:rPr lang="el-GR" altLang="ko-KR" sz="2000" dirty="0">
                <a:latin typeface="Times New Roman" panose="02020603050405020304" pitchFamily="18" charset="0"/>
                <a:ea typeface="맑은 고딕" panose="020B0503020000020004" pitchFamily="50" charset="-127"/>
                <a:cs typeface="Times New Roman" panose="02020603050405020304" pitchFamily="18" charset="0"/>
              </a:rPr>
              <a:t>χ</a:t>
            </a:r>
            <a:r>
              <a:rPr lang="en-US" altLang="ko-KR" sz="2000" baseline="-25000" dirty="0">
                <a:latin typeface="Times New Roman" panose="02020603050405020304" pitchFamily="18" charset="0"/>
                <a:ea typeface="맑은 고딕" panose="020B0503020000020004" pitchFamily="50" charset="-127"/>
                <a:cs typeface="Times New Roman" panose="02020603050405020304" pitchFamily="18" charset="0"/>
              </a:rPr>
              <a:t>s</a:t>
            </a:r>
            <a:endParaRPr lang="en-US" altLang="ko-KR" sz="2000" baseline="-25000" dirty="0">
              <a:latin typeface="Times New Roman" panose="02020603050405020304" pitchFamily="18" charset="0"/>
              <a:cs typeface="Times New Roman" panose="02020603050405020304" pitchFamily="18" charset="0"/>
            </a:endParaRPr>
          </a:p>
          <a:p>
            <a:pPr marL="452438" indent="0">
              <a:spcBef>
                <a:spcPts val="1200"/>
              </a:spcBef>
              <a:spcAft>
                <a:spcPts val="0"/>
              </a:spcAft>
            </a:pPr>
            <a:r>
              <a:rPr lang="en-US" altLang="ko-KR" sz="2000" dirty="0">
                <a:latin typeface="Times New Roman" panose="02020603050405020304" pitchFamily="18" charset="0"/>
                <a:cs typeface="Times New Roman" panose="02020603050405020304" pitchFamily="18" charset="0"/>
              </a:rPr>
              <a:t>b</a:t>
            </a:r>
            <a:r>
              <a:rPr lang="en-US" altLang="ko-KR" sz="2000" baseline="-25000" dirty="0">
                <a:latin typeface="Times New Roman" panose="02020603050405020304" pitchFamily="18" charset="0"/>
                <a:cs typeface="Times New Roman" panose="02020603050405020304" pitchFamily="18" charset="0"/>
              </a:rPr>
              <a:t>0</a:t>
            </a:r>
            <a:r>
              <a:rPr lang="en-US" altLang="ko-KR" sz="2000" dirty="0">
                <a:latin typeface="Times New Roman" panose="02020603050405020304" pitchFamily="18" charset="0"/>
                <a:cs typeface="Times New Roman" panose="02020603050405020304" pitchFamily="18" charset="0"/>
              </a:rPr>
              <a:t> and b</a:t>
            </a:r>
            <a:r>
              <a:rPr lang="en-US" altLang="ko-KR" sz="2000" baseline="-25000" dirty="0">
                <a:latin typeface="Times New Roman" panose="02020603050405020304" pitchFamily="18" charset="0"/>
                <a:cs typeface="Times New Roman" panose="02020603050405020304" pitchFamily="18" charset="0"/>
              </a:rPr>
              <a:t>1</a:t>
            </a:r>
            <a:r>
              <a:rPr lang="en-US" altLang="ko-KR" sz="2000" dirty="0">
                <a:latin typeface="Times New Roman" panose="02020603050405020304" pitchFamily="18" charset="0"/>
                <a:cs typeface="Times New Roman" panose="02020603050405020304" pitchFamily="18" charset="0"/>
              </a:rPr>
              <a:t> are regression parameters,</a:t>
            </a:r>
          </a:p>
          <a:p>
            <a:pPr marL="452438" indent="0">
              <a:spcBef>
                <a:spcPts val="0"/>
              </a:spcBef>
              <a:spcAft>
                <a:spcPts val="0"/>
              </a:spcAft>
            </a:pPr>
            <a:r>
              <a:rPr lang="el-GR" altLang="ko-KR" sz="2000" dirty="0">
                <a:latin typeface="Times New Roman" panose="02020603050405020304" pitchFamily="18" charset="0"/>
                <a:ea typeface="맑은 고딕" panose="020B0503020000020004" pitchFamily="50" charset="-127"/>
                <a:cs typeface="Times New Roman" panose="02020603050405020304" pitchFamily="18" charset="0"/>
              </a:rPr>
              <a:t>χ</a:t>
            </a:r>
            <a:r>
              <a:rPr lang="en-US" altLang="ko-KR" sz="2000" baseline="-25000" dirty="0">
                <a:latin typeface="Times New Roman" panose="02020603050405020304" pitchFamily="18" charset="0"/>
                <a:ea typeface="맑은 고딕" panose="020B0503020000020004" pitchFamily="50" charset="-127"/>
                <a:cs typeface="Times New Roman" panose="02020603050405020304" pitchFamily="18" charset="0"/>
              </a:rPr>
              <a:t>s</a:t>
            </a:r>
            <a:r>
              <a:rPr lang="en-US" altLang="ko-KR" sz="2000" dirty="0">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000" dirty="0">
                <a:latin typeface="Times New Roman" panose="02020603050405020304" pitchFamily="18" charset="0"/>
                <a:cs typeface="Times New Roman" panose="02020603050405020304" pitchFamily="18" charset="0"/>
              </a:rPr>
              <a:t>assumes a normal distribution with standard deviation</a:t>
            </a:r>
          </a:p>
          <a:p>
            <a:pPr marL="452438" indent="-269875">
              <a:spcBef>
                <a:spcPts val="1200"/>
              </a:spcBef>
              <a:spcAft>
                <a:spcPts val="0"/>
              </a:spcAft>
              <a:buFont typeface="맑은 고딕" panose="020B0503020000020004" pitchFamily="50" charset="-127"/>
              <a:buChar char="–"/>
            </a:pPr>
            <a:endParaRPr lang="en-US" altLang="ko-KR" sz="2000" dirty="0">
              <a:latin typeface="Times New Roman" panose="02020603050405020304" pitchFamily="18" charset="0"/>
              <a:cs typeface="Times New Roman" panose="02020603050405020304" pitchFamily="18" charset="0"/>
            </a:endParaRPr>
          </a:p>
          <a:p>
            <a:pPr marL="0" indent="0"/>
            <a:endParaRPr lang="en-US" altLang="ko-K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04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057D-428A-B35A-73AC-A12E88A3CA41}"/>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7128CC4A-AEA4-7D8D-471E-666B24881415}"/>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Pass Loss in Container Row Stacking(2)</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2B6B8376-1BF6-846D-1D83-DE661CD1D08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21</a:t>
            </a:fld>
            <a:endParaRPr lang="en-US" altLang="en-US">
              <a:solidFill>
                <a:schemeClr val="tx1"/>
              </a:solidFill>
            </a:endParaRPr>
          </a:p>
        </p:txBody>
      </p:sp>
      <p:sp>
        <p:nvSpPr>
          <p:cNvPr id="2" name="Content Placeholder 2">
            <a:extLst>
              <a:ext uri="{FF2B5EF4-FFF2-40B4-BE49-F238E27FC236}">
                <a16:creationId xmlns:a16="http://schemas.microsoft.com/office/drawing/2014/main" id="{523842E0-EE0F-FBE4-3A8A-A744C1381305}"/>
              </a:ext>
            </a:extLst>
          </p:cNvPr>
          <p:cNvSpPr>
            <a:spLocks noGrp="1" noChangeArrowheads="1"/>
          </p:cNvSpPr>
          <p:nvPr>
            <p:ph idx="1"/>
          </p:nvPr>
        </p:nvSpPr>
        <p:spPr>
          <a:xfrm>
            <a:off x="689768" y="1355490"/>
            <a:ext cx="7836695" cy="4824536"/>
          </a:xfrm>
        </p:spPr>
        <p:txBody>
          <a:bodyPr>
            <a:noAutofit/>
          </a:bodyPr>
          <a:lstStyle/>
          <a:p>
            <a:pPr marL="263525" indent="-26352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Pass Loss versus distance for inter-container link </a:t>
            </a: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0" indent="0"/>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Inter-container  Path Loss Model Parameters</a:t>
            </a: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0" indent="0"/>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0" indent="0"/>
            <a:endParaRPr lang="en-US" altLang="ko-KR" sz="2000" dirty="0">
              <a:latin typeface="Times New Roman" panose="02020603050405020304" pitchFamily="18" charset="0"/>
              <a:cs typeface="Times New Roman" panose="02020603050405020304" pitchFamily="18" charset="0"/>
            </a:endParaRPr>
          </a:p>
        </p:txBody>
      </p:sp>
      <p:pic>
        <p:nvPicPr>
          <p:cNvPr id="4" name="그림 3">
            <a:extLst>
              <a:ext uri="{FF2B5EF4-FFF2-40B4-BE49-F238E27FC236}">
                <a16:creationId xmlns:a16="http://schemas.microsoft.com/office/drawing/2014/main" id="{985B035B-F5DD-72E4-091B-74351DDCF8E8}"/>
              </a:ext>
            </a:extLst>
          </p:cNvPr>
          <p:cNvPicPr>
            <a:picLocks noChangeAspect="1"/>
          </p:cNvPicPr>
          <p:nvPr/>
        </p:nvPicPr>
        <p:blipFill>
          <a:blip r:embed="rId3"/>
          <a:stretch>
            <a:fillRect/>
          </a:stretch>
        </p:blipFill>
        <p:spPr>
          <a:xfrm>
            <a:off x="1763688" y="5157192"/>
            <a:ext cx="4811338" cy="1106956"/>
          </a:xfrm>
          <a:prstGeom prst="rect">
            <a:avLst/>
          </a:prstGeom>
        </p:spPr>
      </p:pic>
      <p:pic>
        <p:nvPicPr>
          <p:cNvPr id="7" name="그림 6">
            <a:extLst>
              <a:ext uri="{FF2B5EF4-FFF2-40B4-BE49-F238E27FC236}">
                <a16:creationId xmlns:a16="http://schemas.microsoft.com/office/drawing/2014/main" id="{1B2A1153-CE98-5598-F092-DF93A3810930}"/>
              </a:ext>
            </a:extLst>
          </p:cNvPr>
          <p:cNvPicPr>
            <a:picLocks noChangeAspect="1"/>
          </p:cNvPicPr>
          <p:nvPr/>
        </p:nvPicPr>
        <p:blipFill>
          <a:blip r:embed="rId4"/>
          <a:stretch>
            <a:fillRect/>
          </a:stretch>
        </p:blipFill>
        <p:spPr>
          <a:xfrm>
            <a:off x="2288811" y="1700808"/>
            <a:ext cx="3845653" cy="2952328"/>
          </a:xfrm>
          <a:prstGeom prst="rect">
            <a:avLst/>
          </a:prstGeom>
        </p:spPr>
      </p:pic>
    </p:spTree>
    <p:extLst>
      <p:ext uri="{BB962C8B-B14F-4D97-AF65-F5344CB8AC3E}">
        <p14:creationId xmlns:p14="http://schemas.microsoft.com/office/powerpoint/2010/main" val="1826848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00514-1745-F561-A344-AFF2A2AA0443}"/>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233D6561-FD7F-B508-3ACA-2EF0A493861A}"/>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Pass Loss in Container Block Stacking(1)</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194537EB-6D2E-C7ED-B90B-8BA8E143DD1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22</a:t>
            </a:fld>
            <a:endParaRPr lang="en-US" altLang="en-US">
              <a:solidFill>
                <a:schemeClr val="tx1"/>
              </a:solidFill>
            </a:endParaRPr>
          </a:p>
        </p:txBody>
      </p:sp>
      <p:sp>
        <p:nvSpPr>
          <p:cNvPr id="2" name="Content Placeholder 2">
            <a:extLst>
              <a:ext uri="{FF2B5EF4-FFF2-40B4-BE49-F238E27FC236}">
                <a16:creationId xmlns:a16="http://schemas.microsoft.com/office/drawing/2014/main" id="{D6BE8F33-8B42-3690-96E5-2D7FDDBBB5C7}"/>
              </a:ext>
            </a:extLst>
          </p:cNvPr>
          <p:cNvSpPr>
            <a:spLocks noGrp="1" noChangeArrowheads="1"/>
          </p:cNvSpPr>
          <p:nvPr>
            <p:ph idx="1"/>
          </p:nvPr>
        </p:nvSpPr>
        <p:spPr>
          <a:xfrm>
            <a:off x="689768" y="1355490"/>
            <a:ext cx="7836695" cy="2676859"/>
          </a:xfrm>
        </p:spPr>
        <p:txBody>
          <a:bodyPr>
            <a:noAutofit/>
          </a:bodyPr>
          <a:lstStyle/>
          <a:p>
            <a:pPr marL="263525" indent="-26352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 The measurements were carried out on a three-dimensional stack of 16 20’ containers (4 long, 2 wide, and 2 high)</a:t>
            </a:r>
          </a:p>
          <a:p>
            <a:pPr marL="452438" indent="-269875">
              <a:spcBef>
                <a:spcPts val="12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The antennas of the IEEE802.15 devices are mounted outside on the containers’ ventilation holes (black symbols) and doors (white symbols), respectively.</a:t>
            </a:r>
          </a:p>
          <a:p>
            <a:pPr marL="452438" indent="-269875">
              <a:spcBef>
                <a:spcPts val="12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 For both scenarios, path loss is measured between the Tx on container 1 (squares) and the Rx’s on the other containers (circles). </a:t>
            </a:r>
          </a:p>
        </p:txBody>
      </p:sp>
      <p:pic>
        <p:nvPicPr>
          <p:cNvPr id="4" name="그림 3">
            <a:extLst>
              <a:ext uri="{FF2B5EF4-FFF2-40B4-BE49-F238E27FC236}">
                <a16:creationId xmlns:a16="http://schemas.microsoft.com/office/drawing/2014/main" id="{BAF5BCAF-9403-13C9-F3BB-CBEE36173B7C}"/>
              </a:ext>
            </a:extLst>
          </p:cNvPr>
          <p:cNvPicPr>
            <a:picLocks noChangeAspect="1"/>
          </p:cNvPicPr>
          <p:nvPr/>
        </p:nvPicPr>
        <p:blipFill>
          <a:blip r:embed="rId3"/>
          <a:stretch>
            <a:fillRect/>
          </a:stretch>
        </p:blipFill>
        <p:spPr>
          <a:xfrm>
            <a:off x="1259632" y="3861048"/>
            <a:ext cx="3932261" cy="2522439"/>
          </a:xfrm>
          <a:prstGeom prst="rect">
            <a:avLst/>
          </a:prstGeom>
        </p:spPr>
      </p:pic>
      <p:sp>
        <p:nvSpPr>
          <p:cNvPr id="11" name="TextBox 10">
            <a:extLst>
              <a:ext uri="{FF2B5EF4-FFF2-40B4-BE49-F238E27FC236}">
                <a16:creationId xmlns:a16="http://schemas.microsoft.com/office/drawing/2014/main" id="{97CC7E61-71C3-A143-F8BB-83D368C508FD}"/>
              </a:ext>
            </a:extLst>
          </p:cNvPr>
          <p:cNvSpPr txBox="1"/>
          <p:nvPr/>
        </p:nvSpPr>
        <p:spPr>
          <a:xfrm>
            <a:off x="4877137" y="4702039"/>
            <a:ext cx="3672185" cy="1015663"/>
          </a:xfrm>
          <a:prstGeom prst="rect">
            <a:avLst/>
          </a:prstGeom>
          <a:noFill/>
        </p:spPr>
        <p:txBody>
          <a:bodyPr wrap="square">
            <a:spAutoFit/>
          </a:bodyPr>
          <a:lstStyle/>
          <a:p>
            <a:pPr marL="361950"/>
            <a:r>
              <a:rPr lang="en-US" altLang="ko-KR" sz="2000" dirty="0">
                <a:solidFill>
                  <a:schemeClr val="tx1"/>
                </a:solidFill>
              </a:rPr>
              <a:t>For</a:t>
            </a:r>
            <a:r>
              <a:rPr lang="en-US" altLang="ko-KR" sz="2000" dirty="0"/>
              <a:t> </a:t>
            </a:r>
            <a:r>
              <a:rPr lang="en-US" altLang="ko-KR" sz="2000" dirty="0">
                <a:solidFill>
                  <a:schemeClr val="tx1"/>
                </a:solidFill>
              </a:rPr>
              <a:t>each Tx–Rx link,</a:t>
            </a:r>
          </a:p>
          <a:p>
            <a:pPr marL="361950"/>
            <a:r>
              <a:rPr lang="en-US" altLang="ko-KR" sz="2000" dirty="0">
                <a:solidFill>
                  <a:schemeClr val="tx1"/>
                </a:solidFill>
              </a:rPr>
              <a:t>the median of 300 samples of received power is recorded</a:t>
            </a:r>
            <a:endParaRPr lang="ko-KR" altLang="en-US" sz="2000" dirty="0">
              <a:solidFill>
                <a:schemeClr val="tx1"/>
              </a:solidFill>
            </a:endParaRPr>
          </a:p>
        </p:txBody>
      </p:sp>
    </p:spTree>
    <p:extLst>
      <p:ext uri="{BB962C8B-B14F-4D97-AF65-F5344CB8AC3E}">
        <p14:creationId xmlns:p14="http://schemas.microsoft.com/office/powerpoint/2010/main" val="3526096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E1EA5-E1EA-D9F5-727A-D2EEECB1A0E7}"/>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18240AEF-60C4-3988-DE0A-89C4D7847314}"/>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Pass Loss in Container Block Stacking(2)</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3DF1AE55-3FD0-F16B-4389-5D16607BEC7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23</a:t>
            </a:fld>
            <a:endParaRPr lang="en-US" altLang="en-US">
              <a:solidFill>
                <a:schemeClr val="tx1"/>
              </a:solidFill>
            </a:endParaRPr>
          </a:p>
        </p:txBody>
      </p:sp>
      <p:sp>
        <p:nvSpPr>
          <p:cNvPr id="2" name="Content Placeholder 2">
            <a:extLst>
              <a:ext uri="{FF2B5EF4-FFF2-40B4-BE49-F238E27FC236}">
                <a16:creationId xmlns:a16="http://schemas.microsoft.com/office/drawing/2014/main" id="{D1D09650-C0A9-3E5D-D7DD-AC07D3D6C94C}"/>
              </a:ext>
            </a:extLst>
          </p:cNvPr>
          <p:cNvSpPr>
            <a:spLocks noGrp="1" noChangeArrowheads="1"/>
          </p:cNvSpPr>
          <p:nvPr>
            <p:ph idx="1"/>
          </p:nvPr>
        </p:nvSpPr>
        <p:spPr>
          <a:xfrm>
            <a:off x="689768" y="1355490"/>
            <a:ext cx="7836695" cy="514351"/>
          </a:xfrm>
        </p:spPr>
        <p:txBody>
          <a:bodyPr>
            <a:noAutofit/>
          </a:bodyPr>
          <a:lstStyle/>
          <a:p>
            <a:pPr marL="263525" indent="-26352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Pass Loss versus distance for inter-container link </a:t>
            </a: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Inter-container  Path Loss Model Parameters</a:t>
            </a: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0" indent="0"/>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0" indent="0"/>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0" indent="0"/>
            <a:endParaRPr lang="en-US" altLang="ko-KR" sz="2000" dirty="0">
              <a:latin typeface="Times New Roman" panose="02020603050405020304" pitchFamily="18" charset="0"/>
              <a:cs typeface="Times New Roman" panose="02020603050405020304" pitchFamily="18" charset="0"/>
            </a:endParaRPr>
          </a:p>
        </p:txBody>
      </p:sp>
      <p:pic>
        <p:nvPicPr>
          <p:cNvPr id="8" name="그림 7">
            <a:extLst>
              <a:ext uri="{FF2B5EF4-FFF2-40B4-BE49-F238E27FC236}">
                <a16:creationId xmlns:a16="http://schemas.microsoft.com/office/drawing/2014/main" id="{5AC0C2B1-4F0C-6510-DA69-1F5C8767F20E}"/>
              </a:ext>
            </a:extLst>
          </p:cNvPr>
          <p:cNvPicPr>
            <a:picLocks noChangeAspect="1"/>
          </p:cNvPicPr>
          <p:nvPr/>
        </p:nvPicPr>
        <p:blipFill>
          <a:blip r:embed="rId3"/>
          <a:stretch>
            <a:fillRect/>
          </a:stretch>
        </p:blipFill>
        <p:spPr>
          <a:xfrm>
            <a:off x="4862541" y="1772816"/>
            <a:ext cx="3732909" cy="2393297"/>
          </a:xfrm>
          <a:prstGeom prst="rect">
            <a:avLst/>
          </a:prstGeom>
        </p:spPr>
      </p:pic>
      <p:graphicFrame>
        <p:nvGraphicFramePr>
          <p:cNvPr id="4" name="표 3">
            <a:extLst>
              <a:ext uri="{FF2B5EF4-FFF2-40B4-BE49-F238E27FC236}">
                <a16:creationId xmlns:a16="http://schemas.microsoft.com/office/drawing/2014/main" id="{BF4968CD-5F56-2567-EC19-81CF8232F2A5}"/>
              </a:ext>
            </a:extLst>
          </p:cNvPr>
          <p:cNvGraphicFramePr>
            <a:graphicFrameLocks noGrp="1"/>
          </p:cNvGraphicFramePr>
          <p:nvPr>
            <p:extLst>
              <p:ext uri="{D42A27DB-BD31-4B8C-83A1-F6EECF244321}">
                <p14:modId xmlns:p14="http://schemas.microsoft.com/office/powerpoint/2010/main" val="2191891541"/>
              </p:ext>
            </p:extLst>
          </p:nvPr>
        </p:nvGraphicFramePr>
        <p:xfrm>
          <a:off x="827584" y="4633830"/>
          <a:ext cx="7764463" cy="1737360"/>
        </p:xfrm>
        <a:graphic>
          <a:graphicData uri="http://schemas.openxmlformats.org/drawingml/2006/table">
            <a:tbl>
              <a:tblPr firstRow="1" bandRow="1">
                <a:tableStyleId>{5C22544A-7EE6-4342-B048-85BDC9FD1C3A}</a:tableStyleId>
              </a:tblPr>
              <a:tblGrid>
                <a:gridCol w="1109209">
                  <a:extLst>
                    <a:ext uri="{9D8B030D-6E8A-4147-A177-3AD203B41FA5}">
                      <a16:colId xmlns:a16="http://schemas.microsoft.com/office/drawing/2014/main" val="354709382"/>
                    </a:ext>
                  </a:extLst>
                </a:gridCol>
                <a:gridCol w="1109209">
                  <a:extLst>
                    <a:ext uri="{9D8B030D-6E8A-4147-A177-3AD203B41FA5}">
                      <a16:colId xmlns:a16="http://schemas.microsoft.com/office/drawing/2014/main" val="219427502"/>
                    </a:ext>
                  </a:extLst>
                </a:gridCol>
                <a:gridCol w="1109209">
                  <a:extLst>
                    <a:ext uri="{9D8B030D-6E8A-4147-A177-3AD203B41FA5}">
                      <a16:colId xmlns:a16="http://schemas.microsoft.com/office/drawing/2014/main" val="2491797721"/>
                    </a:ext>
                  </a:extLst>
                </a:gridCol>
                <a:gridCol w="1109209">
                  <a:extLst>
                    <a:ext uri="{9D8B030D-6E8A-4147-A177-3AD203B41FA5}">
                      <a16:colId xmlns:a16="http://schemas.microsoft.com/office/drawing/2014/main" val="1700366788"/>
                    </a:ext>
                  </a:extLst>
                </a:gridCol>
                <a:gridCol w="1109209">
                  <a:extLst>
                    <a:ext uri="{9D8B030D-6E8A-4147-A177-3AD203B41FA5}">
                      <a16:colId xmlns:a16="http://schemas.microsoft.com/office/drawing/2014/main" val="329483847"/>
                    </a:ext>
                  </a:extLst>
                </a:gridCol>
                <a:gridCol w="1109209">
                  <a:extLst>
                    <a:ext uri="{9D8B030D-6E8A-4147-A177-3AD203B41FA5}">
                      <a16:colId xmlns:a16="http://schemas.microsoft.com/office/drawing/2014/main" val="1532461975"/>
                    </a:ext>
                  </a:extLst>
                </a:gridCol>
                <a:gridCol w="1109209">
                  <a:extLst>
                    <a:ext uri="{9D8B030D-6E8A-4147-A177-3AD203B41FA5}">
                      <a16:colId xmlns:a16="http://schemas.microsoft.com/office/drawing/2014/main" val="2022598661"/>
                    </a:ext>
                  </a:extLst>
                </a:gridCol>
              </a:tblGrid>
              <a:tr h="0">
                <a:tc>
                  <a:txBody>
                    <a:bodyPr/>
                    <a:lstStyle/>
                    <a:p>
                      <a:pPr algn="ctr" latinLnBrk="1"/>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latinLnBrk="1"/>
                      <a:r>
                        <a:rPr lang="en-US" altLang="ko-KR" sz="1400" dirty="0"/>
                        <a:t>Vent-mounted</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latinLnBrk="1"/>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latinLnBrk="1"/>
                      <a:endParaRPr lang="ko-KR" alt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latinLnBrk="1"/>
                      <a:r>
                        <a:rPr lang="en-US" altLang="ko-KR" sz="1400" dirty="0"/>
                        <a:t>Door-mounted</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latinLnBrk="1"/>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latinLnBrk="1"/>
                      <a:endParaRPr lang="ko-KR" alt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6903564"/>
                  </a:ext>
                </a:extLst>
              </a:tr>
              <a:tr h="158445">
                <a:tc>
                  <a:txBody>
                    <a:bodyPr/>
                    <a:lstStyle/>
                    <a:p>
                      <a:pPr algn="ctr" latinLnBrk="1"/>
                      <a:r>
                        <a:rPr lang="en-US" altLang="ko-KR" sz="1400" dirty="0"/>
                        <a:t>Frequency</a:t>
                      </a:r>
                    </a:p>
                    <a:p>
                      <a:pPr algn="ctr" latinLnBrk="1"/>
                      <a:r>
                        <a:rPr lang="en-US" altLang="ko-KR" sz="1400" dirty="0"/>
                        <a:t>(MHz)</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b</a:t>
                      </a:r>
                      <a:r>
                        <a:rPr lang="en-US" altLang="ko-KR" sz="1400" baseline="-25000" dirty="0"/>
                        <a:t>0</a:t>
                      </a:r>
                    </a:p>
                    <a:p>
                      <a:pPr algn="ctr" latinLnBrk="1"/>
                      <a:r>
                        <a:rPr lang="en-US" altLang="ko-KR" sz="1400" dirty="0"/>
                        <a:t>(dB)</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b</a:t>
                      </a:r>
                      <a:r>
                        <a:rPr lang="en-US" altLang="ko-KR" sz="1400" baseline="-25000" dirty="0"/>
                        <a:t>1</a:t>
                      </a:r>
                    </a:p>
                    <a:p>
                      <a:pPr algn="ctr" latinLnBrk="1"/>
                      <a:r>
                        <a:rPr lang="en-US" altLang="ko-KR" sz="1400" dirty="0"/>
                        <a:t>(-)</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l-GR" altLang="ko-KR" sz="1400" dirty="0">
                          <a:ea typeface="맑은 고딕" panose="020B0503020000020004" pitchFamily="50" charset="-127"/>
                        </a:rPr>
                        <a:t>σ</a:t>
                      </a:r>
                      <a:r>
                        <a:rPr lang="en-US" altLang="ko-KR" sz="1400" baseline="-25000" dirty="0">
                          <a:ea typeface="맑은 고딕" panose="020B0503020000020004" pitchFamily="50" charset="-127"/>
                        </a:rPr>
                        <a:t>s</a:t>
                      </a:r>
                    </a:p>
                    <a:p>
                      <a:pPr algn="ctr" latinLnBrk="1"/>
                      <a:r>
                        <a:rPr lang="en-US" altLang="ko-KR" sz="1400" baseline="0" dirty="0">
                          <a:ea typeface="맑은 고딕" panose="020B0503020000020004" pitchFamily="50" charset="-127"/>
                        </a:rPr>
                        <a:t>(dB)</a:t>
                      </a:r>
                      <a:endParaRPr lang="ko-KR" alt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B</a:t>
                      </a:r>
                      <a:r>
                        <a:rPr lang="en-US" altLang="ko-KR" sz="1400" baseline="-25000" dirty="0"/>
                        <a:t>0</a:t>
                      </a:r>
                    </a:p>
                    <a:p>
                      <a:pPr algn="ctr" latinLnBrk="1"/>
                      <a:r>
                        <a:rPr lang="en-US" altLang="ko-KR" sz="1400" dirty="0"/>
                        <a:t>(dB)</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B</a:t>
                      </a:r>
                      <a:r>
                        <a:rPr lang="en-US" altLang="ko-KR" sz="1400" baseline="-25000" dirty="0"/>
                        <a:t>1</a:t>
                      </a:r>
                    </a:p>
                    <a:p>
                      <a:pPr algn="ctr" latinLnBrk="1"/>
                      <a:r>
                        <a:rPr lang="en-US" altLang="ko-KR" sz="1400" dirty="0"/>
                        <a:t>(-)</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l-GR" altLang="ko-KR" sz="1400" dirty="0">
                          <a:ea typeface="맑은 고딕" panose="020B0503020000020004" pitchFamily="50" charset="-127"/>
                        </a:rPr>
                        <a:t>σ</a:t>
                      </a:r>
                      <a:r>
                        <a:rPr lang="en-US" altLang="ko-KR" sz="1400" baseline="-25000" dirty="0">
                          <a:ea typeface="맑은 고딕" panose="020B0503020000020004" pitchFamily="50" charset="-127"/>
                        </a:rPr>
                        <a:t>s</a:t>
                      </a:r>
                    </a:p>
                    <a:p>
                      <a:pPr algn="ctr" latinLnBrk="1"/>
                      <a:r>
                        <a:rPr lang="en-US" altLang="ko-KR" sz="1400" baseline="0" dirty="0">
                          <a:ea typeface="맑은 고딕" panose="020B0503020000020004" pitchFamily="50" charset="-127"/>
                        </a:rPr>
                        <a:t>(dB)</a:t>
                      </a:r>
                      <a:endParaRPr lang="ko-KR" alt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8795808"/>
                  </a:ext>
                </a:extLst>
              </a:tr>
              <a:tr h="0">
                <a:tc>
                  <a:txBody>
                    <a:bodyPr/>
                    <a:lstStyle/>
                    <a:p>
                      <a:pPr algn="ctr" latinLnBrk="1"/>
                      <a:r>
                        <a:rPr lang="en-US" altLang="ko-KR" sz="1400" dirty="0"/>
                        <a:t>433</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55.46</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2.52</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7.76</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53.36</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1.64</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3.98</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8647490"/>
                  </a:ext>
                </a:extLst>
              </a:tr>
              <a:tr h="0">
                <a:tc>
                  <a:txBody>
                    <a:bodyPr/>
                    <a:lstStyle/>
                    <a:p>
                      <a:pPr algn="ctr" latinLnBrk="1"/>
                      <a:r>
                        <a:rPr lang="en-US" altLang="ko-KR" sz="1400" dirty="0"/>
                        <a:t>869</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58.10</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2.38</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7.98</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43.93</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3.25</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4.94</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882004"/>
                  </a:ext>
                </a:extLst>
              </a:tr>
              <a:tr h="0">
                <a:tc>
                  <a:txBody>
                    <a:bodyPr/>
                    <a:lstStyle/>
                    <a:p>
                      <a:pPr algn="ctr" latinLnBrk="1"/>
                      <a:r>
                        <a:rPr lang="en-US" altLang="ko-KR" sz="1400" dirty="0"/>
                        <a:t>2400</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42.69</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2.90</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9.30</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45.50</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2.95</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8.33</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8268029"/>
                  </a:ext>
                </a:extLst>
              </a:tr>
            </a:tbl>
          </a:graphicData>
        </a:graphic>
      </p:graphicFrame>
      <p:pic>
        <p:nvPicPr>
          <p:cNvPr id="6" name="그림 5">
            <a:extLst>
              <a:ext uri="{FF2B5EF4-FFF2-40B4-BE49-F238E27FC236}">
                <a16:creationId xmlns:a16="http://schemas.microsoft.com/office/drawing/2014/main" id="{1F89E02C-8D11-AFEC-5F4F-29DCA9F3C186}"/>
              </a:ext>
            </a:extLst>
          </p:cNvPr>
          <p:cNvPicPr>
            <a:picLocks noChangeAspect="1"/>
          </p:cNvPicPr>
          <p:nvPr/>
        </p:nvPicPr>
        <p:blipFill>
          <a:blip r:embed="rId4"/>
          <a:stretch>
            <a:fillRect/>
          </a:stretch>
        </p:blipFill>
        <p:spPr>
          <a:xfrm>
            <a:off x="827584" y="1844516"/>
            <a:ext cx="3554539" cy="2249895"/>
          </a:xfrm>
          <a:prstGeom prst="rect">
            <a:avLst/>
          </a:prstGeom>
        </p:spPr>
      </p:pic>
    </p:spTree>
    <p:extLst>
      <p:ext uri="{BB962C8B-B14F-4D97-AF65-F5344CB8AC3E}">
        <p14:creationId xmlns:p14="http://schemas.microsoft.com/office/powerpoint/2010/main" val="2769517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22D1F-E24D-B7FB-A256-30688223FF6B}"/>
            </a:ext>
          </a:extLst>
        </p:cNvPr>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B3AB677C-200B-472C-22BF-CEF3B6F18A3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24</a:t>
            </a:fld>
            <a:endParaRPr lang="en-US" altLang="en-US">
              <a:solidFill>
                <a:schemeClr val="tx1"/>
              </a:solidFill>
            </a:endParaRPr>
          </a:p>
        </p:txBody>
      </p:sp>
      <p:sp>
        <p:nvSpPr>
          <p:cNvPr id="5" name="Title 1">
            <a:extLst>
              <a:ext uri="{FF2B5EF4-FFF2-40B4-BE49-F238E27FC236}">
                <a16:creationId xmlns:a16="http://schemas.microsoft.com/office/drawing/2014/main" id="{E1D1E994-31B3-3FE7-C39F-14627750650C}"/>
              </a:ext>
            </a:extLst>
          </p:cNvPr>
          <p:cNvSpPr>
            <a:spLocks noGrp="1" noChangeArrowheads="1"/>
          </p:cNvSpPr>
          <p:nvPr>
            <p:ph type="title"/>
          </p:nvPr>
        </p:nvSpPr>
        <p:spPr>
          <a:xfrm>
            <a:off x="762000" y="685800"/>
            <a:ext cx="7764463" cy="754063"/>
          </a:xfrm>
        </p:spPr>
        <p:txBody>
          <a:bodyPr/>
          <a:lstStyle/>
          <a:p>
            <a:r>
              <a:rPr lang="en-US" altLang="ko-KR" sz="3200" dirty="0">
                <a:latin typeface="Times New Roman" panose="02020603050405020304" pitchFamily="18" charset="0"/>
                <a:cs typeface="Times New Roman" panose="02020603050405020304" pitchFamily="18" charset="0"/>
              </a:rPr>
              <a:t> </a:t>
            </a:r>
            <a:r>
              <a:rPr lang="en-US" altLang="ko-KR" sz="3200" b="1" dirty="0">
                <a:latin typeface="Times New Roman" panose="02020603050405020304" pitchFamily="18" charset="0"/>
                <a:cs typeface="Times New Roman" panose="02020603050405020304" pitchFamily="18" charset="0"/>
              </a:rPr>
              <a:t>Link Budget of NG-SUN PHY(1)</a:t>
            </a:r>
            <a:endParaRPr lang="en-US" altLang="ko-KR" sz="2800" b="1" spc="-100" dirty="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5642A142-DEB5-E794-F711-0F0D57B3D279}"/>
              </a:ext>
            </a:extLst>
          </p:cNvPr>
          <p:cNvSpPr>
            <a:spLocks noGrp="1" noChangeArrowheads="1"/>
          </p:cNvSpPr>
          <p:nvPr>
            <p:ph idx="1"/>
          </p:nvPr>
        </p:nvSpPr>
        <p:spPr>
          <a:xfrm>
            <a:off x="683568" y="1418993"/>
            <a:ext cx="8058472" cy="4962335"/>
          </a:xfrm>
        </p:spPr>
        <p:txBody>
          <a:bodyPr>
            <a:noAutofit/>
          </a:bodyPr>
          <a:lstStyle/>
          <a:p>
            <a:pPr marL="263525" indent="-26352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Assume container row stacking</a:t>
            </a:r>
          </a:p>
          <a:p>
            <a:pPr indent="-73025">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  PL(d) = b</a:t>
            </a:r>
            <a:r>
              <a:rPr lang="en-US" altLang="ko-KR" sz="2000" baseline="-25000" dirty="0">
                <a:latin typeface="Times New Roman" panose="02020603050405020304" pitchFamily="18" charset="0"/>
                <a:cs typeface="Times New Roman" panose="02020603050405020304" pitchFamily="18" charset="0"/>
              </a:rPr>
              <a:t>0</a:t>
            </a:r>
            <a:r>
              <a:rPr lang="en-US" altLang="ko-KR" sz="2000" dirty="0">
                <a:latin typeface="Times New Roman" panose="02020603050405020304" pitchFamily="18" charset="0"/>
                <a:cs typeface="Times New Roman" panose="02020603050405020304" pitchFamily="18" charset="0"/>
              </a:rPr>
              <a:t> + b</a:t>
            </a:r>
            <a:r>
              <a:rPr lang="en-US" altLang="ko-KR" sz="2000" baseline="-25000" dirty="0">
                <a:latin typeface="Times New Roman" panose="02020603050405020304" pitchFamily="18" charset="0"/>
                <a:cs typeface="Times New Roman" panose="02020603050405020304" pitchFamily="18" charset="0"/>
              </a:rPr>
              <a:t>1</a:t>
            </a:r>
            <a:r>
              <a:rPr lang="en-US" altLang="ko-KR" sz="2000" dirty="0">
                <a:latin typeface="Times New Roman" panose="02020603050405020304" pitchFamily="18" charset="0"/>
                <a:cs typeface="Times New Roman" panose="02020603050405020304" pitchFamily="18" charset="0"/>
              </a:rPr>
              <a:t> 10log10(d) + </a:t>
            </a:r>
            <a:r>
              <a:rPr lang="el-GR" altLang="ko-KR" sz="2000" dirty="0">
                <a:latin typeface="Times New Roman" panose="02020603050405020304" pitchFamily="18" charset="0"/>
                <a:ea typeface="맑은 고딕" panose="020B0503020000020004" pitchFamily="50" charset="-127"/>
                <a:cs typeface="Times New Roman" panose="02020603050405020304" pitchFamily="18" charset="0"/>
              </a:rPr>
              <a:t>χ</a:t>
            </a:r>
            <a:r>
              <a:rPr lang="en-US" altLang="ko-KR" sz="2000" baseline="-25000" dirty="0">
                <a:latin typeface="Times New Roman" panose="02020603050405020304" pitchFamily="18" charset="0"/>
                <a:ea typeface="맑은 고딕" panose="020B0503020000020004" pitchFamily="50" charset="-127"/>
                <a:cs typeface="Times New Roman" panose="02020603050405020304" pitchFamily="18" charset="0"/>
              </a:rPr>
              <a:t>s</a:t>
            </a:r>
            <a:r>
              <a:rPr lang="en-US" altLang="ko-KR" sz="2000" dirty="0">
                <a:latin typeface="Times New Roman" panose="02020603050405020304" pitchFamily="18" charset="0"/>
                <a:ea typeface="맑은 고딕" panose="020B0503020000020004" pitchFamily="50" charset="-127"/>
                <a:cs typeface="Times New Roman" panose="02020603050405020304" pitchFamily="18" charset="0"/>
              </a:rPr>
              <a:t> </a:t>
            </a:r>
            <a:endParaRPr lang="en-US" altLang="ko-KR" sz="2000" dirty="0">
              <a:latin typeface="Times New Roman" panose="02020603050405020304" pitchFamily="18" charset="0"/>
              <a:cs typeface="Times New Roman" panose="02020603050405020304" pitchFamily="18" charset="0"/>
            </a:endParaRPr>
          </a:p>
          <a:p>
            <a:pPr marL="0" indent="0"/>
            <a:r>
              <a:rPr lang="en-US" altLang="ko-KR" sz="2000" b="1" dirty="0">
                <a:latin typeface="Times New Roman" panose="02020603050405020304" pitchFamily="18" charset="0"/>
                <a:cs typeface="Times New Roman" panose="02020603050405020304" pitchFamily="18" charset="0"/>
              </a:rPr>
              <a:t>         </a:t>
            </a:r>
            <a:r>
              <a:rPr lang="en-US" altLang="ko-KR" sz="2000" dirty="0">
                <a:latin typeface="Times New Roman" panose="02020603050405020304" pitchFamily="18" charset="0"/>
                <a:cs typeface="Times New Roman" panose="02020603050405020304" pitchFamily="18" charset="0"/>
              </a:rPr>
              <a:t>@868MHz :</a:t>
            </a:r>
            <a:r>
              <a:rPr lang="en-US" altLang="ko-KR" sz="2000" b="1" dirty="0">
                <a:latin typeface="Times New Roman" panose="02020603050405020304" pitchFamily="18" charset="0"/>
                <a:cs typeface="Times New Roman" panose="02020603050405020304" pitchFamily="18" charset="0"/>
              </a:rPr>
              <a:t>  </a:t>
            </a:r>
            <a:r>
              <a:rPr lang="en-US" altLang="ko-KR" sz="2000" dirty="0">
                <a:latin typeface="Times New Roman" panose="02020603050405020304" pitchFamily="18" charset="0"/>
                <a:cs typeface="Times New Roman" panose="02020603050405020304" pitchFamily="18" charset="0"/>
              </a:rPr>
              <a:t>b</a:t>
            </a:r>
            <a:r>
              <a:rPr lang="en-US" altLang="ko-KR" sz="2000" baseline="-25000" dirty="0">
                <a:latin typeface="Times New Roman" panose="02020603050405020304" pitchFamily="18" charset="0"/>
                <a:cs typeface="Times New Roman" panose="02020603050405020304" pitchFamily="18" charset="0"/>
              </a:rPr>
              <a:t>0</a:t>
            </a:r>
            <a:r>
              <a:rPr lang="en-US" altLang="ko-KR" sz="2000" dirty="0">
                <a:latin typeface="Times New Roman" panose="02020603050405020304" pitchFamily="18" charset="0"/>
                <a:cs typeface="Times New Roman" panose="02020603050405020304" pitchFamily="18" charset="0"/>
              </a:rPr>
              <a:t> =  47.64,     b</a:t>
            </a:r>
            <a:r>
              <a:rPr lang="en-US" altLang="ko-KR" sz="2000" baseline="-25000" dirty="0">
                <a:latin typeface="Times New Roman" panose="02020603050405020304" pitchFamily="18" charset="0"/>
                <a:cs typeface="Times New Roman" panose="02020603050405020304" pitchFamily="18" charset="0"/>
              </a:rPr>
              <a:t>1</a:t>
            </a:r>
            <a:r>
              <a:rPr lang="en-US" altLang="ko-KR" sz="2000" dirty="0">
                <a:latin typeface="Times New Roman" panose="02020603050405020304" pitchFamily="18" charset="0"/>
                <a:cs typeface="Times New Roman" panose="02020603050405020304" pitchFamily="18" charset="0"/>
              </a:rPr>
              <a:t> =  2.09,    </a:t>
            </a:r>
            <a:r>
              <a:rPr lang="el-GR" altLang="ko-KR" sz="2000" dirty="0">
                <a:latin typeface="Times New Roman" panose="02020603050405020304" pitchFamily="18" charset="0"/>
                <a:ea typeface="맑은 고딕" panose="020B0503020000020004" pitchFamily="50" charset="-127"/>
                <a:cs typeface="Times New Roman" panose="02020603050405020304" pitchFamily="18" charset="0"/>
              </a:rPr>
              <a:t>χ</a:t>
            </a:r>
            <a:r>
              <a:rPr lang="en-US" altLang="ko-KR" sz="2000" baseline="-25000" dirty="0">
                <a:latin typeface="Times New Roman" panose="02020603050405020304" pitchFamily="18" charset="0"/>
                <a:ea typeface="맑은 고딕" panose="020B0503020000020004" pitchFamily="50" charset="-127"/>
                <a:cs typeface="Times New Roman" panose="02020603050405020304" pitchFamily="18" charset="0"/>
              </a:rPr>
              <a:t>s</a:t>
            </a:r>
            <a:r>
              <a:rPr lang="en-US" altLang="ko-KR" sz="2000" dirty="0">
                <a:latin typeface="Times New Roman" panose="02020603050405020304" pitchFamily="18" charset="0"/>
                <a:ea typeface="맑은 고딕" panose="020B0503020000020004" pitchFamily="50" charset="-127"/>
                <a:cs typeface="Times New Roman" panose="02020603050405020304" pitchFamily="18" charset="0"/>
              </a:rPr>
              <a:t> = 6.56</a:t>
            </a:r>
          </a:p>
          <a:p>
            <a:pPr marL="269875" indent="0"/>
            <a:r>
              <a:rPr lang="en-US" altLang="ko-KR" sz="2000" dirty="0">
                <a:latin typeface="Times New Roman" panose="02020603050405020304" pitchFamily="18" charset="0"/>
                <a:cs typeface="Times New Roman" panose="02020603050405020304" pitchFamily="18" charset="0"/>
              </a:rPr>
              <a:t>     PL@50m = 89.7dB,  </a:t>
            </a:r>
          </a:p>
          <a:p>
            <a:pPr marL="269875" indent="0"/>
            <a:r>
              <a:rPr lang="en-US" altLang="ko-KR" sz="2000" dirty="0">
                <a:latin typeface="Times New Roman" panose="02020603050405020304" pitchFamily="18" charset="0"/>
                <a:cs typeface="Times New Roman" panose="02020603050405020304" pitchFamily="18" charset="0"/>
              </a:rPr>
              <a:t>     PL@1000m = 116.9dB</a:t>
            </a:r>
          </a:p>
          <a:p>
            <a:pPr marL="263525" indent="-26352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Assume TX Power 10dBm@868MHz</a:t>
            </a:r>
          </a:p>
          <a:p>
            <a:pPr marL="0" indent="0"/>
            <a:r>
              <a:rPr lang="en-US" altLang="ko-KR" sz="2000" b="1" dirty="0">
                <a:latin typeface="Times New Roman" panose="02020603050405020304" pitchFamily="18" charset="0"/>
                <a:cs typeface="Times New Roman" panose="02020603050405020304" pitchFamily="18" charset="0"/>
              </a:rPr>
              <a:t>                  Noise Figure of 10 dB and 5 dB Implementation Margins 5 dB </a:t>
            </a:r>
          </a:p>
          <a:p>
            <a:pPr indent="-73025">
              <a:buFont typeface="맑은 고딕" panose="020B0503020000020004" pitchFamily="50" charset="-127"/>
              <a:buChar char="–"/>
            </a:pPr>
            <a:r>
              <a:rPr lang="en-US" altLang="ko-KR" sz="2000" b="1" dirty="0">
                <a:latin typeface="Times New Roman" panose="02020603050405020304" pitchFamily="18" charset="0"/>
                <a:cs typeface="Times New Roman" panose="02020603050405020304" pitchFamily="18" charset="0"/>
              </a:rPr>
              <a:t>  </a:t>
            </a:r>
            <a:r>
              <a:rPr lang="en-US" altLang="ko-KR" sz="2000" dirty="0">
                <a:latin typeface="Times New Roman" panose="02020603050405020304" pitchFamily="18" charset="0"/>
                <a:cs typeface="Times New Roman" panose="02020603050405020304" pitchFamily="18" charset="0"/>
              </a:rPr>
              <a:t>Expected received signal level @50m = -94.7dB</a:t>
            </a:r>
          </a:p>
          <a:p>
            <a:pPr marL="269875" indent="0"/>
            <a:r>
              <a:rPr lang="en-US" altLang="ko-KR" sz="2000" dirty="0">
                <a:latin typeface="Times New Roman" panose="02020603050405020304" pitchFamily="18" charset="0"/>
                <a:cs typeface="Times New Roman" panose="02020603050405020304" pitchFamily="18" charset="0"/>
              </a:rPr>
              <a:t>                                                       @1000m = -121.9dB</a:t>
            </a:r>
          </a:p>
          <a:p>
            <a:pPr>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Assume sensitivity at receiver -120dB,</a:t>
            </a:r>
          </a:p>
          <a:p>
            <a:pPr indent="-73025">
              <a:buFont typeface="맑은 고딕" panose="020B0503020000020004" pitchFamily="50" charset="-127"/>
              <a:buChar char="–"/>
            </a:pPr>
            <a:r>
              <a:rPr lang="en-US" altLang="ko-KR" sz="2000" b="1" dirty="0">
                <a:latin typeface="Times New Roman" panose="02020603050405020304" pitchFamily="18" charset="0"/>
                <a:cs typeface="Times New Roman" panose="02020603050405020304" pitchFamily="18" charset="0"/>
              </a:rPr>
              <a:t>  </a:t>
            </a:r>
            <a:r>
              <a:rPr lang="en-US" altLang="ko-KR" sz="2000" dirty="0">
                <a:latin typeface="Times New Roman" panose="02020603050405020304" pitchFamily="18" charset="0"/>
                <a:cs typeface="Times New Roman" panose="02020603050405020304" pitchFamily="18" charset="0"/>
              </a:rPr>
              <a:t>Link margin @50m = 25.3dB</a:t>
            </a:r>
          </a:p>
          <a:p>
            <a:pPr marL="269875" indent="0"/>
            <a:r>
              <a:rPr lang="en-US" altLang="ko-KR" sz="2000" dirty="0">
                <a:latin typeface="Times New Roman" panose="02020603050405020304" pitchFamily="18" charset="0"/>
                <a:cs typeface="Times New Roman" panose="02020603050405020304" pitchFamily="18" charset="0"/>
              </a:rPr>
              <a:t>                         @1000m = -1.9dB</a:t>
            </a:r>
          </a:p>
          <a:p>
            <a:pPr marL="0" indent="0"/>
            <a:endParaRPr lang="en-US" altLang="ko-KR" sz="2000" b="1" dirty="0">
              <a:latin typeface="Times New Roman" panose="02020603050405020304" pitchFamily="18" charset="0"/>
              <a:cs typeface="Times New Roman" panose="02020603050405020304" pitchFamily="18" charset="0"/>
            </a:endParaRPr>
          </a:p>
          <a:p>
            <a:pPr marL="0" indent="0"/>
            <a:endParaRPr lang="en-US" altLang="ko-KR" sz="2000" b="1" dirty="0">
              <a:latin typeface="Times New Roman" panose="02020603050405020304" pitchFamily="18" charset="0"/>
              <a:cs typeface="Times New Roman" panose="02020603050405020304" pitchFamily="18" charset="0"/>
            </a:endParaRPr>
          </a:p>
          <a:p>
            <a:pPr marL="0" indent="0"/>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0" indent="0"/>
            <a:endParaRPr lang="en-US" altLang="ko-K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4099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1C9D6-8214-E617-F71E-F73AEF3CCC9F}"/>
            </a:ext>
          </a:extLst>
        </p:cNvPr>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4AB5B403-4EF0-7729-C6F7-017BE9B08A9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25</a:t>
            </a:fld>
            <a:endParaRPr lang="en-US" altLang="en-US">
              <a:solidFill>
                <a:schemeClr val="tx1"/>
              </a:solidFill>
            </a:endParaRPr>
          </a:p>
        </p:txBody>
      </p:sp>
      <p:sp>
        <p:nvSpPr>
          <p:cNvPr id="5" name="Title 1">
            <a:extLst>
              <a:ext uri="{FF2B5EF4-FFF2-40B4-BE49-F238E27FC236}">
                <a16:creationId xmlns:a16="http://schemas.microsoft.com/office/drawing/2014/main" id="{5D89F707-692E-C757-159E-077EDB8F0D96}"/>
              </a:ext>
            </a:extLst>
          </p:cNvPr>
          <p:cNvSpPr>
            <a:spLocks noGrp="1" noChangeArrowheads="1"/>
          </p:cNvSpPr>
          <p:nvPr>
            <p:ph type="title"/>
          </p:nvPr>
        </p:nvSpPr>
        <p:spPr>
          <a:xfrm>
            <a:off x="762000" y="685800"/>
            <a:ext cx="7764463" cy="754063"/>
          </a:xfrm>
        </p:spPr>
        <p:txBody>
          <a:bodyPr/>
          <a:lstStyle/>
          <a:p>
            <a:r>
              <a:rPr lang="en-US" altLang="ko-KR" sz="3200" dirty="0">
                <a:latin typeface="Times New Roman" panose="02020603050405020304" pitchFamily="18" charset="0"/>
                <a:cs typeface="Times New Roman" panose="02020603050405020304" pitchFamily="18" charset="0"/>
              </a:rPr>
              <a:t> </a:t>
            </a:r>
            <a:r>
              <a:rPr lang="en-US" altLang="ko-KR" sz="3200" b="1" dirty="0">
                <a:latin typeface="Times New Roman" panose="02020603050405020304" pitchFamily="18" charset="0"/>
                <a:cs typeface="Times New Roman" panose="02020603050405020304" pitchFamily="18" charset="0"/>
              </a:rPr>
              <a:t>Link Budget of NG-SUN PHY(2)</a:t>
            </a:r>
            <a:endParaRPr lang="en-US" altLang="ko-KR" sz="2800" b="1" spc="-100" dirty="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6A3A8682-F84B-F9EE-F479-B228E378EE90}"/>
              </a:ext>
            </a:extLst>
          </p:cNvPr>
          <p:cNvSpPr>
            <a:spLocks noGrp="1" noChangeArrowheads="1"/>
          </p:cNvSpPr>
          <p:nvPr>
            <p:ph idx="1"/>
          </p:nvPr>
        </p:nvSpPr>
        <p:spPr>
          <a:xfrm>
            <a:off x="762000" y="1601995"/>
            <a:ext cx="8130480" cy="4570205"/>
          </a:xfrm>
        </p:spPr>
        <p:txBody>
          <a:bodyPr>
            <a:noAutofit/>
          </a:bodyPr>
          <a:lstStyle/>
          <a:p>
            <a:pPr marL="263525" indent="-26352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Assume container block stacking</a:t>
            </a:r>
          </a:p>
          <a:p>
            <a:pPr indent="-73025">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  PL(d) = b</a:t>
            </a:r>
            <a:r>
              <a:rPr lang="en-US" altLang="ko-KR" sz="2000" baseline="-25000" dirty="0">
                <a:latin typeface="Times New Roman" panose="02020603050405020304" pitchFamily="18" charset="0"/>
                <a:cs typeface="Times New Roman" panose="02020603050405020304" pitchFamily="18" charset="0"/>
              </a:rPr>
              <a:t>0</a:t>
            </a:r>
            <a:r>
              <a:rPr lang="en-US" altLang="ko-KR" sz="2000" dirty="0">
                <a:latin typeface="Times New Roman" panose="02020603050405020304" pitchFamily="18" charset="0"/>
                <a:cs typeface="Times New Roman" panose="02020603050405020304" pitchFamily="18" charset="0"/>
              </a:rPr>
              <a:t> + b</a:t>
            </a:r>
            <a:r>
              <a:rPr lang="en-US" altLang="ko-KR" sz="2000" baseline="-25000" dirty="0">
                <a:latin typeface="Times New Roman" panose="02020603050405020304" pitchFamily="18" charset="0"/>
                <a:cs typeface="Times New Roman" panose="02020603050405020304" pitchFamily="18" charset="0"/>
              </a:rPr>
              <a:t>1</a:t>
            </a:r>
            <a:r>
              <a:rPr lang="en-US" altLang="ko-KR" sz="2000" dirty="0">
                <a:latin typeface="Times New Roman" panose="02020603050405020304" pitchFamily="18" charset="0"/>
                <a:cs typeface="Times New Roman" panose="02020603050405020304" pitchFamily="18" charset="0"/>
              </a:rPr>
              <a:t> 10log10(d) + </a:t>
            </a:r>
            <a:r>
              <a:rPr lang="el-GR" altLang="ko-KR" sz="2000" dirty="0">
                <a:latin typeface="Times New Roman" panose="02020603050405020304" pitchFamily="18" charset="0"/>
                <a:ea typeface="맑은 고딕" panose="020B0503020000020004" pitchFamily="50" charset="-127"/>
                <a:cs typeface="Times New Roman" panose="02020603050405020304" pitchFamily="18" charset="0"/>
              </a:rPr>
              <a:t>χ</a:t>
            </a:r>
            <a:r>
              <a:rPr lang="en-US" altLang="ko-KR" sz="2000" baseline="-25000" dirty="0">
                <a:latin typeface="Times New Roman" panose="02020603050405020304" pitchFamily="18" charset="0"/>
                <a:ea typeface="맑은 고딕" panose="020B0503020000020004" pitchFamily="50" charset="-127"/>
                <a:cs typeface="Times New Roman" panose="02020603050405020304" pitchFamily="18" charset="0"/>
              </a:rPr>
              <a:t>s</a:t>
            </a:r>
            <a:r>
              <a:rPr lang="en-US" altLang="ko-KR" sz="2000" dirty="0">
                <a:latin typeface="Times New Roman" panose="02020603050405020304" pitchFamily="18" charset="0"/>
                <a:ea typeface="맑은 고딕" panose="020B0503020000020004" pitchFamily="50" charset="-127"/>
                <a:cs typeface="Times New Roman" panose="02020603050405020304" pitchFamily="18" charset="0"/>
              </a:rPr>
              <a:t> </a:t>
            </a:r>
            <a:endParaRPr lang="en-US" altLang="ko-KR" sz="2000" dirty="0">
              <a:latin typeface="Times New Roman" panose="02020603050405020304" pitchFamily="18" charset="0"/>
              <a:cs typeface="Times New Roman" panose="02020603050405020304" pitchFamily="18" charset="0"/>
            </a:endParaRPr>
          </a:p>
          <a:p>
            <a:pPr marL="0" indent="0"/>
            <a:r>
              <a:rPr lang="en-US" altLang="ko-KR" sz="2000" b="1" dirty="0">
                <a:latin typeface="Times New Roman" panose="02020603050405020304" pitchFamily="18" charset="0"/>
                <a:cs typeface="Times New Roman" panose="02020603050405020304" pitchFamily="18" charset="0"/>
              </a:rPr>
              <a:t>         </a:t>
            </a:r>
            <a:r>
              <a:rPr lang="en-US" altLang="ko-KR" sz="2000" dirty="0">
                <a:latin typeface="Times New Roman" panose="02020603050405020304" pitchFamily="18" charset="0"/>
                <a:cs typeface="Times New Roman" panose="02020603050405020304" pitchFamily="18" charset="0"/>
              </a:rPr>
              <a:t>@868MHz :</a:t>
            </a:r>
            <a:r>
              <a:rPr lang="en-US" altLang="ko-KR" sz="2000" b="1" dirty="0">
                <a:latin typeface="Times New Roman" panose="02020603050405020304" pitchFamily="18" charset="0"/>
                <a:cs typeface="Times New Roman" panose="02020603050405020304" pitchFamily="18" charset="0"/>
              </a:rPr>
              <a:t> </a:t>
            </a:r>
            <a:r>
              <a:rPr lang="en-US" altLang="ko-KR" sz="2000" dirty="0">
                <a:latin typeface="Times New Roman" panose="02020603050405020304" pitchFamily="18" charset="0"/>
                <a:cs typeface="Times New Roman" panose="02020603050405020304" pitchFamily="18" charset="0"/>
              </a:rPr>
              <a:t>b</a:t>
            </a:r>
            <a:r>
              <a:rPr lang="en-US" altLang="ko-KR" sz="2000" baseline="-25000" dirty="0">
                <a:latin typeface="Times New Roman" panose="02020603050405020304" pitchFamily="18" charset="0"/>
                <a:cs typeface="Times New Roman" panose="02020603050405020304" pitchFamily="18" charset="0"/>
              </a:rPr>
              <a:t>1</a:t>
            </a:r>
            <a:r>
              <a:rPr lang="en-US" altLang="ko-KR" sz="2000" dirty="0">
                <a:latin typeface="Times New Roman" panose="02020603050405020304" pitchFamily="18" charset="0"/>
                <a:cs typeface="Times New Roman" panose="02020603050405020304" pitchFamily="18" charset="0"/>
              </a:rPr>
              <a:t> =  58.10,     b</a:t>
            </a:r>
            <a:r>
              <a:rPr lang="en-US" altLang="ko-KR" sz="2000" baseline="-25000" dirty="0">
                <a:latin typeface="Times New Roman" panose="02020603050405020304" pitchFamily="18" charset="0"/>
                <a:cs typeface="Times New Roman" panose="02020603050405020304" pitchFamily="18" charset="0"/>
              </a:rPr>
              <a:t>0</a:t>
            </a:r>
            <a:r>
              <a:rPr lang="en-US" altLang="ko-KR" sz="2000" dirty="0">
                <a:latin typeface="Times New Roman" panose="02020603050405020304" pitchFamily="18" charset="0"/>
                <a:cs typeface="Times New Roman" panose="02020603050405020304" pitchFamily="18" charset="0"/>
              </a:rPr>
              <a:t> =  2.38,    </a:t>
            </a:r>
            <a:r>
              <a:rPr lang="el-GR" altLang="ko-KR" sz="2000" dirty="0">
                <a:latin typeface="Times New Roman" panose="02020603050405020304" pitchFamily="18" charset="0"/>
                <a:ea typeface="맑은 고딕" panose="020B0503020000020004" pitchFamily="50" charset="-127"/>
                <a:cs typeface="Times New Roman" panose="02020603050405020304" pitchFamily="18" charset="0"/>
              </a:rPr>
              <a:t>χ</a:t>
            </a:r>
            <a:r>
              <a:rPr lang="en-US" altLang="ko-KR" sz="2000" baseline="-25000" dirty="0">
                <a:latin typeface="Times New Roman" panose="02020603050405020304" pitchFamily="18" charset="0"/>
                <a:ea typeface="맑은 고딕" panose="020B0503020000020004" pitchFamily="50" charset="-127"/>
                <a:cs typeface="Times New Roman" panose="02020603050405020304" pitchFamily="18" charset="0"/>
              </a:rPr>
              <a:t>s</a:t>
            </a:r>
            <a:r>
              <a:rPr lang="en-US" altLang="ko-KR" sz="2000" dirty="0">
                <a:latin typeface="Times New Roman" panose="02020603050405020304" pitchFamily="18" charset="0"/>
                <a:ea typeface="맑은 고딕" panose="020B0503020000020004" pitchFamily="50" charset="-127"/>
                <a:cs typeface="Times New Roman" panose="02020603050405020304" pitchFamily="18" charset="0"/>
              </a:rPr>
              <a:t> = 7.98</a:t>
            </a:r>
          </a:p>
          <a:p>
            <a:pPr marL="269875" indent="0"/>
            <a:r>
              <a:rPr lang="en-US" altLang="ko-KR" sz="2000" dirty="0">
                <a:latin typeface="Times New Roman" panose="02020603050405020304" pitchFamily="18" charset="0"/>
                <a:cs typeface="Times New Roman" panose="02020603050405020304" pitchFamily="18" charset="0"/>
              </a:rPr>
              <a:t>     PL@ 50m = 106.5dB</a:t>
            </a:r>
            <a:r>
              <a:rPr lang="en-US" altLang="ko-KR" sz="2000" b="1" dirty="0">
                <a:latin typeface="Times New Roman" panose="02020603050405020304" pitchFamily="18" charset="0"/>
                <a:cs typeface="Times New Roman" panose="02020603050405020304" pitchFamily="18" charset="0"/>
              </a:rPr>
              <a:t> </a:t>
            </a:r>
          </a:p>
          <a:p>
            <a:pPr marL="263525" indent="-263525">
              <a:spcBef>
                <a:spcPts val="1200"/>
              </a:spcBef>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Assume TX Power 10dB @868MHz,</a:t>
            </a:r>
          </a:p>
          <a:p>
            <a:pPr marL="0" indent="0"/>
            <a:r>
              <a:rPr lang="en-US" altLang="ko-KR" sz="2000" b="1" dirty="0">
                <a:latin typeface="Times New Roman" panose="02020603050405020304" pitchFamily="18" charset="0"/>
                <a:cs typeface="Times New Roman" panose="02020603050405020304" pitchFamily="18" charset="0"/>
              </a:rPr>
              <a:t>                   Noise Figure of 10 dB and 5 dB Implementation Margins 5 dB</a:t>
            </a:r>
          </a:p>
          <a:p>
            <a:pPr indent="-73025">
              <a:buFont typeface="맑은 고딕" panose="020B0503020000020004" pitchFamily="50" charset="-127"/>
              <a:buChar char="–"/>
            </a:pPr>
            <a:r>
              <a:rPr lang="en-US" altLang="ko-KR" sz="2000" b="1" dirty="0">
                <a:latin typeface="Times New Roman" panose="02020603050405020304" pitchFamily="18" charset="0"/>
                <a:cs typeface="Times New Roman" panose="02020603050405020304" pitchFamily="18" charset="0"/>
              </a:rPr>
              <a:t>  </a:t>
            </a:r>
            <a:r>
              <a:rPr lang="en-US" altLang="ko-KR" sz="2000" dirty="0">
                <a:latin typeface="Times New Roman" panose="02020603050405020304" pitchFamily="18" charset="0"/>
                <a:cs typeface="Times New Roman" panose="02020603050405020304" pitchFamily="18" charset="0"/>
              </a:rPr>
              <a:t>Expected received signal level @50m = -111.5dB</a:t>
            </a:r>
          </a:p>
          <a:p>
            <a:pPr>
              <a:spcBef>
                <a:spcPts val="1200"/>
              </a:spcBef>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Assume sensitivity at receiver -120dB,</a:t>
            </a:r>
          </a:p>
          <a:p>
            <a:pPr indent="-73025">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  Link margin = 8.5dB</a:t>
            </a:r>
          </a:p>
          <a:p>
            <a:pPr marL="0" indent="0"/>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0" indent="0"/>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263525" indent="-263525">
              <a:buFont typeface="Arial" panose="020B0604020202020204" pitchFamily="34" charset="0"/>
              <a:buChar char="•"/>
            </a:pPr>
            <a:endParaRPr lang="en-US" altLang="ko-KR" sz="2000" b="1" dirty="0">
              <a:latin typeface="Times New Roman" panose="02020603050405020304" pitchFamily="18" charset="0"/>
              <a:cs typeface="Times New Roman" panose="02020603050405020304" pitchFamily="18" charset="0"/>
            </a:endParaRPr>
          </a:p>
          <a:p>
            <a:pPr marL="0" indent="0"/>
            <a:endParaRPr lang="en-US" altLang="ko-K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227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E1CAB-74F2-3C9F-FF92-478A338A91E2}"/>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CD72CEBC-B1A7-7D46-61EA-5298FE9D7DF0}"/>
              </a:ext>
            </a:extLst>
          </p:cNvPr>
          <p:cNvSpPr>
            <a:spLocks noGrp="1" noChangeArrowheads="1"/>
          </p:cNvSpPr>
          <p:nvPr>
            <p:ph type="title"/>
          </p:nvPr>
        </p:nvSpPr>
        <p:spPr>
          <a:xfrm>
            <a:off x="777489" y="879028"/>
            <a:ext cx="7764463" cy="754063"/>
          </a:xfrm>
        </p:spPr>
        <p:txBody>
          <a:bodyPr/>
          <a:lstStyle/>
          <a:p>
            <a:r>
              <a:rPr lang="en-US" altLang="ko-KR" sz="3200" b="1" dirty="0">
                <a:latin typeface="Times New Roman" panose="02020603050405020304" pitchFamily="18" charset="0"/>
                <a:cs typeface="Times New Roman" panose="02020603050405020304" pitchFamily="18" charset="0"/>
              </a:rPr>
              <a:t>Conclusion (1)</a:t>
            </a:r>
          </a:p>
        </p:txBody>
      </p:sp>
      <p:sp>
        <p:nvSpPr>
          <p:cNvPr id="8196" name="Slide Number Placeholder 3">
            <a:extLst>
              <a:ext uri="{FF2B5EF4-FFF2-40B4-BE49-F238E27FC236}">
                <a16:creationId xmlns:a16="http://schemas.microsoft.com/office/drawing/2014/main" id="{5004711B-4B41-A6E2-5C6D-E7B81800CA6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3458A483-0AB5-4C47-AA9E-4A8C85883CFD}" type="slidenum">
              <a:rPr lang="en-US" altLang="en-US" smtClean="0">
                <a:solidFill>
                  <a:schemeClr val="tx1"/>
                </a:solidFill>
              </a:rPr>
              <a:pPr/>
              <a:t>26</a:t>
            </a:fld>
            <a:endParaRPr lang="en-US" altLang="en-US" dirty="0">
              <a:solidFill>
                <a:schemeClr val="tx1"/>
              </a:solidFill>
            </a:endParaRPr>
          </a:p>
        </p:txBody>
      </p:sp>
      <p:sp>
        <p:nvSpPr>
          <p:cNvPr id="2" name="Content Placeholder 2">
            <a:extLst>
              <a:ext uri="{FF2B5EF4-FFF2-40B4-BE49-F238E27FC236}">
                <a16:creationId xmlns:a16="http://schemas.microsoft.com/office/drawing/2014/main" id="{2C28D06B-AFD6-7E31-AC7E-36D6A20A0731}"/>
              </a:ext>
            </a:extLst>
          </p:cNvPr>
          <p:cNvSpPr>
            <a:spLocks noGrp="1" noChangeArrowheads="1"/>
          </p:cNvSpPr>
          <p:nvPr>
            <p:ph idx="1"/>
          </p:nvPr>
        </p:nvSpPr>
        <p:spPr>
          <a:xfrm>
            <a:off x="915081" y="1633091"/>
            <a:ext cx="7626871" cy="4392488"/>
          </a:xfrm>
        </p:spPr>
        <p:txBody>
          <a:bodyPr>
            <a:noAutofit/>
          </a:bodyPr>
          <a:lstStyle/>
          <a:p>
            <a:pPr marL="263525" indent="-263525">
              <a:buFont typeface="Arial" panose="020B0604020202020204" pitchFamily="34" charset="0"/>
              <a:buChar char="•"/>
            </a:pPr>
            <a:r>
              <a:rPr lang="en-US" altLang="ko-KR" sz="2000" b="1" dirty="0">
                <a:solidFill>
                  <a:schemeClr val="tx1"/>
                </a:solidFill>
                <a:latin typeface="Times New Roman" panose="02020603050405020304" pitchFamily="18" charset="0"/>
                <a:cs typeface="Times New Roman" panose="02020603050405020304" pitchFamily="18" charset="0"/>
              </a:rPr>
              <a:t>Well-known path loss models for outdoor environments (e.g. COST 231 </a:t>
            </a:r>
            <a:r>
              <a:rPr lang="en-US" altLang="ko-KR" sz="2000" b="1" dirty="0" err="1">
                <a:solidFill>
                  <a:schemeClr val="tx1"/>
                </a:solidFill>
                <a:latin typeface="Times New Roman" panose="02020603050405020304" pitchFamily="18" charset="0"/>
                <a:cs typeface="Times New Roman" panose="02020603050405020304" pitchFamily="18" charset="0"/>
              </a:rPr>
              <a:t>Walfisch</a:t>
            </a:r>
            <a:r>
              <a:rPr lang="en-US" altLang="ko-KR" sz="2000" b="1" dirty="0">
                <a:solidFill>
                  <a:schemeClr val="tx1"/>
                </a:solidFill>
                <a:latin typeface="Times New Roman" panose="02020603050405020304" pitchFamily="18" charset="0"/>
                <a:cs typeface="Times New Roman" panose="02020603050405020304" pitchFamily="18" charset="0"/>
              </a:rPr>
              <a:t>-Ikegami) are not suitable for empirical path loss around containers and inside a ship due to the specific characteristics of the steel structure environment.</a:t>
            </a:r>
          </a:p>
          <a:p>
            <a:pPr marL="263525" indent="-263525">
              <a:buFont typeface="Arial" panose="020B0604020202020204" pitchFamily="34" charset="0"/>
              <a:buChar char="•"/>
            </a:pPr>
            <a:r>
              <a:rPr lang="en-US" altLang="ko-KR" sz="2000" b="1" dirty="0">
                <a:solidFill>
                  <a:schemeClr val="tx1"/>
                </a:solidFill>
                <a:latin typeface="Times New Roman" panose="02020603050405020304" pitchFamily="18" charset="0"/>
                <a:cs typeface="Times New Roman" panose="02020603050405020304" pitchFamily="18" charset="0"/>
              </a:rPr>
              <a:t>In this contribution, path loss is experimentally investigated for two types of use cases: ship area network and container network environments.</a:t>
            </a:r>
          </a:p>
          <a:p>
            <a:pPr marL="541338" indent="-271463">
              <a:spcBef>
                <a:spcPts val="6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Using IEEE 802.15.4 compatible devices, the ship-wide signal strength coverage was measured in the 900 MHz and 2.4 GHz bands.</a:t>
            </a:r>
          </a:p>
          <a:p>
            <a:pPr marL="541338" indent="-271463">
              <a:spcBef>
                <a:spcPts val="6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A pass loss modeling in container environments was investigated according to inter-container links, frequencies, and container stacking configurations.</a:t>
            </a:r>
            <a:endParaRPr lang="en-US" altLang="ko-KR"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642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6EC26-D7E3-C281-4B58-5D0E8C080703}"/>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59DE083E-9E6F-C628-8D41-21C16BAD2BF5}"/>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Conclusion (2)</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8B3683D6-5027-D918-4C2E-9522E4C0008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27</a:t>
            </a:fld>
            <a:endParaRPr lang="en-US" altLang="en-US">
              <a:solidFill>
                <a:schemeClr val="tx1"/>
              </a:solidFill>
            </a:endParaRPr>
          </a:p>
        </p:txBody>
      </p:sp>
      <p:sp>
        <p:nvSpPr>
          <p:cNvPr id="2" name="Content Placeholder 2">
            <a:extLst>
              <a:ext uri="{FF2B5EF4-FFF2-40B4-BE49-F238E27FC236}">
                <a16:creationId xmlns:a16="http://schemas.microsoft.com/office/drawing/2014/main" id="{AA58E3B6-C2FF-316E-9503-73F9C3B84E12}"/>
              </a:ext>
            </a:extLst>
          </p:cNvPr>
          <p:cNvSpPr>
            <a:spLocks noGrp="1" noChangeArrowheads="1"/>
          </p:cNvSpPr>
          <p:nvPr>
            <p:ph idx="1"/>
          </p:nvPr>
        </p:nvSpPr>
        <p:spPr>
          <a:xfrm>
            <a:off x="510079" y="1510171"/>
            <a:ext cx="8268303" cy="4974308"/>
          </a:xfrm>
        </p:spPr>
        <p:txBody>
          <a:bodyPr>
            <a:noAutofit/>
          </a:bodyPr>
          <a:lstStyle/>
          <a:p>
            <a:pPr marL="180975" indent="-18097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 The results of signal strength measurements on board ship</a:t>
            </a:r>
          </a:p>
          <a:p>
            <a:pPr marL="534988" indent="-260350">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RSSI values around the Engine Room (and the Engine Control Room) are good enough above -70 dBm over the engine room for both the 900MHz and 2.4 GHz bands.  </a:t>
            </a:r>
          </a:p>
          <a:p>
            <a:pPr marL="809625" indent="-274638">
              <a:buFont typeface="Wingdings" panose="05000000000000000000" pitchFamily="2" charset="2"/>
              <a:buChar char="Ø"/>
            </a:pPr>
            <a:r>
              <a:rPr lang="en-US" altLang="ko-KR" sz="2000" dirty="0">
                <a:latin typeface="Times New Roman" panose="02020603050405020304" pitchFamily="18" charset="0"/>
                <a:cs typeface="Times New Roman" panose="02020603050405020304" pitchFamily="18" charset="0"/>
              </a:rPr>
              <a:t>Thus, it appears that the heavy metal components, intricate piping networks, and a  variety of machinery and equipment in the Engine Room do not attenuate too much. </a:t>
            </a:r>
          </a:p>
          <a:p>
            <a:pPr marL="1071563" indent="-352425">
              <a:buFont typeface="Libre Barcode 128" pitchFamily="2" charset="0"/>
              <a:buChar char="☞"/>
            </a:pPr>
            <a:r>
              <a:rPr lang="en-US" altLang="ko-KR" sz="2000" dirty="0">
                <a:latin typeface="Times New Roman" panose="02020603050405020304" pitchFamily="18" charset="0"/>
                <a:cs typeface="Times New Roman" panose="02020603050405020304" pitchFamily="18" charset="0"/>
              </a:rPr>
              <a:t>Therefore, only one router is needed to cover the entire Engine Room.</a:t>
            </a:r>
          </a:p>
          <a:p>
            <a:pPr marL="809625" indent="-274638">
              <a:buFont typeface="Wingdings" panose="05000000000000000000" pitchFamily="2" charset="2"/>
              <a:buChar char="Ø"/>
            </a:pPr>
            <a:r>
              <a:rPr lang="en-US" altLang="ko-KR" sz="2000" dirty="0">
                <a:latin typeface="Times New Roman" panose="02020603050405020304" pitchFamily="18" charset="0"/>
                <a:cs typeface="Times New Roman" panose="02020603050405020304" pitchFamily="18" charset="0"/>
              </a:rPr>
              <a:t>Radio signals could not penetrate two adjacent heavy iron doors, as seen from the measurement outside of the Engine Control Room. </a:t>
            </a:r>
          </a:p>
          <a:p>
            <a:pPr marL="1071563" indent="-352425">
              <a:buFont typeface="Libre Barcode 128" pitchFamily="2" charset="0"/>
              <a:buChar char="☞"/>
            </a:pPr>
            <a:r>
              <a:rPr lang="en-US" altLang="ko-KR" sz="2000" dirty="0">
                <a:latin typeface="Times New Roman" panose="02020603050405020304" pitchFamily="18" charset="0"/>
                <a:cs typeface="Times New Roman" panose="02020603050405020304" pitchFamily="18" charset="0"/>
              </a:rPr>
              <a:t>A router node will be needed in  such configuration.  </a:t>
            </a:r>
          </a:p>
        </p:txBody>
      </p:sp>
    </p:spTree>
    <p:extLst>
      <p:ext uri="{BB962C8B-B14F-4D97-AF65-F5344CB8AC3E}">
        <p14:creationId xmlns:p14="http://schemas.microsoft.com/office/powerpoint/2010/main" val="4227821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08876-333E-BD13-1BBB-0244091BD366}"/>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A4AB032F-60B3-5395-E129-A040B83C4294}"/>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Conclusion (3)</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A791EB90-135E-15A5-7732-C91F14BF440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28</a:t>
            </a:fld>
            <a:endParaRPr lang="en-US" altLang="en-US">
              <a:solidFill>
                <a:schemeClr val="tx1"/>
              </a:solidFill>
            </a:endParaRPr>
          </a:p>
        </p:txBody>
      </p:sp>
      <p:sp>
        <p:nvSpPr>
          <p:cNvPr id="2" name="Content Placeholder 2">
            <a:extLst>
              <a:ext uri="{FF2B5EF4-FFF2-40B4-BE49-F238E27FC236}">
                <a16:creationId xmlns:a16="http://schemas.microsoft.com/office/drawing/2014/main" id="{8A9D79D1-BCFA-3E08-F50C-79F99BB541FE}"/>
              </a:ext>
            </a:extLst>
          </p:cNvPr>
          <p:cNvSpPr>
            <a:spLocks noGrp="1" noChangeArrowheads="1"/>
          </p:cNvSpPr>
          <p:nvPr>
            <p:ph idx="1"/>
          </p:nvPr>
        </p:nvSpPr>
        <p:spPr>
          <a:xfrm>
            <a:off x="510079" y="1268760"/>
            <a:ext cx="8268303" cy="5286028"/>
          </a:xfrm>
        </p:spPr>
        <p:txBody>
          <a:bodyPr>
            <a:noAutofit/>
          </a:bodyPr>
          <a:lstStyle/>
          <a:p>
            <a:pPr marL="444500" indent="-261938">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The transmission in a large ship using the sub-1 GHz band devices can successfully reach more than two levels, while the 2.4 GHz can reach only one level when both the  transmitter and receiver are placed in the interior part or the hallway of the ship. </a:t>
            </a:r>
          </a:p>
          <a:p>
            <a:pPr marL="809625" indent="-365125">
              <a:buFont typeface="Wingdings" panose="05000000000000000000" pitchFamily="2" charset="2"/>
              <a:buChar char="Ø"/>
            </a:pPr>
            <a:r>
              <a:rPr lang="en-US" altLang="ko-KR" sz="2000" dirty="0">
                <a:latin typeface="Times New Roman" panose="02020603050405020304" pitchFamily="18" charset="0"/>
                <a:cs typeface="Times New Roman" panose="02020603050405020304" pitchFamily="18" charset="0"/>
              </a:rPr>
              <a:t>On the other hand, any receiver in the exterior part will have to penetrate at least one  heavy iron door, which will have a negative effect of more than 20 dBm on the signal strength.  </a:t>
            </a:r>
          </a:p>
          <a:p>
            <a:pPr marL="444500" indent="-261938">
              <a:spcBef>
                <a:spcPts val="1200"/>
              </a:spcBef>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It is worth noting that the presence of Machinery Spaces, located above the Engine  Room, has a significant impact on signal strength. </a:t>
            </a:r>
          </a:p>
          <a:p>
            <a:pPr marL="719138" indent="-274638">
              <a:spcBef>
                <a:spcPts val="1200"/>
              </a:spcBef>
              <a:buFont typeface="Wingdings" panose="05000000000000000000" pitchFamily="2" charset="2"/>
              <a:buChar char="Ø"/>
            </a:pPr>
            <a:r>
              <a:rPr lang="en-US" altLang="ko-KR" sz="2000" dirty="0">
                <a:latin typeface="Times New Roman" panose="02020603050405020304" pitchFamily="18" charset="0"/>
                <a:cs typeface="Times New Roman" panose="02020603050405020304" pitchFamily="18" charset="0"/>
              </a:rPr>
              <a:t> In this measurements taken inside  these spaces at the Shelter Deck revealed considerably stronger signals, reaching approximately -50 dBm for both the sub-1 GHz and 2.4 GHz frequencies. </a:t>
            </a:r>
          </a:p>
          <a:p>
            <a:pPr marL="719138" indent="-274638">
              <a:spcBef>
                <a:spcPts val="1200"/>
              </a:spcBef>
              <a:buFont typeface="Wingdings" panose="05000000000000000000" pitchFamily="2" charset="2"/>
              <a:buChar char="Ø"/>
            </a:pPr>
            <a:r>
              <a:rPr lang="en-US" altLang="ko-KR" sz="2000" dirty="0">
                <a:latin typeface="Times New Roman" panose="02020603050405020304" pitchFamily="18" charset="0"/>
                <a:cs typeface="Times New Roman" panose="02020603050405020304" pitchFamily="18" charset="0"/>
              </a:rPr>
              <a:t> This finding  suggests that the Machinery Spaces can be utilized in establishing multi-hop networks  in large ships, taking advantage of their  signal propagation characteristics</a:t>
            </a:r>
          </a:p>
          <a:p>
            <a:pPr marL="180975" indent="0"/>
            <a:endParaRPr lang="en-US" altLang="ko-K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894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9FDF6-E937-F18D-CD41-E2F8688CC6E8}"/>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01CDB758-FB38-A819-66B4-FCA84541B466}"/>
              </a:ext>
            </a:extLst>
          </p:cNvPr>
          <p:cNvSpPr>
            <a:spLocks noGrp="1" noChangeArrowheads="1"/>
          </p:cNvSpPr>
          <p:nvPr>
            <p:ph type="title"/>
          </p:nvPr>
        </p:nvSpPr>
        <p:spPr>
          <a:xfrm>
            <a:off x="777489" y="879028"/>
            <a:ext cx="7764463" cy="754063"/>
          </a:xfrm>
        </p:spPr>
        <p:txBody>
          <a:bodyPr/>
          <a:lstStyle/>
          <a:p>
            <a:r>
              <a:rPr lang="en-US" altLang="ko-KR" sz="2800" b="1" dirty="0">
                <a:latin typeface="Times New Roman" panose="02020603050405020304" pitchFamily="18" charset="0"/>
                <a:cs typeface="Times New Roman" panose="02020603050405020304" pitchFamily="18" charset="0"/>
              </a:rPr>
              <a:t>Conclusion (4)</a:t>
            </a:r>
          </a:p>
        </p:txBody>
      </p:sp>
      <p:sp>
        <p:nvSpPr>
          <p:cNvPr id="8196" name="Slide Number Placeholder 3">
            <a:extLst>
              <a:ext uri="{FF2B5EF4-FFF2-40B4-BE49-F238E27FC236}">
                <a16:creationId xmlns:a16="http://schemas.microsoft.com/office/drawing/2014/main" id="{B6D5873E-43FE-7A3F-06DB-F743EA77BF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3458A483-0AB5-4C47-AA9E-4A8C85883CFD}" type="slidenum">
              <a:rPr lang="en-US" altLang="en-US" smtClean="0">
                <a:solidFill>
                  <a:schemeClr val="tx1"/>
                </a:solidFill>
              </a:rPr>
              <a:pPr/>
              <a:t>29</a:t>
            </a:fld>
            <a:endParaRPr lang="en-US" altLang="en-US" dirty="0">
              <a:solidFill>
                <a:schemeClr val="tx1"/>
              </a:solidFill>
            </a:endParaRPr>
          </a:p>
        </p:txBody>
      </p:sp>
      <p:sp>
        <p:nvSpPr>
          <p:cNvPr id="2" name="Content Placeholder 2">
            <a:extLst>
              <a:ext uri="{FF2B5EF4-FFF2-40B4-BE49-F238E27FC236}">
                <a16:creationId xmlns:a16="http://schemas.microsoft.com/office/drawing/2014/main" id="{18095A73-40CF-6868-7BC6-6A0C53A56610}"/>
              </a:ext>
            </a:extLst>
          </p:cNvPr>
          <p:cNvSpPr>
            <a:spLocks noGrp="1" noChangeArrowheads="1"/>
          </p:cNvSpPr>
          <p:nvPr>
            <p:ph idx="1"/>
          </p:nvPr>
        </p:nvSpPr>
        <p:spPr>
          <a:xfrm>
            <a:off x="885710" y="1581073"/>
            <a:ext cx="7626871" cy="4680520"/>
          </a:xfrm>
        </p:spPr>
        <p:txBody>
          <a:bodyPr>
            <a:noAutofit/>
          </a:bodyPr>
          <a:lstStyle/>
          <a:p>
            <a:pPr marL="263525" indent="-26352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The results path loss measurements in container storage environments </a:t>
            </a:r>
          </a:p>
          <a:p>
            <a:pPr marL="534988" indent="-260350">
              <a:spcBef>
                <a:spcPts val="1200"/>
              </a:spcBef>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TX Power 10mW@868MHz</a:t>
            </a:r>
            <a:r>
              <a:rPr lang="en-US" altLang="ko-KR" sz="2000" dirty="0">
                <a:latin typeface="Times New Roman" panose="02020603050405020304" pitchFamily="18" charset="0"/>
                <a:cs typeface="Times New Roman" panose="02020603050405020304" pitchFamily="18" charset="0"/>
              </a:rPr>
              <a:t>@50m : </a:t>
            </a:r>
          </a:p>
          <a:p>
            <a:pPr marL="809625" indent="0"/>
            <a:r>
              <a:rPr lang="en-US" altLang="ko-KR" sz="2000" dirty="0">
                <a:solidFill>
                  <a:schemeClr val="tx1"/>
                </a:solidFill>
                <a:latin typeface="Times New Roman" panose="02020603050405020304" pitchFamily="18" charset="0"/>
                <a:cs typeface="Times New Roman" panose="02020603050405020304" pitchFamily="18" charset="0"/>
              </a:rPr>
              <a:t>Receiver Sensitivity for container row stacking : </a:t>
            </a:r>
            <a:r>
              <a:rPr lang="en-US" altLang="ko-KR" sz="2000" dirty="0">
                <a:latin typeface="Times New Roman" panose="02020603050405020304" pitchFamily="18" charset="0"/>
                <a:cs typeface="Times New Roman" panose="02020603050405020304" pitchFamily="18" charset="0"/>
              </a:rPr>
              <a:t> &lt; -94.7dB</a:t>
            </a:r>
          </a:p>
          <a:p>
            <a:pPr marL="534988" indent="-260350">
              <a:spcBef>
                <a:spcPts val="12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 TX Power 10mW@868MHz</a:t>
            </a:r>
            <a:r>
              <a:rPr lang="en-US" altLang="ko-KR" sz="2000" dirty="0">
                <a:latin typeface="Times New Roman" panose="02020603050405020304" pitchFamily="18" charset="0"/>
                <a:cs typeface="Times New Roman" panose="02020603050405020304" pitchFamily="18" charset="0"/>
              </a:rPr>
              <a:t>@50m :  </a:t>
            </a:r>
            <a:endParaRPr lang="en-US" altLang="ko-KR" sz="2000" dirty="0">
              <a:solidFill>
                <a:schemeClr val="tx1"/>
              </a:solidFill>
              <a:latin typeface="Times New Roman" panose="02020603050405020304" pitchFamily="18" charset="0"/>
              <a:cs typeface="Times New Roman" panose="02020603050405020304" pitchFamily="18" charset="0"/>
            </a:endParaRPr>
          </a:p>
          <a:p>
            <a:pPr marL="266700" indent="0">
              <a:spcBef>
                <a:spcPts val="600"/>
              </a:spcBef>
              <a:spcAft>
                <a:spcPts val="0"/>
              </a:spcAft>
            </a:pPr>
            <a:r>
              <a:rPr lang="en-US" altLang="ko-KR" sz="2000" dirty="0">
                <a:solidFill>
                  <a:schemeClr val="tx1"/>
                </a:solidFill>
                <a:latin typeface="Times New Roman" panose="02020603050405020304" pitchFamily="18" charset="0"/>
                <a:cs typeface="Times New Roman" panose="02020603050405020304" pitchFamily="18" charset="0"/>
              </a:rPr>
              <a:t>         Receiver Sensitivity for container block stacking </a:t>
            </a:r>
            <a:r>
              <a:rPr lang="en-US" altLang="ko-KR" sz="2000" dirty="0">
                <a:latin typeface="Times New Roman" panose="02020603050405020304" pitchFamily="18" charset="0"/>
                <a:cs typeface="Times New Roman" panose="02020603050405020304" pitchFamily="18" charset="0"/>
              </a:rPr>
              <a:t>&lt; -111.5dB </a:t>
            </a:r>
          </a:p>
          <a:p>
            <a:pPr marL="534988" marR="0" lvl="0" indent="-260350" algn="l" defTabSz="449263" rtl="0" eaLnBrk="0" fontAlgn="base" latinLnBrk="0" hangingPunct="0">
              <a:lnSpc>
                <a:spcPct val="100000"/>
              </a:lnSpc>
              <a:spcBef>
                <a:spcPts val="800"/>
              </a:spcBef>
              <a:spcAft>
                <a:spcPct val="0"/>
              </a:spcAft>
              <a:buClr>
                <a:srgbClr val="000000"/>
              </a:buClr>
              <a:buSzPct val="100000"/>
              <a:buFont typeface="맑은 고딕" panose="020B0503020000020004" pitchFamily="50" charset="-127"/>
              <a:buChar char="–"/>
              <a:tabLst/>
              <a:defRPr/>
            </a:pPr>
            <a:r>
              <a:rPr kumimoji="0" lang="en-US" altLang="ko-KR" sz="20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To implement effective wireless IoT communication networks in ships, ports, terminals, container yards (CYs), inland container depots (ICDs), etc. NG-SUN PHY requires at least -120dB sensitivity  because of metallic characteristic of containers. </a:t>
            </a:r>
          </a:p>
          <a:p>
            <a:pPr marL="809625" marR="0" lvl="0" indent="-274638" algn="l" defTabSz="449263"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Ø"/>
              <a:tabLst/>
              <a:defRPr/>
            </a:pPr>
            <a:r>
              <a:rPr lang="en-US" altLang="ko-KR" sz="2000" dirty="0">
                <a:latin typeface="Times New Roman" panose="02020603050405020304" pitchFamily="18" charset="0"/>
                <a:cs typeface="Times New Roman" panose="02020603050405020304" pitchFamily="18" charset="0"/>
              </a:rPr>
              <a:t>In container storage environments, container networks can be deployed through multi-hop networking within 50m.</a:t>
            </a:r>
            <a:endParaRPr kumimoji="0" lang="en-US" altLang="ko-KR" sz="20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266700" indent="0">
              <a:spcBef>
                <a:spcPts val="600"/>
              </a:spcBef>
              <a:spcAft>
                <a:spcPts val="0"/>
              </a:spcAft>
            </a:pPr>
            <a:endParaRPr lang="en-US" altLang="ko-KR" sz="2000" dirty="0">
              <a:solidFill>
                <a:schemeClr val="tx1"/>
              </a:solidFill>
              <a:latin typeface="Times New Roman" panose="02020603050405020304" pitchFamily="18" charset="0"/>
              <a:cs typeface="Times New Roman" panose="02020603050405020304" pitchFamily="18" charset="0"/>
            </a:endParaRPr>
          </a:p>
          <a:p>
            <a:pPr marL="266700" indent="0">
              <a:spcBef>
                <a:spcPts val="600"/>
              </a:spcBef>
              <a:spcAft>
                <a:spcPts val="0"/>
              </a:spcAft>
            </a:pPr>
            <a:endParaRPr lang="en-US" altLang="ko-KR" sz="2000" dirty="0">
              <a:solidFill>
                <a:schemeClr val="tx1"/>
              </a:solidFill>
              <a:latin typeface="Times New Roman" panose="02020603050405020304" pitchFamily="18" charset="0"/>
              <a:cs typeface="Times New Roman" panose="02020603050405020304" pitchFamily="18" charset="0"/>
            </a:endParaRPr>
          </a:p>
          <a:p>
            <a:pPr marL="266700" indent="0">
              <a:spcBef>
                <a:spcPts val="600"/>
              </a:spcBef>
              <a:spcAft>
                <a:spcPts val="0"/>
              </a:spcAft>
            </a:pPr>
            <a:endParaRPr lang="en-US" altLang="ko-KR"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22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8EA83-C9F0-85D9-EEA4-15EE2809F51A}"/>
            </a:ext>
          </a:extLst>
        </p:cNvPr>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B65024D3-E356-BCB6-8ECF-3977CF3EFF1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3</a:t>
            </a:fld>
            <a:endParaRPr lang="en-US" altLang="en-US">
              <a:solidFill>
                <a:schemeClr val="tx1"/>
              </a:solidFill>
            </a:endParaRPr>
          </a:p>
        </p:txBody>
      </p:sp>
      <p:sp>
        <p:nvSpPr>
          <p:cNvPr id="2" name="Content Placeholder 2">
            <a:extLst>
              <a:ext uri="{FF2B5EF4-FFF2-40B4-BE49-F238E27FC236}">
                <a16:creationId xmlns:a16="http://schemas.microsoft.com/office/drawing/2014/main" id="{4E05D32D-1757-5A6B-6C5B-06657407828D}"/>
              </a:ext>
            </a:extLst>
          </p:cNvPr>
          <p:cNvSpPr>
            <a:spLocks noGrp="1" noChangeArrowheads="1"/>
          </p:cNvSpPr>
          <p:nvPr>
            <p:ph idx="1"/>
          </p:nvPr>
        </p:nvSpPr>
        <p:spPr>
          <a:xfrm>
            <a:off x="689768" y="1511194"/>
            <a:ext cx="7836695" cy="4972262"/>
          </a:xfrm>
        </p:spPr>
        <p:txBody>
          <a:bodyPr>
            <a:noAutofit/>
          </a:bodyPr>
          <a:lstStyle/>
          <a:p>
            <a:pPr marL="177800" indent="-177800">
              <a:spcBef>
                <a:spcPts val="1200"/>
              </a:spcBef>
              <a:spcAft>
                <a:spcPts val="0"/>
              </a:spcAft>
              <a:buFont typeface="Arial" panose="020B0604020202020204" pitchFamily="34" charset="0"/>
              <a:buChar char="•"/>
            </a:pPr>
            <a:r>
              <a:rPr lang="en-US" altLang="ko-KR" sz="2000" b="1" dirty="0">
                <a:solidFill>
                  <a:schemeClr val="tx1"/>
                </a:solidFill>
                <a:latin typeface="Times New Roman" panose="02020603050405020304" pitchFamily="18" charset="0"/>
                <a:cs typeface="Times New Roman" panose="02020603050405020304" pitchFamily="18" charset="0"/>
              </a:rPr>
              <a:t>In container storage environments, signal attenuation induced by steel structures and the presence of multi-path interference result in reduced signal coverage and degraded signal quality compared to more open areas</a:t>
            </a:r>
            <a:endParaRPr lang="en-US" altLang="ko-KR" sz="2000" dirty="0">
              <a:solidFill>
                <a:schemeClr val="tx1"/>
              </a:solidFill>
              <a:latin typeface="Times New Roman" panose="02020603050405020304" pitchFamily="18" charset="0"/>
              <a:cs typeface="Times New Roman" panose="02020603050405020304" pitchFamily="18" charset="0"/>
            </a:endParaRPr>
          </a:p>
          <a:p>
            <a:pPr marL="452438" indent="-269875">
              <a:spcBef>
                <a:spcPts val="12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Several propagation measurements were conducted to verify the feasibility of wireless communications between ship parts and to analyze the performance of WSN on board. </a:t>
            </a:r>
          </a:p>
          <a:p>
            <a:pPr marL="714375" indent="-263525">
              <a:spcBef>
                <a:spcPts val="1200"/>
              </a:spcBef>
              <a:spcAft>
                <a:spcPts val="0"/>
              </a:spcAft>
              <a:buFont typeface="Wingdings" panose="05000000000000000000" pitchFamily="2" charset="2"/>
              <a:buChar char="Ø"/>
            </a:pPr>
            <a:r>
              <a:rPr lang="en-US" altLang="ko-KR" sz="2000" dirty="0">
                <a:solidFill>
                  <a:schemeClr val="tx1"/>
                </a:solidFill>
                <a:latin typeface="Times New Roman" panose="02020603050405020304" pitchFamily="18" charset="0"/>
                <a:cs typeface="Times New Roman" panose="02020603050405020304" pitchFamily="18" charset="0"/>
              </a:rPr>
              <a:t>The propagation measurement at a frequency 923MHz and 2.4GHz were conducted on board ‘</a:t>
            </a:r>
            <a:r>
              <a:rPr lang="en-US" altLang="ko-KR" sz="2000" dirty="0" err="1">
                <a:solidFill>
                  <a:schemeClr val="tx1"/>
                </a:solidFill>
                <a:latin typeface="Times New Roman" panose="02020603050405020304" pitchFamily="18" charset="0"/>
                <a:cs typeface="Times New Roman" panose="02020603050405020304" pitchFamily="18" charset="0"/>
              </a:rPr>
              <a:t>Segero</a:t>
            </a:r>
            <a:r>
              <a:rPr lang="en-US" altLang="ko-KR" sz="2000" dirty="0">
                <a:solidFill>
                  <a:schemeClr val="tx1"/>
                </a:solidFill>
                <a:latin typeface="Times New Roman" panose="02020603050405020304" pitchFamily="18" charset="0"/>
                <a:cs typeface="Times New Roman" panose="02020603050405020304" pitchFamily="18" charset="0"/>
              </a:rPr>
              <a:t>’[1]   </a:t>
            </a:r>
          </a:p>
          <a:p>
            <a:pPr marL="452438" indent="-269875">
              <a:spcBef>
                <a:spcPts val="12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An empirical path loss model for a stacked shipping container environment with rows and blocks was investigated at IEEE 802.15.4 frequencies of 433, 868 and 2400 MHz[2].   </a:t>
            </a:r>
          </a:p>
          <a:p>
            <a:pPr marL="452438" indent="-269875">
              <a:spcBef>
                <a:spcPts val="1200"/>
              </a:spcBef>
              <a:spcAft>
                <a:spcPts val="0"/>
              </a:spcAft>
              <a:buFont typeface="맑은 고딕" panose="020B0503020000020004" pitchFamily="50" charset="-127"/>
              <a:buChar char="–"/>
            </a:pPr>
            <a:endParaRPr lang="en-US" altLang="ko-KR" sz="2000" dirty="0">
              <a:latin typeface="Times New Roman" panose="02020603050405020304" pitchFamily="18" charset="0"/>
              <a:cs typeface="Times New Roman" panose="02020603050405020304" pitchFamily="18" charset="0"/>
            </a:endParaRPr>
          </a:p>
          <a:p>
            <a:pPr marL="452438" indent="-269875">
              <a:spcBef>
                <a:spcPts val="1200"/>
              </a:spcBef>
              <a:spcAft>
                <a:spcPts val="0"/>
              </a:spcAft>
              <a:buFont typeface="맑은 고딕" panose="020B0503020000020004" pitchFamily="50" charset="-127"/>
              <a:buChar char="–"/>
            </a:pPr>
            <a:endParaRPr lang="en-US" altLang="ko-KR" sz="2000" dirty="0">
              <a:latin typeface="Times New Roman" panose="02020603050405020304" pitchFamily="18" charset="0"/>
              <a:cs typeface="Times New Roman" panose="02020603050405020304" pitchFamily="18" charset="0"/>
            </a:endParaRPr>
          </a:p>
          <a:p>
            <a:pPr marL="182563" indent="0">
              <a:spcBef>
                <a:spcPts val="1200"/>
              </a:spcBef>
              <a:spcAft>
                <a:spcPts val="0"/>
              </a:spcAft>
            </a:pPr>
            <a:endParaRPr lang="en-US" altLang="ko-KR" sz="2000" dirty="0">
              <a:solidFill>
                <a:schemeClr val="tx1"/>
              </a:solidFill>
              <a:latin typeface="Times New Roman" panose="02020603050405020304" pitchFamily="18" charset="0"/>
              <a:cs typeface="Times New Roman" panose="02020603050405020304" pitchFamily="18" charset="0"/>
            </a:endParaRPr>
          </a:p>
          <a:p>
            <a:pPr marL="177800" indent="-177800">
              <a:spcBef>
                <a:spcPts val="12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C25AAC49-4D3E-CB3F-9BF5-2DDDDD6F8015}"/>
              </a:ext>
            </a:extLst>
          </p:cNvPr>
          <p:cNvSpPr>
            <a:spLocks noGrp="1" noChangeArrowheads="1"/>
          </p:cNvSpPr>
          <p:nvPr>
            <p:ph type="title"/>
          </p:nvPr>
        </p:nvSpPr>
        <p:spPr>
          <a:xfrm>
            <a:off x="762000" y="685800"/>
            <a:ext cx="7764463" cy="754063"/>
          </a:xfrm>
        </p:spPr>
        <p:txBody>
          <a:bodyPr/>
          <a:lstStyle/>
          <a:p>
            <a:r>
              <a:rPr lang="en-US" altLang="en-US" sz="3200" b="1" kern="0" dirty="0">
                <a:latin typeface="Times New Roman" panose="02020603050405020304" pitchFamily="18" charset="0"/>
                <a:cs typeface="Times New Roman" panose="02020603050405020304" pitchFamily="18" charset="0"/>
              </a:rPr>
              <a:t>Introduction(2)</a:t>
            </a:r>
            <a:endParaRPr lang="en-US" altLang="en-US" sz="16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521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a:xfrm>
            <a:off x="654012" y="816722"/>
            <a:ext cx="7764463" cy="754063"/>
          </a:xfrm>
        </p:spPr>
        <p:txBody>
          <a:bodyPr/>
          <a:lstStyle/>
          <a:p>
            <a:r>
              <a:rPr lang="en-US" altLang="ko-KR" sz="3600" spc="-100" dirty="0">
                <a:latin typeface="Times New Roman" panose="02020603050405020304" pitchFamily="18" charset="0"/>
                <a:cs typeface="Times New Roman" panose="02020603050405020304" pitchFamily="18" charset="0"/>
              </a:rPr>
              <a:t>References</a:t>
            </a:r>
            <a:endParaRPr lang="en-US" altLang="ko-KR" sz="3200"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30</a:t>
            </a:fld>
            <a:endParaRPr lang="en-US" altLang="en-US">
              <a:solidFill>
                <a:schemeClr val="tx1"/>
              </a:solidFill>
            </a:endParaRPr>
          </a:p>
        </p:txBody>
      </p:sp>
      <p:sp>
        <p:nvSpPr>
          <p:cNvPr id="7" name="TextBox 6">
            <a:extLst>
              <a:ext uri="{FF2B5EF4-FFF2-40B4-BE49-F238E27FC236}">
                <a16:creationId xmlns:a16="http://schemas.microsoft.com/office/drawing/2014/main" id="{C4777CCE-317A-51AA-F834-F65A94A0344E}"/>
              </a:ext>
            </a:extLst>
          </p:cNvPr>
          <p:cNvSpPr txBox="1"/>
          <p:nvPr/>
        </p:nvSpPr>
        <p:spPr>
          <a:xfrm>
            <a:off x="682687" y="1700808"/>
            <a:ext cx="7848872" cy="3785652"/>
          </a:xfrm>
          <a:prstGeom prst="rect">
            <a:avLst/>
          </a:prstGeom>
          <a:noFill/>
        </p:spPr>
        <p:txBody>
          <a:bodyPr wrap="square">
            <a:spAutoFit/>
          </a:bodyPr>
          <a:lstStyle/>
          <a:p>
            <a:pPr marL="360363" indent="-360363">
              <a:spcBef>
                <a:spcPts val="600"/>
              </a:spcBef>
            </a:pPr>
            <a:r>
              <a:rPr lang="en-US" altLang="ko-KR" sz="2000" dirty="0">
                <a:solidFill>
                  <a:schemeClr val="accent4"/>
                </a:solidFill>
              </a:rPr>
              <a:t>[1] </a:t>
            </a:r>
            <a:r>
              <a:rPr lang="en-US" altLang="ko-KR" sz="2000" dirty="0" err="1">
                <a:solidFill>
                  <a:schemeClr val="accent4"/>
                </a:solidFill>
              </a:rPr>
              <a:t>Jabeom</a:t>
            </a:r>
            <a:r>
              <a:rPr lang="en-US" altLang="ko-KR" sz="2000" dirty="0">
                <a:solidFill>
                  <a:schemeClr val="accent4"/>
                </a:solidFill>
              </a:rPr>
              <a:t> Gu; </a:t>
            </a:r>
            <a:r>
              <a:rPr lang="en-US" altLang="ko-KR" sz="2000" dirty="0" err="1">
                <a:solidFill>
                  <a:schemeClr val="accent4"/>
                </a:solidFill>
              </a:rPr>
              <a:t>Miryong</a:t>
            </a:r>
            <a:r>
              <a:rPr lang="en-US" altLang="ko-KR" sz="2000" dirty="0">
                <a:solidFill>
                  <a:schemeClr val="accent4"/>
                </a:solidFill>
              </a:rPr>
              <a:t> Park; </a:t>
            </a:r>
            <a:r>
              <a:rPr lang="en-US" altLang="ko-KR" sz="2000" dirty="0" err="1">
                <a:solidFill>
                  <a:schemeClr val="accent4"/>
                </a:solidFill>
              </a:rPr>
              <a:t>Seungsik</a:t>
            </a:r>
            <a:r>
              <a:rPr lang="en-US" altLang="ko-KR" sz="2000" dirty="0">
                <a:solidFill>
                  <a:schemeClr val="accent4"/>
                </a:solidFill>
              </a:rPr>
              <a:t> Lee; </a:t>
            </a:r>
            <a:r>
              <a:rPr lang="en-US" altLang="ko-KR" sz="2000" dirty="0" err="1">
                <a:solidFill>
                  <a:schemeClr val="accent4"/>
                </a:solidFill>
              </a:rPr>
              <a:t>Hoyong</a:t>
            </a:r>
            <a:r>
              <a:rPr lang="en-US" altLang="ko-KR" sz="2000" dirty="0">
                <a:solidFill>
                  <a:schemeClr val="accent4"/>
                </a:solidFill>
              </a:rPr>
              <a:t> Kang; </a:t>
            </a:r>
            <a:r>
              <a:rPr lang="en-US" altLang="ko-KR" sz="2000" dirty="0" err="1">
                <a:solidFill>
                  <a:schemeClr val="accent4"/>
                </a:solidFill>
              </a:rPr>
              <a:t>Buki</a:t>
            </a:r>
            <a:r>
              <a:rPr lang="en-US" altLang="ko-KR" sz="2000" dirty="0">
                <a:solidFill>
                  <a:schemeClr val="accent4"/>
                </a:solidFill>
              </a:rPr>
              <a:t> Kim; Evaluation of a Multi-Hop Wireless Internet-of-Things Network on Large Ships; Journal</a:t>
            </a:r>
            <a:r>
              <a:rPr lang="ko-KR" altLang="en-US" sz="2000" dirty="0">
                <a:solidFill>
                  <a:schemeClr val="accent4"/>
                </a:solidFill>
              </a:rPr>
              <a:t> </a:t>
            </a:r>
            <a:r>
              <a:rPr lang="en-US" altLang="ko-KR" sz="2000" dirty="0">
                <a:solidFill>
                  <a:schemeClr val="accent4"/>
                </a:solidFill>
              </a:rPr>
              <a:t>of</a:t>
            </a:r>
            <a:r>
              <a:rPr lang="ko-KR" altLang="en-US" sz="2000" dirty="0">
                <a:solidFill>
                  <a:schemeClr val="accent4"/>
                </a:solidFill>
              </a:rPr>
              <a:t> </a:t>
            </a:r>
            <a:r>
              <a:rPr lang="en-US" altLang="ko-KR" sz="2000" dirty="0">
                <a:solidFill>
                  <a:schemeClr val="accent4"/>
                </a:solidFill>
              </a:rPr>
              <a:t>Marine</a:t>
            </a:r>
            <a:r>
              <a:rPr lang="ko-KR" altLang="en-US" sz="2000" dirty="0">
                <a:solidFill>
                  <a:schemeClr val="accent4"/>
                </a:solidFill>
              </a:rPr>
              <a:t> </a:t>
            </a:r>
            <a:r>
              <a:rPr lang="en-US" altLang="ko-KR" sz="2000" dirty="0">
                <a:solidFill>
                  <a:schemeClr val="accent4"/>
                </a:solidFill>
              </a:rPr>
              <a:t>Science</a:t>
            </a:r>
            <a:r>
              <a:rPr lang="ko-KR" altLang="en-US" sz="2000" dirty="0">
                <a:solidFill>
                  <a:schemeClr val="accent4"/>
                </a:solidFill>
              </a:rPr>
              <a:t> </a:t>
            </a:r>
            <a:r>
              <a:rPr lang="en-US" altLang="ko-KR" sz="2000" dirty="0">
                <a:solidFill>
                  <a:schemeClr val="accent4"/>
                </a:solidFill>
              </a:rPr>
              <a:t>and</a:t>
            </a:r>
            <a:r>
              <a:rPr lang="ko-KR" altLang="en-US" sz="2000" dirty="0">
                <a:solidFill>
                  <a:schemeClr val="accent4"/>
                </a:solidFill>
              </a:rPr>
              <a:t> </a:t>
            </a:r>
            <a:r>
              <a:rPr lang="en-US" altLang="ko-KR" sz="2000" dirty="0">
                <a:solidFill>
                  <a:schemeClr val="accent4"/>
                </a:solidFill>
              </a:rPr>
              <a:t>Engineering</a:t>
            </a:r>
            <a:r>
              <a:rPr lang="pt-BR" altLang="ko-KR" sz="2000" dirty="0">
                <a:solidFill>
                  <a:schemeClr val="accent4"/>
                </a:solidFill>
              </a:rPr>
              <a:t> 2023</a:t>
            </a:r>
          </a:p>
          <a:p>
            <a:pPr marL="360363" indent="-360363">
              <a:spcBef>
                <a:spcPts val="1200"/>
              </a:spcBef>
            </a:pPr>
            <a:r>
              <a:rPr lang="pt-BR" altLang="ko-KR" sz="2000" dirty="0">
                <a:solidFill>
                  <a:schemeClr val="accent4"/>
                </a:solidFill>
              </a:rPr>
              <a:t>[2] </a:t>
            </a:r>
            <a:r>
              <a:rPr lang="en-US" altLang="ko-KR" sz="2000" dirty="0" err="1">
                <a:solidFill>
                  <a:schemeClr val="accent4"/>
                </a:solidFill>
              </a:rPr>
              <a:t>Emmeric</a:t>
            </a:r>
            <a:r>
              <a:rPr lang="en-US" altLang="ko-KR" sz="2000" dirty="0">
                <a:solidFill>
                  <a:schemeClr val="accent4"/>
                </a:solidFill>
              </a:rPr>
              <a:t> </a:t>
            </a:r>
            <a:r>
              <a:rPr lang="en-US" altLang="ko-KR" sz="2000" dirty="0" err="1">
                <a:solidFill>
                  <a:schemeClr val="accent4"/>
                </a:solidFill>
              </a:rPr>
              <a:t>Tanghe</a:t>
            </a:r>
            <a:r>
              <a:rPr lang="en-US" altLang="ko-KR" sz="2000" dirty="0">
                <a:solidFill>
                  <a:schemeClr val="accent4"/>
                </a:solidFill>
              </a:rPr>
              <a:t>; </a:t>
            </a:r>
            <a:r>
              <a:rPr lang="en-US" altLang="ko-KR" sz="2000" dirty="0" err="1">
                <a:solidFill>
                  <a:schemeClr val="accent4"/>
                </a:solidFill>
              </a:rPr>
              <a:t>Wut</a:t>
            </a:r>
            <a:r>
              <a:rPr lang="en-US" altLang="ko-KR" sz="2000" dirty="0">
                <a:solidFill>
                  <a:schemeClr val="accent4"/>
                </a:solidFill>
              </a:rPr>
              <a:t> Joseph Peter </a:t>
            </a:r>
            <a:r>
              <a:rPr lang="en-US" altLang="ko-KR" sz="2000" dirty="0" err="1">
                <a:solidFill>
                  <a:schemeClr val="accent4"/>
                </a:solidFill>
              </a:rPr>
              <a:t>Ruckebusch</a:t>
            </a:r>
            <a:r>
              <a:rPr lang="en-US" altLang="ko-KR" sz="2000" dirty="0">
                <a:solidFill>
                  <a:schemeClr val="accent4"/>
                </a:solidFill>
              </a:rPr>
              <a:t>; Luc Martens; Ingrid </a:t>
            </a:r>
            <a:r>
              <a:rPr lang="en-US" altLang="ko-KR" sz="2000" dirty="0" err="1">
                <a:solidFill>
                  <a:schemeClr val="accent4"/>
                </a:solidFill>
              </a:rPr>
              <a:t>Moerman</a:t>
            </a:r>
            <a:r>
              <a:rPr lang="en-US" altLang="ko-KR" sz="2000" dirty="0">
                <a:solidFill>
                  <a:schemeClr val="accent4"/>
                </a:solidFill>
              </a:rPr>
              <a:t>; Intra-, Inter, and Extra-Container Path  Loss for Shipping Container Monitoring System; IEEE Antenna and Wireless Propagation Letters Vol. 11, 2012 </a:t>
            </a:r>
          </a:p>
          <a:p>
            <a:pPr marL="360363" indent="-360363">
              <a:spcBef>
                <a:spcPts val="1200"/>
              </a:spcBef>
            </a:pPr>
            <a:r>
              <a:rPr lang="en-US" altLang="ko-KR" sz="2000" dirty="0">
                <a:solidFill>
                  <a:schemeClr val="accent4"/>
                </a:solidFill>
              </a:rPr>
              <a:t>[3] </a:t>
            </a:r>
            <a:r>
              <a:rPr lang="en-US" altLang="ko-KR" sz="2000" dirty="0" err="1">
                <a:solidFill>
                  <a:schemeClr val="accent4"/>
                </a:solidFill>
              </a:rPr>
              <a:t>Kdouh</a:t>
            </a:r>
            <a:r>
              <a:rPr lang="en-US" altLang="ko-KR" sz="2000" dirty="0">
                <a:solidFill>
                  <a:schemeClr val="accent4"/>
                </a:solidFill>
              </a:rPr>
              <a:t>, H.; </a:t>
            </a:r>
            <a:r>
              <a:rPr lang="en-US" altLang="ko-KR" sz="2000" dirty="0" err="1">
                <a:solidFill>
                  <a:schemeClr val="accent4"/>
                </a:solidFill>
              </a:rPr>
              <a:t>Zaharia</a:t>
            </a:r>
            <a:r>
              <a:rPr lang="en-US" altLang="ko-KR" sz="2000" dirty="0">
                <a:solidFill>
                  <a:schemeClr val="accent4"/>
                </a:solidFill>
              </a:rPr>
              <a:t>, G.; Brousseau, C.; Farhat, H.; </a:t>
            </a:r>
            <a:r>
              <a:rPr lang="en-US" altLang="ko-KR" sz="2000" dirty="0" err="1">
                <a:solidFill>
                  <a:schemeClr val="accent4"/>
                </a:solidFill>
              </a:rPr>
              <a:t>Grunfelder</a:t>
            </a:r>
            <a:r>
              <a:rPr lang="en-US" altLang="ko-KR" sz="2000" dirty="0">
                <a:solidFill>
                  <a:schemeClr val="accent4"/>
                </a:solidFill>
              </a:rPr>
              <a:t>, G.; El, G. Application of Wireless Sensor Network for the Monitoring Systems of Vessels. In Wireless Sensor Networks - Technology and Applications; Matin, M., Ed.; </a:t>
            </a:r>
            <a:r>
              <a:rPr lang="en-US" altLang="ko-KR" sz="2000" dirty="0" err="1">
                <a:solidFill>
                  <a:schemeClr val="accent4"/>
                </a:solidFill>
              </a:rPr>
              <a:t>InTech</a:t>
            </a:r>
            <a:r>
              <a:rPr lang="en-US" altLang="ko-KR" sz="2000" dirty="0">
                <a:solidFill>
                  <a:schemeClr val="accent4"/>
                </a:solidFill>
              </a:rPr>
              <a:t>, 2012. </a:t>
            </a:r>
          </a:p>
        </p:txBody>
      </p:sp>
    </p:spTree>
    <p:extLst>
      <p:ext uri="{BB962C8B-B14F-4D97-AF65-F5344CB8AC3E}">
        <p14:creationId xmlns:p14="http://schemas.microsoft.com/office/powerpoint/2010/main" val="3191390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45DD82EE-1570-48E1-9516-2F74A37DAFDE}"/>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31</a:t>
            </a:fld>
            <a:endParaRPr lang="en-US" altLang="en-US"/>
          </a:p>
        </p:txBody>
      </p:sp>
      <p:sp>
        <p:nvSpPr>
          <p:cNvPr id="5" name="TextBox 4">
            <a:extLst>
              <a:ext uri="{FF2B5EF4-FFF2-40B4-BE49-F238E27FC236}">
                <a16:creationId xmlns:a16="http://schemas.microsoft.com/office/drawing/2014/main" id="{9B285E78-ACFD-4CFE-AF99-22C79816AC30}"/>
              </a:ext>
            </a:extLst>
          </p:cNvPr>
          <p:cNvSpPr txBox="1"/>
          <p:nvPr/>
        </p:nvSpPr>
        <p:spPr>
          <a:xfrm>
            <a:off x="2271690" y="2996952"/>
            <a:ext cx="4600619" cy="1200329"/>
          </a:xfrm>
          <a:prstGeom prst="rect">
            <a:avLst/>
          </a:prstGeom>
          <a:noFill/>
        </p:spPr>
        <p:txBody>
          <a:bodyPr wrap="none" rtlCol="0">
            <a:spAutoFit/>
          </a:bodyPr>
          <a:lstStyle/>
          <a:p>
            <a:pPr algn="ctr"/>
            <a:r>
              <a:rPr lang="en-US" altLang="ko-KR" sz="3600" b="1" dirty="0">
                <a:solidFill>
                  <a:schemeClr val="tx1"/>
                </a:solidFill>
              </a:rPr>
              <a:t>Thanks for Listening !</a:t>
            </a:r>
          </a:p>
          <a:p>
            <a:pPr algn="ctr"/>
            <a:r>
              <a:rPr lang="en-US" altLang="ko-KR" sz="3600" b="1" dirty="0">
                <a:solidFill>
                  <a:schemeClr val="tx1"/>
                </a:solidFill>
              </a:rPr>
              <a:t>Q&amp;A</a:t>
            </a:r>
            <a:endParaRPr lang="ko-KR" altLang="en-US" sz="3600" b="1" dirty="0">
              <a:solidFill>
                <a:schemeClr val="tx1"/>
              </a:solidFill>
            </a:endParaRPr>
          </a:p>
        </p:txBody>
      </p:sp>
    </p:spTree>
    <p:extLst>
      <p:ext uri="{BB962C8B-B14F-4D97-AF65-F5344CB8AC3E}">
        <p14:creationId xmlns:p14="http://schemas.microsoft.com/office/powerpoint/2010/main" val="241664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56807-0838-2BEE-1B38-4595F8A4860C}"/>
            </a:ext>
          </a:extLst>
        </p:cNvPr>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6E4F1BB7-A33C-FAC6-EB2B-7F467FFE249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4</a:t>
            </a:fld>
            <a:endParaRPr lang="en-US" altLang="en-US">
              <a:solidFill>
                <a:schemeClr val="tx1"/>
              </a:solidFill>
            </a:endParaRPr>
          </a:p>
        </p:txBody>
      </p:sp>
      <p:sp>
        <p:nvSpPr>
          <p:cNvPr id="2" name="Content Placeholder 2">
            <a:extLst>
              <a:ext uri="{FF2B5EF4-FFF2-40B4-BE49-F238E27FC236}">
                <a16:creationId xmlns:a16="http://schemas.microsoft.com/office/drawing/2014/main" id="{74B7A5C8-8CFF-CBFC-D448-8307434C36A4}"/>
              </a:ext>
            </a:extLst>
          </p:cNvPr>
          <p:cNvSpPr>
            <a:spLocks noGrp="1" noChangeArrowheads="1"/>
          </p:cNvSpPr>
          <p:nvPr>
            <p:ph idx="1"/>
          </p:nvPr>
        </p:nvSpPr>
        <p:spPr>
          <a:xfrm>
            <a:off x="689768" y="1340768"/>
            <a:ext cx="7836695" cy="5145722"/>
          </a:xfrm>
        </p:spPr>
        <p:txBody>
          <a:bodyPr>
            <a:noAutofit/>
          </a:bodyPr>
          <a:lstStyle/>
          <a:p>
            <a:pPr marL="177800" indent="-177800">
              <a:spcBef>
                <a:spcPts val="1200"/>
              </a:spcBef>
              <a:spcAft>
                <a:spcPts val="0"/>
              </a:spcAft>
              <a:buFont typeface="Arial" panose="020B0604020202020204" pitchFamily="34" charset="0"/>
              <a:buChar char="•"/>
            </a:pPr>
            <a:r>
              <a:rPr lang="en-US" altLang="ko-KR" sz="2000" b="1" dirty="0">
                <a:solidFill>
                  <a:schemeClr val="tx1"/>
                </a:solidFill>
                <a:latin typeface="Times New Roman" panose="02020603050405020304" pitchFamily="18" charset="0"/>
                <a:cs typeface="Times New Roman" panose="02020603050405020304" pitchFamily="18" charset="0"/>
              </a:rPr>
              <a:t>Existing IEEE 802.15.4 compatible devices have somewhat insufficient communication performance, such as received sensitivity, for deployment of IoT wireless networks in container storage environments.</a:t>
            </a:r>
          </a:p>
          <a:p>
            <a:pPr marL="452438" indent="-269875">
              <a:spcBef>
                <a:spcPts val="12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IEEE 802.15.4ad NG-SUN PHY may be one of the new low-power wireless communication candidates to deploy IoT networks in container storage environments.</a:t>
            </a:r>
          </a:p>
          <a:p>
            <a:pPr marL="180975" indent="-180975">
              <a:spcBef>
                <a:spcPts val="1200"/>
              </a:spcBef>
              <a:spcAft>
                <a:spcPts val="0"/>
              </a:spcAft>
              <a:buFont typeface="Arial" panose="020B0604020202020204" pitchFamily="34" charset="0"/>
              <a:buChar char="•"/>
            </a:pPr>
            <a:r>
              <a:rPr lang="en-US" altLang="en-US" sz="2000" b="1" dirty="0">
                <a:solidFill>
                  <a:schemeClr val="tx1"/>
                </a:solidFill>
                <a:latin typeface="Times New Roman" panose="02020603050405020304" pitchFamily="18" charset="0"/>
              </a:rPr>
              <a:t>The main focus of this contribution is to review the propagation characteristics in container storage environments featuring steel structures and signal attenuation, and to analyze  the link budget of NG-SUN PHY for IEEE 802.15.4ad Preliminary Proposal.</a:t>
            </a:r>
            <a:endParaRPr lang="en-US" altLang="ko-KR" sz="2000" dirty="0">
              <a:solidFill>
                <a:schemeClr val="tx1"/>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E0E4BCA6-E7AB-F280-AD9B-36CE3C19F26A}"/>
              </a:ext>
            </a:extLst>
          </p:cNvPr>
          <p:cNvSpPr>
            <a:spLocks noGrp="1" noChangeArrowheads="1"/>
          </p:cNvSpPr>
          <p:nvPr>
            <p:ph type="title"/>
          </p:nvPr>
        </p:nvSpPr>
        <p:spPr>
          <a:xfrm>
            <a:off x="762000" y="685800"/>
            <a:ext cx="7764463" cy="754063"/>
          </a:xfrm>
        </p:spPr>
        <p:txBody>
          <a:bodyPr/>
          <a:lstStyle/>
          <a:p>
            <a:r>
              <a:rPr lang="en-US" altLang="en-US" sz="3200" b="1" kern="0" dirty="0">
                <a:latin typeface="Times New Roman" panose="02020603050405020304" pitchFamily="18" charset="0"/>
                <a:cs typeface="Times New Roman" panose="02020603050405020304" pitchFamily="18" charset="0"/>
              </a:rPr>
              <a:t>Introduction(3)</a:t>
            </a:r>
            <a:endParaRPr lang="en-US" altLang="en-US" sz="16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13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2BF1E-7DEF-907A-E758-9A435EBC722F}"/>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013C5E6-D05D-E80B-12C1-619953D9A6E9}"/>
              </a:ext>
            </a:extLst>
          </p:cNvPr>
          <p:cNvSpPr txBox="1">
            <a:spLocks noChangeArrowheads="1"/>
          </p:cNvSpPr>
          <p:nvPr/>
        </p:nvSpPr>
        <p:spPr bwMode="auto">
          <a:xfrm>
            <a:off x="467544" y="1407448"/>
            <a:ext cx="8064895" cy="173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Autofit/>
          </a:bodyPr>
          <a:lstStyle>
            <a:lvl1pPr marL="0" indent="0" algn="ctr" defTabSz="449263" rtl="0" eaLnBrk="0" fontAlgn="base" hangingPunct="0">
              <a:spcBef>
                <a:spcPts val="800"/>
              </a:spcBef>
              <a:spcAft>
                <a:spcPct val="0"/>
              </a:spcAft>
              <a:buClr>
                <a:srgbClr val="000000"/>
              </a:buClr>
              <a:buSzPct val="100000"/>
              <a:buFont typeface="Times New Roman" panose="02020603050405020304" pitchFamily="18" charset="0"/>
              <a:buNone/>
              <a:defRPr sz="3200">
                <a:solidFill>
                  <a:srgbClr val="000000"/>
                </a:solidFill>
                <a:latin typeface="+mn-lt"/>
                <a:ea typeface="MS PGothic" panose="020B0600070205080204" pitchFamily="34" charset="-128"/>
                <a:cs typeface="+mn-cs"/>
              </a:defRPr>
            </a:lvl1pPr>
            <a:lvl2pPr marL="457200" indent="0" algn="ctr" defTabSz="449263" rtl="0" eaLnBrk="0" fontAlgn="base" hangingPunct="0">
              <a:spcBef>
                <a:spcPts val="700"/>
              </a:spcBef>
              <a:spcAft>
                <a:spcPct val="0"/>
              </a:spcAft>
              <a:buClr>
                <a:srgbClr val="000000"/>
              </a:buClr>
              <a:buSzPct val="100000"/>
              <a:buFont typeface="Times New Roman" panose="02020603050405020304" pitchFamily="18" charset="0"/>
              <a:buNone/>
              <a:defRPr sz="2800">
                <a:solidFill>
                  <a:srgbClr val="000000"/>
                </a:solidFill>
                <a:latin typeface="+mn-lt"/>
                <a:ea typeface="MS PGothic" panose="020B0600070205080204" pitchFamily="34" charset="-128"/>
                <a:cs typeface="+mn-cs"/>
              </a:defRPr>
            </a:lvl2pPr>
            <a:lvl3pPr marL="914400" indent="0" algn="ctr" defTabSz="449263" rtl="0" eaLnBrk="0" fontAlgn="base" hangingPunct="0">
              <a:spcBef>
                <a:spcPts val="600"/>
              </a:spcBef>
              <a:spcAft>
                <a:spcPct val="0"/>
              </a:spcAft>
              <a:buClr>
                <a:srgbClr val="000000"/>
              </a:buClr>
              <a:buSzPct val="100000"/>
              <a:buFont typeface="Times New Roman" panose="02020603050405020304" pitchFamily="18" charset="0"/>
              <a:buNone/>
              <a:defRPr sz="2400">
                <a:solidFill>
                  <a:srgbClr val="000000"/>
                </a:solidFill>
                <a:latin typeface="+mn-lt"/>
                <a:ea typeface="MS PGothic" panose="020B0600070205080204" pitchFamily="34" charset="-128"/>
                <a:cs typeface="+mn-cs"/>
              </a:defRPr>
            </a:lvl3pPr>
            <a:lvl4pPr marL="1371600" indent="0" algn="ctr" defTabSz="449263" rtl="0" eaLnBrk="0" fontAlgn="base" hangingPunct="0">
              <a:spcBef>
                <a:spcPts val="500"/>
              </a:spcBef>
              <a:spcAft>
                <a:spcPct val="0"/>
              </a:spcAft>
              <a:buClr>
                <a:srgbClr val="000000"/>
              </a:buClr>
              <a:buSzPct val="100000"/>
              <a:buFont typeface="Times New Roman" panose="02020603050405020304" pitchFamily="18" charset="0"/>
              <a:buNone/>
              <a:defRPr sz="2000">
                <a:solidFill>
                  <a:srgbClr val="000000"/>
                </a:solidFill>
                <a:latin typeface="+mn-lt"/>
                <a:ea typeface="MS PGothic" panose="020B0600070205080204" pitchFamily="34" charset="-128"/>
                <a:cs typeface="+mn-cs"/>
              </a:defRPr>
            </a:lvl4pPr>
            <a:lvl5pPr marL="1828800" indent="0" algn="ctr" defTabSz="449263" rtl="0" eaLnBrk="0" fontAlgn="base" hangingPunct="0">
              <a:spcBef>
                <a:spcPts val="500"/>
              </a:spcBef>
              <a:spcAft>
                <a:spcPct val="0"/>
              </a:spcAft>
              <a:buClr>
                <a:srgbClr val="000000"/>
              </a:buClr>
              <a:buSzPct val="100000"/>
              <a:buFont typeface="Times New Roman" panose="02020603050405020304" pitchFamily="18" charset="0"/>
              <a:buNone/>
              <a:defRPr sz="2000">
                <a:solidFill>
                  <a:srgbClr val="000000"/>
                </a:solidFill>
                <a:latin typeface="+mn-lt"/>
                <a:ea typeface="MS PGothic" panose="020B0600070205080204" pitchFamily="34" charset="-128"/>
                <a:cs typeface="+mn-cs"/>
              </a:defRPr>
            </a:lvl5pPr>
            <a:lvl6pPr marL="2286000" indent="0" algn="ctr" defTabSz="449263" rtl="0" eaLnBrk="0" fontAlgn="base" hangingPunct="0">
              <a:spcBef>
                <a:spcPts val="500"/>
              </a:spcBef>
              <a:spcAft>
                <a:spcPct val="0"/>
              </a:spcAft>
              <a:buClr>
                <a:srgbClr val="000000"/>
              </a:buClr>
              <a:buSzPct val="100000"/>
              <a:buFont typeface="Times New Roman" charset="0"/>
              <a:buNone/>
              <a:defRPr sz="2000">
                <a:solidFill>
                  <a:srgbClr val="000000"/>
                </a:solidFill>
                <a:latin typeface="+mn-lt"/>
                <a:ea typeface="+mn-ea"/>
                <a:cs typeface="+mn-cs"/>
              </a:defRPr>
            </a:lvl6pPr>
            <a:lvl7pPr marL="2743200" indent="0" algn="ctr" defTabSz="449263" rtl="0" eaLnBrk="0" fontAlgn="base" hangingPunct="0">
              <a:spcBef>
                <a:spcPts val="500"/>
              </a:spcBef>
              <a:spcAft>
                <a:spcPct val="0"/>
              </a:spcAft>
              <a:buClr>
                <a:srgbClr val="000000"/>
              </a:buClr>
              <a:buSzPct val="100000"/>
              <a:buFont typeface="Times New Roman" charset="0"/>
              <a:buNone/>
              <a:defRPr sz="2000">
                <a:solidFill>
                  <a:srgbClr val="000000"/>
                </a:solidFill>
                <a:latin typeface="+mn-lt"/>
                <a:ea typeface="+mn-ea"/>
                <a:cs typeface="+mn-cs"/>
              </a:defRPr>
            </a:lvl7pPr>
            <a:lvl8pPr marL="3200400" indent="0" algn="ctr" defTabSz="449263" rtl="0" eaLnBrk="0" fontAlgn="base" hangingPunct="0">
              <a:spcBef>
                <a:spcPts val="500"/>
              </a:spcBef>
              <a:spcAft>
                <a:spcPct val="0"/>
              </a:spcAft>
              <a:buClr>
                <a:srgbClr val="000000"/>
              </a:buClr>
              <a:buSzPct val="100000"/>
              <a:buFont typeface="Times New Roman" charset="0"/>
              <a:buNone/>
              <a:defRPr sz="2000">
                <a:solidFill>
                  <a:srgbClr val="000000"/>
                </a:solidFill>
                <a:latin typeface="+mn-lt"/>
                <a:ea typeface="+mn-ea"/>
                <a:cs typeface="+mn-cs"/>
              </a:defRPr>
            </a:lvl8pPr>
            <a:lvl9pPr marL="3657600" indent="0" algn="ctr" defTabSz="449263" rtl="0" eaLnBrk="0" fontAlgn="base" hangingPunct="0">
              <a:spcBef>
                <a:spcPts val="500"/>
              </a:spcBef>
              <a:spcAft>
                <a:spcPct val="0"/>
              </a:spcAft>
              <a:buClr>
                <a:srgbClr val="000000"/>
              </a:buClr>
              <a:buSzPct val="100000"/>
              <a:buFont typeface="Times New Roman" charset="0"/>
              <a:buNone/>
              <a:defRPr sz="2000">
                <a:solidFill>
                  <a:srgbClr val="000000"/>
                </a:solidFill>
                <a:latin typeface="+mn-lt"/>
                <a:ea typeface="+mn-ea"/>
                <a:cs typeface="+mn-cs"/>
              </a:defRPr>
            </a:lvl9pPr>
          </a:lstStyle>
          <a:p>
            <a:pPr marL="177800" indent="-177800" algn="l">
              <a:spcBef>
                <a:spcPts val="600"/>
              </a:spcBef>
              <a:spcAft>
                <a:spcPts val="0"/>
              </a:spcAft>
              <a:buFont typeface="Arial" panose="020B0604020202020204" pitchFamily="34" charset="0"/>
              <a:buChar char="•"/>
            </a:pPr>
            <a:r>
              <a:rPr lang="en-US" altLang="ko-KR" sz="2000" b="1" kern="0" dirty="0">
                <a:latin typeface="Times New Roman" panose="02020603050405020304" pitchFamily="18" charset="0"/>
                <a:cs typeface="Times New Roman" panose="02020603050405020304" pitchFamily="18" charset="0"/>
              </a:rPr>
              <a:t>SAN provides unified interface to local control networks in a merchant marine while enabling remote maintenance services. </a:t>
            </a:r>
            <a:endParaRPr lang="en-US" altLang="ko-KR" sz="2000" b="1" dirty="0">
              <a:latin typeface="Times New Roman" panose="02020603050405020304" pitchFamily="18" charset="0"/>
              <a:cs typeface="Times New Roman" panose="02020603050405020304" pitchFamily="18" charset="0"/>
            </a:endParaRPr>
          </a:p>
          <a:p>
            <a:pPr marL="452438" indent="-269875" algn="l">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Latest SANs have been configured as Ethernet-based Control Area Network(CAN) that applied the National Marine Electronic Association (NMEA) 2000 standard protocol. </a:t>
            </a:r>
          </a:p>
          <a:p>
            <a:pPr marL="180975" algn="l">
              <a:spcBef>
                <a:spcPts val="600"/>
              </a:spcBef>
              <a:spcAft>
                <a:spcPts val="0"/>
              </a:spcAft>
            </a:pPr>
            <a:endParaRPr lang="en-US" altLang="ko-KR" sz="2000" kern="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76D316DC-0AB3-A09C-CB29-BD3B2863A5CC}"/>
              </a:ext>
            </a:extLst>
          </p:cNvPr>
          <p:cNvSpPr txBox="1">
            <a:spLocks noChangeArrowheads="1"/>
          </p:cNvSpPr>
          <p:nvPr/>
        </p:nvSpPr>
        <p:spPr bwMode="auto">
          <a:xfrm>
            <a:off x="827584" y="692696"/>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en-US" sz="3200" b="1" kern="0" dirty="0">
                <a:latin typeface="Times New Roman" panose="02020603050405020304" pitchFamily="18" charset="0"/>
                <a:cs typeface="Times New Roman" panose="02020603050405020304" pitchFamily="18" charset="0"/>
              </a:rPr>
              <a:t>Ship Area Network(SAN)</a:t>
            </a:r>
          </a:p>
        </p:txBody>
      </p:sp>
      <p:sp>
        <p:nvSpPr>
          <p:cNvPr id="2" name="TextBox 1">
            <a:extLst>
              <a:ext uri="{FF2B5EF4-FFF2-40B4-BE49-F238E27FC236}">
                <a16:creationId xmlns:a16="http://schemas.microsoft.com/office/drawing/2014/main" id="{54A9E8EA-3A06-2EC0-7D16-54E4E8CEC0DE}"/>
              </a:ext>
            </a:extLst>
          </p:cNvPr>
          <p:cNvSpPr txBox="1"/>
          <p:nvPr/>
        </p:nvSpPr>
        <p:spPr>
          <a:xfrm>
            <a:off x="7308303" y="6093565"/>
            <a:ext cx="1224136" cy="288032"/>
          </a:xfrm>
          <a:prstGeom prst="rect">
            <a:avLst/>
          </a:prstGeom>
          <a:noFill/>
        </p:spPr>
        <p:txBody>
          <a:bodyPr wrap="square" rtlCol="0">
            <a:spAutoFit/>
          </a:bodyPr>
          <a:lstStyle/>
          <a:p>
            <a:r>
              <a:rPr lang="en-US" altLang="ko-KR" dirty="0">
                <a:solidFill>
                  <a:schemeClr val="tx1"/>
                </a:solidFill>
              </a:rPr>
              <a:t>Source: ETRI</a:t>
            </a:r>
            <a:endParaRPr lang="ko-KR" altLang="en-US" dirty="0">
              <a:solidFill>
                <a:schemeClr val="tx1"/>
              </a:solidFill>
            </a:endParaRPr>
          </a:p>
        </p:txBody>
      </p:sp>
      <p:pic>
        <p:nvPicPr>
          <p:cNvPr id="4" name="그림 3">
            <a:extLst>
              <a:ext uri="{FF2B5EF4-FFF2-40B4-BE49-F238E27FC236}">
                <a16:creationId xmlns:a16="http://schemas.microsoft.com/office/drawing/2014/main" id="{433D8440-FC16-F78C-CB8C-CC0A50A18AD4}"/>
              </a:ext>
            </a:extLst>
          </p:cNvPr>
          <p:cNvPicPr>
            <a:picLocks noChangeAspect="1"/>
          </p:cNvPicPr>
          <p:nvPr/>
        </p:nvPicPr>
        <p:blipFill>
          <a:blip r:embed="rId3"/>
          <a:stretch>
            <a:fillRect/>
          </a:stretch>
        </p:blipFill>
        <p:spPr>
          <a:xfrm>
            <a:off x="1979712" y="3127062"/>
            <a:ext cx="4814928" cy="3254535"/>
          </a:xfrm>
          <a:prstGeom prst="rect">
            <a:avLst/>
          </a:prstGeom>
        </p:spPr>
      </p:pic>
    </p:spTree>
    <p:extLst>
      <p:ext uri="{BB962C8B-B14F-4D97-AF65-F5344CB8AC3E}">
        <p14:creationId xmlns:p14="http://schemas.microsoft.com/office/powerpoint/2010/main" val="224339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1AE09-E294-6C72-266C-8B3D55DD00B3}"/>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4827E9B3-C9EF-A966-6089-10D93968D67E}"/>
              </a:ext>
            </a:extLst>
          </p:cNvPr>
          <p:cNvSpPr>
            <a:spLocks noGrp="1" noChangeArrowheads="1"/>
          </p:cNvSpPr>
          <p:nvPr>
            <p:ph type="title"/>
          </p:nvPr>
        </p:nvSpPr>
        <p:spPr>
          <a:xfrm>
            <a:off x="431651" y="607987"/>
            <a:ext cx="8352928" cy="754063"/>
          </a:xfrm>
        </p:spPr>
        <p:txBody>
          <a:bodyPr/>
          <a:lstStyle/>
          <a:p>
            <a:r>
              <a:rPr lang="en-US" altLang="ko-KR" sz="3200" b="1" spc="-150" dirty="0">
                <a:latin typeface="Times New Roman" panose="02020603050405020304" pitchFamily="18" charset="0"/>
                <a:cs typeface="Times New Roman" panose="02020603050405020304" pitchFamily="18" charset="0"/>
              </a:rPr>
              <a:t>Wireless environment in SAN</a:t>
            </a:r>
            <a:endParaRPr lang="en-US" altLang="en-US" sz="3200" b="1" spc="-150"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1780075C-5B34-A140-4F80-547E452D3FF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p:sp>
        <p:nvSpPr>
          <p:cNvPr id="2" name="Content Placeholder 2">
            <a:extLst>
              <a:ext uri="{FF2B5EF4-FFF2-40B4-BE49-F238E27FC236}">
                <a16:creationId xmlns:a16="http://schemas.microsoft.com/office/drawing/2014/main" id="{F8E4CCCA-4FA1-3BF3-AC9B-F76BF920CFE5}"/>
              </a:ext>
            </a:extLst>
          </p:cNvPr>
          <p:cNvSpPr>
            <a:spLocks noGrp="1" noChangeArrowheads="1"/>
          </p:cNvSpPr>
          <p:nvPr>
            <p:ph idx="1"/>
          </p:nvPr>
        </p:nvSpPr>
        <p:spPr>
          <a:xfrm>
            <a:off x="755576" y="1425477"/>
            <a:ext cx="7836695" cy="4824536"/>
          </a:xfrm>
        </p:spPr>
        <p:txBody>
          <a:bodyPr>
            <a:noAutofit/>
          </a:bodyPr>
          <a:lstStyle/>
          <a:p>
            <a:pPr marL="263525" indent="-26352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Low-power wireless communications for new IoT networks connecting to SANs on large ships are known to face challenges such as severe signal attenuation due to the complex steel bulkhead structures inside the ship.</a:t>
            </a:r>
          </a:p>
          <a:p>
            <a:pPr marL="541338" indent="-271463">
              <a:spcBef>
                <a:spcPts val="12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Integrating new sensors inside a ship presents several challenges due to the sophisticated wiring systems used during shipbuilding.</a:t>
            </a:r>
          </a:p>
          <a:p>
            <a:pPr marL="541338" indent="-271463">
              <a:spcBef>
                <a:spcPts val="12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In this situation, wireless communication seems like a viable option and a cost-effective alternative, especially if the target is in a difficult location to access. </a:t>
            </a:r>
          </a:p>
          <a:p>
            <a:pPr marL="541338" indent="-271463">
              <a:spcBef>
                <a:spcPts val="12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A hierarchical zone-based network was proposed as a solution for  large shipboard wireless sensor networks (WSN) using IEEE 802.15.4 compliant hardware[3].</a:t>
            </a:r>
          </a:p>
          <a:p>
            <a:pPr marL="612775" indent="-71438">
              <a:spcBef>
                <a:spcPts val="1200"/>
              </a:spcBef>
              <a:spcAft>
                <a:spcPts val="0"/>
              </a:spcAft>
              <a:buFont typeface="Wingdings" panose="05000000000000000000" pitchFamily="2" charset="2"/>
              <a:buChar char="Ø"/>
            </a:pPr>
            <a:r>
              <a:rPr lang="en-US" altLang="ko-KR" sz="2000" dirty="0">
                <a:solidFill>
                  <a:srgbClr val="0000FF"/>
                </a:solidFill>
                <a:latin typeface="Times New Roman" panose="02020603050405020304" pitchFamily="18" charset="0"/>
                <a:cs typeface="Times New Roman" panose="02020603050405020304" pitchFamily="18" charset="0"/>
              </a:rPr>
              <a:t> </a:t>
            </a:r>
            <a:r>
              <a:rPr lang="en-US" altLang="ko-KR" sz="2000" dirty="0">
                <a:solidFill>
                  <a:schemeClr val="tx1"/>
                </a:solidFill>
                <a:latin typeface="Times New Roman" panose="02020603050405020304" pitchFamily="18" charset="0"/>
                <a:cs typeface="Times New Roman" panose="02020603050405020304" pitchFamily="18" charset="0"/>
              </a:rPr>
              <a:t>Requires reliable PHYs to support multi-hop network</a:t>
            </a:r>
          </a:p>
          <a:p>
            <a:pPr marL="804863" indent="-263525">
              <a:spcBef>
                <a:spcPts val="1200"/>
              </a:spcBef>
              <a:spcAft>
                <a:spcPts val="0"/>
              </a:spcAft>
              <a:buFont typeface="Wingdings" panose="05000000000000000000" pitchFamily="2" charset="2"/>
              <a:buChar char="Ø"/>
            </a:pPr>
            <a:r>
              <a:rPr lang="en-US" altLang="ko-KR" sz="2000" dirty="0">
                <a:solidFill>
                  <a:schemeClr val="tx1"/>
                </a:solidFill>
                <a:latin typeface="Times New Roman" panose="02020603050405020304" pitchFamily="18" charset="0"/>
                <a:cs typeface="Times New Roman" panose="02020603050405020304" pitchFamily="18" charset="0"/>
              </a:rPr>
              <a:t>Requires robust PHYs to multipath interference</a:t>
            </a:r>
          </a:p>
        </p:txBody>
      </p:sp>
    </p:spTree>
    <p:extLst>
      <p:ext uri="{BB962C8B-B14F-4D97-AF65-F5344CB8AC3E}">
        <p14:creationId xmlns:p14="http://schemas.microsoft.com/office/powerpoint/2010/main" val="214627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F2509-0479-1631-6676-B474F4677764}"/>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D6E8F312-AE1A-76C9-6A91-8948B867915F}"/>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Measurement of Signal Strength </a:t>
            </a:r>
            <a:r>
              <a:rPr lang="en-US" altLang="ko-KR" sz="3200" b="1" dirty="0">
                <a:solidFill>
                  <a:schemeClr val="tx1"/>
                </a:solidFill>
                <a:latin typeface="Times New Roman" panose="02020603050405020304" pitchFamily="18" charset="0"/>
                <a:cs typeface="Times New Roman" panose="02020603050405020304" pitchFamily="18" charset="0"/>
              </a:rPr>
              <a:t>on Ship</a:t>
            </a:r>
            <a:r>
              <a:rPr lang="en-US" altLang="ko-KR" sz="3200" b="1" spc="-100" dirty="0">
                <a:latin typeface="Times New Roman" panose="02020603050405020304" pitchFamily="18" charset="0"/>
                <a:cs typeface="Times New Roman" panose="02020603050405020304" pitchFamily="18" charset="0"/>
              </a:rPr>
              <a:t>(1)</a:t>
            </a:r>
            <a:endParaRPr lang="en-US" altLang="en-US" sz="3200" b="1" spc="-100"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66006DFE-52E9-CD8F-E6E5-E83C55AEDCE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7</a:t>
            </a:fld>
            <a:endParaRPr lang="en-US" altLang="en-US">
              <a:solidFill>
                <a:schemeClr val="tx1"/>
              </a:solidFill>
            </a:endParaRPr>
          </a:p>
        </p:txBody>
      </p:sp>
      <p:sp>
        <p:nvSpPr>
          <p:cNvPr id="2" name="Content Placeholder 2">
            <a:extLst>
              <a:ext uri="{FF2B5EF4-FFF2-40B4-BE49-F238E27FC236}">
                <a16:creationId xmlns:a16="http://schemas.microsoft.com/office/drawing/2014/main" id="{7C7E97B1-771F-EDD6-CA5C-E546351BB10E}"/>
              </a:ext>
            </a:extLst>
          </p:cNvPr>
          <p:cNvSpPr>
            <a:spLocks noGrp="1" noChangeArrowheads="1"/>
          </p:cNvSpPr>
          <p:nvPr>
            <p:ph idx="1"/>
          </p:nvPr>
        </p:nvSpPr>
        <p:spPr>
          <a:xfrm>
            <a:off x="687382" y="1484784"/>
            <a:ext cx="7836695" cy="1512168"/>
          </a:xfrm>
        </p:spPr>
        <p:txBody>
          <a:bodyPr>
            <a:noAutofit/>
          </a:bodyPr>
          <a:lstStyle/>
          <a:p>
            <a:pPr marL="180975" indent="-180975">
              <a:buFont typeface="Arial" panose="020B0604020202020204" pitchFamily="34" charset="0"/>
              <a:buChar char="•"/>
            </a:pPr>
            <a:r>
              <a:rPr lang="en-US" altLang="ko-KR" sz="2000" b="1" dirty="0">
                <a:solidFill>
                  <a:schemeClr val="tx1"/>
                </a:solidFill>
                <a:latin typeface="Times New Roman" panose="02020603050405020304" pitchFamily="18" charset="0"/>
                <a:cs typeface="Times New Roman" panose="02020603050405020304" pitchFamily="18" charset="0"/>
              </a:rPr>
              <a:t>Reference [1] presents an experiment to measure signal strength in a ship using 923 MHz and 2.4 GHz devices</a:t>
            </a:r>
          </a:p>
          <a:p>
            <a:pPr marL="450850" indent="-269875">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It was conducted on the "</a:t>
            </a:r>
            <a:r>
              <a:rPr lang="en-US" altLang="ko-KR" sz="2000" dirty="0" err="1">
                <a:solidFill>
                  <a:schemeClr val="tx1"/>
                </a:solidFill>
                <a:latin typeface="Times New Roman" panose="02020603050405020304" pitchFamily="18" charset="0"/>
                <a:cs typeface="Times New Roman" panose="02020603050405020304" pitchFamily="18" charset="0"/>
              </a:rPr>
              <a:t>Segero</a:t>
            </a:r>
            <a:r>
              <a:rPr lang="en-US" altLang="ko-KR" sz="2000" dirty="0">
                <a:solidFill>
                  <a:schemeClr val="tx1"/>
                </a:solidFill>
                <a:latin typeface="Times New Roman" panose="02020603050405020304" pitchFamily="18" charset="0"/>
                <a:cs typeface="Times New Roman" panose="02020603050405020304" pitchFamily="18" charset="0"/>
              </a:rPr>
              <a:t>," a training vessel from Mokpo National Maritime University in Korea, </a:t>
            </a:r>
          </a:p>
          <a:p>
            <a:pPr marL="450850" indent="-269875">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It was specifically designed for student practical sessions and maritime safety training.</a:t>
            </a:r>
          </a:p>
          <a:p>
            <a:pPr marL="182563" indent="0">
              <a:spcBef>
                <a:spcPts val="1200"/>
              </a:spcBef>
              <a:spcAft>
                <a:spcPts val="0"/>
              </a:spcAft>
            </a:pPr>
            <a:r>
              <a:rPr lang="en-US" altLang="ko-KR" sz="2000" dirty="0">
                <a:latin typeface="Times New Roman" panose="02020603050405020304" pitchFamily="18" charset="0"/>
                <a:cs typeface="Times New Roman" panose="02020603050405020304" pitchFamily="18" charset="0"/>
              </a:rPr>
              <a:t> </a:t>
            </a:r>
          </a:p>
          <a:p>
            <a:pPr marL="0" indent="0"/>
            <a:endParaRPr lang="en-US" altLang="ko-KR" sz="2000" dirty="0">
              <a:latin typeface="Times New Roman" panose="02020603050405020304" pitchFamily="18" charset="0"/>
              <a:cs typeface="Times New Roman" panose="02020603050405020304" pitchFamily="18" charset="0"/>
            </a:endParaRPr>
          </a:p>
        </p:txBody>
      </p:sp>
      <p:pic>
        <p:nvPicPr>
          <p:cNvPr id="9" name="그림 8">
            <a:extLst>
              <a:ext uri="{FF2B5EF4-FFF2-40B4-BE49-F238E27FC236}">
                <a16:creationId xmlns:a16="http://schemas.microsoft.com/office/drawing/2014/main" id="{D23DD0AE-05C0-58D0-92CE-12A31DAC98B6}"/>
              </a:ext>
            </a:extLst>
          </p:cNvPr>
          <p:cNvPicPr>
            <a:picLocks noChangeAspect="1"/>
          </p:cNvPicPr>
          <p:nvPr/>
        </p:nvPicPr>
        <p:blipFill>
          <a:blip r:embed="rId3"/>
          <a:stretch>
            <a:fillRect/>
          </a:stretch>
        </p:blipFill>
        <p:spPr>
          <a:xfrm>
            <a:off x="686028" y="3717032"/>
            <a:ext cx="4765791" cy="2722754"/>
          </a:xfrm>
          <a:prstGeom prst="rect">
            <a:avLst/>
          </a:prstGeom>
        </p:spPr>
      </p:pic>
      <p:sp>
        <p:nvSpPr>
          <p:cNvPr id="3" name="직사각형 2">
            <a:extLst>
              <a:ext uri="{FF2B5EF4-FFF2-40B4-BE49-F238E27FC236}">
                <a16:creationId xmlns:a16="http://schemas.microsoft.com/office/drawing/2014/main" id="{0B38E8AB-7359-4B75-87FE-4CE871AE7432}"/>
              </a:ext>
            </a:extLst>
          </p:cNvPr>
          <p:cNvSpPr/>
          <p:nvPr/>
        </p:nvSpPr>
        <p:spPr>
          <a:xfrm>
            <a:off x="4605729" y="3827430"/>
            <a:ext cx="4353024" cy="830997"/>
          </a:xfrm>
          <a:prstGeom prst="rect">
            <a:avLst/>
          </a:prstGeom>
        </p:spPr>
        <p:txBody>
          <a:bodyPr wrap="square">
            <a:spAutoFit/>
          </a:bodyPr>
          <a:lstStyle/>
          <a:p>
            <a:r>
              <a:rPr lang="en-US" altLang="ko-KR" b="1" dirty="0">
                <a:solidFill>
                  <a:schemeClr val="tx1"/>
                </a:solidFill>
              </a:rPr>
              <a:t>Source:</a:t>
            </a:r>
            <a:r>
              <a:rPr lang="en-US" altLang="ko-KR" dirty="0">
                <a:solidFill>
                  <a:schemeClr val="tx1"/>
                </a:solidFill>
              </a:rPr>
              <a:t> Evaluation of a Multi-Hop Wireless Internet-of-Things Network on Large Ships. </a:t>
            </a:r>
            <a:r>
              <a:rPr lang="en-US" altLang="ko-KR" dirty="0" err="1">
                <a:solidFill>
                  <a:schemeClr val="tx1"/>
                </a:solidFill>
              </a:rPr>
              <a:t>Jabeom</a:t>
            </a:r>
            <a:r>
              <a:rPr lang="en-US" altLang="ko-KR" dirty="0">
                <a:solidFill>
                  <a:schemeClr val="tx1"/>
                </a:solidFill>
              </a:rPr>
              <a:t> Gu, </a:t>
            </a:r>
            <a:r>
              <a:rPr lang="en-US" altLang="ko-KR" dirty="0" err="1">
                <a:solidFill>
                  <a:schemeClr val="tx1"/>
                </a:solidFill>
              </a:rPr>
              <a:t>Miryong</a:t>
            </a:r>
            <a:r>
              <a:rPr lang="en-US" altLang="ko-KR" dirty="0">
                <a:solidFill>
                  <a:schemeClr val="tx1"/>
                </a:solidFill>
              </a:rPr>
              <a:t> Park, </a:t>
            </a:r>
            <a:r>
              <a:rPr lang="en-US" altLang="ko-KR" dirty="0" err="1">
                <a:solidFill>
                  <a:schemeClr val="tx1"/>
                </a:solidFill>
              </a:rPr>
              <a:t>Seungsik</a:t>
            </a:r>
            <a:r>
              <a:rPr lang="en-US" altLang="ko-KR" dirty="0">
                <a:solidFill>
                  <a:schemeClr val="tx1"/>
                </a:solidFill>
              </a:rPr>
              <a:t> Lee, </a:t>
            </a:r>
            <a:r>
              <a:rPr lang="en-US" altLang="ko-KR" dirty="0" err="1">
                <a:solidFill>
                  <a:schemeClr val="tx1"/>
                </a:solidFill>
              </a:rPr>
              <a:t>Hoyong</a:t>
            </a:r>
            <a:r>
              <a:rPr lang="en-US" altLang="ko-KR" dirty="0">
                <a:solidFill>
                  <a:schemeClr val="tx1"/>
                </a:solidFill>
              </a:rPr>
              <a:t> Kang, and </a:t>
            </a:r>
            <a:r>
              <a:rPr lang="en-US" altLang="ko-KR" dirty="0" err="1">
                <a:solidFill>
                  <a:schemeClr val="tx1"/>
                </a:solidFill>
              </a:rPr>
              <a:t>Buki</a:t>
            </a:r>
            <a:r>
              <a:rPr lang="en-US" altLang="ko-KR" dirty="0">
                <a:solidFill>
                  <a:schemeClr val="tx1"/>
                </a:solidFill>
              </a:rPr>
              <a:t> Kim</a:t>
            </a:r>
          </a:p>
          <a:p>
            <a:r>
              <a:rPr lang="en-US" altLang="ko-KR" dirty="0">
                <a:solidFill>
                  <a:schemeClr val="tx1"/>
                </a:solidFill>
              </a:rPr>
              <a:t>Journal</a:t>
            </a:r>
            <a:r>
              <a:rPr lang="ko-KR" altLang="en-US" dirty="0">
                <a:solidFill>
                  <a:schemeClr val="tx1"/>
                </a:solidFill>
              </a:rPr>
              <a:t> </a:t>
            </a:r>
            <a:r>
              <a:rPr lang="en-US" altLang="ko-KR" dirty="0">
                <a:solidFill>
                  <a:schemeClr val="tx1"/>
                </a:solidFill>
              </a:rPr>
              <a:t>of</a:t>
            </a:r>
            <a:r>
              <a:rPr lang="ko-KR" altLang="en-US" dirty="0">
                <a:solidFill>
                  <a:schemeClr val="tx1"/>
                </a:solidFill>
              </a:rPr>
              <a:t> </a:t>
            </a:r>
            <a:r>
              <a:rPr lang="en-US" altLang="ko-KR" dirty="0">
                <a:solidFill>
                  <a:schemeClr val="tx1"/>
                </a:solidFill>
              </a:rPr>
              <a:t>Marine</a:t>
            </a:r>
            <a:r>
              <a:rPr lang="ko-KR" altLang="en-US" dirty="0">
                <a:solidFill>
                  <a:schemeClr val="tx1"/>
                </a:solidFill>
              </a:rPr>
              <a:t> </a:t>
            </a:r>
            <a:r>
              <a:rPr lang="en-US" altLang="ko-KR" dirty="0">
                <a:solidFill>
                  <a:schemeClr val="tx1"/>
                </a:solidFill>
              </a:rPr>
              <a:t>Science</a:t>
            </a:r>
            <a:r>
              <a:rPr lang="ko-KR" altLang="en-US" dirty="0">
                <a:solidFill>
                  <a:schemeClr val="tx1"/>
                </a:solidFill>
              </a:rPr>
              <a:t> </a:t>
            </a:r>
            <a:r>
              <a:rPr lang="en-US" altLang="ko-KR" dirty="0">
                <a:solidFill>
                  <a:schemeClr val="tx1"/>
                </a:solidFill>
              </a:rPr>
              <a:t>and</a:t>
            </a:r>
            <a:r>
              <a:rPr lang="ko-KR" altLang="en-US" dirty="0">
                <a:solidFill>
                  <a:schemeClr val="tx1"/>
                </a:solidFill>
              </a:rPr>
              <a:t> </a:t>
            </a:r>
            <a:r>
              <a:rPr lang="en-US" altLang="ko-KR" dirty="0">
                <a:solidFill>
                  <a:schemeClr val="tx1"/>
                </a:solidFill>
              </a:rPr>
              <a:t>Engineering</a:t>
            </a:r>
            <a:r>
              <a:rPr lang="pt-BR" altLang="ko-KR" dirty="0">
                <a:solidFill>
                  <a:schemeClr val="tx1"/>
                </a:solidFill>
              </a:rPr>
              <a:t> 2023, 11, 2243</a:t>
            </a:r>
            <a:endParaRPr lang="ko-KR" altLang="en-US" dirty="0">
              <a:solidFill>
                <a:schemeClr val="tx1"/>
              </a:solidFill>
            </a:endParaRPr>
          </a:p>
        </p:txBody>
      </p:sp>
    </p:spTree>
    <p:extLst>
      <p:ext uri="{BB962C8B-B14F-4D97-AF65-F5344CB8AC3E}">
        <p14:creationId xmlns:p14="http://schemas.microsoft.com/office/powerpoint/2010/main" val="149833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DA089-39E7-D109-990E-1B8767D6B0E5}"/>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8DF8203-6E9F-BD3E-59E4-16DEF1D26713}"/>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Measurement of Signal Strength </a:t>
            </a:r>
            <a:r>
              <a:rPr lang="en-US" altLang="ko-KR" sz="3200" b="1" dirty="0">
                <a:solidFill>
                  <a:schemeClr val="tx1"/>
                </a:solidFill>
                <a:latin typeface="Times New Roman" panose="02020603050405020304" pitchFamily="18" charset="0"/>
                <a:cs typeface="Times New Roman" panose="02020603050405020304" pitchFamily="18" charset="0"/>
              </a:rPr>
              <a:t>on Ship</a:t>
            </a:r>
            <a:r>
              <a:rPr lang="en-US" altLang="ko-KR" sz="3200" b="1" spc="-100" dirty="0">
                <a:latin typeface="Times New Roman" panose="02020603050405020304" pitchFamily="18" charset="0"/>
                <a:cs typeface="Times New Roman" panose="02020603050405020304" pitchFamily="18" charset="0"/>
              </a:rPr>
              <a:t>(2)</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9FBA0E90-5068-7546-5CBB-8F6E4A5CEB1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8</a:t>
            </a:fld>
            <a:endParaRPr lang="en-US" altLang="en-US">
              <a:solidFill>
                <a:schemeClr val="tx1"/>
              </a:solidFill>
            </a:endParaRPr>
          </a:p>
        </p:txBody>
      </p:sp>
      <p:sp>
        <p:nvSpPr>
          <p:cNvPr id="2" name="Content Placeholder 2">
            <a:extLst>
              <a:ext uri="{FF2B5EF4-FFF2-40B4-BE49-F238E27FC236}">
                <a16:creationId xmlns:a16="http://schemas.microsoft.com/office/drawing/2014/main" id="{E4076FCF-8A1D-0F10-05DE-6874CFA4EE36}"/>
              </a:ext>
            </a:extLst>
          </p:cNvPr>
          <p:cNvSpPr>
            <a:spLocks noGrp="1" noChangeArrowheads="1"/>
          </p:cNvSpPr>
          <p:nvPr>
            <p:ph idx="1"/>
          </p:nvPr>
        </p:nvSpPr>
        <p:spPr>
          <a:xfrm>
            <a:off x="687382" y="1484784"/>
            <a:ext cx="7836695" cy="1728192"/>
          </a:xfrm>
        </p:spPr>
        <p:txBody>
          <a:bodyPr>
            <a:noAutofit/>
          </a:bodyPr>
          <a:lstStyle/>
          <a:p>
            <a:pPr marL="180975" indent="-18097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The experiment focused on measuring signal propagation characteristics and identifying factors affecting signal strength.</a:t>
            </a:r>
          </a:p>
          <a:p>
            <a:pPr marL="450850" indent="-269875">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 RSSI was measured by sequentially changing the receiver location starting from a nearby point at initial transmitter location and moving outward, and then the  measurements moved to the next receiver location after completing the measurements at one transmitter location</a:t>
            </a:r>
          </a:p>
          <a:p>
            <a:pPr marL="450850" indent="-269875">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Marked locations for RSSI measurements from the Engine Room to the Navigation Bridge, to identify areas with reliable signal strength.</a:t>
            </a:r>
          </a:p>
          <a:p>
            <a:pPr marL="450850" indent="-269875">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This information was important in selecting optimal router locations and determining the feasibility of building a multi-hop network</a:t>
            </a:r>
          </a:p>
          <a:p>
            <a:pPr marL="182563" indent="0">
              <a:spcBef>
                <a:spcPts val="1200"/>
              </a:spcBef>
              <a:spcAft>
                <a:spcPts val="0"/>
              </a:spcAft>
            </a:pPr>
            <a:r>
              <a:rPr lang="en-US" altLang="ko-KR" sz="2000" dirty="0">
                <a:latin typeface="Times New Roman" panose="02020603050405020304" pitchFamily="18" charset="0"/>
                <a:cs typeface="Times New Roman" panose="02020603050405020304" pitchFamily="18" charset="0"/>
              </a:rPr>
              <a:t> </a:t>
            </a:r>
          </a:p>
          <a:p>
            <a:pPr marL="0" indent="0"/>
            <a:endParaRPr lang="en-US" altLang="ko-KR" sz="2000" dirty="0">
              <a:latin typeface="Times New Roman" panose="02020603050405020304" pitchFamily="18" charset="0"/>
              <a:cs typeface="Times New Roman" panose="02020603050405020304" pitchFamily="18" charset="0"/>
            </a:endParaRPr>
          </a:p>
        </p:txBody>
      </p:sp>
      <p:pic>
        <p:nvPicPr>
          <p:cNvPr id="4" name="그림 3">
            <a:extLst>
              <a:ext uri="{FF2B5EF4-FFF2-40B4-BE49-F238E27FC236}">
                <a16:creationId xmlns:a16="http://schemas.microsoft.com/office/drawing/2014/main" id="{E0B49F84-08F9-89F7-FE33-666F000427A3}"/>
              </a:ext>
            </a:extLst>
          </p:cNvPr>
          <p:cNvPicPr>
            <a:picLocks noChangeAspect="1"/>
          </p:cNvPicPr>
          <p:nvPr/>
        </p:nvPicPr>
        <p:blipFill>
          <a:blip r:embed="rId3"/>
          <a:stretch>
            <a:fillRect/>
          </a:stretch>
        </p:blipFill>
        <p:spPr>
          <a:xfrm>
            <a:off x="555689" y="4914315"/>
            <a:ext cx="3960440" cy="1409365"/>
          </a:xfrm>
          <a:prstGeom prst="rect">
            <a:avLst/>
          </a:prstGeom>
        </p:spPr>
      </p:pic>
      <p:sp>
        <p:nvSpPr>
          <p:cNvPr id="6" name="TextBox 5">
            <a:extLst>
              <a:ext uri="{FF2B5EF4-FFF2-40B4-BE49-F238E27FC236}">
                <a16:creationId xmlns:a16="http://schemas.microsoft.com/office/drawing/2014/main" id="{7053B1E4-C745-5511-D1B6-418E7F291368}"/>
              </a:ext>
            </a:extLst>
          </p:cNvPr>
          <p:cNvSpPr txBox="1"/>
          <p:nvPr/>
        </p:nvSpPr>
        <p:spPr>
          <a:xfrm>
            <a:off x="3131840" y="6185181"/>
            <a:ext cx="3380192" cy="276999"/>
          </a:xfrm>
          <a:prstGeom prst="rect">
            <a:avLst/>
          </a:prstGeom>
          <a:noFill/>
        </p:spPr>
        <p:txBody>
          <a:bodyPr wrap="square">
            <a:spAutoFit/>
          </a:bodyPr>
          <a:lstStyle/>
          <a:p>
            <a:r>
              <a:rPr lang="en-US" altLang="ko-KR" sz="1200" b="1" i="0" u="none" strike="noStrike" baseline="0" dirty="0">
                <a:solidFill>
                  <a:schemeClr val="tx1"/>
                </a:solidFill>
                <a:latin typeface="URWPalladioL-Roma"/>
              </a:rPr>
              <a:t>&lt; Measurement steps and coordination system &gt;</a:t>
            </a:r>
            <a:endParaRPr lang="ko-KR" altLang="en-US" b="1" dirty="0">
              <a:solidFill>
                <a:schemeClr val="tx1"/>
              </a:solidFill>
            </a:endParaRPr>
          </a:p>
        </p:txBody>
      </p:sp>
      <p:pic>
        <p:nvPicPr>
          <p:cNvPr id="8" name="그림 7">
            <a:extLst>
              <a:ext uri="{FF2B5EF4-FFF2-40B4-BE49-F238E27FC236}">
                <a16:creationId xmlns:a16="http://schemas.microsoft.com/office/drawing/2014/main" id="{C1356030-C86C-74DC-A39F-407EE6CEFD00}"/>
              </a:ext>
            </a:extLst>
          </p:cNvPr>
          <p:cNvPicPr>
            <a:picLocks noChangeAspect="1"/>
          </p:cNvPicPr>
          <p:nvPr/>
        </p:nvPicPr>
        <p:blipFill>
          <a:blip r:embed="rId4"/>
          <a:stretch>
            <a:fillRect/>
          </a:stretch>
        </p:blipFill>
        <p:spPr>
          <a:xfrm>
            <a:off x="4516129" y="5058179"/>
            <a:ext cx="4211960" cy="1127002"/>
          </a:xfrm>
          <a:prstGeom prst="rect">
            <a:avLst/>
          </a:prstGeom>
        </p:spPr>
      </p:pic>
    </p:spTree>
    <p:extLst>
      <p:ext uri="{BB962C8B-B14F-4D97-AF65-F5344CB8AC3E}">
        <p14:creationId xmlns:p14="http://schemas.microsoft.com/office/powerpoint/2010/main" val="301041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D730F-97E9-F285-86AC-797775B3BA00}"/>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D75A9D0B-D15B-EAF1-FC57-93D9F96B8C1E}"/>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Measurement of Signal Strength </a:t>
            </a:r>
            <a:r>
              <a:rPr lang="en-US" altLang="ko-KR" sz="3200" b="1" dirty="0">
                <a:solidFill>
                  <a:schemeClr val="tx1"/>
                </a:solidFill>
                <a:latin typeface="Times New Roman" panose="02020603050405020304" pitchFamily="18" charset="0"/>
                <a:cs typeface="Times New Roman" panose="02020603050405020304" pitchFamily="18" charset="0"/>
              </a:rPr>
              <a:t>on Ship</a:t>
            </a:r>
            <a:r>
              <a:rPr lang="en-US" altLang="ko-KR" sz="3200" b="1" spc="-100" dirty="0">
                <a:solidFill>
                  <a:schemeClr val="tx1"/>
                </a:solidFill>
                <a:latin typeface="Times New Roman" panose="02020603050405020304" pitchFamily="18" charset="0"/>
                <a:cs typeface="Times New Roman" panose="02020603050405020304" pitchFamily="18" charset="0"/>
              </a:rPr>
              <a:t>(</a:t>
            </a:r>
            <a:r>
              <a:rPr lang="en-US" altLang="ko-KR" sz="3200" b="1" spc="-100" dirty="0">
                <a:latin typeface="Times New Roman" panose="02020603050405020304" pitchFamily="18" charset="0"/>
                <a:cs typeface="Times New Roman" panose="02020603050405020304" pitchFamily="18" charset="0"/>
              </a:rPr>
              <a:t>3)</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DBC51E3D-BCBD-7D75-D6C7-73985936E1D6}"/>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9</a:t>
            </a:fld>
            <a:endParaRPr lang="en-US" altLang="en-US">
              <a:solidFill>
                <a:schemeClr val="tx1"/>
              </a:solidFill>
            </a:endParaRPr>
          </a:p>
        </p:txBody>
      </p:sp>
      <p:sp>
        <p:nvSpPr>
          <p:cNvPr id="2" name="Content Placeholder 2">
            <a:extLst>
              <a:ext uri="{FF2B5EF4-FFF2-40B4-BE49-F238E27FC236}">
                <a16:creationId xmlns:a16="http://schemas.microsoft.com/office/drawing/2014/main" id="{57D1C3A0-484E-2367-AABD-18020DFCC4F3}"/>
              </a:ext>
            </a:extLst>
          </p:cNvPr>
          <p:cNvSpPr>
            <a:spLocks noGrp="1" noChangeArrowheads="1"/>
          </p:cNvSpPr>
          <p:nvPr>
            <p:ph idx="1"/>
          </p:nvPr>
        </p:nvSpPr>
        <p:spPr>
          <a:xfrm>
            <a:off x="687382" y="1484784"/>
            <a:ext cx="7836695" cy="1296144"/>
          </a:xfrm>
        </p:spPr>
        <p:txBody>
          <a:bodyPr>
            <a:noAutofit/>
          </a:bodyPr>
          <a:lstStyle/>
          <a:p>
            <a:pPr marL="180975" indent="-18097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The RSSI measurements were performed using two transmitter-receiver pairs for each of the 923MHz and 2.4 GHz bands.</a:t>
            </a:r>
          </a:p>
          <a:p>
            <a:pPr marL="450850" indent="-269875">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SX1262DVK1CAS for 923MHz transmission and reception tests</a:t>
            </a:r>
          </a:p>
          <a:p>
            <a:pPr marL="450850" indent="-269875">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SX1280RF1ZHP for 2.4GHz transmission and reception tests  </a:t>
            </a:r>
          </a:p>
          <a:p>
            <a:pPr marL="0" indent="0"/>
            <a:endParaRPr lang="en-US" altLang="ko-KR" sz="2000"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a16="http://schemas.microsoft.com/office/drawing/2014/main" id="{D33C00BC-8CB1-F49D-D609-AC9756268374}"/>
              </a:ext>
            </a:extLst>
          </p:cNvPr>
          <p:cNvPicPr>
            <a:picLocks noChangeAspect="1"/>
          </p:cNvPicPr>
          <p:nvPr/>
        </p:nvPicPr>
        <p:blipFill>
          <a:blip r:embed="rId3"/>
          <a:stretch>
            <a:fillRect/>
          </a:stretch>
        </p:blipFill>
        <p:spPr>
          <a:xfrm>
            <a:off x="785941" y="3284984"/>
            <a:ext cx="3744416" cy="2490013"/>
          </a:xfrm>
          <a:prstGeom prst="rect">
            <a:avLst/>
          </a:prstGeom>
        </p:spPr>
      </p:pic>
      <p:sp>
        <p:nvSpPr>
          <p:cNvPr id="9" name="TextBox 8">
            <a:extLst>
              <a:ext uri="{FF2B5EF4-FFF2-40B4-BE49-F238E27FC236}">
                <a16:creationId xmlns:a16="http://schemas.microsoft.com/office/drawing/2014/main" id="{1C240EDC-75A5-3177-48E1-2728F47EF23F}"/>
              </a:ext>
            </a:extLst>
          </p:cNvPr>
          <p:cNvSpPr txBox="1"/>
          <p:nvPr/>
        </p:nvSpPr>
        <p:spPr>
          <a:xfrm>
            <a:off x="646860" y="5904860"/>
            <a:ext cx="4032448" cy="276999"/>
          </a:xfrm>
          <a:prstGeom prst="rect">
            <a:avLst/>
          </a:prstGeom>
          <a:noFill/>
        </p:spPr>
        <p:txBody>
          <a:bodyPr wrap="square">
            <a:spAutoFit/>
          </a:bodyPr>
          <a:lstStyle/>
          <a:p>
            <a:r>
              <a:rPr lang="en-US" altLang="ko-KR" sz="1200" b="1" i="0" u="none" strike="noStrike" baseline="0" dirty="0">
                <a:solidFill>
                  <a:schemeClr val="tx1"/>
                </a:solidFill>
                <a:latin typeface="URWPalladioL-Roma"/>
              </a:rPr>
              <a:t>&lt; Measurement devices for (a) sub-1 GHz and (b) 2.4 GHz &gt;</a:t>
            </a:r>
            <a:r>
              <a:rPr lang="en-US" altLang="ko-KR" sz="1200" b="0" i="0" u="none" strike="noStrike" baseline="0" dirty="0">
                <a:latin typeface="URWPalladioL-Roma"/>
              </a:rPr>
              <a:t>.</a:t>
            </a:r>
            <a:endParaRPr lang="ko-KR" altLang="en-US" dirty="0"/>
          </a:p>
        </p:txBody>
      </p:sp>
      <p:pic>
        <p:nvPicPr>
          <p:cNvPr id="11" name="그림 10">
            <a:extLst>
              <a:ext uri="{FF2B5EF4-FFF2-40B4-BE49-F238E27FC236}">
                <a16:creationId xmlns:a16="http://schemas.microsoft.com/office/drawing/2014/main" id="{4175061E-E9C7-CCE9-985A-F58621C60F1E}"/>
              </a:ext>
            </a:extLst>
          </p:cNvPr>
          <p:cNvPicPr>
            <a:picLocks noChangeAspect="1"/>
          </p:cNvPicPr>
          <p:nvPr/>
        </p:nvPicPr>
        <p:blipFill>
          <a:blip r:embed="rId4"/>
          <a:stretch>
            <a:fillRect/>
          </a:stretch>
        </p:blipFill>
        <p:spPr>
          <a:xfrm>
            <a:off x="4773490" y="3722844"/>
            <a:ext cx="3584569" cy="1490879"/>
          </a:xfrm>
          <a:prstGeom prst="rect">
            <a:avLst/>
          </a:prstGeom>
        </p:spPr>
      </p:pic>
      <p:sp>
        <p:nvSpPr>
          <p:cNvPr id="13" name="TextBox 12">
            <a:extLst>
              <a:ext uri="{FF2B5EF4-FFF2-40B4-BE49-F238E27FC236}">
                <a16:creationId xmlns:a16="http://schemas.microsoft.com/office/drawing/2014/main" id="{08E008D9-1FDE-511E-023F-4A7FCDB13A03}"/>
              </a:ext>
            </a:extLst>
          </p:cNvPr>
          <p:cNvSpPr txBox="1"/>
          <p:nvPr/>
        </p:nvSpPr>
        <p:spPr>
          <a:xfrm>
            <a:off x="5148064" y="5301083"/>
            <a:ext cx="3014086" cy="276999"/>
          </a:xfrm>
          <a:prstGeom prst="rect">
            <a:avLst/>
          </a:prstGeom>
          <a:noFill/>
        </p:spPr>
        <p:txBody>
          <a:bodyPr wrap="square">
            <a:spAutoFit/>
          </a:bodyPr>
          <a:lstStyle/>
          <a:p>
            <a:r>
              <a:rPr lang="en-US" altLang="ko-KR" sz="1200" b="1" i="0" u="none" strike="noStrike" baseline="0" dirty="0">
                <a:solidFill>
                  <a:schemeClr val="tx1"/>
                </a:solidFill>
                <a:latin typeface="URWPalladioL-Roma"/>
              </a:rPr>
              <a:t>&lt; Wireless parameters for measurement &gt;</a:t>
            </a:r>
            <a:endParaRPr lang="ko-KR" altLang="en-US" b="1" dirty="0"/>
          </a:p>
        </p:txBody>
      </p:sp>
    </p:spTree>
    <p:extLst>
      <p:ext uri="{BB962C8B-B14F-4D97-AF65-F5344CB8AC3E}">
        <p14:creationId xmlns:p14="http://schemas.microsoft.com/office/powerpoint/2010/main" val="223078412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38913</TotalTime>
  <Words>3211</Words>
  <Application>Microsoft Office PowerPoint</Application>
  <PresentationFormat>화면 슬라이드 쇼(4:3)</PresentationFormat>
  <Paragraphs>396</Paragraphs>
  <Slides>31</Slides>
  <Notes>31</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31</vt:i4>
      </vt:variant>
    </vt:vector>
  </HeadingPairs>
  <TitlesOfParts>
    <vt:vector size="40" baseType="lpstr">
      <vt:lpstr>Arial Unicode MS</vt:lpstr>
      <vt:lpstr>TimesNewRoman,Bold</vt:lpstr>
      <vt:lpstr>URWPalladioL-Roma</vt:lpstr>
      <vt:lpstr>맑은 고딕</vt:lpstr>
      <vt:lpstr>Arial</vt:lpstr>
      <vt:lpstr>Libre Barcode 128</vt:lpstr>
      <vt:lpstr>Times New Roman</vt:lpstr>
      <vt:lpstr>Wingdings</vt:lpstr>
      <vt:lpstr>Office Theme</vt:lpstr>
      <vt:lpstr>PowerPoint 프레젠테이션</vt:lpstr>
      <vt:lpstr>Introduction(1) </vt:lpstr>
      <vt:lpstr>Introduction(2)</vt:lpstr>
      <vt:lpstr>Introduction(3)</vt:lpstr>
      <vt:lpstr>PowerPoint 프레젠테이션</vt:lpstr>
      <vt:lpstr>Wireless environment in SAN</vt:lpstr>
      <vt:lpstr>Measurement of Signal Strength on Ship(1)</vt:lpstr>
      <vt:lpstr>Measurement of Signal Strength on Ship(2)</vt:lpstr>
      <vt:lpstr>Measurement of Signal Strength on Ship(3)</vt:lpstr>
      <vt:lpstr>Measurement Results(1)</vt:lpstr>
      <vt:lpstr>Measurement Results(2)</vt:lpstr>
      <vt:lpstr>Measurement Results(3)</vt:lpstr>
      <vt:lpstr>Measurement Results(4)</vt:lpstr>
      <vt:lpstr>Measurement Results(5)</vt:lpstr>
      <vt:lpstr>PowerPoint 프레젠테이션</vt:lpstr>
      <vt:lpstr>Wireless Environment of Container Network(1) </vt:lpstr>
      <vt:lpstr>Wireless Environment of Container Network(2) </vt:lpstr>
      <vt:lpstr>Wireless Links for Shipping Container Monitoring </vt:lpstr>
      <vt:lpstr>Pass Loss  for the Inter-Container Link</vt:lpstr>
      <vt:lpstr>Pass Loss in Container Row Stacking(1)</vt:lpstr>
      <vt:lpstr>Pass Loss in Container Row Stacking(2)</vt:lpstr>
      <vt:lpstr>Pass Loss in Container Block Stacking(1)</vt:lpstr>
      <vt:lpstr>Pass Loss in Container Block Stacking(2)</vt:lpstr>
      <vt:lpstr> Link Budget of NG-SUN PHY(1)</vt:lpstr>
      <vt:lpstr> Link Budget of NG-SUN PHY(2)</vt:lpstr>
      <vt:lpstr>Conclusion (1)</vt:lpstr>
      <vt:lpstr>Conclusion (2)</vt:lpstr>
      <vt:lpstr>Conclusion (3)</vt:lpstr>
      <vt:lpstr>Conclusion (4)</vt:lpstr>
      <vt:lpstr>References</vt:lpstr>
      <vt:lpstr>PowerPoint 프레젠테이션</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2023 Plenary</cp:keywords>
  <dc:description>15-23-0003-00-wng0</dc:description>
  <cp:lastModifiedBy>상성 최</cp:lastModifiedBy>
  <cp:revision>301</cp:revision>
  <cp:lastPrinted>2000-03-07T00:55:37Z</cp:lastPrinted>
  <dcterms:created xsi:type="dcterms:W3CDTF">2016-01-17T22:48:36Z</dcterms:created>
  <dcterms:modified xsi:type="dcterms:W3CDTF">2024-11-11T10:54:02Z</dcterms:modified>
  <cp:category/>
</cp:coreProperties>
</file>