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trictFirstAndLastChars="0" saveSubsetFonts="1" autoCompressPictures="0">
  <p:sldMasterIdLst>
    <p:sldMasterId id="2147483648" r:id="rId4"/>
  </p:sldMasterIdLst>
  <p:notesMasterIdLst>
    <p:notesMasterId r:id="rId11"/>
  </p:notesMasterIdLst>
  <p:handoutMasterIdLst>
    <p:handoutMasterId r:id="rId12"/>
  </p:handoutMasterIdLst>
  <p:sldIdLst>
    <p:sldId id="287" r:id="rId5"/>
    <p:sldId id="544" r:id="rId6"/>
    <p:sldId id="548" r:id="rId7"/>
    <p:sldId id="549" r:id="rId8"/>
    <p:sldId id="547" r:id="rId9"/>
    <p:sldId id="550" r:id="rId10"/>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4"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CC9900"/>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270" autoAdjust="0"/>
    <p:restoredTop sz="94598" autoAdjust="0"/>
  </p:normalViewPr>
  <p:slideViewPr>
    <p:cSldViewPr>
      <p:cViewPr varScale="1">
        <p:scale>
          <a:sx n="62" d="100"/>
          <a:sy n="62" d="100"/>
        </p:scale>
        <p:origin x="2477" y="5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79" d="100"/>
          <a:sy n="79" d="100"/>
        </p:scale>
        <p:origin x="3936"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1D84B6F-8766-4667-BD8B-9099CBFD0161}"/>
              </a:ext>
            </a:extLst>
          </p:cNvPr>
          <p:cNvSpPr>
            <a:spLocks noGrp="1"/>
          </p:cNvSpPr>
          <p:nvPr>
            <p:ph type="hdr" sz="quarter"/>
          </p:nvPr>
        </p:nvSpPr>
        <p:spPr>
          <a:xfrm>
            <a:off x="0" y="0"/>
            <a:ext cx="2971800"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14BBB1D5-380E-4F92-8ACD-5DA4B8BA82F6}"/>
              </a:ext>
            </a:extLst>
          </p:cNvPr>
          <p:cNvSpPr>
            <a:spLocks noGrp="1"/>
          </p:cNvSpPr>
          <p:nvPr>
            <p:ph type="dt" sz="quarter" idx="1"/>
          </p:nvPr>
        </p:nvSpPr>
        <p:spPr>
          <a:xfrm>
            <a:off x="3884613" y="0"/>
            <a:ext cx="2971800" cy="463550"/>
          </a:xfrm>
          <a:prstGeom prst="rect">
            <a:avLst/>
          </a:prstGeom>
        </p:spPr>
        <p:txBody>
          <a:bodyPr vert="horz" lIns="91440" tIns="45720" rIns="91440" bIns="45720" rtlCol="0"/>
          <a:lstStyle>
            <a:lvl1pPr algn="r">
              <a:defRPr sz="1200"/>
            </a:lvl1pPr>
          </a:lstStyle>
          <a:p>
            <a:r>
              <a:rPr lang="en-US" dirty="0"/>
              <a:t>November 2023</a:t>
            </a:r>
          </a:p>
        </p:txBody>
      </p:sp>
      <p:sp>
        <p:nvSpPr>
          <p:cNvPr id="4" name="Footer Placeholder 3">
            <a:extLst>
              <a:ext uri="{FF2B5EF4-FFF2-40B4-BE49-F238E27FC236}">
                <a16:creationId xmlns:a16="http://schemas.microsoft.com/office/drawing/2014/main" id="{02D07724-8B67-4AAB-9F76-25B4D58049A5}"/>
              </a:ext>
            </a:extLst>
          </p:cNvPr>
          <p:cNvSpPr>
            <a:spLocks noGrp="1"/>
          </p:cNvSpPr>
          <p:nvPr>
            <p:ph type="ftr" sz="quarter" idx="2"/>
          </p:nvPr>
        </p:nvSpPr>
        <p:spPr>
          <a:xfrm>
            <a:off x="0" y="8774113"/>
            <a:ext cx="2971800"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4CB2FCF8-C17D-43CD-B51B-39A016952A88}"/>
              </a:ext>
            </a:extLst>
          </p:cNvPr>
          <p:cNvSpPr>
            <a:spLocks noGrp="1"/>
          </p:cNvSpPr>
          <p:nvPr>
            <p:ph type="sldNum" sz="quarter" idx="3"/>
          </p:nvPr>
        </p:nvSpPr>
        <p:spPr>
          <a:xfrm>
            <a:off x="3884613" y="8774113"/>
            <a:ext cx="2971800" cy="463550"/>
          </a:xfrm>
          <a:prstGeom prst="rect">
            <a:avLst/>
          </a:prstGeom>
        </p:spPr>
        <p:txBody>
          <a:bodyPr vert="horz" lIns="91440" tIns="45720" rIns="91440" bIns="45720" rtlCol="0" anchor="b"/>
          <a:lstStyle>
            <a:lvl1pPr algn="r">
              <a:defRPr sz="1200"/>
            </a:lvl1pPr>
          </a:lstStyle>
          <a:p>
            <a:fld id="{80A5B33A-9EB0-432D-9764-B8B306DAF2AA}" type="slidenum">
              <a:rPr lang="en-US" smtClean="0"/>
              <a:t>‹#›</a:t>
            </a:fld>
            <a:endParaRPr lang="en-US" dirty="0"/>
          </a:p>
        </p:txBody>
      </p:sp>
    </p:spTree>
    <p:extLst>
      <p:ext uri="{BB962C8B-B14F-4D97-AF65-F5344CB8AC3E}">
        <p14:creationId xmlns:p14="http://schemas.microsoft.com/office/powerpoint/2010/main" val="409067994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dirty="0"/>
              <a:t>November 2023</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dirty="0"/>
              <a:t>Page </a:t>
            </a:r>
            <a:fld id="{AF55197A-4911-4ED0-BBAA-82A1653DF638}" type="slidenum">
              <a:rPr lang="en-US" altLang="en-US" smtClean="0"/>
              <a:pPr>
                <a:defRPr/>
              </a:pPr>
              <a:t>‹#›</a:t>
            </a:fld>
            <a:endParaRPr lang="en-US" altLang="en-US" dirty="0"/>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dirty="0">
                <a:ea typeface="Arial Unicode MS" pitchFamily="34" charset="-128"/>
              </a:rPr>
              <a:t>November 2023</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dirty="0"/>
              <a:t>Page </a:t>
            </a:r>
            <a:fld id="{2A02BA22-F607-40B6-B650-89B025089CA0}" type="slidenum">
              <a:rPr lang="en-US" altLang="en-US" sz="2400" smtClean="0"/>
              <a:pPr>
                <a:spcBef>
                  <a:spcPct val="0"/>
                </a:spcBef>
                <a:buClrTx/>
                <a:buFontTx/>
                <a:buNone/>
              </a:pPr>
              <a:t>1</a:t>
            </a:fld>
            <a:endParaRPr lang="en-US" altLang="en-US" sz="2400" dirty="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dirty="0"/>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dirty="0"/>
              <a:t>Page </a:t>
            </a:r>
            <a:fld id="{B08E7645-705B-4ADD-B5B6-F7EFEFDE2AD9}" type="slidenum">
              <a:rPr lang="en-US" altLang="en-US"/>
              <a:pPr algn="r" eaLnBrk="1" hangingPunct="1">
                <a:spcBef>
                  <a:spcPct val="0"/>
                </a:spcBef>
                <a:buClrTx/>
                <a:buFontTx/>
                <a:buNone/>
              </a:pPr>
              <a:t>1</a:t>
            </a:fld>
            <a:endParaRPr lang="en-US" altLang="en-US" dirty="0"/>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dirty="0">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dirty="0"/>
              <a:t>Slide </a:t>
            </a:r>
            <a:fld id="{CAA2C270-03FA-43C7-AEFB-067184F3C062}" type="slidenum">
              <a:rPr lang="en-US" altLang="en-US" smtClean="0"/>
              <a:pPr>
                <a:defRPr/>
              </a:pPr>
              <a:t>‹#›</a:t>
            </a:fld>
            <a:endParaRPr lang="en-US" altLang="en-US" dirty="0"/>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dirty="0"/>
              <a:t>Slide </a:t>
            </a:r>
            <a:fld id="{6A68D7BD-EE7B-43EB-BA6B-D7A780E6E7A2}" type="slidenum">
              <a:rPr lang="en-US" altLang="en-US" smtClean="0"/>
              <a:pPr>
                <a:defRPr/>
              </a:pPr>
              <a:t>‹#›</a:t>
            </a:fld>
            <a:endParaRPr lang="en-US" altLang="en-US" dirty="0"/>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dirty="0"/>
              <a:t>Slide </a:t>
            </a:r>
            <a:fld id="{D4FA0C20-D616-47F3-A135-1674C8921168}" type="slidenum">
              <a:rPr lang="en-US" altLang="en-US" smtClean="0"/>
              <a:pPr>
                <a:defRPr/>
              </a:pPr>
              <a:t>‹#›</a:t>
            </a:fld>
            <a:endParaRPr lang="en-US" altLang="en-US" dirty="0"/>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dirty="0"/>
              <a:t>Slide </a:t>
            </a:r>
            <a:fld id="{5DD27314-9434-4B6F-80C2-AAC402118CDA}" type="slidenum">
              <a:rPr lang="en-US" altLang="en-US" smtClean="0"/>
              <a:pPr>
                <a:defRPr/>
              </a:pPr>
              <a:t>‹#›</a:t>
            </a:fld>
            <a:endParaRPr lang="en-US" altLang="en-US" dirty="0"/>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dirty="0"/>
              <a:t>Slide </a:t>
            </a:r>
            <a:fld id="{3D266AC6-DD33-448D-B445-2628016ADA7D}" type="slidenum">
              <a:rPr lang="en-US" altLang="en-US" smtClean="0"/>
              <a:pPr>
                <a:defRPr/>
              </a:pPr>
              <a:t>‹#›</a:t>
            </a:fld>
            <a:endParaRPr lang="en-US" altLang="en-US" dirty="0"/>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Click to edit Master title style</a:t>
            </a:r>
            <a:endParaRPr lang="en-US" dirty="0"/>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dirty="0"/>
              <a:t>Slide </a:t>
            </a:r>
            <a:fld id="{1F551F72-38F2-479C-990C-DF0D2C0B1F2C}" type="slidenum">
              <a:rPr lang="en-US" altLang="en-US" smtClean="0"/>
              <a:pPr>
                <a:defRPr/>
              </a:pPr>
              <a:t>‹#›</a:t>
            </a:fld>
            <a:endParaRPr lang="en-US" altLang="en-US" dirty="0"/>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dirty="0"/>
              <a:t>Slide </a:t>
            </a:r>
            <a:fld id="{07143AE2-8961-49C4-80E3-5346A3EB4C4A}" type="slidenum">
              <a:rPr lang="en-US" altLang="en-US" smtClean="0"/>
              <a:pPr>
                <a:defRPr/>
              </a:pPr>
              <a:t>‹#›</a:t>
            </a:fld>
            <a:endParaRPr lang="en-US" altLang="en-US" dirty="0"/>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dirty="0"/>
              <a:t>Slide </a:t>
            </a:r>
            <a:fld id="{49DFBF5E-CB2C-45B5-BBB9-429FD974229E}" type="slidenum">
              <a:rPr lang="en-US" altLang="en-US" smtClean="0"/>
              <a:pPr>
                <a:defRPr/>
              </a:pPr>
              <a:t>‹#›</a:t>
            </a:fld>
            <a:endParaRPr lang="en-US" altLang="en-US" dirty="0"/>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dirty="0"/>
              <a:t>Slid</a:t>
            </a:r>
            <a:fld id="{0F04E8E9-279B-42CA-B6E8-61A287E0027B}" type="slidenum">
              <a:rPr lang="en-US" altLang="en-US" smtClean="0"/>
              <a:pPr>
                <a:defRPr/>
              </a:pPr>
              <a:t>‹#›</a:t>
            </a:fld>
            <a:endParaRPr lang="en-US" altLang="en-US" dirty="0"/>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hasCustomPrompt="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dirty="0"/>
              <a:t>Click to edit Master </a:t>
            </a:r>
            <a:r>
              <a:rPr lang="en-GB" dirty="0" err="1"/>
              <a:t>te</a:t>
            </a:r>
            <a:r>
              <a:rPr lang="en-GB" dirty="0"/>
              <a: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dirty="0"/>
              <a:t>Slide </a:t>
            </a:r>
            <a:fld id="{48BD2DDC-C4F9-4DA1-A63E-D3965D205843}" type="slidenum">
              <a:rPr lang="en-US" altLang="en-US" smtClean="0"/>
              <a:pPr>
                <a:defRPr/>
              </a:pPr>
              <a:t>‹#›</a:t>
            </a:fld>
            <a:endParaRPr lang="en-US" altLang="en-US" dirty="0"/>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dirty="0"/>
              <a:t>Slide </a:t>
            </a:r>
            <a:fld id="{2771F862-3EEA-4803-88C2-BE8D6DB460BF}" type="slidenum">
              <a:rPr lang="en-US" altLang="en-US" smtClean="0"/>
              <a:pPr>
                <a:defRPr/>
              </a:pPr>
              <a:t>‹#›</a:t>
            </a:fld>
            <a:endParaRPr lang="en-US" altLang="en-US" dirty="0"/>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IEEE 15-24-0595-02-04ab</a:t>
            </a: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November 2024</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762000"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dirty="0"/>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609600"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dirty="0"/>
              <a:t>Slide </a:t>
            </a:r>
            <a:fld id="{C945B3CD-E11D-4C08-80C1-5F9C37B0203A}" type="slidenum">
              <a:rPr lang="en-US" altLang="en-US" smtClean="0"/>
              <a:pPr>
                <a:defRPr/>
              </a:pPr>
              <a:t>‹#›</a:t>
            </a:fld>
            <a:endParaRPr lang="en-US" altLang="en-US" dirty="0"/>
          </a:p>
        </p:txBody>
      </p:sp>
      <p:sp>
        <p:nvSpPr>
          <p:cNvPr id="4" name="TextBox 3">
            <a:extLst>
              <a:ext uri="{FF2B5EF4-FFF2-40B4-BE49-F238E27FC236}">
                <a16:creationId xmlns:a16="http://schemas.microsoft.com/office/drawing/2014/main" id="{CF9A1B2C-4192-481E-A881-0EFC31D99970}"/>
              </a:ext>
            </a:extLst>
          </p:cNvPr>
          <p:cNvSpPr txBox="1"/>
          <p:nvPr userDrawn="1"/>
        </p:nvSpPr>
        <p:spPr>
          <a:xfrm>
            <a:off x="7092280" y="6517501"/>
            <a:ext cx="1440972" cy="276999"/>
          </a:xfrm>
          <a:prstGeom prst="rect">
            <a:avLst/>
          </a:prstGeom>
          <a:noFill/>
        </p:spPr>
        <p:txBody>
          <a:bodyPr wrap="none" rtlCol="0">
            <a:spAutoFit/>
          </a:bodyPr>
          <a:lstStyle/>
          <a:p>
            <a:r>
              <a:rPr lang="en-US" dirty="0">
                <a:solidFill>
                  <a:schemeClr val="tx1"/>
                </a:solidFill>
              </a:rPr>
              <a:t>Carlos Aldana, et. al</a:t>
            </a:r>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24/11-24-1138-00-coex-narrowband-frequency-hopping-blocking-wideband.pptx" TargetMode="External"/><Relationship Id="rId2" Type="http://schemas.openxmlformats.org/officeDocument/2006/relationships/hyperlink" Target="https://mentor.ieee.org/802.11/dcn/24/11-24-1150-01-coex-nb-hop-density.ppt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533400" y="762000"/>
            <a:ext cx="8001000" cy="4711163"/>
          </a:xfrm>
          <a:prstGeom prst="rect">
            <a:avLst/>
          </a:prstGeom>
          <a:noFill/>
          <a:ln>
            <a:noFill/>
          </a:ln>
          <a:effec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Personal Area Networks (WPANs)</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ETSI 303687 Update on NB Channel Access</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Carlos Aldana (Meta), Guoqing Li (Meta), Davide Magrin (Meta), Kumail Haider (Meta)</a:t>
            </a:r>
          </a:p>
          <a:p>
            <a:pPr eaLnBrk="1" hangingPunct="1">
              <a:spcBef>
                <a:spcPct val="0"/>
              </a:spcBef>
              <a:buClrTx/>
              <a:buFontTx/>
              <a:buNone/>
              <a:defRPr/>
            </a:pPr>
            <a:r>
              <a:rPr lang="en-US" altLang="en-US" sz="1600" b="1" dirty="0">
                <a:latin typeface="Times New Roman" panose="02020603050405020304" pitchFamily="18" charset="0"/>
              </a:rPr>
              <a:t>Address : </a:t>
            </a:r>
            <a:r>
              <a:rPr lang="en-US" altLang="en-US" sz="1600" dirty="0">
                <a:latin typeface="Times New Roman" panose="02020603050405020304" pitchFamily="18" charset="0"/>
                <a:cs typeface="Times New Roman" panose="02020603050405020304" pitchFamily="18" charset="0"/>
              </a:rPr>
              <a:t>[</a:t>
            </a:r>
            <a:r>
              <a:rPr lang="en-US" altLang="en-US" sz="1600" dirty="0">
                <a:solidFill>
                  <a:schemeClr val="tx1"/>
                </a:solidFill>
                <a:latin typeface="Times New Roman" panose="02020603050405020304" pitchFamily="18" charset="0"/>
                <a:cs typeface="Times New Roman" panose="02020603050405020304" pitchFamily="18" charset="0"/>
              </a:rPr>
              <a:t>1 Hacker Way, Menlo Park, CA 94025]</a:t>
            </a:r>
          </a:p>
          <a:p>
            <a:pPr eaLnBrk="1" hangingPunct="1">
              <a:spcBef>
                <a:spcPct val="0"/>
              </a:spcBef>
              <a:buClrTx/>
              <a:buFontTx/>
              <a:buNone/>
              <a:defRPr/>
            </a:pPr>
            <a:r>
              <a:rPr lang="en-US" altLang="en-US" sz="1600" b="1" dirty="0">
                <a:latin typeface="Times New Roman" panose="02020603050405020304" pitchFamily="18" charset="0"/>
              </a:rPr>
              <a:t>E-Mail</a:t>
            </a:r>
            <a:r>
              <a:rPr lang="en-US" altLang="en-US" sz="1600" dirty="0">
                <a:latin typeface="Times New Roman" panose="02020603050405020304" pitchFamily="18" charset="0"/>
              </a:rPr>
              <a:t>:    [caldana, </a:t>
            </a:r>
            <a:r>
              <a:rPr lang="en-US" altLang="en-US" sz="1600" dirty="0" err="1">
                <a:latin typeface="Times New Roman" panose="02020603050405020304" pitchFamily="18" charset="0"/>
              </a:rPr>
              <a:t>guoqingli</a:t>
            </a:r>
            <a:r>
              <a:rPr lang="en-US" altLang="en-US" sz="1600" dirty="0">
                <a:latin typeface="Times New Roman" panose="02020603050405020304" pitchFamily="18" charset="0"/>
              </a:rPr>
              <a:t>, </a:t>
            </a:r>
            <a:r>
              <a:rPr lang="en-US" altLang="en-US" sz="1600" dirty="0" err="1">
                <a:latin typeface="Times New Roman" panose="02020603050405020304" pitchFamily="18" charset="0"/>
              </a:rPr>
              <a:t>davidmagrin</a:t>
            </a:r>
            <a:r>
              <a:rPr lang="en-US" altLang="en-US" sz="1600" dirty="0">
                <a:latin typeface="Times New Roman" panose="02020603050405020304" pitchFamily="18" charset="0"/>
              </a:rPr>
              <a:t>, haiderkumail (at) meta.com]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Study Group 4ab: UWB Next Generation</a:t>
            </a:r>
          </a:p>
          <a:p>
            <a:pPr eaLnBrk="1" hangingPunct="1">
              <a:spcBef>
                <a:spcPct val="0"/>
              </a:spcBef>
              <a:buClrTx/>
              <a:defRPr/>
            </a:pPr>
            <a:r>
              <a:rPr lang="en-US" altLang="en-US" sz="1600" b="1" dirty="0">
                <a:latin typeface="Times New Roman" panose="02020603050405020304" pitchFamily="18" charset="0"/>
              </a:rPr>
              <a:t>Abstract: </a:t>
            </a:r>
            <a:r>
              <a:rPr lang="en-US" altLang="en-US" sz="1600" dirty="0">
                <a:solidFill>
                  <a:srgbClr val="FF0000"/>
                </a:solidFill>
              </a:rPr>
              <a:t> </a:t>
            </a:r>
            <a:r>
              <a:rPr lang="en-US" altLang="en-US" sz="1600" dirty="0">
                <a:solidFill>
                  <a:schemeClr val="tx1"/>
                </a:solidFill>
                <a:latin typeface="Times New Roman" panose="02020603050405020304" pitchFamily="18" charset="0"/>
                <a:cs typeface="Times New Roman" panose="02020603050405020304" pitchFamily="18" charset="0"/>
              </a:rPr>
              <a:t>[This provides review of ETSI progress related to NB </a:t>
            </a:r>
            <a:r>
              <a:rPr lang="en-US" altLang="en-US" sz="1600" dirty="0" err="1">
                <a:solidFill>
                  <a:schemeClr val="tx1"/>
                </a:solidFill>
                <a:latin typeface="Times New Roman" panose="02020603050405020304" pitchFamily="18" charset="0"/>
                <a:cs typeface="Times New Roman" panose="02020603050405020304" pitchFamily="18" charset="0"/>
              </a:rPr>
              <a:t>Coex</a:t>
            </a:r>
            <a:r>
              <a:rPr lang="en-US" altLang="en-US" sz="1600" dirty="0">
                <a:solidFill>
                  <a:schemeClr val="tx1"/>
                </a:solidFill>
                <a:latin typeface="Times New Roman" panose="02020603050405020304" pitchFamily="18" charset="0"/>
                <a:cs typeface="Times New Roman" panose="02020603050405020304" pitchFamily="18" charset="0"/>
              </a:rPr>
              <a:t>]</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[For information]</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ED0874-873D-8F37-1322-7EC21534B2FB}"/>
              </a:ext>
            </a:extLst>
          </p:cNvPr>
          <p:cNvSpPr>
            <a:spLocks noGrp="1"/>
          </p:cNvSpPr>
          <p:nvPr>
            <p:ph type="title"/>
          </p:nvPr>
        </p:nvSpPr>
        <p:spPr/>
        <p:txBody>
          <a:bodyPr/>
          <a:lstStyle/>
          <a:p>
            <a:r>
              <a:rPr lang="en-US" sz="2800" dirty="0"/>
              <a:t>Latest BT-SIG Proposal in BRAN(24)126018</a:t>
            </a:r>
          </a:p>
        </p:txBody>
      </p:sp>
      <p:sp>
        <p:nvSpPr>
          <p:cNvPr id="4" name="Slide Number Placeholder 3">
            <a:extLst>
              <a:ext uri="{FF2B5EF4-FFF2-40B4-BE49-F238E27FC236}">
                <a16:creationId xmlns:a16="http://schemas.microsoft.com/office/drawing/2014/main" id="{CEDE6F1D-C4BF-1772-65E7-DDAC62B481BA}"/>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2</a:t>
            </a:fld>
            <a:endParaRPr lang="en-US" altLang="en-US" dirty="0"/>
          </a:p>
        </p:txBody>
      </p:sp>
      <p:pic>
        <p:nvPicPr>
          <p:cNvPr id="5" name="Content Placeholder 6">
            <a:extLst>
              <a:ext uri="{FF2B5EF4-FFF2-40B4-BE49-F238E27FC236}">
                <a16:creationId xmlns:a16="http://schemas.microsoft.com/office/drawing/2014/main" id="{126AC7D5-2F56-38D3-AA8E-C69A07CD94AA}"/>
              </a:ext>
            </a:extLst>
          </p:cNvPr>
          <p:cNvPicPr>
            <a:picLocks noChangeAspect="1"/>
          </p:cNvPicPr>
          <p:nvPr/>
        </p:nvPicPr>
        <p:blipFill>
          <a:blip r:embed="rId2"/>
          <a:stretch>
            <a:fillRect/>
          </a:stretch>
        </p:blipFill>
        <p:spPr bwMode="auto">
          <a:xfrm>
            <a:off x="513432" y="1715633"/>
            <a:ext cx="8117136" cy="42698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a:extLst>
              <a:ext uri="{FF2B5EF4-FFF2-40B4-BE49-F238E27FC236}">
                <a16:creationId xmlns:a16="http://schemas.microsoft.com/office/drawing/2014/main" id="{54F9EE2A-A7D5-6BB9-F2A1-2465DBE86894}"/>
              </a:ext>
            </a:extLst>
          </p:cNvPr>
          <p:cNvSpPr txBox="1"/>
          <p:nvPr/>
        </p:nvSpPr>
        <p:spPr>
          <a:xfrm>
            <a:off x="3104066" y="6131629"/>
            <a:ext cx="2935868" cy="276999"/>
          </a:xfrm>
          <a:prstGeom prst="rect">
            <a:avLst/>
          </a:prstGeom>
          <a:noFill/>
        </p:spPr>
        <p:txBody>
          <a:bodyPr wrap="none" rtlCol="0">
            <a:spAutoFit/>
          </a:bodyPr>
          <a:lstStyle/>
          <a:p>
            <a:r>
              <a:rPr lang="en-US" dirty="0">
                <a:solidFill>
                  <a:schemeClr val="tx1"/>
                </a:solidFill>
              </a:rPr>
              <a:t>NOTE: This was submitted for “Discussion”</a:t>
            </a:r>
          </a:p>
        </p:txBody>
      </p:sp>
    </p:spTree>
    <p:extLst>
      <p:ext uri="{BB962C8B-B14F-4D97-AF65-F5344CB8AC3E}">
        <p14:creationId xmlns:p14="http://schemas.microsoft.com/office/powerpoint/2010/main" val="39256009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045ED3-DD8D-F30C-8E84-F9EB62086A46}"/>
              </a:ext>
            </a:extLst>
          </p:cNvPr>
          <p:cNvSpPr>
            <a:spLocks noGrp="1"/>
          </p:cNvSpPr>
          <p:nvPr>
            <p:ph type="title"/>
          </p:nvPr>
        </p:nvSpPr>
        <p:spPr/>
        <p:txBody>
          <a:bodyPr/>
          <a:lstStyle/>
          <a:p>
            <a:r>
              <a:rPr lang="en-US" dirty="0"/>
              <a:t>Informative Block Diagram</a:t>
            </a:r>
          </a:p>
        </p:txBody>
      </p:sp>
      <p:sp>
        <p:nvSpPr>
          <p:cNvPr id="4" name="Slide Number Placeholder 3">
            <a:extLst>
              <a:ext uri="{FF2B5EF4-FFF2-40B4-BE49-F238E27FC236}">
                <a16:creationId xmlns:a16="http://schemas.microsoft.com/office/drawing/2014/main" id="{C016D628-E8F1-AE49-2A8B-B944389263C4}"/>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3</a:t>
            </a:fld>
            <a:endParaRPr lang="en-US" altLang="en-US" dirty="0"/>
          </a:p>
        </p:txBody>
      </p:sp>
      <p:pic>
        <p:nvPicPr>
          <p:cNvPr id="1026" name="Picture 2">
            <a:extLst>
              <a:ext uri="{FF2B5EF4-FFF2-40B4-BE49-F238E27FC236}">
                <a16:creationId xmlns:a16="http://schemas.microsoft.com/office/drawing/2014/main" id="{E498D21D-9938-AF7D-CD4F-DD4D6F7FE4A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681162"/>
            <a:ext cx="8877300" cy="34956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89435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8277D6-A1D3-122A-2EB9-6CF66F891D9C}"/>
              </a:ext>
            </a:extLst>
          </p:cNvPr>
          <p:cNvSpPr>
            <a:spLocks noGrp="1"/>
          </p:cNvSpPr>
          <p:nvPr>
            <p:ph type="title"/>
          </p:nvPr>
        </p:nvSpPr>
        <p:spPr/>
        <p:txBody>
          <a:bodyPr/>
          <a:lstStyle/>
          <a:p>
            <a:r>
              <a:rPr lang="en-US" dirty="0"/>
              <a:t>Informative State Diagram</a:t>
            </a:r>
          </a:p>
        </p:txBody>
      </p:sp>
      <p:sp>
        <p:nvSpPr>
          <p:cNvPr id="4" name="Slide Number Placeholder 3">
            <a:extLst>
              <a:ext uri="{FF2B5EF4-FFF2-40B4-BE49-F238E27FC236}">
                <a16:creationId xmlns:a16="http://schemas.microsoft.com/office/drawing/2014/main" id="{B775137A-5E48-62CC-346F-A8C6BEF1098B}"/>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4</a:t>
            </a:fld>
            <a:endParaRPr lang="en-US" altLang="en-US" dirty="0"/>
          </a:p>
        </p:txBody>
      </p:sp>
      <p:sp>
        <p:nvSpPr>
          <p:cNvPr id="5" name="Rectangle 4">
            <a:extLst>
              <a:ext uri="{FF2B5EF4-FFF2-40B4-BE49-F238E27FC236}">
                <a16:creationId xmlns:a16="http://schemas.microsoft.com/office/drawing/2014/main" id="{3E804E2A-217C-15E4-C793-16D35767BA56}"/>
              </a:ext>
            </a:extLst>
          </p:cNvPr>
          <p:cNvSpPr/>
          <p:nvPr/>
        </p:nvSpPr>
        <p:spPr bwMode="auto">
          <a:xfrm>
            <a:off x="3851920" y="2060848"/>
            <a:ext cx="2016224" cy="504056"/>
          </a:xfrm>
          <a:prstGeom prst="rect">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kumimoji="0" lang="en-US" sz="2400" b="0" i="0" u="none" strike="noStrike" cap="none" normalizeH="0" baseline="0" dirty="0">
                <a:ln>
                  <a:noFill/>
                </a:ln>
                <a:solidFill>
                  <a:schemeClr val="bg1"/>
                </a:solidFill>
                <a:effectLst/>
                <a:latin typeface="Times New Roman" charset="0"/>
                <a:ea typeface="ＭＳ Ｐゴシック" charset="0"/>
                <a:cs typeface="ＭＳ Ｐゴシック" charset="0"/>
              </a:rPr>
              <a:t>Perform CCA</a:t>
            </a:r>
          </a:p>
        </p:txBody>
      </p:sp>
      <p:sp>
        <p:nvSpPr>
          <p:cNvPr id="6" name="Flowchart: Decision 5">
            <a:extLst>
              <a:ext uri="{FF2B5EF4-FFF2-40B4-BE49-F238E27FC236}">
                <a16:creationId xmlns:a16="http://schemas.microsoft.com/office/drawing/2014/main" id="{EDDE5179-2B4C-BD4C-922E-6FBF719E15D1}"/>
              </a:ext>
            </a:extLst>
          </p:cNvPr>
          <p:cNvSpPr/>
          <p:nvPr/>
        </p:nvSpPr>
        <p:spPr bwMode="auto">
          <a:xfrm>
            <a:off x="4003179" y="3212976"/>
            <a:ext cx="1728192" cy="1008112"/>
          </a:xfrm>
          <a:prstGeom prst="flowChartDecision">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kumimoji="0" lang="en-US" sz="1800" b="0" i="0" u="none" strike="noStrike" cap="none" normalizeH="0" baseline="0" dirty="0">
                <a:ln>
                  <a:noFill/>
                </a:ln>
                <a:solidFill>
                  <a:schemeClr val="bg1"/>
                </a:solidFill>
                <a:effectLst/>
                <a:latin typeface="Times New Roman" charset="0"/>
                <a:ea typeface="ＭＳ Ｐゴシック" charset="0"/>
                <a:cs typeface="ＭＳ Ｐゴシック" charset="0"/>
              </a:rPr>
              <a:t>Is CCA Idle?</a:t>
            </a:r>
          </a:p>
        </p:txBody>
      </p:sp>
      <p:cxnSp>
        <p:nvCxnSpPr>
          <p:cNvPr id="8" name="Straight Arrow Connector 7">
            <a:extLst>
              <a:ext uri="{FF2B5EF4-FFF2-40B4-BE49-F238E27FC236}">
                <a16:creationId xmlns:a16="http://schemas.microsoft.com/office/drawing/2014/main" id="{AE4B6FA9-7822-B343-3251-C729C920A1C8}"/>
              </a:ext>
            </a:extLst>
          </p:cNvPr>
          <p:cNvCxnSpPr/>
          <p:nvPr/>
        </p:nvCxnSpPr>
        <p:spPr bwMode="auto">
          <a:xfrm>
            <a:off x="4858122" y="1439863"/>
            <a:ext cx="0" cy="620985"/>
          </a:xfrm>
          <a:prstGeom prst="straightConnector1">
            <a:avLst/>
          </a:prstGeom>
          <a:solidFill>
            <a:srgbClr val="00B8FF"/>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9" name="Straight Arrow Connector 8">
            <a:extLst>
              <a:ext uri="{FF2B5EF4-FFF2-40B4-BE49-F238E27FC236}">
                <a16:creationId xmlns:a16="http://schemas.microsoft.com/office/drawing/2014/main" id="{E652E67D-8A2E-153E-3737-DF8B83F3F5A6}"/>
              </a:ext>
            </a:extLst>
          </p:cNvPr>
          <p:cNvCxnSpPr/>
          <p:nvPr/>
        </p:nvCxnSpPr>
        <p:spPr bwMode="auto">
          <a:xfrm>
            <a:off x="4860032" y="2564904"/>
            <a:ext cx="0" cy="620985"/>
          </a:xfrm>
          <a:prstGeom prst="straightConnector1">
            <a:avLst/>
          </a:prstGeom>
          <a:solidFill>
            <a:srgbClr val="00B8FF"/>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1" name="Straight Connector 10">
            <a:extLst>
              <a:ext uri="{FF2B5EF4-FFF2-40B4-BE49-F238E27FC236}">
                <a16:creationId xmlns:a16="http://schemas.microsoft.com/office/drawing/2014/main" id="{C02BA7A7-B1B1-E03F-D1FC-0BB918AB1DF5}"/>
              </a:ext>
            </a:extLst>
          </p:cNvPr>
          <p:cNvCxnSpPr>
            <a:stCxn id="6" idx="1"/>
          </p:cNvCxnSpPr>
          <p:nvPr/>
        </p:nvCxnSpPr>
        <p:spPr bwMode="auto">
          <a:xfrm flipH="1">
            <a:off x="2987824" y="3717032"/>
            <a:ext cx="1015355" cy="0"/>
          </a:xfrm>
          <a:prstGeom prst="lin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3" name="Straight Arrow Connector 12">
            <a:extLst>
              <a:ext uri="{FF2B5EF4-FFF2-40B4-BE49-F238E27FC236}">
                <a16:creationId xmlns:a16="http://schemas.microsoft.com/office/drawing/2014/main" id="{4C96262E-F2A1-F66C-51C4-1D87585DB0D9}"/>
              </a:ext>
            </a:extLst>
          </p:cNvPr>
          <p:cNvCxnSpPr/>
          <p:nvPr/>
        </p:nvCxnSpPr>
        <p:spPr bwMode="auto">
          <a:xfrm>
            <a:off x="2987824" y="3717032"/>
            <a:ext cx="0" cy="864096"/>
          </a:xfrm>
          <a:prstGeom prst="straightConnector1">
            <a:avLst/>
          </a:prstGeom>
          <a:solidFill>
            <a:srgbClr val="00B8FF"/>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14" name="Oval 13">
            <a:extLst>
              <a:ext uri="{FF2B5EF4-FFF2-40B4-BE49-F238E27FC236}">
                <a16:creationId xmlns:a16="http://schemas.microsoft.com/office/drawing/2014/main" id="{3D291D37-39C4-C91D-CD67-D310B1636ECC}"/>
              </a:ext>
            </a:extLst>
          </p:cNvPr>
          <p:cNvSpPr/>
          <p:nvPr/>
        </p:nvSpPr>
        <p:spPr bwMode="auto">
          <a:xfrm>
            <a:off x="2015877" y="4608573"/>
            <a:ext cx="1943894" cy="576063"/>
          </a:xfrm>
          <a:prstGeom prst="ellips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kumimoji="0" lang="en-US" sz="2400" b="0" i="0" u="none" strike="noStrike" cap="none" normalizeH="0" baseline="0" dirty="0">
                <a:ln>
                  <a:noFill/>
                </a:ln>
                <a:solidFill>
                  <a:schemeClr val="bg1"/>
                </a:solidFill>
                <a:effectLst/>
                <a:latin typeface="Times New Roman" charset="0"/>
                <a:ea typeface="ＭＳ Ｐゴシック" charset="0"/>
                <a:cs typeface="ＭＳ Ｐゴシック" charset="0"/>
              </a:rPr>
              <a:t>Success</a:t>
            </a:r>
          </a:p>
        </p:txBody>
      </p:sp>
      <p:sp>
        <p:nvSpPr>
          <p:cNvPr id="16" name="TextBox 15">
            <a:extLst>
              <a:ext uri="{FF2B5EF4-FFF2-40B4-BE49-F238E27FC236}">
                <a16:creationId xmlns:a16="http://schemas.microsoft.com/office/drawing/2014/main" id="{7B54DF51-7EA2-C3C4-78F6-C759F776BD59}"/>
              </a:ext>
            </a:extLst>
          </p:cNvPr>
          <p:cNvSpPr txBox="1"/>
          <p:nvPr/>
        </p:nvSpPr>
        <p:spPr>
          <a:xfrm>
            <a:off x="3125511" y="3412159"/>
            <a:ext cx="351378" cy="369332"/>
          </a:xfrm>
          <a:prstGeom prst="rect">
            <a:avLst/>
          </a:prstGeom>
          <a:noFill/>
        </p:spPr>
        <p:txBody>
          <a:bodyPr wrap="none" rtlCol="0">
            <a:spAutoFit/>
          </a:bodyPr>
          <a:lstStyle/>
          <a:p>
            <a:r>
              <a:rPr lang="en-US" sz="1800" dirty="0">
                <a:solidFill>
                  <a:schemeClr val="tx1"/>
                </a:solidFill>
              </a:rPr>
              <a:t>Y</a:t>
            </a:r>
          </a:p>
        </p:txBody>
      </p:sp>
      <p:sp>
        <p:nvSpPr>
          <p:cNvPr id="17" name="TextBox 16">
            <a:extLst>
              <a:ext uri="{FF2B5EF4-FFF2-40B4-BE49-F238E27FC236}">
                <a16:creationId xmlns:a16="http://schemas.microsoft.com/office/drawing/2014/main" id="{9451B2D9-24F9-70F6-B98C-30308A313B40}"/>
              </a:ext>
            </a:extLst>
          </p:cNvPr>
          <p:cNvSpPr txBox="1"/>
          <p:nvPr/>
        </p:nvSpPr>
        <p:spPr>
          <a:xfrm>
            <a:off x="5887670" y="3412159"/>
            <a:ext cx="351378" cy="369332"/>
          </a:xfrm>
          <a:prstGeom prst="rect">
            <a:avLst/>
          </a:prstGeom>
          <a:noFill/>
        </p:spPr>
        <p:txBody>
          <a:bodyPr wrap="none" rtlCol="0">
            <a:spAutoFit/>
          </a:bodyPr>
          <a:lstStyle/>
          <a:p>
            <a:r>
              <a:rPr lang="en-US" sz="1800" dirty="0">
                <a:solidFill>
                  <a:schemeClr val="tx1"/>
                </a:solidFill>
              </a:rPr>
              <a:t>N</a:t>
            </a:r>
          </a:p>
        </p:txBody>
      </p:sp>
      <p:cxnSp>
        <p:nvCxnSpPr>
          <p:cNvPr id="18" name="Straight Connector 17">
            <a:extLst>
              <a:ext uri="{FF2B5EF4-FFF2-40B4-BE49-F238E27FC236}">
                <a16:creationId xmlns:a16="http://schemas.microsoft.com/office/drawing/2014/main" id="{817E6090-C4D5-9CEF-03A5-534591596D6A}"/>
              </a:ext>
            </a:extLst>
          </p:cNvPr>
          <p:cNvCxnSpPr/>
          <p:nvPr/>
        </p:nvCxnSpPr>
        <p:spPr bwMode="auto">
          <a:xfrm flipH="1">
            <a:off x="5731370" y="3717032"/>
            <a:ext cx="1015355" cy="0"/>
          </a:xfrm>
          <a:prstGeom prst="lin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9" name="Straight Arrow Connector 18">
            <a:extLst>
              <a:ext uri="{FF2B5EF4-FFF2-40B4-BE49-F238E27FC236}">
                <a16:creationId xmlns:a16="http://schemas.microsoft.com/office/drawing/2014/main" id="{D3F47E0D-67F4-2827-011B-33D0AF7657D9}"/>
              </a:ext>
            </a:extLst>
          </p:cNvPr>
          <p:cNvCxnSpPr/>
          <p:nvPr/>
        </p:nvCxnSpPr>
        <p:spPr bwMode="auto">
          <a:xfrm>
            <a:off x="6735976" y="3706004"/>
            <a:ext cx="0" cy="864096"/>
          </a:xfrm>
          <a:prstGeom prst="straightConnector1">
            <a:avLst/>
          </a:prstGeom>
          <a:solidFill>
            <a:srgbClr val="00B8FF"/>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20" name="Flowchart: Decision 19">
            <a:extLst>
              <a:ext uri="{FF2B5EF4-FFF2-40B4-BE49-F238E27FC236}">
                <a16:creationId xmlns:a16="http://schemas.microsoft.com/office/drawing/2014/main" id="{1C3AA0DC-4951-4061-5599-E255BB9350BB}"/>
              </a:ext>
            </a:extLst>
          </p:cNvPr>
          <p:cNvSpPr/>
          <p:nvPr/>
        </p:nvSpPr>
        <p:spPr bwMode="auto">
          <a:xfrm>
            <a:off x="5699102" y="4581128"/>
            <a:ext cx="2073747" cy="928946"/>
          </a:xfrm>
          <a:prstGeom prst="flowChartDecision">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lang="en-US" sz="1600" dirty="0">
                <a:latin typeface="Times New Roman" charset="0"/>
                <a:ea typeface="ＭＳ Ｐゴシック" charset="0"/>
                <a:cs typeface="ＭＳ Ｐゴシック" charset="0"/>
              </a:rPr>
              <a:t>Switch Channel?</a:t>
            </a:r>
            <a:endParaRPr kumimoji="0" lang="en-US" sz="1600" b="0" i="0" u="none" strike="noStrike" cap="none" normalizeH="0" baseline="0" dirty="0">
              <a:ln>
                <a:noFill/>
              </a:ln>
              <a:solidFill>
                <a:schemeClr val="bg1"/>
              </a:solidFill>
              <a:effectLst/>
              <a:latin typeface="Times New Roman" charset="0"/>
              <a:ea typeface="ＭＳ Ｐゴシック" charset="0"/>
              <a:cs typeface="ＭＳ Ｐゴシック" charset="0"/>
            </a:endParaRPr>
          </a:p>
        </p:txBody>
      </p:sp>
      <p:cxnSp>
        <p:nvCxnSpPr>
          <p:cNvPr id="21" name="Straight Connector 20">
            <a:extLst>
              <a:ext uri="{FF2B5EF4-FFF2-40B4-BE49-F238E27FC236}">
                <a16:creationId xmlns:a16="http://schemas.microsoft.com/office/drawing/2014/main" id="{806B2D70-9D9B-BBD8-30C4-B8DFCB8F75E6}"/>
              </a:ext>
            </a:extLst>
          </p:cNvPr>
          <p:cNvCxnSpPr/>
          <p:nvPr/>
        </p:nvCxnSpPr>
        <p:spPr bwMode="auto">
          <a:xfrm flipH="1">
            <a:off x="5247894" y="5045601"/>
            <a:ext cx="483476" cy="0"/>
          </a:xfrm>
          <a:prstGeom prst="lin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3" name="Straight Connector 22">
            <a:extLst>
              <a:ext uri="{FF2B5EF4-FFF2-40B4-BE49-F238E27FC236}">
                <a16:creationId xmlns:a16="http://schemas.microsoft.com/office/drawing/2014/main" id="{850D9F5C-1259-F391-063D-56ADEF2135C9}"/>
              </a:ext>
            </a:extLst>
          </p:cNvPr>
          <p:cNvCxnSpPr/>
          <p:nvPr/>
        </p:nvCxnSpPr>
        <p:spPr bwMode="auto">
          <a:xfrm flipH="1">
            <a:off x="7772849" y="5045601"/>
            <a:ext cx="571906" cy="0"/>
          </a:xfrm>
          <a:prstGeom prst="lin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24" name="TextBox 23">
            <a:extLst>
              <a:ext uri="{FF2B5EF4-FFF2-40B4-BE49-F238E27FC236}">
                <a16:creationId xmlns:a16="http://schemas.microsoft.com/office/drawing/2014/main" id="{0A847023-9456-B2D7-0E8F-93478A3105D1}"/>
              </a:ext>
            </a:extLst>
          </p:cNvPr>
          <p:cNvSpPr txBox="1"/>
          <p:nvPr/>
        </p:nvSpPr>
        <p:spPr>
          <a:xfrm>
            <a:off x="5247894" y="4703848"/>
            <a:ext cx="351378" cy="369332"/>
          </a:xfrm>
          <a:prstGeom prst="rect">
            <a:avLst/>
          </a:prstGeom>
          <a:noFill/>
        </p:spPr>
        <p:txBody>
          <a:bodyPr wrap="none" rtlCol="0">
            <a:spAutoFit/>
          </a:bodyPr>
          <a:lstStyle/>
          <a:p>
            <a:r>
              <a:rPr lang="en-US" sz="1800" dirty="0">
                <a:solidFill>
                  <a:schemeClr val="tx1"/>
                </a:solidFill>
              </a:rPr>
              <a:t>Y</a:t>
            </a:r>
          </a:p>
        </p:txBody>
      </p:sp>
      <p:sp>
        <p:nvSpPr>
          <p:cNvPr id="25" name="TextBox 24">
            <a:extLst>
              <a:ext uri="{FF2B5EF4-FFF2-40B4-BE49-F238E27FC236}">
                <a16:creationId xmlns:a16="http://schemas.microsoft.com/office/drawing/2014/main" id="{3B96C1D6-4325-991E-2DD7-33B7DB9D7564}"/>
              </a:ext>
            </a:extLst>
          </p:cNvPr>
          <p:cNvSpPr txBox="1"/>
          <p:nvPr/>
        </p:nvSpPr>
        <p:spPr>
          <a:xfrm>
            <a:off x="7811580" y="4681513"/>
            <a:ext cx="351378" cy="369332"/>
          </a:xfrm>
          <a:prstGeom prst="rect">
            <a:avLst/>
          </a:prstGeom>
          <a:noFill/>
        </p:spPr>
        <p:txBody>
          <a:bodyPr wrap="none" rtlCol="0">
            <a:spAutoFit/>
          </a:bodyPr>
          <a:lstStyle/>
          <a:p>
            <a:r>
              <a:rPr lang="en-US" sz="1800" dirty="0">
                <a:solidFill>
                  <a:schemeClr val="tx1"/>
                </a:solidFill>
              </a:rPr>
              <a:t>N</a:t>
            </a:r>
          </a:p>
        </p:txBody>
      </p:sp>
      <p:sp>
        <p:nvSpPr>
          <p:cNvPr id="26" name="Rectangle 25">
            <a:extLst>
              <a:ext uri="{FF2B5EF4-FFF2-40B4-BE49-F238E27FC236}">
                <a16:creationId xmlns:a16="http://schemas.microsoft.com/office/drawing/2014/main" id="{FC2EB67B-8CB5-1702-F1A1-8271391C5190}"/>
              </a:ext>
            </a:extLst>
          </p:cNvPr>
          <p:cNvSpPr/>
          <p:nvPr/>
        </p:nvSpPr>
        <p:spPr bwMode="auto">
          <a:xfrm>
            <a:off x="4959403" y="5427099"/>
            <a:ext cx="576982" cy="576064"/>
          </a:xfrm>
          <a:prstGeom prst="rect">
            <a:avLst/>
          </a:prstGeom>
          <a:solidFill>
            <a:srgbClr val="0000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kumimoji="0" lang="en-US" sz="1200" b="0" i="0" u="none" strike="noStrike" cap="none" normalizeH="0" baseline="0" dirty="0">
                <a:ln>
                  <a:noFill/>
                </a:ln>
                <a:solidFill>
                  <a:schemeClr val="bg1"/>
                </a:solidFill>
                <a:effectLst/>
                <a:latin typeface="Times New Roman" charset="0"/>
                <a:ea typeface="ＭＳ Ｐゴシック" charset="0"/>
                <a:cs typeface="ＭＳ Ｐゴシック" charset="0"/>
              </a:rPr>
              <a:t>Delay</a:t>
            </a:r>
          </a:p>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lang="en-US" dirty="0">
                <a:latin typeface="Times New Roman" charset="0"/>
                <a:ea typeface="ＭＳ Ｐゴシック" charset="0"/>
                <a:cs typeface="ＭＳ Ｐゴシック" charset="0"/>
              </a:rPr>
              <a:t>50us</a:t>
            </a:r>
            <a:endParaRPr kumimoji="0" lang="en-US" sz="1200" b="0" i="0" u="none" strike="noStrike" cap="none" normalizeH="0" baseline="0" dirty="0">
              <a:ln>
                <a:noFill/>
              </a:ln>
              <a:solidFill>
                <a:schemeClr val="bg1"/>
              </a:solidFill>
              <a:effectLst/>
              <a:latin typeface="Times New Roman" charset="0"/>
              <a:ea typeface="ＭＳ Ｐゴシック" charset="0"/>
              <a:cs typeface="ＭＳ Ｐゴシック" charset="0"/>
            </a:endParaRPr>
          </a:p>
        </p:txBody>
      </p:sp>
      <p:sp>
        <p:nvSpPr>
          <p:cNvPr id="27" name="Rectangle 26">
            <a:extLst>
              <a:ext uri="{FF2B5EF4-FFF2-40B4-BE49-F238E27FC236}">
                <a16:creationId xmlns:a16="http://schemas.microsoft.com/office/drawing/2014/main" id="{82D06DAA-6C85-152D-363E-796002FF70C9}"/>
              </a:ext>
            </a:extLst>
          </p:cNvPr>
          <p:cNvSpPr/>
          <p:nvPr/>
        </p:nvSpPr>
        <p:spPr bwMode="auto">
          <a:xfrm>
            <a:off x="8065060" y="5380376"/>
            <a:ext cx="576982" cy="576064"/>
          </a:xfrm>
          <a:prstGeom prst="rect">
            <a:avLst/>
          </a:prstGeom>
          <a:solidFill>
            <a:srgbClr val="0000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kumimoji="0" lang="en-US" sz="1200" b="0" i="0" u="none" strike="noStrike" cap="none" normalizeH="0" baseline="0" dirty="0">
                <a:ln>
                  <a:noFill/>
                </a:ln>
                <a:solidFill>
                  <a:schemeClr val="bg1"/>
                </a:solidFill>
                <a:effectLst/>
                <a:latin typeface="Times New Roman" charset="0"/>
                <a:ea typeface="ＭＳ Ｐゴシック" charset="0"/>
                <a:cs typeface="ＭＳ Ｐゴシック" charset="0"/>
              </a:rPr>
              <a:t>Delay</a:t>
            </a:r>
          </a:p>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lang="en-US" dirty="0">
                <a:latin typeface="Times New Roman" charset="0"/>
                <a:ea typeface="ＭＳ Ｐゴシック" charset="0"/>
                <a:cs typeface="ＭＳ Ｐゴシック" charset="0"/>
              </a:rPr>
              <a:t>100us</a:t>
            </a:r>
            <a:endParaRPr kumimoji="0" lang="en-US" sz="1200" b="0" i="0" u="none" strike="noStrike" cap="none" normalizeH="0" baseline="0" dirty="0">
              <a:ln>
                <a:noFill/>
              </a:ln>
              <a:solidFill>
                <a:schemeClr val="bg1"/>
              </a:solidFill>
              <a:effectLst/>
              <a:latin typeface="Times New Roman" charset="0"/>
              <a:ea typeface="ＭＳ Ｐゴシック" charset="0"/>
              <a:cs typeface="ＭＳ Ｐゴシック" charset="0"/>
            </a:endParaRPr>
          </a:p>
        </p:txBody>
      </p:sp>
      <p:cxnSp>
        <p:nvCxnSpPr>
          <p:cNvPr id="28" name="Straight Arrow Connector 27">
            <a:extLst>
              <a:ext uri="{FF2B5EF4-FFF2-40B4-BE49-F238E27FC236}">
                <a16:creationId xmlns:a16="http://schemas.microsoft.com/office/drawing/2014/main" id="{5354EE45-F450-5A5A-5A4C-642BAC28C852}"/>
              </a:ext>
            </a:extLst>
          </p:cNvPr>
          <p:cNvCxnSpPr>
            <a:endCxn id="26" idx="0"/>
          </p:cNvCxnSpPr>
          <p:nvPr/>
        </p:nvCxnSpPr>
        <p:spPr bwMode="auto">
          <a:xfrm>
            <a:off x="5247894" y="5045601"/>
            <a:ext cx="0" cy="381498"/>
          </a:xfrm>
          <a:prstGeom prst="straightConnector1">
            <a:avLst/>
          </a:prstGeom>
          <a:solidFill>
            <a:srgbClr val="00B8FF"/>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3" name="Straight Arrow Connector 32">
            <a:extLst>
              <a:ext uri="{FF2B5EF4-FFF2-40B4-BE49-F238E27FC236}">
                <a16:creationId xmlns:a16="http://schemas.microsoft.com/office/drawing/2014/main" id="{FA596180-4701-0FF7-23E2-410ABE6ABBE6}"/>
              </a:ext>
            </a:extLst>
          </p:cNvPr>
          <p:cNvCxnSpPr/>
          <p:nvPr/>
        </p:nvCxnSpPr>
        <p:spPr bwMode="auto">
          <a:xfrm>
            <a:off x="8344755" y="5045601"/>
            <a:ext cx="0" cy="334775"/>
          </a:xfrm>
          <a:prstGeom prst="straightConnector1">
            <a:avLst/>
          </a:prstGeom>
          <a:solidFill>
            <a:srgbClr val="00B8FF"/>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7" name="Straight Connector 36">
            <a:extLst>
              <a:ext uri="{FF2B5EF4-FFF2-40B4-BE49-F238E27FC236}">
                <a16:creationId xmlns:a16="http://schemas.microsoft.com/office/drawing/2014/main" id="{A4204EF6-FF50-51B9-0722-9F390D46B933}"/>
              </a:ext>
            </a:extLst>
          </p:cNvPr>
          <p:cNvCxnSpPr/>
          <p:nvPr/>
        </p:nvCxnSpPr>
        <p:spPr bwMode="auto">
          <a:xfrm>
            <a:off x="4867275" y="1439863"/>
            <a:ext cx="4025205" cy="0"/>
          </a:xfrm>
          <a:prstGeom prst="lin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9" name="Straight Connector 38">
            <a:extLst>
              <a:ext uri="{FF2B5EF4-FFF2-40B4-BE49-F238E27FC236}">
                <a16:creationId xmlns:a16="http://schemas.microsoft.com/office/drawing/2014/main" id="{2161FB9E-6782-E7AD-3E29-CD56FDCEDE27}"/>
              </a:ext>
            </a:extLst>
          </p:cNvPr>
          <p:cNvCxnSpPr/>
          <p:nvPr/>
        </p:nvCxnSpPr>
        <p:spPr bwMode="auto">
          <a:xfrm>
            <a:off x="8892480" y="1439863"/>
            <a:ext cx="0" cy="4869457"/>
          </a:xfrm>
          <a:prstGeom prst="lin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43" name="Straight Connector 42">
            <a:extLst>
              <a:ext uri="{FF2B5EF4-FFF2-40B4-BE49-F238E27FC236}">
                <a16:creationId xmlns:a16="http://schemas.microsoft.com/office/drawing/2014/main" id="{C919E3A5-624F-8913-4271-75792CB79A5B}"/>
              </a:ext>
            </a:extLst>
          </p:cNvPr>
          <p:cNvCxnSpPr>
            <a:stCxn id="26" idx="2"/>
          </p:cNvCxnSpPr>
          <p:nvPr/>
        </p:nvCxnSpPr>
        <p:spPr bwMode="auto">
          <a:xfrm>
            <a:off x="5247894" y="6003163"/>
            <a:ext cx="0" cy="306157"/>
          </a:xfrm>
          <a:prstGeom prst="lin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46" name="Straight Connector 45">
            <a:extLst>
              <a:ext uri="{FF2B5EF4-FFF2-40B4-BE49-F238E27FC236}">
                <a16:creationId xmlns:a16="http://schemas.microsoft.com/office/drawing/2014/main" id="{87DEB392-674F-F338-30C3-754C09059CFB}"/>
              </a:ext>
            </a:extLst>
          </p:cNvPr>
          <p:cNvCxnSpPr/>
          <p:nvPr/>
        </p:nvCxnSpPr>
        <p:spPr bwMode="auto">
          <a:xfrm>
            <a:off x="5247894" y="6309320"/>
            <a:ext cx="3644586" cy="0"/>
          </a:xfrm>
          <a:prstGeom prst="lin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51" name="Straight Arrow Connector 50">
            <a:extLst>
              <a:ext uri="{FF2B5EF4-FFF2-40B4-BE49-F238E27FC236}">
                <a16:creationId xmlns:a16="http://schemas.microsoft.com/office/drawing/2014/main" id="{C8E99A1F-2CB8-82F8-ABA4-A2CE510F7232}"/>
              </a:ext>
            </a:extLst>
          </p:cNvPr>
          <p:cNvCxnSpPr>
            <a:stCxn id="27" idx="2"/>
          </p:cNvCxnSpPr>
          <p:nvPr/>
        </p:nvCxnSpPr>
        <p:spPr bwMode="auto">
          <a:xfrm>
            <a:off x="8353551" y="5956440"/>
            <a:ext cx="0" cy="352880"/>
          </a:xfrm>
          <a:prstGeom prst="straightConnector1">
            <a:avLst/>
          </a:prstGeom>
          <a:solidFill>
            <a:srgbClr val="00B8FF"/>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Tree>
    <p:extLst>
      <p:ext uri="{BB962C8B-B14F-4D97-AF65-F5344CB8AC3E}">
        <p14:creationId xmlns:p14="http://schemas.microsoft.com/office/powerpoint/2010/main" val="38370249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90ABA-FA2C-FC70-504F-9E5B0BB4793E}"/>
              </a:ext>
            </a:extLst>
          </p:cNvPr>
          <p:cNvSpPr>
            <a:spLocks noGrp="1"/>
          </p:cNvSpPr>
          <p:nvPr>
            <p:ph type="title"/>
          </p:nvPr>
        </p:nvSpPr>
        <p:spPr/>
        <p:txBody>
          <a:bodyPr/>
          <a:lstStyle/>
          <a:p>
            <a:r>
              <a:rPr lang="en-US" dirty="0"/>
              <a:t>Pending Items in ETSI</a:t>
            </a:r>
          </a:p>
        </p:txBody>
      </p:sp>
      <p:sp>
        <p:nvSpPr>
          <p:cNvPr id="3" name="Content Placeholder 2">
            <a:extLst>
              <a:ext uri="{FF2B5EF4-FFF2-40B4-BE49-F238E27FC236}">
                <a16:creationId xmlns:a16="http://schemas.microsoft.com/office/drawing/2014/main" id="{70778D05-9928-051E-C986-C3395ECAD4C4}"/>
              </a:ext>
            </a:extLst>
          </p:cNvPr>
          <p:cNvSpPr>
            <a:spLocks noGrp="1"/>
          </p:cNvSpPr>
          <p:nvPr>
            <p:ph idx="1"/>
          </p:nvPr>
        </p:nvSpPr>
        <p:spPr/>
        <p:txBody>
          <a:bodyPr/>
          <a:lstStyle/>
          <a:p>
            <a:pPr marL="457200" indent="-457200">
              <a:buFont typeface="Arial" panose="020B0604020202020204" pitchFamily="34" charset="0"/>
              <a:buChar char="•"/>
            </a:pPr>
            <a:r>
              <a:rPr lang="en-US" dirty="0"/>
              <a:t>EDT</a:t>
            </a:r>
          </a:p>
          <a:p>
            <a:pPr marL="457200" indent="-457200">
              <a:buFont typeface="Arial" panose="020B0604020202020204" pitchFamily="34" charset="0"/>
              <a:buChar char="•"/>
            </a:pPr>
            <a:r>
              <a:rPr lang="en-US" dirty="0"/>
              <a:t>High duty cycle NB preventing WB channel access</a:t>
            </a:r>
          </a:p>
          <a:p>
            <a:pPr marL="857250" lvl="1" indent="-457200">
              <a:buFont typeface="Arial" panose="020B0604020202020204" pitchFamily="34" charset="0"/>
              <a:buChar char="•"/>
            </a:pPr>
            <a:r>
              <a:rPr lang="en-US" dirty="0">
                <a:hlinkClick r:id="rId2"/>
              </a:rPr>
              <a:t>11-24-1150-01</a:t>
            </a:r>
            <a:r>
              <a:rPr lang="en-US" dirty="0"/>
              <a:t> from Menzo (QC)</a:t>
            </a:r>
          </a:p>
          <a:p>
            <a:pPr marL="857250" lvl="1" indent="-457200">
              <a:buFont typeface="Arial" panose="020B0604020202020204" pitchFamily="34" charset="0"/>
              <a:buChar char="•"/>
            </a:pPr>
            <a:r>
              <a:rPr lang="en-US" dirty="0">
                <a:hlinkClick r:id="rId3"/>
              </a:rPr>
              <a:t>11-24-1138-00</a:t>
            </a:r>
            <a:r>
              <a:rPr lang="en-US" dirty="0"/>
              <a:t> from Sebastian (Ericsson)</a:t>
            </a:r>
          </a:p>
        </p:txBody>
      </p:sp>
      <p:sp>
        <p:nvSpPr>
          <p:cNvPr id="4" name="Slide Number Placeholder 3">
            <a:extLst>
              <a:ext uri="{FF2B5EF4-FFF2-40B4-BE49-F238E27FC236}">
                <a16:creationId xmlns:a16="http://schemas.microsoft.com/office/drawing/2014/main" id="{41948E24-AD1C-CCCD-7700-7E395E9692EE}"/>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5</a:t>
            </a:fld>
            <a:endParaRPr lang="en-US" altLang="en-US" dirty="0"/>
          </a:p>
        </p:txBody>
      </p:sp>
    </p:spTree>
    <p:extLst>
      <p:ext uri="{BB962C8B-B14F-4D97-AF65-F5344CB8AC3E}">
        <p14:creationId xmlns:p14="http://schemas.microsoft.com/office/powerpoint/2010/main" val="39263180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DECBFE-A55A-EFCB-D1E1-41B8F8641E26}"/>
              </a:ext>
            </a:extLst>
          </p:cNvPr>
          <p:cNvSpPr>
            <a:spLocks noGrp="1"/>
          </p:cNvSpPr>
          <p:nvPr>
            <p:ph type="title"/>
          </p:nvPr>
        </p:nvSpPr>
        <p:spPr/>
        <p:txBody>
          <a:bodyPr/>
          <a:lstStyle/>
          <a:p>
            <a:r>
              <a:rPr lang="en-US" dirty="0"/>
              <a:t>Potential ways forward</a:t>
            </a:r>
          </a:p>
        </p:txBody>
      </p:sp>
      <p:sp>
        <p:nvSpPr>
          <p:cNvPr id="3" name="Content Placeholder 2">
            <a:extLst>
              <a:ext uri="{FF2B5EF4-FFF2-40B4-BE49-F238E27FC236}">
                <a16:creationId xmlns:a16="http://schemas.microsoft.com/office/drawing/2014/main" id="{3FA71EDE-BCB7-175D-616D-34EFCC86F658}"/>
              </a:ext>
            </a:extLst>
          </p:cNvPr>
          <p:cNvSpPr>
            <a:spLocks noGrp="1"/>
          </p:cNvSpPr>
          <p:nvPr>
            <p:ph idx="1"/>
          </p:nvPr>
        </p:nvSpPr>
        <p:spPr/>
        <p:txBody>
          <a:bodyPr/>
          <a:lstStyle/>
          <a:p>
            <a:pPr marL="457200" indent="-457200">
              <a:buFont typeface="Arial" panose="020B0604020202020204" pitchFamily="34" charset="0"/>
              <a:buChar char="•"/>
            </a:pPr>
            <a:r>
              <a:rPr lang="en-US" sz="2800" dirty="0"/>
              <a:t>2 options</a:t>
            </a:r>
          </a:p>
          <a:p>
            <a:pPr marL="857250" lvl="1" indent="-457200">
              <a:buFont typeface="Arial" panose="020B0604020202020204" pitchFamily="34" charset="0"/>
              <a:buChar char="•"/>
            </a:pPr>
            <a:r>
              <a:rPr lang="en-US" sz="2400" dirty="0"/>
              <a:t>Accept Document 15-24-407 as is</a:t>
            </a:r>
          </a:p>
          <a:p>
            <a:pPr marL="857250" lvl="1" indent="-457200">
              <a:buFont typeface="Arial" panose="020B0604020202020204" pitchFamily="34" charset="0"/>
              <a:buChar char="•"/>
            </a:pPr>
            <a:r>
              <a:rPr lang="en-US" sz="2400" dirty="0"/>
              <a:t>Document 15-24-407 (coauthored by individuals from Qualcomm, </a:t>
            </a:r>
            <a:r>
              <a:rPr lang="en-US" sz="2400" dirty="0" err="1"/>
              <a:t>Mediatek</a:t>
            </a:r>
            <a:r>
              <a:rPr lang="en-US" sz="2400" dirty="0"/>
              <a:t>, </a:t>
            </a:r>
            <a:r>
              <a:rPr lang="en-US" sz="2400" dirty="0" err="1"/>
              <a:t>Calterah</a:t>
            </a:r>
            <a:r>
              <a:rPr lang="en-US" sz="2400" dirty="0"/>
              <a:t>, Cisco, Intel, HPE, Amazon, and Meta) that addresses CID 988 is revised at the January 2025 meeting to reflect ETSI BRAN #127 (December 2024) agreements.</a:t>
            </a:r>
          </a:p>
        </p:txBody>
      </p:sp>
      <p:sp>
        <p:nvSpPr>
          <p:cNvPr id="4" name="Slide Number Placeholder 3">
            <a:extLst>
              <a:ext uri="{FF2B5EF4-FFF2-40B4-BE49-F238E27FC236}">
                <a16:creationId xmlns:a16="http://schemas.microsoft.com/office/drawing/2014/main" id="{AC0788B2-D71A-02D5-4A3E-D5D165FB550C}"/>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6</a:t>
            </a:fld>
            <a:endParaRPr lang="en-US" altLang="en-US" dirty="0"/>
          </a:p>
        </p:txBody>
      </p:sp>
    </p:spTree>
    <p:extLst>
      <p:ext uri="{BB962C8B-B14F-4D97-AF65-F5344CB8AC3E}">
        <p14:creationId xmlns:p14="http://schemas.microsoft.com/office/powerpoint/2010/main" val="323138549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76A85E70A76484983C5D214F1E2BD51" ma:contentTypeVersion="17" ma:contentTypeDescription="Create a new document." ma:contentTypeScope="" ma:versionID="391b4c5d1ffdb30ad236b0ad5062ae01">
  <xsd:schema xmlns:xsd="http://www.w3.org/2001/XMLSchema" xmlns:xs="http://www.w3.org/2001/XMLSchema" xmlns:p="http://schemas.microsoft.com/office/2006/metadata/properties" xmlns:ns3="e43c8432-7c22-4daa-a08c-e9e871affa35" xmlns:ns4="bec01926-f782-4462-aa14-80012f549823" targetNamespace="http://schemas.microsoft.com/office/2006/metadata/properties" ma:root="true" ma:fieldsID="4fc934fbbbf79451015ed34e6eb2af4e" ns3:_="" ns4:_="">
    <xsd:import namespace="e43c8432-7c22-4daa-a08c-e9e871affa35"/>
    <xsd:import namespace="bec01926-f782-4462-aa14-80012f549823"/>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LengthInSeconds"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43c8432-7c22-4daa-a08c-e9e871affa3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_activity" ma:index="21" nillable="true" ma:displayName="_activity" ma:hidden="true" ma:internalName="_activity">
      <xsd:simpleType>
        <xsd:restriction base="dms:Note"/>
      </xsd:simpleType>
    </xsd:element>
    <xsd:element name="MediaServiceObjectDetectorVersions" ma:index="22" nillable="true" ma:displayName="MediaServiceObjectDetectorVersions" ma:description="" ma:hidden="true" ma:indexed="true" ma:internalName="MediaServiceObjectDetectorVersions" ma:readOnly="true">
      <xsd:simpleType>
        <xsd:restriction base="dms:Text"/>
      </xsd:simpleType>
    </xsd:element>
    <xsd:element name="MediaServiceSystemTags" ma:index="23" nillable="true" ma:displayName="MediaServiceSystemTags" ma:hidden="true" ma:internalName="MediaServiceSystemTags" ma:readOnly="true">
      <xsd:simpleType>
        <xsd:restriction base="dms:Note"/>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ec01926-f782-4462-aa14-80012f549823"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e43c8432-7c22-4daa-a08c-e9e871affa35" xsi:nil="true"/>
  </documentManagement>
</p:properties>
</file>

<file path=customXml/itemProps1.xml><?xml version="1.0" encoding="utf-8"?>
<ds:datastoreItem xmlns:ds="http://schemas.openxmlformats.org/officeDocument/2006/customXml" ds:itemID="{5E8626AB-2CF3-4ACD-9583-67CB4401AB19}">
  <ds:schemaRefs>
    <ds:schemaRef ds:uri="http://schemas.microsoft.com/sharepoint/v3/contenttype/forms"/>
  </ds:schemaRefs>
</ds:datastoreItem>
</file>

<file path=customXml/itemProps2.xml><?xml version="1.0" encoding="utf-8"?>
<ds:datastoreItem xmlns:ds="http://schemas.openxmlformats.org/officeDocument/2006/customXml" ds:itemID="{67BEAB55-B776-4A3B-A6AA-1F2305EE3EA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43c8432-7c22-4daa-a08c-e9e871affa35"/>
    <ds:schemaRef ds:uri="bec01926-f782-4462-aa14-80012f54982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42D9F30-AED1-4CED-BEDC-1411793F1BD5}">
  <ds:schemaRefs>
    <ds:schemaRef ds:uri="http://purl.org/dc/elements/1.1/"/>
    <ds:schemaRef ds:uri="http://www.w3.org/XML/1998/namespace"/>
    <ds:schemaRef ds:uri="http://schemas.microsoft.com/office/2006/metadata/properties"/>
    <ds:schemaRef ds:uri="http://schemas.microsoft.com/office/2006/documentManagement/types"/>
    <ds:schemaRef ds:uri="http://purl.org/dc/terms/"/>
    <ds:schemaRef ds:uri="bec01926-f782-4462-aa14-80012f549823"/>
    <ds:schemaRef ds:uri="http://schemas.microsoft.com/office/infopath/2007/PartnerControls"/>
    <ds:schemaRef ds:uri="http://schemas.openxmlformats.org/package/2006/metadata/core-properties"/>
    <ds:schemaRef ds:uri="e43c8432-7c22-4daa-a08c-e9e871affa35"/>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0</TotalTime>
  <Words>352</Words>
  <Application>Microsoft Office PowerPoint</Application>
  <PresentationFormat>On-screen Show (4:3)</PresentationFormat>
  <Paragraphs>45</Paragraphs>
  <Slides>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Arial Unicode MS</vt:lpstr>
      <vt:lpstr>Times New Roman</vt:lpstr>
      <vt:lpstr>Office Theme</vt:lpstr>
      <vt:lpstr>PowerPoint Presentation</vt:lpstr>
      <vt:lpstr>Latest BT-SIG Proposal in BRAN(24)126018</vt:lpstr>
      <vt:lpstr>Informative Block Diagram</vt:lpstr>
      <vt:lpstr>Informative State Diagram</vt:lpstr>
      <vt:lpstr>Pending Items in ETSI</vt:lpstr>
      <vt:lpstr>Potential ways forward</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
  <cp:revision>1</cp:revision>
  <dcterms:created xsi:type="dcterms:W3CDTF">2021-07-16T06:01:58Z</dcterms:created>
  <dcterms:modified xsi:type="dcterms:W3CDTF">2024-11-13T05:03:10Z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0x010100A76A85E70A76484983C5D214F1E2BD51</vt:lpwstr>
  </property>
</Properties>
</file>