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7"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69" d="100"/>
          <a:sy n="69" d="100"/>
        </p:scale>
        <p:origin x="1100" y="4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15-24-0593-00-0thz-SC_THz-November_2024_Closing_Plenary_Slides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November 2024</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SC THz November 2024 </a:t>
            </a:r>
            <a:r>
              <a:rPr lang="en-US" sz="1600" dirty="0"/>
              <a:t>Closing Plenary Slides</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14 November 2024</a:t>
            </a: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SC THz November 2024 </a:t>
            </a:r>
            <a:r>
              <a:rPr lang="en-US" sz="1600" dirty="0"/>
              <a:t>Closing Plenary Slides</a:t>
            </a:r>
            <a:endParaRPr lang="en-US" sz="1600" dirty="0">
              <a:solidFill>
                <a:schemeClr val="tx2"/>
              </a:solidFill>
            </a:endParaRPr>
          </a:p>
          <a:p>
            <a:pPr>
              <a:spcBef>
                <a:spcPts val="600"/>
              </a:spcBef>
              <a:spcAft>
                <a:spcPts val="600"/>
              </a:spcAft>
            </a:pPr>
            <a:r>
              <a:rPr lang="en-US" sz="1600" b="1" dirty="0">
                <a:solidFill>
                  <a:schemeClr val="tx2"/>
                </a:solidFill>
              </a:rPr>
              <a:t>Purpose: </a:t>
            </a:r>
            <a:r>
              <a:rPr lang="en-US" sz="1600" dirty="0">
                <a:solidFill>
                  <a:schemeClr val="tx2"/>
                </a:solidFill>
              </a:rPr>
              <a:t>Closing report to WG 15 closing plenary</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SC THz November 2024</a:t>
            </a:r>
            <a:br>
              <a:rPr lang="de-DE" dirty="0"/>
            </a:br>
            <a:r>
              <a:rPr lang="de-DE" dirty="0"/>
              <a:t>Closing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November 2024</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Meetings/</a:t>
            </a:r>
            <a:r>
              <a:rPr lang="de-DE" dirty="0" err="1"/>
              <a:t>Contributions</a:t>
            </a:r>
            <a:endParaRPr lang="de-DE" dirty="0"/>
          </a:p>
        </p:txBody>
      </p:sp>
      <p:sp>
        <p:nvSpPr>
          <p:cNvPr id="6" name="Inhaltsplatzhalter 5"/>
          <p:cNvSpPr>
            <a:spLocks noGrp="1"/>
          </p:cNvSpPr>
          <p:nvPr>
            <p:ph idx="1"/>
          </p:nvPr>
        </p:nvSpPr>
        <p:spPr>
          <a:xfrm>
            <a:off x="685800" y="1682762"/>
            <a:ext cx="7772400" cy="4114800"/>
          </a:xfrm>
        </p:spPr>
        <p:txBody>
          <a:bodyPr/>
          <a:lstStyle/>
          <a:p>
            <a:r>
              <a:rPr lang="de-DE" sz="2000" dirty="0"/>
              <a:t>2  </a:t>
            </a:r>
            <a:r>
              <a:rPr lang="de-DE" sz="2000" dirty="0" err="1"/>
              <a:t>meetings</a:t>
            </a:r>
            <a:r>
              <a:rPr lang="de-DE" sz="2000" dirty="0"/>
              <a:t> on Tue PM2 and Thu AM2</a:t>
            </a:r>
          </a:p>
          <a:p>
            <a:r>
              <a:rPr lang="de-DE" sz="2000" dirty="0"/>
              <a:t>18 </a:t>
            </a:r>
            <a:r>
              <a:rPr lang="de-DE" sz="2000" dirty="0" err="1"/>
              <a:t>participants</a:t>
            </a:r>
            <a:r>
              <a:rPr lang="de-DE" sz="2000" dirty="0"/>
              <a:t> (9 </a:t>
            </a:r>
            <a:r>
              <a:rPr lang="de-DE" sz="2000" dirty="0" err="1"/>
              <a:t>onsite</a:t>
            </a:r>
            <a:r>
              <a:rPr lang="de-DE" sz="2000" dirty="0"/>
              <a:t>, 9 online)</a:t>
            </a:r>
          </a:p>
          <a:p>
            <a:r>
              <a:rPr lang="de-DE" sz="2000" dirty="0" err="1"/>
              <a:t>Contributions</a:t>
            </a:r>
            <a:endParaRPr lang="de-DE" sz="2000" dirty="0"/>
          </a:p>
          <a:p>
            <a:pPr lvl="1"/>
            <a:r>
              <a:rPr lang="en-US" sz="1600" dirty="0">
                <a:effectLst/>
                <a:ea typeface="MS PGothic" panose="020B0600070205080204" pitchFamily="34" charset="-128"/>
              </a:rPr>
              <a:t>Contribution </a:t>
            </a:r>
            <a:r>
              <a:rPr lang="en-US" sz="1600" i="1" dirty="0">
                <a:effectLst/>
                <a:ea typeface="MS PGothic" panose="020B0600070205080204" pitchFamily="34" charset="-128"/>
              </a:rPr>
              <a:t>Power delay profile measurement for THz communications link </a:t>
            </a:r>
            <a:r>
              <a:rPr lang="en-US" sz="1600" dirty="0">
                <a:effectLst/>
                <a:ea typeface="MS PGothic" panose="020B0600070205080204" pitchFamily="34" charset="-128"/>
              </a:rPr>
              <a:t>(24/0616r2) by </a:t>
            </a:r>
            <a:r>
              <a:rPr lang="en-US" sz="1600" dirty="0" err="1">
                <a:effectLst/>
                <a:ea typeface="MS PGothic" panose="020B0600070205080204" pitchFamily="34" charset="-128"/>
              </a:rPr>
              <a:t>Hirokazu</a:t>
            </a:r>
            <a:r>
              <a:rPr lang="en-US" sz="1600" dirty="0">
                <a:effectLst/>
                <a:ea typeface="MS PGothic" panose="020B0600070205080204" pitchFamily="34" charset="-128"/>
              </a:rPr>
              <a:t> Sawada (NICT/Japan)</a:t>
            </a:r>
            <a:endParaRPr lang="de-DE" sz="1600" dirty="0">
              <a:ea typeface="MS PGothic" panose="020B0600070205080204" pitchFamily="34" charset="-128"/>
            </a:endParaRPr>
          </a:p>
          <a:p>
            <a:pPr lvl="1"/>
            <a:r>
              <a:rPr lang="en-US" sz="1600" dirty="0">
                <a:effectLst/>
                <a:ea typeface="MS PGothic" panose="020B0600070205080204" pitchFamily="34" charset="-128"/>
              </a:rPr>
              <a:t>Contribution </a:t>
            </a:r>
            <a:r>
              <a:rPr lang="en-US" sz="1600" i="1" dirty="0">
                <a:effectLst/>
                <a:ea typeface="MS PGothic" panose="020B0600070205080204" pitchFamily="34" charset="-128"/>
              </a:rPr>
              <a:t>Sub-Terahertz Band Wireless Fronthaul with Commercially Available Fronthaul Equipment and Optical Transceiver (</a:t>
            </a:r>
            <a:r>
              <a:rPr lang="en-US" sz="1600" dirty="0">
                <a:effectLst/>
                <a:ea typeface="MS PGothic" panose="020B0600070205080204" pitchFamily="34" charset="-128"/>
              </a:rPr>
              <a:t>24/0574)</a:t>
            </a:r>
            <a:r>
              <a:rPr lang="en-US" sz="1600" i="1" dirty="0">
                <a:effectLst/>
                <a:ea typeface="MS PGothic" panose="020B0600070205080204" pitchFamily="34" charset="-128"/>
              </a:rPr>
              <a:t> </a:t>
            </a:r>
            <a:r>
              <a:rPr lang="en-US" sz="1600" dirty="0">
                <a:effectLst/>
                <a:ea typeface="MS PGothic" panose="020B0600070205080204" pitchFamily="34" charset="-128"/>
              </a:rPr>
              <a:t>by Seung-Hyun Cho (ETRI)</a:t>
            </a:r>
          </a:p>
          <a:p>
            <a:pPr lvl="1"/>
            <a:r>
              <a:rPr lang="en-US" sz="1600" dirty="0">
                <a:effectLst/>
                <a:ea typeface="MS PGothic" panose="020B0600070205080204" pitchFamily="34" charset="-128"/>
              </a:rPr>
              <a:t>Contribution </a:t>
            </a:r>
            <a:r>
              <a:rPr lang="en-US" sz="1600" i="1" dirty="0">
                <a:effectLst/>
                <a:ea typeface="MS PGothic" panose="020B0600070205080204" pitchFamily="34" charset="-128"/>
              </a:rPr>
              <a:t>Characterization of Indoor Sub-THz Channels at 154 and 300 GHz </a:t>
            </a:r>
            <a:r>
              <a:rPr lang="en-US" sz="1600" dirty="0">
                <a:effectLst/>
                <a:ea typeface="MS PGothic" panose="020B0600070205080204" pitchFamily="34" charset="-128"/>
              </a:rPr>
              <a:t>(24/0586) by Shigenobu Sasaki (Niigata University/Japan)</a:t>
            </a:r>
            <a:endParaRPr lang="de-DE" sz="1600" dirty="0">
              <a:ea typeface="MS PGothic" panose="020B0600070205080204" pitchFamily="34" charset="-128"/>
            </a:endParaRPr>
          </a:p>
          <a:p>
            <a:pPr lvl="1"/>
            <a:r>
              <a:rPr lang="en-US" sz="1600" dirty="0">
                <a:effectLst/>
                <a:ea typeface="MS PGothic" panose="020B0600070205080204" pitchFamily="34" charset="-128"/>
              </a:rPr>
              <a:t>Contribution </a:t>
            </a:r>
            <a:r>
              <a:rPr lang="en-US" sz="1600" i="1" dirty="0">
                <a:effectLst/>
                <a:ea typeface="MS PGothic" panose="020B0600070205080204" pitchFamily="34" charset="-128"/>
              </a:rPr>
              <a:t>A Concept for an Agile and Flexible Spectrum Management for THz Communications </a:t>
            </a:r>
            <a:r>
              <a:rPr lang="en-US" sz="1600" dirty="0">
                <a:effectLst/>
                <a:ea typeface="MS PGothic" panose="020B0600070205080204" pitchFamily="34" charset="-128"/>
              </a:rPr>
              <a:t>(24/0580)</a:t>
            </a:r>
            <a:r>
              <a:rPr lang="en-US" sz="1600" i="1" dirty="0">
                <a:effectLst/>
                <a:ea typeface="MS PGothic" panose="020B0600070205080204" pitchFamily="34" charset="-128"/>
              </a:rPr>
              <a:t> </a:t>
            </a:r>
            <a:r>
              <a:rPr lang="en-US" sz="1600" dirty="0">
                <a:effectLst/>
                <a:ea typeface="MS PGothic" panose="020B0600070205080204" pitchFamily="34" charset="-128"/>
              </a:rPr>
              <a:t>by Thomas Kürner (TU Braunschweig)</a:t>
            </a:r>
          </a:p>
          <a:p>
            <a:pPr lvl="1"/>
            <a:r>
              <a:rPr lang="en-US" sz="1600" dirty="0">
                <a:effectLst/>
                <a:ea typeface="MS PGothic" panose="020B0600070205080204" pitchFamily="34" charset="-128"/>
              </a:rPr>
              <a:t>Contribution </a:t>
            </a:r>
            <a:r>
              <a:rPr lang="en-US" sz="1600" i="1" dirty="0">
                <a:effectLst/>
                <a:ea typeface="MS PGothic" panose="020B0600070205080204" pitchFamily="34" charset="-128"/>
              </a:rPr>
              <a:t>Initial Assessment of THz Indoor Channel with Passive Reflective Intelligent Surfaces </a:t>
            </a:r>
            <a:r>
              <a:rPr lang="en-US" sz="1600" dirty="0">
                <a:effectLst/>
                <a:ea typeface="MS PGothic" panose="020B0600070205080204" pitchFamily="34" charset="-128"/>
              </a:rPr>
              <a:t>(24/0581)</a:t>
            </a:r>
            <a:r>
              <a:rPr lang="en-US" sz="1600" i="1" dirty="0">
                <a:effectLst/>
                <a:ea typeface="MS PGothic" panose="020B0600070205080204" pitchFamily="34" charset="-128"/>
              </a:rPr>
              <a:t> </a:t>
            </a:r>
            <a:r>
              <a:rPr lang="en-US" sz="1600" dirty="0">
                <a:effectLst/>
                <a:ea typeface="MS PGothic" panose="020B0600070205080204" pitchFamily="34" charset="-128"/>
              </a:rPr>
              <a:t>)</a:t>
            </a:r>
            <a:r>
              <a:rPr lang="en-US" sz="1600" i="1" dirty="0">
                <a:effectLst/>
                <a:ea typeface="MS PGothic" panose="020B0600070205080204" pitchFamily="34" charset="-128"/>
              </a:rPr>
              <a:t> </a:t>
            </a:r>
            <a:r>
              <a:rPr lang="en-US" sz="1600" dirty="0">
                <a:effectLst/>
                <a:ea typeface="MS PGothic" panose="020B0600070205080204" pitchFamily="34" charset="-128"/>
              </a:rPr>
              <a:t>by Thomas Kürner (TU Braunschweig)</a:t>
            </a:r>
          </a:p>
          <a:p>
            <a:pPr lvl="1"/>
            <a:r>
              <a:rPr lang="en-US" sz="1600" dirty="0">
                <a:effectLst/>
                <a:ea typeface="MS PGothic" panose="020B0600070205080204" pitchFamily="34" charset="-128"/>
              </a:rPr>
              <a:t>Contribution Preparation for WNG in KOBE (24/0657r1)  by Iwao Hosako (NICT)</a:t>
            </a:r>
            <a:endParaRPr lang="de-DE" sz="1600" dirty="0">
              <a:effectLst/>
              <a:ea typeface="MS PGothic" panose="020B0600070205080204" pitchFamily="34" charset="-128"/>
            </a:endParaRPr>
          </a:p>
          <a:p>
            <a:pPr lvl="1"/>
            <a:endParaRPr lang="de-DE" sz="1800" dirty="0">
              <a:effectLst/>
              <a:latin typeface="Times New Roman" panose="02020603050405020304" pitchFamily="18" charset="0"/>
              <a:ea typeface="MS PGothic" panose="020B0600070205080204" pitchFamily="34" charset="-128"/>
            </a:endParaRPr>
          </a:p>
          <a:p>
            <a:pPr marL="0" indent="0">
              <a:buNone/>
            </a:pPr>
            <a:endParaRPr lang="de-DE" sz="18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x</a:t>
            </a:r>
          </a:p>
        </p:txBody>
      </p:sp>
      <p:sp>
        <p:nvSpPr>
          <p:cNvPr id="2" name="Datumsplatzhalter 1"/>
          <p:cNvSpPr>
            <a:spLocks noGrp="1"/>
          </p:cNvSpPr>
          <p:nvPr>
            <p:ph type="dt" sz="half" idx="10"/>
          </p:nvPr>
        </p:nvSpPr>
        <p:spPr/>
        <p:txBody>
          <a:bodyPr/>
          <a:lstStyle/>
          <a:p>
            <a:r>
              <a:rPr lang="en-US" dirty="0"/>
              <a:t>November 2024</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extLst>
      <p:ext uri="{BB962C8B-B14F-4D97-AF65-F5344CB8AC3E}">
        <p14:creationId xmlns:p14="http://schemas.microsoft.com/office/powerpoint/2010/main" val="215735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a:t>Requested January meetings slots  for SC THz: Three</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a:t>Next SC THz </a:t>
            </a:r>
            <a:r>
              <a:rPr lang="de-DE" sz="1800" dirty="0" err="1"/>
              <a:t>meetings</a:t>
            </a:r>
            <a:r>
              <a:rPr lang="de-DE" sz="1800" dirty="0"/>
              <a:t> </a:t>
            </a:r>
            <a:r>
              <a:rPr lang="de-DE" sz="1800" dirty="0" err="1"/>
              <a:t>planned</a:t>
            </a:r>
            <a:r>
              <a:rPr lang="de-DE" sz="1800" dirty="0"/>
              <a:t> </a:t>
            </a:r>
            <a:r>
              <a:rPr lang="de-DE" sz="1800" dirty="0" err="1"/>
              <a:t>are</a:t>
            </a:r>
            <a:endParaRPr lang="de-DE" sz="1800" dirty="0"/>
          </a:p>
          <a:p>
            <a:pPr marL="1041400" lvl="3" indent="-266700">
              <a:spcAft>
                <a:spcPts val="0"/>
              </a:spcAft>
              <a:buFont typeface="Arial" pitchFamily="34" charset="0"/>
              <a:buChar char="•"/>
            </a:pPr>
            <a:r>
              <a:rPr lang="de-DE" sz="1600" dirty="0" err="1"/>
              <a:t>January</a:t>
            </a:r>
            <a:r>
              <a:rPr lang="de-DE" sz="1600" dirty="0"/>
              <a:t> Wireless Interim at Kobe</a:t>
            </a:r>
          </a:p>
          <a:p>
            <a:pPr marL="1384300" lvl="4" indent="-266700">
              <a:spcAft>
                <a:spcPts val="0"/>
              </a:spcAft>
              <a:buFont typeface="Arial" pitchFamily="34" charset="0"/>
              <a:buChar char="•"/>
            </a:pPr>
            <a:r>
              <a:rPr lang="de-DE" sz="1600" dirty="0"/>
              <a:t>A </a:t>
            </a:r>
            <a:r>
              <a:rPr lang="de-DE" sz="1600" dirty="0" err="1"/>
              <a:t>one</a:t>
            </a:r>
            <a:r>
              <a:rPr lang="de-DE" sz="1600" dirty="0"/>
              <a:t> </a:t>
            </a:r>
            <a:r>
              <a:rPr lang="de-DE" sz="1600" dirty="0" err="1"/>
              <a:t>hour</a:t>
            </a:r>
            <a:r>
              <a:rPr lang="de-DE" sz="1600" dirty="0"/>
              <a:t> </a:t>
            </a:r>
            <a:r>
              <a:rPr lang="de-DE" sz="1600" dirty="0" err="1"/>
              <a:t>special</a:t>
            </a:r>
            <a:r>
              <a:rPr lang="de-DE" sz="1600" dirty="0"/>
              <a:t> </a:t>
            </a:r>
            <a:r>
              <a:rPr lang="de-DE" sz="1600" dirty="0" err="1"/>
              <a:t>presentation</a:t>
            </a:r>
            <a:r>
              <a:rPr lang="de-DE" sz="1600" dirty="0"/>
              <a:t> will </a:t>
            </a:r>
            <a:r>
              <a:rPr lang="de-DE" sz="1600" dirty="0" err="1"/>
              <a:t>be</a:t>
            </a:r>
            <a:r>
              <a:rPr lang="de-DE" sz="1600" dirty="0"/>
              <a:t> </a:t>
            </a:r>
            <a:r>
              <a:rPr lang="de-DE" sz="1600" dirty="0" err="1"/>
              <a:t>organized</a:t>
            </a:r>
            <a:r>
              <a:rPr lang="de-DE" sz="1600" dirty="0"/>
              <a:t> </a:t>
            </a:r>
            <a:r>
              <a:rPr lang="de-DE" sz="1600" dirty="0" err="1"/>
              <a:t>during</a:t>
            </a:r>
            <a:r>
              <a:rPr lang="de-DE" sz="1600" dirty="0"/>
              <a:t> </a:t>
            </a:r>
            <a:r>
              <a:rPr lang="de-DE" sz="1600" dirty="0" err="1"/>
              <a:t>the</a:t>
            </a:r>
            <a:r>
              <a:rPr lang="de-DE" sz="1600" dirty="0"/>
              <a:t> 802.15 SC WNG </a:t>
            </a:r>
            <a:r>
              <a:rPr lang="de-DE" sz="1600" dirty="0" err="1"/>
              <a:t>meeting</a:t>
            </a:r>
            <a:r>
              <a:rPr lang="de-DE" sz="1600" dirty="0"/>
              <a:t>, (</a:t>
            </a:r>
            <a:r>
              <a:rPr lang="de-DE" sz="1600" dirty="0" err="1"/>
              <a:t>see</a:t>
            </a:r>
            <a:r>
              <a:rPr lang="de-DE" sz="1600" dirty="0"/>
              <a:t> </a:t>
            </a:r>
            <a:r>
              <a:rPr lang="de-DE" sz="1600" dirty="0" err="1"/>
              <a:t>doc</a:t>
            </a:r>
            <a:r>
              <a:rPr lang="de-DE" sz="1600" dirty="0"/>
              <a:t>. 24/0567r1)</a:t>
            </a:r>
          </a:p>
          <a:p>
            <a:pPr marL="1041400" lvl="3" indent="-266700">
              <a:spcAft>
                <a:spcPts val="0"/>
              </a:spcAft>
              <a:buFont typeface="Arial" pitchFamily="34" charset="0"/>
              <a:buChar char="•"/>
            </a:pPr>
            <a:r>
              <a:rPr lang="de-DE" sz="1600" dirty="0"/>
              <a:t>May Wireless Interim at </a:t>
            </a:r>
            <a:r>
              <a:rPr lang="de-DE" sz="1600" dirty="0" err="1"/>
              <a:t>Warsaw</a:t>
            </a:r>
            <a:endParaRPr lang="de-DE" sz="1600" dirty="0"/>
          </a:p>
          <a:p>
            <a:pPr marL="1041400" lvl="3" indent="-266700">
              <a:spcAft>
                <a:spcPts val="0"/>
              </a:spcAft>
              <a:buFont typeface="Arial" pitchFamily="34" charset="0"/>
              <a:buChar char="•"/>
            </a:pPr>
            <a:r>
              <a:rPr lang="de-DE" sz="1600" dirty="0"/>
              <a:t>November </a:t>
            </a:r>
            <a:r>
              <a:rPr lang="de-DE" sz="1600" dirty="0" err="1"/>
              <a:t>Plenary</a:t>
            </a:r>
            <a:r>
              <a:rPr lang="de-DE" sz="1600" dirty="0"/>
              <a:t> at Bangkok</a:t>
            </a:r>
          </a:p>
          <a:p>
            <a:pPr marL="431800" lvl="2" indent="0">
              <a:spcAft>
                <a:spcPts val="0"/>
              </a:spcAft>
              <a:buNone/>
            </a:pPr>
            <a:endParaRPr lang="de-DE" sz="2000" dirty="0">
              <a:highlight>
                <a:srgbClr val="FFFF00"/>
              </a:highlight>
            </a:endParaRPr>
          </a:p>
          <a:p>
            <a:pPr lvl="1">
              <a:buNone/>
            </a:pPr>
            <a:endParaRPr lang="de-DE" sz="2000" dirty="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a:t>November 2024</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435</Words>
  <Application>Microsoft Office PowerPoint</Application>
  <PresentationFormat>Bildschirmpräsentation (4:3)</PresentationFormat>
  <Paragraphs>53</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SC THz November 2024 Closing Report</vt:lpstr>
      <vt:lpstr>Meetings/Contributions</vt:lpstr>
      <vt:lpstr>Next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225</cp:revision>
  <cp:lastPrinted>1998-02-10T13:28:06Z</cp:lastPrinted>
  <dcterms:created xsi:type="dcterms:W3CDTF">2012-11-14T22:04:21Z</dcterms:created>
  <dcterms:modified xsi:type="dcterms:W3CDTF">2024-11-14T19:33:29Z</dcterms:modified>
</cp:coreProperties>
</file>