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4"/>
  </p:notesMasterIdLst>
  <p:handoutMasterIdLst>
    <p:handoutMasterId r:id="rId15"/>
  </p:handoutMasterIdLst>
  <p:sldIdLst>
    <p:sldId id="359" r:id="rId2"/>
    <p:sldId id="417" r:id="rId3"/>
    <p:sldId id="420" r:id="rId4"/>
    <p:sldId id="427" r:id="rId5"/>
    <p:sldId id="421" r:id="rId6"/>
    <p:sldId id="439" r:id="rId7"/>
    <p:sldId id="438" r:id="rId8"/>
    <p:sldId id="433" r:id="rId9"/>
    <p:sldId id="434" r:id="rId10"/>
    <p:sldId id="426" r:id="rId11"/>
    <p:sldId id="440" r:id="rId12"/>
    <p:sldId id="441" r:id="rId13"/>
  </p:sldIdLst>
  <p:sldSz cx="12192000" cy="6858000"/>
  <p:notesSz cx="6797675" cy="9926638"/>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0" name="Author" initials="A" lastIdx="0" clrIdx="9"/>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7000B"/>
    <a:srgbClr val="FF0000"/>
    <a:srgbClr val="00B14F"/>
    <a:srgbClr val="26D5BC"/>
    <a:srgbClr val="BED8EF"/>
    <a:srgbClr val="6F2AA1"/>
    <a:srgbClr val="FFFFFF"/>
    <a:srgbClr val="5959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C083E6E3-FA7D-4D7B-A595-EF9225AFEA82}" styleName="浅色样式 1 - 强调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799B23B-EC83-4686-B30A-512413B5E67A}" styleName="浅色样式 3 - 强调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08" autoAdjust="0"/>
    <p:restoredTop sz="95776" autoAdjust="0"/>
  </p:normalViewPr>
  <p:slideViewPr>
    <p:cSldViewPr>
      <p:cViewPr>
        <p:scale>
          <a:sx n="100" d="100"/>
          <a:sy n="100" d="100"/>
        </p:scale>
        <p:origin x="436" y="28"/>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howGuides="1">
      <p:cViewPr varScale="1">
        <p:scale>
          <a:sx n="87" d="100"/>
          <a:sy n="87" d="100"/>
        </p:scale>
        <p:origin x="3822" y="96"/>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81635" y="202269"/>
            <a:ext cx="226433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&lt;November 2021&gt;</a:t>
            </a:r>
          </a:p>
        </p:txBody>
      </p:sp>
      <p:sp>
        <p:nvSpPr>
          <p:cNvPr id="3076" name="Rectangle 4"/>
          <p:cNvSpPr>
            <a:spLocks noGrp="1" noChangeArrowheads="1"/>
          </p:cNvSpPr>
          <p:nvPr>
            <p:ph type="ftr" sz="quarter" idx="2"/>
          </p:nvPr>
        </p:nvSpPr>
        <p:spPr bwMode="auto">
          <a:xfrm>
            <a:off x="4078917" y="9607410"/>
            <a:ext cx="2114935"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dirty="0"/>
              <a:t>&lt;</a:t>
            </a:r>
            <a:r>
              <a:rPr lang="en-US" altLang="en-US" dirty="0" err="1"/>
              <a:t>Xiaohui</a:t>
            </a:r>
            <a:r>
              <a:rPr lang="en-US" altLang="en-US" dirty="0"/>
              <a:t> Peng&gt;, &lt;Huawei&gt;</a:t>
            </a:r>
          </a:p>
        </p:txBody>
      </p:sp>
      <p:sp>
        <p:nvSpPr>
          <p:cNvPr id="3077" name="Rectangle 5"/>
          <p:cNvSpPr>
            <a:spLocks noGrp="1" noChangeArrowheads="1"/>
          </p:cNvSpPr>
          <p:nvPr>
            <p:ph type="sldNum" sz="quarter" idx="3"/>
          </p:nvPr>
        </p:nvSpPr>
        <p:spPr bwMode="auto">
          <a:xfrm>
            <a:off x="2644060" y="9607410"/>
            <a:ext cx="1358601"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CCBA9A43-F75F-447A-8B31-62323A831A83}" type="slidenum">
              <a:rPr lang="en-US" altLang="en-US"/>
              <a:pPr/>
              <a:t>‹#›</a:t>
            </a:fld>
            <a:endParaRPr lang="en-US" altLang="en-US"/>
          </a:p>
        </p:txBody>
      </p:sp>
      <p:sp>
        <p:nvSpPr>
          <p:cNvPr id="3078" name="Line 6"/>
          <p:cNvSpPr>
            <a:spLocks noChangeShapeType="1"/>
          </p:cNvSpPr>
          <p:nvPr/>
        </p:nvSpPr>
        <p:spPr bwMode="auto">
          <a:xfrm>
            <a:off x="680079" y="414317"/>
            <a:ext cx="543751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80079" y="9607410"/>
            <a:ext cx="69719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80079" y="9595524"/>
            <a:ext cx="5588473"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395210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1" name="Rectangle 3"/>
          <p:cNvSpPr>
            <a:spLocks noGrp="1" noChangeArrowheads="1"/>
          </p:cNvSpPr>
          <p:nvPr>
            <p:ph type="dt" idx="1"/>
          </p:nvPr>
        </p:nvSpPr>
        <p:spPr bwMode="auto">
          <a:xfrm>
            <a:off x="641173" y="117369"/>
            <a:ext cx="2682965"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&lt;month year&gt;</a:t>
            </a:r>
          </a:p>
        </p:txBody>
      </p:sp>
      <p:sp>
        <p:nvSpPr>
          <p:cNvPr id="2052" name="Rectangle 4"/>
          <p:cNvSpPr>
            <a:spLocks noGrp="1" noRot="1" noChangeAspect="1" noChangeArrowheads="1" noTextEdit="1"/>
          </p:cNvSpPr>
          <p:nvPr>
            <p:ph type="sldImg" idx="2"/>
          </p:nvPr>
        </p:nvSpPr>
        <p:spPr bwMode="auto">
          <a:xfrm>
            <a:off x="101600" y="750888"/>
            <a:ext cx="6594475" cy="3709987"/>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05734" y="4715408"/>
            <a:ext cx="4986207" cy="44674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697636" y="9610806"/>
            <a:ext cx="246042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dirty="0"/>
              <a:t>&lt;author&gt;, &lt;company&gt;</a:t>
            </a:r>
          </a:p>
        </p:txBody>
      </p:sp>
      <p:sp>
        <p:nvSpPr>
          <p:cNvPr id="2055" name="Rectangle 7"/>
          <p:cNvSpPr>
            <a:spLocks noGrp="1" noChangeArrowheads="1"/>
          </p:cNvSpPr>
          <p:nvPr>
            <p:ph type="sldNum" sz="quarter" idx="5"/>
          </p:nvPr>
        </p:nvSpPr>
        <p:spPr bwMode="auto">
          <a:xfrm>
            <a:off x="2875939" y="9610806"/>
            <a:ext cx="7859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54B88C7-B19C-4B0E-BE72-ED637AA66BF1}" type="slidenum">
              <a:rPr lang="en-US" altLang="en-US"/>
              <a:pPr/>
              <a:t>‹#›</a:t>
            </a:fld>
            <a:endParaRPr lang="en-US" altLang="en-US"/>
          </a:p>
        </p:txBody>
      </p:sp>
      <p:sp>
        <p:nvSpPr>
          <p:cNvPr id="2056" name="Rectangle 8"/>
          <p:cNvSpPr>
            <a:spLocks noChangeArrowheads="1"/>
          </p:cNvSpPr>
          <p:nvPr/>
        </p:nvSpPr>
        <p:spPr bwMode="auto">
          <a:xfrm>
            <a:off x="709648" y="9610806"/>
            <a:ext cx="69719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09648" y="9609108"/>
            <a:ext cx="537838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34948" y="317531"/>
            <a:ext cx="552778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151255088"/>
      </p:ext>
    </p:extLst>
  </p:cSld>
  <p:clrMap bg1="lt1" tx1="dk1" bg2="lt2" tx2="dk2" accent1="accent1" accent2="accent2" accent3="accent3" accent4="accent4" accent5="accent5" accent6="accent6" hlink="hlink" folHlink="folHlink"/>
  <p:hf hd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dirty="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xfrm>
            <a:off x="2875939" y="9610806"/>
            <a:ext cx="785904" cy="73866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dirty="0"/>
              <a:t>Page </a:t>
            </a:r>
            <a:fld id="{2A02BA22-F607-40B6-B650-89B025089CA0}" type="slidenum">
              <a:rPr lang="en-US" altLang="en-US" sz="2400" smtClean="0"/>
              <a:pPr>
                <a:spcBef>
                  <a:spcPct val="0"/>
                </a:spcBef>
                <a:buClrTx/>
                <a:buFontTx/>
                <a:buNone/>
              </a:pPr>
              <a:t>1</a:t>
            </a:fld>
            <a:endParaRPr lang="en-US" altLang="en-US" sz="2400" dirty="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33392" y="115671"/>
            <a:ext cx="265495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dirty="0"/>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844815" y="9564960"/>
            <a:ext cx="776566"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dirty="0"/>
              <a:t>Page </a:t>
            </a:r>
            <a:fld id="{B08E7645-705B-4ADD-B5B6-F7EFEFDE2AD9}" type="slidenum">
              <a:rPr lang="en-US" altLang="en-US"/>
              <a:pPr algn="r" eaLnBrk="1" hangingPunct="1">
                <a:spcBef>
                  <a:spcPct val="0"/>
                </a:spcBef>
                <a:buClrTx/>
                <a:buFontTx/>
                <a:buNone/>
              </a:pPr>
              <a:t>1</a:t>
            </a:fld>
            <a:endParaRPr lang="en-US" altLang="en-US" dirty="0"/>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82550" y="747713"/>
            <a:ext cx="6561138" cy="3690937"/>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896397" y="4693334"/>
            <a:ext cx="4923957" cy="443863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dirty="0">
              <a:latin typeface="Times New Roman" panose="02020603050405020304" pitchFamily="18" charset="0"/>
            </a:endParaRPr>
          </a:p>
        </p:txBody>
      </p:sp>
    </p:spTree>
    <p:extLst>
      <p:ext uri="{BB962C8B-B14F-4D97-AF65-F5344CB8AC3E}">
        <p14:creationId xmlns:p14="http://schemas.microsoft.com/office/powerpoint/2010/main" val="7280616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r>
              <a:rPr lang="en-US" altLang="en-US"/>
              <a:t>&lt;month year&gt;</a:t>
            </a:r>
            <a:endParaRPr lang="en-US" altLang="en-US" dirty="0"/>
          </a:p>
        </p:txBody>
      </p:sp>
      <p:sp>
        <p:nvSpPr>
          <p:cNvPr id="5" name="Footer Placeholder 4"/>
          <p:cNvSpPr>
            <a:spLocks noGrp="1"/>
          </p:cNvSpPr>
          <p:nvPr>
            <p:ph type="ftr" sz="quarter" idx="4"/>
          </p:nvPr>
        </p:nvSpPr>
        <p:spPr/>
        <p:txBody>
          <a:bodyPr/>
          <a:lstStyle/>
          <a:p>
            <a:pPr lvl="4"/>
            <a:r>
              <a:rPr lang="en-US" altLang="en-US"/>
              <a:t>&lt;author&gt;, &lt;company&gt;</a:t>
            </a:r>
            <a:endParaRPr lang="en-US" altLang="en-US" dirty="0"/>
          </a:p>
        </p:txBody>
      </p:sp>
      <p:sp>
        <p:nvSpPr>
          <p:cNvPr id="6" name="Slide Number Placeholder 5"/>
          <p:cNvSpPr>
            <a:spLocks noGrp="1"/>
          </p:cNvSpPr>
          <p:nvPr>
            <p:ph type="sldNum" sz="quarter" idx="5"/>
          </p:nvPr>
        </p:nvSpPr>
        <p:spPr/>
        <p:txBody>
          <a:bodyPr/>
          <a:lstStyle/>
          <a:p>
            <a:r>
              <a:rPr lang="en-US" altLang="en-US"/>
              <a:t>Page </a:t>
            </a:r>
            <a:fld id="{954B88C7-B19C-4B0E-BE72-ED637AA66BF1}" type="slidenum">
              <a:rPr lang="en-US" altLang="en-US" smtClean="0"/>
              <a:pPr/>
              <a:t>2</a:t>
            </a:fld>
            <a:endParaRPr lang="en-US" altLang="en-US"/>
          </a:p>
        </p:txBody>
      </p:sp>
    </p:spTree>
    <p:extLst>
      <p:ext uri="{BB962C8B-B14F-4D97-AF65-F5344CB8AC3E}">
        <p14:creationId xmlns:p14="http://schemas.microsoft.com/office/powerpoint/2010/main" val="25151653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r>
              <a:rPr lang="en-US" altLang="en-US"/>
              <a:t>&lt;month year&gt;</a:t>
            </a:r>
            <a:endParaRPr lang="en-US" altLang="en-US" dirty="0"/>
          </a:p>
        </p:txBody>
      </p:sp>
      <p:sp>
        <p:nvSpPr>
          <p:cNvPr id="5" name="Footer Placeholder 4"/>
          <p:cNvSpPr>
            <a:spLocks noGrp="1"/>
          </p:cNvSpPr>
          <p:nvPr>
            <p:ph type="ftr" sz="quarter" idx="4"/>
          </p:nvPr>
        </p:nvSpPr>
        <p:spPr/>
        <p:txBody>
          <a:bodyPr/>
          <a:lstStyle/>
          <a:p>
            <a:pPr lvl="4"/>
            <a:r>
              <a:rPr lang="en-US" altLang="en-US"/>
              <a:t>&lt;author&gt;, &lt;company&gt;</a:t>
            </a:r>
            <a:endParaRPr lang="en-US" altLang="en-US" dirty="0"/>
          </a:p>
        </p:txBody>
      </p:sp>
      <p:sp>
        <p:nvSpPr>
          <p:cNvPr id="6" name="Slide Number Placeholder 5"/>
          <p:cNvSpPr>
            <a:spLocks noGrp="1"/>
          </p:cNvSpPr>
          <p:nvPr>
            <p:ph type="sldNum" sz="quarter" idx="5"/>
          </p:nvPr>
        </p:nvSpPr>
        <p:spPr/>
        <p:txBody>
          <a:bodyPr/>
          <a:lstStyle/>
          <a:p>
            <a:r>
              <a:rPr lang="en-US" altLang="en-US"/>
              <a:t>Page </a:t>
            </a:r>
            <a:fld id="{954B88C7-B19C-4B0E-BE72-ED637AA66BF1}" type="slidenum">
              <a:rPr lang="en-US" altLang="en-US" smtClean="0"/>
              <a:pPr/>
              <a:t>3</a:t>
            </a:fld>
            <a:endParaRPr lang="en-US" altLang="en-US"/>
          </a:p>
        </p:txBody>
      </p:sp>
    </p:spTree>
    <p:extLst>
      <p:ext uri="{BB962C8B-B14F-4D97-AF65-F5344CB8AC3E}">
        <p14:creationId xmlns:p14="http://schemas.microsoft.com/office/powerpoint/2010/main" val="37975051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r>
              <a:rPr lang="en-US" altLang="en-US"/>
              <a:t>&lt;month year&gt;</a:t>
            </a:r>
            <a:endParaRPr lang="en-US" altLang="en-US" dirty="0"/>
          </a:p>
        </p:txBody>
      </p:sp>
      <p:sp>
        <p:nvSpPr>
          <p:cNvPr id="5" name="Footer Placeholder 4"/>
          <p:cNvSpPr>
            <a:spLocks noGrp="1"/>
          </p:cNvSpPr>
          <p:nvPr>
            <p:ph type="ftr" sz="quarter" idx="4"/>
          </p:nvPr>
        </p:nvSpPr>
        <p:spPr/>
        <p:txBody>
          <a:bodyPr/>
          <a:lstStyle/>
          <a:p>
            <a:pPr lvl="4"/>
            <a:r>
              <a:rPr lang="en-US" altLang="en-US"/>
              <a:t>&lt;author&gt;, &lt;company&gt;</a:t>
            </a:r>
            <a:endParaRPr lang="en-US" altLang="en-US" dirty="0"/>
          </a:p>
        </p:txBody>
      </p:sp>
      <p:sp>
        <p:nvSpPr>
          <p:cNvPr id="6" name="Slide Number Placeholder 5"/>
          <p:cNvSpPr>
            <a:spLocks noGrp="1"/>
          </p:cNvSpPr>
          <p:nvPr>
            <p:ph type="sldNum" sz="quarter" idx="5"/>
          </p:nvPr>
        </p:nvSpPr>
        <p:spPr/>
        <p:txBody>
          <a:bodyPr/>
          <a:lstStyle/>
          <a:p>
            <a:r>
              <a:rPr lang="en-US" altLang="en-US"/>
              <a:t>Page </a:t>
            </a:r>
            <a:fld id="{954B88C7-B19C-4B0E-BE72-ED637AA66BF1}" type="slidenum">
              <a:rPr lang="en-US" altLang="en-US" smtClean="0"/>
              <a:pPr/>
              <a:t>5</a:t>
            </a:fld>
            <a:endParaRPr lang="en-US" altLang="en-US"/>
          </a:p>
        </p:txBody>
      </p:sp>
    </p:spTree>
    <p:extLst>
      <p:ext uri="{BB962C8B-B14F-4D97-AF65-F5344CB8AC3E}">
        <p14:creationId xmlns:p14="http://schemas.microsoft.com/office/powerpoint/2010/main" val="5137635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t>By transmitting SHR separately, may avoid power backoff for some cases (when sensing segment length being 512 symbols)</a:t>
            </a:r>
          </a:p>
          <a:p>
            <a:endParaRPr lang="en-US" dirty="0"/>
          </a:p>
        </p:txBody>
      </p:sp>
      <p:sp>
        <p:nvSpPr>
          <p:cNvPr id="4" name="Date Placeholder 3"/>
          <p:cNvSpPr>
            <a:spLocks noGrp="1"/>
          </p:cNvSpPr>
          <p:nvPr>
            <p:ph type="dt" idx="1"/>
          </p:nvPr>
        </p:nvSpPr>
        <p:spPr/>
        <p:txBody>
          <a:bodyPr/>
          <a:lstStyle/>
          <a:p>
            <a:r>
              <a:rPr lang="en-US" altLang="en-US"/>
              <a:t>&lt;month year&gt;</a:t>
            </a:r>
            <a:endParaRPr lang="en-US" altLang="en-US" dirty="0"/>
          </a:p>
        </p:txBody>
      </p:sp>
      <p:sp>
        <p:nvSpPr>
          <p:cNvPr id="5" name="Footer Placeholder 4"/>
          <p:cNvSpPr>
            <a:spLocks noGrp="1"/>
          </p:cNvSpPr>
          <p:nvPr>
            <p:ph type="ftr" sz="quarter" idx="4"/>
          </p:nvPr>
        </p:nvSpPr>
        <p:spPr/>
        <p:txBody>
          <a:bodyPr/>
          <a:lstStyle/>
          <a:p>
            <a:pPr lvl="4"/>
            <a:r>
              <a:rPr lang="en-US" altLang="en-US"/>
              <a:t>&lt;author&gt;, &lt;company&gt;</a:t>
            </a:r>
            <a:endParaRPr lang="en-US" altLang="en-US" dirty="0"/>
          </a:p>
        </p:txBody>
      </p:sp>
      <p:sp>
        <p:nvSpPr>
          <p:cNvPr id="6" name="Slide Number Placeholder 5"/>
          <p:cNvSpPr>
            <a:spLocks noGrp="1"/>
          </p:cNvSpPr>
          <p:nvPr>
            <p:ph type="sldNum" sz="quarter" idx="5"/>
          </p:nvPr>
        </p:nvSpPr>
        <p:spPr/>
        <p:txBody>
          <a:bodyPr/>
          <a:lstStyle/>
          <a:p>
            <a:r>
              <a:rPr lang="en-US" altLang="en-US"/>
              <a:t>Page </a:t>
            </a:r>
            <a:fld id="{954B88C7-B19C-4B0E-BE72-ED637AA66BF1}" type="slidenum">
              <a:rPr lang="en-US" altLang="en-US" smtClean="0"/>
              <a:pPr/>
              <a:t>6</a:t>
            </a:fld>
            <a:endParaRPr lang="en-US" altLang="en-US"/>
          </a:p>
        </p:txBody>
      </p:sp>
    </p:spTree>
    <p:extLst>
      <p:ext uri="{BB962C8B-B14F-4D97-AF65-F5344CB8AC3E}">
        <p14:creationId xmlns:p14="http://schemas.microsoft.com/office/powerpoint/2010/main" val="22691276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G" dirty="0"/>
          </a:p>
        </p:txBody>
      </p:sp>
      <p:sp>
        <p:nvSpPr>
          <p:cNvPr id="4" name="Date Placeholder 3"/>
          <p:cNvSpPr>
            <a:spLocks noGrp="1"/>
          </p:cNvSpPr>
          <p:nvPr>
            <p:ph type="dt" idx="1"/>
          </p:nvPr>
        </p:nvSpPr>
        <p:spPr/>
        <p:txBody>
          <a:bodyPr/>
          <a:lstStyle/>
          <a:p>
            <a:r>
              <a:rPr lang="en-US" altLang="en-US"/>
              <a:t>&lt;month year&gt;</a:t>
            </a:r>
            <a:endParaRPr lang="en-US" altLang="en-US" dirty="0"/>
          </a:p>
        </p:txBody>
      </p:sp>
      <p:sp>
        <p:nvSpPr>
          <p:cNvPr id="5" name="Footer Placeholder 4"/>
          <p:cNvSpPr>
            <a:spLocks noGrp="1"/>
          </p:cNvSpPr>
          <p:nvPr>
            <p:ph type="ftr" sz="quarter" idx="4"/>
          </p:nvPr>
        </p:nvSpPr>
        <p:spPr/>
        <p:txBody>
          <a:bodyPr/>
          <a:lstStyle/>
          <a:p>
            <a:pPr lvl="4"/>
            <a:r>
              <a:rPr lang="en-US" altLang="en-US"/>
              <a:t>&lt;author&gt;, &lt;company&gt;</a:t>
            </a:r>
            <a:endParaRPr lang="en-US" altLang="en-US" dirty="0"/>
          </a:p>
        </p:txBody>
      </p:sp>
      <p:sp>
        <p:nvSpPr>
          <p:cNvPr id="6" name="Slide Number Placeholder 5"/>
          <p:cNvSpPr>
            <a:spLocks noGrp="1"/>
          </p:cNvSpPr>
          <p:nvPr>
            <p:ph type="sldNum" sz="quarter" idx="5"/>
          </p:nvPr>
        </p:nvSpPr>
        <p:spPr/>
        <p:txBody>
          <a:bodyPr/>
          <a:lstStyle/>
          <a:p>
            <a:r>
              <a:rPr lang="en-US" altLang="en-US"/>
              <a:t>Page </a:t>
            </a:r>
            <a:fld id="{954B88C7-B19C-4B0E-BE72-ED637AA66BF1}" type="slidenum">
              <a:rPr lang="en-US" altLang="en-US" smtClean="0"/>
              <a:pPr/>
              <a:t>7</a:t>
            </a:fld>
            <a:endParaRPr lang="en-US" altLang="en-US"/>
          </a:p>
        </p:txBody>
      </p:sp>
    </p:spTree>
    <p:extLst>
      <p:ext uri="{BB962C8B-B14F-4D97-AF65-F5344CB8AC3E}">
        <p14:creationId xmlns:p14="http://schemas.microsoft.com/office/powerpoint/2010/main" val="176080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r>
              <a:rPr lang="en-US" altLang="en-US"/>
              <a:t>&lt;month year&gt;</a:t>
            </a:r>
            <a:endParaRPr lang="en-US" altLang="en-US" dirty="0"/>
          </a:p>
        </p:txBody>
      </p:sp>
      <p:sp>
        <p:nvSpPr>
          <p:cNvPr id="5" name="Footer Placeholder 4"/>
          <p:cNvSpPr>
            <a:spLocks noGrp="1"/>
          </p:cNvSpPr>
          <p:nvPr>
            <p:ph type="ftr" sz="quarter" idx="4"/>
          </p:nvPr>
        </p:nvSpPr>
        <p:spPr/>
        <p:txBody>
          <a:bodyPr/>
          <a:lstStyle/>
          <a:p>
            <a:pPr lvl="4"/>
            <a:r>
              <a:rPr lang="en-US" altLang="en-US"/>
              <a:t>&lt;author&gt;, &lt;company&gt;</a:t>
            </a:r>
            <a:endParaRPr lang="en-US" altLang="en-US" dirty="0"/>
          </a:p>
        </p:txBody>
      </p:sp>
      <p:sp>
        <p:nvSpPr>
          <p:cNvPr id="6" name="Slide Number Placeholder 5"/>
          <p:cNvSpPr>
            <a:spLocks noGrp="1"/>
          </p:cNvSpPr>
          <p:nvPr>
            <p:ph type="sldNum" sz="quarter" idx="5"/>
          </p:nvPr>
        </p:nvSpPr>
        <p:spPr/>
        <p:txBody>
          <a:bodyPr/>
          <a:lstStyle/>
          <a:p>
            <a:r>
              <a:rPr lang="en-US" altLang="en-US"/>
              <a:t>Page </a:t>
            </a:r>
            <a:fld id="{954B88C7-B19C-4B0E-BE72-ED637AA66BF1}" type="slidenum">
              <a:rPr lang="en-US" altLang="en-US" smtClean="0"/>
              <a:pPr/>
              <a:t>8</a:t>
            </a:fld>
            <a:endParaRPr lang="en-US" altLang="en-US"/>
          </a:p>
        </p:txBody>
      </p:sp>
    </p:spTree>
    <p:extLst>
      <p:ext uri="{BB962C8B-B14F-4D97-AF65-F5344CB8AC3E}">
        <p14:creationId xmlns:p14="http://schemas.microsoft.com/office/powerpoint/2010/main" val="19779259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r>
              <a:rPr lang="en-US" altLang="en-US"/>
              <a:t>&lt;month year&gt;</a:t>
            </a:r>
            <a:endParaRPr lang="en-US" altLang="en-US" dirty="0"/>
          </a:p>
        </p:txBody>
      </p:sp>
      <p:sp>
        <p:nvSpPr>
          <p:cNvPr id="5" name="Footer Placeholder 4"/>
          <p:cNvSpPr>
            <a:spLocks noGrp="1"/>
          </p:cNvSpPr>
          <p:nvPr>
            <p:ph type="ftr" sz="quarter" idx="4"/>
          </p:nvPr>
        </p:nvSpPr>
        <p:spPr/>
        <p:txBody>
          <a:bodyPr/>
          <a:lstStyle/>
          <a:p>
            <a:pPr lvl="4"/>
            <a:r>
              <a:rPr lang="en-US" altLang="en-US"/>
              <a:t>&lt;author&gt;, &lt;company&gt;</a:t>
            </a:r>
            <a:endParaRPr lang="en-US" altLang="en-US" dirty="0"/>
          </a:p>
        </p:txBody>
      </p:sp>
      <p:sp>
        <p:nvSpPr>
          <p:cNvPr id="6" name="Slide Number Placeholder 5"/>
          <p:cNvSpPr>
            <a:spLocks noGrp="1"/>
          </p:cNvSpPr>
          <p:nvPr>
            <p:ph type="sldNum" sz="quarter" idx="5"/>
          </p:nvPr>
        </p:nvSpPr>
        <p:spPr/>
        <p:txBody>
          <a:bodyPr/>
          <a:lstStyle/>
          <a:p>
            <a:r>
              <a:rPr lang="en-US" altLang="en-US"/>
              <a:t>Page </a:t>
            </a:r>
            <a:fld id="{954B88C7-B19C-4B0E-BE72-ED637AA66BF1}" type="slidenum">
              <a:rPr lang="en-US" altLang="en-US" smtClean="0"/>
              <a:pPr/>
              <a:t>9</a:t>
            </a:fld>
            <a:endParaRPr lang="en-US" altLang="en-US"/>
          </a:p>
        </p:txBody>
      </p:sp>
    </p:spTree>
    <p:extLst>
      <p:ext uri="{BB962C8B-B14F-4D97-AF65-F5344CB8AC3E}">
        <p14:creationId xmlns:p14="http://schemas.microsoft.com/office/powerpoint/2010/main" val="23722243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SG" dirty="0"/>
              <a:t>25%</a:t>
            </a:r>
          </a:p>
        </p:txBody>
      </p:sp>
      <p:sp>
        <p:nvSpPr>
          <p:cNvPr id="4" name="Date Placeholder 3"/>
          <p:cNvSpPr>
            <a:spLocks noGrp="1"/>
          </p:cNvSpPr>
          <p:nvPr>
            <p:ph type="dt" idx="1"/>
          </p:nvPr>
        </p:nvSpPr>
        <p:spPr/>
        <p:txBody>
          <a:bodyPr/>
          <a:lstStyle/>
          <a:p>
            <a:r>
              <a:rPr lang="en-US" altLang="en-US"/>
              <a:t>&lt;month year&gt;</a:t>
            </a:r>
            <a:endParaRPr lang="en-US" altLang="en-US" dirty="0"/>
          </a:p>
        </p:txBody>
      </p:sp>
      <p:sp>
        <p:nvSpPr>
          <p:cNvPr id="5" name="Footer Placeholder 4"/>
          <p:cNvSpPr>
            <a:spLocks noGrp="1"/>
          </p:cNvSpPr>
          <p:nvPr>
            <p:ph type="ftr" sz="quarter" idx="4"/>
          </p:nvPr>
        </p:nvSpPr>
        <p:spPr/>
        <p:txBody>
          <a:bodyPr/>
          <a:lstStyle/>
          <a:p>
            <a:pPr lvl="4"/>
            <a:r>
              <a:rPr lang="en-US" altLang="en-US"/>
              <a:t>&lt;author&gt;, &lt;company&gt;</a:t>
            </a:r>
            <a:endParaRPr lang="en-US" altLang="en-US" dirty="0"/>
          </a:p>
        </p:txBody>
      </p:sp>
      <p:sp>
        <p:nvSpPr>
          <p:cNvPr id="6" name="Slide Number Placeholder 5"/>
          <p:cNvSpPr>
            <a:spLocks noGrp="1"/>
          </p:cNvSpPr>
          <p:nvPr>
            <p:ph type="sldNum" sz="quarter" idx="5"/>
          </p:nvPr>
        </p:nvSpPr>
        <p:spPr/>
        <p:txBody>
          <a:bodyPr/>
          <a:lstStyle/>
          <a:p>
            <a:r>
              <a:rPr lang="en-US" altLang="en-US"/>
              <a:t>Page </a:t>
            </a:r>
            <a:fld id="{954B88C7-B19C-4B0E-BE72-ED637AA66BF1}" type="slidenum">
              <a:rPr lang="en-US" altLang="en-US" smtClean="0"/>
              <a:pPr/>
              <a:t>11</a:t>
            </a:fld>
            <a:endParaRPr lang="en-US" altLang="en-US"/>
          </a:p>
        </p:txBody>
      </p:sp>
    </p:spTree>
    <p:extLst>
      <p:ext uri="{BB962C8B-B14F-4D97-AF65-F5344CB8AC3E}">
        <p14:creationId xmlns:p14="http://schemas.microsoft.com/office/powerpoint/2010/main" val="18462125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defRPr/>
            </a:lvl1pPr>
          </a:lstStyle>
          <a:p>
            <a:r>
              <a:rPr lang="en-US" altLang="zh-CN" dirty="0"/>
              <a:t>Dec. 2024</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a:t>Panpan Li, Huawei</a:t>
            </a:r>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7FFA85FD-E192-4C2D-9860-28C59D48001D}" type="slidenum">
              <a:rPr lang="en-US" altLang="en-US"/>
              <a:pPr/>
              <a:t>‹#›</a:t>
            </a:fld>
            <a:endParaRPr lang="en-US" altLang="en-US" dirty="0"/>
          </a:p>
        </p:txBody>
      </p:sp>
    </p:spTree>
    <p:extLst>
      <p:ext uri="{BB962C8B-B14F-4D97-AF65-F5344CB8AC3E}">
        <p14:creationId xmlns:p14="http://schemas.microsoft.com/office/powerpoint/2010/main" val="29460412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zh-CN" dirty="0"/>
              <a:t>Dec. 2022</a:t>
            </a:r>
            <a:endParaRPr lang="en-US" altLang="en-US" dirty="0"/>
          </a:p>
        </p:txBody>
      </p:sp>
      <p:sp>
        <p:nvSpPr>
          <p:cNvPr id="3" name="Footer Placeholder 2"/>
          <p:cNvSpPr>
            <a:spLocks noGrp="1"/>
          </p:cNvSpPr>
          <p:nvPr>
            <p:ph type="ftr" sz="quarter" idx="11"/>
          </p:nvPr>
        </p:nvSpPr>
        <p:spPr/>
        <p:txBody>
          <a:bodyPr/>
          <a:lstStyle>
            <a:lvl1pPr>
              <a:defRPr/>
            </a:lvl1pPr>
          </a:lstStyle>
          <a:p>
            <a:r>
              <a:rPr lang="en-US" altLang="en-US" dirty="0"/>
              <a:t>Panpan Li, Huawei</a:t>
            </a:r>
          </a:p>
        </p:txBody>
      </p:sp>
      <p:sp>
        <p:nvSpPr>
          <p:cNvPr id="4" name="Slide Number Placeholder 3"/>
          <p:cNvSpPr>
            <a:spLocks noGrp="1"/>
          </p:cNvSpPr>
          <p:nvPr>
            <p:ph type="sldNum" sz="quarter" idx="12"/>
          </p:nvPr>
        </p:nvSpPr>
        <p:spPr/>
        <p:txBody>
          <a:bodyPr/>
          <a:lstStyle>
            <a:lvl1pPr>
              <a:defRPr/>
            </a:lvl1pPr>
          </a:lstStyle>
          <a:p>
            <a:r>
              <a:rPr lang="en-US" altLang="en-US"/>
              <a:t>Slide </a:t>
            </a:r>
            <a:fld id="{77849D27-6DDF-4CEA-A842-3715DABEA1B1}" type="slidenum">
              <a:rPr lang="en-US" altLang="en-US"/>
              <a:pPr/>
              <a:t>‹#›</a:t>
            </a:fld>
            <a:endParaRPr lang="en-US" altLang="en-US"/>
          </a:p>
        </p:txBody>
      </p:sp>
    </p:spTree>
    <p:extLst>
      <p:ext uri="{BB962C8B-B14F-4D97-AF65-F5344CB8AC3E}">
        <p14:creationId xmlns:p14="http://schemas.microsoft.com/office/powerpoint/2010/main" val="134862184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5829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344958"/>
            <a:ext cx="10363200" cy="47510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p:cNvSpPr>
            <a:spLocks noGrp="1" noChangeArrowheads="1"/>
          </p:cNvSpPr>
          <p:nvPr>
            <p:ph type="dt" sz="half" idx="2"/>
          </p:nvPr>
        </p:nvSpPr>
        <p:spPr bwMode="auto">
          <a:xfrm>
            <a:off x="914400" y="378281"/>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zh-CN" dirty="0"/>
              <a:t>Dec. 2024</a:t>
            </a:r>
            <a:endParaRPr lang="en-US" altLang="en-US" dirty="0"/>
          </a:p>
        </p:txBody>
      </p:sp>
      <p:sp>
        <p:nvSpPr>
          <p:cNvPr id="1029" name="Rectangle 5"/>
          <p:cNvSpPr>
            <a:spLocks noGrp="1" noChangeArrowheads="1"/>
          </p:cNvSpPr>
          <p:nvPr>
            <p:ph type="ftr" sz="quarter" idx="3"/>
          </p:nvPr>
        </p:nvSpPr>
        <p:spPr bwMode="auto">
          <a:xfrm>
            <a:off x="7315200" y="6475413"/>
            <a:ext cx="41656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Panpan Li,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3A0C1D6-706E-4838-95A6-0943C43B1ADD}" type="slidenum">
              <a:rPr lang="en-US" altLang="en-US"/>
              <a:pPr/>
              <a:t>‹#›</a:t>
            </a:fld>
            <a:endParaRPr lang="en-US" altLang="en-US"/>
          </a:p>
        </p:txBody>
      </p:sp>
      <p:sp>
        <p:nvSpPr>
          <p:cNvPr id="1031" name="Rectangle 7"/>
          <p:cNvSpPr>
            <a:spLocks noChangeArrowheads="1"/>
          </p:cNvSpPr>
          <p:nvPr/>
        </p:nvSpPr>
        <p:spPr bwMode="auto">
          <a:xfrm>
            <a:off x="4175787" y="394156"/>
            <a:ext cx="7101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a:t>
            </a:r>
            <a:r>
              <a:rPr lang="en-US" altLang="en-US" sz="1400" b="1" baseline="0" dirty="0"/>
              <a:t> IEEE 15-</a:t>
            </a:r>
            <a:r>
              <a:rPr lang="en-US" altLang="zh-CN" sz="1400" b="1" baseline="0" dirty="0"/>
              <a:t>24</a:t>
            </a:r>
            <a:r>
              <a:rPr lang="en-US" altLang="en-US" sz="1400" b="1" baseline="0" dirty="0"/>
              <a:t>-0579-</a:t>
            </a:r>
            <a:r>
              <a:rPr lang="en-US" altLang="zh-CN" sz="1400" b="1" baseline="0" dirty="0"/>
              <a:t>02</a:t>
            </a:r>
            <a:r>
              <a:rPr lang="en-US" altLang="en-US" sz="1400" b="1" baseline="0" dirty="0"/>
              <a:t>-04ab</a:t>
            </a:r>
            <a:endParaRPr lang="en-US" altLang="en-US" sz="1400" b="1" dirty="0"/>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dirty="0"/>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Font typeface="Wingdings" panose="05000000000000000000" pitchFamily="2" charset="2"/>
        <a:buChar char="q"/>
        <a:defRPr sz="1800">
          <a:solidFill>
            <a:schemeClr val="tx1"/>
          </a:solidFill>
          <a:latin typeface="+mn-lt"/>
          <a:ea typeface="+mn-ea"/>
          <a:cs typeface="+mn-cs"/>
        </a:defRPr>
      </a:lvl1pPr>
      <a:lvl2pPr marL="742950" indent="-285750" algn="l" rtl="0" eaLnBrk="1" fontAlgn="base" hangingPunct="1">
        <a:spcBef>
          <a:spcPct val="20000"/>
        </a:spcBef>
        <a:spcAft>
          <a:spcPct val="0"/>
        </a:spcAft>
        <a:buChar char="–"/>
        <a:defRPr sz="1600">
          <a:solidFill>
            <a:schemeClr val="tx1"/>
          </a:solidFill>
          <a:latin typeface="+mn-lt"/>
        </a:defRPr>
      </a:lvl2pPr>
      <a:lvl3pPr marL="1085850" indent="-228600" algn="l" rtl="0" eaLnBrk="1" fontAlgn="base" hangingPunct="1">
        <a:spcBef>
          <a:spcPct val="20000"/>
        </a:spcBef>
        <a:spcAft>
          <a:spcPct val="0"/>
        </a:spcAft>
        <a:buChar char="•"/>
        <a:defRPr sz="1600">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a:extLst>
              <a:ext uri="{FF2B5EF4-FFF2-40B4-BE49-F238E27FC236}">
                <a16:creationId xmlns:a16="http://schemas.microsoft.com/office/drawing/2014/main" id="{11B74706-8CE8-446F-ADD5-944A55CFBC25}"/>
              </a:ext>
            </a:extLst>
          </p:cNvPr>
          <p:cNvSpPr>
            <a:spLocks noChangeArrowheads="1"/>
          </p:cNvSpPr>
          <p:nvPr/>
        </p:nvSpPr>
        <p:spPr bwMode="auto">
          <a:xfrm>
            <a:off x="911424" y="1052736"/>
            <a:ext cx="10369152" cy="3880166"/>
          </a:xfrm>
          <a:prstGeom prst="rect">
            <a:avLst/>
          </a:prstGeom>
          <a:noFill/>
          <a:ln>
            <a:noFill/>
          </a:ln>
          <a:effectLst/>
        </p:spPr>
        <p:txBody>
          <a:bodyPr wrap="square"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algn="just" eaLnBrk="1" hangingPunct="1">
              <a:spcBef>
                <a:spcPct val="0"/>
              </a:spcBef>
              <a:buClrTx/>
              <a:buFontTx/>
              <a:buNone/>
              <a:defRPr/>
            </a:pPr>
            <a:r>
              <a:rPr lang="en-US" altLang="en-US" sz="1800" b="1" u="sng" dirty="0">
                <a:effectLst>
                  <a:outerShdw blurRad="38100" dist="38100" dir="2700000" algn="tl">
                    <a:srgbClr val="C0C0C0"/>
                  </a:outerShdw>
                </a:effectLst>
                <a:latin typeface="+mj-lt"/>
              </a:rPr>
              <a:t>Project: IEEE P802.15 Working Group for Wireless Specialty Networks (WSN)</a:t>
            </a:r>
          </a:p>
          <a:p>
            <a:pPr algn="just" eaLnBrk="1" hangingPunct="1">
              <a:spcBef>
                <a:spcPct val="0"/>
              </a:spcBef>
              <a:buClrTx/>
              <a:buFontTx/>
              <a:buNone/>
              <a:defRPr/>
            </a:pPr>
            <a:endParaRPr lang="en-US" altLang="en-US" sz="2000" dirty="0">
              <a:latin typeface="+mj-lt"/>
            </a:endParaRPr>
          </a:p>
          <a:p>
            <a:pPr algn="just" eaLnBrk="1" hangingPunct="1">
              <a:spcBef>
                <a:spcPct val="0"/>
              </a:spcBef>
              <a:buClrTx/>
              <a:buFontTx/>
              <a:buNone/>
              <a:defRPr/>
            </a:pPr>
            <a:r>
              <a:rPr lang="en-US" altLang="en-US" sz="1600" b="1" dirty="0">
                <a:latin typeface="+mj-lt"/>
              </a:rPr>
              <a:t>Submission Title: Frequency Stitching Channel </a:t>
            </a:r>
            <a:r>
              <a:rPr lang="en-US" altLang="zh-CN" sz="1600" b="1" dirty="0">
                <a:latin typeface="+mj-lt"/>
              </a:rPr>
              <a:t>Usage Method</a:t>
            </a:r>
            <a:endParaRPr lang="en-US" altLang="en-US" sz="1600" dirty="0">
              <a:latin typeface="+mj-lt"/>
            </a:endParaRPr>
          </a:p>
          <a:p>
            <a:pPr algn="just" eaLnBrk="1" hangingPunct="1">
              <a:spcBef>
                <a:spcPct val="0"/>
              </a:spcBef>
              <a:buClrTx/>
              <a:buFontTx/>
              <a:buNone/>
              <a:defRPr/>
            </a:pPr>
            <a:r>
              <a:rPr lang="en-US" altLang="en-US" sz="1600" b="1" dirty="0">
                <a:latin typeface="+mj-lt"/>
              </a:rPr>
              <a:t>Source:</a:t>
            </a:r>
            <a:r>
              <a:rPr lang="en-US" altLang="en-US" sz="1600" dirty="0">
                <a:latin typeface="+mj-lt"/>
              </a:rPr>
              <a:t> 	Panpan Li, Bin Qian, Lei Huang, David </a:t>
            </a:r>
            <a:r>
              <a:rPr lang="en-US" altLang="en-US" sz="1600" dirty="0" err="1">
                <a:latin typeface="+mj-lt"/>
              </a:rPr>
              <a:t>Xun</a:t>
            </a:r>
            <a:r>
              <a:rPr lang="en-US" altLang="en-US" sz="1600" dirty="0">
                <a:latin typeface="+mj-lt"/>
              </a:rPr>
              <a:t> Yang (Huawei Technologies)</a:t>
            </a:r>
          </a:p>
          <a:p>
            <a:pPr algn="just" eaLnBrk="1" hangingPunct="1">
              <a:spcBef>
                <a:spcPct val="0"/>
              </a:spcBef>
              <a:buClrTx/>
              <a:buFontTx/>
              <a:buNone/>
              <a:defRPr/>
            </a:pPr>
            <a:r>
              <a:rPr lang="en-US" altLang="en-US" sz="1600" b="1" dirty="0">
                <a:latin typeface="+mj-lt"/>
              </a:rPr>
              <a:t>Address : </a:t>
            </a:r>
            <a:r>
              <a:rPr lang="en-US" altLang="en-US" sz="1600" dirty="0">
                <a:latin typeface="+mj-lt"/>
                <a:cs typeface="Times New Roman" panose="02020603050405020304" pitchFamily="18" charset="0"/>
              </a:rPr>
              <a:t>[</a:t>
            </a:r>
            <a:r>
              <a:rPr lang="en-US" altLang="en-US" sz="1600" dirty="0">
                <a:solidFill>
                  <a:schemeClr val="tx1"/>
                </a:solidFill>
                <a:latin typeface="+mj-lt"/>
                <a:cs typeface="Times New Roman" panose="02020603050405020304" pitchFamily="18" charset="0"/>
              </a:rPr>
              <a:t>Huawei </a:t>
            </a:r>
            <a:r>
              <a:rPr lang="en-US" altLang="en-US" sz="1600" dirty="0" err="1">
                <a:solidFill>
                  <a:schemeClr val="tx1"/>
                </a:solidFill>
                <a:latin typeface="+mj-lt"/>
                <a:cs typeface="Times New Roman" panose="02020603050405020304" pitchFamily="18" charset="0"/>
              </a:rPr>
              <a:t>Bantian</a:t>
            </a:r>
            <a:r>
              <a:rPr lang="en-US" altLang="en-US" sz="1600" dirty="0">
                <a:solidFill>
                  <a:schemeClr val="tx1"/>
                </a:solidFill>
                <a:latin typeface="+mj-lt"/>
                <a:cs typeface="Times New Roman" panose="02020603050405020304" pitchFamily="18" charset="0"/>
              </a:rPr>
              <a:t> Base, </a:t>
            </a:r>
            <a:r>
              <a:rPr lang="en-US" altLang="en-US" sz="1600" dirty="0" err="1">
                <a:solidFill>
                  <a:schemeClr val="tx1"/>
                </a:solidFill>
                <a:latin typeface="+mj-lt"/>
                <a:cs typeface="Times New Roman" panose="02020603050405020304" pitchFamily="18" charset="0"/>
              </a:rPr>
              <a:t>Longgang</a:t>
            </a:r>
            <a:r>
              <a:rPr lang="en-US" altLang="en-US" sz="1600" dirty="0">
                <a:solidFill>
                  <a:schemeClr val="tx1"/>
                </a:solidFill>
                <a:latin typeface="+mj-lt"/>
                <a:cs typeface="Times New Roman" panose="02020603050405020304" pitchFamily="18" charset="0"/>
              </a:rPr>
              <a:t> District, Shenzhen, 518129 China]</a:t>
            </a:r>
          </a:p>
          <a:p>
            <a:pPr algn="just" eaLnBrk="1" hangingPunct="1">
              <a:spcBef>
                <a:spcPct val="0"/>
              </a:spcBef>
              <a:buClrTx/>
              <a:buFontTx/>
              <a:buNone/>
              <a:defRPr/>
            </a:pPr>
            <a:r>
              <a:rPr lang="en-US" altLang="en-US" sz="1600" b="1" dirty="0">
                <a:latin typeface="+mj-lt"/>
              </a:rPr>
              <a:t>E-Mail</a:t>
            </a:r>
            <a:r>
              <a:rPr lang="en-US" altLang="en-US" sz="1600" dirty="0">
                <a:latin typeface="+mj-lt"/>
              </a:rPr>
              <a:t>:    [lipanpan25@huawei.com]	</a:t>
            </a:r>
          </a:p>
          <a:p>
            <a:pPr eaLnBrk="1" hangingPunct="1">
              <a:spcBef>
                <a:spcPct val="0"/>
              </a:spcBef>
              <a:buClrTx/>
              <a:buFontTx/>
              <a:buNone/>
              <a:defRPr/>
            </a:pPr>
            <a:r>
              <a:rPr lang="en-US" altLang="en-US" sz="1600" b="1" dirty="0">
                <a:latin typeface="+mj-lt"/>
              </a:rPr>
              <a:t>Re:</a:t>
            </a:r>
            <a:r>
              <a:rPr lang="en-US" altLang="en-US" sz="1600" dirty="0">
                <a:latin typeface="+mj-lt"/>
              </a:rPr>
              <a:t> 	</a:t>
            </a:r>
            <a:r>
              <a:rPr lang="en-US" altLang="en-US" sz="1600" b="1" dirty="0">
                <a:solidFill>
                  <a:srgbClr val="FF0000"/>
                </a:solidFill>
                <a:latin typeface="+mj-lt"/>
              </a:rPr>
              <a:t>Task Group 4ab: UWB Next Generation for 802.15.4</a:t>
            </a:r>
          </a:p>
          <a:p>
            <a:pPr algn="just" eaLnBrk="1" hangingPunct="1">
              <a:spcBef>
                <a:spcPct val="0"/>
              </a:spcBef>
              <a:buClrTx/>
              <a:defRPr/>
            </a:pPr>
            <a:r>
              <a:rPr lang="en-US" altLang="en-US" sz="1600" b="1" dirty="0">
                <a:latin typeface="+mj-lt"/>
              </a:rPr>
              <a:t>Abstract: </a:t>
            </a:r>
            <a:r>
              <a:rPr lang="en-US" altLang="en-US" sz="1600" dirty="0">
                <a:solidFill>
                  <a:srgbClr val="FF0000"/>
                </a:solidFill>
                <a:latin typeface="+mj-lt"/>
              </a:rPr>
              <a:t> </a:t>
            </a:r>
            <a:r>
              <a:rPr lang="en-US" altLang="en-US" sz="1600" dirty="0">
                <a:solidFill>
                  <a:schemeClr val="tx1"/>
                </a:solidFill>
                <a:latin typeface="+mj-lt"/>
                <a:cs typeface="Times New Roman" panose="02020603050405020304" pitchFamily="18" charset="0"/>
              </a:rPr>
              <a:t>[NB, UWB</a:t>
            </a:r>
            <a:r>
              <a:rPr lang="en-US" altLang="en-US" sz="1600" dirty="0">
                <a:solidFill>
                  <a:schemeClr val="tx2"/>
                </a:solidFill>
                <a:latin typeface="+mj-lt"/>
                <a:cs typeface="Times New Roman" panose="02020603050405020304" pitchFamily="18" charset="0"/>
              </a:rPr>
              <a:t>]</a:t>
            </a:r>
          </a:p>
          <a:p>
            <a:pPr algn="just" eaLnBrk="1" hangingPunct="1">
              <a:spcBef>
                <a:spcPct val="0"/>
              </a:spcBef>
              <a:buClrTx/>
              <a:buFontTx/>
              <a:buNone/>
              <a:defRPr/>
            </a:pPr>
            <a:r>
              <a:rPr lang="en-US" altLang="en-US" sz="1600" b="1" dirty="0">
                <a:latin typeface="+mj-lt"/>
              </a:rPr>
              <a:t>Purpose: </a:t>
            </a:r>
            <a:r>
              <a:rPr lang="en-US" altLang="en-US" sz="1600" dirty="0">
                <a:latin typeface="+mj-lt"/>
              </a:rPr>
              <a:t> </a:t>
            </a:r>
          </a:p>
          <a:p>
            <a:pPr algn="just" eaLnBrk="1" hangingPunct="1">
              <a:spcBef>
                <a:spcPct val="0"/>
              </a:spcBef>
              <a:buClrTx/>
              <a:buFontTx/>
              <a:buNone/>
              <a:defRPr/>
            </a:pPr>
            <a:r>
              <a:rPr lang="en-US" altLang="en-US" sz="1600" b="1" dirty="0">
                <a:latin typeface="+mj-lt"/>
              </a:rPr>
              <a:t>Notice:</a:t>
            </a:r>
            <a:r>
              <a:rPr lang="en-US" altLang="en-US" sz="1600" dirty="0">
                <a:latin typeface="+mj-lt"/>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eaLnBrk="1" hangingPunct="1">
              <a:spcBef>
                <a:spcPct val="0"/>
              </a:spcBef>
              <a:buClrTx/>
              <a:buFontTx/>
              <a:buNone/>
              <a:defRPr/>
            </a:pPr>
            <a:r>
              <a:rPr lang="en-US" altLang="en-US" sz="1600" b="1" dirty="0">
                <a:latin typeface="+mj-lt"/>
              </a:rPr>
              <a:t>Release:</a:t>
            </a:r>
            <a:r>
              <a:rPr lang="en-US" altLang="en-US" sz="1600" dirty="0">
                <a:latin typeface="+mj-lt"/>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51325306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A9C9E7-A585-43D5-849E-01298152471A}"/>
              </a:ext>
            </a:extLst>
          </p:cNvPr>
          <p:cNvSpPr>
            <a:spLocks noGrp="1"/>
          </p:cNvSpPr>
          <p:nvPr>
            <p:ph type="title"/>
          </p:nvPr>
        </p:nvSpPr>
        <p:spPr/>
        <p:txBody>
          <a:bodyPr/>
          <a:lstStyle/>
          <a:p>
            <a:r>
              <a:rPr lang="en-SG" dirty="0"/>
              <a:t>Summary </a:t>
            </a:r>
          </a:p>
        </p:txBody>
      </p:sp>
      <p:sp>
        <p:nvSpPr>
          <p:cNvPr id="3" name="Content Placeholder 2">
            <a:extLst>
              <a:ext uri="{FF2B5EF4-FFF2-40B4-BE49-F238E27FC236}">
                <a16:creationId xmlns:a16="http://schemas.microsoft.com/office/drawing/2014/main" id="{2BD0B527-101E-4464-A7A2-093B1DE072A2}"/>
              </a:ext>
            </a:extLst>
          </p:cNvPr>
          <p:cNvSpPr>
            <a:spLocks noGrp="1"/>
          </p:cNvSpPr>
          <p:nvPr>
            <p:ph idx="1"/>
          </p:nvPr>
        </p:nvSpPr>
        <p:spPr/>
        <p:txBody>
          <a:bodyPr/>
          <a:lstStyle/>
          <a:p>
            <a:r>
              <a:rPr lang="en-SG" dirty="0"/>
              <a:t>We revised the existing frequency stitching channel usage method considering the existence </a:t>
            </a:r>
            <a:r>
              <a:rPr lang="en-SG"/>
              <a:t>of SHR.</a:t>
            </a:r>
            <a:endParaRPr lang="en-SG" dirty="0"/>
          </a:p>
        </p:txBody>
      </p:sp>
      <p:sp>
        <p:nvSpPr>
          <p:cNvPr id="4" name="Date Placeholder 3">
            <a:extLst>
              <a:ext uri="{FF2B5EF4-FFF2-40B4-BE49-F238E27FC236}">
                <a16:creationId xmlns:a16="http://schemas.microsoft.com/office/drawing/2014/main" id="{188CC382-6102-4AE1-AA64-9E81F177960B}"/>
              </a:ext>
            </a:extLst>
          </p:cNvPr>
          <p:cNvSpPr>
            <a:spLocks noGrp="1"/>
          </p:cNvSpPr>
          <p:nvPr>
            <p:ph type="dt" sz="half" idx="10"/>
          </p:nvPr>
        </p:nvSpPr>
        <p:spPr/>
        <p:txBody>
          <a:bodyPr/>
          <a:lstStyle/>
          <a:p>
            <a:r>
              <a:rPr lang="en-US" altLang="zh-CN" dirty="0"/>
              <a:t>Dec. 2024</a:t>
            </a:r>
            <a:endParaRPr lang="en-US" altLang="en-US" dirty="0"/>
          </a:p>
        </p:txBody>
      </p:sp>
      <p:sp>
        <p:nvSpPr>
          <p:cNvPr id="5" name="Footer Placeholder 4">
            <a:extLst>
              <a:ext uri="{FF2B5EF4-FFF2-40B4-BE49-F238E27FC236}">
                <a16:creationId xmlns:a16="http://schemas.microsoft.com/office/drawing/2014/main" id="{CE87BE8E-1DC2-4ACB-9B54-F3592461B3C8}"/>
              </a:ext>
            </a:extLst>
          </p:cNvPr>
          <p:cNvSpPr>
            <a:spLocks noGrp="1"/>
          </p:cNvSpPr>
          <p:nvPr>
            <p:ph type="ftr" sz="quarter" idx="11"/>
          </p:nvPr>
        </p:nvSpPr>
        <p:spPr/>
        <p:txBody>
          <a:bodyPr/>
          <a:lstStyle/>
          <a:p>
            <a:r>
              <a:rPr lang="en-US" altLang="en-US"/>
              <a:t>Panpan Li, Huawei</a:t>
            </a:r>
            <a:endParaRPr lang="en-US" altLang="en-US" dirty="0"/>
          </a:p>
        </p:txBody>
      </p:sp>
      <p:sp>
        <p:nvSpPr>
          <p:cNvPr id="6" name="Slide Number Placeholder 5">
            <a:extLst>
              <a:ext uri="{FF2B5EF4-FFF2-40B4-BE49-F238E27FC236}">
                <a16:creationId xmlns:a16="http://schemas.microsoft.com/office/drawing/2014/main" id="{A49F170A-93CF-4788-B642-BF82494EF202}"/>
              </a:ext>
            </a:extLst>
          </p:cNvPr>
          <p:cNvSpPr>
            <a:spLocks noGrp="1"/>
          </p:cNvSpPr>
          <p:nvPr>
            <p:ph type="sldNum" sz="quarter" idx="12"/>
          </p:nvPr>
        </p:nvSpPr>
        <p:spPr/>
        <p:txBody>
          <a:bodyPr/>
          <a:lstStyle/>
          <a:p>
            <a:r>
              <a:rPr lang="en-US" altLang="en-US"/>
              <a:t>Slide </a:t>
            </a:r>
            <a:fld id="{7FFA85FD-E192-4C2D-9860-28C59D48001D}" type="slidenum">
              <a:rPr lang="en-US" altLang="en-US" smtClean="0"/>
              <a:pPr/>
              <a:t>10</a:t>
            </a:fld>
            <a:endParaRPr lang="en-US" altLang="en-US" dirty="0"/>
          </a:p>
        </p:txBody>
      </p:sp>
    </p:spTree>
    <p:extLst>
      <p:ext uri="{BB962C8B-B14F-4D97-AF65-F5344CB8AC3E}">
        <p14:creationId xmlns:p14="http://schemas.microsoft.com/office/powerpoint/2010/main" val="28646002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A1929A-22DA-48DA-A530-A2A1774241CE}"/>
              </a:ext>
            </a:extLst>
          </p:cNvPr>
          <p:cNvSpPr>
            <a:spLocks noGrp="1"/>
          </p:cNvSpPr>
          <p:nvPr>
            <p:ph type="title"/>
          </p:nvPr>
        </p:nvSpPr>
        <p:spPr/>
        <p:txBody>
          <a:bodyPr/>
          <a:lstStyle/>
          <a:p>
            <a:r>
              <a:rPr lang="en-SG" dirty="0"/>
              <a:t>Convergence </a:t>
            </a:r>
          </a:p>
        </p:txBody>
      </p:sp>
      <p:sp>
        <p:nvSpPr>
          <p:cNvPr id="3" name="Content Placeholder 2">
            <a:extLst>
              <a:ext uri="{FF2B5EF4-FFF2-40B4-BE49-F238E27FC236}">
                <a16:creationId xmlns:a16="http://schemas.microsoft.com/office/drawing/2014/main" id="{C2659C6C-4344-4D01-95E1-5AC46BFB6001}"/>
              </a:ext>
            </a:extLst>
          </p:cNvPr>
          <p:cNvSpPr>
            <a:spLocks noGrp="1"/>
          </p:cNvSpPr>
          <p:nvPr>
            <p:ph idx="1"/>
          </p:nvPr>
        </p:nvSpPr>
        <p:spPr>
          <a:xfrm>
            <a:off x="914400" y="1344958"/>
            <a:ext cx="8998024" cy="5036370"/>
          </a:xfrm>
        </p:spPr>
        <p:txBody>
          <a:bodyPr/>
          <a:lstStyle/>
          <a:p>
            <a:pPr marL="0" indent="0">
              <a:buNone/>
            </a:pPr>
            <a:r>
              <a:rPr lang="en-SG" sz="1400" dirty="0"/>
              <a:t>To include the transmission of SHR, so far we have following options:</a:t>
            </a:r>
          </a:p>
          <a:p>
            <a:r>
              <a:rPr lang="en-SG" sz="1400" dirty="0"/>
              <a:t>Option 1: </a:t>
            </a:r>
          </a:p>
          <a:p>
            <a:pPr lvl="1"/>
            <a:r>
              <a:rPr lang="en-US" sz="1400" dirty="0"/>
              <a:t>SHR will be transmitted with first sensing segment as one transmission</a:t>
            </a:r>
            <a:endParaRPr lang="en-SG" sz="1400" dirty="0"/>
          </a:p>
          <a:p>
            <a:pPr lvl="1"/>
            <a:r>
              <a:rPr lang="en-SG" sz="1400" dirty="0"/>
              <a:t>Drawback: suffer power penalty </a:t>
            </a:r>
          </a:p>
          <a:p>
            <a:r>
              <a:rPr lang="en-SG" sz="1400" dirty="0"/>
              <a:t>Option 2: </a:t>
            </a:r>
          </a:p>
          <a:p>
            <a:pPr lvl="1"/>
            <a:r>
              <a:rPr lang="en-US" sz="1400" dirty="0"/>
              <a:t>Just let all transmissions at different channels</a:t>
            </a:r>
            <a:endParaRPr lang="en-SG" sz="1400" dirty="0"/>
          </a:p>
          <a:p>
            <a:pPr lvl="1"/>
            <a:r>
              <a:rPr lang="en-SG" sz="1400" dirty="0"/>
              <a:t>Drawback: sensing performance penalty because of not utilizing all bandwidth</a:t>
            </a:r>
          </a:p>
          <a:p>
            <a:pPr lvl="1"/>
            <a:endParaRPr lang="en-SG" sz="1400" dirty="0"/>
          </a:p>
        </p:txBody>
      </p:sp>
      <p:sp>
        <p:nvSpPr>
          <p:cNvPr id="4" name="Date Placeholder 3">
            <a:extLst>
              <a:ext uri="{FF2B5EF4-FFF2-40B4-BE49-F238E27FC236}">
                <a16:creationId xmlns:a16="http://schemas.microsoft.com/office/drawing/2014/main" id="{F7B07F25-263A-4F08-946F-019E48B0DF86}"/>
              </a:ext>
            </a:extLst>
          </p:cNvPr>
          <p:cNvSpPr>
            <a:spLocks noGrp="1"/>
          </p:cNvSpPr>
          <p:nvPr>
            <p:ph type="dt" sz="half" idx="10"/>
          </p:nvPr>
        </p:nvSpPr>
        <p:spPr/>
        <p:txBody>
          <a:bodyPr/>
          <a:lstStyle/>
          <a:p>
            <a:r>
              <a:rPr lang="en-US" altLang="zh-CN" dirty="0"/>
              <a:t>Dec. 2024</a:t>
            </a:r>
            <a:endParaRPr lang="en-US" altLang="en-US" dirty="0"/>
          </a:p>
        </p:txBody>
      </p:sp>
      <p:sp>
        <p:nvSpPr>
          <p:cNvPr id="5" name="Footer Placeholder 4">
            <a:extLst>
              <a:ext uri="{FF2B5EF4-FFF2-40B4-BE49-F238E27FC236}">
                <a16:creationId xmlns:a16="http://schemas.microsoft.com/office/drawing/2014/main" id="{D9B7FB98-9F0B-4A1B-BDC1-812152EAD9D3}"/>
              </a:ext>
            </a:extLst>
          </p:cNvPr>
          <p:cNvSpPr>
            <a:spLocks noGrp="1"/>
          </p:cNvSpPr>
          <p:nvPr>
            <p:ph type="ftr" sz="quarter" idx="11"/>
          </p:nvPr>
        </p:nvSpPr>
        <p:spPr/>
        <p:txBody>
          <a:bodyPr/>
          <a:lstStyle/>
          <a:p>
            <a:r>
              <a:rPr lang="en-US" altLang="en-US"/>
              <a:t>Panpan Li, Huawei</a:t>
            </a:r>
            <a:endParaRPr lang="en-US" altLang="en-US" dirty="0"/>
          </a:p>
        </p:txBody>
      </p:sp>
      <p:sp>
        <p:nvSpPr>
          <p:cNvPr id="6" name="Slide Number Placeholder 5">
            <a:extLst>
              <a:ext uri="{FF2B5EF4-FFF2-40B4-BE49-F238E27FC236}">
                <a16:creationId xmlns:a16="http://schemas.microsoft.com/office/drawing/2014/main" id="{2277774A-3F30-4193-BF5D-3899B6DED3B1}"/>
              </a:ext>
            </a:extLst>
          </p:cNvPr>
          <p:cNvSpPr>
            <a:spLocks noGrp="1"/>
          </p:cNvSpPr>
          <p:nvPr>
            <p:ph type="sldNum" sz="quarter" idx="12"/>
          </p:nvPr>
        </p:nvSpPr>
        <p:spPr/>
        <p:txBody>
          <a:bodyPr/>
          <a:lstStyle/>
          <a:p>
            <a:r>
              <a:rPr lang="en-US" altLang="en-US"/>
              <a:t>Slide </a:t>
            </a:r>
            <a:fld id="{7FFA85FD-E192-4C2D-9860-28C59D48001D}" type="slidenum">
              <a:rPr lang="en-US" altLang="en-US" smtClean="0"/>
              <a:pPr/>
              <a:t>11</a:t>
            </a:fld>
            <a:endParaRPr lang="en-US" altLang="en-US" dirty="0"/>
          </a:p>
        </p:txBody>
      </p:sp>
      <p:sp>
        <p:nvSpPr>
          <p:cNvPr id="20" name="TextBox 19">
            <a:extLst>
              <a:ext uri="{FF2B5EF4-FFF2-40B4-BE49-F238E27FC236}">
                <a16:creationId xmlns:a16="http://schemas.microsoft.com/office/drawing/2014/main" id="{29066F57-09B1-4F93-8AFB-D4DD8794666F}"/>
              </a:ext>
            </a:extLst>
          </p:cNvPr>
          <p:cNvSpPr txBox="1"/>
          <p:nvPr/>
        </p:nvSpPr>
        <p:spPr>
          <a:xfrm>
            <a:off x="2617801" y="6059487"/>
            <a:ext cx="761747" cy="276999"/>
          </a:xfrm>
          <a:prstGeom prst="rect">
            <a:avLst/>
          </a:prstGeom>
          <a:noFill/>
        </p:spPr>
        <p:txBody>
          <a:bodyPr wrap="none" rtlCol="0">
            <a:spAutoFit/>
          </a:bodyPr>
          <a:lstStyle/>
          <a:p>
            <a:r>
              <a:rPr lang="en-SG" b="1" dirty="0"/>
              <a:t>Option 1</a:t>
            </a:r>
          </a:p>
        </p:txBody>
      </p:sp>
      <p:sp>
        <p:nvSpPr>
          <p:cNvPr id="22" name="TextBox 21">
            <a:extLst>
              <a:ext uri="{FF2B5EF4-FFF2-40B4-BE49-F238E27FC236}">
                <a16:creationId xmlns:a16="http://schemas.microsoft.com/office/drawing/2014/main" id="{2CBB7836-52F2-43AC-A08C-CF436CB22668}"/>
              </a:ext>
            </a:extLst>
          </p:cNvPr>
          <p:cNvSpPr txBox="1"/>
          <p:nvPr/>
        </p:nvSpPr>
        <p:spPr>
          <a:xfrm>
            <a:off x="7401201" y="6103564"/>
            <a:ext cx="761747" cy="276999"/>
          </a:xfrm>
          <a:prstGeom prst="rect">
            <a:avLst/>
          </a:prstGeom>
          <a:noFill/>
        </p:spPr>
        <p:txBody>
          <a:bodyPr wrap="none" rtlCol="0">
            <a:spAutoFit/>
          </a:bodyPr>
          <a:lstStyle/>
          <a:p>
            <a:r>
              <a:rPr lang="en-SG" b="1" dirty="0"/>
              <a:t>Option 2</a:t>
            </a:r>
          </a:p>
        </p:txBody>
      </p:sp>
      <p:cxnSp>
        <p:nvCxnSpPr>
          <p:cNvPr id="13" name="Straight Arrow Connector 12">
            <a:extLst>
              <a:ext uri="{FF2B5EF4-FFF2-40B4-BE49-F238E27FC236}">
                <a16:creationId xmlns:a16="http://schemas.microsoft.com/office/drawing/2014/main" id="{ECB534A7-5C34-4012-8C0E-A71A59022B79}"/>
              </a:ext>
            </a:extLst>
          </p:cNvPr>
          <p:cNvCxnSpPr>
            <a:cxnSpLocks/>
          </p:cNvCxnSpPr>
          <p:nvPr/>
        </p:nvCxnSpPr>
        <p:spPr>
          <a:xfrm>
            <a:off x="1369613" y="5931715"/>
            <a:ext cx="3240000" cy="0"/>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828D78B8-830D-4642-B204-DCBCB9727D01}"/>
              </a:ext>
            </a:extLst>
          </p:cNvPr>
          <p:cNvCxnSpPr>
            <a:cxnSpLocks/>
          </p:cNvCxnSpPr>
          <p:nvPr/>
        </p:nvCxnSpPr>
        <p:spPr>
          <a:xfrm>
            <a:off x="1369613" y="5311669"/>
            <a:ext cx="3240000" cy="0"/>
          </a:xfrm>
          <a:prstGeom prst="straightConnector1">
            <a:avLst/>
          </a:prstGeom>
          <a:ln>
            <a:solidFill>
              <a:schemeClr val="tx2"/>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E24BA54A-5B0C-4CD0-AF89-0033FE3412A2}"/>
              </a:ext>
            </a:extLst>
          </p:cNvPr>
          <p:cNvCxnSpPr>
            <a:cxnSpLocks/>
          </p:cNvCxnSpPr>
          <p:nvPr/>
        </p:nvCxnSpPr>
        <p:spPr>
          <a:xfrm>
            <a:off x="1369613" y="5435680"/>
            <a:ext cx="324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29AA8D9E-0A89-4E97-B60C-C1D561FE155E}"/>
              </a:ext>
            </a:extLst>
          </p:cNvPr>
          <p:cNvCxnSpPr>
            <a:cxnSpLocks/>
          </p:cNvCxnSpPr>
          <p:nvPr/>
        </p:nvCxnSpPr>
        <p:spPr>
          <a:xfrm>
            <a:off x="1369613" y="5559691"/>
            <a:ext cx="324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D43829B2-DF42-4AD2-A895-C9D6024F5208}"/>
              </a:ext>
            </a:extLst>
          </p:cNvPr>
          <p:cNvCxnSpPr>
            <a:cxnSpLocks/>
          </p:cNvCxnSpPr>
          <p:nvPr/>
        </p:nvCxnSpPr>
        <p:spPr>
          <a:xfrm>
            <a:off x="1369613" y="5683702"/>
            <a:ext cx="3240000" cy="0"/>
          </a:xfrm>
          <a:prstGeom prst="straightConnector1">
            <a:avLst/>
          </a:prstGeom>
          <a:ln>
            <a:solidFill>
              <a:schemeClr val="tx2"/>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865D05F1-8A19-4CA0-8E2C-9813F68840D3}"/>
              </a:ext>
            </a:extLst>
          </p:cNvPr>
          <p:cNvCxnSpPr>
            <a:cxnSpLocks/>
          </p:cNvCxnSpPr>
          <p:nvPr/>
        </p:nvCxnSpPr>
        <p:spPr>
          <a:xfrm>
            <a:off x="1369613" y="4691614"/>
            <a:ext cx="324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6198A56-E5DF-4D23-A0DE-E34DCC13C7A2}"/>
              </a:ext>
            </a:extLst>
          </p:cNvPr>
          <p:cNvCxnSpPr>
            <a:cxnSpLocks/>
          </p:cNvCxnSpPr>
          <p:nvPr/>
        </p:nvCxnSpPr>
        <p:spPr>
          <a:xfrm>
            <a:off x="1369613" y="4939636"/>
            <a:ext cx="3240000" cy="0"/>
          </a:xfrm>
          <a:prstGeom prst="straightConnector1">
            <a:avLst/>
          </a:prstGeom>
          <a:ln>
            <a:solidFill>
              <a:schemeClr val="tx2"/>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297528DD-6FF1-4912-B2B8-18D522853A9E}"/>
              </a:ext>
            </a:extLst>
          </p:cNvPr>
          <p:cNvCxnSpPr>
            <a:cxnSpLocks/>
          </p:cNvCxnSpPr>
          <p:nvPr/>
        </p:nvCxnSpPr>
        <p:spPr>
          <a:xfrm>
            <a:off x="1369613" y="5063647"/>
            <a:ext cx="324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7A0B2AC0-9CEA-48D1-9A46-E4E768397415}"/>
              </a:ext>
            </a:extLst>
          </p:cNvPr>
          <p:cNvCxnSpPr>
            <a:cxnSpLocks/>
          </p:cNvCxnSpPr>
          <p:nvPr/>
        </p:nvCxnSpPr>
        <p:spPr>
          <a:xfrm>
            <a:off x="1369613" y="5187658"/>
            <a:ext cx="324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29C65761-A04B-4BBA-9863-51C2FEB7F77E}"/>
              </a:ext>
            </a:extLst>
          </p:cNvPr>
          <p:cNvCxnSpPr>
            <a:cxnSpLocks/>
          </p:cNvCxnSpPr>
          <p:nvPr/>
        </p:nvCxnSpPr>
        <p:spPr>
          <a:xfrm flipV="1">
            <a:off x="1368773" y="3771475"/>
            <a:ext cx="0" cy="2160000"/>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id="{D8037158-A0A6-4D1B-BDA5-20124B24BB18}"/>
              </a:ext>
            </a:extLst>
          </p:cNvPr>
          <p:cNvCxnSpPr>
            <a:cxnSpLocks/>
          </p:cNvCxnSpPr>
          <p:nvPr/>
        </p:nvCxnSpPr>
        <p:spPr>
          <a:xfrm>
            <a:off x="1369613" y="5807713"/>
            <a:ext cx="324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5F9FDCD9-49B2-432F-B8F3-48ECF45EDE0A}"/>
              </a:ext>
            </a:extLst>
          </p:cNvPr>
          <p:cNvCxnSpPr>
            <a:cxnSpLocks/>
          </p:cNvCxnSpPr>
          <p:nvPr/>
        </p:nvCxnSpPr>
        <p:spPr>
          <a:xfrm>
            <a:off x="1369613" y="4443592"/>
            <a:ext cx="324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6C7B4F13-95E6-4DFC-894C-0CB92CEDB0A0}"/>
              </a:ext>
            </a:extLst>
          </p:cNvPr>
          <p:cNvSpPr txBox="1"/>
          <p:nvPr/>
        </p:nvSpPr>
        <p:spPr>
          <a:xfrm>
            <a:off x="1023455" y="5540006"/>
            <a:ext cx="415498" cy="230832"/>
          </a:xfrm>
          <a:prstGeom prst="rect">
            <a:avLst/>
          </a:prstGeom>
          <a:noFill/>
        </p:spPr>
        <p:txBody>
          <a:bodyPr wrap="none" rtlCol="0">
            <a:spAutoFit/>
          </a:bodyPr>
          <a:lstStyle/>
          <a:p>
            <a:r>
              <a:rPr lang="en-US" altLang="zh-CN" sz="900" dirty="0"/>
              <a:t>CH0</a:t>
            </a:r>
            <a:endParaRPr lang="en-SG" sz="900" dirty="0"/>
          </a:p>
        </p:txBody>
      </p:sp>
      <p:sp>
        <p:nvSpPr>
          <p:cNvPr id="29" name="TextBox 28">
            <a:extLst>
              <a:ext uri="{FF2B5EF4-FFF2-40B4-BE49-F238E27FC236}">
                <a16:creationId xmlns:a16="http://schemas.microsoft.com/office/drawing/2014/main" id="{E0D4885A-FFFF-4FC8-8BF2-DA92F62941E7}"/>
              </a:ext>
            </a:extLst>
          </p:cNvPr>
          <p:cNvSpPr txBox="1"/>
          <p:nvPr/>
        </p:nvSpPr>
        <p:spPr>
          <a:xfrm>
            <a:off x="1010543" y="4802754"/>
            <a:ext cx="415498" cy="230832"/>
          </a:xfrm>
          <a:prstGeom prst="rect">
            <a:avLst/>
          </a:prstGeom>
          <a:noFill/>
        </p:spPr>
        <p:txBody>
          <a:bodyPr wrap="none" rtlCol="0">
            <a:spAutoFit/>
          </a:bodyPr>
          <a:lstStyle/>
          <a:p>
            <a:r>
              <a:rPr lang="en-US" altLang="zh-CN" sz="900" dirty="0"/>
              <a:t>CH2</a:t>
            </a:r>
            <a:endParaRPr lang="en-SG" sz="900" dirty="0"/>
          </a:p>
        </p:txBody>
      </p:sp>
      <p:sp>
        <p:nvSpPr>
          <p:cNvPr id="30" name="TextBox 29">
            <a:extLst>
              <a:ext uri="{FF2B5EF4-FFF2-40B4-BE49-F238E27FC236}">
                <a16:creationId xmlns:a16="http://schemas.microsoft.com/office/drawing/2014/main" id="{E79ABD8D-15F3-4621-8943-9B91D1ED9218}"/>
              </a:ext>
            </a:extLst>
          </p:cNvPr>
          <p:cNvSpPr txBox="1"/>
          <p:nvPr/>
        </p:nvSpPr>
        <p:spPr>
          <a:xfrm>
            <a:off x="1023455" y="4455412"/>
            <a:ext cx="415498" cy="230832"/>
          </a:xfrm>
          <a:prstGeom prst="rect">
            <a:avLst/>
          </a:prstGeom>
          <a:noFill/>
        </p:spPr>
        <p:txBody>
          <a:bodyPr wrap="none" rtlCol="0">
            <a:spAutoFit/>
          </a:bodyPr>
          <a:lstStyle/>
          <a:p>
            <a:r>
              <a:rPr lang="en-US" altLang="zh-CN" sz="900" dirty="0"/>
              <a:t>CH3</a:t>
            </a:r>
            <a:endParaRPr lang="en-SG" sz="900" dirty="0"/>
          </a:p>
        </p:txBody>
      </p:sp>
      <p:sp>
        <p:nvSpPr>
          <p:cNvPr id="31" name="TextBox 30">
            <a:extLst>
              <a:ext uri="{FF2B5EF4-FFF2-40B4-BE49-F238E27FC236}">
                <a16:creationId xmlns:a16="http://schemas.microsoft.com/office/drawing/2014/main" id="{E54A66CB-E303-4EF0-9D81-483A609BD20B}"/>
              </a:ext>
            </a:extLst>
          </p:cNvPr>
          <p:cNvSpPr txBox="1"/>
          <p:nvPr/>
        </p:nvSpPr>
        <p:spPr>
          <a:xfrm>
            <a:off x="1032161" y="5179120"/>
            <a:ext cx="415498" cy="230832"/>
          </a:xfrm>
          <a:prstGeom prst="rect">
            <a:avLst/>
          </a:prstGeom>
          <a:noFill/>
        </p:spPr>
        <p:txBody>
          <a:bodyPr wrap="none" rtlCol="0">
            <a:spAutoFit/>
          </a:bodyPr>
          <a:lstStyle/>
          <a:p>
            <a:r>
              <a:rPr lang="en-US" altLang="zh-CN" sz="900" dirty="0"/>
              <a:t>CH1</a:t>
            </a:r>
            <a:endParaRPr lang="en-SG" sz="900" dirty="0"/>
          </a:p>
        </p:txBody>
      </p:sp>
      <p:sp>
        <p:nvSpPr>
          <p:cNvPr id="32" name="TextBox 31">
            <a:extLst>
              <a:ext uri="{FF2B5EF4-FFF2-40B4-BE49-F238E27FC236}">
                <a16:creationId xmlns:a16="http://schemas.microsoft.com/office/drawing/2014/main" id="{950ACF1E-E443-4BC9-9AB2-0A8FF76D42A9}"/>
              </a:ext>
            </a:extLst>
          </p:cNvPr>
          <p:cNvSpPr txBox="1"/>
          <p:nvPr/>
        </p:nvSpPr>
        <p:spPr>
          <a:xfrm>
            <a:off x="1317295" y="3638980"/>
            <a:ext cx="700833" cy="230832"/>
          </a:xfrm>
          <a:prstGeom prst="rect">
            <a:avLst/>
          </a:prstGeom>
          <a:noFill/>
        </p:spPr>
        <p:txBody>
          <a:bodyPr wrap="none" rtlCol="0">
            <a:spAutoFit/>
          </a:bodyPr>
          <a:lstStyle/>
          <a:p>
            <a:r>
              <a:rPr lang="en-US" altLang="zh-CN" sz="900" dirty="0"/>
              <a:t>Frequency </a:t>
            </a:r>
            <a:endParaRPr lang="en-SG" sz="900" dirty="0"/>
          </a:p>
        </p:txBody>
      </p:sp>
      <p:cxnSp>
        <p:nvCxnSpPr>
          <p:cNvPr id="33" name="Straight Arrow Connector 32">
            <a:extLst>
              <a:ext uri="{FF2B5EF4-FFF2-40B4-BE49-F238E27FC236}">
                <a16:creationId xmlns:a16="http://schemas.microsoft.com/office/drawing/2014/main" id="{622D6902-7D5D-43FD-9B23-4E0512188E97}"/>
              </a:ext>
            </a:extLst>
          </p:cNvPr>
          <p:cNvCxnSpPr>
            <a:cxnSpLocks/>
          </p:cNvCxnSpPr>
          <p:nvPr/>
        </p:nvCxnSpPr>
        <p:spPr>
          <a:xfrm>
            <a:off x="1369613" y="4815625"/>
            <a:ext cx="324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4" name="Straight Arrow Connector 33">
            <a:extLst>
              <a:ext uri="{FF2B5EF4-FFF2-40B4-BE49-F238E27FC236}">
                <a16:creationId xmlns:a16="http://schemas.microsoft.com/office/drawing/2014/main" id="{A85DCFE5-1D89-4EC3-A9DB-A55EF4FE59BA}"/>
              </a:ext>
            </a:extLst>
          </p:cNvPr>
          <p:cNvCxnSpPr>
            <a:cxnSpLocks/>
          </p:cNvCxnSpPr>
          <p:nvPr/>
        </p:nvCxnSpPr>
        <p:spPr>
          <a:xfrm>
            <a:off x="1369613" y="4319581"/>
            <a:ext cx="324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5" name="Straight Arrow Connector 34">
            <a:extLst>
              <a:ext uri="{FF2B5EF4-FFF2-40B4-BE49-F238E27FC236}">
                <a16:creationId xmlns:a16="http://schemas.microsoft.com/office/drawing/2014/main" id="{9239463D-2B6D-4200-82A9-1672253F51B7}"/>
              </a:ext>
            </a:extLst>
          </p:cNvPr>
          <p:cNvCxnSpPr>
            <a:cxnSpLocks/>
          </p:cNvCxnSpPr>
          <p:nvPr/>
        </p:nvCxnSpPr>
        <p:spPr>
          <a:xfrm>
            <a:off x="1369613" y="4567603"/>
            <a:ext cx="3240000" cy="0"/>
          </a:xfrm>
          <a:prstGeom prst="straightConnector1">
            <a:avLst/>
          </a:prstGeom>
          <a:ln>
            <a:solidFill>
              <a:schemeClr val="tx2"/>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36" name="TextBox 35">
            <a:extLst>
              <a:ext uri="{FF2B5EF4-FFF2-40B4-BE49-F238E27FC236}">
                <a16:creationId xmlns:a16="http://schemas.microsoft.com/office/drawing/2014/main" id="{9F01AA06-625B-4748-A2C1-4A6F5261E867}"/>
              </a:ext>
            </a:extLst>
          </p:cNvPr>
          <p:cNvSpPr txBox="1"/>
          <p:nvPr/>
        </p:nvSpPr>
        <p:spPr>
          <a:xfrm>
            <a:off x="1508475" y="5435671"/>
            <a:ext cx="267602" cy="504000"/>
          </a:xfrm>
          <a:prstGeom prst="rect">
            <a:avLst/>
          </a:prstGeom>
          <a:solidFill>
            <a:schemeClr val="accent3"/>
          </a:solidFill>
          <a:ln>
            <a:solidFill>
              <a:schemeClr val="tx1"/>
            </a:solidFill>
          </a:ln>
        </p:spPr>
        <p:txBody>
          <a:bodyPr wrap="square" rtlCol="0" anchor="ctr">
            <a:spAutoFit/>
          </a:bodyPr>
          <a:lstStyle/>
          <a:p>
            <a:r>
              <a:rPr lang="en-US" altLang="zh-CN" sz="700" dirty="0"/>
              <a:t>SHR</a:t>
            </a:r>
            <a:endParaRPr lang="en-SG" sz="700" dirty="0"/>
          </a:p>
        </p:txBody>
      </p:sp>
      <p:sp>
        <p:nvSpPr>
          <p:cNvPr id="37" name="TextBox 36">
            <a:extLst>
              <a:ext uri="{FF2B5EF4-FFF2-40B4-BE49-F238E27FC236}">
                <a16:creationId xmlns:a16="http://schemas.microsoft.com/office/drawing/2014/main" id="{373C59A1-A95D-40FA-A5A7-2ADFD5C242B2}"/>
              </a:ext>
            </a:extLst>
          </p:cNvPr>
          <p:cNvSpPr txBox="1"/>
          <p:nvPr/>
        </p:nvSpPr>
        <p:spPr>
          <a:xfrm>
            <a:off x="1753612" y="5435671"/>
            <a:ext cx="486000" cy="504000"/>
          </a:xfrm>
          <a:prstGeom prst="rect">
            <a:avLst/>
          </a:prstGeom>
          <a:solidFill>
            <a:schemeClr val="accent3"/>
          </a:solidFill>
          <a:ln>
            <a:solidFill>
              <a:schemeClr val="tx1"/>
            </a:solidFill>
          </a:ln>
        </p:spPr>
        <p:txBody>
          <a:bodyPr wrap="square" rtlCol="0" anchor="ctr">
            <a:spAutoFit/>
          </a:bodyPr>
          <a:lstStyle/>
          <a:p>
            <a:r>
              <a:rPr lang="en-US" altLang="zh-CN" sz="700" dirty="0"/>
              <a:t>Sensing segment 1</a:t>
            </a:r>
            <a:endParaRPr lang="en-SG" sz="700" dirty="0"/>
          </a:p>
        </p:txBody>
      </p:sp>
      <p:sp>
        <p:nvSpPr>
          <p:cNvPr id="38" name="TextBox 37">
            <a:extLst>
              <a:ext uri="{FF2B5EF4-FFF2-40B4-BE49-F238E27FC236}">
                <a16:creationId xmlns:a16="http://schemas.microsoft.com/office/drawing/2014/main" id="{E8077E9D-D6E2-4FE1-ADDD-9DC7B47D3A87}"/>
              </a:ext>
            </a:extLst>
          </p:cNvPr>
          <p:cNvSpPr txBox="1"/>
          <p:nvPr/>
        </p:nvSpPr>
        <p:spPr>
          <a:xfrm>
            <a:off x="2455174" y="5065486"/>
            <a:ext cx="486000" cy="504000"/>
          </a:xfrm>
          <a:prstGeom prst="rect">
            <a:avLst/>
          </a:prstGeom>
          <a:solidFill>
            <a:schemeClr val="accent3"/>
          </a:solidFill>
          <a:ln>
            <a:solidFill>
              <a:schemeClr val="tx1"/>
            </a:solidFill>
          </a:ln>
        </p:spPr>
        <p:txBody>
          <a:bodyPr wrap="square" rtlCol="0" anchor="ctr">
            <a:spAutoFit/>
          </a:bodyPr>
          <a:lstStyle/>
          <a:p>
            <a:r>
              <a:rPr lang="en-US" altLang="zh-CN" sz="700" dirty="0"/>
              <a:t>Sensing segment 2</a:t>
            </a:r>
            <a:endParaRPr lang="en-SG" sz="700" dirty="0"/>
          </a:p>
        </p:txBody>
      </p:sp>
      <p:sp>
        <p:nvSpPr>
          <p:cNvPr id="39" name="TextBox 38">
            <a:extLst>
              <a:ext uri="{FF2B5EF4-FFF2-40B4-BE49-F238E27FC236}">
                <a16:creationId xmlns:a16="http://schemas.microsoft.com/office/drawing/2014/main" id="{801498FD-A832-4855-9CB7-03DE48D6393A}"/>
              </a:ext>
            </a:extLst>
          </p:cNvPr>
          <p:cNvSpPr txBox="1"/>
          <p:nvPr/>
        </p:nvSpPr>
        <p:spPr>
          <a:xfrm>
            <a:off x="3136548" y="4679527"/>
            <a:ext cx="486000" cy="504000"/>
          </a:xfrm>
          <a:prstGeom prst="rect">
            <a:avLst/>
          </a:prstGeom>
          <a:solidFill>
            <a:schemeClr val="accent3"/>
          </a:solidFill>
          <a:ln>
            <a:solidFill>
              <a:schemeClr val="tx1"/>
            </a:solidFill>
          </a:ln>
        </p:spPr>
        <p:txBody>
          <a:bodyPr wrap="square" rtlCol="0" anchor="ctr">
            <a:spAutoFit/>
          </a:bodyPr>
          <a:lstStyle/>
          <a:p>
            <a:r>
              <a:rPr lang="en-US" altLang="zh-CN" sz="700" dirty="0"/>
              <a:t>Sensing segment 3</a:t>
            </a:r>
            <a:endParaRPr lang="en-SG" sz="700" dirty="0"/>
          </a:p>
        </p:txBody>
      </p:sp>
      <p:sp>
        <p:nvSpPr>
          <p:cNvPr id="40" name="TextBox 39">
            <a:extLst>
              <a:ext uri="{FF2B5EF4-FFF2-40B4-BE49-F238E27FC236}">
                <a16:creationId xmlns:a16="http://schemas.microsoft.com/office/drawing/2014/main" id="{07B89ACB-226B-463A-AB01-674A5AE4E59B}"/>
              </a:ext>
            </a:extLst>
          </p:cNvPr>
          <p:cNvSpPr txBox="1"/>
          <p:nvPr/>
        </p:nvSpPr>
        <p:spPr>
          <a:xfrm>
            <a:off x="4582621" y="5790456"/>
            <a:ext cx="505267" cy="230832"/>
          </a:xfrm>
          <a:prstGeom prst="rect">
            <a:avLst/>
          </a:prstGeom>
          <a:noFill/>
        </p:spPr>
        <p:txBody>
          <a:bodyPr wrap="none" rtlCol="0">
            <a:spAutoFit/>
          </a:bodyPr>
          <a:lstStyle/>
          <a:p>
            <a:r>
              <a:rPr lang="en-US" altLang="zh-CN" sz="900" dirty="0"/>
              <a:t>Time  </a:t>
            </a:r>
            <a:endParaRPr lang="en-SG" sz="900" dirty="0"/>
          </a:p>
        </p:txBody>
      </p:sp>
      <p:sp>
        <p:nvSpPr>
          <p:cNvPr id="41" name="TextBox 40">
            <a:extLst>
              <a:ext uri="{FF2B5EF4-FFF2-40B4-BE49-F238E27FC236}">
                <a16:creationId xmlns:a16="http://schemas.microsoft.com/office/drawing/2014/main" id="{2F230F09-7559-4F2F-8E41-48FA2D30B359}"/>
              </a:ext>
            </a:extLst>
          </p:cNvPr>
          <p:cNvSpPr txBox="1"/>
          <p:nvPr/>
        </p:nvSpPr>
        <p:spPr>
          <a:xfrm>
            <a:off x="3817922" y="4308982"/>
            <a:ext cx="486000" cy="504000"/>
          </a:xfrm>
          <a:prstGeom prst="rect">
            <a:avLst/>
          </a:prstGeom>
          <a:solidFill>
            <a:schemeClr val="accent3"/>
          </a:solidFill>
          <a:ln>
            <a:solidFill>
              <a:schemeClr val="tx1"/>
            </a:solidFill>
          </a:ln>
        </p:spPr>
        <p:txBody>
          <a:bodyPr wrap="square" rtlCol="0" anchor="ctr">
            <a:spAutoFit/>
          </a:bodyPr>
          <a:lstStyle/>
          <a:p>
            <a:r>
              <a:rPr lang="en-US" altLang="zh-CN" sz="700" dirty="0"/>
              <a:t>Sensing segment 4</a:t>
            </a:r>
            <a:endParaRPr lang="en-SG" sz="700" dirty="0"/>
          </a:p>
        </p:txBody>
      </p:sp>
      <p:cxnSp>
        <p:nvCxnSpPr>
          <p:cNvPr id="42" name="Straight Arrow Connector 41">
            <a:extLst>
              <a:ext uri="{FF2B5EF4-FFF2-40B4-BE49-F238E27FC236}">
                <a16:creationId xmlns:a16="http://schemas.microsoft.com/office/drawing/2014/main" id="{73536683-3EB1-4472-9125-2C09857C5CC5}"/>
              </a:ext>
            </a:extLst>
          </p:cNvPr>
          <p:cNvCxnSpPr>
            <a:cxnSpLocks/>
          </p:cNvCxnSpPr>
          <p:nvPr/>
        </p:nvCxnSpPr>
        <p:spPr>
          <a:xfrm>
            <a:off x="6266157" y="6003723"/>
            <a:ext cx="3240000" cy="0"/>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43" name="Straight Arrow Connector 42">
            <a:extLst>
              <a:ext uri="{FF2B5EF4-FFF2-40B4-BE49-F238E27FC236}">
                <a16:creationId xmlns:a16="http://schemas.microsoft.com/office/drawing/2014/main" id="{B5AFC260-AC2E-44E1-8BE2-27751B3ECF04}"/>
              </a:ext>
            </a:extLst>
          </p:cNvPr>
          <p:cNvCxnSpPr>
            <a:cxnSpLocks/>
          </p:cNvCxnSpPr>
          <p:nvPr/>
        </p:nvCxnSpPr>
        <p:spPr>
          <a:xfrm>
            <a:off x="6266157" y="5383677"/>
            <a:ext cx="3240000" cy="0"/>
          </a:xfrm>
          <a:prstGeom prst="straightConnector1">
            <a:avLst/>
          </a:prstGeom>
          <a:ln>
            <a:solidFill>
              <a:schemeClr val="tx2"/>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4" name="Straight Arrow Connector 43">
            <a:extLst>
              <a:ext uri="{FF2B5EF4-FFF2-40B4-BE49-F238E27FC236}">
                <a16:creationId xmlns:a16="http://schemas.microsoft.com/office/drawing/2014/main" id="{CB76A74E-6A73-45D1-B7DD-5CA48AC503E9}"/>
              </a:ext>
            </a:extLst>
          </p:cNvPr>
          <p:cNvCxnSpPr>
            <a:cxnSpLocks/>
          </p:cNvCxnSpPr>
          <p:nvPr/>
        </p:nvCxnSpPr>
        <p:spPr>
          <a:xfrm>
            <a:off x="6266157" y="5507688"/>
            <a:ext cx="324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5" name="Straight Arrow Connector 44">
            <a:extLst>
              <a:ext uri="{FF2B5EF4-FFF2-40B4-BE49-F238E27FC236}">
                <a16:creationId xmlns:a16="http://schemas.microsoft.com/office/drawing/2014/main" id="{3AE2754E-8B9C-4AB5-B126-23BF21D549D9}"/>
              </a:ext>
            </a:extLst>
          </p:cNvPr>
          <p:cNvCxnSpPr>
            <a:cxnSpLocks/>
          </p:cNvCxnSpPr>
          <p:nvPr/>
        </p:nvCxnSpPr>
        <p:spPr>
          <a:xfrm>
            <a:off x="6266157" y="5631699"/>
            <a:ext cx="324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6" name="Straight Arrow Connector 45">
            <a:extLst>
              <a:ext uri="{FF2B5EF4-FFF2-40B4-BE49-F238E27FC236}">
                <a16:creationId xmlns:a16="http://schemas.microsoft.com/office/drawing/2014/main" id="{A7E451F4-5493-4580-8A6C-0095EA59F684}"/>
              </a:ext>
            </a:extLst>
          </p:cNvPr>
          <p:cNvCxnSpPr>
            <a:cxnSpLocks/>
          </p:cNvCxnSpPr>
          <p:nvPr/>
        </p:nvCxnSpPr>
        <p:spPr>
          <a:xfrm>
            <a:off x="6266157" y="5755710"/>
            <a:ext cx="3240000" cy="0"/>
          </a:xfrm>
          <a:prstGeom prst="straightConnector1">
            <a:avLst/>
          </a:prstGeom>
          <a:ln>
            <a:solidFill>
              <a:schemeClr val="tx2"/>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7" name="Straight Arrow Connector 46">
            <a:extLst>
              <a:ext uri="{FF2B5EF4-FFF2-40B4-BE49-F238E27FC236}">
                <a16:creationId xmlns:a16="http://schemas.microsoft.com/office/drawing/2014/main" id="{F7623B56-4601-43BC-B955-CB9BC5EE809D}"/>
              </a:ext>
            </a:extLst>
          </p:cNvPr>
          <p:cNvCxnSpPr>
            <a:cxnSpLocks/>
          </p:cNvCxnSpPr>
          <p:nvPr/>
        </p:nvCxnSpPr>
        <p:spPr>
          <a:xfrm>
            <a:off x="6266157" y="4763622"/>
            <a:ext cx="324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8" name="Straight Arrow Connector 47">
            <a:extLst>
              <a:ext uri="{FF2B5EF4-FFF2-40B4-BE49-F238E27FC236}">
                <a16:creationId xmlns:a16="http://schemas.microsoft.com/office/drawing/2014/main" id="{A97900E3-5BFC-4667-A4C9-6DE0ADBE61BC}"/>
              </a:ext>
            </a:extLst>
          </p:cNvPr>
          <p:cNvCxnSpPr>
            <a:cxnSpLocks/>
          </p:cNvCxnSpPr>
          <p:nvPr/>
        </p:nvCxnSpPr>
        <p:spPr>
          <a:xfrm>
            <a:off x="6266157" y="5011644"/>
            <a:ext cx="3240000" cy="0"/>
          </a:xfrm>
          <a:prstGeom prst="straightConnector1">
            <a:avLst/>
          </a:prstGeom>
          <a:ln>
            <a:solidFill>
              <a:schemeClr val="tx2"/>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9" name="Straight Arrow Connector 48">
            <a:extLst>
              <a:ext uri="{FF2B5EF4-FFF2-40B4-BE49-F238E27FC236}">
                <a16:creationId xmlns:a16="http://schemas.microsoft.com/office/drawing/2014/main" id="{AD1AA744-AD67-45F6-9221-CB6A5050C8B1}"/>
              </a:ext>
            </a:extLst>
          </p:cNvPr>
          <p:cNvCxnSpPr>
            <a:cxnSpLocks/>
          </p:cNvCxnSpPr>
          <p:nvPr/>
        </p:nvCxnSpPr>
        <p:spPr>
          <a:xfrm>
            <a:off x="6266157" y="5135655"/>
            <a:ext cx="324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0" name="Straight Arrow Connector 49">
            <a:extLst>
              <a:ext uri="{FF2B5EF4-FFF2-40B4-BE49-F238E27FC236}">
                <a16:creationId xmlns:a16="http://schemas.microsoft.com/office/drawing/2014/main" id="{98DD9856-E5BD-40D5-B217-CE28BCE30A0E}"/>
              </a:ext>
            </a:extLst>
          </p:cNvPr>
          <p:cNvCxnSpPr>
            <a:cxnSpLocks/>
          </p:cNvCxnSpPr>
          <p:nvPr/>
        </p:nvCxnSpPr>
        <p:spPr>
          <a:xfrm>
            <a:off x="6266157" y="5259666"/>
            <a:ext cx="324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1" name="Straight Arrow Connector 50">
            <a:extLst>
              <a:ext uri="{FF2B5EF4-FFF2-40B4-BE49-F238E27FC236}">
                <a16:creationId xmlns:a16="http://schemas.microsoft.com/office/drawing/2014/main" id="{9A563960-D3B4-4CCD-9553-FC8C7911C7B3}"/>
              </a:ext>
            </a:extLst>
          </p:cNvPr>
          <p:cNvCxnSpPr>
            <a:cxnSpLocks/>
          </p:cNvCxnSpPr>
          <p:nvPr/>
        </p:nvCxnSpPr>
        <p:spPr>
          <a:xfrm flipV="1">
            <a:off x="6265317" y="3843483"/>
            <a:ext cx="0" cy="2160000"/>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52" name="Straight Arrow Connector 51">
            <a:extLst>
              <a:ext uri="{FF2B5EF4-FFF2-40B4-BE49-F238E27FC236}">
                <a16:creationId xmlns:a16="http://schemas.microsoft.com/office/drawing/2014/main" id="{BE340C72-099C-45AF-A193-29D01592C309}"/>
              </a:ext>
            </a:extLst>
          </p:cNvPr>
          <p:cNvCxnSpPr>
            <a:cxnSpLocks/>
          </p:cNvCxnSpPr>
          <p:nvPr/>
        </p:nvCxnSpPr>
        <p:spPr>
          <a:xfrm>
            <a:off x="6266157" y="5879721"/>
            <a:ext cx="324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3" name="Straight Arrow Connector 52">
            <a:extLst>
              <a:ext uri="{FF2B5EF4-FFF2-40B4-BE49-F238E27FC236}">
                <a16:creationId xmlns:a16="http://schemas.microsoft.com/office/drawing/2014/main" id="{BB8A90C8-41FD-4519-8BE2-0683BDECAC1B}"/>
              </a:ext>
            </a:extLst>
          </p:cNvPr>
          <p:cNvCxnSpPr>
            <a:cxnSpLocks/>
          </p:cNvCxnSpPr>
          <p:nvPr/>
        </p:nvCxnSpPr>
        <p:spPr>
          <a:xfrm>
            <a:off x="6266157" y="4267578"/>
            <a:ext cx="3240000" cy="0"/>
          </a:xfrm>
          <a:prstGeom prst="straightConnector1">
            <a:avLst/>
          </a:prstGeom>
          <a:ln>
            <a:solidFill>
              <a:schemeClr val="tx2"/>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4" name="Straight Arrow Connector 53">
            <a:extLst>
              <a:ext uri="{FF2B5EF4-FFF2-40B4-BE49-F238E27FC236}">
                <a16:creationId xmlns:a16="http://schemas.microsoft.com/office/drawing/2014/main" id="{46C2BE15-32BD-4DC1-A6C0-8A9FE60A8284}"/>
              </a:ext>
            </a:extLst>
          </p:cNvPr>
          <p:cNvCxnSpPr>
            <a:cxnSpLocks/>
          </p:cNvCxnSpPr>
          <p:nvPr/>
        </p:nvCxnSpPr>
        <p:spPr>
          <a:xfrm>
            <a:off x="6266157" y="4515600"/>
            <a:ext cx="324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55" name="TextBox 54">
            <a:extLst>
              <a:ext uri="{FF2B5EF4-FFF2-40B4-BE49-F238E27FC236}">
                <a16:creationId xmlns:a16="http://schemas.microsoft.com/office/drawing/2014/main" id="{E9B02015-2EE0-4C8D-8B78-73BBF7DBBCD5}"/>
              </a:ext>
            </a:extLst>
          </p:cNvPr>
          <p:cNvSpPr txBox="1"/>
          <p:nvPr/>
        </p:nvSpPr>
        <p:spPr>
          <a:xfrm>
            <a:off x="5893153" y="5620587"/>
            <a:ext cx="415498" cy="230832"/>
          </a:xfrm>
          <a:prstGeom prst="rect">
            <a:avLst/>
          </a:prstGeom>
          <a:noFill/>
        </p:spPr>
        <p:txBody>
          <a:bodyPr wrap="none" rtlCol="0">
            <a:spAutoFit/>
          </a:bodyPr>
          <a:lstStyle/>
          <a:p>
            <a:r>
              <a:rPr lang="en-US" altLang="zh-CN" sz="900" dirty="0"/>
              <a:t>CH0</a:t>
            </a:r>
            <a:endParaRPr lang="en-SG" sz="900" dirty="0"/>
          </a:p>
        </p:txBody>
      </p:sp>
      <p:sp>
        <p:nvSpPr>
          <p:cNvPr id="56" name="TextBox 55">
            <a:extLst>
              <a:ext uri="{FF2B5EF4-FFF2-40B4-BE49-F238E27FC236}">
                <a16:creationId xmlns:a16="http://schemas.microsoft.com/office/drawing/2014/main" id="{8082A4E0-6729-4C2A-8AC2-D18A0E804A5A}"/>
              </a:ext>
            </a:extLst>
          </p:cNvPr>
          <p:cNvSpPr txBox="1"/>
          <p:nvPr/>
        </p:nvSpPr>
        <p:spPr>
          <a:xfrm>
            <a:off x="5893153" y="4887270"/>
            <a:ext cx="415498" cy="230832"/>
          </a:xfrm>
          <a:prstGeom prst="rect">
            <a:avLst/>
          </a:prstGeom>
          <a:noFill/>
        </p:spPr>
        <p:txBody>
          <a:bodyPr wrap="none" rtlCol="0">
            <a:spAutoFit/>
          </a:bodyPr>
          <a:lstStyle/>
          <a:p>
            <a:r>
              <a:rPr lang="en-US" altLang="zh-CN" sz="900" dirty="0"/>
              <a:t>CH2</a:t>
            </a:r>
            <a:endParaRPr lang="en-SG" sz="900" dirty="0"/>
          </a:p>
        </p:txBody>
      </p:sp>
      <p:sp>
        <p:nvSpPr>
          <p:cNvPr id="57" name="TextBox 56">
            <a:extLst>
              <a:ext uri="{FF2B5EF4-FFF2-40B4-BE49-F238E27FC236}">
                <a16:creationId xmlns:a16="http://schemas.microsoft.com/office/drawing/2014/main" id="{4161B54A-3C33-48AF-927B-E1F51F8BAE61}"/>
              </a:ext>
            </a:extLst>
          </p:cNvPr>
          <p:cNvSpPr txBox="1"/>
          <p:nvPr/>
        </p:nvSpPr>
        <p:spPr>
          <a:xfrm>
            <a:off x="5904412" y="4506698"/>
            <a:ext cx="415498" cy="230832"/>
          </a:xfrm>
          <a:prstGeom prst="rect">
            <a:avLst/>
          </a:prstGeom>
          <a:noFill/>
        </p:spPr>
        <p:txBody>
          <a:bodyPr wrap="none" rtlCol="0">
            <a:spAutoFit/>
          </a:bodyPr>
          <a:lstStyle/>
          <a:p>
            <a:r>
              <a:rPr lang="en-US" altLang="zh-CN" sz="900" dirty="0"/>
              <a:t>CH3</a:t>
            </a:r>
            <a:endParaRPr lang="en-SG" sz="900" dirty="0"/>
          </a:p>
        </p:txBody>
      </p:sp>
      <p:sp>
        <p:nvSpPr>
          <p:cNvPr id="58" name="TextBox 57">
            <a:extLst>
              <a:ext uri="{FF2B5EF4-FFF2-40B4-BE49-F238E27FC236}">
                <a16:creationId xmlns:a16="http://schemas.microsoft.com/office/drawing/2014/main" id="{67F8208C-EEE2-4767-833A-F1B7DC626E1E}"/>
              </a:ext>
            </a:extLst>
          </p:cNvPr>
          <p:cNvSpPr txBox="1"/>
          <p:nvPr/>
        </p:nvSpPr>
        <p:spPr>
          <a:xfrm>
            <a:off x="5904372" y="5257260"/>
            <a:ext cx="415498" cy="230832"/>
          </a:xfrm>
          <a:prstGeom prst="rect">
            <a:avLst/>
          </a:prstGeom>
          <a:noFill/>
        </p:spPr>
        <p:txBody>
          <a:bodyPr wrap="none" rtlCol="0">
            <a:spAutoFit/>
          </a:bodyPr>
          <a:lstStyle/>
          <a:p>
            <a:r>
              <a:rPr lang="en-US" altLang="zh-CN" sz="900" dirty="0"/>
              <a:t>CH1</a:t>
            </a:r>
            <a:endParaRPr lang="en-SG" sz="900" dirty="0"/>
          </a:p>
        </p:txBody>
      </p:sp>
      <p:sp>
        <p:nvSpPr>
          <p:cNvPr id="59" name="TextBox 58">
            <a:extLst>
              <a:ext uri="{FF2B5EF4-FFF2-40B4-BE49-F238E27FC236}">
                <a16:creationId xmlns:a16="http://schemas.microsoft.com/office/drawing/2014/main" id="{6D8D28A7-AF5F-4F11-BEB1-221F746577B9}"/>
              </a:ext>
            </a:extLst>
          </p:cNvPr>
          <p:cNvSpPr txBox="1"/>
          <p:nvPr/>
        </p:nvSpPr>
        <p:spPr>
          <a:xfrm>
            <a:off x="6213839" y="3710988"/>
            <a:ext cx="700833" cy="230832"/>
          </a:xfrm>
          <a:prstGeom prst="rect">
            <a:avLst/>
          </a:prstGeom>
          <a:noFill/>
        </p:spPr>
        <p:txBody>
          <a:bodyPr wrap="none" rtlCol="0">
            <a:spAutoFit/>
          </a:bodyPr>
          <a:lstStyle/>
          <a:p>
            <a:r>
              <a:rPr lang="en-US" altLang="zh-CN" sz="900" dirty="0"/>
              <a:t>Frequency </a:t>
            </a:r>
            <a:endParaRPr lang="en-SG" sz="900" dirty="0"/>
          </a:p>
        </p:txBody>
      </p:sp>
      <p:cxnSp>
        <p:nvCxnSpPr>
          <p:cNvPr id="60" name="Straight Arrow Connector 59">
            <a:extLst>
              <a:ext uri="{FF2B5EF4-FFF2-40B4-BE49-F238E27FC236}">
                <a16:creationId xmlns:a16="http://schemas.microsoft.com/office/drawing/2014/main" id="{DCF68D90-8289-469C-9C9E-8697610C678C}"/>
              </a:ext>
            </a:extLst>
          </p:cNvPr>
          <p:cNvCxnSpPr>
            <a:cxnSpLocks/>
          </p:cNvCxnSpPr>
          <p:nvPr/>
        </p:nvCxnSpPr>
        <p:spPr>
          <a:xfrm>
            <a:off x="6266157" y="4887633"/>
            <a:ext cx="324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1" name="Straight Arrow Connector 60">
            <a:extLst>
              <a:ext uri="{FF2B5EF4-FFF2-40B4-BE49-F238E27FC236}">
                <a16:creationId xmlns:a16="http://schemas.microsoft.com/office/drawing/2014/main" id="{0BB6423A-4BB9-4C3D-821A-B7B3368B71E4}"/>
              </a:ext>
            </a:extLst>
          </p:cNvPr>
          <p:cNvCxnSpPr>
            <a:cxnSpLocks/>
          </p:cNvCxnSpPr>
          <p:nvPr/>
        </p:nvCxnSpPr>
        <p:spPr>
          <a:xfrm>
            <a:off x="6266157" y="4391589"/>
            <a:ext cx="324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2" name="Straight Arrow Connector 61">
            <a:extLst>
              <a:ext uri="{FF2B5EF4-FFF2-40B4-BE49-F238E27FC236}">
                <a16:creationId xmlns:a16="http://schemas.microsoft.com/office/drawing/2014/main" id="{95AF9724-D6B0-4975-9331-FD1596C293E1}"/>
              </a:ext>
            </a:extLst>
          </p:cNvPr>
          <p:cNvCxnSpPr>
            <a:cxnSpLocks/>
          </p:cNvCxnSpPr>
          <p:nvPr/>
        </p:nvCxnSpPr>
        <p:spPr>
          <a:xfrm>
            <a:off x="6266157" y="4639611"/>
            <a:ext cx="3240000" cy="0"/>
          </a:xfrm>
          <a:prstGeom prst="straightConnector1">
            <a:avLst/>
          </a:prstGeom>
          <a:ln>
            <a:solidFill>
              <a:schemeClr val="tx2"/>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3" name="TextBox 62">
            <a:extLst>
              <a:ext uri="{FF2B5EF4-FFF2-40B4-BE49-F238E27FC236}">
                <a16:creationId xmlns:a16="http://schemas.microsoft.com/office/drawing/2014/main" id="{DCC3AACE-3DA7-49B6-A303-98F5C565A06B}"/>
              </a:ext>
            </a:extLst>
          </p:cNvPr>
          <p:cNvSpPr txBox="1"/>
          <p:nvPr/>
        </p:nvSpPr>
        <p:spPr>
          <a:xfrm>
            <a:off x="6432500" y="5587985"/>
            <a:ext cx="267602" cy="415498"/>
          </a:xfrm>
          <a:prstGeom prst="rect">
            <a:avLst/>
          </a:prstGeom>
          <a:solidFill>
            <a:schemeClr val="accent3"/>
          </a:solidFill>
          <a:ln>
            <a:solidFill>
              <a:schemeClr val="tx1"/>
            </a:solidFill>
          </a:ln>
        </p:spPr>
        <p:txBody>
          <a:bodyPr wrap="square" rtlCol="0" anchor="ctr">
            <a:spAutoFit/>
          </a:bodyPr>
          <a:lstStyle/>
          <a:p>
            <a:r>
              <a:rPr lang="en-US" altLang="zh-CN" sz="700" dirty="0"/>
              <a:t>SHR</a:t>
            </a:r>
            <a:endParaRPr lang="en-SG" sz="700" dirty="0"/>
          </a:p>
        </p:txBody>
      </p:sp>
      <p:sp>
        <p:nvSpPr>
          <p:cNvPr id="64" name="TextBox 63">
            <a:extLst>
              <a:ext uri="{FF2B5EF4-FFF2-40B4-BE49-F238E27FC236}">
                <a16:creationId xmlns:a16="http://schemas.microsoft.com/office/drawing/2014/main" id="{906AE0F6-24A1-4CC5-83A0-82597D62492C}"/>
              </a:ext>
            </a:extLst>
          </p:cNvPr>
          <p:cNvSpPr txBox="1"/>
          <p:nvPr/>
        </p:nvSpPr>
        <p:spPr>
          <a:xfrm>
            <a:off x="6820325" y="5128431"/>
            <a:ext cx="486000" cy="504000"/>
          </a:xfrm>
          <a:prstGeom prst="rect">
            <a:avLst/>
          </a:prstGeom>
          <a:solidFill>
            <a:schemeClr val="accent3"/>
          </a:solidFill>
          <a:ln>
            <a:solidFill>
              <a:schemeClr val="tx1"/>
            </a:solidFill>
          </a:ln>
        </p:spPr>
        <p:txBody>
          <a:bodyPr wrap="square" rtlCol="0" anchor="ctr">
            <a:spAutoFit/>
          </a:bodyPr>
          <a:lstStyle/>
          <a:p>
            <a:r>
              <a:rPr lang="en-US" altLang="zh-CN" sz="700" dirty="0"/>
              <a:t>Sensing segment 1</a:t>
            </a:r>
            <a:endParaRPr lang="en-SG" sz="700" dirty="0"/>
          </a:p>
        </p:txBody>
      </p:sp>
      <p:sp>
        <p:nvSpPr>
          <p:cNvPr id="65" name="TextBox 64">
            <a:extLst>
              <a:ext uri="{FF2B5EF4-FFF2-40B4-BE49-F238E27FC236}">
                <a16:creationId xmlns:a16="http://schemas.microsoft.com/office/drawing/2014/main" id="{2470D8D4-CF6B-4332-838D-59A65478003C}"/>
              </a:ext>
            </a:extLst>
          </p:cNvPr>
          <p:cNvSpPr txBox="1"/>
          <p:nvPr/>
        </p:nvSpPr>
        <p:spPr>
          <a:xfrm>
            <a:off x="7461075" y="4761216"/>
            <a:ext cx="486000" cy="504000"/>
          </a:xfrm>
          <a:prstGeom prst="rect">
            <a:avLst/>
          </a:prstGeom>
          <a:solidFill>
            <a:schemeClr val="accent3"/>
          </a:solidFill>
          <a:ln>
            <a:solidFill>
              <a:schemeClr val="tx1"/>
            </a:solidFill>
          </a:ln>
        </p:spPr>
        <p:txBody>
          <a:bodyPr wrap="square" rtlCol="0" anchor="ctr">
            <a:spAutoFit/>
          </a:bodyPr>
          <a:lstStyle/>
          <a:p>
            <a:r>
              <a:rPr lang="en-US" altLang="zh-CN" sz="700" dirty="0"/>
              <a:t>Sensing segment 2</a:t>
            </a:r>
            <a:endParaRPr lang="en-SG" sz="700" dirty="0"/>
          </a:p>
        </p:txBody>
      </p:sp>
      <p:sp>
        <p:nvSpPr>
          <p:cNvPr id="66" name="TextBox 65">
            <a:extLst>
              <a:ext uri="{FF2B5EF4-FFF2-40B4-BE49-F238E27FC236}">
                <a16:creationId xmlns:a16="http://schemas.microsoft.com/office/drawing/2014/main" id="{F6162B52-9E17-4667-A01C-C953A35AFC55}"/>
              </a:ext>
            </a:extLst>
          </p:cNvPr>
          <p:cNvSpPr txBox="1"/>
          <p:nvPr/>
        </p:nvSpPr>
        <p:spPr>
          <a:xfrm>
            <a:off x="8064173" y="4400091"/>
            <a:ext cx="486000" cy="504000"/>
          </a:xfrm>
          <a:prstGeom prst="rect">
            <a:avLst/>
          </a:prstGeom>
          <a:solidFill>
            <a:schemeClr val="accent3"/>
          </a:solidFill>
          <a:ln>
            <a:solidFill>
              <a:schemeClr val="tx1"/>
            </a:solidFill>
          </a:ln>
        </p:spPr>
        <p:txBody>
          <a:bodyPr wrap="square" rtlCol="0" anchor="ctr">
            <a:spAutoFit/>
          </a:bodyPr>
          <a:lstStyle/>
          <a:p>
            <a:r>
              <a:rPr lang="en-US" altLang="zh-CN" sz="700" dirty="0"/>
              <a:t>Sensing segment 3</a:t>
            </a:r>
            <a:endParaRPr lang="en-SG" sz="700" dirty="0"/>
          </a:p>
        </p:txBody>
      </p:sp>
      <p:sp>
        <p:nvSpPr>
          <p:cNvPr id="67" name="TextBox 66">
            <a:extLst>
              <a:ext uri="{FF2B5EF4-FFF2-40B4-BE49-F238E27FC236}">
                <a16:creationId xmlns:a16="http://schemas.microsoft.com/office/drawing/2014/main" id="{09843EE7-6D63-4154-B491-6D0FCD1EE7FA}"/>
              </a:ext>
            </a:extLst>
          </p:cNvPr>
          <p:cNvSpPr txBox="1"/>
          <p:nvPr/>
        </p:nvSpPr>
        <p:spPr>
          <a:xfrm>
            <a:off x="9479165" y="5862464"/>
            <a:ext cx="505267" cy="230832"/>
          </a:xfrm>
          <a:prstGeom prst="rect">
            <a:avLst/>
          </a:prstGeom>
          <a:noFill/>
        </p:spPr>
        <p:txBody>
          <a:bodyPr wrap="none" rtlCol="0">
            <a:spAutoFit/>
          </a:bodyPr>
          <a:lstStyle/>
          <a:p>
            <a:r>
              <a:rPr lang="en-US" altLang="zh-CN" sz="900" dirty="0"/>
              <a:t>Time  </a:t>
            </a:r>
            <a:endParaRPr lang="en-SG" sz="900" dirty="0"/>
          </a:p>
        </p:txBody>
      </p:sp>
    </p:spTree>
    <p:extLst>
      <p:ext uri="{BB962C8B-B14F-4D97-AF65-F5344CB8AC3E}">
        <p14:creationId xmlns:p14="http://schemas.microsoft.com/office/powerpoint/2010/main" val="5631502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AC3591-1BAC-4A2C-99E6-90C311A28446}"/>
              </a:ext>
            </a:extLst>
          </p:cNvPr>
          <p:cNvSpPr>
            <a:spLocks noGrp="1"/>
          </p:cNvSpPr>
          <p:nvPr>
            <p:ph type="title"/>
          </p:nvPr>
        </p:nvSpPr>
        <p:spPr/>
        <p:txBody>
          <a:bodyPr/>
          <a:lstStyle/>
          <a:p>
            <a:r>
              <a:rPr lang="en-SG" dirty="0"/>
              <a:t>SP</a:t>
            </a:r>
          </a:p>
        </p:txBody>
      </p:sp>
      <p:sp>
        <p:nvSpPr>
          <p:cNvPr id="3" name="Content Placeholder 2">
            <a:extLst>
              <a:ext uri="{FF2B5EF4-FFF2-40B4-BE49-F238E27FC236}">
                <a16:creationId xmlns:a16="http://schemas.microsoft.com/office/drawing/2014/main" id="{7B35AE24-2C2D-4215-8A00-B1AA5C7672B8}"/>
              </a:ext>
            </a:extLst>
          </p:cNvPr>
          <p:cNvSpPr>
            <a:spLocks noGrp="1"/>
          </p:cNvSpPr>
          <p:nvPr>
            <p:ph idx="1"/>
          </p:nvPr>
        </p:nvSpPr>
        <p:spPr/>
        <p:txBody>
          <a:bodyPr/>
          <a:lstStyle/>
          <a:p>
            <a:r>
              <a:rPr lang="en-SG" dirty="0"/>
              <a:t>Which one do you like ?</a:t>
            </a:r>
          </a:p>
          <a:p>
            <a:pPr lvl="1"/>
            <a:r>
              <a:rPr lang="en-SG" dirty="0"/>
              <a:t>Option 1 (my slight preference)</a:t>
            </a:r>
          </a:p>
          <a:p>
            <a:pPr lvl="1"/>
            <a:r>
              <a:rPr lang="en-SG" dirty="0"/>
              <a:t>Option 2</a:t>
            </a:r>
          </a:p>
          <a:p>
            <a:pPr lvl="1"/>
            <a:r>
              <a:rPr lang="en-SG" dirty="0"/>
              <a:t>Abstain</a:t>
            </a:r>
          </a:p>
        </p:txBody>
      </p:sp>
      <p:sp>
        <p:nvSpPr>
          <p:cNvPr id="4" name="Date Placeholder 3">
            <a:extLst>
              <a:ext uri="{FF2B5EF4-FFF2-40B4-BE49-F238E27FC236}">
                <a16:creationId xmlns:a16="http://schemas.microsoft.com/office/drawing/2014/main" id="{96F6F533-1EE4-4FD6-9DBA-A49FCBEE3EA7}"/>
              </a:ext>
            </a:extLst>
          </p:cNvPr>
          <p:cNvSpPr>
            <a:spLocks noGrp="1"/>
          </p:cNvSpPr>
          <p:nvPr>
            <p:ph type="dt" sz="half" idx="10"/>
          </p:nvPr>
        </p:nvSpPr>
        <p:spPr/>
        <p:txBody>
          <a:bodyPr/>
          <a:lstStyle/>
          <a:p>
            <a:r>
              <a:rPr lang="en-US" altLang="zh-CN"/>
              <a:t>Dec. 2024</a:t>
            </a:r>
            <a:endParaRPr lang="en-US" altLang="en-US" dirty="0"/>
          </a:p>
        </p:txBody>
      </p:sp>
      <p:sp>
        <p:nvSpPr>
          <p:cNvPr id="5" name="Footer Placeholder 4">
            <a:extLst>
              <a:ext uri="{FF2B5EF4-FFF2-40B4-BE49-F238E27FC236}">
                <a16:creationId xmlns:a16="http://schemas.microsoft.com/office/drawing/2014/main" id="{05614A1C-3CD2-493D-9C2E-A03A58559E63}"/>
              </a:ext>
            </a:extLst>
          </p:cNvPr>
          <p:cNvSpPr>
            <a:spLocks noGrp="1"/>
          </p:cNvSpPr>
          <p:nvPr>
            <p:ph type="ftr" sz="quarter" idx="11"/>
          </p:nvPr>
        </p:nvSpPr>
        <p:spPr/>
        <p:txBody>
          <a:bodyPr/>
          <a:lstStyle/>
          <a:p>
            <a:r>
              <a:rPr lang="en-US" altLang="en-US"/>
              <a:t>Panpan Li, Huawei</a:t>
            </a:r>
            <a:endParaRPr lang="en-US" altLang="en-US" dirty="0"/>
          </a:p>
        </p:txBody>
      </p:sp>
      <p:sp>
        <p:nvSpPr>
          <p:cNvPr id="6" name="Slide Number Placeholder 5">
            <a:extLst>
              <a:ext uri="{FF2B5EF4-FFF2-40B4-BE49-F238E27FC236}">
                <a16:creationId xmlns:a16="http://schemas.microsoft.com/office/drawing/2014/main" id="{77D122CE-DFD4-4B64-B410-0ED16D9E7F5C}"/>
              </a:ext>
            </a:extLst>
          </p:cNvPr>
          <p:cNvSpPr>
            <a:spLocks noGrp="1"/>
          </p:cNvSpPr>
          <p:nvPr>
            <p:ph type="sldNum" sz="quarter" idx="12"/>
          </p:nvPr>
        </p:nvSpPr>
        <p:spPr/>
        <p:txBody>
          <a:bodyPr/>
          <a:lstStyle/>
          <a:p>
            <a:r>
              <a:rPr lang="en-US" altLang="en-US"/>
              <a:t>Slide </a:t>
            </a:r>
            <a:fld id="{7FFA85FD-E192-4C2D-9860-28C59D48001D}" type="slidenum">
              <a:rPr lang="en-US" altLang="en-US" smtClean="0"/>
              <a:pPr/>
              <a:t>12</a:t>
            </a:fld>
            <a:endParaRPr lang="en-US" altLang="en-US" dirty="0"/>
          </a:p>
        </p:txBody>
      </p:sp>
    </p:spTree>
    <p:extLst>
      <p:ext uri="{BB962C8B-B14F-4D97-AF65-F5344CB8AC3E}">
        <p14:creationId xmlns:p14="http://schemas.microsoft.com/office/powerpoint/2010/main" val="2528353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0B6030-B7E5-46BA-8249-7FA46620719E}"/>
              </a:ext>
            </a:extLst>
          </p:cNvPr>
          <p:cNvSpPr>
            <a:spLocks noGrp="1"/>
          </p:cNvSpPr>
          <p:nvPr>
            <p:ph type="title"/>
          </p:nvPr>
        </p:nvSpPr>
        <p:spPr/>
        <p:txBody>
          <a:bodyPr/>
          <a:lstStyle/>
          <a:p>
            <a:r>
              <a:rPr lang="en-SG" dirty="0"/>
              <a:t>Recap of Frequency Stitching</a:t>
            </a:r>
          </a:p>
        </p:txBody>
      </p:sp>
      <p:sp>
        <p:nvSpPr>
          <p:cNvPr id="3" name="Content Placeholder 2">
            <a:extLst>
              <a:ext uri="{FF2B5EF4-FFF2-40B4-BE49-F238E27FC236}">
                <a16:creationId xmlns:a16="http://schemas.microsoft.com/office/drawing/2014/main" id="{203C7ACA-1CFC-42E0-BDCA-6E305CDB5E8B}"/>
              </a:ext>
            </a:extLst>
          </p:cNvPr>
          <p:cNvSpPr>
            <a:spLocks noGrp="1"/>
          </p:cNvSpPr>
          <p:nvPr>
            <p:ph idx="1"/>
          </p:nvPr>
        </p:nvSpPr>
        <p:spPr>
          <a:xfrm>
            <a:off x="407368" y="1344958"/>
            <a:ext cx="10363200" cy="5130455"/>
          </a:xfrm>
        </p:spPr>
        <p:txBody>
          <a:bodyPr/>
          <a:lstStyle/>
          <a:p>
            <a:r>
              <a:rPr lang="en-US" sz="1600" dirty="0"/>
              <a:t>The Carrier Frequency Grid field</a:t>
            </a:r>
          </a:p>
          <a:p>
            <a:pPr lvl="1"/>
            <a:r>
              <a:rPr lang="en-US" sz="1400" dirty="0"/>
              <a:t>0: no overlap of adjacent frequency stitching channels</a:t>
            </a:r>
          </a:p>
          <a:p>
            <a:pPr lvl="1"/>
            <a:r>
              <a:rPr lang="en-US" sz="1400" dirty="0"/>
              <a:t>1: 25% overlap of adjacent frequency stitching channels</a:t>
            </a:r>
          </a:p>
          <a:p>
            <a:pPr lvl="1"/>
            <a:r>
              <a:rPr lang="en-US" sz="1400" dirty="0"/>
              <a:t>2: 50% overlap of adjacent frequency stitching channels</a:t>
            </a:r>
          </a:p>
          <a:p>
            <a:pPr lvl="1"/>
            <a:r>
              <a:rPr lang="en-US" sz="1400" dirty="0"/>
              <a:t>3: 75% overlap of adjacent frequency stitching channels</a:t>
            </a:r>
          </a:p>
          <a:p>
            <a:r>
              <a:rPr lang="en-US" sz="1600" dirty="0"/>
              <a:t>The Channel Sequence Order field</a:t>
            </a:r>
          </a:p>
          <a:p>
            <a:pPr lvl="1"/>
            <a:r>
              <a:rPr lang="en-US" sz="1400" dirty="0"/>
              <a:t>0: if the Frequency Stitching Direction field is one, the channels used are selected in sequence starting at the channel defined by the Base Channel field value and increasing in frequency using the step size defined by the Carrier Frequency Grid field value. On the other hand, if the Frequency Stitching Direction field is zero, the channels used are selected in sequence starting at the channel defined by the Base Channel field value and decreasing in frequency using the step size defined by the Carrier Frequency Grid field value.  </a:t>
            </a:r>
          </a:p>
          <a:p>
            <a:pPr lvl="1"/>
            <a:r>
              <a:rPr lang="en-US" sz="1400" dirty="0"/>
              <a:t>1: the channel used for the p-</a:t>
            </a:r>
            <a:r>
              <a:rPr lang="en-US" sz="1400" dirty="0" err="1"/>
              <a:t>th</a:t>
            </a:r>
            <a:r>
              <a:rPr lang="en-US" sz="1400" dirty="0"/>
              <a:t> transmission is selected according to the formula:</a:t>
            </a:r>
          </a:p>
          <a:p>
            <a:pPr marL="457200" lvl="1" indent="0" algn="ctr">
              <a:buNone/>
            </a:pPr>
            <a:r>
              <a:rPr lang="en-US" sz="1400" b="0" i="0" u="none" strike="noStrike" baseline="0" dirty="0">
                <a:latin typeface="Times New Roman" panose="02020603050405020304" pitchFamily="18" charset="0"/>
              </a:rPr>
              <a:t>CH( ((</a:t>
            </a:r>
            <a:r>
              <a:rPr lang="en-US" sz="1400" b="0" i="1" u="none" strike="noStrike" baseline="0" dirty="0">
                <a:latin typeface="Times New Roman" panose="02020603050405020304" pitchFamily="18" charset="0"/>
              </a:rPr>
              <a:t>p </a:t>
            </a:r>
            <a:r>
              <a:rPr lang="en-US" sz="1400" b="0" i="0" u="none" strike="noStrike" baseline="0" dirty="0">
                <a:latin typeface="Times New Roman" panose="02020603050405020304" pitchFamily="18" charset="0"/>
              </a:rPr>
              <a:t>× (</a:t>
            </a:r>
            <a:r>
              <a:rPr lang="en-US" sz="1400" b="0" i="1" u="none" strike="noStrike" baseline="0" dirty="0">
                <a:latin typeface="Times New Roman" panose="02020603050405020304" pitchFamily="18" charset="0"/>
              </a:rPr>
              <a:t>OF</a:t>
            </a:r>
            <a:r>
              <a:rPr lang="en-US" sz="1400" b="0" i="0" u="none" strike="noStrike" baseline="0" dirty="0">
                <a:latin typeface="Times New Roman" panose="02020603050405020304" pitchFamily="18" charset="0"/>
              </a:rPr>
              <a:t>+1)) MOD (</a:t>
            </a:r>
            <a:r>
              <a:rPr lang="en-US" sz="1400" b="0" i="1" u="none" strike="noStrike" baseline="0" dirty="0">
                <a:latin typeface="Times New Roman" panose="02020603050405020304" pitchFamily="18" charset="0"/>
              </a:rPr>
              <a:t>N</a:t>
            </a:r>
            <a:r>
              <a:rPr lang="en-US" sz="1400" b="0" i="0" u="none" strike="noStrike" baseline="0" dirty="0">
                <a:latin typeface="Times New Roman" panose="02020603050405020304" pitchFamily="18" charset="0"/>
              </a:rPr>
              <a:t>)) + ((</a:t>
            </a:r>
            <a:r>
              <a:rPr lang="en-US" sz="1400" b="0" i="1" u="none" strike="noStrike" baseline="0" dirty="0">
                <a:latin typeface="Times New Roman" panose="02020603050405020304" pitchFamily="18" charset="0"/>
              </a:rPr>
              <a:t>p </a:t>
            </a:r>
            <a:r>
              <a:rPr lang="en-US" sz="1400" b="0" i="0" u="none" strike="noStrike" baseline="0" dirty="0">
                <a:latin typeface="Times New Roman" panose="02020603050405020304" pitchFamily="18" charset="0"/>
              </a:rPr>
              <a:t>× (</a:t>
            </a:r>
            <a:r>
              <a:rPr lang="en-US" sz="1400" b="0" i="1" u="none" strike="noStrike" baseline="0" dirty="0">
                <a:latin typeface="Times New Roman" panose="02020603050405020304" pitchFamily="18" charset="0"/>
              </a:rPr>
              <a:t>OF </a:t>
            </a:r>
            <a:r>
              <a:rPr lang="en-US" sz="1400" b="0" i="0" u="none" strike="noStrike" baseline="0" dirty="0">
                <a:latin typeface="Times New Roman" panose="02020603050405020304" pitchFamily="18" charset="0"/>
              </a:rPr>
              <a:t>+1)) DIV (</a:t>
            </a:r>
            <a:r>
              <a:rPr lang="en-US" sz="1400" b="0" i="1" u="none" strike="noStrike" baseline="0" dirty="0">
                <a:latin typeface="Times New Roman" panose="02020603050405020304" pitchFamily="18" charset="0"/>
              </a:rPr>
              <a:t>N</a:t>
            </a:r>
            <a:r>
              <a:rPr lang="en-US" sz="1400" b="0" i="0" u="none" strike="noStrike" baseline="0" dirty="0">
                <a:latin typeface="Times New Roman" panose="02020603050405020304" pitchFamily="18" charset="0"/>
              </a:rPr>
              <a:t>)) ),</a:t>
            </a:r>
            <a:endParaRPr lang="en-US" sz="1200" dirty="0"/>
          </a:p>
          <a:p>
            <a:r>
              <a:rPr lang="en-US" sz="1600" dirty="0"/>
              <a:t>The Frequency Stitching Type field</a:t>
            </a:r>
          </a:p>
          <a:p>
            <a:pPr lvl="1"/>
            <a:r>
              <a:rPr lang="en-US" sz="1400" dirty="0"/>
              <a:t>0: Intra-packet frequency stitching</a:t>
            </a:r>
          </a:p>
          <a:p>
            <a:pPr lvl="1"/>
            <a:r>
              <a:rPr lang="en-US" sz="1400" dirty="0"/>
              <a:t>1: Inter-packet frequency stitching</a:t>
            </a:r>
          </a:p>
          <a:p>
            <a:pPr lvl="1"/>
            <a:r>
              <a:rPr lang="en-US" sz="1400" dirty="0"/>
              <a:t>2: Combination of intra-packet frequency stitching and inter-packet frequency stitching</a:t>
            </a:r>
          </a:p>
          <a:p>
            <a:pPr lvl="1"/>
            <a:r>
              <a:rPr lang="en-US" sz="1400" dirty="0"/>
              <a:t>3: Reserved</a:t>
            </a:r>
          </a:p>
          <a:p>
            <a:endParaRPr lang="en-SG" sz="1600" dirty="0"/>
          </a:p>
        </p:txBody>
      </p:sp>
      <p:sp>
        <p:nvSpPr>
          <p:cNvPr id="4" name="Date Placeholder 3">
            <a:extLst>
              <a:ext uri="{FF2B5EF4-FFF2-40B4-BE49-F238E27FC236}">
                <a16:creationId xmlns:a16="http://schemas.microsoft.com/office/drawing/2014/main" id="{066204B4-F1F6-4D07-8458-731903BE702C}"/>
              </a:ext>
            </a:extLst>
          </p:cNvPr>
          <p:cNvSpPr>
            <a:spLocks noGrp="1"/>
          </p:cNvSpPr>
          <p:nvPr>
            <p:ph type="dt" sz="half" idx="10"/>
          </p:nvPr>
        </p:nvSpPr>
        <p:spPr/>
        <p:txBody>
          <a:bodyPr/>
          <a:lstStyle/>
          <a:p>
            <a:r>
              <a:rPr lang="en-US" altLang="zh-CN" dirty="0"/>
              <a:t>Dec. 2024</a:t>
            </a:r>
            <a:endParaRPr lang="en-US" altLang="en-US" dirty="0"/>
          </a:p>
        </p:txBody>
      </p:sp>
      <p:sp>
        <p:nvSpPr>
          <p:cNvPr id="5" name="Footer Placeholder 4">
            <a:extLst>
              <a:ext uri="{FF2B5EF4-FFF2-40B4-BE49-F238E27FC236}">
                <a16:creationId xmlns:a16="http://schemas.microsoft.com/office/drawing/2014/main" id="{439FAE7A-FE4A-4B07-B431-EBBFC0014E2B}"/>
              </a:ext>
            </a:extLst>
          </p:cNvPr>
          <p:cNvSpPr>
            <a:spLocks noGrp="1"/>
          </p:cNvSpPr>
          <p:nvPr>
            <p:ph type="ftr" sz="quarter" idx="11"/>
          </p:nvPr>
        </p:nvSpPr>
        <p:spPr/>
        <p:txBody>
          <a:bodyPr/>
          <a:lstStyle/>
          <a:p>
            <a:r>
              <a:rPr lang="en-US" altLang="en-US"/>
              <a:t>Panpan Li, Huawei</a:t>
            </a:r>
            <a:endParaRPr lang="en-US" altLang="en-US" dirty="0"/>
          </a:p>
        </p:txBody>
      </p:sp>
      <p:sp>
        <p:nvSpPr>
          <p:cNvPr id="6" name="Slide Number Placeholder 5">
            <a:extLst>
              <a:ext uri="{FF2B5EF4-FFF2-40B4-BE49-F238E27FC236}">
                <a16:creationId xmlns:a16="http://schemas.microsoft.com/office/drawing/2014/main" id="{4DC81465-8458-42B6-B871-E30399067FC4}"/>
              </a:ext>
            </a:extLst>
          </p:cNvPr>
          <p:cNvSpPr>
            <a:spLocks noGrp="1"/>
          </p:cNvSpPr>
          <p:nvPr>
            <p:ph type="sldNum" sz="quarter" idx="12"/>
          </p:nvPr>
        </p:nvSpPr>
        <p:spPr>
          <a:xfrm>
            <a:off x="5930396" y="6475413"/>
            <a:ext cx="432811" cy="184666"/>
          </a:xfrm>
        </p:spPr>
        <p:txBody>
          <a:bodyPr/>
          <a:lstStyle/>
          <a:p>
            <a:r>
              <a:rPr lang="en-US" altLang="en-US"/>
              <a:t>Slide </a:t>
            </a:r>
            <a:fld id="{7FFA85FD-E192-4C2D-9860-28C59D48001D}" type="slidenum">
              <a:rPr lang="en-US" altLang="en-US" smtClean="0"/>
              <a:pPr/>
              <a:t>2</a:t>
            </a:fld>
            <a:endParaRPr lang="en-US" altLang="en-US" dirty="0"/>
          </a:p>
        </p:txBody>
      </p:sp>
      <p:pic>
        <p:nvPicPr>
          <p:cNvPr id="7" name="Picture 6">
            <a:extLst>
              <a:ext uri="{FF2B5EF4-FFF2-40B4-BE49-F238E27FC236}">
                <a16:creationId xmlns:a16="http://schemas.microsoft.com/office/drawing/2014/main" id="{261B4FA3-90BA-40C9-9F22-3EC8522894D9}"/>
              </a:ext>
            </a:extLst>
          </p:cNvPr>
          <p:cNvPicPr>
            <a:picLocks noChangeAspect="1"/>
          </p:cNvPicPr>
          <p:nvPr/>
        </p:nvPicPr>
        <p:blipFill>
          <a:blip r:embed="rId3"/>
          <a:stretch>
            <a:fillRect/>
          </a:stretch>
        </p:blipFill>
        <p:spPr>
          <a:xfrm>
            <a:off x="6384032" y="1556792"/>
            <a:ext cx="5400000" cy="1250143"/>
          </a:xfrm>
          <a:prstGeom prst="rect">
            <a:avLst/>
          </a:prstGeom>
        </p:spPr>
      </p:pic>
      <p:pic>
        <p:nvPicPr>
          <p:cNvPr id="8" name="Picture 7">
            <a:extLst>
              <a:ext uri="{FF2B5EF4-FFF2-40B4-BE49-F238E27FC236}">
                <a16:creationId xmlns:a16="http://schemas.microsoft.com/office/drawing/2014/main" id="{4D26CB6F-2353-415F-AE0F-2F66E5388C0B}"/>
              </a:ext>
            </a:extLst>
          </p:cNvPr>
          <p:cNvPicPr>
            <a:picLocks noChangeAspect="1"/>
          </p:cNvPicPr>
          <p:nvPr/>
        </p:nvPicPr>
        <p:blipFill>
          <a:blip r:embed="rId4"/>
          <a:stretch>
            <a:fillRect/>
          </a:stretch>
        </p:blipFill>
        <p:spPr>
          <a:xfrm>
            <a:off x="8902072" y="4051066"/>
            <a:ext cx="2880000" cy="2222531"/>
          </a:xfrm>
          <a:prstGeom prst="rect">
            <a:avLst/>
          </a:prstGeom>
        </p:spPr>
      </p:pic>
    </p:spTree>
    <p:extLst>
      <p:ext uri="{BB962C8B-B14F-4D97-AF65-F5344CB8AC3E}">
        <p14:creationId xmlns:p14="http://schemas.microsoft.com/office/powerpoint/2010/main" val="34533315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2">
            <a:extLst>
              <a:ext uri="{FF2B5EF4-FFF2-40B4-BE49-F238E27FC236}">
                <a16:creationId xmlns:a16="http://schemas.microsoft.com/office/drawing/2014/main" id="{8749568A-EF84-43A7-98C4-D0BF7CEF16A0}"/>
              </a:ext>
            </a:extLst>
          </p:cNvPr>
          <p:cNvSpPr txBox="1">
            <a:spLocks/>
          </p:cNvSpPr>
          <p:nvPr/>
        </p:nvSpPr>
        <p:spPr bwMode="auto">
          <a:xfrm>
            <a:off x="6146801" y="1360833"/>
            <a:ext cx="5904656" cy="51304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Font typeface="Wingdings" panose="05000000000000000000" pitchFamily="2" charset="2"/>
              <a:buChar char="q"/>
              <a:defRPr sz="1800">
                <a:solidFill>
                  <a:schemeClr val="tx1"/>
                </a:solidFill>
                <a:latin typeface="+mn-lt"/>
                <a:ea typeface="+mn-ea"/>
                <a:cs typeface="+mn-cs"/>
              </a:defRPr>
            </a:lvl1pPr>
            <a:lvl2pPr marL="742950" indent="-285750" algn="l" rtl="0" eaLnBrk="1" fontAlgn="base" hangingPunct="1">
              <a:spcBef>
                <a:spcPct val="20000"/>
              </a:spcBef>
              <a:spcAft>
                <a:spcPct val="0"/>
              </a:spcAft>
              <a:buChar char="–"/>
              <a:defRPr sz="1600">
                <a:solidFill>
                  <a:schemeClr val="tx1"/>
                </a:solidFill>
                <a:latin typeface="+mn-lt"/>
              </a:defRPr>
            </a:lvl2pPr>
            <a:lvl3pPr marL="1085850" indent="-228600" algn="l" rtl="0" eaLnBrk="1" fontAlgn="base" hangingPunct="1">
              <a:spcBef>
                <a:spcPct val="20000"/>
              </a:spcBef>
              <a:spcAft>
                <a:spcPct val="0"/>
              </a:spcAft>
              <a:buChar char="•"/>
              <a:defRPr sz="1600">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r>
              <a:rPr lang="en-US" kern="0" dirty="0"/>
              <a:t>Proposed solution in DCN 0462r0 (presented in Sep F2F): SHR will be transmitted with first sensing segment</a:t>
            </a:r>
          </a:p>
          <a:p>
            <a:r>
              <a:rPr lang="en-US" kern="0" dirty="0"/>
              <a:t>Group feedback: length of </a:t>
            </a:r>
            <a:r>
              <a:rPr lang="en-US" kern="0" dirty="0" err="1"/>
              <a:t>SHR+segment</a:t>
            </a:r>
            <a:r>
              <a:rPr lang="en-US" kern="0" dirty="0"/>
              <a:t> is longer than length of segment, resulting power backoff</a:t>
            </a:r>
          </a:p>
          <a:p>
            <a:r>
              <a:rPr lang="en-US" altLang="zh-CN" kern="0" dirty="0"/>
              <a:t>Target: transmit SHR separately</a:t>
            </a:r>
            <a:endParaRPr lang="en-SG" kern="0" dirty="0"/>
          </a:p>
          <a:p>
            <a:pPr lvl="1"/>
            <a:endParaRPr lang="en-SG" kern="0" dirty="0"/>
          </a:p>
          <a:p>
            <a:pPr lvl="1"/>
            <a:endParaRPr lang="en-SG" kern="0" dirty="0"/>
          </a:p>
        </p:txBody>
      </p:sp>
      <p:sp>
        <p:nvSpPr>
          <p:cNvPr id="2" name="Title 1">
            <a:extLst>
              <a:ext uri="{FF2B5EF4-FFF2-40B4-BE49-F238E27FC236}">
                <a16:creationId xmlns:a16="http://schemas.microsoft.com/office/drawing/2014/main" id="{2FB3A822-1DA6-4203-BA51-77C934AA7F7A}"/>
              </a:ext>
            </a:extLst>
          </p:cNvPr>
          <p:cNvSpPr>
            <a:spLocks noGrp="1"/>
          </p:cNvSpPr>
          <p:nvPr>
            <p:ph type="title"/>
          </p:nvPr>
        </p:nvSpPr>
        <p:spPr/>
        <p:txBody>
          <a:bodyPr/>
          <a:lstStyle/>
          <a:p>
            <a:r>
              <a:rPr lang="en-SG" dirty="0"/>
              <a:t>Problems raised in CID 901, 1253, 264</a:t>
            </a:r>
          </a:p>
        </p:txBody>
      </p:sp>
      <p:sp>
        <p:nvSpPr>
          <p:cNvPr id="3" name="Content Placeholder 2">
            <a:extLst>
              <a:ext uri="{FF2B5EF4-FFF2-40B4-BE49-F238E27FC236}">
                <a16:creationId xmlns:a16="http://schemas.microsoft.com/office/drawing/2014/main" id="{9706F0DC-57E9-4EF0-A9B5-8F483B7E32CD}"/>
              </a:ext>
            </a:extLst>
          </p:cNvPr>
          <p:cNvSpPr>
            <a:spLocks noGrp="1"/>
          </p:cNvSpPr>
          <p:nvPr>
            <p:ph idx="1"/>
          </p:nvPr>
        </p:nvSpPr>
        <p:spPr>
          <a:xfrm>
            <a:off x="191344" y="1344958"/>
            <a:ext cx="5904656" cy="5130455"/>
          </a:xfrm>
        </p:spPr>
        <p:txBody>
          <a:bodyPr/>
          <a:lstStyle/>
          <a:p>
            <a:r>
              <a:rPr lang="en-SG" dirty="0"/>
              <a:t>Problem 1 (CID 901, 1253): </a:t>
            </a:r>
          </a:p>
          <a:p>
            <a:pPr lvl="1"/>
            <a:r>
              <a:rPr lang="en-SG" dirty="0"/>
              <a:t>missing the transmission of SHR in each sensing packet</a:t>
            </a:r>
          </a:p>
          <a:p>
            <a:r>
              <a:rPr lang="en-SG" dirty="0"/>
              <a:t>Problem 2 (CID 264): </a:t>
            </a:r>
          </a:p>
          <a:p>
            <a:pPr lvl="1"/>
            <a:r>
              <a:rPr lang="en-SG" dirty="0"/>
              <a:t>formula </a:t>
            </a:r>
            <a:r>
              <a:rPr lang="en-US" sz="1800" b="0" i="0" u="none" strike="noStrike" baseline="0" dirty="0">
                <a:latin typeface="Times New Roman" panose="02020603050405020304" pitchFamily="18" charset="0"/>
              </a:rPr>
              <a:t>not match figure example</a:t>
            </a:r>
            <a:endParaRPr lang="en-SG" dirty="0"/>
          </a:p>
          <a:p>
            <a:pPr lvl="1"/>
            <a:endParaRPr lang="en-SG" dirty="0"/>
          </a:p>
          <a:p>
            <a:pPr lvl="1"/>
            <a:endParaRPr lang="en-SG" dirty="0"/>
          </a:p>
        </p:txBody>
      </p:sp>
      <p:sp>
        <p:nvSpPr>
          <p:cNvPr id="4" name="Date Placeholder 3">
            <a:extLst>
              <a:ext uri="{FF2B5EF4-FFF2-40B4-BE49-F238E27FC236}">
                <a16:creationId xmlns:a16="http://schemas.microsoft.com/office/drawing/2014/main" id="{E613E5C0-1A58-47F0-BFC9-D54F8FC40FA3}"/>
              </a:ext>
            </a:extLst>
          </p:cNvPr>
          <p:cNvSpPr>
            <a:spLocks noGrp="1"/>
          </p:cNvSpPr>
          <p:nvPr>
            <p:ph type="dt" sz="half" idx="10"/>
          </p:nvPr>
        </p:nvSpPr>
        <p:spPr/>
        <p:txBody>
          <a:bodyPr/>
          <a:lstStyle/>
          <a:p>
            <a:r>
              <a:rPr lang="en-US" altLang="zh-CN" dirty="0"/>
              <a:t>Dec. 2024</a:t>
            </a:r>
            <a:endParaRPr lang="en-US" altLang="en-US" dirty="0"/>
          </a:p>
        </p:txBody>
      </p:sp>
      <p:sp>
        <p:nvSpPr>
          <p:cNvPr id="5" name="Footer Placeholder 4">
            <a:extLst>
              <a:ext uri="{FF2B5EF4-FFF2-40B4-BE49-F238E27FC236}">
                <a16:creationId xmlns:a16="http://schemas.microsoft.com/office/drawing/2014/main" id="{CCCCA74E-D2B2-4C34-AB30-1E3A045031B7}"/>
              </a:ext>
            </a:extLst>
          </p:cNvPr>
          <p:cNvSpPr>
            <a:spLocks noGrp="1"/>
          </p:cNvSpPr>
          <p:nvPr>
            <p:ph type="ftr" sz="quarter" idx="11"/>
          </p:nvPr>
        </p:nvSpPr>
        <p:spPr/>
        <p:txBody>
          <a:bodyPr/>
          <a:lstStyle/>
          <a:p>
            <a:r>
              <a:rPr lang="en-US" altLang="en-US"/>
              <a:t>Panpan Li, Huawei</a:t>
            </a:r>
            <a:endParaRPr lang="en-US" altLang="en-US" dirty="0"/>
          </a:p>
        </p:txBody>
      </p:sp>
      <p:sp>
        <p:nvSpPr>
          <p:cNvPr id="6" name="Slide Number Placeholder 5">
            <a:extLst>
              <a:ext uri="{FF2B5EF4-FFF2-40B4-BE49-F238E27FC236}">
                <a16:creationId xmlns:a16="http://schemas.microsoft.com/office/drawing/2014/main" id="{C2FB27DC-3150-4BCC-954A-EAEA0EC5CF32}"/>
              </a:ext>
            </a:extLst>
          </p:cNvPr>
          <p:cNvSpPr>
            <a:spLocks noGrp="1"/>
          </p:cNvSpPr>
          <p:nvPr>
            <p:ph type="sldNum" sz="quarter" idx="12"/>
          </p:nvPr>
        </p:nvSpPr>
        <p:spPr>
          <a:xfrm>
            <a:off x="5930396" y="6475413"/>
            <a:ext cx="432811" cy="184666"/>
          </a:xfrm>
        </p:spPr>
        <p:txBody>
          <a:bodyPr/>
          <a:lstStyle/>
          <a:p>
            <a:r>
              <a:rPr lang="en-US" altLang="en-US"/>
              <a:t>Slide </a:t>
            </a:r>
            <a:fld id="{7FFA85FD-E192-4C2D-9860-28C59D48001D}" type="slidenum">
              <a:rPr lang="en-US" altLang="en-US" smtClean="0"/>
              <a:pPr/>
              <a:t>3</a:t>
            </a:fld>
            <a:endParaRPr lang="en-US" altLang="en-US" dirty="0"/>
          </a:p>
        </p:txBody>
      </p:sp>
      <p:graphicFrame>
        <p:nvGraphicFramePr>
          <p:cNvPr id="8" name="Table 7">
            <a:extLst>
              <a:ext uri="{FF2B5EF4-FFF2-40B4-BE49-F238E27FC236}">
                <a16:creationId xmlns:a16="http://schemas.microsoft.com/office/drawing/2014/main" id="{8FE553BC-AEEE-472C-92A5-B7C9E8146F31}"/>
              </a:ext>
            </a:extLst>
          </p:cNvPr>
          <p:cNvGraphicFramePr>
            <a:graphicFrameLocks noGrp="1"/>
          </p:cNvGraphicFramePr>
          <p:nvPr>
            <p:extLst>
              <p:ext uri="{D42A27DB-BD31-4B8C-83A1-F6EECF244321}">
                <p14:modId xmlns:p14="http://schemas.microsoft.com/office/powerpoint/2010/main" val="3604495141"/>
              </p:ext>
            </p:extLst>
          </p:nvPr>
        </p:nvGraphicFramePr>
        <p:xfrm>
          <a:off x="144206" y="3195495"/>
          <a:ext cx="6552727" cy="3499858"/>
        </p:xfrm>
        <a:graphic>
          <a:graphicData uri="http://schemas.openxmlformats.org/drawingml/2006/table">
            <a:tbl>
              <a:tblPr firstRow="1" firstCol="1" bandRow="1">
                <a:tableStyleId>{5C22544A-7EE6-4342-B048-85BDC9FD1C3A}</a:tableStyleId>
              </a:tblPr>
              <a:tblGrid>
                <a:gridCol w="373813">
                  <a:extLst>
                    <a:ext uri="{9D8B030D-6E8A-4147-A177-3AD203B41FA5}">
                      <a16:colId xmlns:a16="http://schemas.microsoft.com/office/drawing/2014/main" val="554167693"/>
                    </a:ext>
                  </a:extLst>
                </a:gridCol>
                <a:gridCol w="549725">
                  <a:extLst>
                    <a:ext uri="{9D8B030D-6E8A-4147-A177-3AD203B41FA5}">
                      <a16:colId xmlns:a16="http://schemas.microsoft.com/office/drawing/2014/main" val="2660434331"/>
                    </a:ext>
                  </a:extLst>
                </a:gridCol>
                <a:gridCol w="549725">
                  <a:extLst>
                    <a:ext uri="{9D8B030D-6E8A-4147-A177-3AD203B41FA5}">
                      <a16:colId xmlns:a16="http://schemas.microsoft.com/office/drawing/2014/main" val="2609603395"/>
                    </a:ext>
                  </a:extLst>
                </a:gridCol>
                <a:gridCol w="285857">
                  <a:extLst>
                    <a:ext uri="{9D8B030D-6E8A-4147-A177-3AD203B41FA5}">
                      <a16:colId xmlns:a16="http://schemas.microsoft.com/office/drawing/2014/main" val="2501744338"/>
                    </a:ext>
                  </a:extLst>
                </a:gridCol>
                <a:gridCol w="241879">
                  <a:extLst>
                    <a:ext uri="{9D8B030D-6E8A-4147-A177-3AD203B41FA5}">
                      <a16:colId xmlns:a16="http://schemas.microsoft.com/office/drawing/2014/main" val="3143264427"/>
                    </a:ext>
                  </a:extLst>
                </a:gridCol>
                <a:gridCol w="2198902">
                  <a:extLst>
                    <a:ext uri="{9D8B030D-6E8A-4147-A177-3AD203B41FA5}">
                      <a16:colId xmlns:a16="http://schemas.microsoft.com/office/drawing/2014/main" val="3323227031"/>
                    </a:ext>
                  </a:extLst>
                </a:gridCol>
                <a:gridCol w="2352826">
                  <a:extLst>
                    <a:ext uri="{9D8B030D-6E8A-4147-A177-3AD203B41FA5}">
                      <a16:colId xmlns:a16="http://schemas.microsoft.com/office/drawing/2014/main" val="887536317"/>
                    </a:ext>
                  </a:extLst>
                </a:gridCol>
              </a:tblGrid>
              <a:tr h="276605">
                <a:tc>
                  <a:txBody>
                    <a:bodyPr/>
                    <a:lstStyle/>
                    <a:p>
                      <a:pPr algn="ctr">
                        <a:lnSpc>
                          <a:spcPts val="1150"/>
                        </a:lnSpc>
                        <a:spcAft>
                          <a:spcPts val="1200"/>
                        </a:spcAft>
                      </a:pPr>
                      <a:r>
                        <a:rPr lang="en-GB" sz="1100" dirty="0">
                          <a:effectLst/>
                        </a:rPr>
                        <a:t>Index #</a:t>
                      </a:r>
                      <a:endParaRPr lang="en-SG"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3453" marR="53453" marT="0" marB="0"/>
                </a:tc>
                <a:tc>
                  <a:txBody>
                    <a:bodyPr/>
                    <a:lstStyle/>
                    <a:p>
                      <a:pPr algn="ctr">
                        <a:lnSpc>
                          <a:spcPts val="1150"/>
                        </a:lnSpc>
                        <a:spcAft>
                          <a:spcPts val="1200"/>
                        </a:spcAft>
                      </a:pPr>
                      <a:r>
                        <a:rPr lang="en-GB" sz="1100" dirty="0">
                          <a:effectLst/>
                        </a:rPr>
                        <a:t>Commenter</a:t>
                      </a:r>
                      <a:endParaRPr lang="en-SG"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3453" marR="53453" marT="0" marB="0"/>
                </a:tc>
                <a:tc>
                  <a:txBody>
                    <a:bodyPr/>
                    <a:lstStyle/>
                    <a:p>
                      <a:pPr algn="ctr">
                        <a:lnSpc>
                          <a:spcPts val="1150"/>
                        </a:lnSpc>
                        <a:spcAft>
                          <a:spcPts val="1200"/>
                        </a:spcAft>
                      </a:pPr>
                      <a:r>
                        <a:rPr lang="en-GB" sz="1100" dirty="0">
                          <a:effectLst/>
                        </a:rPr>
                        <a:t>Sub-Clause</a:t>
                      </a:r>
                      <a:endParaRPr lang="en-SG"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3453" marR="53453" marT="0" marB="0"/>
                </a:tc>
                <a:tc>
                  <a:txBody>
                    <a:bodyPr/>
                    <a:lstStyle/>
                    <a:p>
                      <a:pPr algn="ctr">
                        <a:lnSpc>
                          <a:spcPts val="1150"/>
                        </a:lnSpc>
                        <a:spcAft>
                          <a:spcPts val="1200"/>
                        </a:spcAft>
                      </a:pPr>
                      <a:r>
                        <a:rPr lang="en-GB" sz="1100" dirty="0">
                          <a:effectLst/>
                        </a:rPr>
                        <a:t>Page</a:t>
                      </a:r>
                      <a:endParaRPr lang="en-SG"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3453" marR="53453" marT="0" marB="0"/>
                </a:tc>
                <a:tc>
                  <a:txBody>
                    <a:bodyPr/>
                    <a:lstStyle/>
                    <a:p>
                      <a:pPr algn="ctr">
                        <a:lnSpc>
                          <a:spcPts val="1150"/>
                        </a:lnSpc>
                        <a:spcAft>
                          <a:spcPts val="1200"/>
                        </a:spcAft>
                      </a:pPr>
                      <a:r>
                        <a:rPr lang="en-GB" sz="1100" dirty="0">
                          <a:effectLst/>
                        </a:rPr>
                        <a:t>Line</a:t>
                      </a:r>
                      <a:endParaRPr lang="en-SG"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3453" marR="53453" marT="0" marB="0"/>
                </a:tc>
                <a:tc>
                  <a:txBody>
                    <a:bodyPr/>
                    <a:lstStyle/>
                    <a:p>
                      <a:pPr algn="ctr">
                        <a:lnSpc>
                          <a:spcPts val="1150"/>
                        </a:lnSpc>
                        <a:spcAft>
                          <a:spcPts val="1200"/>
                        </a:spcAft>
                      </a:pPr>
                      <a:r>
                        <a:rPr lang="en-GB" sz="1100">
                          <a:effectLst/>
                        </a:rPr>
                        <a:t>Comment</a:t>
                      </a:r>
                      <a:endParaRPr lang="en-SG" sz="1100">
                        <a:effectLst/>
                        <a:latin typeface="Arial" panose="020B0604020202020204" pitchFamily="34" charset="0"/>
                        <a:ea typeface="Times New Roman" panose="02020603050405020304" pitchFamily="18" charset="0"/>
                        <a:cs typeface="Times New Roman" panose="02020603050405020304" pitchFamily="18" charset="0"/>
                      </a:endParaRPr>
                    </a:p>
                  </a:txBody>
                  <a:tcPr marL="53453" marR="53453" marT="0" marB="0"/>
                </a:tc>
                <a:tc>
                  <a:txBody>
                    <a:bodyPr/>
                    <a:lstStyle/>
                    <a:p>
                      <a:pPr algn="ctr">
                        <a:lnSpc>
                          <a:spcPts val="1150"/>
                        </a:lnSpc>
                        <a:spcAft>
                          <a:spcPts val="1200"/>
                        </a:spcAft>
                      </a:pPr>
                      <a:r>
                        <a:rPr lang="en-GB" sz="1100" dirty="0">
                          <a:effectLst/>
                        </a:rPr>
                        <a:t>Proposed Change</a:t>
                      </a:r>
                      <a:endParaRPr lang="en-SG"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3453" marR="53453" marT="0" marB="0"/>
                </a:tc>
                <a:extLst>
                  <a:ext uri="{0D108BD9-81ED-4DB2-BD59-A6C34878D82A}">
                    <a16:rowId xmlns:a16="http://schemas.microsoft.com/office/drawing/2014/main" val="1375808792"/>
                  </a:ext>
                </a:extLst>
              </a:tr>
              <a:tr h="1106421">
                <a:tc>
                  <a:txBody>
                    <a:bodyPr/>
                    <a:lstStyle/>
                    <a:p>
                      <a:pPr algn="ctr">
                        <a:lnSpc>
                          <a:spcPts val="1150"/>
                        </a:lnSpc>
                        <a:spcAft>
                          <a:spcPts val="1200"/>
                        </a:spcAft>
                      </a:pPr>
                      <a:r>
                        <a:rPr lang="en-GB" sz="1100" dirty="0">
                          <a:effectLst/>
                        </a:rPr>
                        <a:t>901</a:t>
                      </a:r>
                      <a:endParaRPr lang="en-SG"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3453" marR="53453" marT="0" marB="0"/>
                </a:tc>
                <a:tc>
                  <a:txBody>
                    <a:bodyPr/>
                    <a:lstStyle/>
                    <a:p>
                      <a:pPr algn="ctr">
                        <a:lnSpc>
                          <a:spcPts val="1150"/>
                        </a:lnSpc>
                        <a:spcAft>
                          <a:spcPts val="1200"/>
                        </a:spcAft>
                      </a:pPr>
                      <a:r>
                        <a:rPr lang="en-GB" sz="1100">
                          <a:effectLst/>
                        </a:rPr>
                        <a:t>Carl Murray</a:t>
                      </a:r>
                      <a:endParaRPr lang="en-SG" sz="1100">
                        <a:effectLst/>
                        <a:latin typeface="Arial" panose="020B0604020202020204" pitchFamily="34" charset="0"/>
                        <a:ea typeface="Times New Roman" panose="02020603050405020304" pitchFamily="18" charset="0"/>
                        <a:cs typeface="Times New Roman" panose="02020603050405020304" pitchFamily="18" charset="0"/>
                      </a:endParaRPr>
                    </a:p>
                  </a:txBody>
                  <a:tcPr marL="53453" marR="53453" marT="0" marB="0"/>
                </a:tc>
                <a:tc>
                  <a:txBody>
                    <a:bodyPr/>
                    <a:lstStyle/>
                    <a:p>
                      <a:pPr algn="ctr">
                        <a:lnSpc>
                          <a:spcPts val="1150"/>
                        </a:lnSpc>
                        <a:spcAft>
                          <a:spcPts val="1200"/>
                        </a:spcAft>
                      </a:pPr>
                      <a:r>
                        <a:rPr lang="en-GB" sz="1100">
                          <a:effectLst/>
                        </a:rPr>
                        <a:t>10.39.6.1</a:t>
                      </a:r>
                      <a:endParaRPr lang="en-SG" sz="1100">
                        <a:effectLst/>
                        <a:latin typeface="Arial" panose="020B0604020202020204" pitchFamily="34" charset="0"/>
                        <a:ea typeface="Times New Roman" panose="02020603050405020304" pitchFamily="18" charset="0"/>
                        <a:cs typeface="Times New Roman" panose="02020603050405020304" pitchFamily="18" charset="0"/>
                      </a:endParaRPr>
                    </a:p>
                  </a:txBody>
                  <a:tcPr marL="53453" marR="53453" marT="0" marB="0"/>
                </a:tc>
                <a:tc>
                  <a:txBody>
                    <a:bodyPr/>
                    <a:lstStyle/>
                    <a:p>
                      <a:pPr algn="ctr">
                        <a:lnSpc>
                          <a:spcPts val="1150"/>
                        </a:lnSpc>
                        <a:spcAft>
                          <a:spcPts val="1200"/>
                        </a:spcAft>
                      </a:pPr>
                      <a:r>
                        <a:rPr lang="en-GB" sz="1100" dirty="0">
                          <a:effectLst/>
                        </a:rPr>
                        <a:t>150</a:t>
                      </a:r>
                      <a:endParaRPr lang="en-SG"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3453" marR="53453" marT="0" marB="0"/>
                </a:tc>
                <a:tc>
                  <a:txBody>
                    <a:bodyPr/>
                    <a:lstStyle/>
                    <a:p>
                      <a:pPr algn="ctr">
                        <a:lnSpc>
                          <a:spcPts val="1150"/>
                        </a:lnSpc>
                        <a:spcAft>
                          <a:spcPts val="1200"/>
                        </a:spcAft>
                      </a:pPr>
                      <a:r>
                        <a:rPr lang="en-GB" sz="1100" dirty="0">
                          <a:effectLst/>
                        </a:rPr>
                        <a:t>11</a:t>
                      </a:r>
                      <a:endParaRPr lang="en-SG"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3453" marR="53453" marT="0" marB="0"/>
                </a:tc>
                <a:tc>
                  <a:txBody>
                    <a:bodyPr/>
                    <a:lstStyle/>
                    <a:p>
                      <a:pPr algn="ctr">
                        <a:lnSpc>
                          <a:spcPts val="1150"/>
                        </a:lnSpc>
                        <a:spcAft>
                          <a:spcPts val="1200"/>
                        </a:spcAft>
                      </a:pPr>
                      <a:r>
                        <a:rPr lang="en-GB" sz="1100" dirty="0">
                          <a:effectLst/>
                        </a:rPr>
                        <a:t>"Figure 160 and the associated text is incomplete as it does not address the SHR of the sensing packet. What happens if the SHR overlaps an SF (of its owns SFs or another packets).</a:t>
                      </a:r>
                      <a:endParaRPr lang="en-SG" sz="1100" dirty="0">
                        <a:effectLst/>
                      </a:endParaRPr>
                    </a:p>
                  </a:txBody>
                  <a:tcPr marL="53453" marR="53453" marT="0" marB="0"/>
                </a:tc>
                <a:tc>
                  <a:txBody>
                    <a:bodyPr/>
                    <a:lstStyle/>
                    <a:p>
                      <a:pPr algn="ctr">
                        <a:lnSpc>
                          <a:spcPts val="1150"/>
                        </a:lnSpc>
                        <a:spcAft>
                          <a:spcPts val="1200"/>
                        </a:spcAft>
                      </a:pPr>
                      <a:r>
                        <a:rPr lang="en-GB" sz="1100" dirty="0">
                          <a:effectLst/>
                        </a:rPr>
                        <a:t>Update the figure to include the SHR and describe the spacing when the SHR overlaps an SF.</a:t>
                      </a:r>
                      <a:endParaRPr lang="en-SG"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3453" marR="53453" marT="0" marB="0"/>
                </a:tc>
                <a:extLst>
                  <a:ext uri="{0D108BD9-81ED-4DB2-BD59-A6C34878D82A}">
                    <a16:rowId xmlns:a16="http://schemas.microsoft.com/office/drawing/2014/main" val="1178515330"/>
                  </a:ext>
                </a:extLst>
              </a:tr>
              <a:tr h="829816">
                <a:tc>
                  <a:txBody>
                    <a:bodyPr/>
                    <a:lstStyle/>
                    <a:p>
                      <a:pPr algn="ctr">
                        <a:lnSpc>
                          <a:spcPts val="1150"/>
                        </a:lnSpc>
                        <a:spcAft>
                          <a:spcPts val="1200"/>
                        </a:spcAft>
                      </a:pPr>
                      <a:r>
                        <a:rPr lang="en-GB" sz="1100" dirty="0">
                          <a:effectLst/>
                        </a:rPr>
                        <a:t>1253</a:t>
                      </a:r>
                      <a:endParaRPr lang="en-SG"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3453" marR="53453" marT="0" marB="0"/>
                </a:tc>
                <a:tc>
                  <a:txBody>
                    <a:bodyPr/>
                    <a:lstStyle/>
                    <a:p>
                      <a:pPr algn="ctr">
                        <a:lnSpc>
                          <a:spcPts val="1150"/>
                        </a:lnSpc>
                        <a:spcAft>
                          <a:spcPts val="1200"/>
                        </a:spcAft>
                      </a:pPr>
                      <a:r>
                        <a:rPr lang="en-GB" sz="1100" dirty="0">
                          <a:effectLst/>
                        </a:rPr>
                        <a:t>Billy Verso</a:t>
                      </a:r>
                      <a:endParaRPr lang="en-SG"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3453" marR="53453" marT="0" marB="0"/>
                </a:tc>
                <a:tc>
                  <a:txBody>
                    <a:bodyPr/>
                    <a:lstStyle/>
                    <a:p>
                      <a:pPr algn="ctr">
                        <a:lnSpc>
                          <a:spcPts val="1150"/>
                        </a:lnSpc>
                        <a:spcAft>
                          <a:spcPts val="1200"/>
                        </a:spcAft>
                      </a:pPr>
                      <a:r>
                        <a:rPr lang="en-GB" sz="1100">
                          <a:effectLst/>
                        </a:rPr>
                        <a:t>10.39.6.1</a:t>
                      </a:r>
                      <a:endParaRPr lang="en-SG" sz="1100">
                        <a:effectLst/>
                        <a:latin typeface="Arial" panose="020B0604020202020204" pitchFamily="34" charset="0"/>
                        <a:ea typeface="Times New Roman" panose="02020603050405020304" pitchFamily="18" charset="0"/>
                        <a:cs typeface="Times New Roman" panose="02020603050405020304" pitchFamily="18" charset="0"/>
                      </a:endParaRPr>
                    </a:p>
                  </a:txBody>
                  <a:tcPr marL="53453" marR="53453" marT="0" marB="0"/>
                </a:tc>
                <a:tc>
                  <a:txBody>
                    <a:bodyPr/>
                    <a:lstStyle/>
                    <a:p>
                      <a:pPr algn="ctr">
                        <a:lnSpc>
                          <a:spcPts val="1150"/>
                        </a:lnSpc>
                        <a:spcAft>
                          <a:spcPts val="1200"/>
                        </a:spcAft>
                      </a:pPr>
                      <a:r>
                        <a:rPr lang="en-GB" sz="1100" dirty="0">
                          <a:effectLst/>
                        </a:rPr>
                        <a:t>150</a:t>
                      </a:r>
                      <a:endParaRPr lang="en-SG"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3453" marR="53453" marT="0" marB="0"/>
                </a:tc>
                <a:tc>
                  <a:txBody>
                    <a:bodyPr/>
                    <a:lstStyle/>
                    <a:p>
                      <a:pPr algn="ctr">
                        <a:lnSpc>
                          <a:spcPts val="1150"/>
                        </a:lnSpc>
                        <a:spcAft>
                          <a:spcPts val="1200"/>
                        </a:spcAft>
                      </a:pPr>
                      <a:r>
                        <a:rPr lang="en-GB" sz="1100">
                          <a:effectLst/>
                        </a:rPr>
                        <a:t>11</a:t>
                      </a:r>
                      <a:endParaRPr lang="en-SG" sz="1100">
                        <a:effectLst/>
                        <a:latin typeface="Arial" panose="020B0604020202020204" pitchFamily="34" charset="0"/>
                        <a:ea typeface="Times New Roman" panose="02020603050405020304" pitchFamily="18" charset="0"/>
                        <a:cs typeface="Times New Roman" panose="02020603050405020304" pitchFamily="18" charset="0"/>
                      </a:endParaRPr>
                    </a:p>
                  </a:txBody>
                  <a:tcPr marL="53453" marR="53453" marT="0" marB="0"/>
                </a:tc>
                <a:tc>
                  <a:txBody>
                    <a:bodyPr/>
                    <a:lstStyle/>
                    <a:p>
                      <a:pPr algn="ctr">
                        <a:lnSpc>
                          <a:spcPts val="1150"/>
                        </a:lnSpc>
                        <a:spcAft>
                          <a:spcPts val="1200"/>
                        </a:spcAft>
                      </a:pPr>
                      <a:r>
                        <a:rPr lang="en-GB" sz="1100" dirty="0">
                          <a:effectLst/>
                        </a:rPr>
                        <a:t>Figure 160 is misleading since it is not showing the sensing packet completely with SHR, and the 4 sensing segments.</a:t>
                      </a:r>
                      <a:endParaRPr lang="en-SG"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3453" marR="53453" marT="0" marB="0"/>
                </a:tc>
                <a:tc>
                  <a:txBody>
                    <a:bodyPr/>
                    <a:lstStyle/>
                    <a:p>
                      <a:pPr algn="ctr">
                        <a:lnSpc>
                          <a:spcPts val="1150"/>
                        </a:lnSpc>
                        <a:spcAft>
                          <a:spcPts val="1200"/>
                        </a:spcAft>
                      </a:pPr>
                      <a:r>
                        <a:rPr lang="en-GB" sz="1100" dirty="0">
                          <a:effectLst/>
                        </a:rPr>
                        <a:t>Update figure to show full sensing packet(s) with SHR</a:t>
                      </a:r>
                      <a:endParaRPr lang="en-SG"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3453" marR="53453" marT="0" marB="0"/>
                </a:tc>
                <a:extLst>
                  <a:ext uri="{0D108BD9-81ED-4DB2-BD59-A6C34878D82A}">
                    <a16:rowId xmlns:a16="http://schemas.microsoft.com/office/drawing/2014/main" val="1193217135"/>
                  </a:ext>
                </a:extLst>
              </a:tr>
              <a:tr h="1106421">
                <a:tc>
                  <a:txBody>
                    <a:bodyPr/>
                    <a:lstStyle/>
                    <a:p>
                      <a:pPr algn="ctr">
                        <a:lnSpc>
                          <a:spcPts val="1150"/>
                        </a:lnSpc>
                        <a:spcAft>
                          <a:spcPts val="1200"/>
                        </a:spcAft>
                      </a:pPr>
                      <a:r>
                        <a:rPr lang="en-GB" sz="1100" dirty="0">
                          <a:effectLst/>
                        </a:rPr>
                        <a:t>264</a:t>
                      </a:r>
                      <a:endParaRPr lang="en-SG"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3453" marR="53453" marT="0" marB="0"/>
                </a:tc>
                <a:tc>
                  <a:txBody>
                    <a:bodyPr/>
                    <a:lstStyle/>
                    <a:p>
                      <a:pPr algn="ctr">
                        <a:lnSpc>
                          <a:spcPts val="1150"/>
                        </a:lnSpc>
                        <a:spcAft>
                          <a:spcPts val="1200"/>
                        </a:spcAft>
                      </a:pPr>
                      <a:r>
                        <a:rPr lang="en-GB" sz="1100" dirty="0">
                          <a:effectLst/>
                        </a:rPr>
                        <a:t>Li-Hsiang Sun</a:t>
                      </a:r>
                      <a:endParaRPr lang="en-SG"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3453" marR="53453" marT="0" marB="0"/>
                </a:tc>
                <a:tc>
                  <a:txBody>
                    <a:bodyPr/>
                    <a:lstStyle/>
                    <a:p>
                      <a:pPr algn="ctr">
                        <a:lnSpc>
                          <a:spcPts val="1150"/>
                        </a:lnSpc>
                        <a:spcAft>
                          <a:spcPts val="1200"/>
                        </a:spcAft>
                      </a:pPr>
                      <a:r>
                        <a:rPr lang="en-GB" sz="1100" dirty="0">
                          <a:effectLst/>
                        </a:rPr>
                        <a:t>10.39.6.1</a:t>
                      </a:r>
                      <a:endParaRPr lang="en-SG"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3453" marR="53453" marT="0" marB="0"/>
                </a:tc>
                <a:tc>
                  <a:txBody>
                    <a:bodyPr/>
                    <a:lstStyle/>
                    <a:p>
                      <a:pPr algn="ctr">
                        <a:lnSpc>
                          <a:spcPts val="1150"/>
                        </a:lnSpc>
                        <a:spcAft>
                          <a:spcPts val="1200"/>
                        </a:spcAft>
                      </a:pPr>
                      <a:r>
                        <a:rPr lang="en-GB" sz="1100" dirty="0">
                          <a:effectLst/>
                        </a:rPr>
                        <a:t>150</a:t>
                      </a:r>
                      <a:endParaRPr lang="en-SG"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3453" marR="53453" marT="0" marB="0"/>
                </a:tc>
                <a:tc>
                  <a:txBody>
                    <a:bodyPr/>
                    <a:lstStyle/>
                    <a:p>
                      <a:pPr algn="ctr">
                        <a:lnSpc>
                          <a:spcPts val="1150"/>
                        </a:lnSpc>
                        <a:spcAft>
                          <a:spcPts val="1200"/>
                        </a:spcAft>
                      </a:pPr>
                      <a:r>
                        <a:rPr lang="en-GB" sz="1100" dirty="0">
                          <a:effectLst/>
                        </a:rPr>
                        <a:t>4</a:t>
                      </a:r>
                      <a:endParaRPr lang="en-SG"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3453" marR="53453" marT="0" marB="0"/>
                </a:tc>
                <a:tc>
                  <a:txBody>
                    <a:bodyPr/>
                    <a:lstStyle/>
                    <a:p>
                      <a:pPr algn="ctr">
                        <a:lnSpc>
                          <a:spcPts val="1150"/>
                        </a:lnSpc>
                        <a:spcAft>
                          <a:spcPts val="1200"/>
                        </a:spcAft>
                      </a:pPr>
                      <a:r>
                        <a:rPr lang="en-GB" sz="1100" dirty="0">
                          <a:effectLst/>
                        </a:rPr>
                        <a:t>The example does not match formula on p149 for OF=2, N=6</a:t>
                      </a:r>
                      <a:endParaRPr lang="en-SG"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3453" marR="53453" marT="0" marB="0"/>
                </a:tc>
                <a:tc>
                  <a:txBody>
                    <a:bodyPr/>
                    <a:lstStyle/>
                    <a:p>
                      <a:pPr algn="ctr">
                        <a:lnSpc>
                          <a:spcPts val="1150"/>
                        </a:lnSpc>
                        <a:spcAft>
                          <a:spcPts val="1200"/>
                        </a:spcAft>
                      </a:pPr>
                      <a:r>
                        <a:rPr lang="en-GB" sz="1100" dirty="0">
                          <a:effectLst/>
                        </a:rPr>
                        <a:t>fix the formula, the (OF+1) in formula for OF=1,2 should be replace by a value of (1+1), i.e. there is 1 overlapping channel in the grid to a base channel  for the case of OF=1 and 2 so for these 2 cases the order should be the same</a:t>
                      </a:r>
                      <a:endParaRPr lang="en-SG"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3453" marR="53453" marT="0" marB="0"/>
                </a:tc>
                <a:extLst>
                  <a:ext uri="{0D108BD9-81ED-4DB2-BD59-A6C34878D82A}">
                    <a16:rowId xmlns:a16="http://schemas.microsoft.com/office/drawing/2014/main" val="1828927366"/>
                  </a:ext>
                </a:extLst>
              </a:tr>
            </a:tbl>
          </a:graphicData>
        </a:graphic>
      </p:graphicFrame>
      <p:pic>
        <p:nvPicPr>
          <p:cNvPr id="9" name="Picture 8">
            <a:extLst>
              <a:ext uri="{FF2B5EF4-FFF2-40B4-BE49-F238E27FC236}">
                <a16:creationId xmlns:a16="http://schemas.microsoft.com/office/drawing/2014/main" id="{FFAB8C91-5EC2-4BE9-9A38-349AB7F54F21}"/>
              </a:ext>
            </a:extLst>
          </p:cNvPr>
          <p:cNvPicPr>
            <a:picLocks noChangeAspect="1"/>
          </p:cNvPicPr>
          <p:nvPr/>
        </p:nvPicPr>
        <p:blipFill rotWithShape="1">
          <a:blip r:embed="rId3"/>
          <a:srcRect l="5441" t="4996" b="4877"/>
          <a:stretch/>
        </p:blipFill>
        <p:spPr>
          <a:xfrm>
            <a:off x="6722334" y="3307991"/>
            <a:ext cx="5120640" cy="3007083"/>
          </a:xfrm>
          <a:prstGeom prst="rect">
            <a:avLst/>
          </a:prstGeom>
        </p:spPr>
      </p:pic>
    </p:spTree>
    <p:extLst>
      <p:ext uri="{BB962C8B-B14F-4D97-AF65-F5344CB8AC3E}">
        <p14:creationId xmlns:p14="http://schemas.microsoft.com/office/powerpoint/2010/main" val="16490410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4BB713-92C8-4D1F-92A4-8F169A6C7436}"/>
              </a:ext>
            </a:extLst>
          </p:cNvPr>
          <p:cNvSpPr>
            <a:spLocks noGrp="1"/>
          </p:cNvSpPr>
          <p:nvPr>
            <p:ph type="title"/>
          </p:nvPr>
        </p:nvSpPr>
        <p:spPr/>
        <p:txBody>
          <a:bodyPr/>
          <a:lstStyle/>
          <a:p>
            <a:r>
              <a:rPr lang="en-US" dirty="0"/>
              <a:t>Proposed Solution </a:t>
            </a:r>
          </a:p>
        </p:txBody>
      </p:sp>
      <p:sp>
        <p:nvSpPr>
          <p:cNvPr id="3" name="Content Placeholder 2">
            <a:extLst>
              <a:ext uri="{FF2B5EF4-FFF2-40B4-BE49-F238E27FC236}">
                <a16:creationId xmlns:a16="http://schemas.microsoft.com/office/drawing/2014/main" id="{00F8C19F-52DF-4DC8-8F97-A91DBE41C4AE}"/>
              </a:ext>
            </a:extLst>
          </p:cNvPr>
          <p:cNvSpPr>
            <a:spLocks noGrp="1"/>
          </p:cNvSpPr>
          <p:nvPr>
            <p:ph idx="1"/>
          </p:nvPr>
        </p:nvSpPr>
        <p:spPr>
          <a:xfrm>
            <a:off x="914400" y="1344958"/>
            <a:ext cx="10363200" cy="5130455"/>
          </a:xfrm>
        </p:spPr>
        <p:txBody>
          <a:bodyPr/>
          <a:lstStyle/>
          <a:p>
            <a:r>
              <a:rPr lang="en-SG" dirty="0"/>
              <a:t>In the following, we try to solve the above problem</a:t>
            </a:r>
            <a:r>
              <a:rPr lang="en-US" altLang="zh-CN" dirty="0"/>
              <a:t>s from two aspects</a:t>
            </a:r>
            <a:endParaRPr lang="en-SG" altLang="zh-CN" dirty="0"/>
          </a:p>
          <a:p>
            <a:pPr lvl="1"/>
            <a:r>
              <a:rPr lang="en-US" dirty="0"/>
              <a:t>Simple modifications on Intra-packet frequency stitching</a:t>
            </a:r>
          </a:p>
          <a:p>
            <a:pPr lvl="1"/>
            <a:r>
              <a:rPr lang="en-US" dirty="0"/>
              <a:t>Combination of intra-packet frequency stitching and inter-packet frequency stitching</a:t>
            </a:r>
            <a:endParaRPr lang="en-SG" dirty="0"/>
          </a:p>
          <a:p>
            <a:pPr lvl="2"/>
            <a:r>
              <a:rPr lang="en-US" dirty="0"/>
              <a:t>We assume every sensing packet have </a:t>
            </a:r>
            <a:r>
              <a:rPr lang="en-US" b="1" dirty="0"/>
              <a:t>four</a:t>
            </a:r>
            <a:r>
              <a:rPr lang="en-US" dirty="0"/>
              <a:t> sensing segments.</a:t>
            </a:r>
          </a:p>
        </p:txBody>
      </p:sp>
      <p:sp>
        <p:nvSpPr>
          <p:cNvPr id="4" name="Date Placeholder 3">
            <a:extLst>
              <a:ext uri="{FF2B5EF4-FFF2-40B4-BE49-F238E27FC236}">
                <a16:creationId xmlns:a16="http://schemas.microsoft.com/office/drawing/2014/main" id="{954404B4-BC34-4C07-91B8-B5B779E6A9BE}"/>
              </a:ext>
            </a:extLst>
          </p:cNvPr>
          <p:cNvSpPr>
            <a:spLocks noGrp="1"/>
          </p:cNvSpPr>
          <p:nvPr>
            <p:ph type="dt" sz="half" idx="10"/>
          </p:nvPr>
        </p:nvSpPr>
        <p:spPr/>
        <p:txBody>
          <a:bodyPr/>
          <a:lstStyle/>
          <a:p>
            <a:r>
              <a:rPr lang="en-US" altLang="zh-CN" dirty="0"/>
              <a:t>Dec. 2024</a:t>
            </a:r>
            <a:endParaRPr lang="en-US" altLang="en-US" dirty="0"/>
          </a:p>
        </p:txBody>
      </p:sp>
      <p:sp>
        <p:nvSpPr>
          <p:cNvPr id="5" name="Footer Placeholder 4">
            <a:extLst>
              <a:ext uri="{FF2B5EF4-FFF2-40B4-BE49-F238E27FC236}">
                <a16:creationId xmlns:a16="http://schemas.microsoft.com/office/drawing/2014/main" id="{C4560DCA-520B-4365-B91B-674238E6A4A9}"/>
              </a:ext>
            </a:extLst>
          </p:cNvPr>
          <p:cNvSpPr>
            <a:spLocks noGrp="1"/>
          </p:cNvSpPr>
          <p:nvPr>
            <p:ph type="ftr" sz="quarter" idx="11"/>
          </p:nvPr>
        </p:nvSpPr>
        <p:spPr/>
        <p:txBody>
          <a:bodyPr/>
          <a:lstStyle/>
          <a:p>
            <a:r>
              <a:rPr lang="en-US" altLang="en-US"/>
              <a:t>Panpan Li, Huawei</a:t>
            </a:r>
            <a:endParaRPr lang="en-US" altLang="en-US" dirty="0"/>
          </a:p>
        </p:txBody>
      </p:sp>
      <p:sp>
        <p:nvSpPr>
          <p:cNvPr id="6" name="Slide Number Placeholder 5">
            <a:extLst>
              <a:ext uri="{FF2B5EF4-FFF2-40B4-BE49-F238E27FC236}">
                <a16:creationId xmlns:a16="http://schemas.microsoft.com/office/drawing/2014/main" id="{80066863-550F-450B-9AF2-8F4B84A879BF}"/>
              </a:ext>
            </a:extLst>
          </p:cNvPr>
          <p:cNvSpPr>
            <a:spLocks noGrp="1"/>
          </p:cNvSpPr>
          <p:nvPr>
            <p:ph type="sldNum" sz="quarter" idx="12"/>
          </p:nvPr>
        </p:nvSpPr>
        <p:spPr/>
        <p:txBody>
          <a:bodyPr/>
          <a:lstStyle/>
          <a:p>
            <a:r>
              <a:rPr lang="en-US" altLang="en-US"/>
              <a:t>Slide </a:t>
            </a:r>
            <a:fld id="{7FFA85FD-E192-4C2D-9860-28C59D48001D}" type="slidenum">
              <a:rPr lang="en-US" altLang="en-US" smtClean="0"/>
              <a:pPr/>
              <a:t>4</a:t>
            </a:fld>
            <a:endParaRPr lang="en-US" altLang="en-US" dirty="0"/>
          </a:p>
        </p:txBody>
      </p:sp>
    </p:spTree>
    <p:extLst>
      <p:ext uri="{BB962C8B-B14F-4D97-AF65-F5344CB8AC3E}">
        <p14:creationId xmlns:p14="http://schemas.microsoft.com/office/powerpoint/2010/main" val="12862211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6FE0CD-C132-4523-B2EB-673B27474BE3}"/>
              </a:ext>
            </a:extLst>
          </p:cNvPr>
          <p:cNvSpPr>
            <a:spLocks noGrp="1"/>
          </p:cNvSpPr>
          <p:nvPr>
            <p:ph type="title"/>
          </p:nvPr>
        </p:nvSpPr>
        <p:spPr/>
        <p:txBody>
          <a:bodyPr/>
          <a:lstStyle/>
          <a:p>
            <a:r>
              <a:rPr lang="en-SG" dirty="0"/>
              <a:t>Aspect 1: Intra-packet frequency stitching  </a:t>
            </a:r>
          </a:p>
        </p:txBody>
      </p:sp>
      <p:sp>
        <p:nvSpPr>
          <p:cNvPr id="3" name="Content Placeholder 2">
            <a:extLst>
              <a:ext uri="{FF2B5EF4-FFF2-40B4-BE49-F238E27FC236}">
                <a16:creationId xmlns:a16="http://schemas.microsoft.com/office/drawing/2014/main" id="{F61BECEB-6237-4F7D-B0F6-2DD4657C5356}"/>
              </a:ext>
            </a:extLst>
          </p:cNvPr>
          <p:cNvSpPr>
            <a:spLocks noGrp="1"/>
          </p:cNvSpPr>
          <p:nvPr>
            <p:ph idx="1"/>
          </p:nvPr>
        </p:nvSpPr>
        <p:spPr>
          <a:xfrm>
            <a:off x="914400" y="1344957"/>
            <a:ext cx="10363199" cy="2703453"/>
          </a:xfrm>
        </p:spPr>
        <p:txBody>
          <a:bodyPr/>
          <a:lstStyle/>
          <a:p>
            <a:r>
              <a:rPr lang="en-US" altLang="zh-CN" sz="1500" dirty="0">
                <a:solidFill>
                  <a:srgbClr val="C00000"/>
                </a:solidFill>
              </a:rPr>
              <a:t>SHR is transmitted first, the last sensing segment is transmitted at same logic channel with SHR</a:t>
            </a:r>
          </a:p>
          <a:p>
            <a:r>
              <a:rPr lang="en-US" altLang="zh-CN" sz="1500" dirty="0"/>
              <a:t>N channels: N+1 transmissions (1 SHR and N sensing segments)</a:t>
            </a:r>
          </a:p>
          <a:p>
            <a:r>
              <a:rPr lang="en-US" altLang="zh-CN" sz="1500" dirty="0"/>
              <a:t>The Channel Sequence Order field </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lang="en-US" altLang="zh-CN" sz="1500" dirty="0"/>
              <a:t>0: In-sequence channel order, </a:t>
            </a:r>
            <a:r>
              <a:rPr kumimoji="0" lang="en-US" altLang="zh-CN" sz="1500" b="0" i="0" u="none" strike="noStrike" kern="0" cap="none" spc="0" normalizeH="0" baseline="0" noProof="0" dirty="0">
                <a:ln>
                  <a:noFill/>
                </a:ln>
                <a:solidFill>
                  <a:srgbClr val="000000"/>
                </a:solidFill>
                <a:effectLst/>
                <a:uLnTx/>
                <a:uFillTx/>
                <a:latin typeface="Arial"/>
              </a:rPr>
              <a:t>the channel used for </a:t>
            </a:r>
            <a:r>
              <a:rPr kumimoji="0" lang="en-US" altLang="zh-CN" sz="1500" b="0" i="0" u="none" strike="noStrike" kern="0" cap="none" spc="0" normalizeH="0" baseline="0" noProof="0" dirty="0">
                <a:ln>
                  <a:noFill/>
                </a:ln>
                <a:effectLst/>
                <a:uLnTx/>
                <a:uFillTx/>
                <a:latin typeface="Arial"/>
              </a:rPr>
              <a:t>the p-</a:t>
            </a:r>
            <a:r>
              <a:rPr kumimoji="0" lang="en-US" altLang="zh-CN" sz="1500" b="0" i="0" u="none" strike="noStrike" kern="0" cap="none" spc="0" normalizeH="0" baseline="0" noProof="0" dirty="0" err="1">
                <a:ln>
                  <a:noFill/>
                </a:ln>
                <a:effectLst/>
                <a:uLnTx/>
                <a:uFillTx/>
                <a:latin typeface="Arial"/>
              </a:rPr>
              <a:t>th</a:t>
            </a:r>
            <a:r>
              <a:rPr kumimoji="0" lang="en-US" altLang="zh-CN" sz="1500" b="0" i="0" u="none" strike="noStrike" kern="0" cap="none" spc="0" normalizeH="0" baseline="0" noProof="0" dirty="0">
                <a:ln>
                  <a:noFill/>
                </a:ln>
                <a:effectLst/>
                <a:uLnTx/>
                <a:uFillTx/>
                <a:latin typeface="Arial"/>
              </a:rPr>
              <a:t> </a:t>
            </a:r>
            <a:r>
              <a:rPr lang="en-US" altLang="zh-CN" sz="1500" dirty="0"/>
              <a:t>transmission</a:t>
            </a:r>
            <a:r>
              <a:rPr kumimoji="0" lang="en-US" altLang="zh-CN" sz="1500" b="0" i="0" u="none" strike="noStrike" kern="0" cap="none" spc="0" normalizeH="0" baseline="0" noProof="0" dirty="0">
                <a:ln>
                  <a:noFill/>
                </a:ln>
                <a:effectLst/>
                <a:uLnTx/>
                <a:uFillTx/>
                <a:latin typeface="Arial"/>
              </a:rPr>
              <a:t> is selected according to the formula:</a:t>
            </a:r>
          </a:p>
          <a:p>
            <a:pPr marL="400050" marR="0" lvl="1" indent="0" algn="ctr" defTabSz="914400" rtl="0" eaLnBrk="1" fontAlgn="base" latinLnBrk="0" hangingPunct="1">
              <a:lnSpc>
                <a:spcPct val="100000"/>
              </a:lnSpc>
              <a:spcBef>
                <a:spcPct val="20000"/>
              </a:spcBef>
              <a:spcAft>
                <a:spcPct val="0"/>
              </a:spcAft>
              <a:buClrTx/>
              <a:buSzTx/>
              <a:buFontTx/>
              <a:buNone/>
              <a:tabLst/>
              <a:defRPr/>
            </a:pPr>
            <a:r>
              <a:rPr kumimoji="0" lang="en-US" altLang="zh-CN" sz="1500" b="0" i="0" u="none" strike="noStrike" kern="0" cap="none" spc="0" normalizeH="0" baseline="0" noProof="0" dirty="0">
                <a:ln>
                  <a:noFill/>
                </a:ln>
                <a:solidFill>
                  <a:srgbClr val="C00000"/>
                </a:solidFill>
                <a:effectLst/>
                <a:uLnTx/>
                <a:uFillTx/>
                <a:latin typeface="Arial"/>
              </a:rPr>
              <a:t>CH( p MOD (N) ), p=0:N</a:t>
            </a:r>
            <a:endParaRPr lang="en-US" altLang="zh-CN" sz="1500" dirty="0">
              <a:solidFill>
                <a:srgbClr val="C00000"/>
              </a:solidFill>
            </a:endParaRPr>
          </a:p>
          <a:p>
            <a:pPr lvl="1"/>
            <a:r>
              <a:rPr lang="en-US" altLang="zh-CN" sz="1500" dirty="0"/>
              <a:t>1: Out-of-sequence channel order, the channel used for the p-</a:t>
            </a:r>
            <a:r>
              <a:rPr lang="en-US" altLang="zh-CN" sz="1500" dirty="0" err="1"/>
              <a:t>th</a:t>
            </a:r>
            <a:r>
              <a:rPr lang="en-US" altLang="zh-CN" sz="1500" dirty="0"/>
              <a:t> transmission is selected according to the formula:</a:t>
            </a:r>
          </a:p>
          <a:p>
            <a:pPr marL="400050" lvl="1" indent="0" algn="ctr">
              <a:buNone/>
            </a:pPr>
            <a:r>
              <a:rPr lang="en-US" altLang="zh-CN" sz="1500" dirty="0"/>
              <a:t>CH( (((</a:t>
            </a:r>
            <a:r>
              <a:rPr lang="en-US" altLang="zh-CN" sz="1500" dirty="0">
                <a:solidFill>
                  <a:srgbClr val="C00000"/>
                </a:solidFill>
              </a:rPr>
              <a:t>p MOD(N)</a:t>
            </a:r>
            <a:r>
              <a:rPr lang="en-US" altLang="zh-CN" sz="1500" dirty="0"/>
              <a:t>) × (OF+1)) MOD (N)) + (((</a:t>
            </a:r>
            <a:r>
              <a:rPr lang="en-US" altLang="zh-CN" sz="1500" dirty="0">
                <a:solidFill>
                  <a:srgbClr val="C00000"/>
                </a:solidFill>
              </a:rPr>
              <a:t>p MOD(N)</a:t>
            </a:r>
            <a:r>
              <a:rPr lang="en-US" altLang="zh-CN" sz="1500" dirty="0"/>
              <a:t>) × (OF+1)) DIV (N)) ), </a:t>
            </a:r>
            <a:r>
              <a:rPr lang="en-US" altLang="zh-CN" sz="1500" dirty="0">
                <a:solidFill>
                  <a:srgbClr val="C00000"/>
                </a:solidFill>
              </a:rPr>
              <a:t>p=0:N</a:t>
            </a:r>
          </a:p>
        </p:txBody>
      </p:sp>
      <p:sp>
        <p:nvSpPr>
          <p:cNvPr id="4" name="Date Placeholder 3">
            <a:extLst>
              <a:ext uri="{FF2B5EF4-FFF2-40B4-BE49-F238E27FC236}">
                <a16:creationId xmlns:a16="http://schemas.microsoft.com/office/drawing/2014/main" id="{5E4464C5-9184-457F-84F9-F903F515977C}"/>
              </a:ext>
            </a:extLst>
          </p:cNvPr>
          <p:cNvSpPr>
            <a:spLocks noGrp="1"/>
          </p:cNvSpPr>
          <p:nvPr>
            <p:ph type="dt" sz="half" idx="10"/>
          </p:nvPr>
        </p:nvSpPr>
        <p:spPr/>
        <p:txBody>
          <a:bodyPr/>
          <a:lstStyle/>
          <a:p>
            <a:r>
              <a:rPr lang="en-US" altLang="zh-CN" dirty="0"/>
              <a:t>Dec. 2024</a:t>
            </a:r>
            <a:endParaRPr lang="en-US" altLang="en-US" dirty="0"/>
          </a:p>
        </p:txBody>
      </p:sp>
      <p:sp>
        <p:nvSpPr>
          <p:cNvPr id="5" name="Footer Placeholder 4">
            <a:extLst>
              <a:ext uri="{FF2B5EF4-FFF2-40B4-BE49-F238E27FC236}">
                <a16:creationId xmlns:a16="http://schemas.microsoft.com/office/drawing/2014/main" id="{99A1E40E-6F4F-4F72-AC1A-59E73367892D}"/>
              </a:ext>
            </a:extLst>
          </p:cNvPr>
          <p:cNvSpPr>
            <a:spLocks noGrp="1"/>
          </p:cNvSpPr>
          <p:nvPr>
            <p:ph type="ftr" sz="quarter" idx="11"/>
          </p:nvPr>
        </p:nvSpPr>
        <p:spPr/>
        <p:txBody>
          <a:bodyPr/>
          <a:lstStyle/>
          <a:p>
            <a:r>
              <a:rPr lang="en-US" altLang="en-US"/>
              <a:t>Panpan Li, Huawei</a:t>
            </a:r>
            <a:endParaRPr lang="en-US" altLang="en-US" dirty="0"/>
          </a:p>
        </p:txBody>
      </p:sp>
      <p:sp>
        <p:nvSpPr>
          <p:cNvPr id="6" name="Slide Number Placeholder 5">
            <a:extLst>
              <a:ext uri="{FF2B5EF4-FFF2-40B4-BE49-F238E27FC236}">
                <a16:creationId xmlns:a16="http://schemas.microsoft.com/office/drawing/2014/main" id="{7DEA497E-2F34-46E3-AB63-4B8DBB9A87A0}"/>
              </a:ext>
            </a:extLst>
          </p:cNvPr>
          <p:cNvSpPr>
            <a:spLocks noGrp="1"/>
          </p:cNvSpPr>
          <p:nvPr>
            <p:ph type="sldNum" sz="quarter" idx="12"/>
          </p:nvPr>
        </p:nvSpPr>
        <p:spPr>
          <a:xfrm>
            <a:off x="5930396" y="6475413"/>
            <a:ext cx="432811" cy="184666"/>
          </a:xfrm>
        </p:spPr>
        <p:txBody>
          <a:bodyPr/>
          <a:lstStyle/>
          <a:p>
            <a:r>
              <a:rPr lang="en-US" altLang="en-US"/>
              <a:t>Slide </a:t>
            </a:r>
            <a:fld id="{7FFA85FD-E192-4C2D-9860-28C59D48001D}" type="slidenum">
              <a:rPr lang="en-US" altLang="en-US" smtClean="0"/>
              <a:pPr/>
              <a:t>5</a:t>
            </a:fld>
            <a:endParaRPr lang="en-US" altLang="en-US" dirty="0"/>
          </a:p>
        </p:txBody>
      </p:sp>
      <p:sp>
        <p:nvSpPr>
          <p:cNvPr id="54" name="TextBox 53">
            <a:extLst>
              <a:ext uri="{FF2B5EF4-FFF2-40B4-BE49-F238E27FC236}">
                <a16:creationId xmlns:a16="http://schemas.microsoft.com/office/drawing/2014/main" id="{FA1C1893-3A04-4155-8CEB-B8E3862C9706}"/>
              </a:ext>
            </a:extLst>
          </p:cNvPr>
          <p:cNvSpPr txBox="1"/>
          <p:nvPr/>
        </p:nvSpPr>
        <p:spPr>
          <a:xfrm>
            <a:off x="695400" y="6105366"/>
            <a:ext cx="3533731" cy="307777"/>
          </a:xfrm>
          <a:prstGeom prst="rect">
            <a:avLst/>
          </a:prstGeom>
          <a:noFill/>
        </p:spPr>
        <p:txBody>
          <a:bodyPr wrap="square" rtlCol="0">
            <a:spAutoFit/>
          </a:bodyPr>
          <a:lstStyle/>
          <a:p>
            <a:r>
              <a:rPr lang="en-US" altLang="zh-CN" sz="1400" dirty="0"/>
              <a:t>OF=0, The Channel Sequence Order field=0 </a:t>
            </a:r>
          </a:p>
        </p:txBody>
      </p:sp>
      <p:sp>
        <p:nvSpPr>
          <p:cNvPr id="151" name="TextBox 150">
            <a:extLst>
              <a:ext uri="{FF2B5EF4-FFF2-40B4-BE49-F238E27FC236}">
                <a16:creationId xmlns:a16="http://schemas.microsoft.com/office/drawing/2014/main" id="{1F7C8DB6-C74C-4FDB-A878-6D9BA872DC55}"/>
              </a:ext>
            </a:extLst>
          </p:cNvPr>
          <p:cNvSpPr txBox="1"/>
          <p:nvPr/>
        </p:nvSpPr>
        <p:spPr>
          <a:xfrm>
            <a:off x="11827382" y="6008112"/>
            <a:ext cx="505267" cy="230832"/>
          </a:xfrm>
          <a:prstGeom prst="rect">
            <a:avLst/>
          </a:prstGeom>
          <a:noFill/>
        </p:spPr>
        <p:txBody>
          <a:bodyPr wrap="none" rtlCol="0">
            <a:spAutoFit/>
          </a:bodyPr>
          <a:lstStyle/>
          <a:p>
            <a:r>
              <a:rPr lang="en-US" altLang="zh-CN" sz="900" dirty="0"/>
              <a:t>Time  </a:t>
            </a:r>
            <a:endParaRPr lang="en-SG" sz="900" dirty="0"/>
          </a:p>
        </p:txBody>
      </p:sp>
      <p:sp>
        <p:nvSpPr>
          <p:cNvPr id="190" name="TextBox 189">
            <a:extLst>
              <a:ext uri="{FF2B5EF4-FFF2-40B4-BE49-F238E27FC236}">
                <a16:creationId xmlns:a16="http://schemas.microsoft.com/office/drawing/2014/main" id="{8FDFCC7F-EDA9-466D-8607-BE4B1334CDBD}"/>
              </a:ext>
            </a:extLst>
          </p:cNvPr>
          <p:cNvSpPr txBox="1"/>
          <p:nvPr/>
        </p:nvSpPr>
        <p:spPr>
          <a:xfrm>
            <a:off x="4454773" y="6148572"/>
            <a:ext cx="3533731" cy="307777"/>
          </a:xfrm>
          <a:prstGeom prst="rect">
            <a:avLst/>
          </a:prstGeom>
          <a:noFill/>
        </p:spPr>
        <p:txBody>
          <a:bodyPr wrap="square" rtlCol="0">
            <a:spAutoFit/>
          </a:bodyPr>
          <a:lstStyle/>
          <a:p>
            <a:r>
              <a:rPr lang="en-US" altLang="zh-CN" sz="1400" dirty="0"/>
              <a:t>OF=2, The Channel Sequence Order field=0 </a:t>
            </a:r>
          </a:p>
        </p:txBody>
      </p:sp>
      <p:sp>
        <p:nvSpPr>
          <p:cNvPr id="191" name="TextBox 190">
            <a:extLst>
              <a:ext uri="{FF2B5EF4-FFF2-40B4-BE49-F238E27FC236}">
                <a16:creationId xmlns:a16="http://schemas.microsoft.com/office/drawing/2014/main" id="{2CB9608A-D76C-4FB9-82B5-0ACC9F8E99B2}"/>
              </a:ext>
            </a:extLst>
          </p:cNvPr>
          <p:cNvSpPr txBox="1"/>
          <p:nvPr/>
        </p:nvSpPr>
        <p:spPr>
          <a:xfrm>
            <a:off x="8455321" y="6134744"/>
            <a:ext cx="3533731" cy="307777"/>
          </a:xfrm>
          <a:prstGeom prst="rect">
            <a:avLst/>
          </a:prstGeom>
          <a:noFill/>
        </p:spPr>
        <p:txBody>
          <a:bodyPr wrap="square" rtlCol="0">
            <a:spAutoFit/>
          </a:bodyPr>
          <a:lstStyle/>
          <a:p>
            <a:r>
              <a:rPr lang="en-US" altLang="zh-CN" sz="1400" dirty="0"/>
              <a:t>OF=2, The Channel Sequence Order field=1 </a:t>
            </a:r>
          </a:p>
        </p:txBody>
      </p:sp>
      <p:cxnSp>
        <p:nvCxnSpPr>
          <p:cNvPr id="192" name="Straight Arrow Connector 191">
            <a:extLst>
              <a:ext uri="{FF2B5EF4-FFF2-40B4-BE49-F238E27FC236}">
                <a16:creationId xmlns:a16="http://schemas.microsoft.com/office/drawing/2014/main" id="{8D02CE46-F003-4374-8C00-4AC3A43015CA}"/>
              </a:ext>
            </a:extLst>
          </p:cNvPr>
          <p:cNvCxnSpPr>
            <a:cxnSpLocks/>
          </p:cNvCxnSpPr>
          <p:nvPr/>
        </p:nvCxnSpPr>
        <p:spPr>
          <a:xfrm>
            <a:off x="384493" y="6055010"/>
            <a:ext cx="3240000" cy="0"/>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193" name="Straight Arrow Connector 192">
            <a:extLst>
              <a:ext uri="{FF2B5EF4-FFF2-40B4-BE49-F238E27FC236}">
                <a16:creationId xmlns:a16="http://schemas.microsoft.com/office/drawing/2014/main" id="{74D1540C-A4D4-4C18-BC0F-FB4D74D3044B}"/>
              </a:ext>
            </a:extLst>
          </p:cNvPr>
          <p:cNvCxnSpPr>
            <a:cxnSpLocks/>
          </p:cNvCxnSpPr>
          <p:nvPr/>
        </p:nvCxnSpPr>
        <p:spPr>
          <a:xfrm>
            <a:off x="384493" y="5434964"/>
            <a:ext cx="324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94" name="Straight Arrow Connector 193">
            <a:extLst>
              <a:ext uri="{FF2B5EF4-FFF2-40B4-BE49-F238E27FC236}">
                <a16:creationId xmlns:a16="http://schemas.microsoft.com/office/drawing/2014/main" id="{636E1DCA-00B2-4FA4-8FAE-8666B2CBDFFF}"/>
              </a:ext>
            </a:extLst>
          </p:cNvPr>
          <p:cNvCxnSpPr>
            <a:cxnSpLocks/>
          </p:cNvCxnSpPr>
          <p:nvPr/>
        </p:nvCxnSpPr>
        <p:spPr>
          <a:xfrm>
            <a:off x="384493" y="5558975"/>
            <a:ext cx="324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95" name="Straight Arrow Connector 194">
            <a:extLst>
              <a:ext uri="{FF2B5EF4-FFF2-40B4-BE49-F238E27FC236}">
                <a16:creationId xmlns:a16="http://schemas.microsoft.com/office/drawing/2014/main" id="{C9FDF764-5936-453E-BEEA-DF753C545653}"/>
              </a:ext>
            </a:extLst>
          </p:cNvPr>
          <p:cNvCxnSpPr>
            <a:cxnSpLocks/>
          </p:cNvCxnSpPr>
          <p:nvPr/>
        </p:nvCxnSpPr>
        <p:spPr>
          <a:xfrm>
            <a:off x="384493" y="5682986"/>
            <a:ext cx="324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96" name="Straight Arrow Connector 195">
            <a:extLst>
              <a:ext uri="{FF2B5EF4-FFF2-40B4-BE49-F238E27FC236}">
                <a16:creationId xmlns:a16="http://schemas.microsoft.com/office/drawing/2014/main" id="{F5292DF8-86EB-4B3E-B701-4BCC8C52CAF6}"/>
              </a:ext>
            </a:extLst>
          </p:cNvPr>
          <p:cNvCxnSpPr>
            <a:cxnSpLocks/>
          </p:cNvCxnSpPr>
          <p:nvPr/>
        </p:nvCxnSpPr>
        <p:spPr>
          <a:xfrm>
            <a:off x="384493" y="5806997"/>
            <a:ext cx="324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97" name="Straight Arrow Connector 196">
            <a:extLst>
              <a:ext uri="{FF2B5EF4-FFF2-40B4-BE49-F238E27FC236}">
                <a16:creationId xmlns:a16="http://schemas.microsoft.com/office/drawing/2014/main" id="{BF1C7ACC-DF9E-4CEC-B3C7-B282D135AABF}"/>
              </a:ext>
            </a:extLst>
          </p:cNvPr>
          <p:cNvCxnSpPr>
            <a:cxnSpLocks/>
          </p:cNvCxnSpPr>
          <p:nvPr/>
        </p:nvCxnSpPr>
        <p:spPr>
          <a:xfrm>
            <a:off x="384493" y="4070843"/>
            <a:ext cx="324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98" name="Straight Arrow Connector 197">
            <a:extLst>
              <a:ext uri="{FF2B5EF4-FFF2-40B4-BE49-F238E27FC236}">
                <a16:creationId xmlns:a16="http://schemas.microsoft.com/office/drawing/2014/main" id="{630A9CE2-29D8-4DEF-85DA-F950CA00BA93}"/>
              </a:ext>
            </a:extLst>
          </p:cNvPr>
          <p:cNvCxnSpPr>
            <a:cxnSpLocks/>
          </p:cNvCxnSpPr>
          <p:nvPr/>
        </p:nvCxnSpPr>
        <p:spPr>
          <a:xfrm>
            <a:off x="384493" y="4814909"/>
            <a:ext cx="324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99" name="Straight Arrow Connector 198">
            <a:extLst>
              <a:ext uri="{FF2B5EF4-FFF2-40B4-BE49-F238E27FC236}">
                <a16:creationId xmlns:a16="http://schemas.microsoft.com/office/drawing/2014/main" id="{3C52EFA1-B6F9-46DE-9F22-AB1F770DB63C}"/>
              </a:ext>
            </a:extLst>
          </p:cNvPr>
          <p:cNvCxnSpPr>
            <a:cxnSpLocks/>
          </p:cNvCxnSpPr>
          <p:nvPr/>
        </p:nvCxnSpPr>
        <p:spPr>
          <a:xfrm>
            <a:off x="384493" y="5062931"/>
            <a:ext cx="324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00" name="Straight Arrow Connector 199">
            <a:extLst>
              <a:ext uri="{FF2B5EF4-FFF2-40B4-BE49-F238E27FC236}">
                <a16:creationId xmlns:a16="http://schemas.microsoft.com/office/drawing/2014/main" id="{3BEF45C9-5016-4AE9-9730-89236AF406BB}"/>
              </a:ext>
            </a:extLst>
          </p:cNvPr>
          <p:cNvCxnSpPr>
            <a:cxnSpLocks/>
          </p:cNvCxnSpPr>
          <p:nvPr/>
        </p:nvCxnSpPr>
        <p:spPr>
          <a:xfrm>
            <a:off x="384493" y="5186942"/>
            <a:ext cx="324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01" name="Straight Arrow Connector 200">
            <a:extLst>
              <a:ext uri="{FF2B5EF4-FFF2-40B4-BE49-F238E27FC236}">
                <a16:creationId xmlns:a16="http://schemas.microsoft.com/office/drawing/2014/main" id="{8F92B892-FE12-4A4E-9E61-86456EE034AD}"/>
              </a:ext>
            </a:extLst>
          </p:cNvPr>
          <p:cNvCxnSpPr>
            <a:cxnSpLocks/>
          </p:cNvCxnSpPr>
          <p:nvPr/>
        </p:nvCxnSpPr>
        <p:spPr>
          <a:xfrm>
            <a:off x="384493" y="5310953"/>
            <a:ext cx="324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02" name="Straight Arrow Connector 201">
            <a:extLst>
              <a:ext uri="{FF2B5EF4-FFF2-40B4-BE49-F238E27FC236}">
                <a16:creationId xmlns:a16="http://schemas.microsoft.com/office/drawing/2014/main" id="{0907D545-5B7D-4779-B7A8-3B9EF047A285}"/>
              </a:ext>
            </a:extLst>
          </p:cNvPr>
          <p:cNvCxnSpPr>
            <a:cxnSpLocks/>
          </p:cNvCxnSpPr>
          <p:nvPr/>
        </p:nvCxnSpPr>
        <p:spPr>
          <a:xfrm flipV="1">
            <a:off x="383653" y="3894770"/>
            <a:ext cx="0" cy="2160000"/>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203" name="Straight Arrow Connector 202">
            <a:extLst>
              <a:ext uri="{FF2B5EF4-FFF2-40B4-BE49-F238E27FC236}">
                <a16:creationId xmlns:a16="http://schemas.microsoft.com/office/drawing/2014/main" id="{121C898B-08F9-43CA-99EE-1B7E3F80AAD1}"/>
              </a:ext>
            </a:extLst>
          </p:cNvPr>
          <p:cNvCxnSpPr>
            <a:cxnSpLocks/>
          </p:cNvCxnSpPr>
          <p:nvPr/>
        </p:nvCxnSpPr>
        <p:spPr>
          <a:xfrm>
            <a:off x="384493" y="5931008"/>
            <a:ext cx="324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04" name="Straight Arrow Connector 203">
            <a:extLst>
              <a:ext uri="{FF2B5EF4-FFF2-40B4-BE49-F238E27FC236}">
                <a16:creationId xmlns:a16="http://schemas.microsoft.com/office/drawing/2014/main" id="{9B524F4F-9C66-4193-8A77-E31C183AC71E}"/>
              </a:ext>
            </a:extLst>
          </p:cNvPr>
          <p:cNvCxnSpPr>
            <a:cxnSpLocks/>
          </p:cNvCxnSpPr>
          <p:nvPr/>
        </p:nvCxnSpPr>
        <p:spPr>
          <a:xfrm>
            <a:off x="384493" y="4318865"/>
            <a:ext cx="324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05" name="Straight Arrow Connector 204">
            <a:extLst>
              <a:ext uri="{FF2B5EF4-FFF2-40B4-BE49-F238E27FC236}">
                <a16:creationId xmlns:a16="http://schemas.microsoft.com/office/drawing/2014/main" id="{3679DB4A-98F4-4666-9A3F-F98D8FFAD95F}"/>
              </a:ext>
            </a:extLst>
          </p:cNvPr>
          <p:cNvCxnSpPr>
            <a:cxnSpLocks/>
          </p:cNvCxnSpPr>
          <p:nvPr/>
        </p:nvCxnSpPr>
        <p:spPr>
          <a:xfrm>
            <a:off x="384493" y="4566887"/>
            <a:ext cx="324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06" name="TextBox 205">
            <a:extLst>
              <a:ext uri="{FF2B5EF4-FFF2-40B4-BE49-F238E27FC236}">
                <a16:creationId xmlns:a16="http://schemas.microsoft.com/office/drawing/2014/main" id="{6E0F5D68-F383-467D-96B0-2BA19603F076}"/>
              </a:ext>
            </a:extLst>
          </p:cNvPr>
          <p:cNvSpPr txBox="1"/>
          <p:nvPr/>
        </p:nvSpPr>
        <p:spPr>
          <a:xfrm>
            <a:off x="62522" y="5702574"/>
            <a:ext cx="415498" cy="230832"/>
          </a:xfrm>
          <a:prstGeom prst="rect">
            <a:avLst/>
          </a:prstGeom>
          <a:noFill/>
        </p:spPr>
        <p:txBody>
          <a:bodyPr wrap="none" rtlCol="0">
            <a:spAutoFit/>
          </a:bodyPr>
          <a:lstStyle/>
          <a:p>
            <a:r>
              <a:rPr lang="en-US" altLang="zh-CN" sz="900" dirty="0"/>
              <a:t>CH0</a:t>
            </a:r>
            <a:endParaRPr lang="en-SG" sz="900" dirty="0"/>
          </a:p>
        </p:txBody>
      </p:sp>
      <p:sp>
        <p:nvSpPr>
          <p:cNvPr id="207" name="TextBox 206">
            <a:extLst>
              <a:ext uri="{FF2B5EF4-FFF2-40B4-BE49-F238E27FC236}">
                <a16:creationId xmlns:a16="http://schemas.microsoft.com/office/drawing/2014/main" id="{44570AE4-04E8-4015-8231-B22236EE820F}"/>
              </a:ext>
            </a:extLst>
          </p:cNvPr>
          <p:cNvSpPr txBox="1"/>
          <p:nvPr/>
        </p:nvSpPr>
        <p:spPr>
          <a:xfrm>
            <a:off x="47575" y="4701735"/>
            <a:ext cx="415498" cy="230832"/>
          </a:xfrm>
          <a:prstGeom prst="rect">
            <a:avLst/>
          </a:prstGeom>
          <a:noFill/>
        </p:spPr>
        <p:txBody>
          <a:bodyPr wrap="none" rtlCol="0">
            <a:spAutoFit/>
          </a:bodyPr>
          <a:lstStyle/>
          <a:p>
            <a:r>
              <a:rPr lang="en-US" altLang="zh-CN" sz="900" dirty="0"/>
              <a:t>CH2</a:t>
            </a:r>
            <a:endParaRPr lang="en-SG" sz="900" dirty="0"/>
          </a:p>
        </p:txBody>
      </p:sp>
      <p:sp>
        <p:nvSpPr>
          <p:cNvPr id="208" name="TextBox 207">
            <a:extLst>
              <a:ext uri="{FF2B5EF4-FFF2-40B4-BE49-F238E27FC236}">
                <a16:creationId xmlns:a16="http://schemas.microsoft.com/office/drawing/2014/main" id="{3ADE1927-9C54-4AF1-A436-0DCDDBC8E8DE}"/>
              </a:ext>
            </a:extLst>
          </p:cNvPr>
          <p:cNvSpPr txBox="1"/>
          <p:nvPr/>
        </p:nvSpPr>
        <p:spPr>
          <a:xfrm>
            <a:off x="47328" y="4192208"/>
            <a:ext cx="415498" cy="230832"/>
          </a:xfrm>
          <a:prstGeom prst="rect">
            <a:avLst/>
          </a:prstGeom>
          <a:noFill/>
        </p:spPr>
        <p:txBody>
          <a:bodyPr wrap="none" rtlCol="0">
            <a:spAutoFit/>
          </a:bodyPr>
          <a:lstStyle/>
          <a:p>
            <a:r>
              <a:rPr lang="en-US" altLang="zh-CN" sz="900" dirty="0"/>
              <a:t>CH3</a:t>
            </a:r>
            <a:endParaRPr lang="en-SG" sz="900" dirty="0"/>
          </a:p>
        </p:txBody>
      </p:sp>
      <p:sp>
        <p:nvSpPr>
          <p:cNvPr id="209" name="TextBox 208">
            <a:extLst>
              <a:ext uri="{FF2B5EF4-FFF2-40B4-BE49-F238E27FC236}">
                <a16:creationId xmlns:a16="http://schemas.microsoft.com/office/drawing/2014/main" id="{35274B92-E277-4ADD-95CD-23094527F38B}"/>
              </a:ext>
            </a:extLst>
          </p:cNvPr>
          <p:cNvSpPr txBox="1"/>
          <p:nvPr/>
        </p:nvSpPr>
        <p:spPr>
          <a:xfrm>
            <a:off x="62522" y="5176106"/>
            <a:ext cx="415498" cy="230832"/>
          </a:xfrm>
          <a:prstGeom prst="rect">
            <a:avLst/>
          </a:prstGeom>
          <a:noFill/>
        </p:spPr>
        <p:txBody>
          <a:bodyPr wrap="none" rtlCol="0">
            <a:spAutoFit/>
          </a:bodyPr>
          <a:lstStyle/>
          <a:p>
            <a:r>
              <a:rPr lang="en-US" altLang="zh-CN" sz="900" dirty="0"/>
              <a:t>CH1</a:t>
            </a:r>
            <a:endParaRPr lang="en-SG" sz="900" dirty="0"/>
          </a:p>
        </p:txBody>
      </p:sp>
      <p:sp>
        <p:nvSpPr>
          <p:cNvPr id="210" name="TextBox 209">
            <a:extLst>
              <a:ext uri="{FF2B5EF4-FFF2-40B4-BE49-F238E27FC236}">
                <a16:creationId xmlns:a16="http://schemas.microsoft.com/office/drawing/2014/main" id="{50A4C86A-90DF-4121-A85D-93F38B59DA64}"/>
              </a:ext>
            </a:extLst>
          </p:cNvPr>
          <p:cNvSpPr txBox="1"/>
          <p:nvPr/>
        </p:nvSpPr>
        <p:spPr>
          <a:xfrm>
            <a:off x="332175" y="3762275"/>
            <a:ext cx="700833" cy="230832"/>
          </a:xfrm>
          <a:prstGeom prst="rect">
            <a:avLst/>
          </a:prstGeom>
          <a:noFill/>
        </p:spPr>
        <p:txBody>
          <a:bodyPr wrap="none" rtlCol="0">
            <a:spAutoFit/>
          </a:bodyPr>
          <a:lstStyle/>
          <a:p>
            <a:r>
              <a:rPr lang="en-US" altLang="zh-CN" sz="900" dirty="0"/>
              <a:t>Frequency </a:t>
            </a:r>
            <a:endParaRPr lang="en-SG" sz="900" dirty="0"/>
          </a:p>
        </p:txBody>
      </p:sp>
      <p:sp>
        <p:nvSpPr>
          <p:cNvPr id="211" name="TextBox 210">
            <a:extLst>
              <a:ext uri="{FF2B5EF4-FFF2-40B4-BE49-F238E27FC236}">
                <a16:creationId xmlns:a16="http://schemas.microsoft.com/office/drawing/2014/main" id="{E5B929C2-5A72-4D22-BF56-72B305E975FC}"/>
              </a:ext>
            </a:extLst>
          </p:cNvPr>
          <p:cNvSpPr txBox="1"/>
          <p:nvPr/>
        </p:nvSpPr>
        <p:spPr>
          <a:xfrm>
            <a:off x="7852228" y="5940770"/>
            <a:ext cx="505267" cy="230832"/>
          </a:xfrm>
          <a:prstGeom prst="rect">
            <a:avLst/>
          </a:prstGeom>
          <a:noFill/>
        </p:spPr>
        <p:txBody>
          <a:bodyPr wrap="none" rtlCol="0">
            <a:spAutoFit/>
          </a:bodyPr>
          <a:lstStyle/>
          <a:p>
            <a:r>
              <a:rPr lang="en-US" altLang="zh-CN" sz="900" dirty="0"/>
              <a:t>Time  </a:t>
            </a:r>
            <a:endParaRPr lang="en-SG" sz="900" dirty="0"/>
          </a:p>
        </p:txBody>
      </p:sp>
      <p:cxnSp>
        <p:nvCxnSpPr>
          <p:cNvPr id="212" name="Straight Arrow Connector 211">
            <a:extLst>
              <a:ext uri="{FF2B5EF4-FFF2-40B4-BE49-F238E27FC236}">
                <a16:creationId xmlns:a16="http://schemas.microsoft.com/office/drawing/2014/main" id="{6ADC4F35-10DF-4E5A-8FCF-5248B320BCC0}"/>
              </a:ext>
            </a:extLst>
          </p:cNvPr>
          <p:cNvCxnSpPr>
            <a:cxnSpLocks/>
          </p:cNvCxnSpPr>
          <p:nvPr/>
        </p:nvCxnSpPr>
        <p:spPr>
          <a:xfrm>
            <a:off x="384493" y="4938920"/>
            <a:ext cx="324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13" name="Straight Arrow Connector 212">
            <a:extLst>
              <a:ext uri="{FF2B5EF4-FFF2-40B4-BE49-F238E27FC236}">
                <a16:creationId xmlns:a16="http://schemas.microsoft.com/office/drawing/2014/main" id="{A6CD50CF-D2E3-49F1-AFE2-3C9FFCA6719A}"/>
              </a:ext>
            </a:extLst>
          </p:cNvPr>
          <p:cNvCxnSpPr>
            <a:cxnSpLocks/>
          </p:cNvCxnSpPr>
          <p:nvPr/>
        </p:nvCxnSpPr>
        <p:spPr>
          <a:xfrm>
            <a:off x="384493" y="4194854"/>
            <a:ext cx="324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14" name="Straight Arrow Connector 213">
            <a:extLst>
              <a:ext uri="{FF2B5EF4-FFF2-40B4-BE49-F238E27FC236}">
                <a16:creationId xmlns:a16="http://schemas.microsoft.com/office/drawing/2014/main" id="{2BA6A7C7-166B-4C48-BC94-22E3E031388B}"/>
              </a:ext>
            </a:extLst>
          </p:cNvPr>
          <p:cNvCxnSpPr>
            <a:cxnSpLocks/>
          </p:cNvCxnSpPr>
          <p:nvPr/>
        </p:nvCxnSpPr>
        <p:spPr>
          <a:xfrm>
            <a:off x="384493" y="4442876"/>
            <a:ext cx="324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15" name="Straight Arrow Connector 214">
            <a:extLst>
              <a:ext uri="{FF2B5EF4-FFF2-40B4-BE49-F238E27FC236}">
                <a16:creationId xmlns:a16="http://schemas.microsoft.com/office/drawing/2014/main" id="{FDFDAA48-668E-4872-BB77-9FBBD922EF5D}"/>
              </a:ext>
            </a:extLst>
          </p:cNvPr>
          <p:cNvCxnSpPr>
            <a:cxnSpLocks/>
          </p:cNvCxnSpPr>
          <p:nvPr/>
        </p:nvCxnSpPr>
        <p:spPr>
          <a:xfrm>
            <a:off x="384493" y="4690898"/>
            <a:ext cx="324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16" name="TextBox 215">
            <a:extLst>
              <a:ext uri="{FF2B5EF4-FFF2-40B4-BE49-F238E27FC236}">
                <a16:creationId xmlns:a16="http://schemas.microsoft.com/office/drawing/2014/main" id="{A92736E1-7DEE-4223-8333-0A50B6F43B92}"/>
              </a:ext>
            </a:extLst>
          </p:cNvPr>
          <p:cNvSpPr txBox="1"/>
          <p:nvPr/>
        </p:nvSpPr>
        <p:spPr>
          <a:xfrm>
            <a:off x="491875" y="5558975"/>
            <a:ext cx="486000" cy="504000"/>
          </a:xfrm>
          <a:prstGeom prst="rect">
            <a:avLst/>
          </a:prstGeom>
          <a:solidFill>
            <a:schemeClr val="accent3"/>
          </a:solidFill>
          <a:ln>
            <a:solidFill>
              <a:schemeClr val="tx1"/>
            </a:solidFill>
          </a:ln>
        </p:spPr>
        <p:txBody>
          <a:bodyPr wrap="square" rtlCol="0" anchor="ctr">
            <a:spAutoFit/>
          </a:bodyPr>
          <a:lstStyle/>
          <a:p>
            <a:r>
              <a:rPr lang="en-US" altLang="zh-CN" sz="700" dirty="0"/>
              <a:t>SHR</a:t>
            </a:r>
            <a:endParaRPr lang="en-SG" sz="700" dirty="0"/>
          </a:p>
        </p:txBody>
      </p:sp>
      <p:sp>
        <p:nvSpPr>
          <p:cNvPr id="221" name="TextBox 220">
            <a:extLst>
              <a:ext uri="{FF2B5EF4-FFF2-40B4-BE49-F238E27FC236}">
                <a16:creationId xmlns:a16="http://schemas.microsoft.com/office/drawing/2014/main" id="{6E6C2613-C5D5-4FA4-B48A-8C968EFBD132}"/>
              </a:ext>
            </a:extLst>
          </p:cNvPr>
          <p:cNvSpPr txBox="1"/>
          <p:nvPr/>
        </p:nvSpPr>
        <p:spPr>
          <a:xfrm>
            <a:off x="1112825" y="5054855"/>
            <a:ext cx="486000" cy="504000"/>
          </a:xfrm>
          <a:prstGeom prst="rect">
            <a:avLst/>
          </a:prstGeom>
          <a:solidFill>
            <a:schemeClr val="accent3"/>
          </a:solidFill>
          <a:ln>
            <a:solidFill>
              <a:schemeClr val="tx1"/>
            </a:solidFill>
          </a:ln>
        </p:spPr>
        <p:txBody>
          <a:bodyPr wrap="square" rtlCol="0" anchor="ctr">
            <a:spAutoFit/>
          </a:bodyPr>
          <a:lstStyle/>
          <a:p>
            <a:r>
              <a:rPr lang="en-US" altLang="zh-CN" sz="700" dirty="0"/>
              <a:t>Sensing segment 1</a:t>
            </a:r>
            <a:endParaRPr lang="en-SG" sz="700" dirty="0"/>
          </a:p>
        </p:txBody>
      </p:sp>
      <p:sp>
        <p:nvSpPr>
          <p:cNvPr id="222" name="TextBox 221">
            <a:extLst>
              <a:ext uri="{FF2B5EF4-FFF2-40B4-BE49-F238E27FC236}">
                <a16:creationId xmlns:a16="http://schemas.microsoft.com/office/drawing/2014/main" id="{76DEC6FB-A725-46A0-BDC6-1C9B31F004D8}"/>
              </a:ext>
            </a:extLst>
          </p:cNvPr>
          <p:cNvSpPr txBox="1"/>
          <p:nvPr/>
        </p:nvSpPr>
        <p:spPr>
          <a:xfrm>
            <a:off x="1702337" y="4561723"/>
            <a:ext cx="486000" cy="504000"/>
          </a:xfrm>
          <a:prstGeom prst="rect">
            <a:avLst/>
          </a:prstGeom>
          <a:solidFill>
            <a:schemeClr val="accent3"/>
          </a:solidFill>
          <a:ln>
            <a:solidFill>
              <a:schemeClr val="tx1"/>
            </a:solidFill>
          </a:ln>
        </p:spPr>
        <p:txBody>
          <a:bodyPr wrap="square" rtlCol="0" anchor="ctr">
            <a:spAutoFit/>
          </a:bodyPr>
          <a:lstStyle/>
          <a:p>
            <a:r>
              <a:rPr lang="en-US" altLang="zh-CN" sz="700" dirty="0"/>
              <a:t>Sensing segment 2</a:t>
            </a:r>
            <a:endParaRPr lang="en-SG" sz="700" dirty="0"/>
          </a:p>
        </p:txBody>
      </p:sp>
      <p:sp>
        <p:nvSpPr>
          <p:cNvPr id="223" name="TextBox 222">
            <a:extLst>
              <a:ext uri="{FF2B5EF4-FFF2-40B4-BE49-F238E27FC236}">
                <a16:creationId xmlns:a16="http://schemas.microsoft.com/office/drawing/2014/main" id="{EEA53741-1D70-4B3D-8261-D43F5A58F82A}"/>
              </a:ext>
            </a:extLst>
          </p:cNvPr>
          <p:cNvSpPr txBox="1"/>
          <p:nvPr/>
        </p:nvSpPr>
        <p:spPr>
          <a:xfrm>
            <a:off x="2275255" y="4066191"/>
            <a:ext cx="486000" cy="504000"/>
          </a:xfrm>
          <a:prstGeom prst="rect">
            <a:avLst/>
          </a:prstGeom>
          <a:solidFill>
            <a:schemeClr val="accent3"/>
          </a:solidFill>
          <a:ln>
            <a:solidFill>
              <a:schemeClr val="tx1"/>
            </a:solidFill>
          </a:ln>
        </p:spPr>
        <p:txBody>
          <a:bodyPr wrap="square" rtlCol="0" anchor="ctr">
            <a:spAutoFit/>
          </a:bodyPr>
          <a:lstStyle/>
          <a:p>
            <a:r>
              <a:rPr lang="en-US" altLang="zh-CN" sz="700" dirty="0"/>
              <a:t>Sensing segment 3</a:t>
            </a:r>
            <a:endParaRPr lang="en-SG" sz="700" dirty="0"/>
          </a:p>
        </p:txBody>
      </p:sp>
      <p:cxnSp>
        <p:nvCxnSpPr>
          <p:cNvPr id="224" name="Straight Arrow Connector 223">
            <a:extLst>
              <a:ext uri="{FF2B5EF4-FFF2-40B4-BE49-F238E27FC236}">
                <a16:creationId xmlns:a16="http://schemas.microsoft.com/office/drawing/2014/main" id="{8DB6E8DF-4987-484F-94FE-E6C29B3D302E}"/>
              </a:ext>
            </a:extLst>
          </p:cNvPr>
          <p:cNvCxnSpPr>
            <a:cxnSpLocks/>
          </p:cNvCxnSpPr>
          <p:nvPr/>
        </p:nvCxnSpPr>
        <p:spPr>
          <a:xfrm>
            <a:off x="4623961" y="6078829"/>
            <a:ext cx="3240000" cy="0"/>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225" name="Straight Arrow Connector 224">
            <a:extLst>
              <a:ext uri="{FF2B5EF4-FFF2-40B4-BE49-F238E27FC236}">
                <a16:creationId xmlns:a16="http://schemas.microsoft.com/office/drawing/2014/main" id="{0016BFB9-9C25-478D-90BE-188BDC21A7A3}"/>
              </a:ext>
            </a:extLst>
          </p:cNvPr>
          <p:cNvCxnSpPr>
            <a:cxnSpLocks/>
          </p:cNvCxnSpPr>
          <p:nvPr/>
        </p:nvCxnSpPr>
        <p:spPr>
          <a:xfrm>
            <a:off x="4623961" y="5458783"/>
            <a:ext cx="324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26" name="Straight Arrow Connector 225">
            <a:extLst>
              <a:ext uri="{FF2B5EF4-FFF2-40B4-BE49-F238E27FC236}">
                <a16:creationId xmlns:a16="http://schemas.microsoft.com/office/drawing/2014/main" id="{F7E10078-2F65-4766-8C81-5C4D05E84F97}"/>
              </a:ext>
            </a:extLst>
          </p:cNvPr>
          <p:cNvCxnSpPr>
            <a:cxnSpLocks/>
          </p:cNvCxnSpPr>
          <p:nvPr/>
        </p:nvCxnSpPr>
        <p:spPr>
          <a:xfrm>
            <a:off x="4623961" y="5582794"/>
            <a:ext cx="324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27" name="Straight Arrow Connector 226">
            <a:extLst>
              <a:ext uri="{FF2B5EF4-FFF2-40B4-BE49-F238E27FC236}">
                <a16:creationId xmlns:a16="http://schemas.microsoft.com/office/drawing/2014/main" id="{30CAE867-84CE-4A1C-B710-0B7E0BEF3C7B}"/>
              </a:ext>
            </a:extLst>
          </p:cNvPr>
          <p:cNvCxnSpPr>
            <a:cxnSpLocks/>
          </p:cNvCxnSpPr>
          <p:nvPr/>
        </p:nvCxnSpPr>
        <p:spPr>
          <a:xfrm>
            <a:off x="4623961" y="5706805"/>
            <a:ext cx="324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28" name="Straight Arrow Connector 227">
            <a:extLst>
              <a:ext uri="{FF2B5EF4-FFF2-40B4-BE49-F238E27FC236}">
                <a16:creationId xmlns:a16="http://schemas.microsoft.com/office/drawing/2014/main" id="{F9A79B2B-8AC9-4168-8BE5-DA3DD2024495}"/>
              </a:ext>
            </a:extLst>
          </p:cNvPr>
          <p:cNvCxnSpPr>
            <a:cxnSpLocks/>
          </p:cNvCxnSpPr>
          <p:nvPr/>
        </p:nvCxnSpPr>
        <p:spPr>
          <a:xfrm>
            <a:off x="4623961" y="5830816"/>
            <a:ext cx="324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29" name="Straight Arrow Connector 228">
            <a:extLst>
              <a:ext uri="{FF2B5EF4-FFF2-40B4-BE49-F238E27FC236}">
                <a16:creationId xmlns:a16="http://schemas.microsoft.com/office/drawing/2014/main" id="{5430CC3A-D994-4CB1-B26E-1E2C9EF61F4B}"/>
              </a:ext>
            </a:extLst>
          </p:cNvPr>
          <p:cNvCxnSpPr>
            <a:cxnSpLocks/>
          </p:cNvCxnSpPr>
          <p:nvPr/>
        </p:nvCxnSpPr>
        <p:spPr>
          <a:xfrm>
            <a:off x="4623961" y="4838728"/>
            <a:ext cx="324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30" name="Straight Arrow Connector 229">
            <a:extLst>
              <a:ext uri="{FF2B5EF4-FFF2-40B4-BE49-F238E27FC236}">
                <a16:creationId xmlns:a16="http://schemas.microsoft.com/office/drawing/2014/main" id="{20AD7808-E83D-4B37-B00B-B920B21813BB}"/>
              </a:ext>
            </a:extLst>
          </p:cNvPr>
          <p:cNvCxnSpPr>
            <a:cxnSpLocks/>
          </p:cNvCxnSpPr>
          <p:nvPr/>
        </p:nvCxnSpPr>
        <p:spPr>
          <a:xfrm>
            <a:off x="4623961" y="5086750"/>
            <a:ext cx="324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31" name="Straight Arrow Connector 230">
            <a:extLst>
              <a:ext uri="{FF2B5EF4-FFF2-40B4-BE49-F238E27FC236}">
                <a16:creationId xmlns:a16="http://schemas.microsoft.com/office/drawing/2014/main" id="{08832517-F797-4D95-B657-5A746CEADF60}"/>
              </a:ext>
            </a:extLst>
          </p:cNvPr>
          <p:cNvCxnSpPr>
            <a:cxnSpLocks/>
          </p:cNvCxnSpPr>
          <p:nvPr/>
        </p:nvCxnSpPr>
        <p:spPr>
          <a:xfrm>
            <a:off x="4623961" y="5210761"/>
            <a:ext cx="324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32" name="Straight Arrow Connector 231">
            <a:extLst>
              <a:ext uri="{FF2B5EF4-FFF2-40B4-BE49-F238E27FC236}">
                <a16:creationId xmlns:a16="http://schemas.microsoft.com/office/drawing/2014/main" id="{6355966B-CCD7-4584-B2FC-57F690FF81AF}"/>
              </a:ext>
            </a:extLst>
          </p:cNvPr>
          <p:cNvCxnSpPr>
            <a:cxnSpLocks/>
          </p:cNvCxnSpPr>
          <p:nvPr/>
        </p:nvCxnSpPr>
        <p:spPr>
          <a:xfrm>
            <a:off x="4623961" y="5334772"/>
            <a:ext cx="324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33" name="Straight Arrow Connector 232">
            <a:extLst>
              <a:ext uri="{FF2B5EF4-FFF2-40B4-BE49-F238E27FC236}">
                <a16:creationId xmlns:a16="http://schemas.microsoft.com/office/drawing/2014/main" id="{0197A334-8F36-4775-8AA5-C3698562959F}"/>
              </a:ext>
            </a:extLst>
          </p:cNvPr>
          <p:cNvCxnSpPr>
            <a:cxnSpLocks/>
          </p:cNvCxnSpPr>
          <p:nvPr/>
        </p:nvCxnSpPr>
        <p:spPr>
          <a:xfrm flipV="1">
            <a:off x="4623121" y="3918589"/>
            <a:ext cx="0" cy="2160000"/>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234" name="Straight Arrow Connector 233">
            <a:extLst>
              <a:ext uri="{FF2B5EF4-FFF2-40B4-BE49-F238E27FC236}">
                <a16:creationId xmlns:a16="http://schemas.microsoft.com/office/drawing/2014/main" id="{9F6759BF-3102-4D18-A946-8495B6492BBF}"/>
              </a:ext>
            </a:extLst>
          </p:cNvPr>
          <p:cNvCxnSpPr>
            <a:cxnSpLocks/>
          </p:cNvCxnSpPr>
          <p:nvPr/>
        </p:nvCxnSpPr>
        <p:spPr>
          <a:xfrm>
            <a:off x="4623961" y="5954827"/>
            <a:ext cx="324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35" name="TextBox 234">
            <a:extLst>
              <a:ext uri="{FF2B5EF4-FFF2-40B4-BE49-F238E27FC236}">
                <a16:creationId xmlns:a16="http://schemas.microsoft.com/office/drawing/2014/main" id="{A2C6572E-8DC7-45E6-822B-4BD682E2D034}"/>
              </a:ext>
            </a:extLst>
          </p:cNvPr>
          <p:cNvSpPr txBox="1"/>
          <p:nvPr/>
        </p:nvSpPr>
        <p:spPr>
          <a:xfrm>
            <a:off x="4301990" y="5726393"/>
            <a:ext cx="415498" cy="230832"/>
          </a:xfrm>
          <a:prstGeom prst="rect">
            <a:avLst/>
          </a:prstGeom>
          <a:noFill/>
        </p:spPr>
        <p:txBody>
          <a:bodyPr wrap="none" rtlCol="0">
            <a:spAutoFit/>
          </a:bodyPr>
          <a:lstStyle/>
          <a:p>
            <a:r>
              <a:rPr lang="en-US" altLang="zh-CN" sz="900" dirty="0"/>
              <a:t>CH0</a:t>
            </a:r>
            <a:endParaRPr lang="en-SG" sz="900" dirty="0"/>
          </a:p>
        </p:txBody>
      </p:sp>
      <p:sp>
        <p:nvSpPr>
          <p:cNvPr id="236" name="TextBox 235">
            <a:extLst>
              <a:ext uri="{FF2B5EF4-FFF2-40B4-BE49-F238E27FC236}">
                <a16:creationId xmlns:a16="http://schemas.microsoft.com/office/drawing/2014/main" id="{0699B10D-4387-4392-9286-A34B6B578E90}"/>
              </a:ext>
            </a:extLst>
          </p:cNvPr>
          <p:cNvSpPr txBox="1"/>
          <p:nvPr/>
        </p:nvSpPr>
        <p:spPr>
          <a:xfrm>
            <a:off x="4295932" y="5203980"/>
            <a:ext cx="415498" cy="230832"/>
          </a:xfrm>
          <a:prstGeom prst="rect">
            <a:avLst/>
          </a:prstGeom>
          <a:noFill/>
        </p:spPr>
        <p:txBody>
          <a:bodyPr wrap="none" rtlCol="0">
            <a:spAutoFit/>
          </a:bodyPr>
          <a:lstStyle/>
          <a:p>
            <a:r>
              <a:rPr lang="en-US" altLang="zh-CN" sz="900" dirty="0"/>
              <a:t>CH2</a:t>
            </a:r>
            <a:endParaRPr lang="en-SG" sz="900" dirty="0"/>
          </a:p>
        </p:txBody>
      </p:sp>
      <p:sp>
        <p:nvSpPr>
          <p:cNvPr id="237" name="TextBox 236">
            <a:extLst>
              <a:ext uri="{FF2B5EF4-FFF2-40B4-BE49-F238E27FC236}">
                <a16:creationId xmlns:a16="http://schemas.microsoft.com/office/drawing/2014/main" id="{0B5DCE05-B384-4B80-9086-6F981DC11234}"/>
              </a:ext>
            </a:extLst>
          </p:cNvPr>
          <p:cNvSpPr txBox="1"/>
          <p:nvPr/>
        </p:nvSpPr>
        <p:spPr>
          <a:xfrm>
            <a:off x="4295800" y="4954718"/>
            <a:ext cx="415498" cy="230832"/>
          </a:xfrm>
          <a:prstGeom prst="rect">
            <a:avLst/>
          </a:prstGeom>
          <a:noFill/>
        </p:spPr>
        <p:txBody>
          <a:bodyPr wrap="none" rtlCol="0">
            <a:spAutoFit/>
          </a:bodyPr>
          <a:lstStyle/>
          <a:p>
            <a:r>
              <a:rPr lang="en-US" altLang="zh-CN" sz="900" dirty="0"/>
              <a:t>CH3</a:t>
            </a:r>
            <a:endParaRPr lang="en-SG" sz="900" dirty="0"/>
          </a:p>
        </p:txBody>
      </p:sp>
      <p:sp>
        <p:nvSpPr>
          <p:cNvPr id="238" name="TextBox 237">
            <a:extLst>
              <a:ext uri="{FF2B5EF4-FFF2-40B4-BE49-F238E27FC236}">
                <a16:creationId xmlns:a16="http://schemas.microsoft.com/office/drawing/2014/main" id="{9C0C5A2D-AD9A-4C0D-B175-D2B8653024F2}"/>
              </a:ext>
            </a:extLst>
          </p:cNvPr>
          <p:cNvSpPr txBox="1"/>
          <p:nvPr/>
        </p:nvSpPr>
        <p:spPr>
          <a:xfrm>
            <a:off x="4301990" y="5457420"/>
            <a:ext cx="415498" cy="230832"/>
          </a:xfrm>
          <a:prstGeom prst="rect">
            <a:avLst/>
          </a:prstGeom>
          <a:noFill/>
        </p:spPr>
        <p:txBody>
          <a:bodyPr wrap="none" rtlCol="0">
            <a:spAutoFit/>
          </a:bodyPr>
          <a:lstStyle/>
          <a:p>
            <a:r>
              <a:rPr lang="en-US" altLang="zh-CN" sz="900" dirty="0"/>
              <a:t>CH1</a:t>
            </a:r>
            <a:endParaRPr lang="en-SG" sz="900" dirty="0"/>
          </a:p>
        </p:txBody>
      </p:sp>
      <p:sp>
        <p:nvSpPr>
          <p:cNvPr id="239" name="TextBox 238">
            <a:extLst>
              <a:ext uri="{FF2B5EF4-FFF2-40B4-BE49-F238E27FC236}">
                <a16:creationId xmlns:a16="http://schemas.microsoft.com/office/drawing/2014/main" id="{79FA3090-0181-4F10-A072-56BF4764E773}"/>
              </a:ext>
            </a:extLst>
          </p:cNvPr>
          <p:cNvSpPr txBox="1"/>
          <p:nvPr/>
        </p:nvSpPr>
        <p:spPr>
          <a:xfrm>
            <a:off x="4648121" y="3820694"/>
            <a:ext cx="700833" cy="230832"/>
          </a:xfrm>
          <a:prstGeom prst="rect">
            <a:avLst/>
          </a:prstGeom>
          <a:noFill/>
        </p:spPr>
        <p:txBody>
          <a:bodyPr wrap="none" rtlCol="0">
            <a:spAutoFit/>
          </a:bodyPr>
          <a:lstStyle/>
          <a:p>
            <a:r>
              <a:rPr lang="en-US" altLang="zh-CN" sz="900" dirty="0"/>
              <a:t>Frequency </a:t>
            </a:r>
            <a:endParaRPr lang="en-SG" sz="900" dirty="0"/>
          </a:p>
        </p:txBody>
      </p:sp>
      <p:cxnSp>
        <p:nvCxnSpPr>
          <p:cNvPr id="240" name="Straight Arrow Connector 239">
            <a:extLst>
              <a:ext uri="{FF2B5EF4-FFF2-40B4-BE49-F238E27FC236}">
                <a16:creationId xmlns:a16="http://schemas.microsoft.com/office/drawing/2014/main" id="{F874ED3E-BB90-4641-BB05-B22197E28CFB}"/>
              </a:ext>
            </a:extLst>
          </p:cNvPr>
          <p:cNvCxnSpPr>
            <a:cxnSpLocks/>
          </p:cNvCxnSpPr>
          <p:nvPr/>
        </p:nvCxnSpPr>
        <p:spPr>
          <a:xfrm>
            <a:off x="4623961" y="4962739"/>
            <a:ext cx="324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41" name="TextBox 240">
            <a:extLst>
              <a:ext uri="{FF2B5EF4-FFF2-40B4-BE49-F238E27FC236}">
                <a16:creationId xmlns:a16="http://schemas.microsoft.com/office/drawing/2014/main" id="{EFDFB4D7-E626-439F-8B86-BA91995404CC}"/>
              </a:ext>
            </a:extLst>
          </p:cNvPr>
          <p:cNvSpPr txBox="1"/>
          <p:nvPr/>
        </p:nvSpPr>
        <p:spPr>
          <a:xfrm>
            <a:off x="4717488" y="5571690"/>
            <a:ext cx="486000" cy="504000"/>
          </a:xfrm>
          <a:prstGeom prst="rect">
            <a:avLst/>
          </a:prstGeom>
          <a:solidFill>
            <a:schemeClr val="accent3"/>
          </a:solidFill>
          <a:ln>
            <a:solidFill>
              <a:schemeClr val="tx1"/>
            </a:solidFill>
          </a:ln>
        </p:spPr>
        <p:txBody>
          <a:bodyPr wrap="square" rtlCol="0" anchor="ctr">
            <a:spAutoFit/>
          </a:bodyPr>
          <a:lstStyle/>
          <a:p>
            <a:r>
              <a:rPr lang="en-US" altLang="zh-CN" sz="700" dirty="0"/>
              <a:t>SHR</a:t>
            </a:r>
            <a:endParaRPr lang="en-SG" sz="700" dirty="0"/>
          </a:p>
        </p:txBody>
      </p:sp>
      <p:sp>
        <p:nvSpPr>
          <p:cNvPr id="242" name="TextBox 241">
            <a:extLst>
              <a:ext uri="{FF2B5EF4-FFF2-40B4-BE49-F238E27FC236}">
                <a16:creationId xmlns:a16="http://schemas.microsoft.com/office/drawing/2014/main" id="{47BAB008-1DDB-437A-832E-B2713526F464}"/>
              </a:ext>
            </a:extLst>
          </p:cNvPr>
          <p:cNvSpPr txBox="1"/>
          <p:nvPr/>
        </p:nvSpPr>
        <p:spPr>
          <a:xfrm>
            <a:off x="5337723" y="5324441"/>
            <a:ext cx="486000" cy="504000"/>
          </a:xfrm>
          <a:prstGeom prst="rect">
            <a:avLst/>
          </a:prstGeom>
          <a:solidFill>
            <a:schemeClr val="accent3"/>
          </a:solidFill>
          <a:ln>
            <a:solidFill>
              <a:schemeClr val="tx1"/>
            </a:solidFill>
          </a:ln>
        </p:spPr>
        <p:txBody>
          <a:bodyPr wrap="square" rtlCol="0" anchor="ctr">
            <a:spAutoFit/>
          </a:bodyPr>
          <a:lstStyle/>
          <a:p>
            <a:r>
              <a:rPr lang="en-US" altLang="zh-CN" sz="700" dirty="0"/>
              <a:t>Sensing segment 1</a:t>
            </a:r>
            <a:endParaRPr lang="en-SG" sz="700" dirty="0"/>
          </a:p>
        </p:txBody>
      </p:sp>
      <p:sp>
        <p:nvSpPr>
          <p:cNvPr id="243" name="TextBox 242">
            <a:extLst>
              <a:ext uri="{FF2B5EF4-FFF2-40B4-BE49-F238E27FC236}">
                <a16:creationId xmlns:a16="http://schemas.microsoft.com/office/drawing/2014/main" id="{6DE9E025-0DEB-4B3E-A865-421EAA24CE62}"/>
              </a:ext>
            </a:extLst>
          </p:cNvPr>
          <p:cNvSpPr txBox="1"/>
          <p:nvPr/>
        </p:nvSpPr>
        <p:spPr>
          <a:xfrm>
            <a:off x="5957258" y="5078794"/>
            <a:ext cx="486000" cy="504000"/>
          </a:xfrm>
          <a:prstGeom prst="rect">
            <a:avLst/>
          </a:prstGeom>
          <a:solidFill>
            <a:schemeClr val="accent3"/>
          </a:solidFill>
          <a:ln>
            <a:solidFill>
              <a:schemeClr val="tx1"/>
            </a:solidFill>
          </a:ln>
        </p:spPr>
        <p:txBody>
          <a:bodyPr wrap="square" rtlCol="0" anchor="ctr">
            <a:spAutoFit/>
          </a:bodyPr>
          <a:lstStyle/>
          <a:p>
            <a:r>
              <a:rPr lang="en-US" altLang="zh-CN" sz="700" dirty="0"/>
              <a:t>Sensing segment 2</a:t>
            </a:r>
            <a:endParaRPr lang="en-SG" sz="700" dirty="0"/>
          </a:p>
        </p:txBody>
      </p:sp>
      <p:sp>
        <p:nvSpPr>
          <p:cNvPr id="244" name="TextBox 243">
            <a:extLst>
              <a:ext uri="{FF2B5EF4-FFF2-40B4-BE49-F238E27FC236}">
                <a16:creationId xmlns:a16="http://schemas.microsoft.com/office/drawing/2014/main" id="{E84ACF34-1A03-4156-BC33-F1856ECC702F}"/>
              </a:ext>
            </a:extLst>
          </p:cNvPr>
          <p:cNvSpPr txBox="1"/>
          <p:nvPr/>
        </p:nvSpPr>
        <p:spPr>
          <a:xfrm>
            <a:off x="6610794" y="4841877"/>
            <a:ext cx="486000" cy="504000"/>
          </a:xfrm>
          <a:prstGeom prst="rect">
            <a:avLst/>
          </a:prstGeom>
          <a:solidFill>
            <a:schemeClr val="accent3"/>
          </a:solidFill>
          <a:ln>
            <a:solidFill>
              <a:schemeClr val="tx1"/>
            </a:solidFill>
          </a:ln>
        </p:spPr>
        <p:txBody>
          <a:bodyPr wrap="square" rtlCol="0" anchor="ctr">
            <a:spAutoFit/>
          </a:bodyPr>
          <a:lstStyle/>
          <a:p>
            <a:r>
              <a:rPr lang="en-US" altLang="zh-CN" sz="700" dirty="0"/>
              <a:t>Sensing segment 3</a:t>
            </a:r>
            <a:endParaRPr lang="en-SG" sz="700" dirty="0"/>
          </a:p>
        </p:txBody>
      </p:sp>
      <p:sp>
        <p:nvSpPr>
          <p:cNvPr id="251" name="TextBox 250">
            <a:extLst>
              <a:ext uri="{FF2B5EF4-FFF2-40B4-BE49-F238E27FC236}">
                <a16:creationId xmlns:a16="http://schemas.microsoft.com/office/drawing/2014/main" id="{54AA6D1A-9F90-4A07-ACC7-EDA596EF4645}"/>
              </a:ext>
            </a:extLst>
          </p:cNvPr>
          <p:cNvSpPr txBox="1"/>
          <p:nvPr/>
        </p:nvSpPr>
        <p:spPr>
          <a:xfrm>
            <a:off x="3597501" y="5913751"/>
            <a:ext cx="505267" cy="230832"/>
          </a:xfrm>
          <a:prstGeom prst="rect">
            <a:avLst/>
          </a:prstGeom>
          <a:noFill/>
        </p:spPr>
        <p:txBody>
          <a:bodyPr wrap="none" rtlCol="0">
            <a:spAutoFit/>
          </a:bodyPr>
          <a:lstStyle/>
          <a:p>
            <a:r>
              <a:rPr lang="en-US" altLang="zh-CN" sz="900" dirty="0"/>
              <a:t>Time  </a:t>
            </a:r>
            <a:endParaRPr lang="en-SG" sz="900" dirty="0"/>
          </a:p>
        </p:txBody>
      </p:sp>
      <p:cxnSp>
        <p:nvCxnSpPr>
          <p:cNvPr id="252" name="Straight Arrow Connector 251">
            <a:extLst>
              <a:ext uri="{FF2B5EF4-FFF2-40B4-BE49-F238E27FC236}">
                <a16:creationId xmlns:a16="http://schemas.microsoft.com/office/drawing/2014/main" id="{63D36464-05A5-46FA-8B97-329822886340}"/>
              </a:ext>
            </a:extLst>
          </p:cNvPr>
          <p:cNvCxnSpPr>
            <a:cxnSpLocks/>
          </p:cNvCxnSpPr>
          <p:nvPr/>
        </p:nvCxnSpPr>
        <p:spPr>
          <a:xfrm>
            <a:off x="8645802" y="6112551"/>
            <a:ext cx="3240000" cy="0"/>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253" name="Straight Arrow Connector 252">
            <a:extLst>
              <a:ext uri="{FF2B5EF4-FFF2-40B4-BE49-F238E27FC236}">
                <a16:creationId xmlns:a16="http://schemas.microsoft.com/office/drawing/2014/main" id="{22E3E6D9-2B94-4236-9582-1C00692E45DB}"/>
              </a:ext>
            </a:extLst>
          </p:cNvPr>
          <p:cNvCxnSpPr>
            <a:cxnSpLocks/>
          </p:cNvCxnSpPr>
          <p:nvPr/>
        </p:nvCxnSpPr>
        <p:spPr>
          <a:xfrm>
            <a:off x="8645802" y="5492505"/>
            <a:ext cx="324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54" name="Straight Arrow Connector 253">
            <a:extLst>
              <a:ext uri="{FF2B5EF4-FFF2-40B4-BE49-F238E27FC236}">
                <a16:creationId xmlns:a16="http://schemas.microsoft.com/office/drawing/2014/main" id="{A884A8FF-4E68-47B1-83D1-A1D7BBCE777D}"/>
              </a:ext>
            </a:extLst>
          </p:cNvPr>
          <p:cNvCxnSpPr>
            <a:cxnSpLocks/>
          </p:cNvCxnSpPr>
          <p:nvPr/>
        </p:nvCxnSpPr>
        <p:spPr>
          <a:xfrm>
            <a:off x="8645802" y="5616516"/>
            <a:ext cx="324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55" name="Straight Arrow Connector 254">
            <a:extLst>
              <a:ext uri="{FF2B5EF4-FFF2-40B4-BE49-F238E27FC236}">
                <a16:creationId xmlns:a16="http://schemas.microsoft.com/office/drawing/2014/main" id="{AC47E0CC-1177-4FA3-9941-B1A9B5F14FB6}"/>
              </a:ext>
            </a:extLst>
          </p:cNvPr>
          <p:cNvCxnSpPr>
            <a:cxnSpLocks/>
          </p:cNvCxnSpPr>
          <p:nvPr/>
        </p:nvCxnSpPr>
        <p:spPr>
          <a:xfrm>
            <a:off x="8645802" y="5740527"/>
            <a:ext cx="324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56" name="Straight Arrow Connector 255">
            <a:extLst>
              <a:ext uri="{FF2B5EF4-FFF2-40B4-BE49-F238E27FC236}">
                <a16:creationId xmlns:a16="http://schemas.microsoft.com/office/drawing/2014/main" id="{5253EA71-6C42-4ACF-91FA-DE1D60C1804D}"/>
              </a:ext>
            </a:extLst>
          </p:cNvPr>
          <p:cNvCxnSpPr>
            <a:cxnSpLocks/>
          </p:cNvCxnSpPr>
          <p:nvPr/>
        </p:nvCxnSpPr>
        <p:spPr>
          <a:xfrm>
            <a:off x="8645802" y="5864538"/>
            <a:ext cx="324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57" name="Straight Arrow Connector 256">
            <a:extLst>
              <a:ext uri="{FF2B5EF4-FFF2-40B4-BE49-F238E27FC236}">
                <a16:creationId xmlns:a16="http://schemas.microsoft.com/office/drawing/2014/main" id="{F3509A05-A6EB-42A6-AF56-38DA031446A4}"/>
              </a:ext>
            </a:extLst>
          </p:cNvPr>
          <p:cNvCxnSpPr>
            <a:cxnSpLocks/>
          </p:cNvCxnSpPr>
          <p:nvPr/>
        </p:nvCxnSpPr>
        <p:spPr>
          <a:xfrm>
            <a:off x="8645802" y="4872450"/>
            <a:ext cx="324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58" name="Straight Arrow Connector 257">
            <a:extLst>
              <a:ext uri="{FF2B5EF4-FFF2-40B4-BE49-F238E27FC236}">
                <a16:creationId xmlns:a16="http://schemas.microsoft.com/office/drawing/2014/main" id="{748336CE-2D83-4B65-88DF-1C7767157B7F}"/>
              </a:ext>
            </a:extLst>
          </p:cNvPr>
          <p:cNvCxnSpPr>
            <a:cxnSpLocks/>
          </p:cNvCxnSpPr>
          <p:nvPr/>
        </p:nvCxnSpPr>
        <p:spPr>
          <a:xfrm>
            <a:off x="8645802" y="5120472"/>
            <a:ext cx="324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59" name="Straight Arrow Connector 258">
            <a:extLst>
              <a:ext uri="{FF2B5EF4-FFF2-40B4-BE49-F238E27FC236}">
                <a16:creationId xmlns:a16="http://schemas.microsoft.com/office/drawing/2014/main" id="{422C8AE6-D0A9-4832-8244-620AF0BFCD9A}"/>
              </a:ext>
            </a:extLst>
          </p:cNvPr>
          <p:cNvCxnSpPr>
            <a:cxnSpLocks/>
          </p:cNvCxnSpPr>
          <p:nvPr/>
        </p:nvCxnSpPr>
        <p:spPr>
          <a:xfrm>
            <a:off x="8645802" y="5244483"/>
            <a:ext cx="324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60" name="Straight Arrow Connector 259">
            <a:extLst>
              <a:ext uri="{FF2B5EF4-FFF2-40B4-BE49-F238E27FC236}">
                <a16:creationId xmlns:a16="http://schemas.microsoft.com/office/drawing/2014/main" id="{58396EB3-8F5E-4E26-9C7A-63E98777909A}"/>
              </a:ext>
            </a:extLst>
          </p:cNvPr>
          <p:cNvCxnSpPr>
            <a:cxnSpLocks/>
          </p:cNvCxnSpPr>
          <p:nvPr/>
        </p:nvCxnSpPr>
        <p:spPr>
          <a:xfrm>
            <a:off x="8645802" y="5368494"/>
            <a:ext cx="324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61" name="Straight Arrow Connector 260">
            <a:extLst>
              <a:ext uri="{FF2B5EF4-FFF2-40B4-BE49-F238E27FC236}">
                <a16:creationId xmlns:a16="http://schemas.microsoft.com/office/drawing/2014/main" id="{7BB5D5E9-FDBC-4128-82BC-CC3F9A54E2CC}"/>
              </a:ext>
            </a:extLst>
          </p:cNvPr>
          <p:cNvCxnSpPr>
            <a:cxnSpLocks/>
          </p:cNvCxnSpPr>
          <p:nvPr/>
        </p:nvCxnSpPr>
        <p:spPr>
          <a:xfrm flipV="1">
            <a:off x="8644962" y="3952311"/>
            <a:ext cx="0" cy="2160000"/>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262" name="Straight Arrow Connector 261">
            <a:extLst>
              <a:ext uri="{FF2B5EF4-FFF2-40B4-BE49-F238E27FC236}">
                <a16:creationId xmlns:a16="http://schemas.microsoft.com/office/drawing/2014/main" id="{8B093F16-3AB9-4E36-9589-9B4AEE17C2CA}"/>
              </a:ext>
            </a:extLst>
          </p:cNvPr>
          <p:cNvCxnSpPr>
            <a:cxnSpLocks/>
          </p:cNvCxnSpPr>
          <p:nvPr/>
        </p:nvCxnSpPr>
        <p:spPr>
          <a:xfrm>
            <a:off x="8645802" y="5988549"/>
            <a:ext cx="324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63" name="TextBox 262">
            <a:extLst>
              <a:ext uri="{FF2B5EF4-FFF2-40B4-BE49-F238E27FC236}">
                <a16:creationId xmlns:a16="http://schemas.microsoft.com/office/drawing/2014/main" id="{02D35521-FC6D-45EC-88E5-85322F6BA8C1}"/>
              </a:ext>
            </a:extLst>
          </p:cNvPr>
          <p:cNvSpPr txBox="1"/>
          <p:nvPr/>
        </p:nvSpPr>
        <p:spPr>
          <a:xfrm>
            <a:off x="8323831" y="5760115"/>
            <a:ext cx="415498" cy="230832"/>
          </a:xfrm>
          <a:prstGeom prst="rect">
            <a:avLst/>
          </a:prstGeom>
          <a:noFill/>
        </p:spPr>
        <p:txBody>
          <a:bodyPr wrap="none" rtlCol="0">
            <a:spAutoFit/>
          </a:bodyPr>
          <a:lstStyle/>
          <a:p>
            <a:r>
              <a:rPr lang="en-US" altLang="zh-CN" sz="900" dirty="0"/>
              <a:t>CH0</a:t>
            </a:r>
            <a:endParaRPr lang="en-SG" sz="900" dirty="0"/>
          </a:p>
        </p:txBody>
      </p:sp>
      <p:sp>
        <p:nvSpPr>
          <p:cNvPr id="264" name="TextBox 263">
            <a:extLst>
              <a:ext uri="{FF2B5EF4-FFF2-40B4-BE49-F238E27FC236}">
                <a16:creationId xmlns:a16="http://schemas.microsoft.com/office/drawing/2014/main" id="{65F100D5-F6E2-4CFF-BBE0-59C1EEB6A435}"/>
              </a:ext>
            </a:extLst>
          </p:cNvPr>
          <p:cNvSpPr txBox="1"/>
          <p:nvPr/>
        </p:nvSpPr>
        <p:spPr>
          <a:xfrm>
            <a:off x="8317773" y="5237702"/>
            <a:ext cx="415498" cy="230832"/>
          </a:xfrm>
          <a:prstGeom prst="rect">
            <a:avLst/>
          </a:prstGeom>
          <a:noFill/>
        </p:spPr>
        <p:txBody>
          <a:bodyPr wrap="none" rtlCol="0">
            <a:spAutoFit/>
          </a:bodyPr>
          <a:lstStyle/>
          <a:p>
            <a:r>
              <a:rPr lang="en-US" altLang="zh-CN" sz="900" dirty="0"/>
              <a:t>CH2</a:t>
            </a:r>
            <a:endParaRPr lang="en-SG" sz="900" dirty="0"/>
          </a:p>
        </p:txBody>
      </p:sp>
      <p:sp>
        <p:nvSpPr>
          <p:cNvPr id="265" name="TextBox 264">
            <a:extLst>
              <a:ext uri="{FF2B5EF4-FFF2-40B4-BE49-F238E27FC236}">
                <a16:creationId xmlns:a16="http://schemas.microsoft.com/office/drawing/2014/main" id="{632C0308-7B53-465B-B833-FCF84D1978F1}"/>
              </a:ext>
            </a:extLst>
          </p:cNvPr>
          <p:cNvSpPr txBox="1"/>
          <p:nvPr/>
        </p:nvSpPr>
        <p:spPr>
          <a:xfrm>
            <a:off x="8317641" y="4988440"/>
            <a:ext cx="415498" cy="230832"/>
          </a:xfrm>
          <a:prstGeom prst="rect">
            <a:avLst/>
          </a:prstGeom>
          <a:noFill/>
        </p:spPr>
        <p:txBody>
          <a:bodyPr wrap="none" rtlCol="0">
            <a:spAutoFit/>
          </a:bodyPr>
          <a:lstStyle/>
          <a:p>
            <a:r>
              <a:rPr lang="en-US" altLang="zh-CN" sz="900" dirty="0"/>
              <a:t>CH3</a:t>
            </a:r>
            <a:endParaRPr lang="en-SG" sz="900" dirty="0"/>
          </a:p>
        </p:txBody>
      </p:sp>
      <p:sp>
        <p:nvSpPr>
          <p:cNvPr id="266" name="TextBox 265">
            <a:extLst>
              <a:ext uri="{FF2B5EF4-FFF2-40B4-BE49-F238E27FC236}">
                <a16:creationId xmlns:a16="http://schemas.microsoft.com/office/drawing/2014/main" id="{3D01D7B3-F2B8-4EC7-AFFB-529D40FE70DC}"/>
              </a:ext>
            </a:extLst>
          </p:cNvPr>
          <p:cNvSpPr txBox="1"/>
          <p:nvPr/>
        </p:nvSpPr>
        <p:spPr>
          <a:xfrm>
            <a:off x="8323831" y="5491142"/>
            <a:ext cx="415498" cy="230832"/>
          </a:xfrm>
          <a:prstGeom prst="rect">
            <a:avLst/>
          </a:prstGeom>
          <a:noFill/>
        </p:spPr>
        <p:txBody>
          <a:bodyPr wrap="none" rtlCol="0">
            <a:spAutoFit/>
          </a:bodyPr>
          <a:lstStyle/>
          <a:p>
            <a:r>
              <a:rPr lang="en-US" altLang="zh-CN" sz="900" dirty="0"/>
              <a:t>CH1</a:t>
            </a:r>
            <a:endParaRPr lang="en-SG" sz="900" dirty="0"/>
          </a:p>
        </p:txBody>
      </p:sp>
      <p:cxnSp>
        <p:nvCxnSpPr>
          <p:cNvPr id="267" name="Straight Arrow Connector 266">
            <a:extLst>
              <a:ext uri="{FF2B5EF4-FFF2-40B4-BE49-F238E27FC236}">
                <a16:creationId xmlns:a16="http://schemas.microsoft.com/office/drawing/2014/main" id="{552CD8FA-00EF-4E47-93A4-29B353686879}"/>
              </a:ext>
            </a:extLst>
          </p:cNvPr>
          <p:cNvCxnSpPr>
            <a:cxnSpLocks/>
          </p:cNvCxnSpPr>
          <p:nvPr/>
        </p:nvCxnSpPr>
        <p:spPr>
          <a:xfrm>
            <a:off x="8645802" y="4996461"/>
            <a:ext cx="324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68" name="TextBox 267">
            <a:extLst>
              <a:ext uri="{FF2B5EF4-FFF2-40B4-BE49-F238E27FC236}">
                <a16:creationId xmlns:a16="http://schemas.microsoft.com/office/drawing/2014/main" id="{DCDA90CE-A42F-41AD-A6F9-CDCAD91340D9}"/>
              </a:ext>
            </a:extLst>
          </p:cNvPr>
          <p:cNvSpPr txBox="1"/>
          <p:nvPr/>
        </p:nvSpPr>
        <p:spPr>
          <a:xfrm>
            <a:off x="8739328" y="5604939"/>
            <a:ext cx="486000" cy="504000"/>
          </a:xfrm>
          <a:prstGeom prst="rect">
            <a:avLst/>
          </a:prstGeom>
          <a:solidFill>
            <a:schemeClr val="accent3"/>
          </a:solidFill>
          <a:ln>
            <a:solidFill>
              <a:schemeClr val="tx1"/>
            </a:solidFill>
          </a:ln>
        </p:spPr>
        <p:txBody>
          <a:bodyPr wrap="square" rtlCol="0" anchor="ctr">
            <a:spAutoFit/>
          </a:bodyPr>
          <a:lstStyle/>
          <a:p>
            <a:r>
              <a:rPr lang="en-US" altLang="zh-CN" sz="700" dirty="0"/>
              <a:t>SHR</a:t>
            </a:r>
            <a:endParaRPr lang="en-SG" sz="700" dirty="0"/>
          </a:p>
        </p:txBody>
      </p:sp>
      <p:sp>
        <p:nvSpPr>
          <p:cNvPr id="269" name="TextBox 268">
            <a:extLst>
              <a:ext uri="{FF2B5EF4-FFF2-40B4-BE49-F238E27FC236}">
                <a16:creationId xmlns:a16="http://schemas.microsoft.com/office/drawing/2014/main" id="{38335156-EED5-4077-8C3E-9824F170894D}"/>
              </a:ext>
            </a:extLst>
          </p:cNvPr>
          <p:cNvSpPr txBox="1"/>
          <p:nvPr/>
        </p:nvSpPr>
        <p:spPr>
          <a:xfrm>
            <a:off x="9323962" y="4869216"/>
            <a:ext cx="486000" cy="504000"/>
          </a:xfrm>
          <a:prstGeom prst="rect">
            <a:avLst/>
          </a:prstGeom>
          <a:solidFill>
            <a:schemeClr val="accent3"/>
          </a:solidFill>
          <a:ln>
            <a:solidFill>
              <a:schemeClr val="tx1"/>
            </a:solidFill>
          </a:ln>
        </p:spPr>
        <p:txBody>
          <a:bodyPr wrap="square" rtlCol="0" anchor="ctr">
            <a:spAutoFit/>
          </a:bodyPr>
          <a:lstStyle/>
          <a:p>
            <a:r>
              <a:rPr lang="en-US" altLang="zh-CN" sz="700" dirty="0"/>
              <a:t>Sensing segment 1</a:t>
            </a:r>
            <a:endParaRPr lang="en-SG" sz="700" dirty="0"/>
          </a:p>
        </p:txBody>
      </p:sp>
      <p:sp>
        <p:nvSpPr>
          <p:cNvPr id="270" name="TextBox 269">
            <a:extLst>
              <a:ext uri="{FF2B5EF4-FFF2-40B4-BE49-F238E27FC236}">
                <a16:creationId xmlns:a16="http://schemas.microsoft.com/office/drawing/2014/main" id="{2A36D894-9536-4413-8FB5-31952682945B}"/>
              </a:ext>
            </a:extLst>
          </p:cNvPr>
          <p:cNvSpPr txBox="1"/>
          <p:nvPr/>
        </p:nvSpPr>
        <p:spPr>
          <a:xfrm>
            <a:off x="10065665" y="5368364"/>
            <a:ext cx="486000" cy="504000"/>
          </a:xfrm>
          <a:prstGeom prst="rect">
            <a:avLst/>
          </a:prstGeom>
          <a:solidFill>
            <a:schemeClr val="accent3"/>
          </a:solidFill>
          <a:ln>
            <a:solidFill>
              <a:schemeClr val="tx1"/>
            </a:solidFill>
          </a:ln>
        </p:spPr>
        <p:txBody>
          <a:bodyPr wrap="square" rtlCol="0" anchor="ctr">
            <a:spAutoFit/>
          </a:bodyPr>
          <a:lstStyle/>
          <a:p>
            <a:r>
              <a:rPr lang="en-US" altLang="zh-CN" sz="700" dirty="0"/>
              <a:t>Sensing segment 2</a:t>
            </a:r>
            <a:endParaRPr lang="en-SG" sz="700" dirty="0"/>
          </a:p>
        </p:txBody>
      </p:sp>
      <p:sp>
        <p:nvSpPr>
          <p:cNvPr id="271" name="TextBox 270">
            <a:extLst>
              <a:ext uri="{FF2B5EF4-FFF2-40B4-BE49-F238E27FC236}">
                <a16:creationId xmlns:a16="http://schemas.microsoft.com/office/drawing/2014/main" id="{31848DB4-C4EC-4421-8C99-F35E7EF1E26B}"/>
              </a:ext>
            </a:extLst>
          </p:cNvPr>
          <p:cNvSpPr txBox="1"/>
          <p:nvPr/>
        </p:nvSpPr>
        <p:spPr>
          <a:xfrm>
            <a:off x="10713003" y="5110710"/>
            <a:ext cx="486000" cy="504000"/>
          </a:xfrm>
          <a:prstGeom prst="rect">
            <a:avLst/>
          </a:prstGeom>
          <a:solidFill>
            <a:schemeClr val="accent3"/>
          </a:solidFill>
          <a:ln>
            <a:solidFill>
              <a:schemeClr val="tx1"/>
            </a:solidFill>
          </a:ln>
        </p:spPr>
        <p:txBody>
          <a:bodyPr wrap="square" rtlCol="0" anchor="ctr">
            <a:spAutoFit/>
          </a:bodyPr>
          <a:lstStyle/>
          <a:p>
            <a:r>
              <a:rPr lang="en-US" altLang="zh-CN" sz="700" dirty="0"/>
              <a:t>Sensing segment 3</a:t>
            </a:r>
            <a:endParaRPr lang="en-SG" sz="700" dirty="0"/>
          </a:p>
        </p:txBody>
      </p:sp>
      <p:sp>
        <p:nvSpPr>
          <p:cNvPr id="272" name="TextBox 271">
            <a:extLst>
              <a:ext uri="{FF2B5EF4-FFF2-40B4-BE49-F238E27FC236}">
                <a16:creationId xmlns:a16="http://schemas.microsoft.com/office/drawing/2014/main" id="{54ECA3FD-BC35-4F5A-8ACC-9240ACF3C0C8}"/>
              </a:ext>
            </a:extLst>
          </p:cNvPr>
          <p:cNvSpPr txBox="1"/>
          <p:nvPr/>
        </p:nvSpPr>
        <p:spPr>
          <a:xfrm>
            <a:off x="8654528" y="3812099"/>
            <a:ext cx="700833" cy="230832"/>
          </a:xfrm>
          <a:prstGeom prst="rect">
            <a:avLst/>
          </a:prstGeom>
          <a:noFill/>
        </p:spPr>
        <p:txBody>
          <a:bodyPr wrap="none" rtlCol="0">
            <a:spAutoFit/>
          </a:bodyPr>
          <a:lstStyle/>
          <a:p>
            <a:r>
              <a:rPr lang="en-US" altLang="zh-CN" sz="900" dirty="0"/>
              <a:t>Frequency </a:t>
            </a:r>
            <a:endParaRPr lang="en-SG" sz="900" dirty="0"/>
          </a:p>
        </p:txBody>
      </p:sp>
      <p:sp>
        <p:nvSpPr>
          <p:cNvPr id="277" name="TextBox 276">
            <a:extLst>
              <a:ext uri="{FF2B5EF4-FFF2-40B4-BE49-F238E27FC236}">
                <a16:creationId xmlns:a16="http://schemas.microsoft.com/office/drawing/2014/main" id="{22E78E35-3214-4C6A-90F6-DEA8C1064E2C}"/>
              </a:ext>
            </a:extLst>
          </p:cNvPr>
          <p:cNvSpPr txBox="1"/>
          <p:nvPr/>
        </p:nvSpPr>
        <p:spPr>
          <a:xfrm>
            <a:off x="2920800" y="5550770"/>
            <a:ext cx="486000" cy="504000"/>
          </a:xfrm>
          <a:prstGeom prst="rect">
            <a:avLst/>
          </a:prstGeom>
          <a:solidFill>
            <a:schemeClr val="accent3"/>
          </a:solidFill>
          <a:ln>
            <a:solidFill>
              <a:schemeClr val="tx1"/>
            </a:solidFill>
          </a:ln>
        </p:spPr>
        <p:txBody>
          <a:bodyPr wrap="square" rtlCol="0" anchor="ctr">
            <a:spAutoFit/>
          </a:bodyPr>
          <a:lstStyle/>
          <a:p>
            <a:r>
              <a:rPr lang="en-US" altLang="zh-CN" sz="700" dirty="0"/>
              <a:t>Sensing segment 4</a:t>
            </a:r>
            <a:endParaRPr lang="en-SG" sz="700" dirty="0"/>
          </a:p>
        </p:txBody>
      </p:sp>
      <p:sp>
        <p:nvSpPr>
          <p:cNvPr id="278" name="TextBox 277">
            <a:extLst>
              <a:ext uri="{FF2B5EF4-FFF2-40B4-BE49-F238E27FC236}">
                <a16:creationId xmlns:a16="http://schemas.microsoft.com/office/drawing/2014/main" id="{DB8D815F-7783-47A1-B9FF-72C117BD4F3E}"/>
              </a:ext>
            </a:extLst>
          </p:cNvPr>
          <p:cNvSpPr txBox="1"/>
          <p:nvPr/>
        </p:nvSpPr>
        <p:spPr>
          <a:xfrm>
            <a:off x="7256819" y="5571217"/>
            <a:ext cx="486000" cy="504000"/>
          </a:xfrm>
          <a:prstGeom prst="rect">
            <a:avLst/>
          </a:prstGeom>
          <a:solidFill>
            <a:schemeClr val="accent3"/>
          </a:solidFill>
          <a:ln>
            <a:solidFill>
              <a:schemeClr val="tx1"/>
            </a:solidFill>
          </a:ln>
        </p:spPr>
        <p:txBody>
          <a:bodyPr wrap="square" rtlCol="0" anchor="ctr">
            <a:spAutoFit/>
          </a:bodyPr>
          <a:lstStyle/>
          <a:p>
            <a:r>
              <a:rPr lang="en-US" altLang="zh-CN" sz="700" dirty="0"/>
              <a:t>Sensing segment 4</a:t>
            </a:r>
            <a:endParaRPr lang="en-SG" sz="700" dirty="0"/>
          </a:p>
        </p:txBody>
      </p:sp>
      <p:sp>
        <p:nvSpPr>
          <p:cNvPr id="283" name="TextBox 282">
            <a:extLst>
              <a:ext uri="{FF2B5EF4-FFF2-40B4-BE49-F238E27FC236}">
                <a16:creationId xmlns:a16="http://schemas.microsoft.com/office/drawing/2014/main" id="{C5B37AC0-A197-4B78-A7ED-CE7BD29507DF}"/>
              </a:ext>
            </a:extLst>
          </p:cNvPr>
          <p:cNvSpPr txBox="1"/>
          <p:nvPr/>
        </p:nvSpPr>
        <p:spPr>
          <a:xfrm>
            <a:off x="11296075" y="5604939"/>
            <a:ext cx="486000" cy="504000"/>
          </a:xfrm>
          <a:prstGeom prst="rect">
            <a:avLst/>
          </a:prstGeom>
          <a:solidFill>
            <a:schemeClr val="accent3"/>
          </a:solidFill>
          <a:ln>
            <a:solidFill>
              <a:schemeClr val="tx1"/>
            </a:solidFill>
          </a:ln>
        </p:spPr>
        <p:txBody>
          <a:bodyPr wrap="square" rtlCol="0" anchor="ctr">
            <a:spAutoFit/>
          </a:bodyPr>
          <a:lstStyle/>
          <a:p>
            <a:r>
              <a:rPr lang="en-US" altLang="zh-CN" sz="700" dirty="0"/>
              <a:t>Sensing segment 4</a:t>
            </a:r>
            <a:endParaRPr lang="en-SG" sz="700" dirty="0"/>
          </a:p>
        </p:txBody>
      </p:sp>
    </p:spTree>
    <p:extLst>
      <p:ext uri="{BB962C8B-B14F-4D97-AF65-F5344CB8AC3E}">
        <p14:creationId xmlns:p14="http://schemas.microsoft.com/office/powerpoint/2010/main" val="24211301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52CA66-E551-4261-BF30-692BC43FD19D}"/>
              </a:ext>
            </a:extLst>
          </p:cNvPr>
          <p:cNvSpPr>
            <a:spLocks noGrp="1"/>
          </p:cNvSpPr>
          <p:nvPr>
            <p:ph type="title"/>
          </p:nvPr>
        </p:nvSpPr>
        <p:spPr/>
        <p:txBody>
          <a:bodyPr/>
          <a:lstStyle/>
          <a:p>
            <a:r>
              <a:rPr lang="en-US" dirty="0"/>
              <a:t>Analysis </a:t>
            </a:r>
          </a:p>
        </p:txBody>
      </p:sp>
      <p:sp>
        <p:nvSpPr>
          <p:cNvPr id="3" name="Content Placeholder 2">
            <a:extLst>
              <a:ext uri="{FF2B5EF4-FFF2-40B4-BE49-F238E27FC236}">
                <a16:creationId xmlns:a16="http://schemas.microsoft.com/office/drawing/2014/main" id="{95EB9D79-B1EF-4C73-9DFA-82772B39DC7E}"/>
              </a:ext>
            </a:extLst>
          </p:cNvPr>
          <p:cNvSpPr>
            <a:spLocks noGrp="1"/>
          </p:cNvSpPr>
          <p:nvPr>
            <p:ph idx="1"/>
          </p:nvPr>
        </p:nvSpPr>
        <p:spPr/>
        <p:txBody>
          <a:bodyPr/>
          <a:lstStyle/>
          <a:p>
            <a:r>
              <a:rPr lang="en-US" altLang="zh-CN" dirty="0"/>
              <a:t>After presenting r0, we received feedback from group:</a:t>
            </a:r>
          </a:p>
          <a:p>
            <a:pPr lvl="1"/>
            <a:r>
              <a:rPr lang="en-US" altLang="zh-CN" dirty="0"/>
              <a:t>No need to let SHR and last sensing segment transmitted at same channel, can just let all transmissions at different channels</a:t>
            </a:r>
          </a:p>
          <a:p>
            <a:r>
              <a:rPr lang="en-US" altLang="zh-CN" dirty="0"/>
              <a:t>Argument: </a:t>
            </a:r>
          </a:p>
          <a:p>
            <a:pPr lvl="1"/>
            <a:r>
              <a:rPr lang="en-US" altLang="zh-CN" dirty="0"/>
              <a:t>The wider of the channel bandwidth used, the more accurate of the sensing accuracy. Note that SHR is not used to obtain CIRs, transmitting SHR at another channel will waste bandwidth. So we would like to allocate all available channels with sensing segments, while SHR will reuse a channel with some sensing segment. This problem is especially severe in China.</a:t>
            </a:r>
          </a:p>
          <a:p>
            <a:pPr marL="0" indent="0">
              <a:buNone/>
            </a:pPr>
            <a:endParaRPr lang="en-US" dirty="0"/>
          </a:p>
        </p:txBody>
      </p:sp>
      <p:sp>
        <p:nvSpPr>
          <p:cNvPr id="4" name="Date Placeholder 3">
            <a:extLst>
              <a:ext uri="{FF2B5EF4-FFF2-40B4-BE49-F238E27FC236}">
                <a16:creationId xmlns:a16="http://schemas.microsoft.com/office/drawing/2014/main" id="{F640D99F-06DD-485A-BE8B-F8F2E661D05D}"/>
              </a:ext>
            </a:extLst>
          </p:cNvPr>
          <p:cNvSpPr>
            <a:spLocks noGrp="1"/>
          </p:cNvSpPr>
          <p:nvPr>
            <p:ph type="dt" sz="half" idx="10"/>
          </p:nvPr>
        </p:nvSpPr>
        <p:spPr/>
        <p:txBody>
          <a:bodyPr/>
          <a:lstStyle/>
          <a:p>
            <a:r>
              <a:rPr lang="en-US" altLang="zh-CN" dirty="0"/>
              <a:t>Dec. 2024</a:t>
            </a:r>
            <a:endParaRPr lang="en-US" altLang="en-US" dirty="0"/>
          </a:p>
        </p:txBody>
      </p:sp>
      <p:sp>
        <p:nvSpPr>
          <p:cNvPr id="5" name="Footer Placeholder 4">
            <a:extLst>
              <a:ext uri="{FF2B5EF4-FFF2-40B4-BE49-F238E27FC236}">
                <a16:creationId xmlns:a16="http://schemas.microsoft.com/office/drawing/2014/main" id="{637BCFF9-7BC0-4A9C-88E3-9BB57415D9A5}"/>
              </a:ext>
            </a:extLst>
          </p:cNvPr>
          <p:cNvSpPr>
            <a:spLocks noGrp="1"/>
          </p:cNvSpPr>
          <p:nvPr>
            <p:ph type="ftr" sz="quarter" idx="11"/>
          </p:nvPr>
        </p:nvSpPr>
        <p:spPr/>
        <p:txBody>
          <a:bodyPr/>
          <a:lstStyle/>
          <a:p>
            <a:r>
              <a:rPr lang="en-US" altLang="en-US"/>
              <a:t>Panpan Li, Huawei</a:t>
            </a:r>
            <a:endParaRPr lang="en-US" altLang="en-US" dirty="0"/>
          </a:p>
        </p:txBody>
      </p:sp>
      <p:sp>
        <p:nvSpPr>
          <p:cNvPr id="6" name="Slide Number Placeholder 5">
            <a:extLst>
              <a:ext uri="{FF2B5EF4-FFF2-40B4-BE49-F238E27FC236}">
                <a16:creationId xmlns:a16="http://schemas.microsoft.com/office/drawing/2014/main" id="{E49392D6-F18C-455F-8ABF-DD19D7208492}"/>
              </a:ext>
            </a:extLst>
          </p:cNvPr>
          <p:cNvSpPr>
            <a:spLocks noGrp="1"/>
          </p:cNvSpPr>
          <p:nvPr>
            <p:ph type="sldNum" sz="quarter" idx="12"/>
          </p:nvPr>
        </p:nvSpPr>
        <p:spPr/>
        <p:txBody>
          <a:bodyPr/>
          <a:lstStyle/>
          <a:p>
            <a:r>
              <a:rPr lang="en-US" altLang="en-US"/>
              <a:t>Slide </a:t>
            </a:r>
            <a:fld id="{7FFA85FD-E192-4C2D-9860-28C59D48001D}" type="slidenum">
              <a:rPr lang="en-US" altLang="en-US" smtClean="0"/>
              <a:pPr/>
              <a:t>6</a:t>
            </a:fld>
            <a:endParaRPr lang="en-US" altLang="en-US" dirty="0"/>
          </a:p>
        </p:txBody>
      </p:sp>
    </p:spTree>
    <p:extLst>
      <p:ext uri="{BB962C8B-B14F-4D97-AF65-F5344CB8AC3E}">
        <p14:creationId xmlns:p14="http://schemas.microsoft.com/office/powerpoint/2010/main" val="31205391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1762AA-AD9C-42E2-952B-11B66C31C5F0}"/>
              </a:ext>
            </a:extLst>
          </p:cNvPr>
          <p:cNvSpPr>
            <a:spLocks noGrp="1"/>
          </p:cNvSpPr>
          <p:nvPr>
            <p:ph type="title"/>
          </p:nvPr>
        </p:nvSpPr>
        <p:spPr/>
        <p:txBody>
          <a:bodyPr/>
          <a:lstStyle/>
          <a:p>
            <a:r>
              <a:rPr lang="en-US" dirty="0"/>
              <a:t>Aspect 2: Combination of intra-packet and inter-packet</a:t>
            </a:r>
          </a:p>
        </p:txBody>
      </p:sp>
      <p:sp>
        <p:nvSpPr>
          <p:cNvPr id="3" name="Content Placeholder 2">
            <a:extLst>
              <a:ext uri="{FF2B5EF4-FFF2-40B4-BE49-F238E27FC236}">
                <a16:creationId xmlns:a16="http://schemas.microsoft.com/office/drawing/2014/main" id="{96A2BBA5-DB12-4775-8C65-92BD8E641740}"/>
              </a:ext>
            </a:extLst>
          </p:cNvPr>
          <p:cNvSpPr>
            <a:spLocks noGrp="1"/>
          </p:cNvSpPr>
          <p:nvPr>
            <p:ph idx="1"/>
          </p:nvPr>
        </p:nvSpPr>
        <p:spPr>
          <a:xfrm>
            <a:off x="914400" y="1344959"/>
            <a:ext cx="10363200" cy="1104750"/>
          </a:xfrm>
        </p:spPr>
        <p:txBody>
          <a:bodyPr/>
          <a:lstStyle/>
          <a:p>
            <a:r>
              <a:rPr lang="en-US" dirty="0"/>
              <a:t>Simply extending aspect 1 to multiple packets may still require long transmission time between the last sensing segment and the SHR of next sensing packet.</a:t>
            </a:r>
          </a:p>
          <a:p>
            <a:r>
              <a:rPr lang="en-US" dirty="0"/>
              <a:t>Proposed to further reduce the transmission time.</a:t>
            </a:r>
          </a:p>
        </p:txBody>
      </p:sp>
      <p:sp>
        <p:nvSpPr>
          <p:cNvPr id="4" name="Date Placeholder 3">
            <a:extLst>
              <a:ext uri="{FF2B5EF4-FFF2-40B4-BE49-F238E27FC236}">
                <a16:creationId xmlns:a16="http://schemas.microsoft.com/office/drawing/2014/main" id="{C7DBF657-38D7-4D72-9EE3-A5000C65361D}"/>
              </a:ext>
            </a:extLst>
          </p:cNvPr>
          <p:cNvSpPr>
            <a:spLocks noGrp="1"/>
          </p:cNvSpPr>
          <p:nvPr>
            <p:ph type="dt" sz="half" idx="10"/>
          </p:nvPr>
        </p:nvSpPr>
        <p:spPr/>
        <p:txBody>
          <a:bodyPr/>
          <a:lstStyle/>
          <a:p>
            <a:r>
              <a:rPr lang="en-US" altLang="zh-CN" dirty="0"/>
              <a:t>Dec. 2024</a:t>
            </a:r>
            <a:endParaRPr lang="en-US" altLang="en-US" dirty="0"/>
          </a:p>
        </p:txBody>
      </p:sp>
      <p:sp>
        <p:nvSpPr>
          <p:cNvPr id="5" name="Footer Placeholder 4">
            <a:extLst>
              <a:ext uri="{FF2B5EF4-FFF2-40B4-BE49-F238E27FC236}">
                <a16:creationId xmlns:a16="http://schemas.microsoft.com/office/drawing/2014/main" id="{6835D533-345C-49A4-AE53-DEAAB9C13EDE}"/>
              </a:ext>
            </a:extLst>
          </p:cNvPr>
          <p:cNvSpPr>
            <a:spLocks noGrp="1"/>
          </p:cNvSpPr>
          <p:nvPr>
            <p:ph type="ftr" sz="quarter" idx="11"/>
          </p:nvPr>
        </p:nvSpPr>
        <p:spPr/>
        <p:txBody>
          <a:bodyPr/>
          <a:lstStyle/>
          <a:p>
            <a:r>
              <a:rPr lang="en-US" altLang="en-US"/>
              <a:t>Panpan Li, Huawei</a:t>
            </a:r>
            <a:endParaRPr lang="en-US" altLang="en-US" dirty="0"/>
          </a:p>
        </p:txBody>
      </p:sp>
      <p:sp>
        <p:nvSpPr>
          <p:cNvPr id="6" name="Slide Number Placeholder 5">
            <a:extLst>
              <a:ext uri="{FF2B5EF4-FFF2-40B4-BE49-F238E27FC236}">
                <a16:creationId xmlns:a16="http://schemas.microsoft.com/office/drawing/2014/main" id="{6077EA75-26C1-4F64-860D-150E99FCC1E3}"/>
              </a:ext>
            </a:extLst>
          </p:cNvPr>
          <p:cNvSpPr>
            <a:spLocks noGrp="1"/>
          </p:cNvSpPr>
          <p:nvPr>
            <p:ph type="sldNum" sz="quarter" idx="12"/>
          </p:nvPr>
        </p:nvSpPr>
        <p:spPr/>
        <p:txBody>
          <a:bodyPr/>
          <a:lstStyle/>
          <a:p>
            <a:r>
              <a:rPr lang="en-US" altLang="en-US"/>
              <a:t>Slide </a:t>
            </a:r>
            <a:fld id="{7FFA85FD-E192-4C2D-9860-28C59D48001D}" type="slidenum">
              <a:rPr lang="en-US" altLang="en-US" smtClean="0"/>
              <a:pPr/>
              <a:t>7</a:t>
            </a:fld>
            <a:endParaRPr lang="en-US" altLang="en-US" dirty="0"/>
          </a:p>
        </p:txBody>
      </p:sp>
      <p:cxnSp>
        <p:nvCxnSpPr>
          <p:cNvPr id="7" name="Straight Arrow Connector 6">
            <a:extLst>
              <a:ext uri="{FF2B5EF4-FFF2-40B4-BE49-F238E27FC236}">
                <a16:creationId xmlns:a16="http://schemas.microsoft.com/office/drawing/2014/main" id="{746905F0-17D9-404B-B75C-8513FEEFFCC5}"/>
              </a:ext>
            </a:extLst>
          </p:cNvPr>
          <p:cNvCxnSpPr>
            <a:cxnSpLocks/>
          </p:cNvCxnSpPr>
          <p:nvPr/>
        </p:nvCxnSpPr>
        <p:spPr>
          <a:xfrm>
            <a:off x="540877" y="5858350"/>
            <a:ext cx="5400000" cy="0"/>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E71E0567-81DC-47AE-908F-648F995F33E0}"/>
              </a:ext>
            </a:extLst>
          </p:cNvPr>
          <p:cNvCxnSpPr>
            <a:cxnSpLocks/>
          </p:cNvCxnSpPr>
          <p:nvPr/>
        </p:nvCxnSpPr>
        <p:spPr>
          <a:xfrm>
            <a:off x="540877" y="5226840"/>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1D322FB1-3A1B-4DA8-B222-D53F39336D3D}"/>
              </a:ext>
            </a:extLst>
          </p:cNvPr>
          <p:cNvCxnSpPr>
            <a:cxnSpLocks/>
          </p:cNvCxnSpPr>
          <p:nvPr/>
        </p:nvCxnSpPr>
        <p:spPr>
          <a:xfrm>
            <a:off x="540877" y="5350851"/>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0D77BBD3-6EF5-47AA-99C2-6A3B8A3E714A}"/>
              </a:ext>
            </a:extLst>
          </p:cNvPr>
          <p:cNvCxnSpPr>
            <a:cxnSpLocks/>
          </p:cNvCxnSpPr>
          <p:nvPr/>
        </p:nvCxnSpPr>
        <p:spPr>
          <a:xfrm>
            <a:off x="540877" y="5474862"/>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7C4BAFAB-72B1-4903-8CA8-DC82330BC1BB}"/>
              </a:ext>
            </a:extLst>
          </p:cNvPr>
          <p:cNvCxnSpPr>
            <a:cxnSpLocks/>
          </p:cNvCxnSpPr>
          <p:nvPr/>
        </p:nvCxnSpPr>
        <p:spPr>
          <a:xfrm>
            <a:off x="540877" y="5598873"/>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2A95F7B3-04A2-4230-A8FD-CD4F77512E3E}"/>
              </a:ext>
            </a:extLst>
          </p:cNvPr>
          <p:cNvCxnSpPr>
            <a:cxnSpLocks/>
          </p:cNvCxnSpPr>
          <p:nvPr/>
        </p:nvCxnSpPr>
        <p:spPr>
          <a:xfrm>
            <a:off x="540877" y="3862719"/>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371550F3-96E9-46C6-BBAF-05134901CA65}"/>
              </a:ext>
            </a:extLst>
          </p:cNvPr>
          <p:cNvCxnSpPr>
            <a:cxnSpLocks/>
          </p:cNvCxnSpPr>
          <p:nvPr/>
        </p:nvCxnSpPr>
        <p:spPr>
          <a:xfrm>
            <a:off x="540877" y="4606785"/>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917D7E44-9EE4-4CFA-ACCB-E9E04E175DAC}"/>
              </a:ext>
            </a:extLst>
          </p:cNvPr>
          <p:cNvCxnSpPr>
            <a:cxnSpLocks/>
          </p:cNvCxnSpPr>
          <p:nvPr/>
        </p:nvCxnSpPr>
        <p:spPr>
          <a:xfrm>
            <a:off x="540877" y="4854807"/>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C28671DB-3F95-4444-B15A-1A0248B267BA}"/>
              </a:ext>
            </a:extLst>
          </p:cNvPr>
          <p:cNvCxnSpPr>
            <a:cxnSpLocks/>
          </p:cNvCxnSpPr>
          <p:nvPr/>
        </p:nvCxnSpPr>
        <p:spPr>
          <a:xfrm>
            <a:off x="540877" y="4978818"/>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EE9E681F-C4B6-4C67-93D6-1882423BA90E}"/>
              </a:ext>
            </a:extLst>
          </p:cNvPr>
          <p:cNvCxnSpPr>
            <a:cxnSpLocks/>
          </p:cNvCxnSpPr>
          <p:nvPr/>
        </p:nvCxnSpPr>
        <p:spPr>
          <a:xfrm>
            <a:off x="540877" y="5102829"/>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4F5B415B-7BD1-4894-9522-C3921EC546E8}"/>
              </a:ext>
            </a:extLst>
          </p:cNvPr>
          <p:cNvCxnSpPr>
            <a:cxnSpLocks/>
          </p:cNvCxnSpPr>
          <p:nvPr/>
        </p:nvCxnSpPr>
        <p:spPr>
          <a:xfrm flipV="1">
            <a:off x="540037" y="3326886"/>
            <a:ext cx="0" cy="2529668"/>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9F8A8995-589A-42D0-8018-4651C8D7FB1D}"/>
              </a:ext>
            </a:extLst>
          </p:cNvPr>
          <p:cNvCxnSpPr>
            <a:cxnSpLocks/>
          </p:cNvCxnSpPr>
          <p:nvPr/>
        </p:nvCxnSpPr>
        <p:spPr>
          <a:xfrm>
            <a:off x="540877" y="5722884"/>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45884568-E5E6-401A-931D-21620FF32EF2}"/>
              </a:ext>
            </a:extLst>
          </p:cNvPr>
          <p:cNvCxnSpPr>
            <a:cxnSpLocks/>
          </p:cNvCxnSpPr>
          <p:nvPr/>
        </p:nvCxnSpPr>
        <p:spPr>
          <a:xfrm>
            <a:off x="540877" y="3614697"/>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C75DBD6E-B299-4F36-AD17-01DEF54DD26F}"/>
              </a:ext>
            </a:extLst>
          </p:cNvPr>
          <p:cNvCxnSpPr>
            <a:cxnSpLocks/>
          </p:cNvCxnSpPr>
          <p:nvPr/>
        </p:nvCxnSpPr>
        <p:spPr>
          <a:xfrm>
            <a:off x="540877" y="4110741"/>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A89E34A7-0392-4C4D-8A7C-7F623C036BB5}"/>
              </a:ext>
            </a:extLst>
          </p:cNvPr>
          <p:cNvCxnSpPr>
            <a:cxnSpLocks/>
          </p:cNvCxnSpPr>
          <p:nvPr/>
        </p:nvCxnSpPr>
        <p:spPr>
          <a:xfrm>
            <a:off x="540877" y="4358763"/>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F92C7F46-01C4-4028-9F0E-F8EC28E3681D}"/>
              </a:ext>
            </a:extLst>
          </p:cNvPr>
          <p:cNvSpPr txBox="1"/>
          <p:nvPr/>
        </p:nvSpPr>
        <p:spPr>
          <a:xfrm>
            <a:off x="218906" y="5494450"/>
            <a:ext cx="415498" cy="230832"/>
          </a:xfrm>
          <a:prstGeom prst="rect">
            <a:avLst/>
          </a:prstGeom>
          <a:noFill/>
        </p:spPr>
        <p:txBody>
          <a:bodyPr wrap="none" rtlCol="0">
            <a:spAutoFit/>
          </a:bodyPr>
          <a:lstStyle/>
          <a:p>
            <a:r>
              <a:rPr lang="en-US" altLang="zh-CN" sz="900" dirty="0"/>
              <a:t>CH0</a:t>
            </a:r>
            <a:endParaRPr lang="en-SG" sz="900" dirty="0"/>
          </a:p>
        </p:txBody>
      </p:sp>
      <p:sp>
        <p:nvSpPr>
          <p:cNvPr id="23" name="TextBox 22">
            <a:extLst>
              <a:ext uri="{FF2B5EF4-FFF2-40B4-BE49-F238E27FC236}">
                <a16:creationId xmlns:a16="http://schemas.microsoft.com/office/drawing/2014/main" id="{72471FE4-E2A7-4A55-9AAD-8000279B276F}"/>
              </a:ext>
            </a:extLst>
          </p:cNvPr>
          <p:cNvSpPr txBox="1"/>
          <p:nvPr/>
        </p:nvSpPr>
        <p:spPr>
          <a:xfrm>
            <a:off x="192211" y="4484193"/>
            <a:ext cx="415498" cy="230832"/>
          </a:xfrm>
          <a:prstGeom prst="rect">
            <a:avLst/>
          </a:prstGeom>
          <a:noFill/>
        </p:spPr>
        <p:txBody>
          <a:bodyPr wrap="none" rtlCol="0">
            <a:spAutoFit/>
          </a:bodyPr>
          <a:lstStyle/>
          <a:p>
            <a:r>
              <a:rPr lang="en-US" altLang="zh-CN" sz="900" dirty="0"/>
              <a:t>CH4</a:t>
            </a:r>
            <a:endParaRPr lang="en-SG" sz="900" dirty="0"/>
          </a:p>
        </p:txBody>
      </p:sp>
      <p:sp>
        <p:nvSpPr>
          <p:cNvPr id="24" name="TextBox 23">
            <a:extLst>
              <a:ext uri="{FF2B5EF4-FFF2-40B4-BE49-F238E27FC236}">
                <a16:creationId xmlns:a16="http://schemas.microsoft.com/office/drawing/2014/main" id="{59DCD42A-0EF7-4971-B56F-5755C64ADA0C}"/>
              </a:ext>
            </a:extLst>
          </p:cNvPr>
          <p:cNvSpPr txBox="1"/>
          <p:nvPr/>
        </p:nvSpPr>
        <p:spPr>
          <a:xfrm>
            <a:off x="207451" y="4971626"/>
            <a:ext cx="415498" cy="230832"/>
          </a:xfrm>
          <a:prstGeom prst="rect">
            <a:avLst/>
          </a:prstGeom>
          <a:noFill/>
        </p:spPr>
        <p:txBody>
          <a:bodyPr wrap="none" rtlCol="0">
            <a:spAutoFit/>
          </a:bodyPr>
          <a:lstStyle/>
          <a:p>
            <a:r>
              <a:rPr lang="en-US" altLang="zh-CN" sz="900" dirty="0"/>
              <a:t>CH2</a:t>
            </a:r>
            <a:endParaRPr lang="en-SG" sz="900" dirty="0"/>
          </a:p>
        </p:txBody>
      </p:sp>
      <p:sp>
        <p:nvSpPr>
          <p:cNvPr id="25" name="TextBox 24">
            <a:extLst>
              <a:ext uri="{FF2B5EF4-FFF2-40B4-BE49-F238E27FC236}">
                <a16:creationId xmlns:a16="http://schemas.microsoft.com/office/drawing/2014/main" id="{2F787B96-148D-4E50-B8AD-E02B6F27580D}"/>
              </a:ext>
            </a:extLst>
          </p:cNvPr>
          <p:cNvSpPr txBox="1"/>
          <p:nvPr/>
        </p:nvSpPr>
        <p:spPr>
          <a:xfrm>
            <a:off x="207451" y="4733834"/>
            <a:ext cx="415498" cy="230832"/>
          </a:xfrm>
          <a:prstGeom prst="rect">
            <a:avLst/>
          </a:prstGeom>
          <a:noFill/>
        </p:spPr>
        <p:txBody>
          <a:bodyPr wrap="none" rtlCol="0">
            <a:spAutoFit/>
          </a:bodyPr>
          <a:lstStyle/>
          <a:p>
            <a:r>
              <a:rPr lang="en-US" altLang="zh-CN" sz="900" dirty="0"/>
              <a:t>CH3</a:t>
            </a:r>
            <a:endParaRPr lang="en-SG" sz="900" dirty="0"/>
          </a:p>
        </p:txBody>
      </p:sp>
      <p:sp>
        <p:nvSpPr>
          <p:cNvPr id="26" name="TextBox 25">
            <a:extLst>
              <a:ext uri="{FF2B5EF4-FFF2-40B4-BE49-F238E27FC236}">
                <a16:creationId xmlns:a16="http://schemas.microsoft.com/office/drawing/2014/main" id="{7C5EC64F-F143-46CB-B274-6D8440A16167}"/>
              </a:ext>
            </a:extLst>
          </p:cNvPr>
          <p:cNvSpPr txBox="1"/>
          <p:nvPr/>
        </p:nvSpPr>
        <p:spPr>
          <a:xfrm>
            <a:off x="191344" y="4245754"/>
            <a:ext cx="415498" cy="230832"/>
          </a:xfrm>
          <a:prstGeom prst="rect">
            <a:avLst/>
          </a:prstGeom>
          <a:noFill/>
        </p:spPr>
        <p:txBody>
          <a:bodyPr wrap="none" rtlCol="0">
            <a:spAutoFit/>
          </a:bodyPr>
          <a:lstStyle/>
          <a:p>
            <a:r>
              <a:rPr lang="en-US" altLang="zh-CN" sz="900" dirty="0"/>
              <a:t>CH5</a:t>
            </a:r>
            <a:endParaRPr lang="en-SG" sz="900" dirty="0"/>
          </a:p>
        </p:txBody>
      </p:sp>
      <p:sp>
        <p:nvSpPr>
          <p:cNvPr id="27" name="TextBox 26">
            <a:extLst>
              <a:ext uri="{FF2B5EF4-FFF2-40B4-BE49-F238E27FC236}">
                <a16:creationId xmlns:a16="http://schemas.microsoft.com/office/drawing/2014/main" id="{9FDA2C76-67DB-495A-9AAB-DB20D7E0B732}"/>
              </a:ext>
            </a:extLst>
          </p:cNvPr>
          <p:cNvSpPr txBox="1"/>
          <p:nvPr/>
        </p:nvSpPr>
        <p:spPr>
          <a:xfrm>
            <a:off x="218906" y="5225373"/>
            <a:ext cx="415498" cy="230832"/>
          </a:xfrm>
          <a:prstGeom prst="rect">
            <a:avLst/>
          </a:prstGeom>
          <a:noFill/>
        </p:spPr>
        <p:txBody>
          <a:bodyPr wrap="none" rtlCol="0">
            <a:spAutoFit/>
          </a:bodyPr>
          <a:lstStyle/>
          <a:p>
            <a:r>
              <a:rPr lang="en-US" altLang="zh-CN" sz="900" dirty="0"/>
              <a:t>CH1</a:t>
            </a:r>
            <a:endParaRPr lang="en-SG" sz="900" dirty="0"/>
          </a:p>
        </p:txBody>
      </p:sp>
      <p:sp>
        <p:nvSpPr>
          <p:cNvPr id="28" name="TextBox 27">
            <a:extLst>
              <a:ext uri="{FF2B5EF4-FFF2-40B4-BE49-F238E27FC236}">
                <a16:creationId xmlns:a16="http://schemas.microsoft.com/office/drawing/2014/main" id="{D5713747-83B6-4905-968F-BE4116DA48B6}"/>
              </a:ext>
            </a:extLst>
          </p:cNvPr>
          <p:cNvSpPr txBox="1"/>
          <p:nvPr/>
        </p:nvSpPr>
        <p:spPr>
          <a:xfrm>
            <a:off x="508615" y="3267774"/>
            <a:ext cx="700833" cy="230832"/>
          </a:xfrm>
          <a:prstGeom prst="rect">
            <a:avLst/>
          </a:prstGeom>
          <a:noFill/>
        </p:spPr>
        <p:txBody>
          <a:bodyPr wrap="none" rtlCol="0">
            <a:spAutoFit/>
          </a:bodyPr>
          <a:lstStyle/>
          <a:p>
            <a:r>
              <a:rPr lang="en-US" altLang="zh-CN" sz="900" dirty="0"/>
              <a:t>Frequency </a:t>
            </a:r>
            <a:endParaRPr lang="en-SG" sz="900" dirty="0"/>
          </a:p>
        </p:txBody>
      </p:sp>
      <p:sp>
        <p:nvSpPr>
          <p:cNvPr id="29" name="TextBox 28">
            <a:extLst>
              <a:ext uri="{FF2B5EF4-FFF2-40B4-BE49-F238E27FC236}">
                <a16:creationId xmlns:a16="http://schemas.microsoft.com/office/drawing/2014/main" id="{7EEC8D11-381F-4F02-A3D6-D19DEDDE4F93}"/>
              </a:ext>
            </a:extLst>
          </p:cNvPr>
          <p:cNvSpPr txBox="1"/>
          <p:nvPr/>
        </p:nvSpPr>
        <p:spPr>
          <a:xfrm>
            <a:off x="1102644" y="4852254"/>
            <a:ext cx="360000" cy="504000"/>
          </a:xfrm>
          <a:prstGeom prst="rect">
            <a:avLst/>
          </a:prstGeom>
          <a:solidFill>
            <a:schemeClr val="accent3"/>
          </a:solidFill>
          <a:ln>
            <a:solidFill>
              <a:schemeClr val="tx1"/>
            </a:solidFill>
          </a:ln>
        </p:spPr>
        <p:txBody>
          <a:bodyPr wrap="square" rtlCol="0" anchor="ctr">
            <a:spAutoFit/>
          </a:bodyPr>
          <a:lstStyle/>
          <a:p>
            <a:pPr algn="ctr"/>
            <a:r>
              <a:rPr lang="en-US" altLang="zh-CN" sz="600" dirty="0"/>
              <a:t>SEG</a:t>
            </a:r>
          </a:p>
          <a:p>
            <a:pPr algn="ctr"/>
            <a:r>
              <a:rPr lang="en-US" sz="600" dirty="0"/>
              <a:t>1</a:t>
            </a:r>
            <a:endParaRPr lang="en-SG" sz="600" dirty="0"/>
          </a:p>
        </p:txBody>
      </p:sp>
      <p:cxnSp>
        <p:nvCxnSpPr>
          <p:cNvPr id="30" name="Straight Arrow Connector 29">
            <a:extLst>
              <a:ext uri="{FF2B5EF4-FFF2-40B4-BE49-F238E27FC236}">
                <a16:creationId xmlns:a16="http://schemas.microsoft.com/office/drawing/2014/main" id="{18D2858B-3CE8-4BCE-B60D-0E4071F1FD51}"/>
              </a:ext>
            </a:extLst>
          </p:cNvPr>
          <p:cNvCxnSpPr>
            <a:cxnSpLocks/>
          </p:cNvCxnSpPr>
          <p:nvPr/>
        </p:nvCxnSpPr>
        <p:spPr>
          <a:xfrm>
            <a:off x="540877" y="4730796"/>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1" name="Straight Arrow Connector 30">
            <a:extLst>
              <a:ext uri="{FF2B5EF4-FFF2-40B4-BE49-F238E27FC236}">
                <a16:creationId xmlns:a16="http://schemas.microsoft.com/office/drawing/2014/main" id="{8C7EFD7B-A725-4A62-B170-D3A01508765F}"/>
              </a:ext>
            </a:extLst>
          </p:cNvPr>
          <p:cNvCxnSpPr>
            <a:cxnSpLocks/>
          </p:cNvCxnSpPr>
          <p:nvPr/>
        </p:nvCxnSpPr>
        <p:spPr>
          <a:xfrm>
            <a:off x="540877" y="3738708"/>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0C36A897-69C9-4667-A9CB-42512730A74C}"/>
              </a:ext>
            </a:extLst>
          </p:cNvPr>
          <p:cNvCxnSpPr>
            <a:cxnSpLocks/>
          </p:cNvCxnSpPr>
          <p:nvPr/>
        </p:nvCxnSpPr>
        <p:spPr>
          <a:xfrm>
            <a:off x="540877" y="3986730"/>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3" name="Straight Arrow Connector 32">
            <a:extLst>
              <a:ext uri="{FF2B5EF4-FFF2-40B4-BE49-F238E27FC236}">
                <a16:creationId xmlns:a16="http://schemas.microsoft.com/office/drawing/2014/main" id="{D20A3F12-4A04-4404-8813-75CBAF2A7961}"/>
              </a:ext>
            </a:extLst>
          </p:cNvPr>
          <p:cNvCxnSpPr>
            <a:cxnSpLocks/>
          </p:cNvCxnSpPr>
          <p:nvPr/>
        </p:nvCxnSpPr>
        <p:spPr>
          <a:xfrm>
            <a:off x="540877" y="4234752"/>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4" name="Straight Arrow Connector 33">
            <a:extLst>
              <a:ext uri="{FF2B5EF4-FFF2-40B4-BE49-F238E27FC236}">
                <a16:creationId xmlns:a16="http://schemas.microsoft.com/office/drawing/2014/main" id="{3AC10497-9EF6-4A31-BB2C-4297130DAFF9}"/>
              </a:ext>
            </a:extLst>
          </p:cNvPr>
          <p:cNvCxnSpPr>
            <a:cxnSpLocks/>
          </p:cNvCxnSpPr>
          <p:nvPr/>
        </p:nvCxnSpPr>
        <p:spPr>
          <a:xfrm>
            <a:off x="540877" y="4482774"/>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35" name="TextBox 34">
            <a:extLst>
              <a:ext uri="{FF2B5EF4-FFF2-40B4-BE49-F238E27FC236}">
                <a16:creationId xmlns:a16="http://schemas.microsoft.com/office/drawing/2014/main" id="{1ADCEA9F-7E95-4AA3-90B9-5140184C909D}"/>
              </a:ext>
            </a:extLst>
          </p:cNvPr>
          <p:cNvSpPr txBox="1"/>
          <p:nvPr/>
        </p:nvSpPr>
        <p:spPr>
          <a:xfrm>
            <a:off x="5457411" y="5104630"/>
            <a:ext cx="360000" cy="504000"/>
          </a:xfrm>
          <a:prstGeom prst="rect">
            <a:avLst/>
          </a:prstGeom>
          <a:solidFill>
            <a:schemeClr val="accent3"/>
          </a:solidFill>
          <a:ln>
            <a:solidFill>
              <a:schemeClr val="tx1"/>
            </a:solidFill>
          </a:ln>
        </p:spPr>
        <p:txBody>
          <a:bodyPr wrap="square" rtlCol="0" anchor="ctr">
            <a:spAutoFit/>
          </a:bodyPr>
          <a:lstStyle/>
          <a:p>
            <a:pPr algn="ctr"/>
            <a:r>
              <a:rPr lang="en-US" altLang="zh-CN" sz="600" dirty="0"/>
              <a:t>SEG</a:t>
            </a:r>
          </a:p>
          <a:p>
            <a:pPr algn="ctr"/>
            <a:r>
              <a:rPr lang="en-US" sz="600" dirty="0"/>
              <a:t>4</a:t>
            </a:r>
            <a:endParaRPr lang="en-SG" sz="600" dirty="0"/>
          </a:p>
        </p:txBody>
      </p:sp>
      <p:sp>
        <p:nvSpPr>
          <p:cNvPr id="36" name="TextBox 35">
            <a:extLst>
              <a:ext uri="{FF2B5EF4-FFF2-40B4-BE49-F238E27FC236}">
                <a16:creationId xmlns:a16="http://schemas.microsoft.com/office/drawing/2014/main" id="{554BB75F-8730-4539-8DD4-A3D8A9C1D88D}"/>
              </a:ext>
            </a:extLst>
          </p:cNvPr>
          <p:cNvSpPr txBox="1"/>
          <p:nvPr/>
        </p:nvSpPr>
        <p:spPr>
          <a:xfrm>
            <a:off x="2143398" y="3851718"/>
            <a:ext cx="360000" cy="504000"/>
          </a:xfrm>
          <a:prstGeom prst="rect">
            <a:avLst/>
          </a:prstGeom>
          <a:solidFill>
            <a:schemeClr val="bg1"/>
          </a:solidFill>
          <a:ln>
            <a:solidFill>
              <a:schemeClr val="tx1"/>
            </a:solidFill>
          </a:ln>
        </p:spPr>
        <p:txBody>
          <a:bodyPr wrap="square" rtlCol="0" anchor="ctr">
            <a:spAutoFit/>
          </a:bodyPr>
          <a:lstStyle/>
          <a:p>
            <a:pPr algn="ctr"/>
            <a:r>
              <a:rPr lang="en-US" altLang="zh-CN" sz="600" dirty="0"/>
              <a:t>SEG</a:t>
            </a:r>
          </a:p>
          <a:p>
            <a:pPr algn="ctr"/>
            <a:r>
              <a:rPr lang="en-US" sz="600" dirty="0"/>
              <a:t>3</a:t>
            </a:r>
            <a:endParaRPr lang="en-SG" sz="600" dirty="0"/>
          </a:p>
        </p:txBody>
      </p:sp>
      <p:sp>
        <p:nvSpPr>
          <p:cNvPr id="37" name="TextBox 36">
            <a:extLst>
              <a:ext uri="{FF2B5EF4-FFF2-40B4-BE49-F238E27FC236}">
                <a16:creationId xmlns:a16="http://schemas.microsoft.com/office/drawing/2014/main" id="{7A819A98-136F-4049-8D2F-177FD4B00F90}"/>
              </a:ext>
            </a:extLst>
          </p:cNvPr>
          <p:cNvSpPr txBox="1"/>
          <p:nvPr/>
        </p:nvSpPr>
        <p:spPr>
          <a:xfrm>
            <a:off x="3973401" y="4604885"/>
            <a:ext cx="360000" cy="504000"/>
          </a:xfrm>
          <a:prstGeom prst="rect">
            <a:avLst/>
          </a:prstGeom>
          <a:solidFill>
            <a:schemeClr val="accent3"/>
          </a:solidFill>
          <a:ln>
            <a:solidFill>
              <a:schemeClr val="tx1"/>
            </a:solidFill>
          </a:ln>
        </p:spPr>
        <p:txBody>
          <a:bodyPr wrap="square" rtlCol="0" anchor="ctr">
            <a:spAutoFit/>
          </a:bodyPr>
          <a:lstStyle/>
          <a:p>
            <a:pPr algn="ctr"/>
            <a:r>
              <a:rPr lang="en-US" altLang="zh-CN" sz="600" dirty="0"/>
              <a:t>SEG</a:t>
            </a:r>
          </a:p>
          <a:p>
            <a:pPr algn="ctr"/>
            <a:r>
              <a:rPr lang="en-US" sz="600" dirty="0"/>
              <a:t>1</a:t>
            </a:r>
            <a:endParaRPr lang="en-SG" sz="600" dirty="0"/>
          </a:p>
        </p:txBody>
      </p:sp>
      <p:sp>
        <p:nvSpPr>
          <p:cNvPr id="38" name="TextBox 37">
            <a:extLst>
              <a:ext uri="{FF2B5EF4-FFF2-40B4-BE49-F238E27FC236}">
                <a16:creationId xmlns:a16="http://schemas.microsoft.com/office/drawing/2014/main" id="{5B1E195A-A327-4D20-BA43-A152DD895965}"/>
              </a:ext>
            </a:extLst>
          </p:cNvPr>
          <p:cNvSpPr txBox="1"/>
          <p:nvPr/>
        </p:nvSpPr>
        <p:spPr>
          <a:xfrm>
            <a:off x="4484515" y="4098168"/>
            <a:ext cx="360000" cy="504000"/>
          </a:xfrm>
          <a:prstGeom prst="rect">
            <a:avLst/>
          </a:prstGeom>
          <a:solidFill>
            <a:schemeClr val="accent3"/>
          </a:solidFill>
          <a:ln>
            <a:solidFill>
              <a:schemeClr val="tx1"/>
            </a:solidFill>
          </a:ln>
        </p:spPr>
        <p:txBody>
          <a:bodyPr wrap="square" rtlCol="0" anchor="ctr">
            <a:spAutoFit/>
          </a:bodyPr>
          <a:lstStyle/>
          <a:p>
            <a:pPr algn="ctr"/>
            <a:r>
              <a:rPr lang="en-US" altLang="zh-CN" sz="600" dirty="0"/>
              <a:t>SEG</a:t>
            </a:r>
          </a:p>
          <a:p>
            <a:pPr algn="ctr"/>
            <a:r>
              <a:rPr lang="en-US" sz="600" dirty="0"/>
              <a:t>2</a:t>
            </a:r>
            <a:endParaRPr lang="en-SG" sz="600" dirty="0"/>
          </a:p>
        </p:txBody>
      </p:sp>
      <p:sp>
        <p:nvSpPr>
          <p:cNvPr id="39" name="TextBox 38">
            <a:extLst>
              <a:ext uri="{FF2B5EF4-FFF2-40B4-BE49-F238E27FC236}">
                <a16:creationId xmlns:a16="http://schemas.microsoft.com/office/drawing/2014/main" id="{CFF8C669-4535-4F8C-916D-B2ABFE679788}"/>
              </a:ext>
            </a:extLst>
          </p:cNvPr>
          <p:cNvSpPr txBox="1"/>
          <p:nvPr/>
        </p:nvSpPr>
        <p:spPr>
          <a:xfrm>
            <a:off x="632756" y="5355481"/>
            <a:ext cx="360000" cy="504000"/>
          </a:xfrm>
          <a:prstGeom prst="rect">
            <a:avLst/>
          </a:prstGeom>
          <a:solidFill>
            <a:schemeClr val="accent3"/>
          </a:solidFill>
          <a:ln>
            <a:solidFill>
              <a:schemeClr val="tx1"/>
            </a:solidFill>
          </a:ln>
        </p:spPr>
        <p:txBody>
          <a:bodyPr wrap="square" rtlCol="0" anchor="ctr">
            <a:spAutoFit/>
          </a:bodyPr>
          <a:lstStyle/>
          <a:p>
            <a:r>
              <a:rPr lang="en-US" altLang="zh-CN" sz="600" dirty="0"/>
              <a:t>SHR</a:t>
            </a:r>
            <a:endParaRPr lang="en-SG" sz="600" dirty="0"/>
          </a:p>
        </p:txBody>
      </p:sp>
      <p:sp>
        <p:nvSpPr>
          <p:cNvPr id="40" name="TextBox 39">
            <a:extLst>
              <a:ext uri="{FF2B5EF4-FFF2-40B4-BE49-F238E27FC236}">
                <a16:creationId xmlns:a16="http://schemas.microsoft.com/office/drawing/2014/main" id="{CCB83B64-347E-4A34-9241-FA43E019430E}"/>
              </a:ext>
            </a:extLst>
          </p:cNvPr>
          <p:cNvSpPr txBox="1"/>
          <p:nvPr/>
        </p:nvSpPr>
        <p:spPr>
          <a:xfrm>
            <a:off x="2611632" y="5355990"/>
            <a:ext cx="360000" cy="504000"/>
          </a:xfrm>
          <a:prstGeom prst="rect">
            <a:avLst/>
          </a:prstGeom>
          <a:solidFill>
            <a:schemeClr val="accent3"/>
          </a:solidFill>
          <a:ln>
            <a:solidFill>
              <a:schemeClr val="tx1"/>
            </a:solidFill>
          </a:ln>
        </p:spPr>
        <p:txBody>
          <a:bodyPr wrap="square" rtlCol="0" anchor="ctr">
            <a:spAutoFit/>
          </a:bodyPr>
          <a:lstStyle/>
          <a:p>
            <a:pPr algn="ctr"/>
            <a:r>
              <a:rPr lang="en-US" altLang="zh-CN" sz="600" dirty="0"/>
              <a:t>SEG</a:t>
            </a:r>
          </a:p>
          <a:p>
            <a:pPr algn="ctr"/>
            <a:r>
              <a:rPr lang="en-US" sz="600" dirty="0"/>
              <a:t>4</a:t>
            </a:r>
            <a:endParaRPr lang="en-SG" sz="600" dirty="0"/>
          </a:p>
        </p:txBody>
      </p:sp>
      <p:sp>
        <p:nvSpPr>
          <p:cNvPr id="41" name="TextBox 40">
            <a:extLst>
              <a:ext uri="{FF2B5EF4-FFF2-40B4-BE49-F238E27FC236}">
                <a16:creationId xmlns:a16="http://schemas.microsoft.com/office/drawing/2014/main" id="{ACB16CBE-A334-4354-B79E-8A2C627E7006}"/>
              </a:ext>
            </a:extLst>
          </p:cNvPr>
          <p:cNvSpPr txBox="1"/>
          <p:nvPr/>
        </p:nvSpPr>
        <p:spPr>
          <a:xfrm>
            <a:off x="4970158" y="3612313"/>
            <a:ext cx="360000" cy="504000"/>
          </a:xfrm>
          <a:prstGeom prst="rect">
            <a:avLst/>
          </a:prstGeom>
          <a:solidFill>
            <a:schemeClr val="bg1"/>
          </a:solidFill>
          <a:ln>
            <a:solidFill>
              <a:schemeClr val="tx1"/>
            </a:solidFill>
          </a:ln>
        </p:spPr>
        <p:txBody>
          <a:bodyPr wrap="square" rtlCol="0" anchor="ctr">
            <a:spAutoFit/>
          </a:bodyPr>
          <a:lstStyle/>
          <a:p>
            <a:pPr algn="ctr"/>
            <a:r>
              <a:rPr lang="en-US" altLang="zh-CN" sz="600" dirty="0"/>
              <a:t>SEG</a:t>
            </a:r>
          </a:p>
          <a:p>
            <a:pPr algn="ctr"/>
            <a:r>
              <a:rPr lang="en-US" sz="600" dirty="0"/>
              <a:t>3</a:t>
            </a:r>
            <a:endParaRPr lang="en-SG" sz="600" dirty="0"/>
          </a:p>
        </p:txBody>
      </p:sp>
      <p:sp>
        <p:nvSpPr>
          <p:cNvPr id="42" name="TextBox 41">
            <a:extLst>
              <a:ext uri="{FF2B5EF4-FFF2-40B4-BE49-F238E27FC236}">
                <a16:creationId xmlns:a16="http://schemas.microsoft.com/office/drawing/2014/main" id="{74E75044-E638-49B6-98B2-80BCFA95D12A}"/>
              </a:ext>
            </a:extLst>
          </p:cNvPr>
          <p:cNvSpPr txBox="1"/>
          <p:nvPr/>
        </p:nvSpPr>
        <p:spPr>
          <a:xfrm>
            <a:off x="201723" y="3747825"/>
            <a:ext cx="415498" cy="230832"/>
          </a:xfrm>
          <a:prstGeom prst="rect">
            <a:avLst/>
          </a:prstGeom>
          <a:noFill/>
        </p:spPr>
        <p:txBody>
          <a:bodyPr wrap="none" rtlCol="0">
            <a:spAutoFit/>
          </a:bodyPr>
          <a:lstStyle/>
          <a:p>
            <a:r>
              <a:rPr lang="en-US" altLang="zh-CN" sz="900" dirty="0"/>
              <a:t>CH7</a:t>
            </a:r>
            <a:endParaRPr lang="en-SG" sz="900" dirty="0"/>
          </a:p>
        </p:txBody>
      </p:sp>
      <p:sp>
        <p:nvSpPr>
          <p:cNvPr id="43" name="TextBox 42">
            <a:extLst>
              <a:ext uri="{FF2B5EF4-FFF2-40B4-BE49-F238E27FC236}">
                <a16:creationId xmlns:a16="http://schemas.microsoft.com/office/drawing/2014/main" id="{37F0C0E4-425E-4A63-9007-05FB5E28884D}"/>
              </a:ext>
            </a:extLst>
          </p:cNvPr>
          <p:cNvSpPr txBox="1"/>
          <p:nvPr/>
        </p:nvSpPr>
        <p:spPr>
          <a:xfrm>
            <a:off x="3462287" y="5098851"/>
            <a:ext cx="360000" cy="504000"/>
          </a:xfrm>
          <a:prstGeom prst="rect">
            <a:avLst/>
          </a:prstGeom>
          <a:solidFill>
            <a:schemeClr val="accent3"/>
          </a:solidFill>
          <a:ln>
            <a:solidFill>
              <a:schemeClr val="tx1"/>
            </a:solidFill>
          </a:ln>
        </p:spPr>
        <p:txBody>
          <a:bodyPr wrap="square" rtlCol="0" anchor="ctr">
            <a:spAutoFit/>
          </a:bodyPr>
          <a:lstStyle/>
          <a:p>
            <a:r>
              <a:rPr lang="en-US" altLang="zh-CN" sz="600" dirty="0"/>
              <a:t>SHR</a:t>
            </a:r>
            <a:endParaRPr lang="en-SG" sz="600" dirty="0"/>
          </a:p>
        </p:txBody>
      </p:sp>
      <p:cxnSp>
        <p:nvCxnSpPr>
          <p:cNvPr id="44" name="Straight Connector 43">
            <a:extLst>
              <a:ext uri="{FF2B5EF4-FFF2-40B4-BE49-F238E27FC236}">
                <a16:creationId xmlns:a16="http://schemas.microsoft.com/office/drawing/2014/main" id="{2F1F4C13-8513-4A15-A240-7D53F1239F52}"/>
              </a:ext>
            </a:extLst>
          </p:cNvPr>
          <p:cNvCxnSpPr>
            <a:cxnSpLocks/>
          </p:cNvCxnSpPr>
          <p:nvPr/>
        </p:nvCxnSpPr>
        <p:spPr>
          <a:xfrm flipH="1">
            <a:off x="2605017" y="3009934"/>
            <a:ext cx="14968" cy="2381209"/>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FC98CE41-C9AD-47E6-B965-D6DB5264944E}"/>
              </a:ext>
            </a:extLst>
          </p:cNvPr>
          <p:cNvCxnSpPr>
            <a:cxnSpLocks/>
          </p:cNvCxnSpPr>
          <p:nvPr/>
        </p:nvCxnSpPr>
        <p:spPr>
          <a:xfrm>
            <a:off x="3462287" y="3048573"/>
            <a:ext cx="0" cy="2122123"/>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BE04CF6D-F093-445E-9C94-CBADA12E8F12}"/>
              </a:ext>
            </a:extLst>
          </p:cNvPr>
          <p:cNvCxnSpPr>
            <a:cxnSpLocks/>
          </p:cNvCxnSpPr>
          <p:nvPr/>
        </p:nvCxnSpPr>
        <p:spPr>
          <a:xfrm>
            <a:off x="2605017" y="3265652"/>
            <a:ext cx="860742" cy="10974"/>
          </a:xfrm>
          <a:prstGeom prst="line">
            <a:avLst/>
          </a:prstGeom>
          <a:ln w="6350">
            <a:solidFill>
              <a:schemeClr val="tx1"/>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47" name="TextBox 46">
            <a:extLst>
              <a:ext uri="{FF2B5EF4-FFF2-40B4-BE49-F238E27FC236}">
                <a16:creationId xmlns:a16="http://schemas.microsoft.com/office/drawing/2014/main" id="{F53D9864-A9B8-4F98-A3D3-E930BA2FE9D9}"/>
              </a:ext>
            </a:extLst>
          </p:cNvPr>
          <p:cNvSpPr txBox="1"/>
          <p:nvPr/>
        </p:nvSpPr>
        <p:spPr>
          <a:xfrm>
            <a:off x="2791632" y="3009934"/>
            <a:ext cx="537327" cy="230832"/>
          </a:xfrm>
          <a:prstGeom prst="rect">
            <a:avLst/>
          </a:prstGeom>
          <a:noFill/>
        </p:spPr>
        <p:txBody>
          <a:bodyPr wrap="none" rtlCol="0">
            <a:spAutoFit/>
          </a:bodyPr>
          <a:lstStyle/>
          <a:p>
            <a:r>
              <a:rPr lang="en-US" altLang="zh-CN" sz="900" dirty="0"/>
              <a:t>&gt;=1 </a:t>
            </a:r>
            <a:r>
              <a:rPr lang="en-US" altLang="zh-CN" sz="900" dirty="0" err="1"/>
              <a:t>ms</a:t>
            </a:r>
            <a:endParaRPr lang="en-SG" sz="900" dirty="0"/>
          </a:p>
        </p:txBody>
      </p:sp>
      <p:sp>
        <p:nvSpPr>
          <p:cNvPr id="48" name="TextBox 47">
            <a:extLst>
              <a:ext uri="{FF2B5EF4-FFF2-40B4-BE49-F238E27FC236}">
                <a16:creationId xmlns:a16="http://schemas.microsoft.com/office/drawing/2014/main" id="{4068C24B-2975-4147-8C22-06CA12691FAC}"/>
              </a:ext>
            </a:extLst>
          </p:cNvPr>
          <p:cNvSpPr txBox="1"/>
          <p:nvPr/>
        </p:nvSpPr>
        <p:spPr>
          <a:xfrm>
            <a:off x="1812395" y="6022035"/>
            <a:ext cx="2215052" cy="307777"/>
          </a:xfrm>
          <a:prstGeom prst="rect">
            <a:avLst/>
          </a:prstGeom>
          <a:noFill/>
        </p:spPr>
        <p:txBody>
          <a:bodyPr wrap="square" rtlCol="0">
            <a:spAutoFit/>
          </a:bodyPr>
          <a:lstStyle/>
          <a:p>
            <a:r>
              <a:rPr lang="en-US" altLang="zh-CN" sz="1400" dirty="0"/>
              <a:t>If simply extend aspect 1</a:t>
            </a:r>
          </a:p>
        </p:txBody>
      </p:sp>
      <p:sp>
        <p:nvSpPr>
          <p:cNvPr id="49" name="TextBox 48">
            <a:extLst>
              <a:ext uri="{FF2B5EF4-FFF2-40B4-BE49-F238E27FC236}">
                <a16:creationId xmlns:a16="http://schemas.microsoft.com/office/drawing/2014/main" id="{99C7FD8F-B896-43C7-B314-05ABFCC83A8B}"/>
              </a:ext>
            </a:extLst>
          </p:cNvPr>
          <p:cNvSpPr txBox="1"/>
          <p:nvPr/>
        </p:nvSpPr>
        <p:spPr>
          <a:xfrm>
            <a:off x="5580877" y="5882735"/>
            <a:ext cx="505267" cy="230832"/>
          </a:xfrm>
          <a:prstGeom prst="rect">
            <a:avLst/>
          </a:prstGeom>
          <a:noFill/>
        </p:spPr>
        <p:txBody>
          <a:bodyPr wrap="none" rtlCol="0">
            <a:spAutoFit/>
          </a:bodyPr>
          <a:lstStyle/>
          <a:p>
            <a:r>
              <a:rPr lang="en-US" altLang="zh-CN" sz="900" dirty="0"/>
              <a:t>Time  </a:t>
            </a:r>
            <a:endParaRPr lang="en-SG" sz="900" dirty="0"/>
          </a:p>
        </p:txBody>
      </p:sp>
      <p:sp>
        <p:nvSpPr>
          <p:cNvPr id="50" name="TextBox 49">
            <a:extLst>
              <a:ext uri="{FF2B5EF4-FFF2-40B4-BE49-F238E27FC236}">
                <a16:creationId xmlns:a16="http://schemas.microsoft.com/office/drawing/2014/main" id="{DF61861C-2D68-46D7-A5F0-45DA77F47745}"/>
              </a:ext>
            </a:extLst>
          </p:cNvPr>
          <p:cNvSpPr txBox="1"/>
          <p:nvPr/>
        </p:nvSpPr>
        <p:spPr>
          <a:xfrm>
            <a:off x="1613758" y="4352275"/>
            <a:ext cx="360000" cy="504000"/>
          </a:xfrm>
          <a:prstGeom prst="rect">
            <a:avLst/>
          </a:prstGeom>
          <a:solidFill>
            <a:schemeClr val="accent3"/>
          </a:solidFill>
          <a:ln>
            <a:solidFill>
              <a:schemeClr val="tx1"/>
            </a:solidFill>
          </a:ln>
        </p:spPr>
        <p:txBody>
          <a:bodyPr wrap="square" rtlCol="0" anchor="ctr">
            <a:spAutoFit/>
          </a:bodyPr>
          <a:lstStyle/>
          <a:p>
            <a:pPr algn="ctr"/>
            <a:r>
              <a:rPr lang="en-US" altLang="zh-CN" sz="600" dirty="0"/>
              <a:t>SEG</a:t>
            </a:r>
          </a:p>
          <a:p>
            <a:pPr algn="ctr"/>
            <a:r>
              <a:rPr lang="en-US" sz="600" dirty="0"/>
              <a:t>2</a:t>
            </a:r>
            <a:endParaRPr lang="en-SG" sz="600" dirty="0"/>
          </a:p>
        </p:txBody>
      </p:sp>
      <p:cxnSp>
        <p:nvCxnSpPr>
          <p:cNvPr id="51" name="Straight Arrow Connector 50">
            <a:extLst>
              <a:ext uri="{FF2B5EF4-FFF2-40B4-BE49-F238E27FC236}">
                <a16:creationId xmlns:a16="http://schemas.microsoft.com/office/drawing/2014/main" id="{6BCD03B7-90E9-4FAC-8D20-2C6E2C549AA9}"/>
              </a:ext>
            </a:extLst>
          </p:cNvPr>
          <p:cNvCxnSpPr>
            <a:cxnSpLocks/>
          </p:cNvCxnSpPr>
          <p:nvPr/>
        </p:nvCxnSpPr>
        <p:spPr>
          <a:xfrm>
            <a:off x="6693680" y="5915186"/>
            <a:ext cx="5400000" cy="0"/>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52" name="Straight Arrow Connector 51">
            <a:extLst>
              <a:ext uri="{FF2B5EF4-FFF2-40B4-BE49-F238E27FC236}">
                <a16:creationId xmlns:a16="http://schemas.microsoft.com/office/drawing/2014/main" id="{2A490BB2-D541-42FC-8939-6DA46FBE4914}"/>
              </a:ext>
            </a:extLst>
          </p:cNvPr>
          <p:cNvCxnSpPr>
            <a:cxnSpLocks/>
          </p:cNvCxnSpPr>
          <p:nvPr/>
        </p:nvCxnSpPr>
        <p:spPr>
          <a:xfrm>
            <a:off x="6694520" y="5282545"/>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3" name="Straight Arrow Connector 52">
            <a:extLst>
              <a:ext uri="{FF2B5EF4-FFF2-40B4-BE49-F238E27FC236}">
                <a16:creationId xmlns:a16="http://schemas.microsoft.com/office/drawing/2014/main" id="{4164DC7E-4870-4165-A4B7-F68CA7562537}"/>
              </a:ext>
            </a:extLst>
          </p:cNvPr>
          <p:cNvCxnSpPr>
            <a:cxnSpLocks/>
          </p:cNvCxnSpPr>
          <p:nvPr/>
        </p:nvCxnSpPr>
        <p:spPr>
          <a:xfrm>
            <a:off x="6694520" y="5406556"/>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4" name="Straight Arrow Connector 53">
            <a:extLst>
              <a:ext uri="{FF2B5EF4-FFF2-40B4-BE49-F238E27FC236}">
                <a16:creationId xmlns:a16="http://schemas.microsoft.com/office/drawing/2014/main" id="{7731AB55-C188-4C0C-A502-8586D5751914}"/>
              </a:ext>
            </a:extLst>
          </p:cNvPr>
          <p:cNvCxnSpPr>
            <a:cxnSpLocks/>
          </p:cNvCxnSpPr>
          <p:nvPr/>
        </p:nvCxnSpPr>
        <p:spPr>
          <a:xfrm>
            <a:off x="6694520" y="5530567"/>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5" name="Straight Arrow Connector 54">
            <a:extLst>
              <a:ext uri="{FF2B5EF4-FFF2-40B4-BE49-F238E27FC236}">
                <a16:creationId xmlns:a16="http://schemas.microsoft.com/office/drawing/2014/main" id="{3241F7B8-3780-465A-BCBB-7A26E51F80C5}"/>
              </a:ext>
            </a:extLst>
          </p:cNvPr>
          <p:cNvCxnSpPr>
            <a:cxnSpLocks/>
          </p:cNvCxnSpPr>
          <p:nvPr/>
        </p:nvCxnSpPr>
        <p:spPr>
          <a:xfrm>
            <a:off x="6694520" y="5654578"/>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6" name="Straight Arrow Connector 55">
            <a:extLst>
              <a:ext uri="{FF2B5EF4-FFF2-40B4-BE49-F238E27FC236}">
                <a16:creationId xmlns:a16="http://schemas.microsoft.com/office/drawing/2014/main" id="{BC121C05-D3D4-4276-8AAA-E7F3FCB03E79}"/>
              </a:ext>
            </a:extLst>
          </p:cNvPr>
          <p:cNvCxnSpPr>
            <a:cxnSpLocks/>
          </p:cNvCxnSpPr>
          <p:nvPr/>
        </p:nvCxnSpPr>
        <p:spPr>
          <a:xfrm>
            <a:off x="6694520" y="3918424"/>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7" name="Straight Arrow Connector 56">
            <a:extLst>
              <a:ext uri="{FF2B5EF4-FFF2-40B4-BE49-F238E27FC236}">
                <a16:creationId xmlns:a16="http://schemas.microsoft.com/office/drawing/2014/main" id="{9666B5E5-A23F-4765-B141-7A71481959B1}"/>
              </a:ext>
            </a:extLst>
          </p:cNvPr>
          <p:cNvCxnSpPr>
            <a:cxnSpLocks/>
          </p:cNvCxnSpPr>
          <p:nvPr/>
        </p:nvCxnSpPr>
        <p:spPr>
          <a:xfrm>
            <a:off x="6694520" y="4662490"/>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8" name="Straight Arrow Connector 57">
            <a:extLst>
              <a:ext uri="{FF2B5EF4-FFF2-40B4-BE49-F238E27FC236}">
                <a16:creationId xmlns:a16="http://schemas.microsoft.com/office/drawing/2014/main" id="{A4E164BB-D5A1-44FE-9F76-0EED5B9DBFAD}"/>
              </a:ext>
            </a:extLst>
          </p:cNvPr>
          <p:cNvCxnSpPr>
            <a:cxnSpLocks/>
          </p:cNvCxnSpPr>
          <p:nvPr/>
        </p:nvCxnSpPr>
        <p:spPr>
          <a:xfrm>
            <a:off x="6694520" y="4910512"/>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9" name="Straight Arrow Connector 58">
            <a:extLst>
              <a:ext uri="{FF2B5EF4-FFF2-40B4-BE49-F238E27FC236}">
                <a16:creationId xmlns:a16="http://schemas.microsoft.com/office/drawing/2014/main" id="{96CDB92A-C411-4FF5-BB3C-D7BEC0DEA459}"/>
              </a:ext>
            </a:extLst>
          </p:cNvPr>
          <p:cNvCxnSpPr>
            <a:cxnSpLocks/>
          </p:cNvCxnSpPr>
          <p:nvPr/>
        </p:nvCxnSpPr>
        <p:spPr>
          <a:xfrm>
            <a:off x="6694520" y="5034523"/>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0" name="Straight Arrow Connector 59">
            <a:extLst>
              <a:ext uri="{FF2B5EF4-FFF2-40B4-BE49-F238E27FC236}">
                <a16:creationId xmlns:a16="http://schemas.microsoft.com/office/drawing/2014/main" id="{5C167490-5362-43B4-AC5A-C1B098C1B3B4}"/>
              </a:ext>
            </a:extLst>
          </p:cNvPr>
          <p:cNvCxnSpPr>
            <a:cxnSpLocks/>
          </p:cNvCxnSpPr>
          <p:nvPr/>
        </p:nvCxnSpPr>
        <p:spPr>
          <a:xfrm>
            <a:off x="6694520" y="5158534"/>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1" name="Straight Arrow Connector 60">
            <a:extLst>
              <a:ext uri="{FF2B5EF4-FFF2-40B4-BE49-F238E27FC236}">
                <a16:creationId xmlns:a16="http://schemas.microsoft.com/office/drawing/2014/main" id="{FACE21B0-8BE3-4A83-B56C-F85DB7E25DB7}"/>
              </a:ext>
            </a:extLst>
          </p:cNvPr>
          <p:cNvCxnSpPr>
            <a:cxnSpLocks/>
          </p:cNvCxnSpPr>
          <p:nvPr/>
        </p:nvCxnSpPr>
        <p:spPr>
          <a:xfrm flipV="1">
            <a:off x="6693680" y="3382591"/>
            <a:ext cx="0" cy="2520000"/>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62" name="Straight Arrow Connector 61">
            <a:extLst>
              <a:ext uri="{FF2B5EF4-FFF2-40B4-BE49-F238E27FC236}">
                <a16:creationId xmlns:a16="http://schemas.microsoft.com/office/drawing/2014/main" id="{D2EFB683-AFAE-468F-8D93-D4AD52A211F0}"/>
              </a:ext>
            </a:extLst>
          </p:cNvPr>
          <p:cNvCxnSpPr>
            <a:cxnSpLocks/>
          </p:cNvCxnSpPr>
          <p:nvPr/>
        </p:nvCxnSpPr>
        <p:spPr>
          <a:xfrm>
            <a:off x="6694520" y="5778589"/>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3" name="Straight Arrow Connector 62">
            <a:extLst>
              <a:ext uri="{FF2B5EF4-FFF2-40B4-BE49-F238E27FC236}">
                <a16:creationId xmlns:a16="http://schemas.microsoft.com/office/drawing/2014/main" id="{C060D5A4-84AE-4965-8BCB-ED24BD65D7C6}"/>
              </a:ext>
            </a:extLst>
          </p:cNvPr>
          <p:cNvCxnSpPr>
            <a:cxnSpLocks/>
          </p:cNvCxnSpPr>
          <p:nvPr/>
        </p:nvCxnSpPr>
        <p:spPr>
          <a:xfrm>
            <a:off x="6694520" y="3670402"/>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4" name="Straight Arrow Connector 63">
            <a:extLst>
              <a:ext uri="{FF2B5EF4-FFF2-40B4-BE49-F238E27FC236}">
                <a16:creationId xmlns:a16="http://schemas.microsoft.com/office/drawing/2014/main" id="{5E90044B-A21D-4D3F-9FA9-F1A6A6E7CA1A}"/>
              </a:ext>
            </a:extLst>
          </p:cNvPr>
          <p:cNvCxnSpPr>
            <a:cxnSpLocks/>
          </p:cNvCxnSpPr>
          <p:nvPr/>
        </p:nvCxnSpPr>
        <p:spPr>
          <a:xfrm>
            <a:off x="6694520" y="4166446"/>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5" name="Straight Arrow Connector 64">
            <a:extLst>
              <a:ext uri="{FF2B5EF4-FFF2-40B4-BE49-F238E27FC236}">
                <a16:creationId xmlns:a16="http://schemas.microsoft.com/office/drawing/2014/main" id="{CE2F9DE2-B5FE-45DD-9EBC-DD18181C9F4C}"/>
              </a:ext>
            </a:extLst>
          </p:cNvPr>
          <p:cNvCxnSpPr>
            <a:cxnSpLocks/>
          </p:cNvCxnSpPr>
          <p:nvPr/>
        </p:nvCxnSpPr>
        <p:spPr>
          <a:xfrm>
            <a:off x="6694520" y="4414468"/>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6" name="TextBox 65">
            <a:extLst>
              <a:ext uri="{FF2B5EF4-FFF2-40B4-BE49-F238E27FC236}">
                <a16:creationId xmlns:a16="http://schemas.microsoft.com/office/drawing/2014/main" id="{C4E074F2-1DA4-410B-8FEC-392D5E41DDF2}"/>
              </a:ext>
            </a:extLst>
          </p:cNvPr>
          <p:cNvSpPr txBox="1"/>
          <p:nvPr/>
        </p:nvSpPr>
        <p:spPr>
          <a:xfrm>
            <a:off x="6372549" y="5550155"/>
            <a:ext cx="415498" cy="230832"/>
          </a:xfrm>
          <a:prstGeom prst="rect">
            <a:avLst/>
          </a:prstGeom>
          <a:noFill/>
        </p:spPr>
        <p:txBody>
          <a:bodyPr wrap="none" rtlCol="0">
            <a:spAutoFit/>
          </a:bodyPr>
          <a:lstStyle/>
          <a:p>
            <a:r>
              <a:rPr lang="en-US" altLang="zh-CN" sz="900" dirty="0"/>
              <a:t>CH0</a:t>
            </a:r>
            <a:endParaRPr lang="en-SG" sz="900" dirty="0"/>
          </a:p>
        </p:txBody>
      </p:sp>
      <p:sp>
        <p:nvSpPr>
          <p:cNvPr id="67" name="TextBox 66">
            <a:extLst>
              <a:ext uri="{FF2B5EF4-FFF2-40B4-BE49-F238E27FC236}">
                <a16:creationId xmlns:a16="http://schemas.microsoft.com/office/drawing/2014/main" id="{BC4FEA09-DB5F-4933-8C0F-CA807D946CEC}"/>
              </a:ext>
            </a:extLst>
          </p:cNvPr>
          <p:cNvSpPr txBox="1"/>
          <p:nvPr/>
        </p:nvSpPr>
        <p:spPr>
          <a:xfrm>
            <a:off x="6345854" y="4539898"/>
            <a:ext cx="415498" cy="230832"/>
          </a:xfrm>
          <a:prstGeom prst="rect">
            <a:avLst/>
          </a:prstGeom>
          <a:noFill/>
        </p:spPr>
        <p:txBody>
          <a:bodyPr wrap="none" rtlCol="0">
            <a:spAutoFit/>
          </a:bodyPr>
          <a:lstStyle/>
          <a:p>
            <a:r>
              <a:rPr lang="en-US" altLang="zh-CN" sz="900" dirty="0"/>
              <a:t>CH4</a:t>
            </a:r>
            <a:endParaRPr lang="en-SG" sz="900" dirty="0"/>
          </a:p>
        </p:txBody>
      </p:sp>
      <p:sp>
        <p:nvSpPr>
          <p:cNvPr id="68" name="TextBox 67">
            <a:extLst>
              <a:ext uri="{FF2B5EF4-FFF2-40B4-BE49-F238E27FC236}">
                <a16:creationId xmlns:a16="http://schemas.microsoft.com/office/drawing/2014/main" id="{7A66D1AA-034B-4A38-9427-A584D115B3F9}"/>
              </a:ext>
            </a:extLst>
          </p:cNvPr>
          <p:cNvSpPr txBox="1"/>
          <p:nvPr/>
        </p:nvSpPr>
        <p:spPr>
          <a:xfrm>
            <a:off x="6361094" y="5027331"/>
            <a:ext cx="415498" cy="230832"/>
          </a:xfrm>
          <a:prstGeom prst="rect">
            <a:avLst/>
          </a:prstGeom>
          <a:noFill/>
        </p:spPr>
        <p:txBody>
          <a:bodyPr wrap="none" rtlCol="0">
            <a:spAutoFit/>
          </a:bodyPr>
          <a:lstStyle/>
          <a:p>
            <a:r>
              <a:rPr lang="en-US" altLang="zh-CN" sz="900" dirty="0"/>
              <a:t>CH2</a:t>
            </a:r>
            <a:endParaRPr lang="en-SG" sz="900" dirty="0"/>
          </a:p>
        </p:txBody>
      </p:sp>
      <p:sp>
        <p:nvSpPr>
          <p:cNvPr id="69" name="TextBox 68">
            <a:extLst>
              <a:ext uri="{FF2B5EF4-FFF2-40B4-BE49-F238E27FC236}">
                <a16:creationId xmlns:a16="http://schemas.microsoft.com/office/drawing/2014/main" id="{383640C4-8559-4A19-B4AA-F6B2B1A8E628}"/>
              </a:ext>
            </a:extLst>
          </p:cNvPr>
          <p:cNvSpPr txBox="1"/>
          <p:nvPr/>
        </p:nvSpPr>
        <p:spPr>
          <a:xfrm>
            <a:off x="6361094" y="4789539"/>
            <a:ext cx="415498" cy="230832"/>
          </a:xfrm>
          <a:prstGeom prst="rect">
            <a:avLst/>
          </a:prstGeom>
          <a:noFill/>
        </p:spPr>
        <p:txBody>
          <a:bodyPr wrap="none" rtlCol="0">
            <a:spAutoFit/>
          </a:bodyPr>
          <a:lstStyle/>
          <a:p>
            <a:r>
              <a:rPr lang="en-US" altLang="zh-CN" sz="900" dirty="0"/>
              <a:t>CH3</a:t>
            </a:r>
            <a:endParaRPr lang="en-SG" sz="900" dirty="0"/>
          </a:p>
        </p:txBody>
      </p:sp>
      <p:sp>
        <p:nvSpPr>
          <p:cNvPr id="70" name="TextBox 69">
            <a:extLst>
              <a:ext uri="{FF2B5EF4-FFF2-40B4-BE49-F238E27FC236}">
                <a16:creationId xmlns:a16="http://schemas.microsoft.com/office/drawing/2014/main" id="{1DB09315-6672-4FD3-9793-11E0BB22E7A2}"/>
              </a:ext>
            </a:extLst>
          </p:cNvPr>
          <p:cNvSpPr txBox="1"/>
          <p:nvPr/>
        </p:nvSpPr>
        <p:spPr>
          <a:xfrm>
            <a:off x="6344987" y="4301459"/>
            <a:ext cx="415498" cy="230832"/>
          </a:xfrm>
          <a:prstGeom prst="rect">
            <a:avLst/>
          </a:prstGeom>
          <a:noFill/>
        </p:spPr>
        <p:txBody>
          <a:bodyPr wrap="none" rtlCol="0">
            <a:spAutoFit/>
          </a:bodyPr>
          <a:lstStyle/>
          <a:p>
            <a:r>
              <a:rPr lang="en-US" altLang="zh-CN" sz="900" dirty="0"/>
              <a:t>CH5</a:t>
            </a:r>
            <a:endParaRPr lang="en-SG" sz="900" dirty="0"/>
          </a:p>
        </p:txBody>
      </p:sp>
      <p:sp>
        <p:nvSpPr>
          <p:cNvPr id="71" name="TextBox 70">
            <a:extLst>
              <a:ext uri="{FF2B5EF4-FFF2-40B4-BE49-F238E27FC236}">
                <a16:creationId xmlns:a16="http://schemas.microsoft.com/office/drawing/2014/main" id="{83A5F4D9-2EA2-4803-B7E3-178E7438604B}"/>
              </a:ext>
            </a:extLst>
          </p:cNvPr>
          <p:cNvSpPr txBox="1"/>
          <p:nvPr/>
        </p:nvSpPr>
        <p:spPr>
          <a:xfrm>
            <a:off x="6372549" y="5281078"/>
            <a:ext cx="415498" cy="230832"/>
          </a:xfrm>
          <a:prstGeom prst="rect">
            <a:avLst/>
          </a:prstGeom>
          <a:noFill/>
        </p:spPr>
        <p:txBody>
          <a:bodyPr wrap="none" rtlCol="0">
            <a:spAutoFit/>
          </a:bodyPr>
          <a:lstStyle/>
          <a:p>
            <a:r>
              <a:rPr lang="en-US" altLang="zh-CN" sz="900" dirty="0"/>
              <a:t>CH1</a:t>
            </a:r>
            <a:endParaRPr lang="en-SG" sz="900" dirty="0"/>
          </a:p>
        </p:txBody>
      </p:sp>
      <p:sp>
        <p:nvSpPr>
          <p:cNvPr id="72" name="TextBox 71">
            <a:extLst>
              <a:ext uri="{FF2B5EF4-FFF2-40B4-BE49-F238E27FC236}">
                <a16:creationId xmlns:a16="http://schemas.microsoft.com/office/drawing/2014/main" id="{1C0C8D9E-BAB8-41E5-95B7-699D72366028}"/>
              </a:ext>
            </a:extLst>
          </p:cNvPr>
          <p:cNvSpPr txBox="1"/>
          <p:nvPr/>
        </p:nvSpPr>
        <p:spPr>
          <a:xfrm>
            <a:off x="6662258" y="3323479"/>
            <a:ext cx="700833" cy="230832"/>
          </a:xfrm>
          <a:prstGeom prst="rect">
            <a:avLst/>
          </a:prstGeom>
          <a:noFill/>
        </p:spPr>
        <p:txBody>
          <a:bodyPr wrap="none" rtlCol="0">
            <a:spAutoFit/>
          </a:bodyPr>
          <a:lstStyle/>
          <a:p>
            <a:r>
              <a:rPr lang="en-US" altLang="zh-CN" sz="900" dirty="0"/>
              <a:t>Frequency </a:t>
            </a:r>
            <a:endParaRPr lang="en-SG" sz="900" dirty="0"/>
          </a:p>
        </p:txBody>
      </p:sp>
      <p:sp>
        <p:nvSpPr>
          <p:cNvPr id="73" name="TextBox 72">
            <a:extLst>
              <a:ext uri="{FF2B5EF4-FFF2-40B4-BE49-F238E27FC236}">
                <a16:creationId xmlns:a16="http://schemas.microsoft.com/office/drawing/2014/main" id="{8AFD297F-9269-4210-B4E1-3980D50406AC}"/>
              </a:ext>
            </a:extLst>
          </p:cNvPr>
          <p:cNvSpPr txBox="1"/>
          <p:nvPr/>
        </p:nvSpPr>
        <p:spPr>
          <a:xfrm>
            <a:off x="7256287" y="4907959"/>
            <a:ext cx="360000" cy="504000"/>
          </a:xfrm>
          <a:prstGeom prst="rect">
            <a:avLst/>
          </a:prstGeom>
          <a:solidFill>
            <a:schemeClr val="accent3"/>
          </a:solidFill>
          <a:ln>
            <a:solidFill>
              <a:schemeClr val="tx1"/>
            </a:solidFill>
          </a:ln>
        </p:spPr>
        <p:txBody>
          <a:bodyPr wrap="square" rtlCol="0" anchor="ctr">
            <a:spAutoFit/>
          </a:bodyPr>
          <a:lstStyle/>
          <a:p>
            <a:pPr algn="ctr"/>
            <a:r>
              <a:rPr lang="en-US" altLang="zh-CN" sz="600" dirty="0"/>
              <a:t>SEG</a:t>
            </a:r>
          </a:p>
          <a:p>
            <a:pPr algn="ctr"/>
            <a:r>
              <a:rPr lang="en-US" sz="600" dirty="0"/>
              <a:t>1</a:t>
            </a:r>
            <a:endParaRPr lang="en-SG" sz="600" dirty="0"/>
          </a:p>
        </p:txBody>
      </p:sp>
      <p:cxnSp>
        <p:nvCxnSpPr>
          <p:cNvPr id="74" name="Straight Arrow Connector 73">
            <a:extLst>
              <a:ext uri="{FF2B5EF4-FFF2-40B4-BE49-F238E27FC236}">
                <a16:creationId xmlns:a16="http://schemas.microsoft.com/office/drawing/2014/main" id="{164BD968-DDAF-48AC-B51F-337E360506D3}"/>
              </a:ext>
            </a:extLst>
          </p:cNvPr>
          <p:cNvCxnSpPr>
            <a:cxnSpLocks/>
          </p:cNvCxnSpPr>
          <p:nvPr/>
        </p:nvCxnSpPr>
        <p:spPr>
          <a:xfrm>
            <a:off x="6694520" y="4786501"/>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5" name="Straight Arrow Connector 74">
            <a:extLst>
              <a:ext uri="{FF2B5EF4-FFF2-40B4-BE49-F238E27FC236}">
                <a16:creationId xmlns:a16="http://schemas.microsoft.com/office/drawing/2014/main" id="{0309819C-C76F-45F3-92C5-8B4843E164F5}"/>
              </a:ext>
            </a:extLst>
          </p:cNvPr>
          <p:cNvCxnSpPr>
            <a:cxnSpLocks/>
          </p:cNvCxnSpPr>
          <p:nvPr/>
        </p:nvCxnSpPr>
        <p:spPr>
          <a:xfrm>
            <a:off x="6694520" y="3794413"/>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6" name="Straight Arrow Connector 75">
            <a:extLst>
              <a:ext uri="{FF2B5EF4-FFF2-40B4-BE49-F238E27FC236}">
                <a16:creationId xmlns:a16="http://schemas.microsoft.com/office/drawing/2014/main" id="{CBFB4F8D-7AEA-41A7-8529-EFDFBB031421}"/>
              </a:ext>
            </a:extLst>
          </p:cNvPr>
          <p:cNvCxnSpPr>
            <a:cxnSpLocks/>
          </p:cNvCxnSpPr>
          <p:nvPr/>
        </p:nvCxnSpPr>
        <p:spPr>
          <a:xfrm>
            <a:off x="6694520" y="4042435"/>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7" name="Straight Arrow Connector 76">
            <a:extLst>
              <a:ext uri="{FF2B5EF4-FFF2-40B4-BE49-F238E27FC236}">
                <a16:creationId xmlns:a16="http://schemas.microsoft.com/office/drawing/2014/main" id="{CF5CF1E5-3366-42BA-9DC6-FBAFB328D85C}"/>
              </a:ext>
            </a:extLst>
          </p:cNvPr>
          <p:cNvCxnSpPr>
            <a:cxnSpLocks/>
          </p:cNvCxnSpPr>
          <p:nvPr/>
        </p:nvCxnSpPr>
        <p:spPr>
          <a:xfrm>
            <a:off x="6694520" y="4290457"/>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8" name="Straight Arrow Connector 77">
            <a:extLst>
              <a:ext uri="{FF2B5EF4-FFF2-40B4-BE49-F238E27FC236}">
                <a16:creationId xmlns:a16="http://schemas.microsoft.com/office/drawing/2014/main" id="{2EBD65CF-3BE0-4DF7-BBDB-D01C546EF6D4}"/>
              </a:ext>
            </a:extLst>
          </p:cNvPr>
          <p:cNvCxnSpPr>
            <a:cxnSpLocks/>
          </p:cNvCxnSpPr>
          <p:nvPr/>
        </p:nvCxnSpPr>
        <p:spPr>
          <a:xfrm>
            <a:off x="6694520" y="4538479"/>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79" name="TextBox 78">
            <a:extLst>
              <a:ext uri="{FF2B5EF4-FFF2-40B4-BE49-F238E27FC236}">
                <a16:creationId xmlns:a16="http://schemas.microsoft.com/office/drawing/2014/main" id="{2DF014C9-3067-40F6-B04A-8B6BF9141CAF}"/>
              </a:ext>
            </a:extLst>
          </p:cNvPr>
          <p:cNvSpPr txBox="1"/>
          <p:nvPr/>
        </p:nvSpPr>
        <p:spPr>
          <a:xfrm>
            <a:off x="11265668" y="3672303"/>
            <a:ext cx="360000" cy="504000"/>
          </a:xfrm>
          <a:prstGeom prst="rect">
            <a:avLst/>
          </a:prstGeom>
          <a:solidFill>
            <a:schemeClr val="accent3"/>
          </a:solidFill>
          <a:ln>
            <a:solidFill>
              <a:schemeClr val="tx1"/>
            </a:solidFill>
          </a:ln>
        </p:spPr>
        <p:txBody>
          <a:bodyPr wrap="square" rtlCol="0" anchor="ctr">
            <a:spAutoFit/>
          </a:bodyPr>
          <a:lstStyle/>
          <a:p>
            <a:pPr algn="ctr"/>
            <a:r>
              <a:rPr lang="en-US" altLang="zh-CN" sz="600" dirty="0"/>
              <a:t>SEG</a:t>
            </a:r>
          </a:p>
          <a:p>
            <a:pPr algn="ctr"/>
            <a:r>
              <a:rPr lang="en-US" sz="600" dirty="0"/>
              <a:t>4</a:t>
            </a:r>
            <a:endParaRPr lang="en-SG" sz="600" dirty="0"/>
          </a:p>
        </p:txBody>
      </p:sp>
      <p:sp>
        <p:nvSpPr>
          <p:cNvPr id="80" name="TextBox 79">
            <a:extLst>
              <a:ext uri="{FF2B5EF4-FFF2-40B4-BE49-F238E27FC236}">
                <a16:creationId xmlns:a16="http://schemas.microsoft.com/office/drawing/2014/main" id="{47C37F52-2AD4-4982-ACFD-EB1522B0D437}"/>
              </a:ext>
            </a:extLst>
          </p:cNvPr>
          <p:cNvSpPr txBox="1"/>
          <p:nvPr/>
        </p:nvSpPr>
        <p:spPr>
          <a:xfrm>
            <a:off x="8297041" y="3907423"/>
            <a:ext cx="360000" cy="504000"/>
          </a:xfrm>
          <a:prstGeom prst="rect">
            <a:avLst/>
          </a:prstGeom>
          <a:solidFill>
            <a:schemeClr val="bg1"/>
          </a:solidFill>
          <a:ln>
            <a:solidFill>
              <a:schemeClr val="tx1"/>
            </a:solidFill>
          </a:ln>
        </p:spPr>
        <p:txBody>
          <a:bodyPr wrap="square" rtlCol="0" anchor="ctr">
            <a:spAutoFit/>
          </a:bodyPr>
          <a:lstStyle/>
          <a:p>
            <a:pPr algn="ctr"/>
            <a:r>
              <a:rPr lang="en-US" altLang="zh-CN" sz="600" dirty="0"/>
              <a:t>SEG</a:t>
            </a:r>
          </a:p>
          <a:p>
            <a:pPr algn="ctr"/>
            <a:r>
              <a:rPr lang="en-US" sz="600" dirty="0"/>
              <a:t>3</a:t>
            </a:r>
            <a:endParaRPr lang="en-SG" sz="600" dirty="0"/>
          </a:p>
        </p:txBody>
      </p:sp>
      <p:sp>
        <p:nvSpPr>
          <p:cNvPr id="81" name="TextBox 80">
            <a:extLst>
              <a:ext uri="{FF2B5EF4-FFF2-40B4-BE49-F238E27FC236}">
                <a16:creationId xmlns:a16="http://schemas.microsoft.com/office/drawing/2014/main" id="{7CCF487C-A832-47B7-94FD-D7FB7340E4CD}"/>
              </a:ext>
            </a:extLst>
          </p:cNvPr>
          <p:cNvSpPr txBox="1"/>
          <p:nvPr/>
        </p:nvSpPr>
        <p:spPr>
          <a:xfrm>
            <a:off x="9805553" y="4159958"/>
            <a:ext cx="360000" cy="504000"/>
          </a:xfrm>
          <a:prstGeom prst="rect">
            <a:avLst/>
          </a:prstGeom>
          <a:solidFill>
            <a:schemeClr val="accent3"/>
          </a:solidFill>
          <a:ln>
            <a:solidFill>
              <a:schemeClr val="tx1"/>
            </a:solidFill>
          </a:ln>
        </p:spPr>
        <p:txBody>
          <a:bodyPr wrap="square" rtlCol="0" anchor="ctr">
            <a:spAutoFit/>
          </a:bodyPr>
          <a:lstStyle/>
          <a:p>
            <a:pPr algn="ctr"/>
            <a:r>
              <a:rPr lang="en-US" altLang="zh-CN" sz="600" dirty="0"/>
              <a:t>SEG</a:t>
            </a:r>
          </a:p>
          <a:p>
            <a:pPr algn="ctr"/>
            <a:r>
              <a:rPr lang="en-US" sz="600" dirty="0"/>
              <a:t>1</a:t>
            </a:r>
            <a:endParaRPr lang="en-SG" sz="600" dirty="0"/>
          </a:p>
        </p:txBody>
      </p:sp>
      <p:sp>
        <p:nvSpPr>
          <p:cNvPr id="82" name="TextBox 81">
            <a:extLst>
              <a:ext uri="{FF2B5EF4-FFF2-40B4-BE49-F238E27FC236}">
                <a16:creationId xmlns:a16="http://schemas.microsoft.com/office/drawing/2014/main" id="{8FDB5DBE-2409-4BC9-BA1A-7F624ABDE832}"/>
              </a:ext>
            </a:extLst>
          </p:cNvPr>
          <p:cNvSpPr txBox="1"/>
          <p:nvPr/>
        </p:nvSpPr>
        <p:spPr>
          <a:xfrm>
            <a:off x="10315856" y="4673110"/>
            <a:ext cx="360000" cy="504000"/>
          </a:xfrm>
          <a:prstGeom prst="rect">
            <a:avLst/>
          </a:prstGeom>
          <a:solidFill>
            <a:schemeClr val="accent3"/>
          </a:solidFill>
          <a:ln>
            <a:solidFill>
              <a:schemeClr val="tx1"/>
            </a:solidFill>
          </a:ln>
        </p:spPr>
        <p:txBody>
          <a:bodyPr wrap="square" rtlCol="0" anchor="ctr">
            <a:spAutoFit/>
          </a:bodyPr>
          <a:lstStyle/>
          <a:p>
            <a:pPr algn="ctr"/>
            <a:r>
              <a:rPr lang="en-US" altLang="zh-CN" sz="600" dirty="0"/>
              <a:t>SEG</a:t>
            </a:r>
          </a:p>
          <a:p>
            <a:pPr algn="ctr"/>
            <a:r>
              <a:rPr lang="en-US" sz="600" dirty="0"/>
              <a:t>2</a:t>
            </a:r>
            <a:endParaRPr lang="en-SG" sz="600" dirty="0"/>
          </a:p>
        </p:txBody>
      </p:sp>
      <p:sp>
        <p:nvSpPr>
          <p:cNvPr id="83" name="TextBox 82">
            <a:extLst>
              <a:ext uri="{FF2B5EF4-FFF2-40B4-BE49-F238E27FC236}">
                <a16:creationId xmlns:a16="http://schemas.microsoft.com/office/drawing/2014/main" id="{97496708-7EC6-43BF-9DE9-CEDD68B44452}"/>
              </a:ext>
            </a:extLst>
          </p:cNvPr>
          <p:cNvSpPr txBox="1"/>
          <p:nvPr/>
        </p:nvSpPr>
        <p:spPr>
          <a:xfrm>
            <a:off x="6786399" y="5411186"/>
            <a:ext cx="360000" cy="504000"/>
          </a:xfrm>
          <a:prstGeom prst="rect">
            <a:avLst/>
          </a:prstGeom>
          <a:solidFill>
            <a:schemeClr val="accent3"/>
          </a:solidFill>
          <a:ln>
            <a:solidFill>
              <a:schemeClr val="tx1"/>
            </a:solidFill>
          </a:ln>
        </p:spPr>
        <p:txBody>
          <a:bodyPr wrap="square" rtlCol="0" anchor="ctr">
            <a:spAutoFit/>
          </a:bodyPr>
          <a:lstStyle/>
          <a:p>
            <a:r>
              <a:rPr lang="en-US" altLang="zh-CN" sz="600" dirty="0"/>
              <a:t>SHR</a:t>
            </a:r>
            <a:endParaRPr lang="en-SG" sz="600" dirty="0"/>
          </a:p>
        </p:txBody>
      </p:sp>
      <p:sp>
        <p:nvSpPr>
          <p:cNvPr id="84" name="TextBox 83">
            <a:extLst>
              <a:ext uri="{FF2B5EF4-FFF2-40B4-BE49-F238E27FC236}">
                <a16:creationId xmlns:a16="http://schemas.microsoft.com/office/drawing/2014/main" id="{30D736AC-09C7-4B45-8F2A-DCFE6D043939}"/>
              </a:ext>
            </a:extLst>
          </p:cNvPr>
          <p:cNvSpPr txBox="1"/>
          <p:nvPr/>
        </p:nvSpPr>
        <p:spPr>
          <a:xfrm>
            <a:off x="8765275" y="5411695"/>
            <a:ext cx="360000" cy="504000"/>
          </a:xfrm>
          <a:prstGeom prst="rect">
            <a:avLst/>
          </a:prstGeom>
          <a:solidFill>
            <a:schemeClr val="accent3"/>
          </a:solidFill>
          <a:ln>
            <a:solidFill>
              <a:schemeClr val="tx1"/>
            </a:solidFill>
          </a:ln>
        </p:spPr>
        <p:txBody>
          <a:bodyPr wrap="square" rtlCol="0" anchor="ctr">
            <a:spAutoFit/>
          </a:bodyPr>
          <a:lstStyle/>
          <a:p>
            <a:pPr algn="ctr"/>
            <a:r>
              <a:rPr lang="en-US" altLang="zh-CN" sz="600" dirty="0"/>
              <a:t>SEG</a:t>
            </a:r>
          </a:p>
          <a:p>
            <a:pPr algn="ctr"/>
            <a:r>
              <a:rPr lang="en-US" sz="600" dirty="0"/>
              <a:t>4</a:t>
            </a:r>
            <a:endParaRPr lang="en-SG" sz="600" dirty="0"/>
          </a:p>
        </p:txBody>
      </p:sp>
      <p:sp>
        <p:nvSpPr>
          <p:cNvPr id="85" name="TextBox 84">
            <a:extLst>
              <a:ext uri="{FF2B5EF4-FFF2-40B4-BE49-F238E27FC236}">
                <a16:creationId xmlns:a16="http://schemas.microsoft.com/office/drawing/2014/main" id="{92894B45-5792-4627-9854-C5A157DC6357}"/>
              </a:ext>
            </a:extLst>
          </p:cNvPr>
          <p:cNvSpPr txBox="1"/>
          <p:nvPr/>
        </p:nvSpPr>
        <p:spPr>
          <a:xfrm>
            <a:off x="10817275" y="5164164"/>
            <a:ext cx="360000" cy="504000"/>
          </a:xfrm>
          <a:prstGeom prst="rect">
            <a:avLst/>
          </a:prstGeom>
          <a:solidFill>
            <a:schemeClr val="bg1"/>
          </a:solidFill>
          <a:ln>
            <a:solidFill>
              <a:schemeClr val="tx1"/>
            </a:solidFill>
          </a:ln>
        </p:spPr>
        <p:txBody>
          <a:bodyPr wrap="square" rtlCol="0" anchor="ctr">
            <a:spAutoFit/>
          </a:bodyPr>
          <a:lstStyle/>
          <a:p>
            <a:pPr algn="ctr"/>
            <a:r>
              <a:rPr lang="en-US" altLang="zh-CN" sz="600" dirty="0"/>
              <a:t>SEG</a:t>
            </a:r>
          </a:p>
          <a:p>
            <a:pPr algn="ctr"/>
            <a:r>
              <a:rPr lang="en-US" sz="600" dirty="0"/>
              <a:t>3</a:t>
            </a:r>
            <a:endParaRPr lang="en-SG" sz="600" dirty="0"/>
          </a:p>
        </p:txBody>
      </p:sp>
      <p:sp>
        <p:nvSpPr>
          <p:cNvPr id="86" name="TextBox 85">
            <a:extLst>
              <a:ext uri="{FF2B5EF4-FFF2-40B4-BE49-F238E27FC236}">
                <a16:creationId xmlns:a16="http://schemas.microsoft.com/office/drawing/2014/main" id="{CF4D97D6-5444-4B58-9693-7C2A302211C7}"/>
              </a:ext>
            </a:extLst>
          </p:cNvPr>
          <p:cNvSpPr txBox="1"/>
          <p:nvPr/>
        </p:nvSpPr>
        <p:spPr>
          <a:xfrm>
            <a:off x="6355366" y="4038148"/>
            <a:ext cx="415498" cy="230832"/>
          </a:xfrm>
          <a:prstGeom prst="rect">
            <a:avLst/>
          </a:prstGeom>
          <a:noFill/>
        </p:spPr>
        <p:txBody>
          <a:bodyPr wrap="none" rtlCol="0">
            <a:spAutoFit/>
          </a:bodyPr>
          <a:lstStyle/>
          <a:p>
            <a:r>
              <a:rPr lang="en-US" altLang="zh-CN" sz="900" dirty="0"/>
              <a:t>CH6</a:t>
            </a:r>
            <a:endParaRPr lang="en-SG" sz="900" dirty="0"/>
          </a:p>
        </p:txBody>
      </p:sp>
      <p:sp>
        <p:nvSpPr>
          <p:cNvPr id="87" name="TextBox 86">
            <a:extLst>
              <a:ext uri="{FF2B5EF4-FFF2-40B4-BE49-F238E27FC236}">
                <a16:creationId xmlns:a16="http://schemas.microsoft.com/office/drawing/2014/main" id="{FD6CCF44-B395-450A-8541-983E8C999796}"/>
              </a:ext>
            </a:extLst>
          </p:cNvPr>
          <p:cNvSpPr txBox="1"/>
          <p:nvPr/>
        </p:nvSpPr>
        <p:spPr>
          <a:xfrm>
            <a:off x="6355366" y="3803530"/>
            <a:ext cx="415498" cy="230832"/>
          </a:xfrm>
          <a:prstGeom prst="rect">
            <a:avLst/>
          </a:prstGeom>
          <a:noFill/>
        </p:spPr>
        <p:txBody>
          <a:bodyPr wrap="none" rtlCol="0">
            <a:spAutoFit/>
          </a:bodyPr>
          <a:lstStyle/>
          <a:p>
            <a:r>
              <a:rPr lang="en-US" altLang="zh-CN" sz="900" dirty="0"/>
              <a:t>CH7</a:t>
            </a:r>
            <a:endParaRPr lang="en-SG" sz="900" dirty="0"/>
          </a:p>
        </p:txBody>
      </p:sp>
      <p:sp>
        <p:nvSpPr>
          <p:cNvPr id="88" name="TextBox 87">
            <a:extLst>
              <a:ext uri="{FF2B5EF4-FFF2-40B4-BE49-F238E27FC236}">
                <a16:creationId xmlns:a16="http://schemas.microsoft.com/office/drawing/2014/main" id="{04D7D149-2571-4E09-8791-4939D3BB670B}"/>
              </a:ext>
            </a:extLst>
          </p:cNvPr>
          <p:cNvSpPr txBox="1"/>
          <p:nvPr/>
        </p:nvSpPr>
        <p:spPr>
          <a:xfrm>
            <a:off x="9303257" y="3672303"/>
            <a:ext cx="360000" cy="504000"/>
          </a:xfrm>
          <a:prstGeom prst="rect">
            <a:avLst/>
          </a:prstGeom>
          <a:solidFill>
            <a:schemeClr val="accent3"/>
          </a:solidFill>
          <a:ln>
            <a:solidFill>
              <a:schemeClr val="tx1"/>
            </a:solidFill>
          </a:ln>
        </p:spPr>
        <p:txBody>
          <a:bodyPr wrap="square" rtlCol="0" anchor="ctr">
            <a:spAutoFit/>
          </a:bodyPr>
          <a:lstStyle/>
          <a:p>
            <a:r>
              <a:rPr lang="en-US" altLang="zh-CN" sz="600" dirty="0"/>
              <a:t>SHR</a:t>
            </a:r>
            <a:endParaRPr lang="en-SG" sz="600" dirty="0"/>
          </a:p>
        </p:txBody>
      </p:sp>
      <p:cxnSp>
        <p:nvCxnSpPr>
          <p:cNvPr id="89" name="Straight Connector 88">
            <a:extLst>
              <a:ext uri="{FF2B5EF4-FFF2-40B4-BE49-F238E27FC236}">
                <a16:creationId xmlns:a16="http://schemas.microsoft.com/office/drawing/2014/main" id="{A146E3B7-8E5F-4220-B42E-63FB4A022BFE}"/>
              </a:ext>
            </a:extLst>
          </p:cNvPr>
          <p:cNvCxnSpPr>
            <a:cxnSpLocks/>
          </p:cNvCxnSpPr>
          <p:nvPr/>
        </p:nvCxnSpPr>
        <p:spPr>
          <a:xfrm>
            <a:off x="8285116" y="3257985"/>
            <a:ext cx="3904" cy="989132"/>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0" name="Straight Connector 89">
            <a:extLst>
              <a:ext uri="{FF2B5EF4-FFF2-40B4-BE49-F238E27FC236}">
                <a16:creationId xmlns:a16="http://schemas.microsoft.com/office/drawing/2014/main" id="{A56AD8A5-E010-43F4-992C-4CE1F9715369}"/>
              </a:ext>
            </a:extLst>
          </p:cNvPr>
          <p:cNvCxnSpPr>
            <a:cxnSpLocks/>
          </p:cNvCxnSpPr>
          <p:nvPr/>
        </p:nvCxnSpPr>
        <p:spPr>
          <a:xfrm>
            <a:off x="9302267" y="3242967"/>
            <a:ext cx="6081" cy="949889"/>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1" name="Straight Connector 90">
            <a:extLst>
              <a:ext uri="{FF2B5EF4-FFF2-40B4-BE49-F238E27FC236}">
                <a16:creationId xmlns:a16="http://schemas.microsoft.com/office/drawing/2014/main" id="{206FFF5A-C449-453E-A5C9-6FEB7DFD4D01}"/>
              </a:ext>
            </a:extLst>
          </p:cNvPr>
          <p:cNvCxnSpPr>
            <a:cxnSpLocks/>
          </p:cNvCxnSpPr>
          <p:nvPr/>
        </p:nvCxnSpPr>
        <p:spPr>
          <a:xfrm>
            <a:off x="8296913" y="3438895"/>
            <a:ext cx="997461" cy="0"/>
          </a:xfrm>
          <a:prstGeom prst="line">
            <a:avLst/>
          </a:prstGeom>
          <a:ln w="6350">
            <a:solidFill>
              <a:schemeClr val="tx1"/>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92" name="TextBox 91">
            <a:extLst>
              <a:ext uri="{FF2B5EF4-FFF2-40B4-BE49-F238E27FC236}">
                <a16:creationId xmlns:a16="http://schemas.microsoft.com/office/drawing/2014/main" id="{87AABAE9-27DC-4B3F-9EFC-1107FA8AD8BA}"/>
              </a:ext>
            </a:extLst>
          </p:cNvPr>
          <p:cNvSpPr txBox="1"/>
          <p:nvPr/>
        </p:nvSpPr>
        <p:spPr>
          <a:xfrm>
            <a:off x="8511667" y="3161210"/>
            <a:ext cx="537327" cy="230832"/>
          </a:xfrm>
          <a:prstGeom prst="rect">
            <a:avLst/>
          </a:prstGeom>
          <a:noFill/>
        </p:spPr>
        <p:txBody>
          <a:bodyPr wrap="none" rtlCol="0">
            <a:spAutoFit/>
          </a:bodyPr>
          <a:lstStyle/>
          <a:p>
            <a:r>
              <a:rPr lang="en-US" altLang="zh-CN" sz="900" dirty="0"/>
              <a:t>&gt;=1 </a:t>
            </a:r>
            <a:r>
              <a:rPr lang="en-US" altLang="zh-CN" sz="900" dirty="0" err="1"/>
              <a:t>ms</a:t>
            </a:r>
            <a:endParaRPr lang="en-SG" sz="900" dirty="0"/>
          </a:p>
        </p:txBody>
      </p:sp>
      <p:sp>
        <p:nvSpPr>
          <p:cNvPr id="93" name="TextBox 92">
            <a:extLst>
              <a:ext uri="{FF2B5EF4-FFF2-40B4-BE49-F238E27FC236}">
                <a16:creationId xmlns:a16="http://schemas.microsoft.com/office/drawing/2014/main" id="{A6022E16-E6C7-4272-96A6-30C3A41527BE}"/>
              </a:ext>
            </a:extLst>
          </p:cNvPr>
          <p:cNvSpPr txBox="1"/>
          <p:nvPr/>
        </p:nvSpPr>
        <p:spPr>
          <a:xfrm>
            <a:off x="8765274" y="5998151"/>
            <a:ext cx="1795221" cy="307777"/>
          </a:xfrm>
          <a:prstGeom prst="rect">
            <a:avLst/>
          </a:prstGeom>
          <a:noFill/>
        </p:spPr>
        <p:txBody>
          <a:bodyPr wrap="square" rtlCol="0">
            <a:spAutoFit/>
          </a:bodyPr>
          <a:lstStyle/>
          <a:p>
            <a:r>
              <a:rPr lang="en-US" altLang="zh-CN" sz="1400" dirty="0"/>
              <a:t>Proposed scheme</a:t>
            </a:r>
          </a:p>
        </p:txBody>
      </p:sp>
      <p:sp>
        <p:nvSpPr>
          <p:cNvPr id="94" name="TextBox 93">
            <a:extLst>
              <a:ext uri="{FF2B5EF4-FFF2-40B4-BE49-F238E27FC236}">
                <a16:creationId xmlns:a16="http://schemas.microsoft.com/office/drawing/2014/main" id="{F594B71F-FADB-404C-9831-8E2F4530AFAB}"/>
              </a:ext>
            </a:extLst>
          </p:cNvPr>
          <p:cNvSpPr txBox="1"/>
          <p:nvPr/>
        </p:nvSpPr>
        <p:spPr>
          <a:xfrm>
            <a:off x="11711413" y="5902591"/>
            <a:ext cx="505267" cy="230832"/>
          </a:xfrm>
          <a:prstGeom prst="rect">
            <a:avLst/>
          </a:prstGeom>
          <a:noFill/>
        </p:spPr>
        <p:txBody>
          <a:bodyPr wrap="none" rtlCol="0">
            <a:spAutoFit/>
          </a:bodyPr>
          <a:lstStyle/>
          <a:p>
            <a:r>
              <a:rPr lang="en-US" altLang="zh-CN" sz="900" dirty="0"/>
              <a:t>Time  </a:t>
            </a:r>
            <a:endParaRPr lang="en-SG" sz="900" dirty="0"/>
          </a:p>
        </p:txBody>
      </p:sp>
      <p:sp>
        <p:nvSpPr>
          <p:cNvPr id="95" name="TextBox 94">
            <a:extLst>
              <a:ext uri="{FF2B5EF4-FFF2-40B4-BE49-F238E27FC236}">
                <a16:creationId xmlns:a16="http://schemas.microsoft.com/office/drawing/2014/main" id="{6C2A46BC-CA4C-4095-B988-BFC485943B3D}"/>
              </a:ext>
            </a:extLst>
          </p:cNvPr>
          <p:cNvSpPr txBox="1"/>
          <p:nvPr/>
        </p:nvSpPr>
        <p:spPr>
          <a:xfrm>
            <a:off x="7767401" y="4407980"/>
            <a:ext cx="360000" cy="504000"/>
          </a:xfrm>
          <a:prstGeom prst="rect">
            <a:avLst/>
          </a:prstGeom>
          <a:solidFill>
            <a:schemeClr val="accent3"/>
          </a:solidFill>
          <a:ln>
            <a:solidFill>
              <a:schemeClr val="tx1"/>
            </a:solidFill>
          </a:ln>
        </p:spPr>
        <p:txBody>
          <a:bodyPr wrap="square" rtlCol="0" anchor="ctr">
            <a:spAutoFit/>
          </a:bodyPr>
          <a:lstStyle/>
          <a:p>
            <a:pPr algn="ctr"/>
            <a:r>
              <a:rPr lang="en-US" altLang="zh-CN" sz="600" dirty="0"/>
              <a:t>SEG</a:t>
            </a:r>
          </a:p>
          <a:p>
            <a:pPr algn="ctr"/>
            <a:r>
              <a:rPr lang="en-US" sz="600" dirty="0"/>
              <a:t>2</a:t>
            </a:r>
            <a:endParaRPr lang="en-SG" sz="600" dirty="0"/>
          </a:p>
        </p:txBody>
      </p:sp>
      <p:sp>
        <p:nvSpPr>
          <p:cNvPr id="96" name="TextBox 95">
            <a:extLst>
              <a:ext uri="{FF2B5EF4-FFF2-40B4-BE49-F238E27FC236}">
                <a16:creationId xmlns:a16="http://schemas.microsoft.com/office/drawing/2014/main" id="{41A1FCE6-C6FC-48F8-BC86-CDD996749AAA}"/>
              </a:ext>
            </a:extLst>
          </p:cNvPr>
          <p:cNvSpPr txBox="1"/>
          <p:nvPr/>
        </p:nvSpPr>
        <p:spPr>
          <a:xfrm>
            <a:off x="198058" y="3975729"/>
            <a:ext cx="415498" cy="230832"/>
          </a:xfrm>
          <a:prstGeom prst="rect">
            <a:avLst/>
          </a:prstGeom>
          <a:noFill/>
        </p:spPr>
        <p:txBody>
          <a:bodyPr wrap="none" rtlCol="0">
            <a:spAutoFit/>
          </a:bodyPr>
          <a:lstStyle/>
          <a:p>
            <a:r>
              <a:rPr lang="en-US" altLang="zh-CN" sz="900" dirty="0"/>
              <a:t>CH6</a:t>
            </a:r>
            <a:endParaRPr lang="en-SG" sz="900" dirty="0"/>
          </a:p>
        </p:txBody>
      </p:sp>
      <p:sp>
        <p:nvSpPr>
          <p:cNvPr id="97" name="Rectangle 96">
            <a:extLst>
              <a:ext uri="{FF2B5EF4-FFF2-40B4-BE49-F238E27FC236}">
                <a16:creationId xmlns:a16="http://schemas.microsoft.com/office/drawing/2014/main" id="{E60589B3-985F-420F-B9C3-6E30AF94EE51}"/>
              </a:ext>
            </a:extLst>
          </p:cNvPr>
          <p:cNvSpPr/>
          <p:nvPr/>
        </p:nvSpPr>
        <p:spPr bwMode="auto">
          <a:xfrm>
            <a:off x="3392422" y="3532345"/>
            <a:ext cx="2472870" cy="2135819"/>
          </a:xfrm>
          <a:prstGeom prst="rect">
            <a:avLst/>
          </a:prstGeom>
          <a:noFill/>
          <a:ln w="1905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SG" sz="1200" b="0" i="0" u="none" strike="noStrike" cap="none" normalizeH="0" baseline="0">
              <a:ln>
                <a:noFill/>
              </a:ln>
              <a:solidFill>
                <a:schemeClr val="tx1"/>
              </a:solidFill>
              <a:effectLst/>
              <a:latin typeface="Times New Roman" pitchFamily="18" charset="0"/>
            </a:endParaRPr>
          </a:p>
        </p:txBody>
      </p:sp>
      <p:sp>
        <p:nvSpPr>
          <p:cNvPr id="98" name="Rectangle 97">
            <a:extLst>
              <a:ext uri="{FF2B5EF4-FFF2-40B4-BE49-F238E27FC236}">
                <a16:creationId xmlns:a16="http://schemas.microsoft.com/office/drawing/2014/main" id="{9D579733-4D0B-45A1-9E3A-CE1AA3D691CC}"/>
              </a:ext>
            </a:extLst>
          </p:cNvPr>
          <p:cNvSpPr/>
          <p:nvPr/>
        </p:nvSpPr>
        <p:spPr bwMode="auto">
          <a:xfrm>
            <a:off x="9213190" y="3605596"/>
            <a:ext cx="2472870" cy="2128776"/>
          </a:xfrm>
          <a:prstGeom prst="rect">
            <a:avLst/>
          </a:prstGeom>
          <a:noFill/>
          <a:ln w="1905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SG"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7816165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61BECEB-6237-4F7D-B0F6-2DD4657C5356}"/>
              </a:ext>
            </a:extLst>
          </p:cNvPr>
          <p:cNvSpPr>
            <a:spLocks noGrp="1"/>
          </p:cNvSpPr>
          <p:nvPr>
            <p:ph idx="1"/>
          </p:nvPr>
        </p:nvSpPr>
        <p:spPr>
          <a:xfrm>
            <a:off x="914399" y="1344958"/>
            <a:ext cx="10363195" cy="4455422"/>
          </a:xfrm>
        </p:spPr>
        <p:txBody>
          <a:bodyPr/>
          <a:lstStyle/>
          <a:p>
            <a:r>
              <a:rPr lang="en-US" altLang="zh-CN" sz="1600" dirty="0">
                <a:solidFill>
                  <a:srgbClr val="C00000"/>
                </a:solidFill>
              </a:rPr>
              <a:t>Propose to reverse the order of channel usage when switching the sensing packet when the Channel Sequence Order field is 1.</a:t>
            </a:r>
          </a:p>
          <a:p>
            <a:r>
              <a:rPr lang="en-US" altLang="zh-CN" sz="1600" dirty="0"/>
              <a:t>N channels: 1.25*N transmissions (1 SHR and 4 sensing segments in every sensing packet)</a:t>
            </a:r>
          </a:p>
          <a:p>
            <a:r>
              <a:rPr lang="en-US" altLang="zh-CN" sz="1600" dirty="0"/>
              <a:t>The Channel Sequence Order field </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lang="en-US" altLang="zh-CN" dirty="0"/>
              <a:t>0: In-sequence channel order, </a:t>
            </a:r>
            <a:r>
              <a:rPr kumimoji="0" lang="en-US" altLang="zh-CN" b="0" i="0" u="none" strike="noStrike" kern="0" cap="none" spc="0" normalizeH="0" baseline="0" noProof="0" dirty="0">
                <a:ln>
                  <a:noFill/>
                </a:ln>
                <a:solidFill>
                  <a:srgbClr val="000000"/>
                </a:solidFill>
                <a:effectLst/>
                <a:uLnTx/>
                <a:uFillTx/>
                <a:latin typeface="Arial"/>
              </a:rPr>
              <a:t>the channel used for </a:t>
            </a:r>
            <a:r>
              <a:rPr kumimoji="0" lang="en-US" altLang="zh-CN" b="0" i="0" u="none" strike="noStrike" kern="0" cap="none" spc="0" normalizeH="0" baseline="0" noProof="0" dirty="0">
                <a:ln>
                  <a:noFill/>
                </a:ln>
                <a:effectLst/>
                <a:uLnTx/>
                <a:uFillTx/>
                <a:latin typeface="Arial"/>
              </a:rPr>
              <a:t>the p-</a:t>
            </a:r>
            <a:r>
              <a:rPr kumimoji="0" lang="en-US" altLang="zh-CN" b="0" i="0" u="none" strike="noStrike" kern="0" cap="none" spc="0" normalizeH="0" baseline="0" noProof="0" dirty="0" err="1">
                <a:ln>
                  <a:noFill/>
                </a:ln>
                <a:effectLst/>
                <a:uLnTx/>
                <a:uFillTx/>
                <a:latin typeface="Arial"/>
              </a:rPr>
              <a:t>th</a:t>
            </a:r>
            <a:r>
              <a:rPr kumimoji="0" lang="en-US" altLang="zh-CN" b="0" i="0" u="none" strike="noStrike" kern="0" cap="none" spc="0" normalizeH="0" baseline="0" noProof="0" dirty="0">
                <a:ln>
                  <a:noFill/>
                </a:ln>
                <a:effectLst/>
                <a:uLnTx/>
                <a:uFillTx/>
                <a:latin typeface="Arial"/>
              </a:rPr>
              <a:t> transmission is selected </a:t>
            </a:r>
            <a:r>
              <a:rPr kumimoji="0" lang="en-US" altLang="zh-CN" b="0" i="0" u="none" strike="noStrike" kern="0" cap="none" spc="0" normalizeH="0" baseline="0" noProof="0" dirty="0">
                <a:ln>
                  <a:noFill/>
                </a:ln>
                <a:solidFill>
                  <a:srgbClr val="000000"/>
                </a:solidFill>
                <a:effectLst/>
                <a:uLnTx/>
                <a:uFillTx/>
                <a:latin typeface="Arial"/>
              </a:rPr>
              <a:t>according to the formula:</a:t>
            </a:r>
          </a:p>
          <a:p>
            <a:pPr marL="400050" marR="0" lvl="1" indent="0" algn="ctr" defTabSz="914400" rtl="0" eaLnBrk="1" fontAlgn="base" latinLnBrk="0" hangingPunct="1">
              <a:lnSpc>
                <a:spcPct val="100000"/>
              </a:lnSpc>
              <a:spcBef>
                <a:spcPct val="20000"/>
              </a:spcBef>
              <a:spcAft>
                <a:spcPct val="0"/>
              </a:spcAft>
              <a:buClrTx/>
              <a:buSzTx/>
              <a:buFontTx/>
              <a:buNone/>
              <a:tabLst/>
              <a:defRPr/>
            </a:pPr>
            <a:r>
              <a:rPr kumimoji="0" lang="en-US" altLang="zh-CN" b="0" i="0" u="none" strike="noStrike" kern="0" cap="none" spc="0" normalizeH="0" baseline="0" noProof="0" dirty="0">
                <a:ln>
                  <a:noFill/>
                </a:ln>
                <a:solidFill>
                  <a:srgbClr val="C7000B"/>
                </a:solidFill>
                <a:effectLst/>
                <a:uLnTx/>
                <a:uFillTx/>
                <a:latin typeface="Arial"/>
              </a:rPr>
              <a:t>CH( q MOD (N) )</a:t>
            </a:r>
            <a:r>
              <a:rPr lang="en-SG" altLang="zh-CN" dirty="0">
                <a:solidFill>
                  <a:srgbClr val="C7000B"/>
                </a:solidFill>
                <a:latin typeface="Arial"/>
              </a:rPr>
              <a:t>,</a:t>
            </a:r>
          </a:p>
          <a:p>
            <a:pPr marL="400050" lvl="1" indent="0" algn="ctr">
              <a:buNone/>
              <a:defRPr/>
            </a:pPr>
            <a:r>
              <a:rPr lang="en-US" altLang="zh-CN" dirty="0">
                <a:solidFill>
                  <a:srgbClr val="C00000"/>
                </a:solidFill>
              </a:rPr>
              <a:t>q= 4*(p DIV(5))+((p MOD(5)) MOD(4)), </a:t>
            </a:r>
          </a:p>
          <a:p>
            <a:pPr marL="400050" lvl="1" indent="0" algn="ctr">
              <a:buNone/>
              <a:defRPr/>
            </a:pPr>
            <a:r>
              <a:rPr lang="en-US" altLang="zh-CN" dirty="0">
                <a:solidFill>
                  <a:srgbClr val="C00000"/>
                </a:solidFill>
              </a:rPr>
              <a:t>p=0:1.25*N-1</a:t>
            </a:r>
            <a:endParaRPr lang="en-US" altLang="zh-CN" dirty="0"/>
          </a:p>
          <a:p>
            <a:pPr lvl="1"/>
            <a:r>
              <a:rPr lang="en-US" altLang="zh-CN" dirty="0"/>
              <a:t>1: Out-of-sequence channel order, the channel used for the p-</a:t>
            </a:r>
            <a:r>
              <a:rPr lang="en-US" altLang="zh-CN" dirty="0" err="1"/>
              <a:t>th</a:t>
            </a:r>
            <a:r>
              <a:rPr lang="en-US" altLang="zh-CN" dirty="0"/>
              <a:t> transmission is selected according to the formula:</a:t>
            </a:r>
          </a:p>
          <a:p>
            <a:pPr marL="400050" lvl="1" indent="0" algn="ctr">
              <a:buNone/>
            </a:pPr>
            <a:r>
              <a:rPr lang="en-US" altLang="zh-CN" dirty="0">
                <a:solidFill>
                  <a:srgbClr val="C00000"/>
                </a:solidFill>
              </a:rPr>
              <a:t>CH( ((q × OF) MOD (N)) + ((q × OF) DIV (N)) ), </a:t>
            </a:r>
          </a:p>
          <a:p>
            <a:pPr marL="400050" lvl="1" indent="0" algn="ctr">
              <a:buNone/>
            </a:pPr>
            <a:r>
              <a:rPr lang="en-US" altLang="zh-CN" dirty="0">
                <a:solidFill>
                  <a:srgbClr val="C00000"/>
                </a:solidFill>
              </a:rPr>
              <a:t>q= 4*(p DIV(5))+((p MOD(5)) MOD(4)), if (p DIV(5)) is odd,</a:t>
            </a:r>
          </a:p>
          <a:p>
            <a:pPr marL="400050" lvl="1" indent="0" algn="ctr">
              <a:buNone/>
            </a:pPr>
            <a:r>
              <a:rPr lang="en-US" altLang="zh-CN" dirty="0">
                <a:solidFill>
                  <a:srgbClr val="C00000"/>
                </a:solidFill>
              </a:rPr>
              <a:t>q= 4*(p DIV(5))+ 3-((p MOD(5)) MOD(4)), if (p DIV(5)) is even,</a:t>
            </a:r>
          </a:p>
          <a:p>
            <a:pPr marL="400050" lvl="1" indent="0" algn="ctr">
              <a:buNone/>
            </a:pPr>
            <a:r>
              <a:rPr lang="en-US" altLang="zh-CN" dirty="0">
                <a:solidFill>
                  <a:srgbClr val="C00000"/>
                </a:solidFill>
              </a:rPr>
              <a:t>p=0:1.25*N-1</a:t>
            </a:r>
          </a:p>
        </p:txBody>
      </p:sp>
      <p:sp>
        <p:nvSpPr>
          <p:cNvPr id="2" name="Title 1">
            <a:extLst>
              <a:ext uri="{FF2B5EF4-FFF2-40B4-BE49-F238E27FC236}">
                <a16:creationId xmlns:a16="http://schemas.microsoft.com/office/drawing/2014/main" id="{E06FE0CD-C132-4523-B2EB-673B27474BE3}"/>
              </a:ext>
            </a:extLst>
          </p:cNvPr>
          <p:cNvSpPr>
            <a:spLocks noGrp="1"/>
          </p:cNvSpPr>
          <p:nvPr>
            <p:ph type="title"/>
          </p:nvPr>
        </p:nvSpPr>
        <p:spPr>
          <a:xfrm>
            <a:off x="839416" y="685800"/>
            <a:ext cx="10510192" cy="582958"/>
          </a:xfrm>
        </p:spPr>
        <p:txBody>
          <a:bodyPr/>
          <a:lstStyle/>
          <a:p>
            <a:r>
              <a:rPr lang="en-US" dirty="0"/>
              <a:t>Aspect 2: Combination of intra-packet and inter-packet</a:t>
            </a:r>
          </a:p>
        </p:txBody>
      </p:sp>
      <p:sp>
        <p:nvSpPr>
          <p:cNvPr id="4" name="Date Placeholder 3">
            <a:extLst>
              <a:ext uri="{FF2B5EF4-FFF2-40B4-BE49-F238E27FC236}">
                <a16:creationId xmlns:a16="http://schemas.microsoft.com/office/drawing/2014/main" id="{5E4464C5-9184-457F-84F9-F903F515977C}"/>
              </a:ext>
            </a:extLst>
          </p:cNvPr>
          <p:cNvSpPr>
            <a:spLocks noGrp="1"/>
          </p:cNvSpPr>
          <p:nvPr>
            <p:ph type="dt" sz="half" idx="10"/>
          </p:nvPr>
        </p:nvSpPr>
        <p:spPr/>
        <p:txBody>
          <a:bodyPr/>
          <a:lstStyle/>
          <a:p>
            <a:r>
              <a:rPr lang="en-US" altLang="zh-CN" dirty="0"/>
              <a:t>Dec. 2024</a:t>
            </a:r>
            <a:endParaRPr lang="en-US" altLang="en-US" dirty="0"/>
          </a:p>
        </p:txBody>
      </p:sp>
      <p:sp>
        <p:nvSpPr>
          <p:cNvPr id="5" name="Footer Placeholder 4">
            <a:extLst>
              <a:ext uri="{FF2B5EF4-FFF2-40B4-BE49-F238E27FC236}">
                <a16:creationId xmlns:a16="http://schemas.microsoft.com/office/drawing/2014/main" id="{99A1E40E-6F4F-4F72-AC1A-59E73367892D}"/>
              </a:ext>
            </a:extLst>
          </p:cNvPr>
          <p:cNvSpPr>
            <a:spLocks noGrp="1"/>
          </p:cNvSpPr>
          <p:nvPr>
            <p:ph type="ftr" sz="quarter" idx="11"/>
          </p:nvPr>
        </p:nvSpPr>
        <p:spPr/>
        <p:txBody>
          <a:bodyPr/>
          <a:lstStyle/>
          <a:p>
            <a:r>
              <a:rPr lang="en-US" altLang="en-US"/>
              <a:t>Panpan Li, Huawei</a:t>
            </a:r>
            <a:endParaRPr lang="en-US" altLang="en-US" dirty="0"/>
          </a:p>
        </p:txBody>
      </p:sp>
      <p:sp>
        <p:nvSpPr>
          <p:cNvPr id="6" name="Slide Number Placeholder 5">
            <a:extLst>
              <a:ext uri="{FF2B5EF4-FFF2-40B4-BE49-F238E27FC236}">
                <a16:creationId xmlns:a16="http://schemas.microsoft.com/office/drawing/2014/main" id="{7DEA497E-2F34-46E3-AB63-4B8DBB9A87A0}"/>
              </a:ext>
            </a:extLst>
          </p:cNvPr>
          <p:cNvSpPr>
            <a:spLocks noGrp="1"/>
          </p:cNvSpPr>
          <p:nvPr>
            <p:ph type="sldNum" sz="quarter" idx="12"/>
          </p:nvPr>
        </p:nvSpPr>
        <p:spPr>
          <a:xfrm>
            <a:off x="5930396" y="6475413"/>
            <a:ext cx="432811" cy="184666"/>
          </a:xfrm>
        </p:spPr>
        <p:txBody>
          <a:bodyPr/>
          <a:lstStyle/>
          <a:p>
            <a:r>
              <a:rPr lang="en-US" altLang="en-US"/>
              <a:t>Slide </a:t>
            </a:r>
            <a:fld id="{7FFA85FD-E192-4C2D-9860-28C59D48001D}" type="slidenum">
              <a:rPr lang="en-US" altLang="en-US" smtClean="0"/>
              <a:pPr/>
              <a:t>8</a:t>
            </a:fld>
            <a:endParaRPr lang="en-US" altLang="en-US" dirty="0"/>
          </a:p>
        </p:txBody>
      </p:sp>
      <p:sp>
        <p:nvSpPr>
          <p:cNvPr id="78" name="TextBox 77">
            <a:extLst>
              <a:ext uri="{FF2B5EF4-FFF2-40B4-BE49-F238E27FC236}">
                <a16:creationId xmlns:a16="http://schemas.microsoft.com/office/drawing/2014/main" id="{B8104918-B808-4934-9575-F4331D46C94D}"/>
              </a:ext>
            </a:extLst>
          </p:cNvPr>
          <p:cNvSpPr txBox="1"/>
          <p:nvPr/>
        </p:nvSpPr>
        <p:spPr>
          <a:xfrm>
            <a:off x="9816713" y="6260790"/>
            <a:ext cx="505267" cy="230832"/>
          </a:xfrm>
          <a:prstGeom prst="rect">
            <a:avLst/>
          </a:prstGeom>
          <a:noFill/>
        </p:spPr>
        <p:txBody>
          <a:bodyPr wrap="none" rtlCol="0">
            <a:spAutoFit/>
          </a:bodyPr>
          <a:lstStyle/>
          <a:p>
            <a:r>
              <a:rPr lang="en-US" altLang="zh-CN" sz="900" dirty="0"/>
              <a:t>Time  </a:t>
            </a:r>
            <a:endParaRPr lang="en-SG" sz="900" dirty="0"/>
          </a:p>
        </p:txBody>
      </p:sp>
    </p:spTree>
    <p:extLst>
      <p:ext uri="{BB962C8B-B14F-4D97-AF65-F5344CB8AC3E}">
        <p14:creationId xmlns:p14="http://schemas.microsoft.com/office/powerpoint/2010/main" val="40198741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6FE0CD-C132-4523-B2EB-673B27474BE3}"/>
              </a:ext>
            </a:extLst>
          </p:cNvPr>
          <p:cNvSpPr>
            <a:spLocks noGrp="1"/>
          </p:cNvSpPr>
          <p:nvPr>
            <p:ph type="title"/>
          </p:nvPr>
        </p:nvSpPr>
        <p:spPr>
          <a:xfrm>
            <a:off x="839416" y="685800"/>
            <a:ext cx="10510192" cy="582958"/>
          </a:xfrm>
        </p:spPr>
        <p:txBody>
          <a:bodyPr/>
          <a:lstStyle/>
          <a:p>
            <a:r>
              <a:rPr lang="en-US" dirty="0"/>
              <a:t>Aspect 2: </a:t>
            </a:r>
            <a:r>
              <a:rPr lang="en-US" altLang="zh-CN" dirty="0"/>
              <a:t>Examples</a:t>
            </a:r>
            <a:endParaRPr lang="en-US" dirty="0"/>
          </a:p>
        </p:txBody>
      </p:sp>
      <p:sp>
        <p:nvSpPr>
          <p:cNvPr id="4" name="Date Placeholder 3">
            <a:extLst>
              <a:ext uri="{FF2B5EF4-FFF2-40B4-BE49-F238E27FC236}">
                <a16:creationId xmlns:a16="http://schemas.microsoft.com/office/drawing/2014/main" id="{5E4464C5-9184-457F-84F9-F903F515977C}"/>
              </a:ext>
            </a:extLst>
          </p:cNvPr>
          <p:cNvSpPr>
            <a:spLocks noGrp="1"/>
          </p:cNvSpPr>
          <p:nvPr>
            <p:ph type="dt" sz="half" idx="10"/>
          </p:nvPr>
        </p:nvSpPr>
        <p:spPr/>
        <p:txBody>
          <a:bodyPr/>
          <a:lstStyle/>
          <a:p>
            <a:r>
              <a:rPr lang="en-US" altLang="zh-CN" dirty="0"/>
              <a:t>Dec. 2024</a:t>
            </a:r>
            <a:endParaRPr lang="en-US" altLang="en-US" dirty="0"/>
          </a:p>
        </p:txBody>
      </p:sp>
      <p:sp>
        <p:nvSpPr>
          <p:cNvPr id="5" name="Footer Placeholder 4">
            <a:extLst>
              <a:ext uri="{FF2B5EF4-FFF2-40B4-BE49-F238E27FC236}">
                <a16:creationId xmlns:a16="http://schemas.microsoft.com/office/drawing/2014/main" id="{99A1E40E-6F4F-4F72-AC1A-59E73367892D}"/>
              </a:ext>
            </a:extLst>
          </p:cNvPr>
          <p:cNvSpPr>
            <a:spLocks noGrp="1"/>
          </p:cNvSpPr>
          <p:nvPr>
            <p:ph type="ftr" sz="quarter" idx="11"/>
          </p:nvPr>
        </p:nvSpPr>
        <p:spPr/>
        <p:txBody>
          <a:bodyPr/>
          <a:lstStyle/>
          <a:p>
            <a:r>
              <a:rPr lang="en-US" altLang="en-US" dirty="0"/>
              <a:t>Panpan Li, Huawei</a:t>
            </a:r>
          </a:p>
        </p:txBody>
      </p:sp>
      <p:sp>
        <p:nvSpPr>
          <p:cNvPr id="6" name="Slide Number Placeholder 5">
            <a:extLst>
              <a:ext uri="{FF2B5EF4-FFF2-40B4-BE49-F238E27FC236}">
                <a16:creationId xmlns:a16="http://schemas.microsoft.com/office/drawing/2014/main" id="{7DEA497E-2F34-46E3-AB63-4B8DBB9A87A0}"/>
              </a:ext>
            </a:extLst>
          </p:cNvPr>
          <p:cNvSpPr>
            <a:spLocks noGrp="1"/>
          </p:cNvSpPr>
          <p:nvPr>
            <p:ph type="sldNum" sz="quarter" idx="12"/>
          </p:nvPr>
        </p:nvSpPr>
        <p:spPr>
          <a:xfrm>
            <a:off x="5930396" y="6475413"/>
            <a:ext cx="432811" cy="184666"/>
          </a:xfrm>
        </p:spPr>
        <p:txBody>
          <a:bodyPr/>
          <a:lstStyle/>
          <a:p>
            <a:r>
              <a:rPr lang="en-US" altLang="en-US"/>
              <a:t>Slide </a:t>
            </a:r>
            <a:fld id="{7FFA85FD-E192-4C2D-9860-28C59D48001D}" type="slidenum">
              <a:rPr lang="en-US" altLang="en-US" smtClean="0"/>
              <a:pPr/>
              <a:t>9</a:t>
            </a:fld>
            <a:endParaRPr lang="en-US" altLang="en-US" dirty="0"/>
          </a:p>
        </p:txBody>
      </p:sp>
      <p:sp>
        <p:nvSpPr>
          <p:cNvPr id="78" name="TextBox 77">
            <a:extLst>
              <a:ext uri="{FF2B5EF4-FFF2-40B4-BE49-F238E27FC236}">
                <a16:creationId xmlns:a16="http://schemas.microsoft.com/office/drawing/2014/main" id="{B8104918-B808-4934-9575-F4331D46C94D}"/>
              </a:ext>
            </a:extLst>
          </p:cNvPr>
          <p:cNvSpPr txBox="1"/>
          <p:nvPr/>
        </p:nvSpPr>
        <p:spPr>
          <a:xfrm>
            <a:off x="5465872" y="6006480"/>
            <a:ext cx="505267" cy="230832"/>
          </a:xfrm>
          <a:prstGeom prst="rect">
            <a:avLst/>
          </a:prstGeom>
          <a:noFill/>
        </p:spPr>
        <p:txBody>
          <a:bodyPr wrap="none" rtlCol="0">
            <a:spAutoFit/>
          </a:bodyPr>
          <a:lstStyle/>
          <a:p>
            <a:r>
              <a:rPr lang="en-US" altLang="zh-CN" sz="900" dirty="0"/>
              <a:t>Time  </a:t>
            </a:r>
            <a:endParaRPr lang="en-SG" sz="900" dirty="0"/>
          </a:p>
        </p:txBody>
      </p:sp>
      <p:cxnSp>
        <p:nvCxnSpPr>
          <p:cNvPr id="8" name="Straight Arrow Connector 7">
            <a:extLst>
              <a:ext uri="{FF2B5EF4-FFF2-40B4-BE49-F238E27FC236}">
                <a16:creationId xmlns:a16="http://schemas.microsoft.com/office/drawing/2014/main" id="{DA63604C-2C66-4CE0-BB7D-568F10F9C8BF}"/>
              </a:ext>
            </a:extLst>
          </p:cNvPr>
          <p:cNvCxnSpPr>
            <a:cxnSpLocks/>
          </p:cNvCxnSpPr>
          <p:nvPr/>
        </p:nvCxnSpPr>
        <p:spPr>
          <a:xfrm>
            <a:off x="441307" y="5970458"/>
            <a:ext cx="5400000" cy="0"/>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B0A3320C-8BF7-4070-BD2E-214AECD79BD3}"/>
              </a:ext>
            </a:extLst>
          </p:cNvPr>
          <p:cNvCxnSpPr>
            <a:cxnSpLocks/>
          </p:cNvCxnSpPr>
          <p:nvPr/>
        </p:nvCxnSpPr>
        <p:spPr>
          <a:xfrm>
            <a:off x="441307" y="5350412"/>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C82F518C-B380-4971-BE9A-3A64DA795EDD}"/>
              </a:ext>
            </a:extLst>
          </p:cNvPr>
          <p:cNvCxnSpPr>
            <a:cxnSpLocks/>
          </p:cNvCxnSpPr>
          <p:nvPr/>
        </p:nvCxnSpPr>
        <p:spPr>
          <a:xfrm>
            <a:off x="441307" y="5474423"/>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0CFFBC0E-2222-4395-99C2-3561AE46C510}"/>
              </a:ext>
            </a:extLst>
          </p:cNvPr>
          <p:cNvCxnSpPr>
            <a:cxnSpLocks/>
          </p:cNvCxnSpPr>
          <p:nvPr/>
        </p:nvCxnSpPr>
        <p:spPr>
          <a:xfrm>
            <a:off x="441307" y="5598434"/>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367A4909-128F-4443-AC16-090508FF5C0B}"/>
              </a:ext>
            </a:extLst>
          </p:cNvPr>
          <p:cNvCxnSpPr>
            <a:cxnSpLocks/>
          </p:cNvCxnSpPr>
          <p:nvPr/>
        </p:nvCxnSpPr>
        <p:spPr>
          <a:xfrm>
            <a:off x="441307" y="5722445"/>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2E8392F5-CB67-408E-A0AB-6673923FE777}"/>
              </a:ext>
            </a:extLst>
          </p:cNvPr>
          <p:cNvCxnSpPr>
            <a:cxnSpLocks/>
          </p:cNvCxnSpPr>
          <p:nvPr/>
        </p:nvCxnSpPr>
        <p:spPr>
          <a:xfrm>
            <a:off x="441307" y="3242225"/>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0AFE9478-9B74-44E0-A6FE-AFCC6C0A0D81}"/>
              </a:ext>
            </a:extLst>
          </p:cNvPr>
          <p:cNvCxnSpPr>
            <a:cxnSpLocks/>
          </p:cNvCxnSpPr>
          <p:nvPr/>
        </p:nvCxnSpPr>
        <p:spPr>
          <a:xfrm>
            <a:off x="441307" y="3490247"/>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ACCE19FE-78D3-43DC-9EF1-36406203441A}"/>
              </a:ext>
            </a:extLst>
          </p:cNvPr>
          <p:cNvCxnSpPr>
            <a:cxnSpLocks/>
          </p:cNvCxnSpPr>
          <p:nvPr/>
        </p:nvCxnSpPr>
        <p:spPr>
          <a:xfrm>
            <a:off x="441307" y="3986291"/>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827C169A-7348-48E2-A9DA-D498A4021541}"/>
              </a:ext>
            </a:extLst>
          </p:cNvPr>
          <p:cNvCxnSpPr>
            <a:cxnSpLocks/>
          </p:cNvCxnSpPr>
          <p:nvPr/>
        </p:nvCxnSpPr>
        <p:spPr>
          <a:xfrm>
            <a:off x="441307" y="4730357"/>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6F9E06ED-EDE0-4567-A28E-1DB7EFA19462}"/>
              </a:ext>
            </a:extLst>
          </p:cNvPr>
          <p:cNvCxnSpPr>
            <a:cxnSpLocks/>
          </p:cNvCxnSpPr>
          <p:nvPr/>
        </p:nvCxnSpPr>
        <p:spPr>
          <a:xfrm>
            <a:off x="441307" y="4978379"/>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181B6BE4-4945-4DEC-8613-C919D79F99A4}"/>
              </a:ext>
            </a:extLst>
          </p:cNvPr>
          <p:cNvCxnSpPr>
            <a:cxnSpLocks/>
          </p:cNvCxnSpPr>
          <p:nvPr/>
        </p:nvCxnSpPr>
        <p:spPr>
          <a:xfrm>
            <a:off x="441307" y="5102390"/>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650E58-BD66-4641-9B5D-843CE0263DF6}"/>
              </a:ext>
            </a:extLst>
          </p:cNvPr>
          <p:cNvCxnSpPr>
            <a:cxnSpLocks/>
          </p:cNvCxnSpPr>
          <p:nvPr/>
        </p:nvCxnSpPr>
        <p:spPr>
          <a:xfrm>
            <a:off x="441307" y="5226401"/>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A371ABF0-AB09-4309-AB85-C2BCA2738C99}"/>
              </a:ext>
            </a:extLst>
          </p:cNvPr>
          <p:cNvCxnSpPr>
            <a:cxnSpLocks/>
          </p:cNvCxnSpPr>
          <p:nvPr/>
        </p:nvCxnSpPr>
        <p:spPr>
          <a:xfrm flipV="1">
            <a:off x="440467" y="2550458"/>
            <a:ext cx="0" cy="3420000"/>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7E5A2CCF-B2FE-416F-97A3-3FB1F6F63B23}"/>
              </a:ext>
            </a:extLst>
          </p:cNvPr>
          <p:cNvCxnSpPr>
            <a:cxnSpLocks/>
          </p:cNvCxnSpPr>
          <p:nvPr/>
        </p:nvCxnSpPr>
        <p:spPr>
          <a:xfrm>
            <a:off x="441307" y="5846456"/>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BB6FF5FF-9350-4319-A0CC-1281BC915984}"/>
              </a:ext>
            </a:extLst>
          </p:cNvPr>
          <p:cNvCxnSpPr>
            <a:cxnSpLocks/>
          </p:cNvCxnSpPr>
          <p:nvPr/>
        </p:nvCxnSpPr>
        <p:spPr>
          <a:xfrm>
            <a:off x="441307" y="3738269"/>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14363CD6-43F6-46B0-B946-9746EA0D7621}"/>
              </a:ext>
            </a:extLst>
          </p:cNvPr>
          <p:cNvCxnSpPr>
            <a:cxnSpLocks/>
          </p:cNvCxnSpPr>
          <p:nvPr/>
        </p:nvCxnSpPr>
        <p:spPr>
          <a:xfrm>
            <a:off x="441307" y="4234313"/>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49FE9F1E-A090-4BDC-A870-EA8DEB470723}"/>
              </a:ext>
            </a:extLst>
          </p:cNvPr>
          <p:cNvCxnSpPr>
            <a:cxnSpLocks/>
          </p:cNvCxnSpPr>
          <p:nvPr/>
        </p:nvCxnSpPr>
        <p:spPr>
          <a:xfrm>
            <a:off x="441307" y="4482335"/>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0ECB401D-CAAB-41F4-A5BF-8FB55E45D0DF}"/>
              </a:ext>
            </a:extLst>
          </p:cNvPr>
          <p:cNvSpPr txBox="1"/>
          <p:nvPr/>
        </p:nvSpPr>
        <p:spPr>
          <a:xfrm>
            <a:off x="119336" y="5618022"/>
            <a:ext cx="415498" cy="230832"/>
          </a:xfrm>
          <a:prstGeom prst="rect">
            <a:avLst/>
          </a:prstGeom>
          <a:noFill/>
        </p:spPr>
        <p:txBody>
          <a:bodyPr wrap="none" rtlCol="0">
            <a:spAutoFit/>
          </a:bodyPr>
          <a:lstStyle/>
          <a:p>
            <a:r>
              <a:rPr lang="en-US" altLang="zh-CN" sz="900" dirty="0"/>
              <a:t>CH0</a:t>
            </a:r>
            <a:endParaRPr lang="en-SG" sz="900" dirty="0"/>
          </a:p>
        </p:txBody>
      </p:sp>
      <p:sp>
        <p:nvSpPr>
          <p:cNvPr id="26" name="TextBox 25">
            <a:extLst>
              <a:ext uri="{FF2B5EF4-FFF2-40B4-BE49-F238E27FC236}">
                <a16:creationId xmlns:a16="http://schemas.microsoft.com/office/drawing/2014/main" id="{7A13D7AB-0842-4976-B4AA-C6867165329F}"/>
              </a:ext>
            </a:extLst>
          </p:cNvPr>
          <p:cNvSpPr txBox="1"/>
          <p:nvPr/>
        </p:nvSpPr>
        <p:spPr>
          <a:xfrm>
            <a:off x="119336" y="4115644"/>
            <a:ext cx="415498" cy="230832"/>
          </a:xfrm>
          <a:prstGeom prst="rect">
            <a:avLst/>
          </a:prstGeom>
          <a:noFill/>
        </p:spPr>
        <p:txBody>
          <a:bodyPr wrap="none" rtlCol="0">
            <a:spAutoFit/>
          </a:bodyPr>
          <a:lstStyle/>
          <a:p>
            <a:r>
              <a:rPr lang="en-US" altLang="zh-CN" sz="900" dirty="0"/>
              <a:t>CH4</a:t>
            </a:r>
            <a:endParaRPr lang="en-SG" sz="900" dirty="0"/>
          </a:p>
        </p:txBody>
      </p:sp>
      <p:sp>
        <p:nvSpPr>
          <p:cNvPr id="27" name="TextBox 26">
            <a:extLst>
              <a:ext uri="{FF2B5EF4-FFF2-40B4-BE49-F238E27FC236}">
                <a16:creationId xmlns:a16="http://schemas.microsoft.com/office/drawing/2014/main" id="{E291E164-D3B8-444F-9BA9-E323B1D72AF3}"/>
              </a:ext>
            </a:extLst>
          </p:cNvPr>
          <p:cNvSpPr txBox="1"/>
          <p:nvPr/>
        </p:nvSpPr>
        <p:spPr>
          <a:xfrm>
            <a:off x="119336" y="4866832"/>
            <a:ext cx="415498" cy="230832"/>
          </a:xfrm>
          <a:prstGeom prst="rect">
            <a:avLst/>
          </a:prstGeom>
          <a:noFill/>
        </p:spPr>
        <p:txBody>
          <a:bodyPr wrap="none" rtlCol="0">
            <a:spAutoFit/>
          </a:bodyPr>
          <a:lstStyle/>
          <a:p>
            <a:r>
              <a:rPr lang="en-US" altLang="zh-CN" sz="900" dirty="0"/>
              <a:t>CH2</a:t>
            </a:r>
            <a:endParaRPr lang="en-SG" sz="900" dirty="0"/>
          </a:p>
        </p:txBody>
      </p:sp>
      <p:sp>
        <p:nvSpPr>
          <p:cNvPr id="28" name="TextBox 27">
            <a:extLst>
              <a:ext uri="{FF2B5EF4-FFF2-40B4-BE49-F238E27FC236}">
                <a16:creationId xmlns:a16="http://schemas.microsoft.com/office/drawing/2014/main" id="{8A277476-87C7-4E46-8235-267AB8A5B147}"/>
              </a:ext>
            </a:extLst>
          </p:cNvPr>
          <p:cNvSpPr txBox="1"/>
          <p:nvPr/>
        </p:nvSpPr>
        <p:spPr>
          <a:xfrm>
            <a:off x="119336" y="4491238"/>
            <a:ext cx="415498" cy="230832"/>
          </a:xfrm>
          <a:prstGeom prst="rect">
            <a:avLst/>
          </a:prstGeom>
          <a:noFill/>
        </p:spPr>
        <p:txBody>
          <a:bodyPr wrap="none" rtlCol="0">
            <a:spAutoFit/>
          </a:bodyPr>
          <a:lstStyle/>
          <a:p>
            <a:r>
              <a:rPr lang="en-US" altLang="zh-CN" sz="900" dirty="0"/>
              <a:t>CH3</a:t>
            </a:r>
            <a:endParaRPr lang="en-SG" sz="900" dirty="0"/>
          </a:p>
        </p:txBody>
      </p:sp>
      <p:sp>
        <p:nvSpPr>
          <p:cNvPr id="29" name="TextBox 28">
            <a:extLst>
              <a:ext uri="{FF2B5EF4-FFF2-40B4-BE49-F238E27FC236}">
                <a16:creationId xmlns:a16="http://schemas.microsoft.com/office/drawing/2014/main" id="{7B0E360E-9820-4AF5-96DE-4CBC57F8A106}"/>
              </a:ext>
            </a:extLst>
          </p:cNvPr>
          <p:cNvSpPr txBox="1"/>
          <p:nvPr/>
        </p:nvSpPr>
        <p:spPr>
          <a:xfrm>
            <a:off x="119336" y="3740050"/>
            <a:ext cx="415498" cy="230832"/>
          </a:xfrm>
          <a:prstGeom prst="rect">
            <a:avLst/>
          </a:prstGeom>
          <a:noFill/>
        </p:spPr>
        <p:txBody>
          <a:bodyPr wrap="none" rtlCol="0">
            <a:spAutoFit/>
          </a:bodyPr>
          <a:lstStyle/>
          <a:p>
            <a:r>
              <a:rPr lang="en-US" altLang="zh-CN" sz="900" dirty="0"/>
              <a:t>CH5</a:t>
            </a:r>
            <a:endParaRPr lang="en-SG" sz="900" dirty="0"/>
          </a:p>
        </p:txBody>
      </p:sp>
      <p:sp>
        <p:nvSpPr>
          <p:cNvPr id="30" name="TextBox 29">
            <a:extLst>
              <a:ext uri="{FF2B5EF4-FFF2-40B4-BE49-F238E27FC236}">
                <a16:creationId xmlns:a16="http://schemas.microsoft.com/office/drawing/2014/main" id="{065B1929-1A61-4871-9223-F3D0624D291F}"/>
              </a:ext>
            </a:extLst>
          </p:cNvPr>
          <p:cNvSpPr txBox="1"/>
          <p:nvPr/>
        </p:nvSpPr>
        <p:spPr>
          <a:xfrm>
            <a:off x="119336" y="5242426"/>
            <a:ext cx="415498" cy="230832"/>
          </a:xfrm>
          <a:prstGeom prst="rect">
            <a:avLst/>
          </a:prstGeom>
          <a:noFill/>
        </p:spPr>
        <p:txBody>
          <a:bodyPr wrap="none" rtlCol="0">
            <a:spAutoFit/>
          </a:bodyPr>
          <a:lstStyle/>
          <a:p>
            <a:r>
              <a:rPr lang="en-US" altLang="zh-CN" sz="900" dirty="0"/>
              <a:t>CH1</a:t>
            </a:r>
            <a:endParaRPr lang="en-SG" sz="900" dirty="0"/>
          </a:p>
        </p:txBody>
      </p:sp>
      <p:sp>
        <p:nvSpPr>
          <p:cNvPr id="31" name="TextBox 30">
            <a:extLst>
              <a:ext uri="{FF2B5EF4-FFF2-40B4-BE49-F238E27FC236}">
                <a16:creationId xmlns:a16="http://schemas.microsoft.com/office/drawing/2014/main" id="{6C4EFA61-8C73-4626-B0FA-1CF7D5CEBD84}"/>
              </a:ext>
            </a:extLst>
          </p:cNvPr>
          <p:cNvSpPr txBox="1"/>
          <p:nvPr/>
        </p:nvSpPr>
        <p:spPr>
          <a:xfrm>
            <a:off x="474032" y="2494492"/>
            <a:ext cx="700833" cy="230832"/>
          </a:xfrm>
          <a:prstGeom prst="rect">
            <a:avLst/>
          </a:prstGeom>
          <a:noFill/>
        </p:spPr>
        <p:txBody>
          <a:bodyPr wrap="none" rtlCol="0">
            <a:spAutoFit/>
          </a:bodyPr>
          <a:lstStyle/>
          <a:p>
            <a:r>
              <a:rPr lang="en-US" altLang="zh-CN" sz="900" dirty="0"/>
              <a:t>Frequency </a:t>
            </a:r>
            <a:endParaRPr lang="en-SG" sz="900" dirty="0"/>
          </a:p>
        </p:txBody>
      </p:sp>
      <p:sp>
        <p:nvSpPr>
          <p:cNvPr id="32" name="TextBox 31">
            <a:extLst>
              <a:ext uri="{FF2B5EF4-FFF2-40B4-BE49-F238E27FC236}">
                <a16:creationId xmlns:a16="http://schemas.microsoft.com/office/drawing/2014/main" id="{511E3654-45E5-4A67-BF6C-767FF99808AD}"/>
              </a:ext>
            </a:extLst>
          </p:cNvPr>
          <p:cNvSpPr txBox="1"/>
          <p:nvPr/>
        </p:nvSpPr>
        <p:spPr>
          <a:xfrm>
            <a:off x="1016598" y="5104031"/>
            <a:ext cx="360000" cy="504000"/>
          </a:xfrm>
          <a:prstGeom prst="rect">
            <a:avLst/>
          </a:prstGeom>
          <a:solidFill>
            <a:schemeClr val="accent3"/>
          </a:solidFill>
          <a:ln>
            <a:solidFill>
              <a:schemeClr val="tx1"/>
            </a:solidFill>
          </a:ln>
        </p:spPr>
        <p:txBody>
          <a:bodyPr wrap="square" rtlCol="0" anchor="ctr">
            <a:spAutoFit/>
          </a:bodyPr>
          <a:lstStyle/>
          <a:p>
            <a:pPr algn="ctr"/>
            <a:r>
              <a:rPr lang="en-US" altLang="zh-CN" sz="600" dirty="0"/>
              <a:t>SEG</a:t>
            </a:r>
          </a:p>
          <a:p>
            <a:pPr algn="ctr"/>
            <a:r>
              <a:rPr lang="en-US" sz="600" dirty="0"/>
              <a:t>1</a:t>
            </a:r>
            <a:endParaRPr lang="en-SG" sz="600" dirty="0"/>
          </a:p>
        </p:txBody>
      </p:sp>
      <p:sp>
        <p:nvSpPr>
          <p:cNvPr id="33" name="TextBox 32">
            <a:extLst>
              <a:ext uri="{FF2B5EF4-FFF2-40B4-BE49-F238E27FC236}">
                <a16:creationId xmlns:a16="http://schemas.microsoft.com/office/drawing/2014/main" id="{D00B34BE-9FE5-4A11-AD68-49556EB4C691}"/>
              </a:ext>
            </a:extLst>
          </p:cNvPr>
          <p:cNvSpPr txBox="1"/>
          <p:nvPr/>
        </p:nvSpPr>
        <p:spPr>
          <a:xfrm>
            <a:off x="1587978" y="4852031"/>
            <a:ext cx="360000" cy="504000"/>
          </a:xfrm>
          <a:prstGeom prst="rect">
            <a:avLst/>
          </a:prstGeom>
          <a:solidFill>
            <a:schemeClr val="accent3"/>
          </a:solidFill>
          <a:ln>
            <a:solidFill>
              <a:schemeClr val="tx1"/>
            </a:solidFill>
          </a:ln>
        </p:spPr>
        <p:txBody>
          <a:bodyPr wrap="square" rtlCol="0" anchor="ctr">
            <a:spAutoFit/>
          </a:bodyPr>
          <a:lstStyle/>
          <a:p>
            <a:pPr algn="ctr"/>
            <a:r>
              <a:rPr lang="en-US" altLang="zh-CN" sz="600" dirty="0"/>
              <a:t>SEG</a:t>
            </a:r>
          </a:p>
          <a:p>
            <a:pPr algn="ctr"/>
            <a:r>
              <a:rPr lang="en-US" sz="600" dirty="0"/>
              <a:t>2</a:t>
            </a:r>
            <a:endParaRPr lang="en-SG" sz="600" dirty="0"/>
          </a:p>
        </p:txBody>
      </p:sp>
      <p:cxnSp>
        <p:nvCxnSpPr>
          <p:cNvPr id="34" name="Straight Arrow Connector 33">
            <a:extLst>
              <a:ext uri="{FF2B5EF4-FFF2-40B4-BE49-F238E27FC236}">
                <a16:creationId xmlns:a16="http://schemas.microsoft.com/office/drawing/2014/main" id="{6AB8B4DF-B7F2-4C82-8ED0-EBAC10974AA5}"/>
              </a:ext>
            </a:extLst>
          </p:cNvPr>
          <p:cNvCxnSpPr>
            <a:cxnSpLocks/>
          </p:cNvCxnSpPr>
          <p:nvPr/>
        </p:nvCxnSpPr>
        <p:spPr>
          <a:xfrm>
            <a:off x="441307" y="2994203"/>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5" name="Straight Arrow Connector 34">
            <a:extLst>
              <a:ext uri="{FF2B5EF4-FFF2-40B4-BE49-F238E27FC236}">
                <a16:creationId xmlns:a16="http://schemas.microsoft.com/office/drawing/2014/main" id="{77740E00-B94B-4BF3-B5A0-38E018398D06}"/>
              </a:ext>
            </a:extLst>
          </p:cNvPr>
          <p:cNvCxnSpPr>
            <a:cxnSpLocks/>
          </p:cNvCxnSpPr>
          <p:nvPr/>
        </p:nvCxnSpPr>
        <p:spPr>
          <a:xfrm>
            <a:off x="441307" y="2870192"/>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6" name="Straight Arrow Connector 35">
            <a:extLst>
              <a:ext uri="{FF2B5EF4-FFF2-40B4-BE49-F238E27FC236}">
                <a16:creationId xmlns:a16="http://schemas.microsoft.com/office/drawing/2014/main" id="{B61B2ABB-0498-4A0F-B2CC-2323680A01A4}"/>
              </a:ext>
            </a:extLst>
          </p:cNvPr>
          <p:cNvCxnSpPr>
            <a:cxnSpLocks/>
          </p:cNvCxnSpPr>
          <p:nvPr/>
        </p:nvCxnSpPr>
        <p:spPr>
          <a:xfrm>
            <a:off x="441307" y="4854368"/>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7" name="Straight Arrow Connector 36">
            <a:extLst>
              <a:ext uri="{FF2B5EF4-FFF2-40B4-BE49-F238E27FC236}">
                <a16:creationId xmlns:a16="http://schemas.microsoft.com/office/drawing/2014/main" id="{D6F75662-4948-40BC-A048-8825B206C47A}"/>
              </a:ext>
            </a:extLst>
          </p:cNvPr>
          <p:cNvCxnSpPr>
            <a:cxnSpLocks/>
          </p:cNvCxnSpPr>
          <p:nvPr/>
        </p:nvCxnSpPr>
        <p:spPr>
          <a:xfrm>
            <a:off x="441307" y="3118214"/>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8" name="Straight Arrow Connector 37">
            <a:extLst>
              <a:ext uri="{FF2B5EF4-FFF2-40B4-BE49-F238E27FC236}">
                <a16:creationId xmlns:a16="http://schemas.microsoft.com/office/drawing/2014/main" id="{68F09695-801A-40D4-8255-8A0607856559}"/>
              </a:ext>
            </a:extLst>
          </p:cNvPr>
          <p:cNvCxnSpPr>
            <a:cxnSpLocks/>
          </p:cNvCxnSpPr>
          <p:nvPr/>
        </p:nvCxnSpPr>
        <p:spPr>
          <a:xfrm>
            <a:off x="441307" y="3366236"/>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C5DAC12F-3A59-462E-B7B7-F895EF155AE7}"/>
              </a:ext>
            </a:extLst>
          </p:cNvPr>
          <p:cNvCxnSpPr>
            <a:cxnSpLocks/>
          </p:cNvCxnSpPr>
          <p:nvPr/>
        </p:nvCxnSpPr>
        <p:spPr>
          <a:xfrm>
            <a:off x="441307" y="3614258"/>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0" name="Straight Arrow Connector 39">
            <a:extLst>
              <a:ext uri="{FF2B5EF4-FFF2-40B4-BE49-F238E27FC236}">
                <a16:creationId xmlns:a16="http://schemas.microsoft.com/office/drawing/2014/main" id="{248BA470-6253-44B5-92D1-8B1364CAB0EE}"/>
              </a:ext>
            </a:extLst>
          </p:cNvPr>
          <p:cNvCxnSpPr>
            <a:cxnSpLocks/>
          </p:cNvCxnSpPr>
          <p:nvPr/>
        </p:nvCxnSpPr>
        <p:spPr>
          <a:xfrm>
            <a:off x="441307" y="3862280"/>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1" name="Straight Arrow Connector 40">
            <a:extLst>
              <a:ext uri="{FF2B5EF4-FFF2-40B4-BE49-F238E27FC236}">
                <a16:creationId xmlns:a16="http://schemas.microsoft.com/office/drawing/2014/main" id="{2352ABF2-2498-4F80-84CB-F139E8C91796}"/>
              </a:ext>
            </a:extLst>
          </p:cNvPr>
          <p:cNvCxnSpPr>
            <a:cxnSpLocks/>
          </p:cNvCxnSpPr>
          <p:nvPr/>
        </p:nvCxnSpPr>
        <p:spPr>
          <a:xfrm>
            <a:off x="441307" y="4110302"/>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2" name="Straight Arrow Connector 41">
            <a:extLst>
              <a:ext uri="{FF2B5EF4-FFF2-40B4-BE49-F238E27FC236}">
                <a16:creationId xmlns:a16="http://schemas.microsoft.com/office/drawing/2014/main" id="{B96FD0E0-DB1F-45F8-8A7F-77B4A167561D}"/>
              </a:ext>
            </a:extLst>
          </p:cNvPr>
          <p:cNvCxnSpPr>
            <a:cxnSpLocks/>
          </p:cNvCxnSpPr>
          <p:nvPr/>
        </p:nvCxnSpPr>
        <p:spPr>
          <a:xfrm>
            <a:off x="441307" y="4346476"/>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3" name="Straight Arrow Connector 42">
            <a:extLst>
              <a:ext uri="{FF2B5EF4-FFF2-40B4-BE49-F238E27FC236}">
                <a16:creationId xmlns:a16="http://schemas.microsoft.com/office/drawing/2014/main" id="{2126EB5B-B409-4643-B176-017408344D35}"/>
              </a:ext>
            </a:extLst>
          </p:cNvPr>
          <p:cNvCxnSpPr>
            <a:cxnSpLocks/>
          </p:cNvCxnSpPr>
          <p:nvPr/>
        </p:nvCxnSpPr>
        <p:spPr>
          <a:xfrm>
            <a:off x="441307" y="4606346"/>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44" name="TextBox 43">
            <a:extLst>
              <a:ext uri="{FF2B5EF4-FFF2-40B4-BE49-F238E27FC236}">
                <a16:creationId xmlns:a16="http://schemas.microsoft.com/office/drawing/2014/main" id="{6ABD2133-9D4C-4874-A8D7-9E7A1FE83ABF}"/>
              </a:ext>
            </a:extLst>
          </p:cNvPr>
          <p:cNvSpPr txBox="1"/>
          <p:nvPr/>
        </p:nvSpPr>
        <p:spPr>
          <a:xfrm>
            <a:off x="5296216" y="4116696"/>
            <a:ext cx="360000" cy="504000"/>
          </a:xfrm>
          <a:prstGeom prst="rect">
            <a:avLst/>
          </a:prstGeom>
          <a:solidFill>
            <a:schemeClr val="accent3"/>
          </a:solidFill>
          <a:ln>
            <a:solidFill>
              <a:schemeClr val="tx1"/>
            </a:solidFill>
          </a:ln>
        </p:spPr>
        <p:txBody>
          <a:bodyPr wrap="square" rtlCol="0" anchor="ctr">
            <a:spAutoFit/>
          </a:bodyPr>
          <a:lstStyle/>
          <a:p>
            <a:pPr algn="ctr"/>
            <a:r>
              <a:rPr lang="en-US" altLang="zh-CN" sz="600" dirty="0"/>
              <a:t>SEG</a:t>
            </a:r>
          </a:p>
          <a:p>
            <a:pPr algn="ctr"/>
            <a:r>
              <a:rPr lang="en-US" sz="600" dirty="0"/>
              <a:t>4</a:t>
            </a:r>
            <a:endParaRPr lang="en-SG" sz="600" dirty="0"/>
          </a:p>
        </p:txBody>
      </p:sp>
      <p:sp>
        <p:nvSpPr>
          <p:cNvPr id="45" name="TextBox 44">
            <a:extLst>
              <a:ext uri="{FF2B5EF4-FFF2-40B4-BE49-F238E27FC236}">
                <a16:creationId xmlns:a16="http://schemas.microsoft.com/office/drawing/2014/main" id="{29544E0A-022F-48FB-B473-802BD7D3C96B}"/>
              </a:ext>
            </a:extLst>
          </p:cNvPr>
          <p:cNvSpPr txBox="1"/>
          <p:nvPr/>
        </p:nvSpPr>
        <p:spPr>
          <a:xfrm>
            <a:off x="2127365" y="4482492"/>
            <a:ext cx="360000" cy="504000"/>
          </a:xfrm>
          <a:prstGeom prst="rect">
            <a:avLst/>
          </a:prstGeom>
          <a:solidFill>
            <a:schemeClr val="bg1"/>
          </a:solidFill>
          <a:ln>
            <a:solidFill>
              <a:schemeClr val="tx1"/>
            </a:solidFill>
          </a:ln>
        </p:spPr>
        <p:txBody>
          <a:bodyPr wrap="square" rtlCol="0" anchor="ctr">
            <a:spAutoFit/>
          </a:bodyPr>
          <a:lstStyle/>
          <a:p>
            <a:pPr algn="ctr"/>
            <a:r>
              <a:rPr lang="en-US" altLang="zh-CN" sz="600" dirty="0"/>
              <a:t>SEG</a:t>
            </a:r>
          </a:p>
          <a:p>
            <a:pPr algn="ctr"/>
            <a:r>
              <a:rPr lang="en-US" sz="600" dirty="0"/>
              <a:t>3</a:t>
            </a:r>
            <a:endParaRPr lang="en-SG" sz="600" dirty="0"/>
          </a:p>
        </p:txBody>
      </p:sp>
      <p:sp>
        <p:nvSpPr>
          <p:cNvPr id="46" name="TextBox 45">
            <a:extLst>
              <a:ext uri="{FF2B5EF4-FFF2-40B4-BE49-F238E27FC236}">
                <a16:creationId xmlns:a16="http://schemas.microsoft.com/office/drawing/2014/main" id="{E492356F-1224-4F25-BECB-325703698083}"/>
              </a:ext>
            </a:extLst>
          </p:cNvPr>
          <p:cNvSpPr txBox="1"/>
          <p:nvPr/>
        </p:nvSpPr>
        <p:spPr>
          <a:xfrm>
            <a:off x="3713160" y="3726378"/>
            <a:ext cx="360000" cy="504000"/>
          </a:xfrm>
          <a:prstGeom prst="rect">
            <a:avLst/>
          </a:prstGeom>
          <a:solidFill>
            <a:schemeClr val="accent3"/>
          </a:solidFill>
          <a:ln>
            <a:solidFill>
              <a:schemeClr val="tx1"/>
            </a:solidFill>
          </a:ln>
        </p:spPr>
        <p:txBody>
          <a:bodyPr wrap="square" rtlCol="0" anchor="ctr">
            <a:spAutoFit/>
          </a:bodyPr>
          <a:lstStyle/>
          <a:p>
            <a:pPr algn="ctr"/>
            <a:r>
              <a:rPr lang="en-US" altLang="zh-CN" sz="600" dirty="0"/>
              <a:t>SEG</a:t>
            </a:r>
          </a:p>
          <a:p>
            <a:pPr algn="ctr"/>
            <a:r>
              <a:rPr lang="en-US" sz="600" dirty="0"/>
              <a:t>1</a:t>
            </a:r>
            <a:endParaRPr lang="en-SG" sz="600" dirty="0"/>
          </a:p>
        </p:txBody>
      </p:sp>
      <p:sp>
        <p:nvSpPr>
          <p:cNvPr id="47" name="TextBox 46">
            <a:extLst>
              <a:ext uri="{FF2B5EF4-FFF2-40B4-BE49-F238E27FC236}">
                <a16:creationId xmlns:a16="http://schemas.microsoft.com/office/drawing/2014/main" id="{26D6C51F-D870-4A09-85E4-E98B7AB74B4C}"/>
              </a:ext>
            </a:extLst>
          </p:cNvPr>
          <p:cNvSpPr txBox="1"/>
          <p:nvPr/>
        </p:nvSpPr>
        <p:spPr>
          <a:xfrm>
            <a:off x="4242881" y="3362216"/>
            <a:ext cx="360000" cy="504000"/>
          </a:xfrm>
          <a:prstGeom prst="rect">
            <a:avLst/>
          </a:prstGeom>
          <a:solidFill>
            <a:schemeClr val="accent3"/>
          </a:solidFill>
          <a:ln>
            <a:solidFill>
              <a:schemeClr val="tx1"/>
            </a:solidFill>
          </a:ln>
        </p:spPr>
        <p:txBody>
          <a:bodyPr wrap="square" rtlCol="0" anchor="ctr">
            <a:spAutoFit/>
          </a:bodyPr>
          <a:lstStyle/>
          <a:p>
            <a:pPr algn="ctr"/>
            <a:r>
              <a:rPr lang="en-US" altLang="zh-CN" sz="600" dirty="0"/>
              <a:t>SEG</a:t>
            </a:r>
          </a:p>
          <a:p>
            <a:pPr algn="ctr"/>
            <a:r>
              <a:rPr lang="en-US" sz="600" dirty="0"/>
              <a:t>2</a:t>
            </a:r>
            <a:endParaRPr lang="en-SG" sz="600" dirty="0"/>
          </a:p>
        </p:txBody>
      </p:sp>
      <p:sp>
        <p:nvSpPr>
          <p:cNvPr id="48" name="TextBox 47">
            <a:extLst>
              <a:ext uri="{FF2B5EF4-FFF2-40B4-BE49-F238E27FC236}">
                <a16:creationId xmlns:a16="http://schemas.microsoft.com/office/drawing/2014/main" id="{9C459ABC-924B-47DD-A409-E676D5823A5E}"/>
              </a:ext>
            </a:extLst>
          </p:cNvPr>
          <p:cNvSpPr txBox="1"/>
          <p:nvPr/>
        </p:nvSpPr>
        <p:spPr>
          <a:xfrm>
            <a:off x="565828" y="5466458"/>
            <a:ext cx="360000" cy="504000"/>
          </a:xfrm>
          <a:prstGeom prst="rect">
            <a:avLst/>
          </a:prstGeom>
          <a:solidFill>
            <a:schemeClr val="accent3"/>
          </a:solidFill>
          <a:ln>
            <a:solidFill>
              <a:schemeClr val="tx1"/>
            </a:solidFill>
          </a:ln>
        </p:spPr>
        <p:txBody>
          <a:bodyPr wrap="square" rtlCol="0" anchor="ctr">
            <a:spAutoFit/>
          </a:bodyPr>
          <a:lstStyle/>
          <a:p>
            <a:r>
              <a:rPr lang="en-US" altLang="zh-CN" sz="600" dirty="0"/>
              <a:t>SHR</a:t>
            </a:r>
            <a:endParaRPr lang="en-SG" sz="600" dirty="0"/>
          </a:p>
        </p:txBody>
      </p:sp>
      <p:sp>
        <p:nvSpPr>
          <p:cNvPr id="49" name="TextBox 48">
            <a:extLst>
              <a:ext uri="{FF2B5EF4-FFF2-40B4-BE49-F238E27FC236}">
                <a16:creationId xmlns:a16="http://schemas.microsoft.com/office/drawing/2014/main" id="{C775798B-403C-49AF-9688-0CB771FDFF9C}"/>
              </a:ext>
            </a:extLst>
          </p:cNvPr>
          <p:cNvSpPr txBox="1"/>
          <p:nvPr/>
        </p:nvSpPr>
        <p:spPr>
          <a:xfrm>
            <a:off x="2632573" y="5466458"/>
            <a:ext cx="360000" cy="504000"/>
          </a:xfrm>
          <a:prstGeom prst="rect">
            <a:avLst/>
          </a:prstGeom>
          <a:solidFill>
            <a:schemeClr val="accent3"/>
          </a:solidFill>
          <a:ln>
            <a:solidFill>
              <a:schemeClr val="tx1"/>
            </a:solidFill>
          </a:ln>
        </p:spPr>
        <p:txBody>
          <a:bodyPr wrap="square" rtlCol="0" anchor="ctr">
            <a:spAutoFit/>
          </a:bodyPr>
          <a:lstStyle/>
          <a:p>
            <a:pPr algn="ctr"/>
            <a:r>
              <a:rPr lang="en-US" altLang="zh-CN" sz="600" dirty="0"/>
              <a:t>SEG</a:t>
            </a:r>
          </a:p>
          <a:p>
            <a:pPr algn="ctr"/>
            <a:r>
              <a:rPr lang="en-US" sz="600" dirty="0"/>
              <a:t>4</a:t>
            </a:r>
            <a:endParaRPr lang="en-SG" sz="600" dirty="0"/>
          </a:p>
        </p:txBody>
      </p:sp>
      <p:sp>
        <p:nvSpPr>
          <p:cNvPr id="50" name="TextBox 49">
            <a:extLst>
              <a:ext uri="{FF2B5EF4-FFF2-40B4-BE49-F238E27FC236}">
                <a16:creationId xmlns:a16="http://schemas.microsoft.com/office/drawing/2014/main" id="{50B361F9-4E56-4BD1-86DF-FBFA4078080E}"/>
              </a:ext>
            </a:extLst>
          </p:cNvPr>
          <p:cNvSpPr txBox="1"/>
          <p:nvPr/>
        </p:nvSpPr>
        <p:spPr>
          <a:xfrm>
            <a:off x="4768435" y="2990183"/>
            <a:ext cx="360000" cy="504000"/>
          </a:xfrm>
          <a:prstGeom prst="rect">
            <a:avLst/>
          </a:prstGeom>
          <a:solidFill>
            <a:schemeClr val="bg1"/>
          </a:solidFill>
          <a:ln>
            <a:solidFill>
              <a:schemeClr val="tx1"/>
            </a:solidFill>
          </a:ln>
        </p:spPr>
        <p:txBody>
          <a:bodyPr wrap="square" rtlCol="0" anchor="ctr">
            <a:spAutoFit/>
          </a:bodyPr>
          <a:lstStyle/>
          <a:p>
            <a:pPr algn="ctr"/>
            <a:r>
              <a:rPr lang="en-US" altLang="zh-CN" sz="600" dirty="0"/>
              <a:t>SEG</a:t>
            </a:r>
          </a:p>
          <a:p>
            <a:pPr algn="ctr"/>
            <a:r>
              <a:rPr lang="en-US" sz="600" dirty="0"/>
              <a:t>3</a:t>
            </a:r>
            <a:endParaRPr lang="en-SG" sz="600" dirty="0"/>
          </a:p>
        </p:txBody>
      </p:sp>
      <p:sp>
        <p:nvSpPr>
          <p:cNvPr id="51" name="TextBox 50">
            <a:extLst>
              <a:ext uri="{FF2B5EF4-FFF2-40B4-BE49-F238E27FC236}">
                <a16:creationId xmlns:a16="http://schemas.microsoft.com/office/drawing/2014/main" id="{2C508E3D-259A-4086-8672-71E4BD7B3AEA}"/>
              </a:ext>
            </a:extLst>
          </p:cNvPr>
          <p:cNvSpPr txBox="1"/>
          <p:nvPr/>
        </p:nvSpPr>
        <p:spPr>
          <a:xfrm>
            <a:off x="119336" y="3364456"/>
            <a:ext cx="415498" cy="230832"/>
          </a:xfrm>
          <a:prstGeom prst="rect">
            <a:avLst/>
          </a:prstGeom>
          <a:noFill/>
        </p:spPr>
        <p:txBody>
          <a:bodyPr wrap="none" rtlCol="0">
            <a:spAutoFit/>
          </a:bodyPr>
          <a:lstStyle/>
          <a:p>
            <a:r>
              <a:rPr lang="en-US" altLang="zh-CN" sz="900" dirty="0"/>
              <a:t>CH6</a:t>
            </a:r>
            <a:endParaRPr lang="en-SG" sz="900" dirty="0"/>
          </a:p>
        </p:txBody>
      </p:sp>
      <p:sp>
        <p:nvSpPr>
          <p:cNvPr id="52" name="TextBox 51">
            <a:extLst>
              <a:ext uri="{FF2B5EF4-FFF2-40B4-BE49-F238E27FC236}">
                <a16:creationId xmlns:a16="http://schemas.microsoft.com/office/drawing/2014/main" id="{AB462C5C-573A-4096-A4D8-FFBC7F16AFB5}"/>
              </a:ext>
            </a:extLst>
          </p:cNvPr>
          <p:cNvSpPr txBox="1"/>
          <p:nvPr/>
        </p:nvSpPr>
        <p:spPr>
          <a:xfrm>
            <a:off x="119336" y="2988862"/>
            <a:ext cx="415498" cy="230832"/>
          </a:xfrm>
          <a:prstGeom prst="rect">
            <a:avLst/>
          </a:prstGeom>
          <a:noFill/>
        </p:spPr>
        <p:txBody>
          <a:bodyPr wrap="none" rtlCol="0">
            <a:spAutoFit/>
          </a:bodyPr>
          <a:lstStyle/>
          <a:p>
            <a:r>
              <a:rPr lang="en-US" altLang="zh-CN" sz="900" dirty="0"/>
              <a:t>CH7</a:t>
            </a:r>
            <a:endParaRPr lang="en-SG" sz="900" dirty="0"/>
          </a:p>
        </p:txBody>
      </p:sp>
      <p:sp>
        <p:nvSpPr>
          <p:cNvPr id="53" name="TextBox 52">
            <a:extLst>
              <a:ext uri="{FF2B5EF4-FFF2-40B4-BE49-F238E27FC236}">
                <a16:creationId xmlns:a16="http://schemas.microsoft.com/office/drawing/2014/main" id="{19F10302-FA89-46E3-915E-992C260EC021}"/>
              </a:ext>
            </a:extLst>
          </p:cNvPr>
          <p:cNvSpPr txBox="1"/>
          <p:nvPr/>
        </p:nvSpPr>
        <p:spPr>
          <a:xfrm>
            <a:off x="3183439" y="4107184"/>
            <a:ext cx="360000" cy="504000"/>
          </a:xfrm>
          <a:prstGeom prst="rect">
            <a:avLst/>
          </a:prstGeom>
          <a:solidFill>
            <a:schemeClr val="accent3"/>
          </a:solidFill>
          <a:ln>
            <a:solidFill>
              <a:schemeClr val="tx1"/>
            </a:solidFill>
          </a:ln>
        </p:spPr>
        <p:txBody>
          <a:bodyPr wrap="square" rtlCol="0" anchor="ctr">
            <a:spAutoFit/>
          </a:bodyPr>
          <a:lstStyle/>
          <a:p>
            <a:r>
              <a:rPr lang="en-US" altLang="zh-CN" sz="600" dirty="0"/>
              <a:t>SHR</a:t>
            </a:r>
            <a:endParaRPr lang="en-SG" sz="600" dirty="0"/>
          </a:p>
        </p:txBody>
      </p:sp>
      <p:cxnSp>
        <p:nvCxnSpPr>
          <p:cNvPr id="54" name="Straight Connector 53">
            <a:extLst>
              <a:ext uri="{FF2B5EF4-FFF2-40B4-BE49-F238E27FC236}">
                <a16:creationId xmlns:a16="http://schemas.microsoft.com/office/drawing/2014/main" id="{13CB54AA-C23A-4B09-B1B7-21A767FAC9B1}"/>
              </a:ext>
            </a:extLst>
          </p:cNvPr>
          <p:cNvCxnSpPr>
            <a:cxnSpLocks/>
          </p:cNvCxnSpPr>
          <p:nvPr/>
        </p:nvCxnSpPr>
        <p:spPr>
          <a:xfrm>
            <a:off x="3176771" y="2344798"/>
            <a:ext cx="0" cy="216000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67834D82-2104-4693-88F1-5C26FE4500F6}"/>
              </a:ext>
            </a:extLst>
          </p:cNvPr>
          <p:cNvCxnSpPr>
            <a:cxnSpLocks/>
          </p:cNvCxnSpPr>
          <p:nvPr/>
        </p:nvCxnSpPr>
        <p:spPr>
          <a:xfrm>
            <a:off x="5302325" y="2344798"/>
            <a:ext cx="0" cy="216000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EB6A3121-349D-41FA-92E4-B913765BF4A4}"/>
              </a:ext>
            </a:extLst>
          </p:cNvPr>
          <p:cNvCxnSpPr>
            <a:cxnSpLocks/>
          </p:cNvCxnSpPr>
          <p:nvPr/>
        </p:nvCxnSpPr>
        <p:spPr>
          <a:xfrm>
            <a:off x="3171522" y="2716938"/>
            <a:ext cx="2143021" cy="6327"/>
          </a:xfrm>
          <a:prstGeom prst="line">
            <a:avLst/>
          </a:prstGeom>
          <a:ln w="6350">
            <a:solidFill>
              <a:schemeClr val="tx1"/>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57" name="TextBox 56">
            <a:extLst>
              <a:ext uri="{FF2B5EF4-FFF2-40B4-BE49-F238E27FC236}">
                <a16:creationId xmlns:a16="http://schemas.microsoft.com/office/drawing/2014/main" id="{1661769A-C798-4C5A-B8F5-DBF751F7141F}"/>
              </a:ext>
            </a:extLst>
          </p:cNvPr>
          <p:cNvSpPr txBox="1"/>
          <p:nvPr/>
        </p:nvSpPr>
        <p:spPr>
          <a:xfrm>
            <a:off x="4061242" y="2502226"/>
            <a:ext cx="537327" cy="230832"/>
          </a:xfrm>
          <a:prstGeom prst="rect">
            <a:avLst/>
          </a:prstGeom>
          <a:noFill/>
        </p:spPr>
        <p:txBody>
          <a:bodyPr wrap="none" rtlCol="0">
            <a:spAutoFit/>
          </a:bodyPr>
          <a:lstStyle/>
          <a:p>
            <a:r>
              <a:rPr lang="en-US" altLang="zh-CN" sz="900" dirty="0"/>
              <a:t>&gt;=1 </a:t>
            </a:r>
            <a:r>
              <a:rPr lang="en-US" altLang="zh-CN" sz="900" dirty="0" err="1"/>
              <a:t>ms</a:t>
            </a:r>
            <a:endParaRPr lang="en-SG" sz="900" dirty="0"/>
          </a:p>
        </p:txBody>
      </p:sp>
      <p:sp>
        <p:nvSpPr>
          <p:cNvPr id="58" name="TextBox 57">
            <a:extLst>
              <a:ext uri="{FF2B5EF4-FFF2-40B4-BE49-F238E27FC236}">
                <a16:creationId xmlns:a16="http://schemas.microsoft.com/office/drawing/2014/main" id="{FDCD90B1-2EBE-49A0-AB62-E6DE15EDE9F4}"/>
              </a:ext>
            </a:extLst>
          </p:cNvPr>
          <p:cNvSpPr txBox="1"/>
          <p:nvPr/>
        </p:nvSpPr>
        <p:spPr>
          <a:xfrm>
            <a:off x="1376598" y="6018311"/>
            <a:ext cx="3533731" cy="307777"/>
          </a:xfrm>
          <a:prstGeom prst="rect">
            <a:avLst/>
          </a:prstGeom>
          <a:noFill/>
        </p:spPr>
        <p:txBody>
          <a:bodyPr wrap="square" rtlCol="0">
            <a:spAutoFit/>
          </a:bodyPr>
          <a:lstStyle/>
          <a:p>
            <a:r>
              <a:rPr lang="en-US" altLang="zh-CN" sz="1400" dirty="0"/>
              <a:t>OF=1, The Channel Sequence Order field=0 </a:t>
            </a:r>
          </a:p>
        </p:txBody>
      </p:sp>
      <p:cxnSp>
        <p:nvCxnSpPr>
          <p:cNvPr id="59" name="Straight Arrow Connector 58">
            <a:extLst>
              <a:ext uri="{FF2B5EF4-FFF2-40B4-BE49-F238E27FC236}">
                <a16:creationId xmlns:a16="http://schemas.microsoft.com/office/drawing/2014/main" id="{0F29FF4A-0371-49E1-84A4-32EB36150DFC}"/>
              </a:ext>
            </a:extLst>
          </p:cNvPr>
          <p:cNvCxnSpPr>
            <a:cxnSpLocks/>
          </p:cNvCxnSpPr>
          <p:nvPr/>
        </p:nvCxnSpPr>
        <p:spPr>
          <a:xfrm>
            <a:off x="6528048" y="5915186"/>
            <a:ext cx="5400000" cy="0"/>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60" name="Straight Arrow Connector 59">
            <a:extLst>
              <a:ext uri="{FF2B5EF4-FFF2-40B4-BE49-F238E27FC236}">
                <a16:creationId xmlns:a16="http://schemas.microsoft.com/office/drawing/2014/main" id="{A2C87135-5A53-46B4-A162-BC84F7E8B03E}"/>
              </a:ext>
            </a:extLst>
          </p:cNvPr>
          <p:cNvCxnSpPr>
            <a:cxnSpLocks/>
          </p:cNvCxnSpPr>
          <p:nvPr/>
        </p:nvCxnSpPr>
        <p:spPr>
          <a:xfrm>
            <a:off x="6528888" y="5282545"/>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1" name="Straight Arrow Connector 60">
            <a:extLst>
              <a:ext uri="{FF2B5EF4-FFF2-40B4-BE49-F238E27FC236}">
                <a16:creationId xmlns:a16="http://schemas.microsoft.com/office/drawing/2014/main" id="{2C51F707-AEB7-435A-8ABE-97EBF880C18C}"/>
              </a:ext>
            </a:extLst>
          </p:cNvPr>
          <p:cNvCxnSpPr>
            <a:cxnSpLocks/>
          </p:cNvCxnSpPr>
          <p:nvPr/>
        </p:nvCxnSpPr>
        <p:spPr>
          <a:xfrm>
            <a:off x="6528888" y="5406556"/>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2" name="Straight Arrow Connector 61">
            <a:extLst>
              <a:ext uri="{FF2B5EF4-FFF2-40B4-BE49-F238E27FC236}">
                <a16:creationId xmlns:a16="http://schemas.microsoft.com/office/drawing/2014/main" id="{997424AB-640D-435B-B0E0-4325FB14571D}"/>
              </a:ext>
            </a:extLst>
          </p:cNvPr>
          <p:cNvCxnSpPr>
            <a:cxnSpLocks/>
          </p:cNvCxnSpPr>
          <p:nvPr/>
        </p:nvCxnSpPr>
        <p:spPr>
          <a:xfrm>
            <a:off x="6528888" y="5530567"/>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3" name="Straight Arrow Connector 62">
            <a:extLst>
              <a:ext uri="{FF2B5EF4-FFF2-40B4-BE49-F238E27FC236}">
                <a16:creationId xmlns:a16="http://schemas.microsoft.com/office/drawing/2014/main" id="{12DAE81F-6E47-4C78-9B95-B1AFC11A9DA5}"/>
              </a:ext>
            </a:extLst>
          </p:cNvPr>
          <p:cNvCxnSpPr>
            <a:cxnSpLocks/>
          </p:cNvCxnSpPr>
          <p:nvPr/>
        </p:nvCxnSpPr>
        <p:spPr>
          <a:xfrm>
            <a:off x="6528888" y="5654578"/>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4" name="Straight Arrow Connector 63">
            <a:extLst>
              <a:ext uri="{FF2B5EF4-FFF2-40B4-BE49-F238E27FC236}">
                <a16:creationId xmlns:a16="http://schemas.microsoft.com/office/drawing/2014/main" id="{219D9501-F17A-4508-865D-847C1F141457}"/>
              </a:ext>
            </a:extLst>
          </p:cNvPr>
          <p:cNvCxnSpPr>
            <a:cxnSpLocks/>
          </p:cNvCxnSpPr>
          <p:nvPr/>
        </p:nvCxnSpPr>
        <p:spPr>
          <a:xfrm>
            <a:off x="6528888" y="3918424"/>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5" name="Straight Arrow Connector 64">
            <a:extLst>
              <a:ext uri="{FF2B5EF4-FFF2-40B4-BE49-F238E27FC236}">
                <a16:creationId xmlns:a16="http://schemas.microsoft.com/office/drawing/2014/main" id="{F424E0E1-4387-42F1-A7E5-A79306C0143E}"/>
              </a:ext>
            </a:extLst>
          </p:cNvPr>
          <p:cNvCxnSpPr>
            <a:cxnSpLocks/>
          </p:cNvCxnSpPr>
          <p:nvPr/>
        </p:nvCxnSpPr>
        <p:spPr>
          <a:xfrm>
            <a:off x="6528888" y="4662490"/>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6" name="Straight Arrow Connector 65">
            <a:extLst>
              <a:ext uri="{FF2B5EF4-FFF2-40B4-BE49-F238E27FC236}">
                <a16:creationId xmlns:a16="http://schemas.microsoft.com/office/drawing/2014/main" id="{2518EA3A-A95B-4490-B350-01D0877BD94F}"/>
              </a:ext>
            </a:extLst>
          </p:cNvPr>
          <p:cNvCxnSpPr>
            <a:cxnSpLocks/>
          </p:cNvCxnSpPr>
          <p:nvPr/>
        </p:nvCxnSpPr>
        <p:spPr>
          <a:xfrm>
            <a:off x="6528888" y="4910512"/>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7" name="Straight Arrow Connector 66">
            <a:extLst>
              <a:ext uri="{FF2B5EF4-FFF2-40B4-BE49-F238E27FC236}">
                <a16:creationId xmlns:a16="http://schemas.microsoft.com/office/drawing/2014/main" id="{7D3B5672-613C-4D47-BDAA-9A8BF947B9EC}"/>
              </a:ext>
            </a:extLst>
          </p:cNvPr>
          <p:cNvCxnSpPr>
            <a:cxnSpLocks/>
          </p:cNvCxnSpPr>
          <p:nvPr/>
        </p:nvCxnSpPr>
        <p:spPr>
          <a:xfrm>
            <a:off x="6528888" y="5034523"/>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8" name="Straight Arrow Connector 67">
            <a:extLst>
              <a:ext uri="{FF2B5EF4-FFF2-40B4-BE49-F238E27FC236}">
                <a16:creationId xmlns:a16="http://schemas.microsoft.com/office/drawing/2014/main" id="{5F76C7DC-E627-4CAF-8573-177AC3471310}"/>
              </a:ext>
            </a:extLst>
          </p:cNvPr>
          <p:cNvCxnSpPr>
            <a:cxnSpLocks/>
          </p:cNvCxnSpPr>
          <p:nvPr/>
        </p:nvCxnSpPr>
        <p:spPr>
          <a:xfrm>
            <a:off x="6528888" y="5158534"/>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9" name="Straight Arrow Connector 68">
            <a:extLst>
              <a:ext uri="{FF2B5EF4-FFF2-40B4-BE49-F238E27FC236}">
                <a16:creationId xmlns:a16="http://schemas.microsoft.com/office/drawing/2014/main" id="{6F5BA484-009B-4A3F-AF84-FA9F13622BF3}"/>
              </a:ext>
            </a:extLst>
          </p:cNvPr>
          <p:cNvCxnSpPr>
            <a:cxnSpLocks/>
          </p:cNvCxnSpPr>
          <p:nvPr/>
        </p:nvCxnSpPr>
        <p:spPr>
          <a:xfrm flipV="1">
            <a:off x="6528048" y="3382591"/>
            <a:ext cx="0" cy="2520000"/>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70" name="Straight Arrow Connector 69">
            <a:extLst>
              <a:ext uri="{FF2B5EF4-FFF2-40B4-BE49-F238E27FC236}">
                <a16:creationId xmlns:a16="http://schemas.microsoft.com/office/drawing/2014/main" id="{2A30F338-071D-457C-B5D6-32B80FE10FD3}"/>
              </a:ext>
            </a:extLst>
          </p:cNvPr>
          <p:cNvCxnSpPr>
            <a:cxnSpLocks/>
          </p:cNvCxnSpPr>
          <p:nvPr/>
        </p:nvCxnSpPr>
        <p:spPr>
          <a:xfrm>
            <a:off x="6528888" y="5778589"/>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1" name="Straight Arrow Connector 70">
            <a:extLst>
              <a:ext uri="{FF2B5EF4-FFF2-40B4-BE49-F238E27FC236}">
                <a16:creationId xmlns:a16="http://schemas.microsoft.com/office/drawing/2014/main" id="{D5A5B8AC-D927-4EFC-8EA2-B35BAA9256A4}"/>
              </a:ext>
            </a:extLst>
          </p:cNvPr>
          <p:cNvCxnSpPr>
            <a:cxnSpLocks/>
          </p:cNvCxnSpPr>
          <p:nvPr/>
        </p:nvCxnSpPr>
        <p:spPr>
          <a:xfrm>
            <a:off x="6528888" y="3670402"/>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2" name="Straight Arrow Connector 71">
            <a:extLst>
              <a:ext uri="{FF2B5EF4-FFF2-40B4-BE49-F238E27FC236}">
                <a16:creationId xmlns:a16="http://schemas.microsoft.com/office/drawing/2014/main" id="{964B9724-11C4-4615-9BD0-22A4190F6653}"/>
              </a:ext>
            </a:extLst>
          </p:cNvPr>
          <p:cNvCxnSpPr>
            <a:cxnSpLocks/>
          </p:cNvCxnSpPr>
          <p:nvPr/>
        </p:nvCxnSpPr>
        <p:spPr>
          <a:xfrm>
            <a:off x="6528888" y="4166446"/>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3" name="Straight Arrow Connector 72">
            <a:extLst>
              <a:ext uri="{FF2B5EF4-FFF2-40B4-BE49-F238E27FC236}">
                <a16:creationId xmlns:a16="http://schemas.microsoft.com/office/drawing/2014/main" id="{4A6B03AC-2D35-4FF5-BF0D-58375F895A50}"/>
              </a:ext>
            </a:extLst>
          </p:cNvPr>
          <p:cNvCxnSpPr>
            <a:cxnSpLocks/>
          </p:cNvCxnSpPr>
          <p:nvPr/>
        </p:nvCxnSpPr>
        <p:spPr>
          <a:xfrm>
            <a:off x="6528888" y="4414468"/>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74" name="TextBox 73">
            <a:extLst>
              <a:ext uri="{FF2B5EF4-FFF2-40B4-BE49-F238E27FC236}">
                <a16:creationId xmlns:a16="http://schemas.microsoft.com/office/drawing/2014/main" id="{30564B8B-82C0-4B27-A34B-95BFA5713399}"/>
              </a:ext>
            </a:extLst>
          </p:cNvPr>
          <p:cNvSpPr txBox="1"/>
          <p:nvPr/>
        </p:nvSpPr>
        <p:spPr>
          <a:xfrm>
            <a:off x="6206917" y="5550155"/>
            <a:ext cx="415498" cy="230832"/>
          </a:xfrm>
          <a:prstGeom prst="rect">
            <a:avLst/>
          </a:prstGeom>
          <a:noFill/>
        </p:spPr>
        <p:txBody>
          <a:bodyPr wrap="none" rtlCol="0">
            <a:spAutoFit/>
          </a:bodyPr>
          <a:lstStyle/>
          <a:p>
            <a:r>
              <a:rPr lang="en-US" altLang="zh-CN" sz="900" dirty="0"/>
              <a:t>CH0</a:t>
            </a:r>
            <a:endParaRPr lang="en-SG" sz="900" dirty="0"/>
          </a:p>
        </p:txBody>
      </p:sp>
      <p:sp>
        <p:nvSpPr>
          <p:cNvPr id="75" name="TextBox 74">
            <a:extLst>
              <a:ext uri="{FF2B5EF4-FFF2-40B4-BE49-F238E27FC236}">
                <a16:creationId xmlns:a16="http://schemas.microsoft.com/office/drawing/2014/main" id="{14BA9A54-DEE9-491F-9524-18EACBC1874A}"/>
              </a:ext>
            </a:extLst>
          </p:cNvPr>
          <p:cNvSpPr txBox="1"/>
          <p:nvPr/>
        </p:nvSpPr>
        <p:spPr>
          <a:xfrm>
            <a:off x="6180222" y="4539898"/>
            <a:ext cx="415498" cy="230832"/>
          </a:xfrm>
          <a:prstGeom prst="rect">
            <a:avLst/>
          </a:prstGeom>
          <a:noFill/>
        </p:spPr>
        <p:txBody>
          <a:bodyPr wrap="none" rtlCol="0">
            <a:spAutoFit/>
          </a:bodyPr>
          <a:lstStyle/>
          <a:p>
            <a:r>
              <a:rPr lang="en-US" altLang="zh-CN" sz="900" dirty="0"/>
              <a:t>CH4</a:t>
            </a:r>
            <a:endParaRPr lang="en-SG" sz="900" dirty="0"/>
          </a:p>
        </p:txBody>
      </p:sp>
      <p:sp>
        <p:nvSpPr>
          <p:cNvPr id="76" name="TextBox 75">
            <a:extLst>
              <a:ext uri="{FF2B5EF4-FFF2-40B4-BE49-F238E27FC236}">
                <a16:creationId xmlns:a16="http://schemas.microsoft.com/office/drawing/2014/main" id="{4BD14443-0ED6-4D6D-9AE2-45B8C363D9D3}"/>
              </a:ext>
            </a:extLst>
          </p:cNvPr>
          <p:cNvSpPr txBox="1"/>
          <p:nvPr/>
        </p:nvSpPr>
        <p:spPr>
          <a:xfrm>
            <a:off x="6195462" y="5027331"/>
            <a:ext cx="415498" cy="230832"/>
          </a:xfrm>
          <a:prstGeom prst="rect">
            <a:avLst/>
          </a:prstGeom>
          <a:noFill/>
        </p:spPr>
        <p:txBody>
          <a:bodyPr wrap="none" rtlCol="0">
            <a:spAutoFit/>
          </a:bodyPr>
          <a:lstStyle/>
          <a:p>
            <a:r>
              <a:rPr lang="en-US" altLang="zh-CN" sz="900" dirty="0"/>
              <a:t>CH2</a:t>
            </a:r>
            <a:endParaRPr lang="en-SG" sz="900" dirty="0"/>
          </a:p>
        </p:txBody>
      </p:sp>
      <p:sp>
        <p:nvSpPr>
          <p:cNvPr id="77" name="TextBox 76">
            <a:extLst>
              <a:ext uri="{FF2B5EF4-FFF2-40B4-BE49-F238E27FC236}">
                <a16:creationId xmlns:a16="http://schemas.microsoft.com/office/drawing/2014/main" id="{8D12E2E3-8A4C-4F71-8BD8-82B460DD09EE}"/>
              </a:ext>
            </a:extLst>
          </p:cNvPr>
          <p:cNvSpPr txBox="1"/>
          <p:nvPr/>
        </p:nvSpPr>
        <p:spPr>
          <a:xfrm>
            <a:off x="6195462" y="4789539"/>
            <a:ext cx="415498" cy="230832"/>
          </a:xfrm>
          <a:prstGeom prst="rect">
            <a:avLst/>
          </a:prstGeom>
          <a:noFill/>
        </p:spPr>
        <p:txBody>
          <a:bodyPr wrap="none" rtlCol="0">
            <a:spAutoFit/>
          </a:bodyPr>
          <a:lstStyle/>
          <a:p>
            <a:r>
              <a:rPr lang="en-US" altLang="zh-CN" sz="900" dirty="0"/>
              <a:t>CH3</a:t>
            </a:r>
            <a:endParaRPr lang="en-SG" sz="900" dirty="0"/>
          </a:p>
        </p:txBody>
      </p:sp>
      <p:sp>
        <p:nvSpPr>
          <p:cNvPr id="79" name="TextBox 78">
            <a:extLst>
              <a:ext uri="{FF2B5EF4-FFF2-40B4-BE49-F238E27FC236}">
                <a16:creationId xmlns:a16="http://schemas.microsoft.com/office/drawing/2014/main" id="{2229D204-975B-4D29-85FD-6002CACE0C5C}"/>
              </a:ext>
            </a:extLst>
          </p:cNvPr>
          <p:cNvSpPr txBox="1"/>
          <p:nvPr/>
        </p:nvSpPr>
        <p:spPr>
          <a:xfrm>
            <a:off x="6179355" y="4301459"/>
            <a:ext cx="415498" cy="230832"/>
          </a:xfrm>
          <a:prstGeom prst="rect">
            <a:avLst/>
          </a:prstGeom>
          <a:noFill/>
        </p:spPr>
        <p:txBody>
          <a:bodyPr wrap="none" rtlCol="0">
            <a:spAutoFit/>
          </a:bodyPr>
          <a:lstStyle/>
          <a:p>
            <a:r>
              <a:rPr lang="en-US" altLang="zh-CN" sz="900" dirty="0"/>
              <a:t>CH5</a:t>
            </a:r>
            <a:endParaRPr lang="en-SG" sz="900" dirty="0"/>
          </a:p>
        </p:txBody>
      </p:sp>
      <p:sp>
        <p:nvSpPr>
          <p:cNvPr id="80" name="TextBox 79">
            <a:extLst>
              <a:ext uri="{FF2B5EF4-FFF2-40B4-BE49-F238E27FC236}">
                <a16:creationId xmlns:a16="http://schemas.microsoft.com/office/drawing/2014/main" id="{9E375100-D3E8-4E8B-A150-1C73A7ED60D8}"/>
              </a:ext>
            </a:extLst>
          </p:cNvPr>
          <p:cNvSpPr txBox="1"/>
          <p:nvPr/>
        </p:nvSpPr>
        <p:spPr>
          <a:xfrm>
            <a:off x="6206917" y="5281078"/>
            <a:ext cx="415498" cy="230832"/>
          </a:xfrm>
          <a:prstGeom prst="rect">
            <a:avLst/>
          </a:prstGeom>
          <a:noFill/>
        </p:spPr>
        <p:txBody>
          <a:bodyPr wrap="none" rtlCol="0">
            <a:spAutoFit/>
          </a:bodyPr>
          <a:lstStyle/>
          <a:p>
            <a:r>
              <a:rPr lang="en-US" altLang="zh-CN" sz="900" dirty="0"/>
              <a:t>CH1</a:t>
            </a:r>
            <a:endParaRPr lang="en-SG" sz="900" dirty="0"/>
          </a:p>
        </p:txBody>
      </p:sp>
      <p:sp>
        <p:nvSpPr>
          <p:cNvPr id="81" name="TextBox 80">
            <a:extLst>
              <a:ext uri="{FF2B5EF4-FFF2-40B4-BE49-F238E27FC236}">
                <a16:creationId xmlns:a16="http://schemas.microsoft.com/office/drawing/2014/main" id="{965F0892-2D0E-4C97-9BE9-BA28685B2A41}"/>
              </a:ext>
            </a:extLst>
          </p:cNvPr>
          <p:cNvSpPr txBox="1"/>
          <p:nvPr/>
        </p:nvSpPr>
        <p:spPr>
          <a:xfrm>
            <a:off x="6496626" y="3323479"/>
            <a:ext cx="700833" cy="230832"/>
          </a:xfrm>
          <a:prstGeom prst="rect">
            <a:avLst/>
          </a:prstGeom>
          <a:noFill/>
        </p:spPr>
        <p:txBody>
          <a:bodyPr wrap="none" rtlCol="0">
            <a:spAutoFit/>
          </a:bodyPr>
          <a:lstStyle/>
          <a:p>
            <a:r>
              <a:rPr lang="en-US" altLang="zh-CN" sz="900" dirty="0"/>
              <a:t>Frequency </a:t>
            </a:r>
            <a:endParaRPr lang="en-SG" sz="900" dirty="0"/>
          </a:p>
        </p:txBody>
      </p:sp>
      <p:sp>
        <p:nvSpPr>
          <p:cNvPr id="82" name="TextBox 81">
            <a:extLst>
              <a:ext uri="{FF2B5EF4-FFF2-40B4-BE49-F238E27FC236}">
                <a16:creationId xmlns:a16="http://schemas.microsoft.com/office/drawing/2014/main" id="{DFDBE7A3-E93A-42D4-9B4F-BBEE054DAA26}"/>
              </a:ext>
            </a:extLst>
          </p:cNvPr>
          <p:cNvSpPr txBox="1"/>
          <p:nvPr/>
        </p:nvSpPr>
        <p:spPr>
          <a:xfrm>
            <a:off x="7090655" y="4907959"/>
            <a:ext cx="360000" cy="504000"/>
          </a:xfrm>
          <a:prstGeom prst="rect">
            <a:avLst/>
          </a:prstGeom>
          <a:solidFill>
            <a:schemeClr val="accent3"/>
          </a:solidFill>
          <a:ln>
            <a:solidFill>
              <a:schemeClr val="tx1"/>
            </a:solidFill>
          </a:ln>
        </p:spPr>
        <p:txBody>
          <a:bodyPr wrap="square" rtlCol="0" anchor="ctr">
            <a:spAutoFit/>
          </a:bodyPr>
          <a:lstStyle/>
          <a:p>
            <a:pPr algn="ctr"/>
            <a:r>
              <a:rPr lang="en-US" altLang="zh-CN" sz="600" dirty="0"/>
              <a:t>SEG</a:t>
            </a:r>
          </a:p>
          <a:p>
            <a:pPr algn="ctr"/>
            <a:r>
              <a:rPr lang="en-US" sz="600" dirty="0"/>
              <a:t>1</a:t>
            </a:r>
            <a:endParaRPr lang="en-SG" sz="600" dirty="0"/>
          </a:p>
        </p:txBody>
      </p:sp>
      <p:cxnSp>
        <p:nvCxnSpPr>
          <p:cNvPr id="84" name="Straight Arrow Connector 83">
            <a:extLst>
              <a:ext uri="{FF2B5EF4-FFF2-40B4-BE49-F238E27FC236}">
                <a16:creationId xmlns:a16="http://schemas.microsoft.com/office/drawing/2014/main" id="{89B4B2DF-7F5D-4A9A-B4F1-B9042AF89582}"/>
              </a:ext>
            </a:extLst>
          </p:cNvPr>
          <p:cNvCxnSpPr>
            <a:cxnSpLocks/>
          </p:cNvCxnSpPr>
          <p:nvPr/>
        </p:nvCxnSpPr>
        <p:spPr>
          <a:xfrm>
            <a:off x="6528888" y="4786501"/>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5" name="Straight Arrow Connector 84">
            <a:extLst>
              <a:ext uri="{FF2B5EF4-FFF2-40B4-BE49-F238E27FC236}">
                <a16:creationId xmlns:a16="http://schemas.microsoft.com/office/drawing/2014/main" id="{6DCF566A-DA88-4309-B5C1-525AE90B3CB2}"/>
              </a:ext>
            </a:extLst>
          </p:cNvPr>
          <p:cNvCxnSpPr>
            <a:cxnSpLocks/>
          </p:cNvCxnSpPr>
          <p:nvPr/>
        </p:nvCxnSpPr>
        <p:spPr>
          <a:xfrm>
            <a:off x="6528888" y="3794413"/>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6" name="Straight Arrow Connector 85">
            <a:extLst>
              <a:ext uri="{FF2B5EF4-FFF2-40B4-BE49-F238E27FC236}">
                <a16:creationId xmlns:a16="http://schemas.microsoft.com/office/drawing/2014/main" id="{6D23C979-9027-48F5-B45B-F0D5077501FE}"/>
              </a:ext>
            </a:extLst>
          </p:cNvPr>
          <p:cNvCxnSpPr>
            <a:cxnSpLocks/>
          </p:cNvCxnSpPr>
          <p:nvPr/>
        </p:nvCxnSpPr>
        <p:spPr>
          <a:xfrm>
            <a:off x="6528888" y="4042435"/>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7" name="Straight Arrow Connector 86">
            <a:extLst>
              <a:ext uri="{FF2B5EF4-FFF2-40B4-BE49-F238E27FC236}">
                <a16:creationId xmlns:a16="http://schemas.microsoft.com/office/drawing/2014/main" id="{9FC3BD60-EC7B-4C06-AE10-3BFF56086643}"/>
              </a:ext>
            </a:extLst>
          </p:cNvPr>
          <p:cNvCxnSpPr>
            <a:cxnSpLocks/>
          </p:cNvCxnSpPr>
          <p:nvPr/>
        </p:nvCxnSpPr>
        <p:spPr>
          <a:xfrm>
            <a:off x="6528888" y="4290457"/>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8" name="Straight Arrow Connector 87">
            <a:extLst>
              <a:ext uri="{FF2B5EF4-FFF2-40B4-BE49-F238E27FC236}">
                <a16:creationId xmlns:a16="http://schemas.microsoft.com/office/drawing/2014/main" id="{2CED69B0-C73F-4A39-841E-BEF7F4B6EEC4}"/>
              </a:ext>
            </a:extLst>
          </p:cNvPr>
          <p:cNvCxnSpPr>
            <a:cxnSpLocks/>
          </p:cNvCxnSpPr>
          <p:nvPr/>
        </p:nvCxnSpPr>
        <p:spPr>
          <a:xfrm>
            <a:off x="6528888" y="4538479"/>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89" name="TextBox 88">
            <a:extLst>
              <a:ext uri="{FF2B5EF4-FFF2-40B4-BE49-F238E27FC236}">
                <a16:creationId xmlns:a16="http://schemas.microsoft.com/office/drawing/2014/main" id="{024B3A54-DF76-4C77-9BC2-8E843899E4D2}"/>
              </a:ext>
            </a:extLst>
          </p:cNvPr>
          <p:cNvSpPr txBox="1"/>
          <p:nvPr/>
        </p:nvSpPr>
        <p:spPr>
          <a:xfrm>
            <a:off x="11100036" y="3672303"/>
            <a:ext cx="360000" cy="504000"/>
          </a:xfrm>
          <a:prstGeom prst="rect">
            <a:avLst/>
          </a:prstGeom>
          <a:solidFill>
            <a:schemeClr val="accent3"/>
          </a:solidFill>
          <a:ln>
            <a:solidFill>
              <a:schemeClr val="tx1"/>
            </a:solidFill>
          </a:ln>
        </p:spPr>
        <p:txBody>
          <a:bodyPr wrap="square" rtlCol="0" anchor="ctr">
            <a:spAutoFit/>
          </a:bodyPr>
          <a:lstStyle/>
          <a:p>
            <a:pPr algn="ctr"/>
            <a:r>
              <a:rPr lang="en-US" altLang="zh-CN" sz="600" dirty="0"/>
              <a:t>SEG</a:t>
            </a:r>
          </a:p>
          <a:p>
            <a:pPr algn="ctr"/>
            <a:r>
              <a:rPr lang="en-US" sz="600" dirty="0"/>
              <a:t>4</a:t>
            </a:r>
            <a:endParaRPr lang="en-SG" sz="600" dirty="0"/>
          </a:p>
        </p:txBody>
      </p:sp>
      <p:sp>
        <p:nvSpPr>
          <p:cNvPr id="90" name="TextBox 89">
            <a:extLst>
              <a:ext uri="{FF2B5EF4-FFF2-40B4-BE49-F238E27FC236}">
                <a16:creationId xmlns:a16="http://schemas.microsoft.com/office/drawing/2014/main" id="{211E5C0C-E1EF-4146-B992-0B0711C80869}"/>
              </a:ext>
            </a:extLst>
          </p:cNvPr>
          <p:cNvSpPr txBox="1"/>
          <p:nvPr/>
        </p:nvSpPr>
        <p:spPr>
          <a:xfrm>
            <a:off x="8131409" y="3907423"/>
            <a:ext cx="360000" cy="504000"/>
          </a:xfrm>
          <a:prstGeom prst="rect">
            <a:avLst/>
          </a:prstGeom>
          <a:solidFill>
            <a:schemeClr val="bg1"/>
          </a:solidFill>
          <a:ln>
            <a:solidFill>
              <a:schemeClr val="tx1"/>
            </a:solidFill>
          </a:ln>
        </p:spPr>
        <p:txBody>
          <a:bodyPr wrap="square" rtlCol="0" anchor="ctr">
            <a:spAutoFit/>
          </a:bodyPr>
          <a:lstStyle/>
          <a:p>
            <a:pPr algn="ctr"/>
            <a:r>
              <a:rPr lang="en-US" altLang="zh-CN" sz="600" dirty="0"/>
              <a:t>SEG</a:t>
            </a:r>
          </a:p>
          <a:p>
            <a:pPr algn="ctr"/>
            <a:r>
              <a:rPr lang="en-US" sz="600" dirty="0"/>
              <a:t>3</a:t>
            </a:r>
            <a:endParaRPr lang="en-SG" sz="600" dirty="0"/>
          </a:p>
        </p:txBody>
      </p:sp>
      <p:sp>
        <p:nvSpPr>
          <p:cNvPr id="91" name="TextBox 90">
            <a:extLst>
              <a:ext uri="{FF2B5EF4-FFF2-40B4-BE49-F238E27FC236}">
                <a16:creationId xmlns:a16="http://schemas.microsoft.com/office/drawing/2014/main" id="{A58FB1CD-DCA7-4D7A-B313-6D8C1C63115E}"/>
              </a:ext>
            </a:extLst>
          </p:cNvPr>
          <p:cNvSpPr txBox="1"/>
          <p:nvPr/>
        </p:nvSpPr>
        <p:spPr>
          <a:xfrm>
            <a:off x="9639921" y="4159958"/>
            <a:ext cx="360000" cy="504000"/>
          </a:xfrm>
          <a:prstGeom prst="rect">
            <a:avLst/>
          </a:prstGeom>
          <a:solidFill>
            <a:schemeClr val="accent3"/>
          </a:solidFill>
          <a:ln>
            <a:solidFill>
              <a:schemeClr val="tx1"/>
            </a:solidFill>
          </a:ln>
        </p:spPr>
        <p:txBody>
          <a:bodyPr wrap="square" rtlCol="0" anchor="ctr">
            <a:spAutoFit/>
          </a:bodyPr>
          <a:lstStyle/>
          <a:p>
            <a:pPr algn="ctr"/>
            <a:r>
              <a:rPr lang="en-US" altLang="zh-CN" sz="600" dirty="0"/>
              <a:t>SEG</a:t>
            </a:r>
          </a:p>
          <a:p>
            <a:pPr algn="ctr"/>
            <a:r>
              <a:rPr lang="en-US" sz="600" dirty="0"/>
              <a:t>1</a:t>
            </a:r>
            <a:endParaRPr lang="en-SG" sz="600" dirty="0"/>
          </a:p>
        </p:txBody>
      </p:sp>
      <p:sp>
        <p:nvSpPr>
          <p:cNvPr id="92" name="TextBox 91">
            <a:extLst>
              <a:ext uri="{FF2B5EF4-FFF2-40B4-BE49-F238E27FC236}">
                <a16:creationId xmlns:a16="http://schemas.microsoft.com/office/drawing/2014/main" id="{9D866A94-F5D0-4910-A25A-ACDFCD60D92E}"/>
              </a:ext>
            </a:extLst>
          </p:cNvPr>
          <p:cNvSpPr txBox="1"/>
          <p:nvPr/>
        </p:nvSpPr>
        <p:spPr>
          <a:xfrm>
            <a:off x="10150224" y="4673110"/>
            <a:ext cx="360000" cy="504000"/>
          </a:xfrm>
          <a:prstGeom prst="rect">
            <a:avLst/>
          </a:prstGeom>
          <a:solidFill>
            <a:schemeClr val="accent3"/>
          </a:solidFill>
          <a:ln>
            <a:solidFill>
              <a:schemeClr val="tx1"/>
            </a:solidFill>
          </a:ln>
        </p:spPr>
        <p:txBody>
          <a:bodyPr wrap="square" rtlCol="0" anchor="ctr">
            <a:spAutoFit/>
          </a:bodyPr>
          <a:lstStyle/>
          <a:p>
            <a:pPr algn="ctr"/>
            <a:r>
              <a:rPr lang="en-US" altLang="zh-CN" sz="600" dirty="0"/>
              <a:t>SEG</a:t>
            </a:r>
          </a:p>
          <a:p>
            <a:pPr algn="ctr"/>
            <a:r>
              <a:rPr lang="en-US" sz="600" dirty="0"/>
              <a:t>2</a:t>
            </a:r>
            <a:endParaRPr lang="en-SG" sz="600" dirty="0"/>
          </a:p>
        </p:txBody>
      </p:sp>
      <p:sp>
        <p:nvSpPr>
          <p:cNvPr id="93" name="TextBox 92">
            <a:extLst>
              <a:ext uri="{FF2B5EF4-FFF2-40B4-BE49-F238E27FC236}">
                <a16:creationId xmlns:a16="http://schemas.microsoft.com/office/drawing/2014/main" id="{94FA1086-3416-498A-9F03-1F0BC3FAE0CB}"/>
              </a:ext>
            </a:extLst>
          </p:cNvPr>
          <p:cNvSpPr txBox="1"/>
          <p:nvPr/>
        </p:nvSpPr>
        <p:spPr>
          <a:xfrm>
            <a:off x="6620767" y="5411186"/>
            <a:ext cx="360000" cy="504000"/>
          </a:xfrm>
          <a:prstGeom prst="rect">
            <a:avLst/>
          </a:prstGeom>
          <a:solidFill>
            <a:schemeClr val="accent3"/>
          </a:solidFill>
          <a:ln>
            <a:solidFill>
              <a:schemeClr val="tx1"/>
            </a:solidFill>
          </a:ln>
        </p:spPr>
        <p:txBody>
          <a:bodyPr wrap="square" rtlCol="0" anchor="ctr">
            <a:spAutoFit/>
          </a:bodyPr>
          <a:lstStyle/>
          <a:p>
            <a:r>
              <a:rPr lang="en-US" altLang="zh-CN" sz="600" dirty="0"/>
              <a:t>SHR</a:t>
            </a:r>
            <a:endParaRPr lang="en-SG" sz="600" dirty="0"/>
          </a:p>
        </p:txBody>
      </p:sp>
      <p:sp>
        <p:nvSpPr>
          <p:cNvPr id="94" name="TextBox 93">
            <a:extLst>
              <a:ext uri="{FF2B5EF4-FFF2-40B4-BE49-F238E27FC236}">
                <a16:creationId xmlns:a16="http://schemas.microsoft.com/office/drawing/2014/main" id="{4B3821FA-C48A-4F56-B4A5-5BA6B15982E2}"/>
              </a:ext>
            </a:extLst>
          </p:cNvPr>
          <p:cNvSpPr txBox="1"/>
          <p:nvPr/>
        </p:nvSpPr>
        <p:spPr>
          <a:xfrm>
            <a:off x="8599643" y="5411695"/>
            <a:ext cx="360000" cy="504000"/>
          </a:xfrm>
          <a:prstGeom prst="rect">
            <a:avLst/>
          </a:prstGeom>
          <a:solidFill>
            <a:schemeClr val="accent3"/>
          </a:solidFill>
          <a:ln>
            <a:solidFill>
              <a:schemeClr val="tx1"/>
            </a:solidFill>
          </a:ln>
        </p:spPr>
        <p:txBody>
          <a:bodyPr wrap="square" rtlCol="0" anchor="ctr">
            <a:spAutoFit/>
          </a:bodyPr>
          <a:lstStyle/>
          <a:p>
            <a:pPr algn="ctr"/>
            <a:r>
              <a:rPr lang="en-US" altLang="zh-CN" sz="600" dirty="0"/>
              <a:t>SEG</a:t>
            </a:r>
          </a:p>
          <a:p>
            <a:pPr algn="ctr"/>
            <a:r>
              <a:rPr lang="en-US" sz="600" dirty="0"/>
              <a:t>4</a:t>
            </a:r>
            <a:endParaRPr lang="en-SG" sz="600" dirty="0"/>
          </a:p>
        </p:txBody>
      </p:sp>
      <p:sp>
        <p:nvSpPr>
          <p:cNvPr id="95" name="TextBox 94">
            <a:extLst>
              <a:ext uri="{FF2B5EF4-FFF2-40B4-BE49-F238E27FC236}">
                <a16:creationId xmlns:a16="http://schemas.microsoft.com/office/drawing/2014/main" id="{3DCC99CA-4E44-4025-97AA-2C72C3DF267C}"/>
              </a:ext>
            </a:extLst>
          </p:cNvPr>
          <p:cNvSpPr txBox="1"/>
          <p:nvPr/>
        </p:nvSpPr>
        <p:spPr>
          <a:xfrm>
            <a:off x="10651643" y="5164164"/>
            <a:ext cx="360000" cy="504000"/>
          </a:xfrm>
          <a:prstGeom prst="rect">
            <a:avLst/>
          </a:prstGeom>
          <a:solidFill>
            <a:schemeClr val="bg1"/>
          </a:solidFill>
          <a:ln>
            <a:solidFill>
              <a:schemeClr val="tx1"/>
            </a:solidFill>
          </a:ln>
        </p:spPr>
        <p:txBody>
          <a:bodyPr wrap="square" rtlCol="0" anchor="ctr">
            <a:spAutoFit/>
          </a:bodyPr>
          <a:lstStyle/>
          <a:p>
            <a:pPr algn="ctr"/>
            <a:r>
              <a:rPr lang="en-US" altLang="zh-CN" sz="600" dirty="0"/>
              <a:t>SEG</a:t>
            </a:r>
          </a:p>
          <a:p>
            <a:pPr algn="ctr"/>
            <a:r>
              <a:rPr lang="en-US" sz="600" dirty="0"/>
              <a:t>3</a:t>
            </a:r>
            <a:endParaRPr lang="en-SG" sz="600" dirty="0"/>
          </a:p>
        </p:txBody>
      </p:sp>
      <p:sp>
        <p:nvSpPr>
          <p:cNvPr id="96" name="TextBox 95">
            <a:extLst>
              <a:ext uri="{FF2B5EF4-FFF2-40B4-BE49-F238E27FC236}">
                <a16:creationId xmlns:a16="http://schemas.microsoft.com/office/drawing/2014/main" id="{9D72E2A6-DAD0-4B04-A854-43B28CDA6279}"/>
              </a:ext>
            </a:extLst>
          </p:cNvPr>
          <p:cNvSpPr txBox="1"/>
          <p:nvPr/>
        </p:nvSpPr>
        <p:spPr>
          <a:xfrm>
            <a:off x="6169195" y="4038457"/>
            <a:ext cx="415498" cy="230832"/>
          </a:xfrm>
          <a:prstGeom prst="rect">
            <a:avLst/>
          </a:prstGeom>
          <a:noFill/>
        </p:spPr>
        <p:txBody>
          <a:bodyPr wrap="none" rtlCol="0">
            <a:spAutoFit/>
          </a:bodyPr>
          <a:lstStyle/>
          <a:p>
            <a:r>
              <a:rPr lang="en-US" altLang="zh-CN" sz="900" dirty="0"/>
              <a:t>CH6</a:t>
            </a:r>
            <a:endParaRPr lang="en-SG" sz="900" dirty="0"/>
          </a:p>
        </p:txBody>
      </p:sp>
      <p:sp>
        <p:nvSpPr>
          <p:cNvPr id="97" name="TextBox 96">
            <a:extLst>
              <a:ext uri="{FF2B5EF4-FFF2-40B4-BE49-F238E27FC236}">
                <a16:creationId xmlns:a16="http://schemas.microsoft.com/office/drawing/2014/main" id="{071AB528-94AC-45E2-9B1B-3E04E58BB3A7}"/>
              </a:ext>
            </a:extLst>
          </p:cNvPr>
          <p:cNvSpPr txBox="1"/>
          <p:nvPr/>
        </p:nvSpPr>
        <p:spPr>
          <a:xfrm>
            <a:off x="6189734" y="3803530"/>
            <a:ext cx="415498" cy="230832"/>
          </a:xfrm>
          <a:prstGeom prst="rect">
            <a:avLst/>
          </a:prstGeom>
          <a:noFill/>
        </p:spPr>
        <p:txBody>
          <a:bodyPr wrap="none" rtlCol="0">
            <a:spAutoFit/>
          </a:bodyPr>
          <a:lstStyle/>
          <a:p>
            <a:r>
              <a:rPr lang="en-US" altLang="zh-CN" sz="900" dirty="0"/>
              <a:t>CH7</a:t>
            </a:r>
            <a:endParaRPr lang="en-SG" sz="900" dirty="0"/>
          </a:p>
        </p:txBody>
      </p:sp>
      <p:sp>
        <p:nvSpPr>
          <p:cNvPr id="98" name="TextBox 97">
            <a:extLst>
              <a:ext uri="{FF2B5EF4-FFF2-40B4-BE49-F238E27FC236}">
                <a16:creationId xmlns:a16="http://schemas.microsoft.com/office/drawing/2014/main" id="{06241AFB-A896-43E4-B320-C8DE3FF8117A}"/>
              </a:ext>
            </a:extLst>
          </p:cNvPr>
          <p:cNvSpPr txBox="1"/>
          <p:nvPr/>
        </p:nvSpPr>
        <p:spPr>
          <a:xfrm>
            <a:off x="9137625" y="3672303"/>
            <a:ext cx="360000" cy="504000"/>
          </a:xfrm>
          <a:prstGeom prst="rect">
            <a:avLst/>
          </a:prstGeom>
          <a:solidFill>
            <a:schemeClr val="accent3"/>
          </a:solidFill>
          <a:ln>
            <a:solidFill>
              <a:schemeClr val="tx1"/>
            </a:solidFill>
          </a:ln>
        </p:spPr>
        <p:txBody>
          <a:bodyPr wrap="square" rtlCol="0" anchor="ctr">
            <a:spAutoFit/>
          </a:bodyPr>
          <a:lstStyle/>
          <a:p>
            <a:r>
              <a:rPr lang="en-US" altLang="zh-CN" sz="600" dirty="0"/>
              <a:t>SHR</a:t>
            </a:r>
            <a:endParaRPr lang="en-SG" sz="600" dirty="0"/>
          </a:p>
        </p:txBody>
      </p:sp>
      <p:cxnSp>
        <p:nvCxnSpPr>
          <p:cNvPr id="99" name="Straight Connector 98">
            <a:extLst>
              <a:ext uri="{FF2B5EF4-FFF2-40B4-BE49-F238E27FC236}">
                <a16:creationId xmlns:a16="http://schemas.microsoft.com/office/drawing/2014/main" id="{23FE1262-8C4A-4A3B-9ED1-EF7F3A5E1674}"/>
              </a:ext>
            </a:extLst>
          </p:cNvPr>
          <p:cNvCxnSpPr>
            <a:cxnSpLocks/>
          </p:cNvCxnSpPr>
          <p:nvPr/>
        </p:nvCxnSpPr>
        <p:spPr>
          <a:xfrm>
            <a:off x="8131281" y="3243703"/>
            <a:ext cx="3904" cy="989132"/>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0" name="Straight Connector 99">
            <a:extLst>
              <a:ext uri="{FF2B5EF4-FFF2-40B4-BE49-F238E27FC236}">
                <a16:creationId xmlns:a16="http://schemas.microsoft.com/office/drawing/2014/main" id="{D625B0C7-2C99-4AAE-8A08-CF2634C9F975}"/>
              </a:ext>
            </a:extLst>
          </p:cNvPr>
          <p:cNvCxnSpPr>
            <a:cxnSpLocks/>
          </p:cNvCxnSpPr>
          <p:nvPr/>
        </p:nvCxnSpPr>
        <p:spPr>
          <a:xfrm>
            <a:off x="9128742" y="3242183"/>
            <a:ext cx="6081" cy="949889"/>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1" name="Straight Connector 100">
            <a:extLst>
              <a:ext uri="{FF2B5EF4-FFF2-40B4-BE49-F238E27FC236}">
                <a16:creationId xmlns:a16="http://schemas.microsoft.com/office/drawing/2014/main" id="{8C984D46-988C-4763-A844-D4BE5B6CECB1}"/>
              </a:ext>
            </a:extLst>
          </p:cNvPr>
          <p:cNvCxnSpPr>
            <a:cxnSpLocks/>
          </p:cNvCxnSpPr>
          <p:nvPr/>
        </p:nvCxnSpPr>
        <p:spPr>
          <a:xfrm>
            <a:off x="8131281" y="3438895"/>
            <a:ext cx="997461" cy="0"/>
          </a:xfrm>
          <a:prstGeom prst="line">
            <a:avLst/>
          </a:prstGeom>
          <a:ln w="6350">
            <a:solidFill>
              <a:schemeClr val="tx1"/>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102" name="TextBox 101">
            <a:extLst>
              <a:ext uri="{FF2B5EF4-FFF2-40B4-BE49-F238E27FC236}">
                <a16:creationId xmlns:a16="http://schemas.microsoft.com/office/drawing/2014/main" id="{AF37D41E-4D18-4895-A369-B2D39E1DB747}"/>
              </a:ext>
            </a:extLst>
          </p:cNvPr>
          <p:cNvSpPr txBox="1"/>
          <p:nvPr/>
        </p:nvSpPr>
        <p:spPr>
          <a:xfrm>
            <a:off x="8482843" y="3071604"/>
            <a:ext cx="537327" cy="230832"/>
          </a:xfrm>
          <a:prstGeom prst="rect">
            <a:avLst/>
          </a:prstGeom>
          <a:noFill/>
        </p:spPr>
        <p:txBody>
          <a:bodyPr wrap="none" rtlCol="0">
            <a:spAutoFit/>
          </a:bodyPr>
          <a:lstStyle/>
          <a:p>
            <a:r>
              <a:rPr lang="en-US" altLang="zh-CN" sz="900" dirty="0"/>
              <a:t>&gt;=1 </a:t>
            </a:r>
            <a:r>
              <a:rPr lang="en-US" altLang="zh-CN" sz="900" dirty="0" err="1"/>
              <a:t>ms</a:t>
            </a:r>
            <a:endParaRPr lang="en-SG" sz="900" dirty="0"/>
          </a:p>
        </p:txBody>
      </p:sp>
      <p:sp>
        <p:nvSpPr>
          <p:cNvPr id="103" name="TextBox 102">
            <a:extLst>
              <a:ext uri="{FF2B5EF4-FFF2-40B4-BE49-F238E27FC236}">
                <a16:creationId xmlns:a16="http://schemas.microsoft.com/office/drawing/2014/main" id="{32FEF702-4D81-4F0F-B3F3-8562D4C66487}"/>
              </a:ext>
            </a:extLst>
          </p:cNvPr>
          <p:cNvSpPr txBox="1"/>
          <p:nvPr/>
        </p:nvSpPr>
        <p:spPr>
          <a:xfrm>
            <a:off x="7090655" y="6072974"/>
            <a:ext cx="3533731" cy="307777"/>
          </a:xfrm>
          <a:prstGeom prst="rect">
            <a:avLst/>
          </a:prstGeom>
          <a:noFill/>
        </p:spPr>
        <p:txBody>
          <a:bodyPr wrap="square" rtlCol="0">
            <a:spAutoFit/>
          </a:bodyPr>
          <a:lstStyle/>
          <a:p>
            <a:r>
              <a:rPr lang="en-US" altLang="zh-CN" sz="1400" dirty="0"/>
              <a:t>OF=2, The Channel Sequence Order field=1 </a:t>
            </a:r>
          </a:p>
        </p:txBody>
      </p:sp>
      <p:sp>
        <p:nvSpPr>
          <p:cNvPr id="104" name="TextBox 103">
            <a:extLst>
              <a:ext uri="{FF2B5EF4-FFF2-40B4-BE49-F238E27FC236}">
                <a16:creationId xmlns:a16="http://schemas.microsoft.com/office/drawing/2014/main" id="{F9C4363C-711B-4D74-8ECB-9AB84AFB633C}"/>
              </a:ext>
            </a:extLst>
          </p:cNvPr>
          <p:cNvSpPr txBox="1"/>
          <p:nvPr/>
        </p:nvSpPr>
        <p:spPr>
          <a:xfrm>
            <a:off x="11545781" y="5902591"/>
            <a:ext cx="505267" cy="230832"/>
          </a:xfrm>
          <a:prstGeom prst="rect">
            <a:avLst/>
          </a:prstGeom>
          <a:noFill/>
        </p:spPr>
        <p:txBody>
          <a:bodyPr wrap="none" rtlCol="0">
            <a:spAutoFit/>
          </a:bodyPr>
          <a:lstStyle/>
          <a:p>
            <a:r>
              <a:rPr lang="en-US" altLang="zh-CN" sz="900" dirty="0"/>
              <a:t>Time  </a:t>
            </a:r>
            <a:endParaRPr lang="en-SG" sz="900" dirty="0"/>
          </a:p>
        </p:txBody>
      </p:sp>
      <p:sp>
        <p:nvSpPr>
          <p:cNvPr id="83" name="TextBox 82">
            <a:extLst>
              <a:ext uri="{FF2B5EF4-FFF2-40B4-BE49-F238E27FC236}">
                <a16:creationId xmlns:a16="http://schemas.microsoft.com/office/drawing/2014/main" id="{7EEC4FD3-878E-4A47-AC0C-FD070D95C35C}"/>
              </a:ext>
            </a:extLst>
          </p:cNvPr>
          <p:cNvSpPr txBox="1"/>
          <p:nvPr/>
        </p:nvSpPr>
        <p:spPr>
          <a:xfrm>
            <a:off x="7601769" y="4407980"/>
            <a:ext cx="360000" cy="504000"/>
          </a:xfrm>
          <a:prstGeom prst="rect">
            <a:avLst/>
          </a:prstGeom>
          <a:solidFill>
            <a:schemeClr val="accent3"/>
          </a:solidFill>
          <a:ln>
            <a:solidFill>
              <a:schemeClr val="tx1"/>
            </a:solidFill>
          </a:ln>
        </p:spPr>
        <p:txBody>
          <a:bodyPr wrap="square" rtlCol="0" anchor="ctr">
            <a:spAutoFit/>
          </a:bodyPr>
          <a:lstStyle/>
          <a:p>
            <a:pPr algn="ctr"/>
            <a:r>
              <a:rPr lang="en-US" altLang="zh-CN" sz="600" dirty="0"/>
              <a:t>SEG</a:t>
            </a:r>
          </a:p>
          <a:p>
            <a:pPr algn="ctr"/>
            <a:r>
              <a:rPr lang="en-US" sz="600" dirty="0"/>
              <a:t>2</a:t>
            </a:r>
            <a:endParaRPr lang="en-SG" sz="600" dirty="0"/>
          </a:p>
        </p:txBody>
      </p:sp>
      <p:graphicFrame>
        <p:nvGraphicFramePr>
          <p:cNvPr id="3" name="Table 6">
            <a:extLst>
              <a:ext uri="{FF2B5EF4-FFF2-40B4-BE49-F238E27FC236}">
                <a16:creationId xmlns:a16="http://schemas.microsoft.com/office/drawing/2014/main" id="{BC9B5385-15F0-4605-AA9F-3031E251C453}"/>
              </a:ext>
            </a:extLst>
          </p:cNvPr>
          <p:cNvGraphicFramePr>
            <a:graphicFrameLocks noGrp="1"/>
          </p:cNvGraphicFramePr>
          <p:nvPr>
            <p:extLst>
              <p:ext uri="{D42A27DB-BD31-4B8C-83A1-F6EECF244321}">
                <p14:modId xmlns:p14="http://schemas.microsoft.com/office/powerpoint/2010/main" val="2268203673"/>
              </p:ext>
            </p:extLst>
          </p:nvPr>
        </p:nvGraphicFramePr>
        <p:xfrm>
          <a:off x="781823" y="1533272"/>
          <a:ext cx="4262665" cy="741680"/>
        </p:xfrm>
        <a:graphic>
          <a:graphicData uri="http://schemas.openxmlformats.org/drawingml/2006/table">
            <a:tbl>
              <a:tblPr>
                <a:tableStyleId>{5C22544A-7EE6-4342-B048-85BDC9FD1C3A}</a:tableStyleId>
              </a:tblPr>
              <a:tblGrid>
                <a:gridCol w="387515">
                  <a:extLst>
                    <a:ext uri="{9D8B030D-6E8A-4147-A177-3AD203B41FA5}">
                      <a16:colId xmlns:a16="http://schemas.microsoft.com/office/drawing/2014/main" val="3987055872"/>
                    </a:ext>
                  </a:extLst>
                </a:gridCol>
                <a:gridCol w="387515">
                  <a:extLst>
                    <a:ext uri="{9D8B030D-6E8A-4147-A177-3AD203B41FA5}">
                      <a16:colId xmlns:a16="http://schemas.microsoft.com/office/drawing/2014/main" val="2085855207"/>
                    </a:ext>
                  </a:extLst>
                </a:gridCol>
                <a:gridCol w="387515">
                  <a:extLst>
                    <a:ext uri="{9D8B030D-6E8A-4147-A177-3AD203B41FA5}">
                      <a16:colId xmlns:a16="http://schemas.microsoft.com/office/drawing/2014/main" val="2335675131"/>
                    </a:ext>
                  </a:extLst>
                </a:gridCol>
                <a:gridCol w="387515">
                  <a:extLst>
                    <a:ext uri="{9D8B030D-6E8A-4147-A177-3AD203B41FA5}">
                      <a16:colId xmlns:a16="http://schemas.microsoft.com/office/drawing/2014/main" val="1666417621"/>
                    </a:ext>
                  </a:extLst>
                </a:gridCol>
                <a:gridCol w="387515">
                  <a:extLst>
                    <a:ext uri="{9D8B030D-6E8A-4147-A177-3AD203B41FA5}">
                      <a16:colId xmlns:a16="http://schemas.microsoft.com/office/drawing/2014/main" val="2487210198"/>
                    </a:ext>
                  </a:extLst>
                </a:gridCol>
                <a:gridCol w="387515">
                  <a:extLst>
                    <a:ext uri="{9D8B030D-6E8A-4147-A177-3AD203B41FA5}">
                      <a16:colId xmlns:a16="http://schemas.microsoft.com/office/drawing/2014/main" val="2925551815"/>
                    </a:ext>
                  </a:extLst>
                </a:gridCol>
                <a:gridCol w="387515">
                  <a:extLst>
                    <a:ext uri="{9D8B030D-6E8A-4147-A177-3AD203B41FA5}">
                      <a16:colId xmlns:a16="http://schemas.microsoft.com/office/drawing/2014/main" val="1279963654"/>
                    </a:ext>
                  </a:extLst>
                </a:gridCol>
                <a:gridCol w="387515">
                  <a:extLst>
                    <a:ext uri="{9D8B030D-6E8A-4147-A177-3AD203B41FA5}">
                      <a16:colId xmlns:a16="http://schemas.microsoft.com/office/drawing/2014/main" val="426343239"/>
                    </a:ext>
                  </a:extLst>
                </a:gridCol>
                <a:gridCol w="387515">
                  <a:extLst>
                    <a:ext uri="{9D8B030D-6E8A-4147-A177-3AD203B41FA5}">
                      <a16:colId xmlns:a16="http://schemas.microsoft.com/office/drawing/2014/main" val="1001965539"/>
                    </a:ext>
                  </a:extLst>
                </a:gridCol>
                <a:gridCol w="387515">
                  <a:extLst>
                    <a:ext uri="{9D8B030D-6E8A-4147-A177-3AD203B41FA5}">
                      <a16:colId xmlns:a16="http://schemas.microsoft.com/office/drawing/2014/main" val="697411526"/>
                    </a:ext>
                  </a:extLst>
                </a:gridCol>
                <a:gridCol w="387515">
                  <a:extLst>
                    <a:ext uri="{9D8B030D-6E8A-4147-A177-3AD203B41FA5}">
                      <a16:colId xmlns:a16="http://schemas.microsoft.com/office/drawing/2014/main" val="663628057"/>
                    </a:ext>
                  </a:extLst>
                </a:gridCol>
              </a:tblGrid>
              <a:tr h="370840">
                <a:tc>
                  <a:txBody>
                    <a:bodyPr/>
                    <a:lstStyle/>
                    <a:p>
                      <a:r>
                        <a:rPr lang="en-SG" sz="1400" b="0" dirty="0"/>
                        <a:t>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SG" sz="1400" b="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SG" sz="1400" b="0"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SG" sz="1400" b="0"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SG" sz="1400" b="0"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SG" sz="1400" b="0"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SG" sz="1400" b="0"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SG" sz="1400" b="0" dirty="0"/>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SG" sz="1400" b="0" dirty="0"/>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SG" sz="1400" b="0" dirty="0"/>
                        <a:t>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SG" sz="1400" b="0" dirty="0"/>
                        <a:t>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88844613"/>
                  </a:ext>
                </a:extLst>
              </a:tr>
              <a:tr h="370840">
                <a:tc>
                  <a:txBody>
                    <a:bodyPr/>
                    <a:lstStyle/>
                    <a:p>
                      <a:r>
                        <a:rPr lang="en-SG" sz="1400" b="0" dirty="0"/>
                        <a:t>q</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SG" sz="1400" b="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r>
                        <a:rPr lang="en-SG" sz="1400" b="0"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r>
                        <a:rPr lang="en-SG" sz="1400" b="0"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r>
                        <a:rPr lang="en-SG" sz="1400" b="0"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r>
                        <a:rPr lang="en-SG" sz="1400" b="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r>
                        <a:rPr lang="en-SG" sz="1400" b="0"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r>
                        <a:rPr lang="en-SG" sz="1400" b="0"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SG" sz="1400" b="0" dirty="0"/>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SG" sz="1400" b="0" dirty="0"/>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SG" sz="1400" b="0"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1199955807"/>
                  </a:ext>
                </a:extLst>
              </a:tr>
            </a:tbl>
          </a:graphicData>
        </a:graphic>
      </p:graphicFrame>
      <p:sp>
        <p:nvSpPr>
          <p:cNvPr id="7" name="TextBox 6">
            <a:extLst>
              <a:ext uri="{FF2B5EF4-FFF2-40B4-BE49-F238E27FC236}">
                <a16:creationId xmlns:a16="http://schemas.microsoft.com/office/drawing/2014/main" id="{3FCD86AE-00ED-40D1-8A5F-65557BB8F348}"/>
              </a:ext>
            </a:extLst>
          </p:cNvPr>
          <p:cNvSpPr txBox="1"/>
          <p:nvPr/>
        </p:nvSpPr>
        <p:spPr>
          <a:xfrm>
            <a:off x="736833" y="1188965"/>
            <a:ext cx="550151" cy="338554"/>
          </a:xfrm>
          <a:prstGeom prst="rect">
            <a:avLst/>
          </a:prstGeom>
          <a:noFill/>
        </p:spPr>
        <p:txBody>
          <a:bodyPr wrap="none" rtlCol="0">
            <a:spAutoFit/>
          </a:bodyPr>
          <a:lstStyle/>
          <a:p>
            <a:r>
              <a:rPr lang="en-SG" sz="1600" b="1" dirty="0"/>
              <a:t>N=8</a:t>
            </a:r>
          </a:p>
        </p:txBody>
      </p:sp>
      <p:graphicFrame>
        <p:nvGraphicFramePr>
          <p:cNvPr id="105" name="Table 6">
            <a:extLst>
              <a:ext uri="{FF2B5EF4-FFF2-40B4-BE49-F238E27FC236}">
                <a16:creationId xmlns:a16="http://schemas.microsoft.com/office/drawing/2014/main" id="{747DE5D7-FB2F-4CC9-B0A7-901EE984F2D4}"/>
              </a:ext>
            </a:extLst>
          </p:cNvPr>
          <p:cNvGraphicFramePr>
            <a:graphicFrameLocks noGrp="1"/>
          </p:cNvGraphicFramePr>
          <p:nvPr>
            <p:extLst>
              <p:ext uri="{D42A27DB-BD31-4B8C-83A1-F6EECF244321}">
                <p14:modId xmlns:p14="http://schemas.microsoft.com/office/powerpoint/2010/main" val="1392062912"/>
              </p:ext>
            </p:extLst>
          </p:nvPr>
        </p:nvGraphicFramePr>
        <p:xfrm>
          <a:off x="6889676" y="2037283"/>
          <a:ext cx="4262665" cy="741680"/>
        </p:xfrm>
        <a:graphic>
          <a:graphicData uri="http://schemas.openxmlformats.org/drawingml/2006/table">
            <a:tbl>
              <a:tblPr>
                <a:tableStyleId>{5C22544A-7EE6-4342-B048-85BDC9FD1C3A}</a:tableStyleId>
              </a:tblPr>
              <a:tblGrid>
                <a:gridCol w="387515">
                  <a:extLst>
                    <a:ext uri="{9D8B030D-6E8A-4147-A177-3AD203B41FA5}">
                      <a16:colId xmlns:a16="http://schemas.microsoft.com/office/drawing/2014/main" val="3987055872"/>
                    </a:ext>
                  </a:extLst>
                </a:gridCol>
                <a:gridCol w="387515">
                  <a:extLst>
                    <a:ext uri="{9D8B030D-6E8A-4147-A177-3AD203B41FA5}">
                      <a16:colId xmlns:a16="http://schemas.microsoft.com/office/drawing/2014/main" val="2085855207"/>
                    </a:ext>
                  </a:extLst>
                </a:gridCol>
                <a:gridCol w="387515">
                  <a:extLst>
                    <a:ext uri="{9D8B030D-6E8A-4147-A177-3AD203B41FA5}">
                      <a16:colId xmlns:a16="http://schemas.microsoft.com/office/drawing/2014/main" val="2335675131"/>
                    </a:ext>
                  </a:extLst>
                </a:gridCol>
                <a:gridCol w="387515">
                  <a:extLst>
                    <a:ext uri="{9D8B030D-6E8A-4147-A177-3AD203B41FA5}">
                      <a16:colId xmlns:a16="http://schemas.microsoft.com/office/drawing/2014/main" val="1666417621"/>
                    </a:ext>
                  </a:extLst>
                </a:gridCol>
                <a:gridCol w="387515">
                  <a:extLst>
                    <a:ext uri="{9D8B030D-6E8A-4147-A177-3AD203B41FA5}">
                      <a16:colId xmlns:a16="http://schemas.microsoft.com/office/drawing/2014/main" val="2487210198"/>
                    </a:ext>
                  </a:extLst>
                </a:gridCol>
                <a:gridCol w="387515">
                  <a:extLst>
                    <a:ext uri="{9D8B030D-6E8A-4147-A177-3AD203B41FA5}">
                      <a16:colId xmlns:a16="http://schemas.microsoft.com/office/drawing/2014/main" val="2925551815"/>
                    </a:ext>
                  </a:extLst>
                </a:gridCol>
                <a:gridCol w="387515">
                  <a:extLst>
                    <a:ext uri="{9D8B030D-6E8A-4147-A177-3AD203B41FA5}">
                      <a16:colId xmlns:a16="http://schemas.microsoft.com/office/drawing/2014/main" val="1279963654"/>
                    </a:ext>
                  </a:extLst>
                </a:gridCol>
                <a:gridCol w="387515">
                  <a:extLst>
                    <a:ext uri="{9D8B030D-6E8A-4147-A177-3AD203B41FA5}">
                      <a16:colId xmlns:a16="http://schemas.microsoft.com/office/drawing/2014/main" val="426343239"/>
                    </a:ext>
                  </a:extLst>
                </a:gridCol>
                <a:gridCol w="387515">
                  <a:extLst>
                    <a:ext uri="{9D8B030D-6E8A-4147-A177-3AD203B41FA5}">
                      <a16:colId xmlns:a16="http://schemas.microsoft.com/office/drawing/2014/main" val="1001965539"/>
                    </a:ext>
                  </a:extLst>
                </a:gridCol>
                <a:gridCol w="387515">
                  <a:extLst>
                    <a:ext uri="{9D8B030D-6E8A-4147-A177-3AD203B41FA5}">
                      <a16:colId xmlns:a16="http://schemas.microsoft.com/office/drawing/2014/main" val="697411526"/>
                    </a:ext>
                  </a:extLst>
                </a:gridCol>
                <a:gridCol w="387515">
                  <a:extLst>
                    <a:ext uri="{9D8B030D-6E8A-4147-A177-3AD203B41FA5}">
                      <a16:colId xmlns:a16="http://schemas.microsoft.com/office/drawing/2014/main" val="663628057"/>
                    </a:ext>
                  </a:extLst>
                </a:gridCol>
              </a:tblGrid>
              <a:tr h="370840">
                <a:tc>
                  <a:txBody>
                    <a:bodyPr/>
                    <a:lstStyle/>
                    <a:p>
                      <a:r>
                        <a:rPr lang="en-SG" sz="1400" b="0" dirty="0"/>
                        <a:t>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SG" sz="1400" b="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SG" sz="1400" b="0"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SG" sz="1400" b="0"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SG" sz="1400" b="0"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SG" sz="1400" b="0"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SG" sz="1400" b="0"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SG" sz="1400" b="0" dirty="0"/>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SG" sz="1400" b="0" dirty="0"/>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SG" sz="1400" b="0" dirty="0"/>
                        <a:t>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SG" sz="1400" b="0" dirty="0"/>
                        <a:t>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88844613"/>
                  </a:ext>
                </a:extLst>
              </a:tr>
              <a:tr h="370840">
                <a:tc>
                  <a:txBody>
                    <a:bodyPr/>
                    <a:lstStyle/>
                    <a:p>
                      <a:r>
                        <a:rPr lang="en-SG" sz="1400" b="0" dirty="0"/>
                        <a:t>q</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SG" sz="1400" b="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r>
                        <a:rPr lang="en-SG" sz="1400" b="0"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r>
                        <a:rPr lang="en-SG" sz="1400" b="0"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r>
                        <a:rPr lang="en-SG" sz="1400" b="0"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r>
                        <a:rPr lang="en-SG" sz="1400" b="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r>
                        <a:rPr lang="en-SG" sz="1400" b="0" dirty="0"/>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r>
                        <a:rPr lang="en-SG" sz="1400" b="0" dirty="0"/>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SG" sz="1400" b="0"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SG" sz="1400" b="0"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SG" sz="1400" b="0" dirty="0"/>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1199955807"/>
                  </a:ext>
                </a:extLst>
              </a:tr>
            </a:tbl>
          </a:graphicData>
        </a:graphic>
      </p:graphicFrame>
      <p:sp>
        <p:nvSpPr>
          <p:cNvPr id="106" name="TextBox 105">
            <a:extLst>
              <a:ext uri="{FF2B5EF4-FFF2-40B4-BE49-F238E27FC236}">
                <a16:creationId xmlns:a16="http://schemas.microsoft.com/office/drawing/2014/main" id="{3894A4BC-52A3-4A16-A4D4-1D9734BD7D18}"/>
              </a:ext>
            </a:extLst>
          </p:cNvPr>
          <p:cNvSpPr txBox="1"/>
          <p:nvPr/>
        </p:nvSpPr>
        <p:spPr>
          <a:xfrm>
            <a:off x="6844686" y="1692976"/>
            <a:ext cx="550151" cy="338554"/>
          </a:xfrm>
          <a:prstGeom prst="rect">
            <a:avLst/>
          </a:prstGeom>
          <a:noFill/>
        </p:spPr>
        <p:txBody>
          <a:bodyPr wrap="none" rtlCol="0">
            <a:spAutoFit/>
          </a:bodyPr>
          <a:lstStyle/>
          <a:p>
            <a:r>
              <a:rPr lang="en-SG" sz="1600" b="1" dirty="0"/>
              <a:t>N=8</a:t>
            </a:r>
          </a:p>
        </p:txBody>
      </p:sp>
    </p:spTree>
    <p:extLst>
      <p:ext uri="{BB962C8B-B14F-4D97-AF65-F5344CB8AC3E}">
        <p14:creationId xmlns:p14="http://schemas.microsoft.com/office/powerpoint/2010/main" val="1265814640"/>
      </p:ext>
    </p:extLst>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1869</Words>
  <Application>Microsoft Office PowerPoint</Application>
  <PresentationFormat>Widescreen</PresentationFormat>
  <Paragraphs>401</Paragraphs>
  <Slides>12</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Times New Roman</vt:lpstr>
      <vt:lpstr>Wingdings</vt:lpstr>
      <vt:lpstr>IEEE-P802_15</vt:lpstr>
      <vt:lpstr>PowerPoint Presentation</vt:lpstr>
      <vt:lpstr>Recap of Frequency Stitching</vt:lpstr>
      <vt:lpstr>Problems raised in CID 901, 1253, 264</vt:lpstr>
      <vt:lpstr>Proposed Solution </vt:lpstr>
      <vt:lpstr>Aspect 1: Intra-packet frequency stitching  </vt:lpstr>
      <vt:lpstr>Analysis </vt:lpstr>
      <vt:lpstr>Aspect 2: Combination of intra-packet and inter-packet</vt:lpstr>
      <vt:lpstr>Aspect 2: Combination of intra-packet and inter-packet</vt:lpstr>
      <vt:lpstr>Aspect 2: Examples</vt:lpstr>
      <vt:lpstr>Summary </vt:lpstr>
      <vt:lpstr>Convergence </vt:lpstr>
      <vt:lpstr>SP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dc:description/>
  <cp:lastModifiedBy/>
  <cp:revision>1</cp:revision>
  <dcterms:created xsi:type="dcterms:W3CDTF">2021-07-16T14:20:34Z</dcterms:created>
  <dcterms:modified xsi:type="dcterms:W3CDTF">2024-12-05T02:39:45Z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(3)VWaY79P7vjWu8R0Knf8Anxowi9p6Sd8L0ouG90v/snfnrr7Xp+HDlCGERDnlQ9KiYYdyTkLH
++3rzKszrC5TYKy/77VGK87X8B7i/rhe5W10D0Jl+DfWEJDl+Wq29n5oDnBBAhNys4KBL20W
x2b6bPvv1kn8e7fGZ82iHCdkoewgr0aWRWVDO9NtWuNl+eRXxVu/LxiW+I4uRCqrpL7H0aal
VHnzRlezFfo91XEl4m</vt:lpwstr>
  </property>
  <property fmtid="{D5CDD505-2E9C-101B-9397-08002B2CF9AE}" pid="3" name="_2015_ms_pID_7253431">
    <vt:lpwstr>UPkDukKm+6ImzrKjZ4ykMLO8bvHG5GM8R95jtf1OuDT46KHUqRniv7
KE39sQ/3Kia/YIGuCRST/1NX4+I0gmAr7sXrq+M6P5nKvQyVdRAeVlgwGJyTqhylifPtLYoi
krJygJIwTTVBC/xyFPiGa5WgVaradQWZAvwFfLsMFMK0Aarc/Ey514wULNUomZxTgbxQbTiJ
tIJ+ZsSDPWqvk5EBDndAsc2umwZwpgskLdfB</vt:lpwstr>
  </property>
  <property fmtid="{D5CDD505-2E9C-101B-9397-08002B2CF9AE}" pid="4" name="_2015_ms_pID_7253432">
    <vt:lpwstr>Hg==</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1646731555</vt:lpwstr>
  </property>
</Properties>
</file>