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0"/>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51" r:id="rId21"/>
    <p:sldId id="5852" r:id="rId22"/>
    <p:sldId id="5845" r:id="rId23"/>
    <p:sldId id="5842" r:id="rId24"/>
    <p:sldId id="5621" r:id="rId25"/>
    <p:sldId id="256" r:id="rId26"/>
    <p:sldId id="5853" r:id="rId27"/>
    <p:sldId id="5830" r:id="rId28"/>
    <p:sldId id="4944" r:id="rId2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44" autoAdjust="0"/>
    <p:restoredTop sz="94660"/>
  </p:normalViewPr>
  <p:slideViewPr>
    <p:cSldViewPr snapToGrid="0" showGuides="1">
      <p:cViewPr varScale="1">
        <p:scale>
          <a:sx n="75" d="100"/>
          <a:sy n="75" d="100"/>
        </p:scale>
        <p:origin x="1022"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2024/11/10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22</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15CED-DAF7-CB96-A289-7428C3C73A1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2B6835D-E51C-CD45-9AE8-01416694F51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81A636C-E64B-0D92-3A8F-5C28864F11F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C3D4BB4-B7CF-7E59-B8BD-0C891F6F2D2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83225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25</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802.15-24-0566-00-06ma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2024]</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November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November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November 2024</a:t>
            </a:r>
            <a:endParaRPr lang="en-US" altLang="ja-JP" dirty="0"/>
          </a:p>
        </p:txBody>
      </p:sp>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pic>
        <p:nvPicPr>
          <p:cNvPr id="6" name="図 5">
            <a:extLst>
              <a:ext uri="{FF2B5EF4-FFF2-40B4-BE49-F238E27FC236}">
                <a16:creationId xmlns:a16="http://schemas.microsoft.com/office/drawing/2014/main" id="{607960E1-DDE8-CD1D-BD4A-7BF7215B55DE}"/>
              </a:ext>
            </a:extLst>
          </p:cNvPr>
          <p:cNvPicPr>
            <a:picLocks noChangeAspect="1"/>
          </p:cNvPicPr>
          <p:nvPr/>
        </p:nvPicPr>
        <p:blipFill>
          <a:blip r:embed="rId2"/>
          <a:stretch>
            <a:fillRect/>
          </a:stretch>
        </p:blipFill>
        <p:spPr>
          <a:xfrm>
            <a:off x="0" y="1076401"/>
            <a:ext cx="9144000" cy="5265131"/>
          </a:xfrm>
          <a:prstGeom prst="rect">
            <a:avLst/>
          </a:prstGeom>
        </p:spPr>
      </p:pic>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20176-BF43-733B-FD48-0B2F6D0DAFA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ED3E87-1D03-7EE6-F8E6-21C737CE5BF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92BD62B2-AE4D-2C37-BD01-575F22F0267E}"/>
              </a:ext>
            </a:extLst>
          </p:cNvPr>
          <p:cNvSpPr>
            <a:spLocks noGrp="1"/>
          </p:cNvSpPr>
          <p:nvPr>
            <p:ph type="dt" sz="half" idx="2"/>
          </p:nvPr>
        </p:nvSpPr>
        <p:spPr/>
        <p:txBody>
          <a:bodyPr/>
          <a:lstStyle/>
          <a:p>
            <a:r>
              <a:rPr lang="en-US" altLang="ja-JP"/>
              <a:t>November 2024</a:t>
            </a:r>
            <a:endParaRPr lang="en-US" altLang="ja-JP" dirty="0"/>
          </a:p>
        </p:txBody>
      </p:sp>
      <p:sp>
        <p:nvSpPr>
          <p:cNvPr id="7" name="テキスト ボックス 6">
            <a:extLst>
              <a:ext uri="{FF2B5EF4-FFF2-40B4-BE49-F238E27FC236}">
                <a16:creationId xmlns:a16="http://schemas.microsoft.com/office/drawing/2014/main" id="{513CEC20-D29D-683C-ABB6-42B2057C3BB9}"/>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pic>
        <p:nvPicPr>
          <p:cNvPr id="5" name="図 4">
            <a:extLst>
              <a:ext uri="{FF2B5EF4-FFF2-40B4-BE49-F238E27FC236}">
                <a16:creationId xmlns:a16="http://schemas.microsoft.com/office/drawing/2014/main" id="{EF264D97-7B59-8211-84F6-B185892205CD}"/>
              </a:ext>
            </a:extLst>
          </p:cNvPr>
          <p:cNvPicPr>
            <a:picLocks noChangeAspect="1"/>
          </p:cNvPicPr>
          <p:nvPr/>
        </p:nvPicPr>
        <p:blipFill>
          <a:blip r:embed="rId2"/>
          <a:stretch>
            <a:fillRect/>
          </a:stretch>
        </p:blipFill>
        <p:spPr>
          <a:xfrm>
            <a:off x="0" y="1414054"/>
            <a:ext cx="9144000" cy="4029891"/>
          </a:xfrm>
          <a:prstGeom prst="rect">
            <a:avLst/>
          </a:prstGeom>
        </p:spPr>
      </p:pic>
    </p:spTree>
    <p:extLst>
      <p:ext uri="{BB962C8B-B14F-4D97-AF65-F5344CB8AC3E}">
        <p14:creationId xmlns:p14="http://schemas.microsoft.com/office/powerpoint/2010/main" val="29218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D914E-78D8-8774-309C-D591435E0343}"/>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D0904E3-3CB8-9866-6B92-7C6A7A0601EB}"/>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3D4CE093-B8DC-FECA-E764-AF7C7A1457FE}"/>
              </a:ext>
            </a:extLst>
          </p:cNvPr>
          <p:cNvSpPr>
            <a:spLocks noGrp="1"/>
          </p:cNvSpPr>
          <p:nvPr>
            <p:ph type="dt" sz="half" idx="2"/>
          </p:nvPr>
        </p:nvSpPr>
        <p:spPr/>
        <p:txBody>
          <a:bodyPr/>
          <a:lstStyle/>
          <a:p>
            <a:r>
              <a:rPr lang="en-US" altLang="ja-JP"/>
              <a:t>November 2024</a:t>
            </a:r>
            <a:endParaRPr lang="en-US" altLang="ja-JP" dirty="0"/>
          </a:p>
        </p:txBody>
      </p:sp>
      <p:pic>
        <p:nvPicPr>
          <p:cNvPr id="6" name="図 5">
            <a:extLst>
              <a:ext uri="{FF2B5EF4-FFF2-40B4-BE49-F238E27FC236}">
                <a16:creationId xmlns:a16="http://schemas.microsoft.com/office/drawing/2014/main" id="{A3EC3930-7EB8-8D9A-91E4-D4D8A82D7C3C}"/>
              </a:ext>
            </a:extLst>
          </p:cNvPr>
          <p:cNvPicPr>
            <a:picLocks noChangeAspect="1"/>
          </p:cNvPicPr>
          <p:nvPr/>
        </p:nvPicPr>
        <p:blipFill>
          <a:blip r:embed="rId2"/>
          <a:stretch>
            <a:fillRect/>
          </a:stretch>
        </p:blipFill>
        <p:spPr>
          <a:xfrm>
            <a:off x="1257062" y="1096432"/>
            <a:ext cx="6629876" cy="5207001"/>
          </a:xfrm>
          <a:prstGeom prst="rect">
            <a:avLst/>
          </a:prstGeom>
        </p:spPr>
      </p:pic>
      <p:sp>
        <p:nvSpPr>
          <p:cNvPr id="8" name="テキスト ボックス 7">
            <a:extLst>
              <a:ext uri="{FF2B5EF4-FFF2-40B4-BE49-F238E27FC236}">
                <a16:creationId xmlns:a16="http://schemas.microsoft.com/office/drawing/2014/main" id="{216977CC-3F43-C5EA-2DF5-FE8918E1D0C5}"/>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Hotel Reservation</a:t>
            </a:r>
            <a:endParaRPr lang="ja-JP" altLang="en-US" sz="2400" dirty="0"/>
          </a:p>
        </p:txBody>
      </p:sp>
    </p:spTree>
    <p:extLst>
      <p:ext uri="{BB962C8B-B14F-4D97-AF65-F5344CB8AC3E}">
        <p14:creationId xmlns:p14="http://schemas.microsoft.com/office/powerpoint/2010/main" val="253688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November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84517" y="9343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3"/>
          <a:stretch>
            <a:fillRect/>
          </a:stretch>
        </p:blipFill>
        <p:spPr>
          <a:xfrm>
            <a:off x="416699" y="1980527"/>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Vancouver, B.C., Canada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November 11</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20</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November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of Letter Ballot 210				</a:t>
            </a:r>
          </a:p>
          <a:p>
            <a:pPr marL="0" indent="0">
              <a:lnSpc>
                <a:spcPts val="1900"/>
              </a:lnSpc>
              <a:buNone/>
            </a:pPr>
            <a:r>
              <a:rPr lang="en-US" altLang="ja-JP" sz="1600" dirty="0">
                <a:solidFill>
                  <a:srgbClr val="FF0000"/>
                </a:solidFill>
                <a:highlight>
                  <a:srgbClr val="FFFF00"/>
                </a:highlight>
              </a:rPr>
              <a:t>•Comment resolution for LB 210 of draft D03				</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				</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		</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				</a:t>
            </a:r>
          </a:p>
          <a:p>
            <a:pPr marL="0" indent="0">
              <a:lnSpc>
                <a:spcPts val="1900"/>
              </a:lnSpc>
              <a:buNone/>
            </a:pPr>
            <a:r>
              <a:rPr lang="en-US" altLang="ja-JP" sz="1600" dirty="0">
                <a:solidFill>
                  <a:srgbClr val="FF0000"/>
                </a:solidFill>
                <a:highlight>
                  <a:srgbClr val="FFFF00"/>
                </a:highlight>
              </a:rPr>
              <a:t>•Feasibility of TSN of 802.1 in MAC				</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doc.#15-24-0566-00-06ma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15-24-0534-00</a:t>
            </a:r>
            <a:r>
              <a:rPr lang="en-US" altLang="ja-JP" sz="1200" dirty="0"/>
              <a:t>-06ma</a:t>
            </a:r>
          </a:p>
          <a:p>
            <a:pPr>
              <a:lnSpc>
                <a:spcPts val="1300"/>
              </a:lnSpc>
            </a:pPr>
            <a:r>
              <a:rPr lang="en-US" altLang="ja-JP" sz="1200" dirty="0"/>
              <a:t>Agenda of TG15.6ma November Meeting                                                                                     doc.#15-24-0565-01-06ma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doc.#15-23-0455-05-06ma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Improvement by Proper Sets of Preamble Codes in UWB Wireless Communications in a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doc.#15-24-0567-00-06ma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22-0562-12-06ma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doc.#15-24-0248-03-06ma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Simulation results of performance evaluation for MAC of UWB-BAN draft  of  IEEE802.15,6ma in cases of random geographical distribution of multiple coexisting BANs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November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September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22</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AB8E07-8591-CA9C-51AF-E609AF288EA9}"/>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460E1A3C-2333-A857-48D6-B93E3588B5F5}"/>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9C36648C-CAB0-0DFE-1E88-E01119D1B070}"/>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Vancouver</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6:3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2FB50874-72C0-B87E-921A-C9931CDB4770}"/>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991024B2-489A-466C-2CA1-873609B5246C}"/>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2B122E82-D268-9451-9933-56104B9AC5A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pic>
        <p:nvPicPr>
          <p:cNvPr id="5" name="図 4">
            <a:extLst>
              <a:ext uri="{FF2B5EF4-FFF2-40B4-BE49-F238E27FC236}">
                <a16:creationId xmlns:a16="http://schemas.microsoft.com/office/drawing/2014/main" id="{0E74F4A1-01E9-93D5-FA01-A6E3CBB03868}"/>
              </a:ext>
            </a:extLst>
          </p:cNvPr>
          <p:cNvPicPr>
            <a:picLocks noChangeAspect="1"/>
          </p:cNvPicPr>
          <p:nvPr/>
        </p:nvPicPr>
        <p:blipFill>
          <a:blip r:embed="rId3"/>
          <a:stretch>
            <a:fillRect/>
          </a:stretch>
        </p:blipFill>
        <p:spPr>
          <a:xfrm>
            <a:off x="1484583" y="2195758"/>
            <a:ext cx="7649537" cy="4144182"/>
          </a:xfrm>
          <a:prstGeom prst="rect">
            <a:avLst/>
          </a:prstGeom>
        </p:spPr>
      </p:pic>
      <p:pic>
        <p:nvPicPr>
          <p:cNvPr id="9" name="図 8">
            <a:extLst>
              <a:ext uri="{FF2B5EF4-FFF2-40B4-BE49-F238E27FC236}">
                <a16:creationId xmlns:a16="http://schemas.microsoft.com/office/drawing/2014/main" id="{76DFEBDE-3999-8739-51FD-6E5A08E9BD55}"/>
              </a:ext>
            </a:extLst>
          </p:cNvPr>
          <p:cNvPicPr>
            <a:picLocks noChangeAspect="1"/>
          </p:cNvPicPr>
          <p:nvPr/>
        </p:nvPicPr>
        <p:blipFill>
          <a:blip r:embed="rId4"/>
          <a:stretch>
            <a:fillRect/>
          </a:stretch>
        </p:blipFill>
        <p:spPr>
          <a:xfrm>
            <a:off x="104135" y="2281765"/>
            <a:ext cx="1370569" cy="2954863"/>
          </a:xfrm>
          <a:prstGeom prst="rect">
            <a:avLst/>
          </a:prstGeom>
        </p:spPr>
      </p:pic>
    </p:spTree>
    <p:extLst>
      <p:ext uri="{BB962C8B-B14F-4D97-AF65-F5344CB8AC3E}">
        <p14:creationId xmlns:p14="http://schemas.microsoft.com/office/powerpoint/2010/main" val="4049928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24</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Vancouver</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6:3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C7AB1266-D0EE-A1FB-F037-31F3DC672E3D}"/>
              </a:ext>
            </a:extLst>
          </p:cNvPr>
          <p:cNvPicPr>
            <a:picLocks noChangeAspect="1"/>
          </p:cNvPicPr>
          <p:nvPr/>
        </p:nvPicPr>
        <p:blipFill>
          <a:blip r:embed="rId3"/>
          <a:stretch>
            <a:fillRect/>
          </a:stretch>
        </p:blipFill>
        <p:spPr>
          <a:xfrm>
            <a:off x="1484583" y="2195758"/>
            <a:ext cx="7649537" cy="4144182"/>
          </a:xfrm>
          <a:prstGeom prst="rect">
            <a:avLst/>
          </a:prstGeom>
        </p:spPr>
      </p:pic>
      <p:pic>
        <p:nvPicPr>
          <p:cNvPr id="9" name="図 8">
            <a:extLst>
              <a:ext uri="{FF2B5EF4-FFF2-40B4-BE49-F238E27FC236}">
                <a16:creationId xmlns:a16="http://schemas.microsoft.com/office/drawing/2014/main" id="{96460608-C759-F68E-8F96-3458B5E67601}"/>
              </a:ext>
            </a:extLst>
          </p:cNvPr>
          <p:cNvPicPr>
            <a:picLocks noChangeAspect="1"/>
          </p:cNvPicPr>
          <p:nvPr/>
        </p:nvPicPr>
        <p:blipFill>
          <a:blip r:embed="rId4"/>
          <a:stretch>
            <a:fillRect/>
          </a:stretch>
        </p:blipFill>
        <p:spPr>
          <a:xfrm>
            <a:off x="104135" y="2281765"/>
            <a:ext cx="1370569" cy="2954863"/>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2855283076"/>
              </p:ext>
            </p:extLst>
          </p:nvPr>
        </p:nvGraphicFramePr>
        <p:xfrm>
          <a:off x="203200" y="2500099"/>
          <a:ext cx="8889999" cy="2226310"/>
        </p:xfrm>
        <a:graphic>
          <a:graphicData uri="http://schemas.openxmlformats.org/drawingml/2006/table">
            <a:tbl>
              <a:tblPr>
                <a:tableStyleId>{5C22544A-7EE6-4342-B048-85BDC9FD1C3A}</a:tableStyleId>
              </a:tblPr>
              <a:tblGrid>
                <a:gridCol w="8889999">
                  <a:extLst>
                    <a:ext uri="{9D8B030D-6E8A-4147-A177-3AD203B41FA5}">
                      <a16:colId xmlns:a16="http://schemas.microsoft.com/office/drawing/2014/main" val="1525924606"/>
                    </a:ext>
                  </a:extLst>
                </a:gridCol>
              </a:tblGrid>
              <a:tr h="935580">
                <a:tc>
                  <a:txBody>
                    <a:bodyPr/>
                    <a:lstStyle/>
                    <a:p>
                      <a:pPr algn="l" fontAlgn="ctr"/>
                      <a:r>
                        <a:rPr lang="en-US" sz="1600" b="0" i="0" u="none" strike="noStrike">
                          <a:solidFill>
                            <a:srgbClr val="000000"/>
                          </a:solidFill>
                          <a:effectLst/>
                          <a:latin typeface="Calibri" panose="020F0502020204030204" pitchFamily="34" charset="0"/>
                        </a:rPr>
                        <a:t>802.15 - Nov Mtg. Rm1</a:t>
                      </a:r>
                    </a:p>
                    <a:p>
                      <a:pPr algn="l" fontAlgn="ctr"/>
                      <a:r>
                        <a:rPr lang="en-US" sz="1600" b="0" i="0" u="none" strike="noStrike">
                          <a:solidFill>
                            <a:srgbClr val="000000"/>
                          </a:solidFill>
                          <a:effectLst/>
                          <a:latin typeface="Calibri" panose="020F0502020204030204" pitchFamily="34" charset="0"/>
                        </a:rPr>
                        <a:t>Join information</a:t>
                      </a:r>
                    </a:p>
                    <a:p>
                      <a:pPr algn="l" fontAlgn="ctr"/>
                      <a:r>
                        <a:rPr lang="en-US" sz="1600" b="0" i="0" u="none" strike="noStrike">
                          <a:solidFill>
                            <a:srgbClr val="000000"/>
                          </a:solidFill>
                          <a:effectLst/>
                          <a:latin typeface="Calibri" panose="020F0502020204030204" pitchFamily="34" charset="0"/>
                        </a:rPr>
                        <a:t>Meeting link: https://ieeesa.webex.com/ieeesa/j.php?MTID=m82e792cb1ad41bc6448966f944e04615</a:t>
                      </a:r>
                    </a:p>
                    <a:p>
                      <a:pPr algn="l" fontAlgn="ctr"/>
                      <a:r>
                        <a:rPr lang="en-US" sz="1600" b="0" i="0" u="none" strike="noStrike">
                          <a:solidFill>
                            <a:srgbClr val="000000"/>
                          </a:solidFill>
                          <a:effectLst/>
                          <a:latin typeface="Calibri" panose="020F0502020204030204" pitchFamily="34" charset="0"/>
                        </a:rPr>
                        <a:t>Meeting number: 2332 272 7495</a:t>
                      </a:r>
                    </a:p>
                    <a:p>
                      <a:pPr algn="l" fontAlgn="ctr"/>
                      <a:r>
                        <a:rPr lang="en-US" sz="1600" b="0" i="0" u="none" strike="noStrike">
                          <a:solidFill>
                            <a:srgbClr val="000000"/>
                          </a:solidFill>
                          <a:effectLst/>
                          <a:latin typeface="Calibri" panose="020F0502020204030204" pitchFamily="34" charset="0"/>
                        </a:rPr>
                        <a:t>Password: 80215novmtgrm1</a:t>
                      </a: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32114619"/>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35211836"/>
                  </a:ext>
                </a:extLst>
              </a:tr>
              <a:tr h="190994">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52751" y="377652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1161521951"/>
              </p:ext>
            </p:extLst>
          </p:nvPr>
        </p:nvGraphicFramePr>
        <p:xfrm>
          <a:off x="203200" y="4098084"/>
          <a:ext cx="8873067" cy="2226310"/>
        </p:xfrm>
        <a:graphic>
          <a:graphicData uri="http://schemas.openxmlformats.org/drawingml/2006/table">
            <a:tbl>
              <a:tblPr/>
              <a:tblGrid>
                <a:gridCol w="8873067">
                  <a:extLst>
                    <a:ext uri="{9D8B030D-6E8A-4147-A177-3AD203B41FA5}">
                      <a16:colId xmlns:a16="http://schemas.microsoft.com/office/drawing/2014/main" val="1549527024"/>
                    </a:ext>
                  </a:extLst>
                </a:gridCol>
              </a:tblGrid>
              <a:tr h="1176050">
                <a:tc>
                  <a:txBody>
                    <a:bodyPr/>
                    <a:lstStyle/>
                    <a:p>
                      <a:pPr algn="l" fontAlgn="ctr"/>
                      <a:r>
                        <a:rPr lang="en-US" sz="1600" b="0" i="0" u="none" strike="noStrike" dirty="0">
                          <a:solidFill>
                            <a:srgbClr val="000000"/>
                          </a:solidFill>
                          <a:effectLst/>
                          <a:latin typeface="Calibri" panose="020F0502020204030204" pitchFamily="34" charset="0"/>
                        </a:rPr>
                        <a:t>802.15 - Nov Mtg. Rm3</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https://ieeesa.webex.com/ieeesa/j.php?MTID=m0b15ee59094628897687936d46631135</a:t>
                      </a:r>
                    </a:p>
                    <a:p>
                      <a:pPr algn="l" fontAlgn="ctr"/>
                      <a:r>
                        <a:rPr lang="en-US" sz="1600" b="0" i="0" u="none" strike="noStrike" dirty="0">
                          <a:solidFill>
                            <a:srgbClr val="000000"/>
                          </a:solidFill>
                          <a:effectLst/>
                          <a:latin typeface="Calibri" panose="020F0502020204030204" pitchFamily="34" charset="0"/>
                        </a:rPr>
                        <a:t>Meeting number: 2331 548 4239</a:t>
                      </a:r>
                    </a:p>
                    <a:p>
                      <a:pPr algn="l" fontAlgn="ctr"/>
                      <a:r>
                        <a:rPr lang="en-US" sz="1600" b="0" i="0" u="none" strike="noStrike" dirty="0">
                          <a:solidFill>
                            <a:srgbClr val="000000"/>
                          </a:solidFill>
                          <a:effectLst/>
                          <a:latin typeface="Calibri" panose="020F0502020204030204" pitchFamily="34" charset="0"/>
                        </a:rPr>
                        <a:t>Password: 80215novmtgrm3</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20337">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6" name="テキスト ボックス 5">
            <a:extLst>
              <a:ext uri="{FF2B5EF4-FFF2-40B4-BE49-F238E27FC236}">
                <a16:creationId xmlns:a16="http://schemas.microsoft.com/office/drawing/2014/main" id="{AF7A9319-AB81-CB8A-4D9C-F3177F1F0D72}"/>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Vancouver</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6:3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タイトル 2">
            <a:extLst>
              <a:ext uri="{FF2B5EF4-FFF2-40B4-BE49-F238E27FC236}">
                <a16:creationId xmlns:a16="http://schemas.microsoft.com/office/drawing/2014/main" id="{9F62CC4A-B83E-185A-CF68-0AB96FB626B2}"/>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November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2024. Doc.# 15-24-0534-00-06ma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15-24-0565-01-06ma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2.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6791FD-07AB-4A40-BA41-7310A9FDAE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90460</TotalTime>
  <Words>3519</Words>
  <Application>Microsoft Office PowerPoint</Application>
  <PresentationFormat>画面に合わせる (4:3)</PresentationFormat>
  <Paragraphs>328</Paragraphs>
  <Slides>25</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25</vt:i4>
      </vt:variant>
    </vt:vector>
  </HeadingPairs>
  <TitlesOfParts>
    <vt:vector size="35"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Vancouver, B.C., Canada  November 11th, 2024 Ryuji Kohno Yokohama National University(YNU), YRP International Alliance Institute(YRP-IAI)</vt:lpstr>
      <vt:lpstr>TG15.6ma Interim Session Schedule for 10th-15th, November 2024</vt:lpstr>
      <vt:lpstr>TG15.6ma Interim Session Schedule for 10th-15th, November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10th-15th, November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163</cp:revision>
  <cp:lastPrinted>2022-07-06T15:32:43Z</cp:lastPrinted>
  <dcterms:created xsi:type="dcterms:W3CDTF">2020-12-17T10:56:09Z</dcterms:created>
  <dcterms:modified xsi:type="dcterms:W3CDTF">2024-11-09T20:04:07Z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