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8" r:id="rId16"/>
    <p:sldId id="1060" r:id="rId17"/>
    <p:sldId id="1061" r:id="rId18"/>
    <p:sldId id="1069" r:id="rId19"/>
    <p:sldId id="1066" r:id="rId20"/>
    <p:sldId id="1071" r:id="rId21"/>
    <p:sldId id="1070"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6" d="100"/>
          <a:sy n="116" d="100"/>
        </p:scale>
        <p:origin x="120" y="30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doc.:IEEE802.15-24-0560r1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wp-content/uploads/2024/10/nescom-09252024min.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2024-10-19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PST</a:t>
            </a:r>
          </a:p>
          <a:p>
            <a:r>
              <a:rPr lang="en-US" dirty="0"/>
              <a:t>Tuesday PM1 1:30pm PST</a:t>
            </a:r>
          </a:p>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on P802.16t D4.0 closed October 19</a:t>
            </a:r>
            <a:r>
              <a:rPr lang="en-US" baseline="30000" dirty="0"/>
              <a:t>th</a:t>
            </a:r>
            <a:endParaRPr lang="en-US" dirty="0"/>
          </a:p>
          <a:p>
            <a:r>
              <a:rPr lang="en-US" dirty="0"/>
              <a:t>CRG Meeting Held October 21</a:t>
            </a:r>
            <a:r>
              <a:rPr lang="en-US" baseline="30000" dirty="0"/>
              <a:t>st</a:t>
            </a:r>
            <a:endParaRPr lang="en-US" dirty="0"/>
          </a:p>
          <a:p>
            <a:endParaRPr lang="en-US" dirty="0"/>
          </a:p>
          <a:p>
            <a:r>
              <a:rPr lang="en-US" dirty="0"/>
              <a:t>Comment Resolution Spreadsheet in </a:t>
            </a:r>
            <a:r>
              <a:rPr lang="en-US" dirty="0">
                <a:hlinkClick r:id="rId2"/>
              </a:rPr>
              <a:t>802.15-24-0561r0</a:t>
            </a:r>
            <a:endParaRPr lang="en-US" dirty="0"/>
          </a:p>
          <a:p>
            <a:endParaRPr lang="en-US" dirty="0"/>
          </a:p>
          <a:p>
            <a:endParaRPr lang="en-US" dirty="0"/>
          </a:p>
          <a:p>
            <a:r>
              <a:rPr lang="en-US" dirty="0"/>
              <a:t>All comments resolved – final resolutions in 15-24-0561-02-016t-tg16t-Initial-SA-Ballot-comments-and-resolutions.xlsx</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62500" lnSpcReduction="20000"/>
          </a:bodyPr>
          <a:lstStyle/>
          <a:p>
            <a:r>
              <a:rPr lang="en-US" dirty="0"/>
              <a:t>Start with D4.1 that has MEC comments resolved.</a:t>
            </a:r>
          </a:p>
          <a:p>
            <a:endParaRPr lang="en-US" dirty="0"/>
          </a:p>
          <a:p>
            <a:r>
              <a:rPr lang="en-US" dirty="0"/>
              <a:t>Resolving any remaining comments from Oct 21</a:t>
            </a:r>
            <a:r>
              <a:rPr lang="en-US" baseline="30000" dirty="0"/>
              <a:t>st</a:t>
            </a:r>
            <a:r>
              <a:rPr lang="en-US" dirty="0"/>
              <a:t> CRG in November and develop D5.0 for first SA Recirculation. </a:t>
            </a:r>
          </a:p>
          <a:p>
            <a:r>
              <a:rPr lang="en-US" dirty="0"/>
              <a:t>If recirculation is clean (no new or remaining negative votes) then move to forward to RevCom for final approval in December LMSC meeting </a:t>
            </a:r>
          </a:p>
          <a:p>
            <a:pPr lvl="1"/>
            <a:r>
              <a:rPr lang="en-US" dirty="0"/>
              <a:t>May be conditional if recirculation is still underway. </a:t>
            </a:r>
          </a:p>
          <a:p>
            <a:pPr lvl="1"/>
            <a:endParaRPr lang="en-US" dirty="0"/>
          </a:p>
          <a:p>
            <a:r>
              <a:rPr lang="en-US" dirty="0"/>
              <a:t>Complete 1</a:t>
            </a:r>
            <a:r>
              <a:rPr lang="en-US" baseline="30000" dirty="0"/>
              <a:t>st</a:t>
            </a:r>
            <a:r>
              <a:rPr lang="en-US" dirty="0"/>
              <a:t> 10 day SA recirculation </a:t>
            </a:r>
            <a:r>
              <a:rPr lang="en-US" dirty="0" err="1"/>
              <a:t>jon</a:t>
            </a:r>
            <a:r>
              <a:rPr lang="en-US" dirty="0"/>
              <a:t> D5.0  (close in early December )</a:t>
            </a:r>
          </a:p>
          <a:p>
            <a:r>
              <a:rPr lang="en-US" dirty="0"/>
              <a:t>Complete 2</a:t>
            </a:r>
            <a:r>
              <a:rPr lang="en-US" baseline="30000" dirty="0"/>
              <a:t>nd</a:t>
            </a:r>
            <a:r>
              <a:rPr lang="en-US" dirty="0"/>
              <a:t> 10 day SA recirculation  on D6.0 (close early January)</a:t>
            </a:r>
          </a:p>
          <a:p>
            <a:r>
              <a:rPr lang="en-US" dirty="0"/>
              <a:t>WG Motion (WG Motion in January or could be LB on Monday right after meeting) to forward 16t to RevCom</a:t>
            </a:r>
          </a:p>
          <a:p>
            <a:pPr lvl="1"/>
            <a:r>
              <a:rPr lang="en-US" dirty="0"/>
              <a:t>Needs to be approved 10 days before EC meeting. </a:t>
            </a:r>
          </a:p>
          <a:p>
            <a:pPr lvl="1"/>
            <a:r>
              <a:rPr lang="en-US" dirty="0"/>
              <a:t>Re-charter CRG in January </a:t>
            </a:r>
          </a:p>
          <a:p>
            <a:r>
              <a:rPr lang="en-US" dirty="0"/>
              <a:t>LMSC EC Approval    Feb 5</a:t>
            </a:r>
            <a:r>
              <a:rPr lang="en-US" baseline="30000" dirty="0"/>
              <a:t>th</a:t>
            </a:r>
            <a:r>
              <a:rPr lang="en-US" dirty="0"/>
              <a:t> or 12</a:t>
            </a:r>
            <a:r>
              <a:rPr lang="en-US" baseline="30000" dirty="0"/>
              <a:t>th</a:t>
            </a:r>
            <a:r>
              <a:rPr lang="en-US" dirty="0"/>
              <a:t>. EC Call</a:t>
            </a:r>
          </a:p>
          <a:p>
            <a:r>
              <a:rPr lang="en-US" dirty="0"/>
              <a:t>RevCom Approval    14</a:t>
            </a:r>
            <a:r>
              <a:rPr lang="en-US" baseline="30000" dirty="0"/>
              <a:t>th</a:t>
            </a:r>
            <a:r>
              <a:rPr lang="en-US" dirty="0"/>
              <a:t> February deadline for March SASB</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P802.15.16t_D05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Approval</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December 17</a:t>
            </a:r>
            <a:r>
              <a:rPr lang="en-US" baseline="30000" dirty="0"/>
              <a:t>th  </a:t>
            </a:r>
            <a:r>
              <a:rPr lang="en-US" dirty="0"/>
              <a:t>?  7am Pacific, 10am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27148-75B8-60D8-0090-F66F6E0BCBDF}"/>
              </a:ext>
            </a:extLst>
          </p:cNvPr>
          <p:cNvSpPr>
            <a:spLocks noGrp="1"/>
          </p:cNvSpPr>
          <p:nvPr>
            <p:ph type="title"/>
          </p:nvPr>
        </p:nvSpPr>
        <p:spPr/>
        <p:txBody>
          <a:bodyPr/>
          <a:lstStyle/>
          <a:p>
            <a:r>
              <a:rPr lang="en-US" dirty="0"/>
              <a:t>PAR Extension approved by NesCom</a:t>
            </a:r>
          </a:p>
        </p:txBody>
      </p:sp>
      <p:pic>
        <p:nvPicPr>
          <p:cNvPr id="8" name="Content Placeholder 7">
            <a:extLst>
              <a:ext uri="{FF2B5EF4-FFF2-40B4-BE49-F238E27FC236}">
                <a16:creationId xmlns:a16="http://schemas.microsoft.com/office/drawing/2014/main" id="{6FCB310B-DAF6-F2DC-367B-9514429C1036}"/>
              </a:ext>
            </a:extLst>
          </p:cNvPr>
          <p:cNvPicPr>
            <a:picLocks noGrp="1" noChangeAspect="1"/>
          </p:cNvPicPr>
          <p:nvPr>
            <p:ph idx="1"/>
          </p:nvPr>
        </p:nvPicPr>
        <p:blipFill>
          <a:blip r:embed="rId2"/>
          <a:stretch>
            <a:fillRect/>
          </a:stretch>
        </p:blipFill>
        <p:spPr>
          <a:xfrm>
            <a:off x="851863" y="1676400"/>
            <a:ext cx="10515600" cy="2028927"/>
          </a:xfrm>
        </p:spPr>
      </p:pic>
      <p:sp>
        <p:nvSpPr>
          <p:cNvPr id="4" name="Date Placeholder 3">
            <a:extLst>
              <a:ext uri="{FF2B5EF4-FFF2-40B4-BE49-F238E27FC236}">
                <a16:creationId xmlns:a16="http://schemas.microsoft.com/office/drawing/2014/main" id="{E9B1E274-3D1E-7445-E440-03444C991D4C}"/>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D2FEF031-3556-3FE5-0CD1-C40A1E7DC5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2439253-EAEC-31EF-DE91-E2A32ECD5C5D}"/>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3" name="TextBox 2">
            <a:extLst>
              <a:ext uri="{FF2B5EF4-FFF2-40B4-BE49-F238E27FC236}">
                <a16:creationId xmlns:a16="http://schemas.microsoft.com/office/drawing/2014/main" id="{8E8CD12E-6138-E9D8-8C97-0B26D7FF6FED}"/>
              </a:ext>
            </a:extLst>
          </p:cNvPr>
          <p:cNvSpPr txBox="1"/>
          <p:nvPr/>
        </p:nvSpPr>
        <p:spPr>
          <a:xfrm>
            <a:off x="990600" y="3886200"/>
            <a:ext cx="10820400" cy="2585323"/>
          </a:xfrm>
          <a:prstGeom prst="rect">
            <a:avLst/>
          </a:prstGeom>
          <a:noFill/>
        </p:spPr>
        <p:txBody>
          <a:bodyPr wrap="square" rtlCol="0">
            <a:spAutoFit/>
          </a:bodyPr>
          <a:lstStyle/>
          <a:p>
            <a:r>
              <a:rPr lang="en-US" dirty="0"/>
              <a:t>From NESCOM Minutes </a:t>
            </a:r>
            <a:r>
              <a:rPr lang="en-US" dirty="0">
                <a:hlinkClick r:id="rId3"/>
              </a:rPr>
              <a:t>https://standards.ieee.org/wp-content/uploads/2024/10/nescom-09252024min.pdf</a:t>
            </a:r>
            <a:endParaRPr lang="en-US" dirty="0"/>
          </a:p>
          <a:p>
            <a:endParaRPr lang="en-US" dirty="0"/>
          </a:p>
          <a:p>
            <a:r>
              <a:rPr lang="en-US" dirty="0"/>
              <a:t>4.3 Extension Requests</a:t>
            </a:r>
          </a:p>
          <a:p>
            <a:r>
              <a:rPr lang="en-US" dirty="0"/>
              <a:t>There was a bucket motion to approve P1904.4, P1941.1, P2872, P3202, P2887, P802.1DP, P802.3da, P802.11bf,</a:t>
            </a:r>
          </a:p>
          <a:p>
            <a:r>
              <a:rPr lang="en-US" dirty="0"/>
              <a:t>P802.15.7a, </a:t>
            </a:r>
            <a:r>
              <a:rPr lang="en-US" dirty="0">
                <a:highlight>
                  <a:srgbClr val="FFFF00"/>
                </a:highlight>
              </a:rPr>
              <a:t>P802.16t</a:t>
            </a:r>
            <a:r>
              <a:rPr lang="en-US" dirty="0"/>
              <a:t>, P2247.4, P2806.1, P2959, P2971, P1450.1, P1581, P1687.2, P2654, P2929, P3807, P3808,</a:t>
            </a:r>
          </a:p>
          <a:p>
            <a:r>
              <a:rPr lang="en-US" dirty="0"/>
              <a:t>P2861.1, P2861.2, P2898.1, P2898.2, P2898.3, P2951, P2855, P4001, P4002, P4005, P2943, P2964, P2822,</a:t>
            </a:r>
          </a:p>
          <a:p>
            <a:r>
              <a:rPr lang="en-US" dirty="0"/>
              <a:t>PC50.12, P421.5, P1679.3, P2681, P2030.100.1, P259, PC57.32.10, P563, P664, P1227, P1854, P1413, P2520.1,</a:t>
            </a:r>
          </a:p>
          <a:p>
            <a:r>
              <a:rPr lang="en-US" dirty="0"/>
              <a:t>P7012, and P1653.1 based on the fact that preliminary votes have no objections to recommending approval and</a:t>
            </a:r>
          </a:p>
          <a:p>
            <a:r>
              <a:rPr lang="en-US" dirty="0"/>
              <a:t>there are no unresolved NesCom member comments. In the absence of objection, </a:t>
            </a:r>
            <a:r>
              <a:rPr lang="en-US" dirty="0">
                <a:highlight>
                  <a:srgbClr val="FFFF00"/>
                </a:highlight>
              </a:rPr>
              <a:t>the motion was approved</a:t>
            </a:r>
            <a:r>
              <a:rPr lang="en-US" dirty="0"/>
              <a:t>.</a:t>
            </a:r>
          </a:p>
        </p:txBody>
      </p:sp>
    </p:spTree>
    <p:extLst>
      <p:ext uri="{BB962C8B-B14F-4D97-AF65-F5344CB8AC3E}">
        <p14:creationId xmlns:p14="http://schemas.microsoft.com/office/powerpoint/2010/main" val="4115779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28800"/>
            <a:ext cx="10515600" cy="4351338"/>
          </a:xfrm>
        </p:spPr>
        <p:txBody>
          <a:bodyPr>
            <a:normAutofit fontScale="40000" lnSpcReduction="20000"/>
          </a:bodyPr>
          <a:lstStyle/>
          <a:p>
            <a:r>
              <a:rPr lang="en-US" dirty="0"/>
              <a:t>After approval of TG16t amendment, plan to initiate a revision PAR to develop a revision to 802.16.  (possibly to be 802.16-2025)</a:t>
            </a:r>
          </a:p>
          <a:p>
            <a:pPr lvl="1"/>
            <a:r>
              <a:rPr lang="en-US" dirty="0"/>
              <a:t>Project to be call 802.16rev5</a:t>
            </a:r>
          </a:p>
          <a:p>
            <a:r>
              <a:rPr lang="en-US" dirty="0"/>
              <a:t>Motion for WG:</a:t>
            </a:r>
          </a:p>
          <a:p>
            <a:r>
              <a:rPr lang="en-US" dirty="0"/>
              <a:t>Move that the chair and editor of 802.15 WG prepares a revision PAR for 802.16-2017 and submits it on the LMSC Agenda for approval at the November 2024 Plenary. </a:t>
            </a:r>
          </a:p>
          <a:p>
            <a:r>
              <a:rPr lang="en-US" dirty="0"/>
              <a:t>TG Motion</a:t>
            </a:r>
          </a:p>
          <a:p>
            <a:pPr lvl="1"/>
            <a:r>
              <a:rPr lang="en-US" dirty="0"/>
              <a:t>Approved with unanimous consent</a:t>
            </a:r>
          </a:p>
          <a:p>
            <a:endParaRPr lang="en-US" dirty="0"/>
          </a:p>
          <a:p>
            <a:r>
              <a:rPr lang="en-US" dirty="0"/>
              <a:t>Draft Revision PAR created – Uploaded to Mentor as “15-24-0519-00-</a:t>
            </a:r>
            <a:r>
              <a:rPr lang="da-DK" dirty="0"/>
              <a:t>Draft Revision PAR for 802.16-2017.pdf”</a:t>
            </a:r>
            <a:endParaRPr lang="en-US" dirty="0"/>
          </a:p>
          <a:p>
            <a:endParaRPr lang="en-US" dirty="0"/>
          </a:p>
          <a:p>
            <a:r>
              <a:rPr lang="en-US" dirty="0"/>
              <a:t>Revision PAR to be submitted in November.  Get on LMSC Consent Agenda, no Coexistence Assessment Document. </a:t>
            </a:r>
          </a:p>
          <a:p>
            <a:r>
              <a:rPr lang="en-US" dirty="0"/>
              <a:t>NesCom meets January 29, 2025</a:t>
            </a:r>
          </a:p>
          <a:p>
            <a:endParaRPr lang="en-US" dirty="0"/>
          </a:p>
          <a:p>
            <a:r>
              <a:rPr lang="en-US" dirty="0"/>
              <a:t>Harmonization – contact AAR, ARENA with a liaison letter and see if they are interested in harmonization once revision PAR start.</a:t>
            </a:r>
          </a:p>
          <a:p>
            <a:r>
              <a:rPr lang="en-US" dirty="0"/>
              <a:t>Draft Revision PAR Updated 2024-11-12 – Uploaded to Mentor as “15-24-0519-00-</a:t>
            </a:r>
            <a:r>
              <a:rPr lang="da-DK" dirty="0"/>
              <a:t>Draft Revision PAR for 802.16-2017.pdf”</a:t>
            </a:r>
          </a:p>
          <a:p>
            <a:r>
              <a:rPr lang="da-DK" dirty="0"/>
              <a:t>NesCom approves revision PAR January 29 approval date,. Submit deadline 20 December. </a:t>
            </a:r>
          </a:p>
          <a:p>
            <a:r>
              <a:rPr lang="da-DK" dirty="0"/>
              <a:t>Task Group will be TG16me</a:t>
            </a:r>
          </a:p>
          <a:p>
            <a:r>
              <a:rPr lang="en-US" dirty="0"/>
              <a:t>Draft will be 802.16</a:t>
            </a:r>
          </a:p>
          <a:p>
            <a:endParaRPr lang="en-US" dirty="0"/>
          </a:p>
          <a:p>
            <a:endParaRPr lang="en-US" dirty="0"/>
          </a:p>
          <a:p>
            <a:pPr marL="0"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WG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2061092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normAutofit/>
          </a:bodyPr>
          <a:lstStyle/>
          <a:p>
            <a:r>
              <a:rPr lang="en-US" dirty="0"/>
              <a:t>WG Motion for Revision PAR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p:txBody>
          <a:bodyPr/>
          <a:lstStyle/>
          <a:p>
            <a:r>
              <a:rPr lang="en-US" b="0" i="1" dirty="0">
                <a:effectLst/>
                <a:latin typeface="Segoe UI" panose="020B0502040204020203" pitchFamily="34" charset="0"/>
              </a:rPr>
              <a:t>Move that the Revision PAR contained in document 802.15-24-0519-01, be approved by the IEEE 802.15 WG and that the LMSC be requested to forward the PAR to NesCom. The 802.15 working group chair and technical editor are authorized to make additional modifications to the PAR as needed to reflect LMSC discussion at its closing meeting.</a:t>
            </a:r>
            <a:r>
              <a:rPr lang="en-US" b="0" i="0" dirty="0">
                <a:effectLst/>
                <a:latin typeface="Segoe UI" panose="020B0502040204020203" pitchFamily="34" charset="0"/>
              </a:rPr>
              <a:t> </a:t>
            </a:r>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08003354"/>
              </p:ext>
            </p:extLst>
          </p:nvPr>
        </p:nvGraphicFramePr>
        <p:xfrm>
          <a:off x="1371600" y="1190819"/>
          <a:ext cx="9220200" cy="4607658"/>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a:tc>
                <a:tc>
                  <a:txBody>
                    <a:bodyPr/>
                    <a:lstStyle/>
                    <a:p>
                      <a:r>
                        <a:rPr lang="en-US" sz="1800" dirty="0"/>
                        <a:t>Date</a:t>
                      </a:r>
                    </a:p>
                  </a:txBody>
                  <a:tcPr/>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a:tc>
                <a:tc>
                  <a:txBody>
                    <a:bodyPr/>
                    <a:lstStyle/>
                    <a:p>
                      <a:r>
                        <a:rPr lang="en-US" sz="1800" dirty="0">
                          <a:solidFill>
                            <a:schemeClr val="bg1">
                              <a:lumMod val="65000"/>
                            </a:schemeClr>
                          </a:solidFill>
                        </a:rPr>
                        <a:t>Jan 2020</a:t>
                      </a:r>
                    </a:p>
                  </a:txBody>
                  <a:tcPr/>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a:tc>
                <a:tc>
                  <a:txBody>
                    <a:bodyPr/>
                    <a:lstStyle/>
                    <a:p>
                      <a:r>
                        <a:rPr lang="en-US" sz="1800" dirty="0">
                          <a:solidFill>
                            <a:schemeClr val="bg1">
                              <a:lumMod val="75000"/>
                            </a:schemeClr>
                          </a:solidFill>
                        </a:rPr>
                        <a:t>April 2021</a:t>
                      </a:r>
                    </a:p>
                  </a:txBody>
                  <a:tcPr/>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a:tc>
                <a:tc>
                  <a:txBody>
                    <a:bodyPr/>
                    <a:lstStyle/>
                    <a:p>
                      <a:r>
                        <a:rPr lang="en-US" sz="1800" dirty="0">
                          <a:solidFill>
                            <a:schemeClr val="bg1">
                              <a:lumMod val="65000"/>
                            </a:schemeClr>
                          </a:solidFill>
                        </a:rPr>
                        <a:t>Jan 2022</a:t>
                      </a:r>
                    </a:p>
                  </a:txBody>
                  <a:tcPr/>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a:tc>
                <a:tc>
                  <a:txBody>
                    <a:bodyPr/>
                    <a:lstStyle/>
                    <a:p>
                      <a:endParaRPr lang="en-US" sz="1800" dirty="0">
                        <a:solidFill>
                          <a:schemeClr val="bg1">
                            <a:lumMod val="65000"/>
                          </a:schemeClr>
                        </a:solidFill>
                      </a:endParaRPr>
                    </a:p>
                  </a:txBody>
                  <a:tcPr/>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a:tc>
                <a:tc>
                  <a:txBody>
                    <a:bodyPr/>
                    <a:lstStyle/>
                    <a:p>
                      <a:r>
                        <a:rPr lang="en-US" sz="1800" dirty="0">
                          <a:solidFill>
                            <a:schemeClr val="bg1">
                              <a:lumMod val="65000"/>
                            </a:schemeClr>
                          </a:solidFill>
                        </a:rPr>
                        <a:t>Mar 2023</a:t>
                      </a:r>
                    </a:p>
                  </a:txBody>
                  <a:tcPr/>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a:tc>
                <a:tc>
                  <a:txBody>
                    <a:bodyPr/>
                    <a:lstStyle/>
                    <a:p>
                      <a:r>
                        <a:rPr lang="en-US" sz="1800" dirty="0">
                          <a:solidFill>
                            <a:schemeClr val="bg1">
                              <a:lumMod val="75000"/>
                            </a:schemeClr>
                          </a:solidFill>
                        </a:rPr>
                        <a:t>Nov 2023</a:t>
                      </a:r>
                    </a:p>
                  </a:txBody>
                  <a:tcPr/>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a:tc>
                <a:tc>
                  <a:txBody>
                    <a:bodyPr/>
                    <a:lstStyle/>
                    <a:p>
                      <a:r>
                        <a:rPr lang="en-US" sz="1800" dirty="0">
                          <a:solidFill>
                            <a:schemeClr val="bg1">
                              <a:lumMod val="75000"/>
                            </a:schemeClr>
                          </a:solidFill>
                        </a:rPr>
                        <a:t>March 2024</a:t>
                      </a:r>
                    </a:p>
                  </a:txBody>
                  <a:tcPr/>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a:tc>
                <a:tc>
                  <a:txBody>
                    <a:bodyPr/>
                    <a:lstStyle/>
                    <a:p>
                      <a:r>
                        <a:rPr lang="en-US" sz="1800" dirty="0">
                          <a:solidFill>
                            <a:schemeClr val="bg1">
                              <a:lumMod val="75000"/>
                            </a:schemeClr>
                          </a:solidFill>
                        </a:rPr>
                        <a:t>Sept 2024</a:t>
                      </a:r>
                    </a:p>
                  </a:txBody>
                  <a:tcPr/>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a:tc>
                <a:tc>
                  <a:txBody>
                    <a:bodyPr/>
                    <a:lstStyle/>
                    <a:p>
                      <a:r>
                        <a:rPr lang="en-US" sz="1800" dirty="0"/>
                        <a:t>Nov 2024</a:t>
                      </a:r>
                    </a:p>
                  </a:txBody>
                  <a:tcPr/>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a:tc>
                <a:tc>
                  <a:txBody>
                    <a:bodyPr/>
                    <a:lstStyle/>
                    <a:p>
                      <a:r>
                        <a:rPr lang="en-US" sz="1800" dirty="0"/>
                        <a:t>Dec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457200" lvl="1">
              <a:spcBef>
                <a:spcPts val="0"/>
              </a:spcBef>
              <a:spcAft>
                <a:spcPts val="1200"/>
              </a:spcAft>
            </a:pPr>
            <a:endParaRPr lang="en-US" dirty="0"/>
          </a:p>
          <a:p>
            <a:pPr marL="0">
              <a:spcBef>
                <a:spcPts val="0"/>
              </a:spcBef>
              <a:spcAft>
                <a:spcPts val="1200"/>
              </a:spcAft>
            </a:pPr>
            <a:r>
              <a:rPr lang="en-US" dirty="0"/>
              <a:t>January 2025 Interim</a:t>
            </a:r>
          </a:p>
          <a:p>
            <a:pPr marL="457200" lvl="1">
              <a:spcBef>
                <a:spcPts val="0"/>
              </a:spcBef>
              <a:spcAft>
                <a:spcPts val="1200"/>
              </a:spcAft>
            </a:pPr>
            <a:r>
              <a:rPr lang="en-US" dirty="0"/>
              <a:t>Kobe, Japan</a:t>
            </a:r>
          </a:p>
          <a:p>
            <a:pPr marL="457200" lvl="1">
              <a:spcBef>
                <a:spcPts val="0"/>
              </a:spcBef>
              <a:spcAft>
                <a:spcPts val="1200"/>
              </a:spcAft>
            </a:pPr>
            <a:endParaRPr lang="en-US" dirty="0"/>
          </a:p>
          <a:p>
            <a:pPr marL="0">
              <a:spcBef>
                <a:spcPts val="0"/>
              </a:spcBef>
              <a:spcAft>
                <a:spcPts val="1200"/>
              </a:spcAft>
            </a:pPr>
            <a:r>
              <a:rPr lang="en-US" dirty="0"/>
              <a:t>March 2025 Plenary</a:t>
            </a:r>
          </a:p>
          <a:p>
            <a:pPr marL="457200" lvl="1">
              <a:spcBef>
                <a:spcPts val="0"/>
              </a:spcBef>
              <a:spcAft>
                <a:spcPts val="1200"/>
              </a:spcAft>
            </a:pPr>
            <a:r>
              <a:rPr lang="en-US" dirty="0"/>
              <a:t>Atlanta, GA,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Resolution of comments from initial SA Ballot</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53960</TotalTime>
  <Words>2564</Words>
  <Application>Microsoft Office PowerPoint</Application>
  <PresentationFormat>Widescreen</PresentationFormat>
  <Paragraphs>295</Paragraphs>
  <Slides>24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Helvetica</vt:lpstr>
      <vt:lpstr>Segoe UI</vt:lpstr>
      <vt:lpstr>Times New Roman</vt:lpstr>
      <vt:lpstr>Custom Design</vt:lpstr>
      <vt:lpstr>PowerPoint Presentation</vt:lpstr>
      <vt:lpstr>Opening</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November Meeting Start Status</vt:lpstr>
      <vt:lpstr>Plan for SA Recirculation</vt:lpstr>
      <vt:lpstr>Formation of Comment Resolution Group</vt:lpstr>
      <vt:lpstr>Teleconference / CRG Meeting</vt:lpstr>
      <vt:lpstr>PAR Extension approved by NesCom</vt:lpstr>
      <vt:lpstr>Revision Plans</vt:lpstr>
      <vt:lpstr>WG Motion for SA Recirculation</vt:lpstr>
      <vt:lpstr>WG Motion for Revision PAR</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857</cp:revision>
  <cp:lastPrinted>1998-02-10T13:28:06Z</cp:lastPrinted>
  <dcterms:created xsi:type="dcterms:W3CDTF">2020-01-06T16:34:14Z</dcterms:created>
  <dcterms:modified xsi:type="dcterms:W3CDTF">2024-11-12T22:58:41Z</dcterms:modified>
</cp:coreProperties>
</file>