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360" r:id="rId2"/>
    <p:sldId id="361" r:id="rId3"/>
    <p:sldId id="362" r:id="rId4"/>
    <p:sldId id="365" r:id="rId5"/>
    <p:sldId id="366" r:id="rId6"/>
    <p:sldId id="367" r:id="rId7"/>
    <p:sldId id="368" r:id="rId8"/>
    <p:sldId id="369" r:id="rId9"/>
    <p:sldId id="370" r:id="rId10"/>
    <p:sldId id="377" r:id="rId11"/>
    <p:sldId id="388" r:id="rId12"/>
    <p:sldId id="382" r:id="rId13"/>
    <p:sldId id="381" r:id="rId14"/>
    <p:sldId id="409" r:id="rId15"/>
    <p:sldId id="383" r:id="rId16"/>
    <p:sldId id="408" r:id="rId17"/>
    <p:sldId id="393" r:id="rId18"/>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82" d="100"/>
          <a:sy n="82" d="100"/>
        </p:scale>
        <p:origin x="883" y="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p:cViewPr varScale="1">
        <p:scale>
          <a:sx n="101" d="100"/>
          <a:sy n="101" d="100"/>
        </p:scale>
        <p:origin x="2842" y="4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dirty="0"/>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dirty="0"/>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dirty="0"/>
              <a:t>Robert F. </a:t>
            </a:r>
            <a:r>
              <a:rPr lang="en-US" dirty="0" err="1"/>
              <a:t>Heile</a:t>
            </a:r>
            <a:endParaRPr lang="en-US" dirty="0"/>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8269BD7D-1DCB-4C55-B36B-7043228FA0F3}" type="slidenum">
              <a:rPr lang="en-US"/>
              <a:pPr>
                <a:defRPr/>
              </a:pPr>
              <a:t>‹#›</a:t>
            </a:fld>
            <a:endParaRPr lang="en-US" dirty="0"/>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dirty="0"/>
              <a:t>Slide </a:t>
            </a:r>
            <a:fld id="{B0E774AB-328E-4169-BDA4-F9A4CFC1ECF4}" type="slidenum">
              <a:rPr lang="en-US"/>
              <a:pPr>
                <a:defRPr/>
              </a:pPr>
              <a:t>‹#›</a:t>
            </a:fld>
            <a:endParaRPr lang="en-US" dirty="0"/>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802.15-24-0548-04</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Sept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mentor.ieee.org/802.15/dcn/24/15-24-0371-19-04ab-consolidated-comments-draft-1-0.xlsm"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mentor.ieee.org/802.15/dcn/24/15-24-0547-03-04ab-tg-4ab-agenda-sept-nov-2024.xlsx"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dirty="0"/>
              <a:t>Slide </a:t>
            </a:r>
            <a:fld id="{8269BD7D-1DCB-4C55-B36B-7043228FA0F3}" type="slidenum">
              <a:rPr lang="en-US" smtClean="0"/>
              <a:pPr>
                <a:defRPr/>
              </a:pPr>
              <a:t>1</a:t>
            </a:fld>
            <a:endParaRPr lang="en-US" dirty="0"/>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Interim Call Slides Sept through Nov, 2024</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23 Sept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the Interim meeting, </a:t>
            </a:r>
            <a:r>
              <a:rPr lang="en-US" altLang="en-US" sz="1600" dirty="0">
                <a:highlight>
                  <a:srgbClr val="00FFFF"/>
                </a:highlight>
                <a:latin typeface="Times New Roman" panose="02020603050405020304" pitchFamily="18" charset="0"/>
              </a:rPr>
              <a:t>September 24 through November 7, 2024</a:t>
            </a:r>
            <a:endParaRPr lang="en-US" altLang="en-US" sz="1600" b="1" u="sng" dirty="0">
              <a:highlight>
                <a:srgbClr val="00FFFF"/>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322555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graphicFrame>
        <p:nvGraphicFramePr>
          <p:cNvPr id="5" name="Content Placeholder 7">
            <a:extLst>
              <a:ext uri="{FF2B5EF4-FFF2-40B4-BE49-F238E27FC236}">
                <a16:creationId xmlns:a16="http://schemas.microsoft.com/office/drawing/2014/main" id="{6FF9BBCE-3347-FF78-32A7-6D238BEC6304}"/>
              </a:ext>
            </a:extLst>
          </p:cNvPr>
          <p:cNvGraphicFramePr>
            <a:graphicFrameLocks/>
          </p:cNvGraphicFramePr>
          <p:nvPr>
            <p:extLst>
              <p:ext uri="{D42A27DB-BD31-4B8C-83A1-F6EECF244321}">
                <p14:modId xmlns:p14="http://schemas.microsoft.com/office/powerpoint/2010/main" val="328200282"/>
              </p:ext>
            </p:extLst>
          </p:nvPr>
        </p:nvGraphicFramePr>
        <p:xfrm>
          <a:off x="2895600" y="1238653"/>
          <a:ext cx="6629399" cy="4960681"/>
        </p:xfrm>
        <a:graphic>
          <a:graphicData uri="http://schemas.openxmlformats.org/drawingml/2006/table">
            <a:tbl>
              <a:tblPr>
                <a:tableStyleId>{5C22544A-7EE6-4342-B048-85BDC9FD1C3A}</a:tableStyleId>
              </a:tblPr>
              <a:tblGrid>
                <a:gridCol w="3040553">
                  <a:extLst>
                    <a:ext uri="{9D8B030D-6E8A-4147-A177-3AD203B41FA5}">
                      <a16:colId xmlns:a16="http://schemas.microsoft.com/office/drawing/2014/main" val="4020299781"/>
                    </a:ext>
                  </a:extLst>
                </a:gridCol>
                <a:gridCol w="1794423">
                  <a:extLst>
                    <a:ext uri="{9D8B030D-6E8A-4147-A177-3AD203B41FA5}">
                      <a16:colId xmlns:a16="http://schemas.microsoft.com/office/drawing/2014/main" val="1015812903"/>
                    </a:ext>
                  </a:extLst>
                </a:gridCol>
                <a:gridCol w="1794423">
                  <a:extLst>
                    <a:ext uri="{9D8B030D-6E8A-4147-A177-3AD203B41FA5}">
                      <a16:colId xmlns:a16="http://schemas.microsoft.com/office/drawing/2014/main" val="433678205"/>
                    </a:ext>
                  </a:extLst>
                </a:gridCol>
              </a:tblGrid>
              <a:tr h="280267">
                <a:tc>
                  <a:txBody>
                    <a:bodyPr/>
                    <a:lstStyle/>
                    <a:p>
                      <a:pPr algn="l" fontAlgn="b"/>
                      <a:endParaRPr lang="en-US" sz="14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Original Schedule</a:t>
                      </a: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280267">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extLst>
                  <a:ext uri="{0D108BD9-81ED-4DB2-BD59-A6C34878D82A}">
                    <a16:rowId xmlns:a16="http://schemas.microsoft.com/office/drawing/2014/main" val="3321393315"/>
                  </a:ext>
                </a:extLst>
              </a:tr>
              <a:tr h="551295">
                <a:tc>
                  <a:txBody>
                    <a:bodyPr/>
                    <a:lstStyle/>
                    <a:p>
                      <a:pPr algn="l" fontAlgn="b"/>
                      <a:r>
                        <a:rPr lang="en-US" sz="1400" u="none" strike="noStrike" dirty="0">
                          <a:solidFill>
                            <a:schemeClr val="bg1">
                              <a:lumMod val="65000"/>
                            </a:schemeClr>
                          </a:solidFill>
                          <a:effectLst/>
                          <a:latin typeface="+mn-lt"/>
                        </a:rPr>
                        <a:t>First letter ballot</a:t>
                      </a:r>
                      <a:endParaRPr lang="en-US" sz="14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400" b="0" i="0" u="none" strike="noStrike" dirty="0">
                          <a:solidFill>
                            <a:schemeClr val="bg1">
                              <a:lumMod val="65000"/>
                            </a:schemeClr>
                          </a:solidFill>
                          <a:effectLst/>
                          <a:latin typeface="Calibri" panose="020F0502020204030204" pitchFamily="34" charset="0"/>
                        </a:rPr>
                        <a:t>June 2023 (following meeting)</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Oct</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Nov 2023</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Jan 2024</a:t>
                      </a:r>
                    </a:p>
                    <a:p>
                      <a:pPr algn="l" fontAlgn="b"/>
                      <a:r>
                        <a:rPr lang="en-US" sz="14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400" b="0" i="0" u="none" strike="noStrike" dirty="0">
                          <a:solidFill>
                            <a:srgbClr val="000000"/>
                          </a:solidFill>
                          <a:effectLst/>
                          <a:latin typeface="+mn-lt"/>
                        </a:rPr>
                        <a:t>Initial LB comment resolution</a:t>
                      </a:r>
                    </a:p>
                  </a:txBody>
                  <a:tcPr marL="5715" marR="5715" marT="5715"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C00000"/>
                          </a:solidFill>
                          <a:effectLst/>
                          <a:latin typeface="Calibri" panose="020F0502020204030204" pitchFamily="34" charset="0"/>
                        </a:rPr>
                        <a:t>Start: July 2024</a:t>
                      </a:r>
                    </a:p>
                    <a:p>
                      <a:pPr algn="l" fontAlgn="b"/>
                      <a:r>
                        <a:rPr lang="en-US" sz="1400" b="0" i="0" u="none" strike="noStrike" dirty="0">
                          <a:solidFill>
                            <a:srgbClr val="C00000"/>
                          </a:solidFill>
                          <a:effectLst/>
                          <a:latin typeface="Calibri" panose="020F0502020204030204" pitchFamily="34" charset="0"/>
                        </a:rPr>
                        <a:t>Done:  ?????</a:t>
                      </a:r>
                    </a:p>
                  </a:txBody>
                  <a:tcPr marL="5715" marR="5715" marT="5715" marB="0" anchor="ctr"/>
                </a:tc>
                <a:extLst>
                  <a:ext uri="{0D108BD9-81ED-4DB2-BD59-A6C34878D82A}">
                    <a16:rowId xmlns:a16="http://schemas.microsoft.com/office/drawing/2014/main" val="3657201518"/>
                  </a:ext>
                </a:extLst>
              </a:tr>
              <a:tr h="451023">
                <a:tc>
                  <a:txBody>
                    <a:bodyPr/>
                    <a:lstStyle/>
                    <a:p>
                      <a:pPr algn="l" fontAlgn="b"/>
                      <a:r>
                        <a:rPr lang="en-US" sz="1400" b="0" i="0" u="none" strike="noStrike" dirty="0">
                          <a:solidFill>
                            <a:schemeClr val="tx1"/>
                          </a:solidFill>
                          <a:effectLst/>
                          <a:latin typeface="+mn-lt"/>
                        </a:rPr>
                        <a:t>First recirculation</a:t>
                      </a:r>
                    </a:p>
                  </a:txBody>
                  <a:tcPr marL="5715" marR="5715" marT="5715" marB="0" anchor="ctr"/>
                </a:tc>
                <a:tc>
                  <a:txBody>
                    <a:bodyPr/>
                    <a:lstStyle/>
                    <a:p>
                      <a:pPr algn="l" fontAlgn="b"/>
                      <a:endParaRPr lang="en-US" sz="1400" b="0" i="0" u="none" strike="noStrike" dirty="0">
                        <a:solidFill>
                          <a:schemeClr val="tx1"/>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tx1"/>
                          </a:solidFill>
                          <a:effectLst/>
                          <a:latin typeface="Calibri" panose="020F0502020204030204" pitchFamily="34" charset="0"/>
                        </a:rPr>
                        <a:t>Nov 2024</a:t>
                      </a:r>
                    </a:p>
                  </a:txBody>
                  <a:tcPr marL="5715" marR="5715" marT="5715" marB="0" anchor="ctr"/>
                </a:tc>
                <a:extLst>
                  <a:ext uri="{0D108BD9-81ED-4DB2-BD59-A6C34878D82A}">
                    <a16:rowId xmlns:a16="http://schemas.microsoft.com/office/drawing/2014/main" val="3811737940"/>
                  </a:ext>
                </a:extLst>
              </a:tr>
              <a:tr h="457200">
                <a:tc>
                  <a:txBody>
                    <a:bodyPr/>
                    <a:lstStyle/>
                    <a:p>
                      <a:pPr algn="l" fontAlgn="b"/>
                      <a:r>
                        <a:rPr lang="en-US" sz="1400" b="0" i="0" u="none" strike="noStrike" dirty="0">
                          <a:solidFill>
                            <a:schemeClr val="tx1"/>
                          </a:solidFill>
                          <a:effectLst/>
                          <a:latin typeface="+mn-lt"/>
                        </a:rPr>
                        <a:t>Recirculation comment resolution</a:t>
                      </a:r>
                    </a:p>
                  </a:txBody>
                  <a:tcPr marL="5715" marR="5715" marT="5715" marB="0" anchor="ctr"/>
                </a:tc>
                <a:tc>
                  <a:txBody>
                    <a:bodyPr/>
                    <a:lstStyle/>
                    <a:p>
                      <a:pPr algn="l" fontAlgn="b"/>
                      <a:endParaRPr lang="en-US" sz="1400" b="0" i="0" u="none" strike="noStrike" dirty="0">
                        <a:solidFill>
                          <a:schemeClr val="tx1"/>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tx1"/>
                          </a:solidFill>
                          <a:effectLst/>
                          <a:latin typeface="Calibri" panose="020F0502020204030204" pitchFamily="34" charset="0"/>
                        </a:rPr>
                        <a:t>Dec 2024</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4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algn="l" fontAlgn="b"/>
                      <a:endParaRPr lang="en-US" sz="1400" u="none" strike="noStrike" kern="1200" dirty="0">
                        <a:solidFill>
                          <a:schemeClr val="tx1"/>
                        </a:solidFill>
                        <a:effectLst/>
                        <a:latin typeface="+mn-lt"/>
                        <a:ea typeface="+mn-ea"/>
                        <a:cs typeface="+mn-cs"/>
                      </a:endParaRPr>
                    </a:p>
                  </a:txBody>
                  <a:tcPr marL="5715" marR="5715" marT="5715" marB="0" anchor="ctr"/>
                </a:tc>
                <a:tc>
                  <a:txBody>
                    <a:bodyPr/>
                    <a:lstStyle/>
                    <a:p>
                      <a:pPr marL="0" algn="l"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March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Recirculation comment resolution</a:t>
                      </a:r>
                    </a:p>
                  </a:txBody>
                  <a:tcPr marL="5715" marR="5715" marT="5715" marB="0" anchor="ctr"/>
                </a:tc>
                <a:tc>
                  <a:txBody>
                    <a:bodyPr/>
                    <a:lstStyle/>
                    <a:p>
                      <a:pPr algn="l" fontAlgn="b"/>
                      <a:endParaRPr lang="en-US" sz="1400" u="none" strike="noStrike" kern="1200" dirty="0">
                        <a:solidFill>
                          <a:schemeClr val="tx1"/>
                        </a:solidFill>
                        <a:effectLst/>
                        <a:latin typeface="+mn-lt"/>
                        <a:ea typeface="+mn-ea"/>
                        <a:cs typeface="+mn-cs"/>
                      </a:endParaRPr>
                    </a:p>
                  </a:txBody>
                  <a:tcPr marL="5715" marR="5715" marT="5715" marB="0" anchor="ctr"/>
                </a:tc>
                <a:tc>
                  <a:txBody>
                    <a:bodyPr/>
                    <a:lstStyle/>
                    <a:p>
                      <a:pPr marL="0" algn="l"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March/April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First SA-Ballot</a:t>
                      </a:r>
                    </a:p>
                  </a:txBody>
                  <a:tcPr marL="5715" marR="5715" marT="5715" marB="0" anchor="ctr"/>
                </a:tc>
                <a:tc>
                  <a:txBody>
                    <a:bodyPr/>
                    <a:lstStyle/>
                    <a:p>
                      <a:pPr algn="l" fontAlgn="b"/>
                      <a:endParaRPr lang="en-US" sz="1400" u="none" strike="noStrike" kern="1200" dirty="0">
                        <a:solidFill>
                          <a:schemeClr val="tx1"/>
                        </a:solidFill>
                        <a:effectLst/>
                        <a:latin typeface="+mn-lt"/>
                        <a:ea typeface="+mn-ea"/>
                        <a:cs typeface="+mn-cs"/>
                      </a:endParaRPr>
                    </a:p>
                  </a:txBody>
                  <a:tcPr marL="5715" marR="5715" marT="5715" marB="0" anchor="ctr"/>
                </a:tc>
                <a:tc>
                  <a:txBody>
                    <a:bodyPr/>
                    <a:lstStyle/>
                    <a:p>
                      <a:pPr marL="0" algn="l"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May 2025</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SA-Ballot comment resolution</a:t>
                      </a:r>
                    </a:p>
                  </a:txBody>
                  <a:tcPr marL="5715" marR="5715" marT="5715" marB="0" anchor="ctr"/>
                </a:tc>
                <a:tc>
                  <a:txBody>
                    <a:bodyPr/>
                    <a:lstStyle/>
                    <a:p>
                      <a:pPr algn="l" fontAlgn="b"/>
                      <a:endParaRPr lang="en-US" sz="1400" u="none" strike="noStrike" kern="1200" dirty="0">
                        <a:solidFill>
                          <a:schemeClr val="tx1"/>
                        </a:solidFill>
                        <a:effectLst/>
                        <a:latin typeface="+mn-lt"/>
                        <a:ea typeface="+mn-ea"/>
                        <a:cs typeface="+mn-cs"/>
                      </a:endParaRPr>
                    </a:p>
                  </a:txBody>
                  <a:tcPr marL="5715" marR="5715" marT="5715" marB="0" anchor="ctr"/>
                </a:tc>
                <a:tc>
                  <a:txBody>
                    <a:bodyPr/>
                    <a:lstStyle/>
                    <a:p>
                      <a:pPr marL="0" algn="l" defTabSz="914400" rtl="0" eaLnBrk="1" fontAlgn="b" latinLnBrk="0" hangingPunct="1"/>
                      <a:endParaRPr lang="en-US" sz="14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258475387"/>
                  </a:ext>
                </a:extLst>
              </a:tr>
              <a:tr h="280267">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a:t>
                      </a:r>
                    </a:p>
                  </a:txBody>
                  <a:tcPr marL="5715" marR="5715" marT="5715" marB="0" anchor="ctr"/>
                </a:tc>
                <a:tc>
                  <a:txBody>
                    <a:bodyPr/>
                    <a:lstStyle/>
                    <a:p>
                      <a:pPr algn="l" fontAlgn="b"/>
                      <a:endParaRPr lang="en-US" sz="1400" u="none" strike="noStrike" kern="1200" dirty="0">
                        <a:solidFill>
                          <a:schemeClr val="tx1"/>
                        </a:solidFill>
                        <a:effectLst/>
                        <a:latin typeface="+mn-lt"/>
                        <a:ea typeface="+mn-ea"/>
                        <a:cs typeface="+mn-cs"/>
                      </a:endParaRPr>
                    </a:p>
                  </a:txBody>
                  <a:tcPr marL="5715" marR="5715" marT="5715" marB="0" anchor="ctr"/>
                </a:tc>
                <a:tc>
                  <a:txBody>
                    <a:bodyPr/>
                    <a:lstStyle/>
                    <a:p>
                      <a:pPr marL="0" algn="l" defTabSz="914400" rtl="0" eaLnBrk="1" fontAlgn="b" latinLnBrk="0" hangingPunct="1"/>
                      <a:endParaRPr lang="en-US" sz="14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15816799"/>
                  </a:ext>
                </a:extLst>
              </a:tr>
              <a:tr h="280267">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400" b="0" i="0" u="none" strike="noStrike" dirty="0">
                        <a:solidFill>
                          <a:schemeClr val="tx1"/>
                        </a:solidFill>
                        <a:effectLst/>
                        <a:latin typeface="+mn-lt"/>
                      </a:endParaRPr>
                    </a:p>
                  </a:txBody>
                  <a:tcPr marL="5715" marR="5715" marT="5715" marB="0" anchor="ctr"/>
                </a:tc>
                <a:tc>
                  <a:txBody>
                    <a:bodyPr/>
                    <a:lstStyle/>
                    <a:p>
                      <a:pPr algn="l" fontAlgn="b"/>
                      <a:endParaRPr lang="en-US" sz="1400" u="none" strike="noStrike" kern="1200" dirty="0">
                        <a:solidFill>
                          <a:schemeClr val="tx1"/>
                        </a:solidFill>
                        <a:effectLst/>
                        <a:latin typeface="+mn-lt"/>
                        <a:ea typeface="+mn-ea"/>
                        <a:cs typeface="+mn-cs"/>
                      </a:endParaRPr>
                    </a:p>
                  </a:txBody>
                  <a:tcPr marL="5715" marR="5715" marT="5715" marB="0" anchor="ctr"/>
                </a:tc>
                <a:tc>
                  <a:txBody>
                    <a:bodyPr/>
                    <a:lstStyle/>
                    <a:p>
                      <a:pPr algn="l" fontAlgn="b"/>
                      <a:endParaRPr lang="en-US" sz="1400" u="none" strike="noStrike" kern="1200" dirty="0">
                        <a:solidFill>
                          <a:schemeClr val="tx1"/>
                        </a:solidFill>
                        <a:effectLst/>
                        <a:latin typeface="+mn-lt"/>
                        <a:ea typeface="+mn-ea"/>
                        <a:cs typeface="+mn-cs"/>
                      </a:endParaRPr>
                    </a:p>
                  </a:txBody>
                  <a:tcPr marL="5715" marR="5715" marT="5715" marB="0" anchor="ctr"/>
                </a:tc>
                <a:extLst>
                  <a:ext uri="{0D108BD9-81ED-4DB2-BD59-A6C34878D82A}">
                    <a16:rowId xmlns:a16="http://schemas.microsoft.com/office/drawing/2014/main" val="1603815502"/>
                  </a:ext>
                </a:extLst>
              </a:tr>
            </a:tbl>
          </a:graphicData>
        </a:graphic>
      </p:graphicFrame>
      <p:sp>
        <p:nvSpPr>
          <p:cNvPr id="6" name="TextBox 5">
            <a:extLst>
              <a:ext uri="{FF2B5EF4-FFF2-40B4-BE49-F238E27FC236}">
                <a16:creationId xmlns:a16="http://schemas.microsoft.com/office/drawing/2014/main" id="{11BB7E29-2063-374F-C054-C36720382F35}"/>
              </a:ext>
            </a:extLst>
          </p:cNvPr>
          <p:cNvSpPr txBox="1"/>
          <p:nvPr/>
        </p:nvSpPr>
        <p:spPr>
          <a:xfrm>
            <a:off x="4748950" y="762000"/>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359765" y="1889250"/>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spTree>
    <p:extLst>
      <p:ext uri="{BB962C8B-B14F-4D97-AF65-F5344CB8AC3E}">
        <p14:creationId xmlns:p14="http://schemas.microsoft.com/office/powerpoint/2010/main" val="97276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 prep</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32004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EA16-846A-22C8-C21C-6FA84C92DB1E}"/>
              </a:ext>
            </a:extLst>
          </p:cNvPr>
          <p:cNvSpPr>
            <a:spLocks noGrp="1"/>
          </p:cNvSpPr>
          <p:nvPr>
            <p:ph type="title"/>
          </p:nvPr>
        </p:nvSpPr>
        <p:spPr/>
        <p:txBody>
          <a:bodyPr/>
          <a:lstStyle/>
          <a:p>
            <a:r>
              <a:rPr lang="en-US" dirty="0"/>
              <a:t>Consolidated Comments</a:t>
            </a:r>
          </a:p>
        </p:txBody>
      </p:sp>
      <p:sp>
        <p:nvSpPr>
          <p:cNvPr id="3" name="Text Placeholder 2">
            <a:extLst>
              <a:ext uri="{FF2B5EF4-FFF2-40B4-BE49-F238E27FC236}">
                <a16:creationId xmlns:a16="http://schemas.microsoft.com/office/drawing/2014/main" id="{95A53D6C-BE82-4664-4E39-41DAAFE6B47E}"/>
              </a:ext>
            </a:extLst>
          </p:cNvPr>
          <p:cNvSpPr>
            <a:spLocks noGrp="1"/>
          </p:cNvSpPr>
          <p:nvPr>
            <p:ph type="body" sz="half" idx="1"/>
          </p:nvPr>
        </p:nvSpPr>
        <p:spPr/>
        <p:txBody>
          <a:bodyPr/>
          <a:lstStyle/>
          <a:p>
            <a:pPr marL="0" indent="0" algn="ctr">
              <a:buNone/>
            </a:pPr>
            <a:r>
              <a:rPr lang="en-US" dirty="0"/>
              <a:t>15-24-0371	</a:t>
            </a:r>
            <a:r>
              <a:rPr lang="en-US" dirty="0">
                <a:hlinkClick r:id="rId2"/>
              </a:rPr>
              <a:t>https://mentor.ieee.org/802.15/dcn/24/15-24-0371-19-04ab-consolidated-comments-draft-1-0.xlsm</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69ABA10D-3530-A7B7-4D03-AE85D054305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dirty="0"/>
          </a:p>
        </p:txBody>
      </p:sp>
    </p:spTree>
    <p:extLst>
      <p:ext uri="{BB962C8B-B14F-4D97-AF65-F5344CB8AC3E}">
        <p14:creationId xmlns:p14="http://schemas.microsoft.com/office/powerpoint/2010/main" val="1212462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85A33AD0-68A4-7D35-C1DA-ADF69B25614A}"/>
              </a:ext>
            </a:extLst>
          </p:cNvPr>
          <p:cNvPicPr>
            <a:picLocks noChangeAspect="1"/>
          </p:cNvPicPr>
          <p:nvPr/>
        </p:nvPicPr>
        <p:blipFill>
          <a:blip r:embed="rId2"/>
          <a:stretch>
            <a:fillRect/>
          </a:stretch>
        </p:blipFill>
        <p:spPr>
          <a:xfrm>
            <a:off x="4267200" y="1295400"/>
            <a:ext cx="3657888" cy="3423639"/>
          </a:xfrm>
          <a:prstGeom prst="rect">
            <a:avLst/>
          </a:prstGeom>
        </p:spPr>
      </p:pic>
      <p:pic>
        <p:nvPicPr>
          <p:cNvPr id="29" name="Picture 28">
            <a:extLst>
              <a:ext uri="{FF2B5EF4-FFF2-40B4-BE49-F238E27FC236}">
                <a16:creationId xmlns:a16="http://schemas.microsoft.com/office/drawing/2014/main" id="{EA8C3FFA-B75C-0941-03EB-A0141805F480}"/>
              </a:ext>
            </a:extLst>
          </p:cNvPr>
          <p:cNvPicPr>
            <a:picLocks noChangeAspect="1"/>
          </p:cNvPicPr>
          <p:nvPr/>
        </p:nvPicPr>
        <p:blipFill>
          <a:blip r:embed="rId3"/>
          <a:stretch>
            <a:fillRect/>
          </a:stretch>
        </p:blipFill>
        <p:spPr>
          <a:xfrm>
            <a:off x="8000712" y="1285875"/>
            <a:ext cx="3761294" cy="3544920"/>
          </a:xfrm>
          <a:prstGeom prst="rect">
            <a:avLst/>
          </a:prstGeom>
        </p:spPr>
      </p:pic>
      <p:pic>
        <p:nvPicPr>
          <p:cNvPr id="30" name="Picture 29">
            <a:extLst>
              <a:ext uri="{FF2B5EF4-FFF2-40B4-BE49-F238E27FC236}">
                <a16:creationId xmlns:a16="http://schemas.microsoft.com/office/drawing/2014/main" id="{D2871101-6C09-70EE-926C-3E032DE37003}"/>
              </a:ext>
            </a:extLst>
          </p:cNvPr>
          <p:cNvPicPr>
            <a:picLocks noChangeAspect="1"/>
          </p:cNvPicPr>
          <p:nvPr/>
        </p:nvPicPr>
        <p:blipFill>
          <a:blip r:embed="rId4"/>
          <a:stretch>
            <a:fillRect/>
          </a:stretch>
        </p:blipFill>
        <p:spPr>
          <a:xfrm>
            <a:off x="304800" y="1295400"/>
            <a:ext cx="3761295" cy="3677162"/>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September thru November</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a:xfrm>
            <a:off x="6041987" y="6475311"/>
            <a:ext cx="65" cy="184666"/>
          </a:xfrm>
        </p:spPr>
        <p:txBody>
          <a:bodyPr/>
          <a:lstStyle/>
          <a:p>
            <a:pPr>
              <a:defRPr/>
            </a:pPr>
            <a:endParaRPr lang="en-US" dirty="0"/>
          </a:p>
        </p:txBody>
      </p:sp>
      <p:sp>
        <p:nvSpPr>
          <p:cNvPr id="6" name="Rectangle 5">
            <a:extLst>
              <a:ext uri="{FF2B5EF4-FFF2-40B4-BE49-F238E27FC236}">
                <a16:creationId xmlns:a16="http://schemas.microsoft.com/office/drawing/2014/main" id="{E61B60C2-DE18-3AB6-9DCD-91ECD8328E1F}"/>
              </a:ext>
            </a:extLst>
          </p:cNvPr>
          <p:cNvSpPr/>
          <p:nvPr/>
        </p:nvSpPr>
        <p:spPr bwMode="auto">
          <a:xfrm>
            <a:off x="8703123" y="3465359"/>
            <a:ext cx="1894003"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38884" y="5164228"/>
            <a:ext cx="10363200" cy="1311083"/>
          </a:xfrm>
          <a:ln>
            <a:solidFill>
              <a:schemeClr val="accent1">
                <a:lumMod val="75000"/>
              </a:schemeClr>
            </a:solidFill>
          </a:ln>
        </p:spPr>
        <p:txBody>
          <a:bodyPr>
            <a:normAutofit fontScale="62500" lnSpcReduction="20000"/>
          </a:bodyPr>
          <a:lstStyle/>
          <a:p>
            <a:pPr marL="0" indent="0">
              <a:buNone/>
            </a:pPr>
            <a:r>
              <a:rPr lang="en-US" dirty="0"/>
              <a:t>Commence on 24-Sept-2024</a:t>
            </a:r>
          </a:p>
          <a:p>
            <a:r>
              <a:rPr lang="en-US" dirty="0"/>
              <a:t>Weekly Tuesdays 06:00 PT (1 hour)</a:t>
            </a:r>
          </a:p>
          <a:p>
            <a:r>
              <a:rPr lang="en-US" dirty="0"/>
              <a:t>Thursdays 15:00 PT (1 hour) </a:t>
            </a:r>
          </a:p>
          <a:p>
            <a:pPr lvl="1"/>
            <a:r>
              <a:rPr lang="en-US" dirty="0"/>
              <a:t>September 24 through November 7th.</a:t>
            </a:r>
          </a:p>
        </p:txBody>
      </p:sp>
      <p:sp>
        <p:nvSpPr>
          <p:cNvPr id="19" name="Oval 18">
            <a:extLst>
              <a:ext uri="{FF2B5EF4-FFF2-40B4-BE49-F238E27FC236}">
                <a16:creationId xmlns:a16="http://schemas.microsoft.com/office/drawing/2014/main" id="{9EFF831B-0AF7-D171-C983-0D54EB61EB36}"/>
              </a:ext>
            </a:extLst>
          </p:cNvPr>
          <p:cNvSpPr/>
          <p:nvPr/>
        </p:nvSpPr>
        <p:spPr bwMode="auto">
          <a:xfrm>
            <a:off x="5486400" y="2498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1" name="Oval 30">
            <a:extLst>
              <a:ext uri="{FF2B5EF4-FFF2-40B4-BE49-F238E27FC236}">
                <a16:creationId xmlns:a16="http://schemas.microsoft.com/office/drawing/2014/main" id="{AF450B58-E231-CB49-F965-DB9145E057D1}"/>
              </a:ext>
            </a:extLst>
          </p:cNvPr>
          <p:cNvSpPr/>
          <p:nvPr/>
        </p:nvSpPr>
        <p:spPr bwMode="auto">
          <a:xfrm>
            <a:off x="1526510" y="4038600"/>
            <a:ext cx="3048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2" name="Oval 31">
            <a:extLst>
              <a:ext uri="{FF2B5EF4-FFF2-40B4-BE49-F238E27FC236}">
                <a16:creationId xmlns:a16="http://schemas.microsoft.com/office/drawing/2014/main" id="{3727CBD0-2E90-1600-1D4A-28D3AEACB21F}"/>
              </a:ext>
            </a:extLst>
          </p:cNvPr>
          <p:cNvSpPr/>
          <p:nvPr/>
        </p:nvSpPr>
        <p:spPr bwMode="auto">
          <a:xfrm>
            <a:off x="2598540" y="4038600"/>
            <a:ext cx="3048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 name="Arrow: Right 2">
            <a:extLst>
              <a:ext uri="{FF2B5EF4-FFF2-40B4-BE49-F238E27FC236}">
                <a16:creationId xmlns:a16="http://schemas.microsoft.com/office/drawing/2014/main" id="{EC714E73-BEDA-664D-E025-D8906BFEFF8E}"/>
              </a:ext>
            </a:extLst>
          </p:cNvPr>
          <p:cNvSpPr/>
          <p:nvPr/>
        </p:nvSpPr>
        <p:spPr bwMode="auto">
          <a:xfrm rot="2063771">
            <a:off x="4577911" y="3062801"/>
            <a:ext cx="838200" cy="5334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Next </a:t>
            </a:r>
          </a:p>
        </p:txBody>
      </p:sp>
      <p:sp>
        <p:nvSpPr>
          <p:cNvPr id="14" name="Oval 13">
            <a:extLst>
              <a:ext uri="{FF2B5EF4-FFF2-40B4-BE49-F238E27FC236}">
                <a16:creationId xmlns:a16="http://schemas.microsoft.com/office/drawing/2014/main" id="{EF3A1C07-1A65-BCCD-85C3-94AA1FC5F2A8}"/>
              </a:ext>
            </a:extLst>
          </p:cNvPr>
          <p:cNvSpPr/>
          <p:nvPr/>
        </p:nvSpPr>
        <p:spPr bwMode="auto">
          <a:xfrm>
            <a:off x="6553344" y="2498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7" name="Oval 16">
            <a:extLst>
              <a:ext uri="{FF2B5EF4-FFF2-40B4-BE49-F238E27FC236}">
                <a16:creationId xmlns:a16="http://schemas.microsoft.com/office/drawing/2014/main" id="{B2DEFA3A-54A1-15A7-1CC9-C062A738DF2F}"/>
              </a:ext>
            </a:extLst>
          </p:cNvPr>
          <p:cNvSpPr/>
          <p:nvPr/>
        </p:nvSpPr>
        <p:spPr bwMode="auto">
          <a:xfrm>
            <a:off x="5461127" y="298126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2" name="Oval 21">
            <a:extLst>
              <a:ext uri="{FF2B5EF4-FFF2-40B4-BE49-F238E27FC236}">
                <a16:creationId xmlns:a16="http://schemas.microsoft.com/office/drawing/2014/main" id="{27EBDA4D-39F7-8724-8664-A841F7B99407}"/>
              </a:ext>
            </a:extLst>
          </p:cNvPr>
          <p:cNvSpPr/>
          <p:nvPr/>
        </p:nvSpPr>
        <p:spPr bwMode="auto">
          <a:xfrm>
            <a:off x="6524769" y="297233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3" name="Oval 22">
            <a:extLst>
              <a:ext uri="{FF2B5EF4-FFF2-40B4-BE49-F238E27FC236}">
                <a16:creationId xmlns:a16="http://schemas.microsoft.com/office/drawing/2014/main" id="{5327F108-07CA-D2E7-28EB-FCC6245A0C50}"/>
              </a:ext>
            </a:extLst>
          </p:cNvPr>
          <p:cNvSpPr/>
          <p:nvPr/>
        </p:nvSpPr>
        <p:spPr bwMode="auto">
          <a:xfrm>
            <a:off x="5461127" y="3441559"/>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7" name="Oval 36">
            <a:extLst>
              <a:ext uri="{FF2B5EF4-FFF2-40B4-BE49-F238E27FC236}">
                <a16:creationId xmlns:a16="http://schemas.microsoft.com/office/drawing/2014/main" id="{19D8C17C-3119-9DD3-B0B2-A1FA2AFBF2C3}"/>
              </a:ext>
            </a:extLst>
          </p:cNvPr>
          <p:cNvSpPr/>
          <p:nvPr/>
        </p:nvSpPr>
        <p:spPr bwMode="auto">
          <a:xfrm>
            <a:off x="6515388" y="34290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8" name="Oval 37">
            <a:extLst>
              <a:ext uri="{FF2B5EF4-FFF2-40B4-BE49-F238E27FC236}">
                <a16:creationId xmlns:a16="http://schemas.microsoft.com/office/drawing/2014/main" id="{FD72F941-211A-D801-1B3D-CFA55ACBB7D0}"/>
              </a:ext>
            </a:extLst>
          </p:cNvPr>
          <p:cNvSpPr/>
          <p:nvPr/>
        </p:nvSpPr>
        <p:spPr bwMode="auto">
          <a:xfrm>
            <a:off x="5461127" y="3898759"/>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9" name="Oval 38">
            <a:extLst>
              <a:ext uri="{FF2B5EF4-FFF2-40B4-BE49-F238E27FC236}">
                <a16:creationId xmlns:a16="http://schemas.microsoft.com/office/drawing/2014/main" id="{95A5A9EF-6D36-874B-BF50-E2AE28992D9E}"/>
              </a:ext>
            </a:extLst>
          </p:cNvPr>
          <p:cNvSpPr/>
          <p:nvPr/>
        </p:nvSpPr>
        <p:spPr bwMode="auto">
          <a:xfrm>
            <a:off x="6515388" y="3886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0" name="Oval 39">
            <a:extLst>
              <a:ext uri="{FF2B5EF4-FFF2-40B4-BE49-F238E27FC236}">
                <a16:creationId xmlns:a16="http://schemas.microsoft.com/office/drawing/2014/main" id="{191708E5-3469-2DC0-1682-1871E19C5890}"/>
              </a:ext>
            </a:extLst>
          </p:cNvPr>
          <p:cNvSpPr/>
          <p:nvPr/>
        </p:nvSpPr>
        <p:spPr bwMode="auto">
          <a:xfrm>
            <a:off x="5461127" y="4403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1" name="Oval 40">
            <a:extLst>
              <a:ext uri="{FF2B5EF4-FFF2-40B4-BE49-F238E27FC236}">
                <a16:creationId xmlns:a16="http://schemas.microsoft.com/office/drawing/2014/main" id="{BE465FDA-FE7A-402A-F0FA-85530D164E40}"/>
              </a:ext>
            </a:extLst>
          </p:cNvPr>
          <p:cNvSpPr/>
          <p:nvPr/>
        </p:nvSpPr>
        <p:spPr bwMode="auto">
          <a:xfrm>
            <a:off x="6515388" y="4391025"/>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2" name="TextBox 41">
            <a:extLst>
              <a:ext uri="{FF2B5EF4-FFF2-40B4-BE49-F238E27FC236}">
                <a16:creationId xmlns:a16="http://schemas.microsoft.com/office/drawing/2014/main" id="{5C71F7CC-D6C7-4972-3755-CC28D0E202EE}"/>
              </a:ext>
            </a:extLst>
          </p:cNvPr>
          <p:cNvSpPr txBox="1"/>
          <p:nvPr/>
        </p:nvSpPr>
        <p:spPr>
          <a:xfrm>
            <a:off x="8703123" y="3803071"/>
            <a:ext cx="1894004" cy="264688"/>
          </a:xfrm>
          <a:prstGeom prst="rect">
            <a:avLst/>
          </a:prstGeom>
          <a:solidFill>
            <a:srgbClr val="FFC000"/>
          </a:solidFill>
        </p:spPr>
        <p:txBody>
          <a:bodyPr wrap="square" tIns="9144" bIns="9144" rtlCol="0">
            <a:spAutoFit/>
          </a:bodyPr>
          <a:lstStyle/>
          <a:p>
            <a:pPr algn="ctr"/>
            <a:r>
              <a:rPr lang="en-US" sz="1600" b="1" dirty="0">
                <a:latin typeface="Aptos Black" panose="020F0502020204030204" pitchFamily="34" charset="0"/>
              </a:rPr>
              <a:t>Plenary</a:t>
            </a:r>
          </a:p>
        </p:txBody>
      </p:sp>
      <p:sp>
        <p:nvSpPr>
          <p:cNvPr id="43" name="Oval 42">
            <a:extLst>
              <a:ext uri="{FF2B5EF4-FFF2-40B4-BE49-F238E27FC236}">
                <a16:creationId xmlns:a16="http://schemas.microsoft.com/office/drawing/2014/main" id="{00493BA5-8675-062E-C02B-ED2F6838922B}"/>
              </a:ext>
            </a:extLst>
          </p:cNvPr>
          <p:cNvSpPr/>
          <p:nvPr/>
        </p:nvSpPr>
        <p:spPr bwMode="auto">
          <a:xfrm>
            <a:off x="9220200" y="302124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4" name="Oval 43">
            <a:extLst>
              <a:ext uri="{FF2B5EF4-FFF2-40B4-BE49-F238E27FC236}">
                <a16:creationId xmlns:a16="http://schemas.microsoft.com/office/drawing/2014/main" id="{C2D5F95B-8D63-CFF0-BEFC-1FFFA18AC807}"/>
              </a:ext>
            </a:extLst>
          </p:cNvPr>
          <p:cNvSpPr/>
          <p:nvPr/>
        </p:nvSpPr>
        <p:spPr bwMode="auto">
          <a:xfrm>
            <a:off x="10210800" y="3008685"/>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5" name="TextBox 4">
            <a:extLst>
              <a:ext uri="{FF2B5EF4-FFF2-40B4-BE49-F238E27FC236}">
                <a16:creationId xmlns:a16="http://schemas.microsoft.com/office/drawing/2014/main" id="{94762DAB-C3C7-241A-DAB4-7B90463EB711}"/>
              </a:ext>
            </a:extLst>
          </p:cNvPr>
          <p:cNvSpPr txBox="1"/>
          <p:nvPr/>
        </p:nvSpPr>
        <p:spPr>
          <a:xfrm>
            <a:off x="456624" y="2311499"/>
            <a:ext cx="3581400" cy="1569660"/>
          </a:xfrm>
          <a:prstGeom prst="rect">
            <a:avLst/>
          </a:prstGeom>
          <a:solidFill>
            <a:schemeClr val="bg1">
              <a:lumMod val="95000"/>
              <a:alpha val="67000"/>
            </a:schemeClr>
          </a:solidFill>
        </p:spPr>
        <p:txBody>
          <a:bodyPr wrap="square" rtlCol="0">
            <a:spAutoFit/>
          </a:bodyPr>
          <a:lstStyle/>
          <a:p>
            <a:pPr algn="ctr"/>
            <a:endParaRPr lang="en-US" dirty="0"/>
          </a:p>
          <a:p>
            <a:pPr algn="ctr"/>
            <a:endParaRPr lang="en-US" dirty="0"/>
          </a:p>
          <a:p>
            <a:pPr algn="ctr"/>
            <a:endParaRPr lang="en-US" dirty="0"/>
          </a:p>
        </p:txBody>
      </p:sp>
      <p:sp>
        <p:nvSpPr>
          <p:cNvPr id="7" name="Arrow: Right 6">
            <a:extLst>
              <a:ext uri="{FF2B5EF4-FFF2-40B4-BE49-F238E27FC236}">
                <a16:creationId xmlns:a16="http://schemas.microsoft.com/office/drawing/2014/main" id="{F95A4314-6C28-7526-F393-3C2CCAA9C520}"/>
              </a:ext>
            </a:extLst>
          </p:cNvPr>
          <p:cNvSpPr/>
          <p:nvPr/>
        </p:nvSpPr>
        <p:spPr bwMode="auto">
          <a:xfrm rot="1848640">
            <a:off x="5737519" y="2604183"/>
            <a:ext cx="838200" cy="533400"/>
          </a:xfrm>
          <a:prstGeom prst="rightArrow">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Now</a:t>
            </a:r>
          </a:p>
        </p:txBody>
      </p:sp>
    </p:spTree>
    <p:extLst>
      <p:ext uri="{BB962C8B-B14F-4D97-AF65-F5344CB8AC3E}">
        <p14:creationId xmlns:p14="http://schemas.microsoft.com/office/powerpoint/2010/main" val="3391592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17</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2</a:t>
            </a:fld>
            <a:endParaRPr lang="en-US" dirty="0"/>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5" y="2372137"/>
            <a:ext cx="10839401" cy="4039056"/>
          </a:xfrm>
          <a:ln>
            <a:solidFill>
              <a:schemeClr val="bg2">
                <a:lumMod val="20000"/>
                <a:lumOff val="80000"/>
              </a:schemeClr>
            </a:solidFill>
          </a:ln>
        </p:spPr>
        <p:txBody>
          <a:bodyPr/>
          <a:lstStyle/>
          <a:p>
            <a:r>
              <a:rPr lang="en-US" sz="2800" dirty="0"/>
              <a:t>Meeting Slides for the Interim meeting</a:t>
            </a:r>
          </a:p>
          <a:p>
            <a:r>
              <a:rPr lang="en-US" sz="2800" dirty="0"/>
              <a:t> September 24</a:t>
            </a:r>
            <a:r>
              <a:rPr lang="en-US" sz="2800" baseline="30000" dirty="0"/>
              <a:t>th</a:t>
            </a:r>
            <a:r>
              <a:rPr lang="en-US" sz="2800" dirty="0"/>
              <a:t> through November 7th, 2024</a:t>
            </a:r>
          </a:p>
          <a:p>
            <a:endParaRPr lang="en-US" sz="2800" dirty="0"/>
          </a:p>
          <a:p>
            <a:endParaRPr lang="en-US" sz="2800" dirty="0"/>
          </a:p>
          <a:p>
            <a:endParaRPr lang="en-US" sz="2800" dirty="0"/>
          </a:p>
        </p:txBody>
      </p:sp>
    </p:spTree>
    <p:extLst>
      <p:ext uri="{BB962C8B-B14F-4D97-AF65-F5344CB8AC3E}">
        <p14:creationId xmlns:p14="http://schemas.microsoft.com/office/powerpoint/2010/main" val="66373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3</a:t>
            </a:fld>
            <a:endParaRPr lang="en-US" dirty="0"/>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a:t>
            </a:fld>
            <a:endParaRPr lang="en-US" dirty="0"/>
          </a:p>
        </p:txBody>
      </p:sp>
    </p:spTree>
    <p:extLst>
      <p:ext uri="{BB962C8B-B14F-4D97-AF65-F5344CB8AC3E}">
        <p14:creationId xmlns:p14="http://schemas.microsoft.com/office/powerpoint/2010/main" val="269992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6013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16956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https://mentor.ieee.org/802.15/dcn/24/15-24-0547-05-04ab-tg-4ab-agenda-sept-nov-2024.xlsx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89303</TotalTime>
  <Words>1227</Words>
  <Application>Microsoft Office PowerPoint</Application>
  <PresentationFormat>Widescreen</PresentationFormat>
  <Paragraphs>142</Paragraphs>
  <Slides>17</Slides>
  <Notes>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 Black</vt:lpstr>
      <vt:lpstr>Arial</vt:lpstr>
      <vt:lpstr>Calibri</vt:lpstr>
      <vt:lpstr>DejaVu Sans</vt:lpstr>
      <vt:lpstr>Monotype Sorts</vt:lpstr>
      <vt:lpstr>Open Sans</vt:lpstr>
      <vt:lpstr>Times New Roman</vt:lpstr>
      <vt:lpstr>IEEE-802_15</vt:lpstr>
      <vt:lpstr>PowerPoint Presentation</vt:lpstr>
      <vt:lpstr>Task Group 15.4ab Next Generation UWB Amendment</vt:lpstr>
      <vt:lpstr>Meeting Preamble </vt:lpstr>
      <vt:lpstr>Task Group Rules</vt:lpstr>
      <vt:lpstr>IEEE-SA Patent, Copyright, and Participation Policies</vt:lpstr>
      <vt:lpstr>Participants have a duty to inform the IEEE</vt:lpstr>
      <vt:lpstr>Participants have a duty to inform the IEEE</vt:lpstr>
      <vt:lpstr>IEEE 802 Ground Rules</vt:lpstr>
      <vt:lpstr>Agenda</vt:lpstr>
      <vt:lpstr>5.2.b Scope of the project (As approved):</vt:lpstr>
      <vt:lpstr>PowerPoint Presentation</vt:lpstr>
      <vt:lpstr>Editor’s Corner</vt:lpstr>
      <vt:lpstr>Comment resolution prep</vt:lpstr>
      <vt:lpstr>Consolidated Comments</vt:lpstr>
      <vt:lpstr>Next Steps</vt:lpstr>
      <vt:lpstr>Call schedule, September thru November</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802.15.4ab Meeting Slides</dc:title>
  <dc:subject>IEEE 802.15 &lt;subject&gt;</dc:subject>
  <dc:creator/>
  <cp:keywords/>
  <dc:description/>
  <cp:lastModifiedBy>Benjamin Rolfe</cp:lastModifiedBy>
  <cp:revision>1369</cp:revision>
  <cp:lastPrinted>2000-07-07T01:25:49Z</cp:lastPrinted>
  <dcterms:created xsi:type="dcterms:W3CDTF">1999-06-22T06:24:01Z</dcterms:created>
  <dcterms:modified xsi:type="dcterms:W3CDTF">2024-10-09T21:56:00Z</dcterms:modified>
  <cp:category/>
</cp:coreProperties>
</file>