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3"/>
  </p:notesMasterIdLst>
  <p:handoutMasterIdLst>
    <p:handoutMasterId r:id="rId14"/>
  </p:handoutMasterIdLst>
  <p:sldIdLst>
    <p:sldId id="1058" r:id="rId2"/>
    <p:sldId id="938" r:id="rId3"/>
    <p:sldId id="1043" r:id="rId4"/>
    <p:sldId id="1052" r:id="rId5"/>
    <p:sldId id="1067" r:id="rId6"/>
    <p:sldId id="1060" r:id="rId7"/>
    <p:sldId id="1061" r:id="rId8"/>
    <p:sldId id="1068" r:id="rId9"/>
    <p:sldId id="1066" r:id="rId10"/>
    <p:sldId id="1070" r:id="rId11"/>
    <p:sldId id="256" r:id="rId12"/>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05" d="100"/>
          <a:sy n="105" d="100"/>
        </p:scale>
        <p:origin x="144" y="708"/>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Sept_2024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doc.:IEEE802.15-24-0544r0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Sept_2024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development.standards.ieee.org/myproject-web/app#manageballots/10241?ballotViewType=myballot&amp;scrollToComments=tru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Sept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2024-08-31</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Closing Report</a:t>
            </a:r>
          </a:p>
          <a:p>
            <a:pPr>
              <a:spcBef>
                <a:spcPts val="600"/>
              </a:spcBef>
              <a:spcAft>
                <a:spcPts val="600"/>
              </a:spcAft>
            </a:pPr>
            <a:r>
              <a:rPr lang="en-US" altLang="en-US" b="1" dirty="0">
                <a:solidFill>
                  <a:schemeClr val="tx2"/>
                </a:solidFill>
              </a:rPr>
              <a:t>Purpose:</a:t>
            </a:r>
            <a:r>
              <a:rPr lang="en-US" altLang="en-US" dirty="0">
                <a:solidFill>
                  <a:schemeClr val="tx2"/>
                </a:solidFill>
              </a:rPr>
              <a:t>	 Closing Report</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DB832-15A5-948D-1AA8-D471258A54FB}"/>
              </a:ext>
            </a:extLst>
          </p:cNvPr>
          <p:cNvSpPr>
            <a:spLocks noGrp="1"/>
          </p:cNvSpPr>
          <p:nvPr>
            <p:ph type="title"/>
          </p:nvPr>
        </p:nvSpPr>
        <p:spPr/>
        <p:txBody>
          <a:bodyPr/>
          <a:lstStyle/>
          <a:p>
            <a:r>
              <a:rPr lang="en-US" dirty="0"/>
              <a:t>WG Motion for Revision PAR</a:t>
            </a:r>
          </a:p>
        </p:txBody>
      </p:sp>
      <p:sp>
        <p:nvSpPr>
          <p:cNvPr id="3" name="Content Placeholder 2">
            <a:extLst>
              <a:ext uri="{FF2B5EF4-FFF2-40B4-BE49-F238E27FC236}">
                <a16:creationId xmlns:a16="http://schemas.microsoft.com/office/drawing/2014/main" id="{A50E04D2-7754-2F33-A970-4CFBA2381567}"/>
              </a:ext>
            </a:extLst>
          </p:cNvPr>
          <p:cNvSpPr>
            <a:spLocks noGrp="1"/>
          </p:cNvSpPr>
          <p:nvPr>
            <p:ph idx="1"/>
          </p:nvPr>
        </p:nvSpPr>
        <p:spPr/>
        <p:txBody>
          <a:bodyPr/>
          <a:lstStyle/>
          <a:p>
            <a:r>
              <a:rPr lang="en-US" dirty="0"/>
              <a:t>Move that the Revision PAR contained in document 802.15-24-0519-00 be approved by the IEEE 802.15 WG and that the LMSC be requested to forward the PAR to NesCom. The 802.15 working group chair and technical editor are authorized to make additional modifications to the PAR as needed to reflect LMSC discussion at its closing meeting. </a:t>
            </a:r>
          </a:p>
          <a:p>
            <a:br>
              <a:rPr lang="en-US" b="0" i="0" dirty="0">
                <a:effectLst/>
                <a:latin typeface="Segoe UI" panose="020B0502040204020203" pitchFamily="34" charset="0"/>
              </a:rPr>
            </a:br>
            <a:endParaRPr lang="en-US" b="0" i="0" dirty="0">
              <a:effectLst/>
              <a:latin typeface="Segoe UI" panose="020B0502040204020203" pitchFamily="34" charset="0"/>
            </a:endParaRPr>
          </a:p>
          <a:p>
            <a:r>
              <a:rPr lang="en-US" b="0" i="0" dirty="0">
                <a:effectLst/>
                <a:latin typeface="Segoe UI" panose="020B0502040204020203" pitchFamily="34" charset="0"/>
              </a:rPr>
              <a:t>Moved by:  Tim Godfrey</a:t>
            </a:r>
          </a:p>
          <a:p>
            <a:r>
              <a:rPr lang="en-US" dirty="0">
                <a:latin typeface="Segoe UI" panose="020B0502040204020203" pitchFamily="34" charset="0"/>
              </a:rPr>
              <a:t>Second by: Phil Beecher</a:t>
            </a:r>
          </a:p>
          <a:p>
            <a:endParaRPr lang="en-US" b="0" i="0" dirty="0">
              <a:effectLst/>
              <a:latin typeface="Segoe UI" panose="020B0502040204020203" pitchFamily="34" charset="0"/>
            </a:endParaRPr>
          </a:p>
          <a:p>
            <a:endParaRPr lang="en-US" dirty="0"/>
          </a:p>
        </p:txBody>
      </p:sp>
      <p:sp>
        <p:nvSpPr>
          <p:cNvPr id="4" name="Date Placeholder 3">
            <a:extLst>
              <a:ext uri="{FF2B5EF4-FFF2-40B4-BE49-F238E27FC236}">
                <a16:creationId xmlns:a16="http://schemas.microsoft.com/office/drawing/2014/main" id="{0714C10A-D97E-2208-3AC6-1F45B77EFFCB}"/>
              </a:ext>
            </a:extLst>
          </p:cNvPr>
          <p:cNvSpPr>
            <a:spLocks noGrp="1"/>
          </p:cNvSpPr>
          <p:nvPr>
            <p:ph type="dt" sz="half" idx="10"/>
          </p:nvPr>
        </p:nvSpPr>
        <p:spPr/>
        <p:txBody>
          <a:bodyPr/>
          <a:lstStyle/>
          <a:p>
            <a:r>
              <a:rPr lang="en-US"/>
              <a:t>Sept_2024</a:t>
            </a:r>
            <a:endParaRPr lang="en-US" dirty="0"/>
          </a:p>
        </p:txBody>
      </p:sp>
      <p:sp>
        <p:nvSpPr>
          <p:cNvPr id="5" name="Footer Placeholder 4">
            <a:extLst>
              <a:ext uri="{FF2B5EF4-FFF2-40B4-BE49-F238E27FC236}">
                <a16:creationId xmlns:a16="http://schemas.microsoft.com/office/drawing/2014/main" id="{3005D116-9C85-9AE9-CCD2-DB197E0193C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AFC9007-E4EB-72EF-C993-1F783F1175EC}"/>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Tree>
    <p:extLst>
      <p:ext uri="{BB962C8B-B14F-4D97-AF65-F5344CB8AC3E}">
        <p14:creationId xmlns:p14="http://schemas.microsoft.com/office/powerpoint/2010/main" val="909754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864516471"/>
              </p:ext>
            </p:extLst>
          </p:nvPr>
        </p:nvGraphicFramePr>
        <p:xfrm>
          <a:off x="1371600" y="1190819"/>
          <a:ext cx="9220200" cy="4607658"/>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a:tc>
                <a:tc>
                  <a:txBody>
                    <a:bodyPr/>
                    <a:lstStyle/>
                    <a:p>
                      <a:r>
                        <a:rPr lang="en-US" sz="1800" dirty="0"/>
                        <a:t>Date</a:t>
                      </a:r>
                    </a:p>
                  </a:txBody>
                  <a:tcPr/>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Task Group Start</a:t>
                      </a:r>
                    </a:p>
                  </a:txBody>
                  <a:tcPr/>
                </a:tc>
                <a:tc>
                  <a:txBody>
                    <a:bodyPr/>
                    <a:lstStyle/>
                    <a:p>
                      <a:r>
                        <a:rPr lang="en-US" sz="1800" dirty="0">
                          <a:solidFill>
                            <a:schemeClr val="bg1">
                              <a:lumMod val="65000"/>
                            </a:schemeClr>
                          </a:solidFill>
                        </a:rPr>
                        <a:t>Jan 2020</a:t>
                      </a:r>
                    </a:p>
                  </a:txBody>
                  <a:tcPr/>
                </a:tc>
                <a:extLst>
                  <a:ext uri="{0D108BD9-81ED-4DB2-BD59-A6C34878D82A}">
                    <a16:rowId xmlns:a16="http://schemas.microsoft.com/office/drawing/2014/main" val="166859690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SRD Approval</a:t>
                      </a:r>
                    </a:p>
                  </a:txBody>
                  <a:tcPr/>
                </a:tc>
                <a:tc>
                  <a:txBody>
                    <a:bodyPr/>
                    <a:lstStyle/>
                    <a:p>
                      <a:r>
                        <a:rPr lang="en-US" sz="1800" dirty="0">
                          <a:solidFill>
                            <a:schemeClr val="bg1">
                              <a:lumMod val="75000"/>
                            </a:schemeClr>
                          </a:solidFill>
                        </a:rPr>
                        <a:t>April 2021</a:t>
                      </a:r>
                    </a:p>
                  </a:txBody>
                  <a:tcPr/>
                </a:tc>
                <a:extLst>
                  <a:ext uri="{0D108BD9-81ED-4DB2-BD59-A6C34878D82A}">
                    <a16:rowId xmlns:a16="http://schemas.microsoft.com/office/drawing/2014/main" val="3428218732"/>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SDD Approval</a:t>
                      </a:r>
                    </a:p>
                  </a:txBody>
                  <a:tcPr/>
                </a:tc>
                <a:tc>
                  <a:txBody>
                    <a:bodyPr/>
                    <a:lstStyle/>
                    <a:p>
                      <a:r>
                        <a:rPr lang="en-US" sz="1800" dirty="0">
                          <a:solidFill>
                            <a:schemeClr val="bg1">
                              <a:lumMod val="65000"/>
                            </a:schemeClr>
                          </a:solidFill>
                        </a:rPr>
                        <a:t>Jan 2022</a:t>
                      </a:r>
                    </a:p>
                  </a:txBody>
                  <a:tcPr/>
                </a:tc>
                <a:extLst>
                  <a:ext uri="{0D108BD9-81ED-4DB2-BD59-A6C34878D82A}">
                    <a16:rowId xmlns:a16="http://schemas.microsoft.com/office/drawing/2014/main" val="3689323579"/>
                  </a:ext>
                </a:extLst>
              </a:tr>
              <a:tr h="418878">
                <a:tc>
                  <a:txBody>
                    <a:bodyPr/>
                    <a:lstStyle/>
                    <a:p>
                      <a:r>
                        <a:rPr lang="en-US" sz="1800" dirty="0">
                          <a:solidFill>
                            <a:schemeClr val="bg1">
                              <a:lumMod val="65000"/>
                            </a:schemeClr>
                          </a:solidFill>
                        </a:rPr>
                        <a:t>Draft Development</a:t>
                      </a:r>
                    </a:p>
                  </a:txBody>
                  <a:tcPr/>
                </a:tc>
                <a:tc>
                  <a:txBody>
                    <a:bodyPr/>
                    <a:lstStyle/>
                    <a:p>
                      <a:endParaRPr lang="en-US" sz="1800" dirty="0">
                        <a:solidFill>
                          <a:schemeClr val="bg1">
                            <a:lumMod val="65000"/>
                          </a:schemeClr>
                        </a:solidFill>
                      </a:endParaRPr>
                    </a:p>
                  </a:txBody>
                  <a:tcPr/>
                </a:tc>
                <a:extLst>
                  <a:ext uri="{0D108BD9-81ED-4DB2-BD59-A6C34878D82A}">
                    <a16:rowId xmlns:a16="http://schemas.microsoft.com/office/drawing/2014/main" val="4038355541"/>
                  </a:ext>
                </a:extLst>
              </a:tr>
              <a:tr h="418878">
                <a:tc>
                  <a:txBody>
                    <a:bodyPr/>
                    <a:lstStyle/>
                    <a:p>
                      <a:r>
                        <a:rPr lang="en-US" sz="1800" dirty="0">
                          <a:solidFill>
                            <a:schemeClr val="bg1">
                              <a:lumMod val="65000"/>
                            </a:schemeClr>
                          </a:solidFill>
                        </a:rPr>
                        <a:t>Informal TG review of draft</a:t>
                      </a:r>
                    </a:p>
                  </a:txBody>
                  <a:tcPr/>
                </a:tc>
                <a:tc>
                  <a:txBody>
                    <a:bodyPr/>
                    <a:lstStyle/>
                    <a:p>
                      <a:r>
                        <a:rPr lang="en-US" sz="1800" dirty="0">
                          <a:solidFill>
                            <a:schemeClr val="bg1">
                              <a:lumMod val="65000"/>
                            </a:schemeClr>
                          </a:solidFill>
                        </a:rPr>
                        <a:t>Mar 2023</a:t>
                      </a:r>
                    </a:p>
                  </a:txBody>
                  <a:tcPr/>
                </a:tc>
                <a:extLst>
                  <a:ext uri="{0D108BD9-81ED-4DB2-BD59-A6C34878D82A}">
                    <a16:rowId xmlns:a16="http://schemas.microsoft.com/office/drawing/2014/main" val="1866948594"/>
                  </a:ext>
                </a:extLst>
              </a:tr>
              <a:tr h="418878">
                <a:tc>
                  <a:txBody>
                    <a:bodyPr/>
                    <a:lstStyle/>
                    <a:p>
                      <a:r>
                        <a:rPr lang="en-US" sz="1800" dirty="0">
                          <a:solidFill>
                            <a:schemeClr val="bg1">
                              <a:lumMod val="75000"/>
                            </a:schemeClr>
                          </a:solidFill>
                        </a:rPr>
                        <a:t>Working Group Letter Ballot</a:t>
                      </a:r>
                    </a:p>
                  </a:txBody>
                  <a:tcPr/>
                </a:tc>
                <a:tc>
                  <a:txBody>
                    <a:bodyPr/>
                    <a:lstStyle/>
                    <a:p>
                      <a:r>
                        <a:rPr lang="en-US" sz="1800" dirty="0">
                          <a:solidFill>
                            <a:schemeClr val="bg1">
                              <a:lumMod val="75000"/>
                            </a:schemeClr>
                          </a:solidFill>
                        </a:rPr>
                        <a:t>Nov 2023</a:t>
                      </a:r>
                    </a:p>
                  </a:txBody>
                  <a:tcPr/>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Working Group Recirculation Letter Ballot</a:t>
                      </a:r>
                    </a:p>
                  </a:txBody>
                  <a:tcPr/>
                </a:tc>
                <a:tc>
                  <a:txBody>
                    <a:bodyPr/>
                    <a:lstStyle/>
                    <a:p>
                      <a:r>
                        <a:rPr lang="en-US" sz="1800" dirty="0"/>
                        <a:t>March 2024</a:t>
                      </a:r>
                    </a:p>
                  </a:txBody>
                  <a:tcPr/>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SA Ballot</a:t>
                      </a:r>
                    </a:p>
                  </a:txBody>
                  <a:tcPr/>
                </a:tc>
                <a:tc>
                  <a:txBody>
                    <a:bodyPr/>
                    <a:lstStyle/>
                    <a:p>
                      <a:r>
                        <a:rPr lang="en-US" sz="1800" dirty="0"/>
                        <a:t>Sept 2024</a:t>
                      </a:r>
                    </a:p>
                  </a:txBody>
                  <a:tcPr/>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SA Recirc</a:t>
                      </a:r>
                    </a:p>
                  </a:txBody>
                  <a:tcPr/>
                </a:tc>
                <a:tc>
                  <a:txBody>
                    <a:bodyPr/>
                    <a:lstStyle/>
                    <a:p>
                      <a:r>
                        <a:rPr lang="en-US" sz="1800" dirty="0"/>
                        <a:t>Nov 2024</a:t>
                      </a:r>
                    </a:p>
                  </a:txBody>
                  <a:tcPr/>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a:tc>
                <a:tc>
                  <a:txBody>
                    <a:bodyPr/>
                    <a:lstStyle/>
                    <a:p>
                      <a:r>
                        <a:rPr lang="en-US" sz="1800" dirty="0"/>
                        <a:t>Dec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6705600" y="5912379"/>
            <a:ext cx="48006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Extension </a:t>
            </a:r>
            <a:r>
              <a:rPr lang="fr-FR" sz="1400" b="1" dirty="0" err="1"/>
              <a:t>Approved</a:t>
            </a:r>
            <a:r>
              <a:rPr lang="fr-FR" sz="1400" b="1" dirty="0"/>
              <a:t> by LMSC in July 2024 </a:t>
            </a:r>
          </a:p>
          <a:p>
            <a:pPr algn="ctr"/>
            <a:r>
              <a:rPr lang="fr-FR" sz="1400" b="1" dirty="0"/>
              <a:t>NesCom </a:t>
            </a:r>
            <a:r>
              <a:rPr lang="fr-FR" sz="1400" b="1" dirty="0" err="1"/>
              <a:t>next</a:t>
            </a:r>
            <a:r>
              <a:rPr lang="fr-FR" sz="1400" b="1" dirty="0"/>
              <a:t> meeting in </a:t>
            </a:r>
            <a:r>
              <a:rPr lang="fr-FR" sz="1400" b="1" dirty="0" err="1"/>
              <a:t>September</a:t>
            </a:r>
            <a:r>
              <a:rPr lang="fr-FR" sz="1400" b="1"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Sept_2024</a:t>
            </a:r>
          </a:p>
        </p:txBody>
      </p:sp>
      <p:sp>
        <p:nvSpPr>
          <p:cNvPr id="3" name="Arrow: Right 2">
            <a:extLst>
              <a:ext uri="{FF2B5EF4-FFF2-40B4-BE49-F238E27FC236}">
                <a16:creationId xmlns:a16="http://schemas.microsoft.com/office/drawing/2014/main" id="{40D38A25-D564-4828-863A-D3B332BDEDFD}"/>
              </a:ext>
            </a:extLst>
          </p:cNvPr>
          <p:cNvSpPr/>
          <p:nvPr/>
        </p:nvSpPr>
        <p:spPr>
          <a:xfrm>
            <a:off x="152400" y="49530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Sept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Review of any early comments from initial SA Ballot</a:t>
            </a:r>
          </a:p>
          <a:p>
            <a:r>
              <a:rPr lang="en-US" dirty="0"/>
              <a:t>Review of MEC Comments </a:t>
            </a:r>
          </a:p>
          <a:p>
            <a:r>
              <a:rPr lang="en-US" dirty="0"/>
              <a:t>Discussion and Planning for 802.16 Revision</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Sept_2024</a:t>
            </a:r>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Monday PM1 1:30pm HST</a:t>
            </a:r>
          </a:p>
          <a:p>
            <a:r>
              <a:rPr lang="en-US" dirty="0"/>
              <a:t>Wednesday PM1 1:30pm HST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Sept_2024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September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a:bodyPr>
          <a:lstStyle/>
          <a:p>
            <a:r>
              <a:rPr lang="en-US" dirty="0"/>
              <a:t>SA Ballot Underway</a:t>
            </a:r>
          </a:p>
          <a:p>
            <a:endParaRPr lang="en-US" dirty="0"/>
          </a:p>
          <a:p>
            <a:pPr lvl="1" fontAlgn="ctr">
              <a:spcBef>
                <a:spcPts val="0"/>
              </a:spcBef>
            </a:pPr>
            <a:r>
              <a:rPr lang="en-US" dirty="0">
                <a:solidFill>
                  <a:srgbClr val="000000"/>
                </a:solidFill>
                <a:effectLst/>
                <a:latin typeface="Times New Roman" panose="02020603050405020304" pitchFamily="18" charset="0"/>
                <a:cs typeface="Times New Roman" panose="02020603050405020304" pitchFamily="18" charset="0"/>
              </a:rPr>
              <a:t>Approve sending P802.16t D4.0 to Standards Association Ballot.</a:t>
            </a:r>
          </a:p>
          <a:p>
            <a:pPr lvl="1" fontAlgn="ctr">
              <a:spcBef>
                <a:spcPts val="0"/>
              </a:spcBef>
            </a:pPr>
            <a:endParaRPr lang="en-US" dirty="0">
              <a:solidFill>
                <a:srgbClr val="000000"/>
              </a:solidFill>
              <a:latin typeface="Times New Roman" panose="02020603050405020304" pitchFamily="18" charset="0"/>
              <a:cs typeface="Times New Roman" panose="02020603050405020304" pitchFamily="18" charset="0"/>
            </a:endParaRPr>
          </a:p>
          <a:p>
            <a:pPr lvl="1" fontAlgn="ctr">
              <a:spcBef>
                <a:spcPts val="0"/>
              </a:spcBef>
            </a:pPr>
            <a:r>
              <a:rPr lang="en-US" dirty="0">
                <a:solidFill>
                  <a:srgbClr val="000000"/>
                </a:solidFill>
                <a:effectLst/>
                <a:latin typeface="Times New Roman" panose="02020603050405020304" pitchFamily="18" charset="0"/>
                <a:cs typeface="Times New Roman" panose="02020603050405020304" pitchFamily="18" charset="0"/>
              </a:rPr>
              <a:t>Confirm the CSD for P802.16t in ec-19-0222-00-ACSD.</a:t>
            </a:r>
          </a:p>
          <a:p>
            <a:pPr marL="800100" lvl="1">
              <a:spcBef>
                <a:spcPts val="0"/>
              </a:spcBef>
            </a:pPr>
            <a:r>
              <a:rPr lang="en-US" dirty="0">
                <a:solidFill>
                  <a:srgbClr val="000000"/>
                </a:solidFill>
                <a:effectLst/>
                <a:latin typeface="Times New Roman" panose="02020603050405020304" pitchFamily="18" charset="0"/>
                <a:cs typeface="Times New Roman" panose="02020603050405020304" pitchFamily="18" charset="0"/>
              </a:rPr>
              <a:t> </a:t>
            </a:r>
          </a:p>
          <a:p>
            <a:pPr marL="800100" lvl="1">
              <a:spcBef>
                <a:spcPts val="0"/>
              </a:spcBef>
            </a:pPr>
            <a:r>
              <a:rPr lang="en-US" dirty="0">
                <a:solidFill>
                  <a:srgbClr val="000000"/>
                </a:solidFill>
                <a:effectLst/>
                <a:latin typeface="Times New Roman" panose="02020603050405020304" pitchFamily="18" charset="0"/>
                <a:cs typeface="Times New Roman" panose="02020603050405020304" pitchFamily="18" charset="0"/>
              </a:rPr>
              <a:t>Moved by: Clint Powell</a:t>
            </a:r>
          </a:p>
          <a:p>
            <a:pPr marL="800100" lvl="1">
              <a:spcBef>
                <a:spcPts val="0"/>
              </a:spcBef>
            </a:pPr>
            <a:r>
              <a:rPr lang="en-US" dirty="0">
                <a:solidFill>
                  <a:srgbClr val="000000"/>
                </a:solidFill>
                <a:effectLst/>
                <a:latin typeface="Times New Roman" panose="02020603050405020304" pitchFamily="18" charset="0"/>
                <a:cs typeface="Times New Roman" panose="02020603050405020304" pitchFamily="18" charset="0"/>
              </a:rPr>
              <a:t>Seconded by: Tim Godfrey</a:t>
            </a:r>
          </a:p>
          <a:p>
            <a:pPr lvl="1">
              <a:spcBef>
                <a:spcPts val="0"/>
              </a:spcBef>
            </a:pPr>
            <a:endParaRPr lang="en-US" dirty="0">
              <a:solidFill>
                <a:srgbClr val="000000"/>
              </a:solidFill>
              <a:latin typeface="Times New Roman" panose="02020603050405020304" pitchFamily="18" charset="0"/>
              <a:cs typeface="Times New Roman" panose="02020603050405020304" pitchFamily="18" charset="0"/>
            </a:endParaRPr>
          </a:p>
          <a:p>
            <a:pPr lvl="1">
              <a:spcBef>
                <a:spcPts val="0"/>
              </a:spcBef>
            </a:pPr>
            <a:r>
              <a:rPr lang="en-US" dirty="0">
                <a:solidFill>
                  <a:srgbClr val="000000"/>
                </a:solidFill>
                <a:effectLst/>
                <a:latin typeface="Times New Roman" panose="02020603050405020304" pitchFamily="18" charset="0"/>
                <a:cs typeface="Times New Roman" panose="02020603050405020304" pitchFamily="18" charset="0"/>
              </a:rPr>
              <a:t>The WG15 package supporting this motion can be found at:</a:t>
            </a:r>
            <a:br>
              <a:rPr lang="en-US" dirty="0">
                <a:solidFill>
                  <a:srgbClr val="000000"/>
                </a:solidFill>
                <a:effectLst/>
                <a:latin typeface="Times New Roman" panose="02020603050405020304" pitchFamily="18" charset="0"/>
                <a:cs typeface="Times New Roman" panose="02020603050405020304" pitchFamily="18" charset="0"/>
              </a:rPr>
            </a:br>
            <a:r>
              <a:rPr lang="en-US" dirty="0">
                <a:solidFill>
                  <a:srgbClr val="000000"/>
                </a:solidFill>
                <a:effectLst/>
                <a:latin typeface="Times New Roman" panose="02020603050405020304" pitchFamily="18" charset="0"/>
                <a:cs typeface="Times New Roman" panose="02020603050405020304" pitchFamily="18" charset="0"/>
              </a:rPr>
              <a:t>	15-24-0367-03-016t</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Sept_2024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D1A4E-844A-F9D6-4000-3B784C4DED89}"/>
              </a:ext>
            </a:extLst>
          </p:cNvPr>
          <p:cNvSpPr>
            <a:spLocks noGrp="1"/>
          </p:cNvSpPr>
          <p:nvPr>
            <p:ph type="title"/>
          </p:nvPr>
        </p:nvSpPr>
        <p:spPr/>
        <p:txBody>
          <a:bodyPr/>
          <a:lstStyle/>
          <a:p>
            <a:r>
              <a:rPr lang="en-US" dirty="0"/>
              <a:t>Discussion on MEC Review</a:t>
            </a:r>
          </a:p>
        </p:txBody>
      </p:sp>
      <p:sp>
        <p:nvSpPr>
          <p:cNvPr id="3" name="Content Placeholder 2">
            <a:extLst>
              <a:ext uri="{FF2B5EF4-FFF2-40B4-BE49-F238E27FC236}">
                <a16:creationId xmlns:a16="http://schemas.microsoft.com/office/drawing/2014/main" id="{D269AF04-B72E-6454-0DA5-BE682F250F5A}"/>
              </a:ext>
            </a:extLst>
          </p:cNvPr>
          <p:cNvSpPr>
            <a:spLocks noGrp="1"/>
          </p:cNvSpPr>
          <p:nvPr>
            <p:ph idx="1"/>
          </p:nvPr>
        </p:nvSpPr>
        <p:spPr/>
        <p:txBody>
          <a:bodyPr>
            <a:normAutofit fontScale="92500" lnSpcReduction="10000"/>
          </a:bodyPr>
          <a:lstStyle/>
          <a:p>
            <a:r>
              <a:rPr lang="en-US" dirty="0"/>
              <a:t>Update of Front Matter</a:t>
            </a:r>
          </a:p>
          <a:p>
            <a:r>
              <a:rPr lang="en-US" dirty="0"/>
              <a:t>Verify use of inclusive language</a:t>
            </a:r>
          </a:p>
          <a:p>
            <a:r>
              <a:rPr lang="en-US" dirty="0"/>
              <a:t>Verify figures are supplied in separate file – put in the folder with </a:t>
            </a:r>
            <a:r>
              <a:rPr lang="en-US" dirty="0" err="1"/>
              <a:t>Framemaker</a:t>
            </a:r>
            <a:r>
              <a:rPr lang="en-US" dirty="0"/>
              <a:t> and Visio Files. Make available to Michelle Turner</a:t>
            </a:r>
          </a:p>
          <a:p>
            <a:endParaRPr lang="en-US" dirty="0"/>
          </a:p>
          <a:p>
            <a:r>
              <a:rPr lang="en-US" dirty="0"/>
              <a:t>Incremental draft version with MEC changes will be D4.1</a:t>
            </a:r>
          </a:p>
          <a:p>
            <a:endParaRPr lang="en-US" dirty="0"/>
          </a:p>
          <a:p>
            <a:r>
              <a:rPr lang="en-US" dirty="0"/>
              <a:t>Review process for uploading comments to SA Ballot page </a:t>
            </a:r>
            <a:r>
              <a:rPr lang="en-US" dirty="0">
                <a:hlinkClick r:id="rId2"/>
              </a:rPr>
              <a:t>https://development.standards.ieee.org/myproject-web/app#manageballots/10241?ballotViewType=myballot&amp;scrollToComments=true</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14DF03B5-524D-D6BC-040E-0101C4A81C23}"/>
              </a:ext>
            </a:extLst>
          </p:cNvPr>
          <p:cNvSpPr>
            <a:spLocks noGrp="1"/>
          </p:cNvSpPr>
          <p:nvPr>
            <p:ph type="dt" sz="half" idx="10"/>
          </p:nvPr>
        </p:nvSpPr>
        <p:spPr/>
        <p:txBody>
          <a:bodyPr/>
          <a:lstStyle/>
          <a:p>
            <a:r>
              <a:rPr lang="en-US"/>
              <a:t>Sept_2024</a:t>
            </a:r>
            <a:endParaRPr lang="en-US" dirty="0"/>
          </a:p>
        </p:txBody>
      </p:sp>
      <p:sp>
        <p:nvSpPr>
          <p:cNvPr id="5" name="Footer Placeholder 4">
            <a:extLst>
              <a:ext uri="{FF2B5EF4-FFF2-40B4-BE49-F238E27FC236}">
                <a16:creationId xmlns:a16="http://schemas.microsoft.com/office/drawing/2014/main" id="{7B1F8B38-FE4C-E510-C473-E90E00B1895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05564E6-478E-91DB-B180-3DD592F5AB2B}"/>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410202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SA balloting of the P802.15.16t_D04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r>
              <a:rPr lang="en-US" dirty="0"/>
              <a:t>Approved with Unanimous Consent</a:t>
            </a:r>
          </a:p>
          <a:p>
            <a:pPr lvl="1"/>
            <a:endParaRPr lang="en-US" dirty="0"/>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Tuesday October 8, 8am PDT, 11am EDT</a:t>
            </a:r>
          </a:p>
          <a:p>
            <a:r>
              <a:rPr lang="en-US" dirty="0"/>
              <a:t>https://epri.webex.com/epri/j.php?MTID=m0842e3adb4c88d16e2df173bde1b57d1</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Sept_2024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1" name="TextBox 20">
            <a:extLst>
              <a:ext uri="{FF2B5EF4-FFF2-40B4-BE49-F238E27FC236}">
                <a16:creationId xmlns:a16="http://schemas.microsoft.com/office/drawing/2014/main" id="{D7502D4F-E92F-8BF8-992D-8FAFA0B01CF1}"/>
              </a:ext>
            </a:extLst>
          </p:cNvPr>
          <p:cNvSpPr txBox="1"/>
          <p:nvPr/>
        </p:nvSpPr>
        <p:spPr>
          <a:xfrm>
            <a:off x="859331" y="3581400"/>
            <a:ext cx="7543800" cy="2516073"/>
          </a:xfrm>
          <a:prstGeom prst="rect">
            <a:avLst/>
          </a:prstGeom>
          <a:noFill/>
        </p:spPr>
        <p:txBody>
          <a:bodyPr wrap="square">
            <a:spAutoFit/>
          </a:bodyPr>
          <a:lstStyle/>
          <a:p>
            <a:r>
              <a:rPr lang="en-US" sz="1000" dirty="0"/>
              <a:t>Meeting</a:t>
            </a:r>
            <a:r>
              <a:rPr lang="en-US" sz="1050" dirty="0"/>
              <a:t> number: 	2432 356 7994 </a:t>
            </a:r>
          </a:p>
          <a:p>
            <a:r>
              <a:rPr lang="en-US" sz="1050" dirty="0"/>
              <a:t>Meeting password: PgzXpwyd526  </a:t>
            </a:r>
          </a:p>
          <a:p>
            <a:r>
              <a:rPr lang="en-US" sz="1050" dirty="0"/>
              <a:t> </a:t>
            </a:r>
          </a:p>
          <a:p>
            <a:r>
              <a:rPr lang="en-US" sz="1050" dirty="0"/>
              <a:t>Join from a video system or application</a:t>
            </a:r>
          </a:p>
          <a:p>
            <a:r>
              <a:rPr lang="en-US" sz="1050" dirty="0"/>
              <a:t>Dial 24323567994@epri.webex.com  </a:t>
            </a:r>
          </a:p>
          <a:p>
            <a:r>
              <a:rPr lang="en-US" sz="1050" dirty="0"/>
              <a:t>You can also dial 173.243.2.68 and enter your meeting number. </a:t>
            </a:r>
          </a:p>
          <a:p>
            <a:r>
              <a:rPr lang="en-US" sz="1050" dirty="0"/>
              <a:t> </a:t>
            </a:r>
          </a:p>
          <a:p>
            <a:r>
              <a:rPr lang="en-US" sz="1050" dirty="0"/>
              <a:t>Tap to join from a mobile device (attendees only)   </a:t>
            </a:r>
          </a:p>
          <a:p>
            <a:r>
              <a:rPr lang="en-US" sz="1050" dirty="0"/>
              <a:t>+1-855-797-9485,,24323567994## US Toll free   </a:t>
            </a:r>
          </a:p>
          <a:p>
            <a:r>
              <a:rPr lang="en-US" sz="1050" dirty="0"/>
              <a:t>+1-415-655-0002,,24323567994## US Toll  </a:t>
            </a:r>
          </a:p>
          <a:p>
            <a:endParaRPr lang="en-US" sz="1050" dirty="0"/>
          </a:p>
          <a:p>
            <a:r>
              <a:rPr lang="en-US" sz="1050" dirty="0"/>
              <a:t>Join by phone   </a:t>
            </a:r>
          </a:p>
          <a:p>
            <a:r>
              <a:rPr lang="en-US" sz="1050" dirty="0"/>
              <a:t>+1-855-797-9485 US Toll free   </a:t>
            </a:r>
          </a:p>
          <a:p>
            <a:r>
              <a:rPr lang="en-US" sz="1050" dirty="0"/>
              <a:t>+1-415-655-0002 US Toll   </a:t>
            </a:r>
          </a:p>
          <a:p>
            <a:r>
              <a:rPr lang="en-US" sz="1050" dirty="0"/>
              <a:t>Global call-in numbers  |  Toll-free calling restrictions</a:t>
            </a:r>
          </a:p>
        </p:txBody>
      </p:sp>
    </p:spTree>
    <p:extLst>
      <p:ext uri="{BB962C8B-B14F-4D97-AF65-F5344CB8AC3E}">
        <p14:creationId xmlns:p14="http://schemas.microsoft.com/office/powerpoint/2010/main" val="3680551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8C525-82E5-4AC6-6550-D44D2462D37B}"/>
              </a:ext>
            </a:extLst>
          </p:cNvPr>
          <p:cNvSpPr>
            <a:spLocks noGrp="1"/>
          </p:cNvSpPr>
          <p:nvPr>
            <p:ph type="title"/>
          </p:nvPr>
        </p:nvSpPr>
        <p:spPr/>
        <p:txBody>
          <a:bodyPr/>
          <a:lstStyle/>
          <a:p>
            <a:r>
              <a:rPr lang="en-US" dirty="0"/>
              <a:t>Plan for SA Recirculation</a:t>
            </a:r>
          </a:p>
        </p:txBody>
      </p:sp>
      <p:sp>
        <p:nvSpPr>
          <p:cNvPr id="3" name="Content Placeholder 2">
            <a:extLst>
              <a:ext uri="{FF2B5EF4-FFF2-40B4-BE49-F238E27FC236}">
                <a16:creationId xmlns:a16="http://schemas.microsoft.com/office/drawing/2014/main" id="{7E799458-E498-4EF7-A5FF-325EED976CA3}"/>
              </a:ext>
            </a:extLst>
          </p:cNvPr>
          <p:cNvSpPr>
            <a:spLocks noGrp="1"/>
          </p:cNvSpPr>
          <p:nvPr>
            <p:ph idx="1"/>
          </p:nvPr>
        </p:nvSpPr>
        <p:spPr/>
        <p:txBody>
          <a:bodyPr>
            <a:normAutofit fontScale="92500" lnSpcReduction="20000"/>
          </a:bodyPr>
          <a:lstStyle/>
          <a:p>
            <a:r>
              <a:rPr lang="en-US" dirty="0"/>
              <a:t>All MEC comments have been addressed in D4.1</a:t>
            </a:r>
          </a:p>
          <a:p>
            <a:r>
              <a:rPr lang="en-US" dirty="0"/>
              <a:t>SA Ballot Closes on Oct 4</a:t>
            </a:r>
            <a:r>
              <a:rPr lang="en-US" baseline="30000" dirty="0"/>
              <a:t>th</a:t>
            </a:r>
          </a:p>
          <a:p>
            <a:endParaRPr lang="en-US" dirty="0"/>
          </a:p>
          <a:p>
            <a:r>
              <a:rPr lang="en-US" dirty="0"/>
              <a:t>CRG scheduled for October 8</a:t>
            </a:r>
            <a:r>
              <a:rPr lang="en-US" baseline="30000" dirty="0"/>
              <a:t>th</a:t>
            </a:r>
            <a:r>
              <a:rPr lang="en-US" dirty="0"/>
              <a:t>. </a:t>
            </a:r>
          </a:p>
          <a:p>
            <a:endParaRPr lang="en-US" dirty="0"/>
          </a:p>
          <a:p>
            <a:r>
              <a:rPr lang="en-US" dirty="0"/>
              <a:t>If all comments can be addressed in CRG, start process to develop D5.0</a:t>
            </a:r>
          </a:p>
          <a:p>
            <a:r>
              <a:rPr lang="en-US" dirty="0"/>
              <a:t>Otherwise, continue resolving comments in November and develop D5.0 for first SA Recirculation. </a:t>
            </a:r>
          </a:p>
          <a:p>
            <a:r>
              <a:rPr lang="en-US" dirty="0"/>
              <a:t>If recirculation is clean (no new or remaining negative votes) then move to forward to RevCom for final approval in December LMSC meeting </a:t>
            </a:r>
          </a:p>
          <a:p>
            <a:pPr lvl="1"/>
            <a:r>
              <a:rPr lang="en-US" dirty="0"/>
              <a:t>May be conditional if recirculation is still underway. </a:t>
            </a:r>
          </a:p>
        </p:txBody>
      </p:sp>
      <p:sp>
        <p:nvSpPr>
          <p:cNvPr id="4" name="Date Placeholder 3">
            <a:extLst>
              <a:ext uri="{FF2B5EF4-FFF2-40B4-BE49-F238E27FC236}">
                <a16:creationId xmlns:a16="http://schemas.microsoft.com/office/drawing/2014/main" id="{20CFD466-6930-6A3C-37E5-05C0885B5BDD}"/>
              </a:ext>
            </a:extLst>
          </p:cNvPr>
          <p:cNvSpPr>
            <a:spLocks noGrp="1"/>
          </p:cNvSpPr>
          <p:nvPr>
            <p:ph type="dt" sz="half" idx="10"/>
          </p:nvPr>
        </p:nvSpPr>
        <p:spPr/>
        <p:txBody>
          <a:bodyPr/>
          <a:lstStyle/>
          <a:p>
            <a:r>
              <a:rPr lang="en-US"/>
              <a:t>Sept_2024</a:t>
            </a:r>
            <a:endParaRPr lang="en-US" dirty="0"/>
          </a:p>
        </p:txBody>
      </p:sp>
      <p:sp>
        <p:nvSpPr>
          <p:cNvPr id="5" name="Footer Placeholder 4">
            <a:extLst>
              <a:ext uri="{FF2B5EF4-FFF2-40B4-BE49-F238E27FC236}">
                <a16:creationId xmlns:a16="http://schemas.microsoft.com/office/drawing/2014/main" id="{7F5E55C4-DF15-7EE9-0B33-41A10E7B5E5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DC2BB59-3191-4F0C-7B67-DA816DC6D2A3}"/>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Tree>
    <p:extLst>
      <p:ext uri="{BB962C8B-B14F-4D97-AF65-F5344CB8AC3E}">
        <p14:creationId xmlns:p14="http://schemas.microsoft.com/office/powerpoint/2010/main" val="782894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a:xfrm>
            <a:off x="838200" y="365125"/>
            <a:ext cx="10515600" cy="930275"/>
          </a:xfrm>
        </p:spPr>
        <p:txBody>
          <a:bodyPr/>
          <a:lstStyle/>
          <a:p>
            <a:r>
              <a:rPr lang="en-US" dirty="0"/>
              <a:t>Base Standard Revision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a:xfrm>
            <a:off x="838200" y="1295400"/>
            <a:ext cx="10515600" cy="4805363"/>
          </a:xfrm>
        </p:spPr>
        <p:txBody>
          <a:bodyPr>
            <a:normAutofit fontScale="77500" lnSpcReduction="20000"/>
          </a:bodyPr>
          <a:lstStyle/>
          <a:p>
            <a:r>
              <a:rPr lang="en-US" dirty="0"/>
              <a:t>Move that the Revision PAR contained in document 802.15-24-0519-00 be approved by the IEEE 802.15 WG and that the LMSC be requested to forward the PAR to NesCom. The 802.15 working group chair and technical editor are authorized to make additional modifications to the PAR as needed to reflect LMSC discussion at its closing meeting. </a:t>
            </a:r>
          </a:p>
          <a:p>
            <a:endParaRPr lang="en-US" dirty="0"/>
          </a:p>
          <a:p>
            <a:r>
              <a:rPr lang="en-US" dirty="0"/>
              <a:t>TG Motion</a:t>
            </a:r>
          </a:p>
          <a:p>
            <a:pPr lvl="1"/>
            <a:r>
              <a:rPr lang="en-US" dirty="0"/>
              <a:t>Approved with unanimous consent</a:t>
            </a:r>
          </a:p>
          <a:p>
            <a:endParaRPr lang="en-US" dirty="0"/>
          </a:p>
          <a:p>
            <a:r>
              <a:rPr lang="en-US" dirty="0"/>
              <a:t>Draft Revision PAR created – Uploaded to Mentor as “15-24-0519-00-</a:t>
            </a:r>
            <a:r>
              <a:rPr lang="da-DK" dirty="0"/>
              <a:t>Draft Revision PAR for 802.16-2017.pdf”</a:t>
            </a:r>
            <a:endParaRPr lang="en-US" dirty="0"/>
          </a:p>
          <a:p>
            <a:pPr lvl="1"/>
            <a:r>
              <a:rPr lang="en-US" dirty="0"/>
              <a:t>Revision PAR to be submitted in November.  Get on LMSC Consent Agenda, no Coexistence Assessment Document. </a:t>
            </a:r>
          </a:p>
          <a:p>
            <a:pPr lvl="1"/>
            <a:r>
              <a:rPr lang="en-US" dirty="0"/>
              <a:t>NesCom meets January 29, 2025</a:t>
            </a:r>
          </a:p>
          <a:p>
            <a:endParaRPr lang="en-US" dirty="0"/>
          </a:p>
          <a:p>
            <a:r>
              <a:rPr lang="en-US" dirty="0"/>
              <a:t>Harmonization – contact AAR, ARENA with a liaison letter and see if they are interested in harmonization once revision PAR start.</a:t>
            </a:r>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a:xfrm>
            <a:off x="838200" y="6356350"/>
            <a:ext cx="2743200" cy="365125"/>
          </a:xfrm>
        </p:spPr>
        <p:txBody>
          <a:bodyPr/>
          <a:lstStyle/>
          <a:p>
            <a:r>
              <a:rPr lang="en-US" dirty="0"/>
              <a:t>Sept_2024</a:t>
            </a:r>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a:xfrm>
            <a:off x="8915400" y="6356350"/>
            <a:ext cx="2971800" cy="365125"/>
          </a:xfrm>
        </p:spPr>
        <p:txBody>
          <a:bodyPr/>
          <a:lstStyle/>
          <a:p>
            <a:fld id="{A1C9EF53-BD90-4B75-A223-F9525C143888}" type="slidenum">
              <a:rPr lang="en-US" smtClean="0"/>
              <a:pPr/>
              <a:t>9</a:t>
            </a:fld>
            <a:endParaRPr lang="en-US" dirty="0"/>
          </a:p>
        </p:txBody>
      </p:sp>
    </p:spTree>
    <p:extLst>
      <p:ext uri="{BB962C8B-B14F-4D97-AF65-F5344CB8AC3E}">
        <p14:creationId xmlns:p14="http://schemas.microsoft.com/office/powerpoint/2010/main" val="102312111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51214</TotalTime>
  <Words>1026</Words>
  <Application>Microsoft Office PowerPoint</Application>
  <PresentationFormat>Widescreen</PresentationFormat>
  <Paragraphs>156</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Segoe UI</vt:lpstr>
      <vt:lpstr>Times New Roman</vt:lpstr>
      <vt:lpstr>Custom Design</vt:lpstr>
      <vt:lpstr>PowerPoint Presentation</vt:lpstr>
      <vt:lpstr>TG16t Sept Interim Agenda</vt:lpstr>
      <vt:lpstr>Plan for week</vt:lpstr>
      <vt:lpstr>September Meeting Start Status</vt:lpstr>
      <vt:lpstr>Discussion on MEC Review</vt:lpstr>
      <vt:lpstr>Formation of Comment Resolution Group</vt:lpstr>
      <vt:lpstr>Teleconference / CRG Meeting</vt:lpstr>
      <vt:lpstr>Plan for SA Recirculation</vt:lpstr>
      <vt:lpstr>Base Standard Revision Plans</vt:lpstr>
      <vt:lpstr>WG Motion for Revision PAR</vt:lpstr>
      <vt:lpstr>Project Timeline</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849</cp:revision>
  <cp:lastPrinted>1998-02-10T13:28:06Z</cp:lastPrinted>
  <dcterms:created xsi:type="dcterms:W3CDTF">2020-01-06T16:34:14Z</dcterms:created>
  <dcterms:modified xsi:type="dcterms:W3CDTF">2024-09-13T01:34:31Z</dcterms:modified>
</cp:coreProperties>
</file>