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346" r:id="rId2"/>
    <p:sldId id="311" r:id="rId3"/>
    <p:sldId id="371" r:id="rId4"/>
    <p:sldId id="372" r:id="rId5"/>
    <p:sldId id="363" r:id="rId6"/>
    <p:sldId id="358" r:id="rId7"/>
    <p:sldId id="362" r:id="rId8"/>
    <p:sldId id="37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64" userDrawn="1">
          <p15:clr>
            <a:srgbClr val="A4A3A4"/>
          </p15:clr>
        </p15:guide>
      </p15:sldGuideLst>
    </p:ext>
    <p:ext uri="{2D200454-40CA-4A62-9FC3-DE9A4176ACB9}">
      <p15:notesGuideLst xmlns:p15="http://schemas.microsoft.com/office/powerpoint/2012/main">
        <p15:guide id="1" orient="horz" pos="2928">
          <p15:clr>
            <a:srgbClr val="A4A3A4"/>
          </p15:clr>
        </p15:guide>
        <p15:guide id="2" pos="21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showGuides="1">
      <p:cViewPr varScale="1">
        <p:scale>
          <a:sx n="82" d="100"/>
          <a:sy n="82" d="100"/>
        </p:scale>
        <p:origin x="1363" y="72"/>
      </p:cViewPr>
      <p:guideLst>
        <p:guide orient="horz" pos="2160"/>
        <p:guide pos="2864"/>
      </p:guideLst>
    </p:cSldViewPr>
  </p:slideViewPr>
  <p:notesTextViewPr>
    <p:cViewPr>
      <p:scale>
        <a:sx n="100" d="100"/>
        <a:sy n="100" d="100"/>
      </p:scale>
      <p:origin x="0" y="0"/>
    </p:cViewPr>
  </p:notesTextViewPr>
  <p:notesViewPr>
    <p:cSldViewPr>
      <p:cViewPr varScale="1">
        <p:scale>
          <a:sx n="108" d="100"/>
          <a:sy n="108" d="100"/>
        </p:scale>
        <p:origin x="1158" y="114"/>
      </p:cViewPr>
      <p:guideLst>
        <p:guide orient="horz" pos="2928"/>
        <p:guide pos="219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9/13/2024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9/13/2024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9/13/2024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2024</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257800" y="150495"/>
            <a:ext cx="3276600" cy="30670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it-IT" altLang="ko-KR" sz="1400" b="0" i="0" dirty="0">
                <a:solidFill>
                  <a:srgbClr val="000000"/>
                </a:solidFill>
                <a:effectLst/>
                <a:latin typeface="Verdana" panose="020B0604030504040204" pitchFamily="34" charset="0"/>
              </a:rPr>
              <a:t>DCN </a:t>
            </a:r>
            <a:r>
              <a:rPr lang="it-IT" altLang="ko-KR" sz="1400" b="1" i="0" dirty="0">
                <a:solidFill>
                  <a:srgbClr val="000000"/>
                </a:solidFill>
                <a:effectLst/>
                <a:latin typeface="Verdana" panose="020B0604030504040204" pitchFamily="34" charset="0"/>
              </a:rPr>
              <a:t>15-24-0542-00-07ma</a:t>
            </a:r>
            <a:endParaRPr lang="en-US" altLang="it-IT" sz="1400" b="0" i="0" dirty="0">
              <a:solidFill>
                <a:srgbClr val="000000"/>
              </a:solidFill>
              <a:effectLst/>
              <a:highlight>
                <a:srgbClr val="FFFFFF"/>
              </a:highlight>
              <a:latin typeface="Verdana"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9/13/2024</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9/13/2024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9/13/2024</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9/13/2024</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9/13/2024</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9/13/2024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9/13/2024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5046345"/>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Project: IEEE P802.15 Working Group for Wireless Specialty Networks (WSNs)</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IEEE 802.15 IG NG-OWC Closing Report</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September 12, 2024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err="1">
                <a:latin typeface="Times New Roman" panose="02020603050405020304" pitchFamily="18" charset="0"/>
                <a:ea typeface="굴림" panose="020B0600000101010101" charset="-127"/>
                <a:cs typeface="Times New Roman" panose="02020603050405020304" pitchFamily="18" charset="0"/>
              </a:rPr>
              <a:t>Kookmin</a:t>
            </a:r>
            <a:r>
              <a:rPr lang="en-US" altLang="ko-KR" sz="1600" dirty="0">
                <a:latin typeface="Times New Roman" panose="02020603050405020304" pitchFamily="18" charset="0"/>
                <a:ea typeface="굴림" panose="020B0600000101010101" charset="-127"/>
                <a:cs typeface="Times New Roman" panose="02020603050405020304" pitchFamily="18" charset="0"/>
              </a:rPr>
              <a:t> University</a:t>
            </a: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02707,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IG NG-OWC Closing Report for </a:t>
            </a: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September </a:t>
            </a:r>
            <a:r>
              <a:rPr lang="en-US" altLang="ja-JP" sz="1600" dirty="0">
                <a:latin typeface="Times New Roman" panose="02020603050405020304" pitchFamily="18" charset="0"/>
                <a:ea typeface="MS PGothic" panose="020B0600070205080204" charset="-128"/>
                <a:cs typeface="Times New Roman" panose="02020603050405020304" pitchFamily="18" charset="0"/>
              </a:rPr>
              <a:t>2024</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panose="020B0600070205080204" charset="-128"/>
              </a:rPr>
              <a:t>IEEE 802.15 IG NG-OWC</a:t>
            </a:r>
            <a:br>
              <a:rPr lang="en-US" altLang="ja-JP" b="1" dirty="0">
                <a:ea typeface="MS PGothic" panose="020B0600070205080204" charset="-128"/>
              </a:rPr>
            </a:br>
            <a:br>
              <a:rPr lang="en-US" altLang="ja-JP" b="1" dirty="0">
                <a:ea typeface="MS PGothic" panose="020B0600070205080204" charset="-128"/>
              </a:rPr>
            </a:br>
            <a:r>
              <a:rPr lang="en-US" altLang="ja-JP" dirty="0">
                <a:ea typeface="MS PGothic" panose="020B0600070205080204" charset="-128"/>
              </a:rPr>
              <a:t>Closing report</a:t>
            </a: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ea typeface="MS PGothic" panose="020B0600070205080204" charset="-128"/>
              </a:rPr>
              <a:t>September 12, 2024</a:t>
            </a:r>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Objectives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Present seven contributions related to the future of next generation OWC technology</a:t>
            </a: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Schedule</a:t>
            </a:r>
          </a:p>
        </p:txBody>
      </p:sp>
      <p:sp>
        <p:nvSpPr>
          <p:cNvPr id="7" name="Rectangle 3"/>
          <p:cNvSpPr>
            <a:spLocks noGrp="1" noChangeArrowheads="1"/>
          </p:cNvSpPr>
          <p:nvPr>
            <p:ph idx="1"/>
          </p:nvPr>
        </p:nvSpPr>
        <p:spPr>
          <a:xfrm>
            <a:off x="457200" y="1417638"/>
            <a:ext cx="8599140" cy="4918464"/>
          </a:xfrm>
        </p:spPr>
        <p:txBody>
          <a:bodyPr>
            <a:normAutofit/>
          </a:bodyPr>
          <a:lstStyle/>
          <a:p>
            <a:pPr lvl="0" algn="just"/>
            <a:r>
              <a:rPr lang="en-US" altLang="ja-JP" dirty="0">
                <a:latin typeface="Times New Roman" panose="02020603050405020304" pitchFamily="18" charset="0"/>
                <a:cs typeface="Times New Roman" panose="02020603050405020304" pitchFamily="18" charset="0"/>
              </a:rPr>
              <a:t>The Group scheduled 2 time slots in this meeting </a:t>
            </a:r>
          </a:p>
          <a:p>
            <a:pPr marL="0" lvl="0" indent="0" algn="just">
              <a:buNone/>
            </a:pPr>
            <a:r>
              <a:rPr lang="en-US" altLang="ja-JP" sz="2400" dirty="0">
                <a:latin typeface="Times New Roman" panose="02020603050405020304" pitchFamily="18" charset="0"/>
                <a:cs typeface="Times New Roman" panose="02020603050405020304" pitchFamily="18" charset="0"/>
              </a:rPr>
              <a:t>   </a:t>
            </a:r>
            <a:r>
              <a:rPr lang="en-US" altLang="ja-JP" sz="2000" dirty="0">
                <a:latin typeface="Times New Roman" panose="02020603050405020304" pitchFamily="18" charset="0"/>
                <a:cs typeface="Times New Roman" panose="02020603050405020304" pitchFamily="18" charset="0"/>
              </a:rPr>
              <a:t>- Wed. PM2 and Thurs. AM2</a:t>
            </a:r>
          </a:p>
          <a:p>
            <a:pPr marL="0" lvl="0" indent="0" algn="just">
              <a:buNone/>
            </a:pPr>
            <a:r>
              <a:rPr lang="en-US" altLang="ja-JP" sz="20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5334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p:spPr>
        <p:txBody>
          <a:bodyPr>
            <a:normAutofit fontScale="92500" lnSpcReduction="20000"/>
          </a:bodyPr>
          <a:lstStyle/>
          <a:p>
            <a:pPr algn="just"/>
            <a:r>
              <a:rPr lang="en-US" altLang="ja-JP" sz="2800" dirty="0">
                <a:latin typeface="Times New Roman" panose="02020603050405020304" pitchFamily="18" charset="0"/>
                <a:cs typeface="Times New Roman" panose="02020603050405020304" pitchFamily="18" charset="0"/>
              </a:rPr>
              <a:t>1</a:t>
            </a:r>
            <a:r>
              <a:rPr lang="en-US" altLang="ja-JP" sz="2800" baseline="30000" dirty="0">
                <a:latin typeface="Times New Roman" panose="02020603050405020304" pitchFamily="18" charset="0"/>
                <a:cs typeface="Times New Roman" panose="02020603050405020304" pitchFamily="18" charset="0"/>
              </a:rPr>
              <a:t>st</a:t>
            </a:r>
            <a:r>
              <a:rPr lang="en-US" altLang="ja-JP" sz="2800" dirty="0">
                <a:latin typeface="Times New Roman" panose="02020603050405020304" pitchFamily="18" charset="0"/>
                <a:cs typeface="Times New Roman" panose="02020603050405020304" pitchFamily="18" charset="0"/>
              </a:rPr>
              <a:t> Slot: Wed. PM2</a:t>
            </a:r>
          </a:p>
          <a:p>
            <a:pPr lvl="1" algn="just"/>
            <a:r>
              <a:rPr lang="en-US" altLang="ja-JP" sz="2000" dirty="0">
                <a:latin typeface="Times New Roman" panose="02020603050405020304" pitchFamily="18" charset="0"/>
                <a:cs typeface="Times New Roman" panose="02020603050405020304" pitchFamily="18" charset="0"/>
              </a:rPr>
              <a:t>Meeting Objectives and Agenda Approval (476-01)</a:t>
            </a:r>
          </a:p>
          <a:p>
            <a:pPr lvl="1" algn="just"/>
            <a:r>
              <a:rPr lang="en-US" altLang="ja-JP" sz="2000" dirty="0">
                <a:latin typeface="Times New Roman" panose="02020603050405020304" pitchFamily="18" charset="0"/>
                <a:cs typeface="Times New Roman" panose="02020603050405020304" pitchFamily="18" charset="0"/>
              </a:rPr>
              <a:t>Present and accept the presentation from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titled "Integrating OCC with Omnidirectional Camera based on ECDAB Model for NG-OWC" (523-00)</a:t>
            </a:r>
          </a:p>
          <a:p>
            <a:pPr lvl="1" algn="just"/>
            <a:r>
              <a:rPr lang="en-US" altLang="ja-JP" sz="2000" dirty="0">
                <a:latin typeface="Times New Roman" panose="02020603050405020304" pitchFamily="18" charset="0"/>
                <a:cs typeface="Times New Roman" panose="02020603050405020304" pitchFamily="18" charset="0"/>
              </a:rPr>
              <a:t>Present and accept the presentation from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titled "Q-Learning-based MAC layer resource allocation and optimization for CSMA/CA-based OWC MAC" (524-00)</a:t>
            </a:r>
          </a:p>
          <a:p>
            <a:pPr lvl="1" algn="just"/>
            <a:r>
              <a:rPr lang="en-US" altLang="ja-JP" sz="2000" dirty="0">
                <a:latin typeface="Times New Roman" panose="02020603050405020304" pitchFamily="18" charset="0"/>
                <a:cs typeface="Times New Roman" panose="02020603050405020304" pitchFamily="18" charset="0"/>
              </a:rPr>
              <a:t>Present and accept the presentation from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titled " Enhancing Efficiency with AI-based Multi Object Tracking Integration for NG-OWC in Building Management System " (525-01)</a:t>
            </a:r>
          </a:p>
          <a:p>
            <a:pPr lvl="1" algn="just"/>
            <a:r>
              <a:rPr lang="en-US" altLang="ja-JP" sz="2000" dirty="0">
                <a:latin typeface="Times New Roman" panose="02020603050405020304" pitchFamily="18" charset="0"/>
                <a:cs typeface="Times New Roman" panose="02020603050405020304" pitchFamily="18" charset="0"/>
              </a:rPr>
              <a:t>Present and accept the presentation from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titled "Machine Learning-Driven Optimization of Drone Battery Efficiency to Enhance OCC for NG-OWC" (527-00)</a:t>
            </a:r>
          </a:p>
          <a:p>
            <a:pPr lvl="1" algn="just"/>
            <a:r>
              <a:rPr lang="en-US" altLang="ja-JP" sz="2000" dirty="0">
                <a:latin typeface="Times New Roman" panose="02020603050405020304" pitchFamily="18" charset="0"/>
                <a:cs typeface="Times New Roman" panose="02020603050405020304" pitchFamily="18" charset="0"/>
              </a:rPr>
              <a:t>Present and accept the presentation from </a:t>
            </a:r>
            <a:r>
              <a:rPr lang="en-US" altLang="ja-JP" sz="2000" dirty="0" err="1">
                <a:latin typeface="Times New Roman" panose="02020603050405020304" pitchFamily="18" charset="0"/>
                <a:cs typeface="Times New Roman" panose="02020603050405020304" pitchFamily="18" charset="0"/>
              </a:rPr>
              <a:t>Kookmin</a:t>
            </a:r>
            <a:r>
              <a:rPr lang="en-US" altLang="ja-JP" sz="2000" dirty="0">
                <a:latin typeface="Times New Roman" panose="02020603050405020304" pitchFamily="18" charset="0"/>
                <a:cs typeface="Times New Roman" panose="02020603050405020304" pitchFamily="18" charset="0"/>
              </a:rPr>
              <a:t> University titled "Future-Proofing Connectivity: Advances in NG-OWC by Intra-Satellite Communications" (526-01)</a:t>
            </a:r>
          </a:p>
          <a:p>
            <a:pPr lvl="1" algn="just"/>
            <a:r>
              <a:rPr lang="en-US" altLang="ja-JP" sz="2000" dirty="0">
                <a:latin typeface="Times New Roman" panose="02020603050405020304" pitchFamily="18" charset="0"/>
                <a:cs typeface="Times New Roman" panose="02020603050405020304" pitchFamily="18" charset="0"/>
              </a:rPr>
              <a:t>Recess</a:t>
            </a:r>
          </a:p>
          <a:p>
            <a:pPr lvl="1" algn="just"/>
            <a:endParaRPr lang="en-US" altLang="ja-JP"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0" y="1417955"/>
            <a:ext cx="8331200" cy="4832985"/>
          </a:xfrm>
        </p:spPr>
        <p:txBody>
          <a:bodyPr>
            <a:normAutofit fontScale="72500"/>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Slot: Thurs. AM2</a:t>
            </a:r>
          </a:p>
          <a:p>
            <a:pPr lvl="1" algn="just"/>
            <a:r>
              <a:rPr lang="en-US" altLang="ja-JP" sz="2400" dirty="0">
                <a:latin typeface="Times New Roman" panose="02020603050405020304" pitchFamily="18" charset="0"/>
                <a:cs typeface="Times New Roman" panose="02020603050405020304" pitchFamily="18" charset="0"/>
              </a:rPr>
              <a:t>Meeting Objectives and Agenda Approval (476-01)</a:t>
            </a:r>
          </a:p>
          <a:p>
            <a:pPr lvl="1" algn="just"/>
            <a:r>
              <a:rPr lang="en-US" altLang="ja-JP" sz="2400" dirty="0">
                <a:latin typeface="Times New Roman" panose="02020603050405020304" pitchFamily="18" charset="0"/>
                <a:cs typeface="Times New Roman" panose="02020603050405020304" pitchFamily="18" charset="0"/>
              </a:rPr>
              <a:t>Present and accept the presentation from </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 titled "Low Complexity High Throughput Reed Solomon Channel Coding Architecture for FSO Communications" (529-00)</a:t>
            </a:r>
          </a:p>
          <a:p>
            <a:pPr lvl="1" algn="just"/>
            <a:r>
              <a:rPr lang="en-US" altLang="ja-JP" sz="2400" dirty="0">
                <a:latin typeface="Times New Roman" panose="02020603050405020304" pitchFamily="18" charset="0"/>
                <a:cs typeface="Times New Roman" panose="02020603050405020304" pitchFamily="18" charset="0"/>
              </a:rPr>
              <a:t>Present and accept the presentation from </a:t>
            </a:r>
            <a:r>
              <a:rPr lang="en-US" altLang="ja-JP" sz="2400" dirty="0" err="1">
                <a:latin typeface="Times New Roman" panose="02020603050405020304" pitchFamily="18" charset="0"/>
                <a:cs typeface="Times New Roman" panose="02020603050405020304" pitchFamily="18" charset="0"/>
              </a:rPr>
              <a:t>Kookmin</a:t>
            </a:r>
            <a:r>
              <a:rPr lang="en-US" altLang="ja-JP" sz="2400" dirty="0">
                <a:latin typeface="Times New Roman" panose="02020603050405020304" pitchFamily="18" charset="0"/>
                <a:cs typeface="Times New Roman" panose="02020603050405020304" pitchFamily="18" charset="0"/>
              </a:rPr>
              <a:t> University titled "Vision Transformer (</a:t>
            </a:r>
            <a:r>
              <a:rPr lang="en-US" altLang="ja-JP" sz="2400" dirty="0" err="1">
                <a:latin typeface="Times New Roman" panose="02020603050405020304" pitchFamily="18" charset="0"/>
                <a:cs typeface="Times New Roman" panose="02020603050405020304" pitchFamily="18" charset="0"/>
              </a:rPr>
              <a:t>ViT</a:t>
            </a:r>
            <a:r>
              <a:rPr lang="en-US" altLang="ja-JP" sz="2400" dirty="0">
                <a:latin typeface="Times New Roman" panose="02020603050405020304" pitchFamily="18" charset="0"/>
                <a:cs typeface="Times New Roman" panose="02020603050405020304" pitchFamily="18" charset="0"/>
              </a:rPr>
              <a:t>) for Signal Denoising in OCC" (528-00)</a:t>
            </a:r>
          </a:p>
          <a:p>
            <a:pPr lvl="1" algn="just"/>
            <a:r>
              <a:rPr lang="en-US" altLang="ja-JP" sz="2400" dirty="0">
                <a:latin typeface="Times New Roman" panose="02020603050405020304" pitchFamily="18" charset="0"/>
                <a:cs typeface="Times New Roman" panose="02020603050405020304" pitchFamily="18" charset="0"/>
              </a:rPr>
              <a:t>Present and accept the presentation from Kookmin University titled “Priority based data aggregation and scheduling to improve the QoS in FSO enabled VANET (540-0)”</a:t>
            </a:r>
            <a:endParaRPr lang="en-US" altLang="ja-JP" sz="2055" dirty="0">
              <a:latin typeface="Times New Roman" panose="02020603050405020304" pitchFamily="18" charset="0"/>
              <a:cs typeface="Times New Roman" panose="02020603050405020304" pitchFamily="18" charset="0"/>
            </a:endParaRPr>
          </a:p>
          <a:p>
            <a:pPr lvl="1" algn="just"/>
            <a:r>
              <a:rPr lang="en-US" altLang="ja-JP" sz="2400" dirty="0">
                <a:latin typeface="Times New Roman" panose="02020603050405020304" pitchFamily="18" charset="0"/>
                <a:cs typeface="Times New Roman" panose="02020603050405020304" pitchFamily="18" charset="0"/>
              </a:rPr>
              <a:t>Plan for November meeting</a:t>
            </a:r>
          </a:p>
          <a:p>
            <a:pPr lvl="1" algn="just"/>
            <a:r>
              <a:rPr lang="en-US" altLang="ja-JP" sz="2400" dirty="0">
                <a:latin typeface="Times New Roman" panose="02020603050405020304" pitchFamily="18" charset="0"/>
                <a:cs typeface="Times New Roman" panose="02020603050405020304" pitchFamily="18" charset="0"/>
              </a:rPr>
              <a:t>Need to contributions for NG-OWC</a:t>
            </a:r>
          </a:p>
          <a:p>
            <a:pPr lvl="1" algn="just"/>
            <a:r>
              <a:rPr lang="en-US" altLang="ja-JP" sz="2400" dirty="0">
                <a:latin typeface="Times New Roman" panose="02020603050405020304" pitchFamily="18" charset="0"/>
                <a:cs typeface="Times New Roman" panose="02020603050405020304" pitchFamily="18" charset="0"/>
              </a:rPr>
              <a:t>Invite some companies for presentations.</a:t>
            </a:r>
          </a:p>
          <a:p>
            <a:pPr lvl="1" algn="just"/>
            <a:r>
              <a:rPr lang="en-US" altLang="ja-JP" sz="2400" dirty="0">
                <a:latin typeface="Times New Roman" panose="02020603050405020304" pitchFamily="18" charset="0"/>
                <a:cs typeface="Times New Roman" panose="02020603050405020304" pitchFamily="18" charset="0"/>
              </a:rPr>
              <a:t>Create Task group (Next Year)</a:t>
            </a:r>
          </a:p>
          <a:p>
            <a:pPr lvl="1" algn="just"/>
            <a:r>
              <a:rPr lang="en-US" altLang="ja-JP" sz="2400" dirty="0">
                <a:latin typeface="Times New Roman" panose="02020603050405020304" pitchFamily="18" charset="0"/>
                <a:cs typeface="Times New Roman" panose="02020603050405020304" pitchFamily="18" charset="0"/>
              </a:rPr>
              <a:t>Plan for IG NG-OWC</a:t>
            </a:r>
          </a:p>
          <a:p>
            <a:pPr lvl="1" algn="just"/>
            <a:r>
              <a:rPr lang="en-US" altLang="ja-JP" sz="2400" dirty="0">
                <a:latin typeface="Times New Roman" panose="02020603050405020304" pitchFamily="18" charset="0"/>
                <a:cs typeface="Times New Roman" panose="02020603050405020304" pitchFamily="18" charset="0"/>
              </a:rPr>
              <a:t>Adjourn</a:t>
            </a:r>
          </a:p>
          <a:p>
            <a:pPr marL="457200" lvl="1" indent="0" algn="just">
              <a:buNone/>
            </a:pPr>
            <a:endParaRPr lang="en-US" altLang="ja-JP"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Plan </a:t>
            </a:r>
            <a:r>
              <a:rPr lang="en-US" altLang="ja-JP" sz="4000">
                <a:latin typeface="Times New Roman" panose="02020603050405020304" pitchFamily="18" charset="0"/>
                <a:cs typeface="Times New Roman" panose="02020603050405020304" pitchFamily="18" charset="0"/>
              </a:rPr>
              <a:t>for November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381000" y="1752600"/>
            <a:ext cx="8640960" cy="3887944"/>
          </a:xfrm>
        </p:spPr>
        <p:txBody>
          <a:bodyPr>
            <a:normAutofit/>
          </a:bodyPr>
          <a:lstStyle/>
          <a:p>
            <a:pPr algn="just"/>
            <a:r>
              <a:rPr lang="en-US" altLang="ja-JP" sz="2800" dirty="0">
                <a:latin typeface="Times New Roman" panose="02020603050405020304" pitchFamily="18" charset="0"/>
                <a:ea typeface="MS PGothic" panose="020B0600070205080204" charset="-128"/>
                <a:cs typeface="Times New Roman" panose="02020603050405020304" pitchFamily="18" charset="0"/>
              </a:rPr>
              <a:t>2 Time </a:t>
            </a:r>
            <a:r>
              <a:rPr lang="en-US" altLang="ja-JP" sz="2800">
                <a:latin typeface="Times New Roman" panose="02020603050405020304" pitchFamily="18" charset="0"/>
                <a:ea typeface="MS PGothic" panose="020B0600070205080204" charset="-128"/>
                <a:cs typeface="Times New Roman" panose="02020603050405020304" pitchFamily="18" charset="0"/>
              </a:rPr>
              <a:t>Slots (AM2 and PM1 on </a:t>
            </a:r>
            <a:r>
              <a:rPr lang="en-US" altLang="ja-JP" sz="2800" dirty="0">
                <a:latin typeface="Times New Roman" panose="02020603050405020304" pitchFamily="18" charset="0"/>
                <a:ea typeface="MS PGothic" panose="020B0600070205080204" charset="-128"/>
                <a:cs typeface="Times New Roman" panose="02020603050405020304" pitchFamily="18" charset="0"/>
              </a:rPr>
              <a:t>Thur.)</a:t>
            </a:r>
          </a:p>
          <a:p>
            <a:pPr lvl="1" algn="just"/>
            <a:r>
              <a:rPr lang="en-US" altLang="ko-KR" sz="2400" dirty="0">
                <a:latin typeface="Times New Roman" panose="02020603050405020304" pitchFamily="18" charset="0"/>
                <a:ea typeface="굴림" panose="020B0600000101010101" charset="-127"/>
                <a:cs typeface="Times New Roman" panose="02020603050405020304" pitchFamily="18" charset="0"/>
              </a:rPr>
              <a:t>Need contributions for NG-OWC</a:t>
            </a:r>
          </a:p>
          <a:p>
            <a:pPr lvl="1" algn="just"/>
            <a:r>
              <a:rPr lang="en-US" altLang="ja-JP" sz="2400" dirty="0">
                <a:latin typeface="Times New Roman" panose="02020603050405020304" pitchFamily="18" charset="0"/>
                <a:cs typeface="Times New Roman" panose="02020603050405020304" pitchFamily="18" charset="0"/>
              </a:rPr>
              <a:t>Invite some companies for presentations.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229600" cy="1143000"/>
          </a:xfrm>
        </p:spPr>
        <p:txBody>
          <a:bodyPr>
            <a:normAutofit/>
          </a:bodyPr>
          <a:lstStyle/>
          <a:p>
            <a:pPr lvl="1" algn="ctr"/>
            <a:r>
              <a:rPr lang="en-US" altLang="ja-JP" sz="4000" dirty="0">
                <a:latin typeface="Times New Roman" panose="02020603050405020304" pitchFamily="18" charset="0"/>
                <a:cs typeface="Times New Roman" panose="02020603050405020304" pitchFamily="18" charset="0"/>
              </a:rPr>
              <a:t>Plan for IG NG-OWC</a:t>
            </a:r>
          </a:p>
        </p:txBody>
      </p:sp>
      <p:sp>
        <p:nvSpPr>
          <p:cNvPr id="7" name="Rectangle 3"/>
          <p:cNvSpPr>
            <a:spLocks noGrp="1" noChangeArrowheads="1"/>
          </p:cNvSpPr>
          <p:nvPr>
            <p:ph idx="1"/>
          </p:nvPr>
        </p:nvSpPr>
        <p:spPr>
          <a:xfrm>
            <a:off x="251520" y="2057400"/>
            <a:ext cx="8640960" cy="3887944"/>
          </a:xfrm>
        </p:spPr>
        <p:txBody>
          <a:bodyPr>
            <a:normAutofit/>
          </a:bodyPr>
          <a:lstStyle/>
          <a:p>
            <a:pPr algn="just"/>
            <a:r>
              <a:rPr lang="en-US" altLang="ko-KR" sz="2800" dirty="0">
                <a:latin typeface="Times New Roman" panose="02020603050405020304" pitchFamily="18" charset="0"/>
                <a:ea typeface="굴림" panose="020B0600000101010101" charset="-127"/>
                <a:cs typeface="Times New Roman" panose="02020603050405020304" pitchFamily="18" charset="0"/>
              </a:rPr>
              <a:t>Invite contributors from research institute and companies</a:t>
            </a:r>
          </a:p>
          <a:p>
            <a:pPr algn="just"/>
            <a:r>
              <a:rPr lang="en-US" altLang="ja-JP" sz="2800" dirty="0">
                <a:latin typeface="Times New Roman" panose="02020603050405020304" pitchFamily="18" charset="0"/>
                <a:cs typeface="Times New Roman" panose="02020603050405020304" pitchFamily="18" charset="0"/>
                <a:sym typeface="+mn-ea"/>
              </a:rPr>
              <a:t>Create Task Group in next year</a:t>
            </a:r>
            <a:endParaRPr lang="en-US" altLang="ko-KR" sz="2800" dirty="0">
              <a:latin typeface="Times New Roman" panose="02020603050405020304" pitchFamily="18" charset="0"/>
              <a:ea typeface="굴림" panose="020B0600000101010101" charset="-127"/>
              <a:cs typeface="Times New Roman" panose="02020603050405020304" pitchFamily="18" charset="0"/>
            </a:endParaRPr>
          </a:p>
          <a:p>
            <a:pPr algn="just"/>
            <a:endParaRPr lang="en-US" altLang="ko-KR" sz="2800" dirty="0">
              <a:solidFill>
                <a:srgbClr val="0070C0"/>
              </a:solidFill>
              <a:latin typeface="Times New Roman" panose="02020603050405020304" pitchFamily="18" charset="0"/>
              <a:ea typeface="굴림" panose="020B0600000101010101" charset="-127"/>
              <a:cs typeface="Times New Roman" panose="02020603050405020304" pitchFamily="18" charset="0"/>
            </a:endParaRPr>
          </a:p>
          <a:p>
            <a:pPr algn="just">
              <a:lnSpc>
                <a:spcPct val="80000"/>
              </a:lnSpc>
            </a:pPr>
            <a:endParaRPr lang="en-US" altLang="ko-KR" sz="2800" dirty="0">
              <a:latin typeface="Times New Roman" panose="02020603050405020304" pitchFamily="18" charset="0"/>
              <a:ea typeface="굴림" panose="020B0600000101010101" charset="-127"/>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562</Words>
  <Application>Microsoft Office PowerPoint</Application>
  <PresentationFormat>화면 슬라이드 쇼(4:3)</PresentationFormat>
  <Paragraphs>50</Paragraphs>
  <Slides>8</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8</vt:i4>
      </vt:variant>
    </vt:vector>
  </HeadingPairs>
  <TitlesOfParts>
    <vt:vector size="14" baseType="lpstr">
      <vt:lpstr>MS PGothic</vt:lpstr>
      <vt:lpstr>Arial</vt:lpstr>
      <vt:lpstr>Calibri</vt:lpstr>
      <vt:lpstr>Times New Roman</vt:lpstr>
      <vt:lpstr>Verdana</vt:lpstr>
      <vt:lpstr>Office Theme</vt:lpstr>
      <vt:lpstr>PowerPoint 프레젠테이션</vt:lpstr>
      <vt:lpstr>PowerPoint 프레젠테이션</vt:lpstr>
      <vt:lpstr>Session Objectives</vt:lpstr>
      <vt:lpstr>Session Schedule</vt:lpstr>
      <vt:lpstr>Accomplishment for the meeting</vt:lpstr>
      <vt:lpstr>Accomplishment for the meeting</vt:lpstr>
      <vt:lpstr>Plan for November Meeting</vt:lpstr>
      <vt:lpstr>Plan for IG NG-OWC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944</cp:revision>
  <cp:lastPrinted>2017-05-07T15:48:00Z</cp:lastPrinted>
  <dcterms:created xsi:type="dcterms:W3CDTF">2010-05-15T17:50:00Z</dcterms:created>
  <dcterms:modified xsi:type="dcterms:W3CDTF">2024-09-12T22:08:09Z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559B7933F385486A97025CEB895C140C_13</vt:lpwstr>
  </property>
  <property fmtid="{D5CDD505-2E9C-101B-9397-08002B2CF9AE}" pid="3" name="KSOProductBuildVer">
    <vt:lpwstr>1033-12.2.0.18199</vt:lpwstr>
  </property>
</Properties>
</file>