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3"/>
  </p:handoutMasterIdLst>
  <p:sldIdLst>
    <p:sldId id="346" r:id="rId3"/>
    <p:sldId id="311" r:id="rId5"/>
    <p:sldId id="371" r:id="rId6"/>
    <p:sldId id="405" r:id="rId7"/>
    <p:sldId id="407" r:id="rId8"/>
    <p:sldId id="408" r:id="rId9"/>
    <p:sldId id="409" r:id="rId10"/>
    <p:sldId id="406" r:id="rId11"/>
    <p:sldId id="36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3488" autoAdjust="0"/>
  </p:normalViewPr>
  <p:slideViewPr>
    <p:cSldViewPr showGuides="1">
      <p:cViewPr varScale="1">
        <p:scale>
          <a:sx n="83" d="100"/>
          <a:sy n="83" d="100"/>
        </p:scale>
        <p:origin x="1339" y="7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388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endParaRPr lang="en-US"/>
          </a:p>
        </p:txBody>
      </p:sp>
      <p:sp>
        <p:nvSpPr>
          <p:cNvPr id="6" name="Slide Number Placeholder 5"/>
          <p:cNvSpPr>
            <a:spLocks noGrp="1"/>
          </p:cNvSpPr>
          <p:nvPr>
            <p:ph type="sldNum" sz="quarter" idx="5"/>
          </p:nvPr>
        </p:nvSpPr>
        <p:spPr/>
        <p:txBody>
          <a:bodyPr/>
          <a:lstStyle/>
          <a:p>
            <a:fld id="{15234A02-7D3B-CD49-A0E0-CACF1D6BF2B3}"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endParaRPr lang="en-US" sz="14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endParaRPr lang="en-US" sz="1400" b="1" dirty="0">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2024</a:t>
            </a:r>
            <a:endParaRPr lang="en-US" sz="1400" b="1" dirty="0">
              <a:latin typeface="Times New Roman" panose="02020603050405020304" pitchFamily="18" charset="0"/>
              <a:cs typeface="Times New Roman" panose="02020603050405020304" pitchFamily="18" charset="0"/>
            </a:endParaRP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52400"/>
            <a:ext cx="3276600" cy="306705"/>
          </a:xfrm>
          <a:prstGeom prst="rect">
            <a:avLst/>
          </a:prstGeom>
          <a:noFill/>
        </p:spPr>
        <p:txBody>
          <a:bodyPr wrap="square" rtlCol="0">
            <a:spAutoFit/>
          </a:bodyPr>
          <a:lstStyle/>
          <a:p>
            <a:pPr algn="r"/>
            <a:r>
              <a:rPr lang="en-US" sz="1400" b="1" i="0" dirty="0" err="1">
                <a:solidFill>
                  <a:schemeClr val="tx1"/>
                </a:solidFill>
                <a:effectLst/>
                <a:highlight>
                  <a:srgbClr val="FFFFFF"/>
                </a:highlight>
                <a:latin typeface="Verdana" panose="020B0604030504040204" pitchFamily="34" charset="0"/>
              </a:rPr>
              <a:t>DCN 15-24-0540-00-07ma</a:t>
            </a:r>
            <a:endParaRPr lang="en-US" sz="1400" b="1" i="0" dirty="0" err="1">
              <a:solidFill>
                <a:schemeClr val="tx1"/>
              </a:solidFill>
              <a:effectLst/>
              <a:highlight>
                <a:srgbClr val="FFFFFF"/>
              </a:highlight>
              <a:latin typeface="Verdana"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endParaRPr lang="en-US" sz="1400" dirty="0">
              <a:latin typeface="Times New Roman" panose="02020603050405020304" pitchFamily="18" charset="0"/>
              <a:cs typeface="Times New Roman" panose="02020603050405020304" pitchFamily="18" charset="0"/>
            </a:endParaRP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785485"/>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IG NG-OWC</a:t>
            </a:r>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marL="1541780" indent="-1541780"/>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sz="1600">
                <a:latin typeface="Times New Roman Regular" panose="02020603050405020304" charset="0"/>
                <a:cs typeface="Times New Roman Regular" panose="02020603050405020304" charset="0"/>
                <a:sym typeface="+mn-ea"/>
              </a:rPr>
              <a:t>Priority based data aggregation and scheduling to improve the QoS in FSO enabled VANET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September 10, 2024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zh-CN" sz="1600" dirty="0" err="1">
                <a:latin typeface="Times New Roman" panose="02020603050405020304" pitchFamily="18" charset="0"/>
                <a:cs typeface="Times New Roman" panose="02020603050405020304" pitchFamily="18" charset="0"/>
              </a:rPr>
              <a:t>Muhammad </a:t>
            </a:r>
            <a:r>
              <a:rPr lang="en-US" altLang="zh-CN" sz="1600" dirty="0" err="1">
                <a:latin typeface="Times New Roman" panose="02020603050405020304" pitchFamily="18" charset="0"/>
                <a:cs typeface="Times New Roman" panose="02020603050405020304" pitchFamily="18" charset="0"/>
                <a:sym typeface="+mn-ea"/>
              </a:rPr>
              <a:t>Ayaz</a:t>
            </a:r>
            <a:r>
              <a:rPr lang="en-US" altLang="zh-CN" sz="1600" dirty="0">
                <a:latin typeface="Times New Roman" panose="02020603050405020304" pitchFamily="18" charset="0"/>
                <a:cs typeface="Times New Roman" panose="02020603050405020304" pitchFamily="18" charset="0"/>
              </a:rPr>
              <a:t>, Nguyen Ngoc Huy, 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err="1">
                <a:latin typeface="Times New Roman" panose="02020603050405020304" pitchFamily="18" charset="0"/>
                <a:ea typeface="굴림" panose="020B0600000101010101" charset="-127"/>
                <a:cs typeface="Times New Roman" panose="02020603050405020304" pitchFamily="18" charset="0"/>
              </a:rPr>
              <a:t>Kookmin</a:t>
            </a:r>
            <a:r>
              <a:rPr lang="en-US" altLang="ko-KR" sz="1600" dirty="0">
                <a:latin typeface="Times New Roman" panose="02020603050405020304" pitchFamily="18" charset="0"/>
                <a:ea typeface="굴림" panose="020B0600000101010101" charset="-127"/>
                <a:cs typeface="Times New Roman" panose="02020603050405020304" pitchFamily="18" charset="0"/>
              </a:rPr>
              <a:t>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endParaRPr lang="en-US" altLang="ja-JP"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 the </a:t>
            </a:r>
            <a:r>
              <a:rPr lang="en-US" sz="1600">
                <a:latin typeface="Times New Roman Regular" panose="02020603050405020304" charset="0"/>
                <a:cs typeface="Times New Roman Regular" panose="02020603050405020304" charset="0"/>
                <a:sym typeface="+mn-ea"/>
              </a:rPr>
              <a:t>Priority based data aggregation and scheduling to improve the QoS in FSO enabled VANET</a:t>
            </a: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NG-OCC</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NG-OCC.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atin typeface="Times New Roman Regular" panose="02020603050405020304" charset="0"/>
                <a:cs typeface="Times New Roman Regular" panose="02020603050405020304" charset="0"/>
                <a:sym typeface="+mn-ea"/>
              </a:rPr>
              <a:t>Priority based data aggregation and scheduling to improve the QoS in FSO enabled VANET</a:t>
            </a:r>
            <a:br>
              <a:rPr lang="en-US" altLang="ja-JP" b="1" dirty="0">
                <a:ea typeface="MS PGothic" panose="020B0600070205080204" charset="-128"/>
              </a:rPr>
            </a:br>
            <a:br>
              <a:rPr lang="en-US" altLang="ja-JP" dirty="0">
                <a:ea typeface="MS PGothic" panose="020B0600070205080204" charset="-128"/>
              </a:rPr>
            </a:b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dirty="0">
                <a:ea typeface="MS PGothic" panose="020B0600070205080204" charset="-128"/>
              </a:rPr>
              <a:t>September 12, 2024</a:t>
            </a:r>
            <a:endParaRPr lang="ja-JP"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417638"/>
            <a:ext cx="8599140" cy="4918464"/>
          </a:xfrm>
        </p:spPr>
        <p:txBody>
          <a:bodyPr>
            <a:normAutofit lnSpcReduction="20000"/>
          </a:bodyPr>
          <a:lstStyle/>
          <a:p>
            <a:pPr algn="just"/>
            <a:r>
              <a:rPr lang="en-US" altLang="ja-JP" sz="2800" dirty="0">
                <a:latin typeface="Times New Roman" panose="02020603050405020304" pitchFamily="18" charset="0"/>
                <a:cs typeface="Times New Roman" panose="02020603050405020304" pitchFamily="18" charset="0"/>
              </a:rPr>
              <a:t>Background</a:t>
            </a:r>
            <a:endParaRPr lang="en-US" altLang="ja-JP" sz="2800" dirty="0">
              <a:latin typeface="Times New Roman" panose="02020603050405020304" pitchFamily="18" charset="0"/>
              <a:cs typeface="Times New Roman" panose="02020603050405020304" pitchFamily="18" charset="0"/>
            </a:endParaRPr>
          </a:p>
          <a:p>
            <a:pPr lvl="1" algn="just"/>
            <a:r>
              <a:rPr lang="en-US" sz="2450">
                <a:latin typeface="Times New Roman Regular" panose="02020603050405020304" charset="0"/>
                <a:cs typeface="Times New Roman Regular" panose="02020603050405020304" charset="0"/>
                <a:sym typeface="+mn-ea"/>
              </a:rPr>
              <a:t>FSO</a:t>
            </a:r>
            <a:endParaRPr lang="en-US" sz="2450">
              <a:latin typeface="Times New Roman Regular" panose="02020603050405020304" charset="0"/>
              <a:cs typeface="Times New Roman Regular" panose="02020603050405020304" charset="0"/>
              <a:sym typeface="+mn-ea"/>
            </a:endParaRPr>
          </a:p>
          <a:p>
            <a:pPr lvl="1" algn="just"/>
            <a:r>
              <a:rPr lang="en-US" sz="2450">
                <a:latin typeface="Times New Roman Regular" panose="02020603050405020304" charset="0"/>
                <a:cs typeface="Times New Roman Regular" panose="02020603050405020304" charset="0"/>
                <a:sym typeface="+mn-ea"/>
              </a:rPr>
              <a:t>VANET</a:t>
            </a:r>
            <a:endParaRPr lang="en-US" sz="2450">
              <a:latin typeface="Times New Roman Regular" panose="02020603050405020304" charset="0"/>
              <a:cs typeface="Times New Roman Regular" panose="02020603050405020304" charset="0"/>
              <a:sym typeface="+mn-ea"/>
            </a:endParaRPr>
          </a:p>
          <a:p>
            <a:pPr lvl="1" algn="just"/>
            <a:r>
              <a:rPr lang="en-US" sz="2450">
                <a:latin typeface="Times New Roman Regular" panose="02020603050405020304" charset="0"/>
                <a:cs typeface="Times New Roman Regular" panose="02020603050405020304" charset="0"/>
                <a:sym typeface="+mn-ea"/>
              </a:rPr>
              <a:t>FSO enabled VANET</a:t>
            </a:r>
            <a:endParaRPr lang="en-US" sz="2450">
              <a:latin typeface="Times New Roman Regular" panose="02020603050405020304" charset="0"/>
              <a:cs typeface="Times New Roman Regular" panose="02020603050405020304" charset="0"/>
              <a:sym typeface="+mn-ea"/>
            </a:endParaRPr>
          </a:p>
          <a:p>
            <a:pPr lvl="1" algn="just"/>
            <a:r>
              <a:rPr lang="en-US" sz="2450">
                <a:latin typeface="Times New Roman Regular" panose="02020603050405020304" charset="0"/>
                <a:cs typeface="Times New Roman Regular" panose="02020603050405020304" charset="0"/>
                <a:sym typeface="+mn-ea"/>
              </a:rPr>
              <a:t>QoS</a:t>
            </a:r>
            <a:endParaRPr lang="en-US" sz="2450">
              <a:latin typeface="Times New Roman Regular" panose="02020603050405020304" charset="0"/>
              <a:cs typeface="Times New Roman Regular" panose="02020603050405020304" charset="0"/>
            </a:endParaRPr>
          </a:p>
          <a:p>
            <a:pPr algn="just"/>
            <a:r>
              <a:rPr lang="en-US" altLang="ja-JP" sz="2800" dirty="0">
                <a:latin typeface="Times New Roman" panose="02020603050405020304" pitchFamily="18" charset="0"/>
                <a:cs typeface="Times New Roman" panose="02020603050405020304" pitchFamily="18" charset="0"/>
              </a:rPr>
              <a:t>Proposed </a:t>
            </a:r>
            <a:r>
              <a:rPr lang="en-US" sz="2800">
                <a:latin typeface="Times New Roman Regular" panose="02020603050405020304" charset="0"/>
                <a:cs typeface="Times New Roman Regular" panose="02020603050405020304" charset="0"/>
                <a:sym typeface="+mn-ea"/>
              </a:rPr>
              <a:t>Priority based data aggregation and scheduling to improve the QoS in FSO enabled VANET</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Conclusion</a:t>
            </a:r>
            <a:endParaRPr lang="en-US" altLang="ja-JP" sz="2800" dirty="0">
              <a:latin typeface="Times New Roman" panose="02020603050405020304" pitchFamily="18" charset="0"/>
              <a:cs typeface="Times New Roman" panose="02020603050405020304" pitchFamily="18" charset="0"/>
            </a:endParaRPr>
          </a:p>
          <a:p>
            <a:pPr algn="just"/>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381000" y="1447800"/>
            <a:ext cx="8229600" cy="3687762"/>
          </a:xfrm>
        </p:spPr>
        <p:txBody>
          <a:bodyPr>
            <a:noAutofit/>
          </a:bodyPr>
          <a:lstStyle/>
          <a:p>
            <a:pPr algn="just">
              <a:buFont typeface="Wingdings" panose="05000000000000000000" charset="0"/>
              <a:buChar char="Ø"/>
            </a:pPr>
            <a:r>
              <a:rPr lang="en-US" sz="2200" b="1">
                <a:latin typeface="Times New Roman Regular" panose="02020603050405020304" charset="0"/>
                <a:cs typeface="Times New Roman Regular" panose="02020603050405020304" charset="0"/>
                <a:sym typeface="+mn-ea"/>
              </a:rPr>
              <a:t>Free-Space Optics (FSO)</a:t>
            </a:r>
            <a:endParaRPr lang="en-US" sz="2200" b="1">
              <a:latin typeface="Times New Roman Regular" panose="02020603050405020304" charset="0"/>
              <a:cs typeface="Times New Roman Regular" panose="02020603050405020304" charset="0"/>
              <a:sym typeface="+mn-ea"/>
            </a:endParaRPr>
          </a:p>
          <a:p>
            <a:pPr algn="just"/>
            <a:r>
              <a:rPr lang="en-US" sz="2200">
                <a:latin typeface="Times New Roman Regular" panose="02020603050405020304" charset="0"/>
                <a:cs typeface="Times New Roman Regular" panose="02020603050405020304" charset="0"/>
                <a:sym typeface="+mn-ea"/>
              </a:rPr>
              <a:t>Free-Space Optics (FSO) sends data across the atmosphere using light, usually infrared laser beams.</a:t>
            </a:r>
            <a:endParaRPr lang="en-US" sz="2200">
              <a:latin typeface="Times New Roman Regular" panose="02020603050405020304" charset="0"/>
              <a:cs typeface="Times New Roman Regular" panose="02020603050405020304" charset="0"/>
            </a:endParaRPr>
          </a:p>
          <a:p>
            <a:pPr algn="just"/>
            <a:r>
              <a:rPr lang="en-US" sz="2200">
                <a:latin typeface="Times New Roman Regular" panose="02020603050405020304" charset="0"/>
                <a:cs typeface="Times New Roman Regular" panose="02020603050405020304" charset="0"/>
                <a:sym typeface="+mn-ea"/>
              </a:rPr>
              <a:t>It provides point-to-point, high-speed communication without requiring physical infrastructure like wires.</a:t>
            </a:r>
            <a:endParaRPr lang="en-US" sz="2200">
              <a:latin typeface="Times New Roman Regular" panose="02020603050405020304" charset="0"/>
              <a:cs typeface="Times New Roman Regular" panose="02020603050405020304" charset="0"/>
            </a:endParaRPr>
          </a:p>
          <a:p>
            <a:pPr algn="just"/>
            <a:r>
              <a:rPr lang="en-US" sz="2200">
                <a:latin typeface="Times New Roman Regular" panose="02020603050405020304" charset="0"/>
                <a:cs typeface="Times New Roman Regular" panose="02020603050405020304" charset="0"/>
                <a:sym typeface="+mn-ea"/>
              </a:rPr>
              <a:t>FSO can support very high data transfer rates, making it suitable for applications that require large amounts of data transmission.</a:t>
            </a:r>
            <a:endParaRPr lang="en-US" sz="2200">
              <a:latin typeface="Times New Roman Regular" panose="02020603050405020304" charset="0"/>
              <a:cs typeface="Times New Roman Regular" panose="02020603050405020304" charset="0"/>
            </a:endParaRPr>
          </a:p>
          <a:p>
            <a:pPr algn="just"/>
            <a:r>
              <a:rPr lang="en-US" sz="2200">
                <a:latin typeface="Times New Roman Regular" panose="02020603050405020304" charset="0"/>
                <a:cs typeface="Times New Roman Regular" panose="02020603050405020304" charset="0"/>
                <a:sym typeface="+mn-ea"/>
              </a:rPr>
              <a:t>FSO can be more secure than RF communications due to the limited range and difficulty of intercepting the signal</a:t>
            </a:r>
            <a:endParaRPr lang="en-US" altLang="ja-JP"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Continue...</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524000"/>
            <a:ext cx="8229600" cy="3687762"/>
          </a:xfrm>
        </p:spPr>
        <p:txBody>
          <a:bodyPr>
            <a:noAutofit/>
          </a:bodyPr>
          <a:lstStyle/>
          <a:p>
            <a:pPr algn="just">
              <a:buFont typeface="Wingdings" panose="05000000000000000000" charset="0"/>
              <a:buChar char="Ø"/>
            </a:pPr>
            <a:r>
              <a:rPr lang="en-US" sz="2400" b="1">
                <a:latin typeface="Times New Roman Regular" panose="02020603050405020304" charset="0"/>
                <a:cs typeface="Times New Roman Regular" panose="02020603050405020304" charset="0"/>
                <a:sym typeface="+mn-ea"/>
              </a:rPr>
              <a:t>Vehicular Ad-Hoc Networks (VANETs)</a:t>
            </a:r>
            <a:endParaRPr lang="en-US" sz="2400" b="1">
              <a:latin typeface="Times New Roman Regular" panose="02020603050405020304" charset="0"/>
              <a:cs typeface="Times New Roman Regular" panose="02020603050405020304" charset="0"/>
              <a:sym typeface="+mn-ea"/>
            </a:endParaRPr>
          </a:p>
          <a:p>
            <a:pPr algn="just"/>
            <a:r>
              <a:rPr lang="en-US" sz="2400">
                <a:latin typeface="Times New Roman Regular" panose="02020603050405020304" charset="0"/>
                <a:cs typeface="Times New Roman Regular" panose="02020603050405020304" charset="0"/>
                <a:sym typeface="+mn-ea"/>
              </a:rPr>
              <a:t>VANETs are a type of mobile ad-hoc network (MANET) specifically designed for communication between vehicles.</a:t>
            </a:r>
            <a:endParaRPr lang="en-US" sz="2400">
              <a:latin typeface="Times New Roman Regular" panose="02020603050405020304" charset="0"/>
              <a:cs typeface="Times New Roman Regular" panose="02020603050405020304" charset="0"/>
            </a:endParaRPr>
          </a:p>
          <a:p>
            <a:pPr algn="just"/>
            <a:r>
              <a:rPr lang="en-US" sz="2400">
                <a:latin typeface="Times New Roman Regular" panose="02020603050405020304" charset="0"/>
                <a:cs typeface="Times New Roman Regular" panose="02020603050405020304" charset="0"/>
                <a:sym typeface="+mn-ea"/>
              </a:rPr>
              <a:t>These networks allow vehicles to exchange information with each other and with roadside infrastructure, enabling a wide range of applications.</a:t>
            </a:r>
            <a:endParaRPr lang="en-US" sz="2400">
              <a:latin typeface="Times New Roman Regular" panose="02020603050405020304" charset="0"/>
              <a:cs typeface="Times New Roman Regular" panose="02020603050405020304" charset="0"/>
            </a:endParaRPr>
          </a:p>
          <a:p>
            <a:pPr algn="just"/>
            <a:r>
              <a:rPr lang="en-US" sz="2400">
                <a:latin typeface="Times New Roman Regular" panose="02020603050405020304" charset="0"/>
                <a:cs typeface="Times New Roman Regular" panose="02020603050405020304" charset="0"/>
                <a:sym typeface="+mn-ea"/>
              </a:rPr>
              <a:t>VANETs are self-organizing networks that do not require a fixed infrastructure. Vehicles can form a network on and communicate with each other directly.</a:t>
            </a:r>
            <a:endParaRPr lang="en-US" sz="2400">
              <a:latin typeface="Times New Roman Regular" panose="02020603050405020304" charset="0"/>
              <a:cs typeface="Times New Roman Regular" panose="02020603050405020304" charset="0"/>
            </a:endParaRPr>
          </a:p>
          <a:p>
            <a:pPr lvl="0" algn="just"/>
            <a:endParaRPr lang="en-US" altLang="ja-JP"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sym typeface="+mn-ea"/>
              </a:rPr>
              <a:t>Continue...</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417955"/>
            <a:ext cx="8229600" cy="4270375"/>
          </a:xfrm>
        </p:spPr>
        <p:txBody>
          <a:bodyPr anchor="b">
            <a:noAutofit/>
          </a:bodyPr>
          <a:lstStyle/>
          <a:p>
            <a:pPr>
              <a:buFont typeface="Wingdings" panose="05000000000000000000" charset="0"/>
              <a:buChar char="Ø"/>
            </a:pPr>
            <a:r>
              <a:rPr lang="en-US" sz="1800" b="1">
                <a:latin typeface="Times New Roman Regular" panose="02020603050405020304" charset="0"/>
                <a:cs typeface="Times New Roman Regular" panose="02020603050405020304" charset="0"/>
                <a:sym typeface="+mn-ea"/>
              </a:rPr>
              <a:t>FSO enabled VANET</a:t>
            </a:r>
            <a:endParaRPr lang="en-US" sz="1800" b="1">
              <a:latin typeface="Times New Roman Regular" panose="02020603050405020304" charset="0"/>
              <a:cs typeface="Times New Roman Regular" panose="02020603050405020304" charset="0"/>
            </a:endParaRPr>
          </a:p>
          <a:p>
            <a:pPr lvl="0" algn="just"/>
            <a:r>
              <a:rPr lang="en-US" sz="1800">
                <a:latin typeface="Times New Roman Regular" panose="02020603050405020304" charset="0"/>
                <a:cs typeface="Times New Roman Regular" panose="02020603050405020304" charset="0"/>
                <a:sym typeface="+mn-ea"/>
              </a:rPr>
              <a:t>Integrating FSO technology into VANETs involves using optical communication to enhance the traditional communication methods like DSRC (Dedicated Short Range Communications) or cellular networks.</a:t>
            </a:r>
            <a:endParaRPr lang="en-US" sz="1800">
              <a:latin typeface="Times New Roman Regular" panose="02020603050405020304" charset="0"/>
              <a:cs typeface="Times New Roman Regular" panose="02020603050405020304" charset="0"/>
            </a:endParaRPr>
          </a:p>
          <a:p>
            <a:pPr lvl="0" algn="just"/>
            <a:r>
              <a:rPr lang="en-US" sz="1800">
                <a:latin typeface="Times New Roman Regular" panose="02020603050405020304" charset="0"/>
                <a:cs typeface="Times New Roman Regular" panose="02020603050405020304" charset="0"/>
                <a:sym typeface="+mn-ea"/>
              </a:rPr>
              <a:t>High Data Rates</a:t>
            </a:r>
            <a:endParaRPr lang="en-US" sz="1800">
              <a:latin typeface="Times New Roman Regular" panose="02020603050405020304" charset="0"/>
              <a:cs typeface="Times New Roman Regular" panose="02020603050405020304" charset="0"/>
            </a:endParaRPr>
          </a:p>
          <a:p>
            <a:pPr lvl="0" algn="just"/>
            <a:r>
              <a:rPr lang="en-US" sz="1800">
                <a:latin typeface="Times New Roman Regular" panose="02020603050405020304" charset="0"/>
                <a:cs typeface="Times New Roman Regular" panose="02020603050405020304" charset="0"/>
                <a:sym typeface="+mn-ea"/>
              </a:rPr>
              <a:t>Low Latency</a:t>
            </a:r>
            <a:endParaRPr lang="en-US" sz="1800">
              <a:latin typeface="Times New Roman Regular" panose="02020603050405020304" charset="0"/>
              <a:cs typeface="Times New Roman Regular" panose="02020603050405020304" charset="0"/>
            </a:endParaRPr>
          </a:p>
          <a:p>
            <a:pPr lvl="0" algn="just"/>
            <a:r>
              <a:rPr lang="en-US" sz="1800">
                <a:latin typeface="Times New Roman Regular" panose="02020603050405020304" charset="0"/>
                <a:cs typeface="Times New Roman Regular" panose="02020603050405020304" charset="0"/>
                <a:sym typeface="+mn-ea"/>
              </a:rPr>
              <a:t>Security</a:t>
            </a:r>
            <a:endParaRPr lang="en-US" sz="1800">
              <a:latin typeface="Times New Roman Regular" panose="02020603050405020304" charset="0"/>
              <a:cs typeface="Times New Roman Regular" panose="02020603050405020304" charset="0"/>
              <a:sym typeface="+mn-ea"/>
            </a:endParaRPr>
          </a:p>
          <a:p>
            <a:pPr lvl="0" algn="just"/>
            <a:endParaRPr lang="en-US" sz="1800">
              <a:latin typeface="Times New Roman Regular" panose="02020603050405020304" charset="0"/>
              <a:cs typeface="Times New Roman Regular" panose="02020603050405020304" charset="0"/>
              <a:sym typeface="+mn-ea"/>
            </a:endParaRPr>
          </a:p>
          <a:p>
            <a:pPr algn="just">
              <a:buFont typeface="Wingdings" panose="05000000000000000000" charset="0"/>
              <a:buChar char="Ø"/>
            </a:pPr>
            <a:r>
              <a:rPr lang="en-US" sz="1800" b="1">
                <a:latin typeface="Times New Roman Regular" panose="02020603050405020304" charset="0"/>
                <a:cs typeface="Times New Roman Regular" panose="02020603050405020304" charset="0"/>
                <a:sym typeface="+mn-ea"/>
              </a:rPr>
              <a:t>QoS</a:t>
            </a:r>
            <a:endParaRPr lang="en-US" sz="1800">
              <a:latin typeface="Times New Roman Regular" panose="02020603050405020304" charset="0"/>
              <a:cs typeface="Times New Roman Regular" panose="02020603050405020304" charset="0"/>
            </a:endParaRPr>
          </a:p>
          <a:p>
            <a:pPr algn="just"/>
            <a:r>
              <a:rPr lang="en-US" sz="1800">
                <a:latin typeface="Times New Roman Regular" panose="02020603050405020304" charset="0"/>
                <a:cs typeface="Times New Roman Regular" panose="02020603050405020304" charset="0"/>
                <a:sym typeface="+mn-ea"/>
              </a:rPr>
              <a:t>Free-Space Optics (FSO) can significantly enhance the capabilities of Vehicular Ad-Hoc Networks (VANETs)</a:t>
            </a:r>
            <a:endParaRPr lang="en-US" sz="1800">
              <a:latin typeface="Times New Roman Regular" panose="02020603050405020304" charset="0"/>
              <a:cs typeface="Times New Roman Regular" panose="02020603050405020304" charset="0"/>
            </a:endParaRPr>
          </a:p>
          <a:p>
            <a:pPr algn="just"/>
            <a:r>
              <a:rPr lang="en-US" sz="1800">
                <a:latin typeface="Times New Roman Regular" panose="02020603050405020304" charset="0"/>
                <a:cs typeface="Times New Roman Regular" panose="02020603050405020304" charset="0"/>
                <a:sym typeface="+mn-ea"/>
              </a:rPr>
              <a:t>But optimizing Quality of Service (QoS) remains a crucial challenge</a:t>
            </a:r>
            <a:endParaRPr lang="en-US" sz="1800">
              <a:latin typeface="Times New Roman Regular" panose="02020603050405020304" charset="0"/>
              <a:cs typeface="Times New Roman Regular" panose="02020603050405020304" charset="0"/>
            </a:endParaRPr>
          </a:p>
          <a:p>
            <a:pPr lvl="0" algn="just"/>
            <a:endParaRPr lang="en-US" altLang="ja-JP" sz="1800" dirty="0">
              <a:latin typeface="Times New Roman Regular" panose="02020603050405020304" charset="0"/>
              <a:cs typeface="Times New Roman Regular"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955"/>
            <a:ext cx="8229600" cy="1572260"/>
          </a:xfrm>
        </p:spPr>
        <p:txBody>
          <a:bodyPr>
            <a:normAutofit/>
          </a:bodyPr>
          <a:lstStyle/>
          <a:p>
            <a:r>
              <a:rPr lang="en-US" sz="3200">
                <a:latin typeface="Times New Roman Regular" panose="02020603050405020304" charset="0"/>
                <a:cs typeface="Times New Roman Regular" panose="02020603050405020304" charset="0"/>
                <a:sym typeface="+mn-ea"/>
              </a:rPr>
              <a:t>Priority based data aggregation and scheduling to improve the QoS in FSO enabled VANET</a:t>
            </a:r>
            <a:endParaRPr lang="en-US" sz="3200" dirty="0">
              <a:latin typeface="Times New Roman" panose="02020603050405020304" pitchFamily="18" charset="0"/>
              <a:cs typeface="Times New Roman" panose="02020603050405020304" pitchFamily="18" charset="0"/>
            </a:endParaRPr>
          </a:p>
        </p:txBody>
      </p:sp>
      <p:sp>
        <p:nvSpPr>
          <p:cNvPr id="9" name="Text Box 8"/>
          <p:cNvSpPr txBox="1"/>
          <p:nvPr/>
        </p:nvSpPr>
        <p:spPr>
          <a:xfrm>
            <a:off x="533400" y="1676400"/>
            <a:ext cx="4478020" cy="4523105"/>
          </a:xfrm>
          <a:prstGeom prst="rect">
            <a:avLst/>
          </a:prstGeom>
          <a:noFill/>
        </p:spPr>
        <p:txBody>
          <a:bodyPr wrap="square" rtlCol="0">
            <a:spAutoFit/>
          </a:bodyPr>
          <a:p>
            <a:r>
              <a:rPr lang="en-US">
                <a:latin typeface="Times New Roman Regular" panose="02020603050405020304" charset="0"/>
                <a:cs typeface="Times New Roman Regular" panose="02020603050405020304" charset="0"/>
              </a:rPr>
              <a:t>Architecture Components:</a:t>
            </a:r>
            <a:endParaRPr lang="en-US">
              <a:latin typeface="Times New Roman Regular" panose="02020603050405020304" charset="0"/>
              <a:cs typeface="Times New Roman Regular" panose="02020603050405020304" charset="0"/>
            </a:endParaRPr>
          </a:p>
          <a:p>
            <a:pPr marL="285750" indent="-285750">
              <a:buFont typeface="Arial" panose="020B0604020202020204" pitchFamily="34" charset="0"/>
              <a:buChar char="•"/>
            </a:pPr>
            <a:r>
              <a:rPr lang="en-US">
                <a:latin typeface="Times New Roman Regular" panose="02020603050405020304" charset="0"/>
                <a:cs typeface="Times New Roman Regular" panose="02020603050405020304" charset="0"/>
              </a:rPr>
              <a:t>Data processing queue store the data</a:t>
            </a:r>
            <a:endParaRPr lang="en-US">
              <a:latin typeface="Times New Roman Regular" panose="02020603050405020304" charset="0"/>
              <a:cs typeface="Times New Roman Regular" panose="02020603050405020304" charset="0"/>
            </a:endParaRPr>
          </a:p>
          <a:p>
            <a:pPr marL="285750" indent="-285750">
              <a:buFont typeface="Arial" panose="020B0604020202020204" pitchFamily="34" charset="0"/>
              <a:buChar char="•"/>
            </a:pPr>
            <a:r>
              <a:rPr lang="en-US">
                <a:latin typeface="Times New Roman Regular" panose="02020603050405020304" charset="0"/>
                <a:cs typeface="Times New Roman Regular" panose="02020603050405020304" charset="0"/>
              </a:rPr>
              <a:t>Schedular is responsible to assign priority to data on the basis of their importence</a:t>
            </a:r>
            <a:endParaRPr lang="en-US">
              <a:latin typeface="Times New Roman Regular" panose="02020603050405020304" charset="0"/>
              <a:cs typeface="Times New Roman Regular" panose="02020603050405020304" charset="0"/>
            </a:endParaRPr>
          </a:p>
          <a:p>
            <a:pPr marL="285750" indent="-285750">
              <a:buFont typeface="Arial" panose="020B0604020202020204" pitchFamily="34" charset="0"/>
              <a:buChar char="•"/>
            </a:pPr>
            <a:r>
              <a:rPr lang="en-US">
                <a:latin typeface="Times New Roman Regular" panose="02020603050405020304" charset="0"/>
                <a:cs typeface="Times New Roman Regular" panose="02020603050405020304" charset="0"/>
              </a:rPr>
              <a:t>Infrastructure communicate with vehicles and cloud</a:t>
            </a:r>
            <a:endParaRPr lang="en-US">
              <a:latin typeface="Times New Roman Regular" panose="02020603050405020304" charset="0"/>
              <a:cs typeface="Times New Roman Regular" panose="02020603050405020304" charset="0"/>
            </a:endParaRPr>
          </a:p>
          <a:p>
            <a:pPr marL="285750" indent="-285750">
              <a:buFont typeface="Arial" panose="020B0604020202020204" pitchFamily="34" charset="0"/>
              <a:buChar char="•"/>
            </a:pPr>
            <a:r>
              <a:rPr lang="en-US">
                <a:latin typeface="Times New Roman Regular" panose="02020603050405020304" charset="0"/>
                <a:cs typeface="Times New Roman Regular" panose="02020603050405020304" charset="0"/>
              </a:rPr>
              <a:t>Vehicle to vehicle communication</a:t>
            </a:r>
            <a:endParaRPr lang="en-US">
              <a:latin typeface="Times New Roman Regular" panose="02020603050405020304" charset="0"/>
              <a:cs typeface="Times New Roman Regular" panose="02020603050405020304" charset="0"/>
            </a:endParaRPr>
          </a:p>
          <a:p>
            <a:pPr marL="285750" indent="-285750">
              <a:buFont typeface="Arial" panose="020B0604020202020204" pitchFamily="34" charset="0"/>
              <a:buChar char="•"/>
            </a:pPr>
            <a:r>
              <a:rPr lang="en-US">
                <a:latin typeface="Times New Roman Regular" panose="02020603050405020304" charset="0"/>
                <a:cs typeface="Times New Roman Regular" panose="02020603050405020304" charset="0"/>
              </a:rPr>
              <a:t>Emergency data : high priority</a:t>
            </a:r>
            <a:endParaRPr lang="en-US">
              <a:latin typeface="Times New Roman Regular" panose="02020603050405020304" charset="0"/>
              <a:cs typeface="Times New Roman Regular" panose="02020603050405020304" charset="0"/>
            </a:endParaRPr>
          </a:p>
          <a:p>
            <a:pPr marL="285750" indent="-285750">
              <a:buFont typeface="Arial" panose="020B0604020202020204" pitchFamily="34" charset="0"/>
              <a:buChar char="•"/>
            </a:pPr>
            <a:r>
              <a:rPr lang="en-US">
                <a:latin typeface="Times New Roman Regular" panose="02020603050405020304" charset="0"/>
                <a:cs typeface="Times New Roman Regular" panose="02020603050405020304" charset="0"/>
              </a:rPr>
              <a:t>Average data: medium priority</a:t>
            </a:r>
            <a:endParaRPr lang="en-US">
              <a:latin typeface="Times New Roman Regular" panose="02020603050405020304" charset="0"/>
              <a:cs typeface="Times New Roman Regular" panose="02020603050405020304" charset="0"/>
            </a:endParaRPr>
          </a:p>
          <a:p>
            <a:pPr marL="285750" indent="-285750">
              <a:buFont typeface="Arial" panose="020B0604020202020204" pitchFamily="34" charset="0"/>
              <a:buChar char="•"/>
            </a:pPr>
            <a:r>
              <a:rPr lang="en-US">
                <a:latin typeface="Times New Roman Regular" panose="02020603050405020304" charset="0"/>
                <a:cs typeface="Times New Roman Regular" panose="02020603050405020304" charset="0"/>
              </a:rPr>
              <a:t>Normal data : low priority</a:t>
            </a:r>
            <a:endParaRPr lang="en-US">
              <a:latin typeface="Times New Roman Regular" panose="02020603050405020304" charset="0"/>
              <a:cs typeface="Times New Roman Regular" panose="02020603050405020304" charset="0"/>
            </a:endParaRPr>
          </a:p>
          <a:p>
            <a:pPr marL="285750" indent="-285750">
              <a:buFont typeface="Arial" panose="020B0604020202020204" pitchFamily="34" charset="0"/>
              <a:buChar char="•"/>
            </a:pPr>
            <a:r>
              <a:rPr lang="en-US">
                <a:latin typeface="Times New Roman Regular" panose="02020603050405020304" charset="0"/>
                <a:cs typeface="Times New Roman Regular" panose="02020603050405020304" charset="0"/>
              </a:rPr>
              <a:t>FSO components:</a:t>
            </a:r>
            <a:endParaRPr lang="en-US">
              <a:latin typeface="Times New Roman Regular" panose="02020603050405020304" charset="0"/>
              <a:cs typeface="Times New Roman Regular" panose="02020603050405020304" charset="0"/>
            </a:endParaRPr>
          </a:p>
          <a:p>
            <a:pPr marL="742950" lvl="1" indent="-285750">
              <a:buFont typeface="Wingdings" panose="05000000000000000000" charset="0"/>
              <a:buChar char=""/>
            </a:pPr>
            <a:r>
              <a:rPr lang="en-US">
                <a:latin typeface="Times New Roman Regular" panose="02020603050405020304" charset="0"/>
                <a:cs typeface="Times New Roman Regular" panose="02020603050405020304" charset="0"/>
              </a:rPr>
              <a:t>Transmiter</a:t>
            </a:r>
            <a:endParaRPr lang="en-US">
              <a:latin typeface="Times New Roman Regular" panose="02020603050405020304" charset="0"/>
              <a:cs typeface="Times New Roman Regular" panose="02020603050405020304" charset="0"/>
            </a:endParaRPr>
          </a:p>
          <a:p>
            <a:pPr marL="742950" lvl="1" indent="-285750">
              <a:buFont typeface="Wingdings" panose="05000000000000000000" charset="0"/>
              <a:buChar char=""/>
            </a:pPr>
            <a:r>
              <a:rPr lang="en-US">
                <a:latin typeface="Times New Roman Regular" panose="02020603050405020304" charset="0"/>
                <a:cs typeface="Times New Roman Regular" panose="02020603050405020304" charset="0"/>
              </a:rPr>
              <a:t>Reciever</a:t>
            </a:r>
            <a:endParaRPr lang="en-US">
              <a:latin typeface="Times New Roman Regular" panose="02020603050405020304" charset="0"/>
              <a:cs typeface="Times New Roman Regular" panose="02020603050405020304" charset="0"/>
            </a:endParaRPr>
          </a:p>
          <a:p>
            <a:pPr marL="742950" lvl="1" indent="-285750">
              <a:buFont typeface="Wingdings" panose="05000000000000000000" charset="0"/>
              <a:buChar char=""/>
            </a:pPr>
            <a:r>
              <a:rPr lang="en-US">
                <a:latin typeface="Times New Roman Regular" panose="02020603050405020304" charset="0"/>
                <a:cs typeface="Times New Roman Regular" panose="02020603050405020304" charset="0"/>
              </a:rPr>
              <a:t>Optics</a:t>
            </a:r>
            <a:endParaRPr lang="en-US">
              <a:latin typeface="Times New Roman Regular" panose="02020603050405020304" charset="0"/>
              <a:cs typeface="Times New Roman Regular" panose="02020603050405020304" charset="0"/>
            </a:endParaRPr>
          </a:p>
          <a:p>
            <a:pPr marL="742950" lvl="1" indent="-285750">
              <a:buFont typeface="Wingdings" panose="05000000000000000000" charset="0"/>
              <a:buChar char=""/>
            </a:pPr>
            <a:r>
              <a:rPr lang="en-US">
                <a:latin typeface="Times New Roman Regular" panose="02020603050405020304" charset="0"/>
                <a:cs typeface="Times New Roman Regular" panose="02020603050405020304" charset="0"/>
              </a:rPr>
              <a:t>Modulation</a:t>
            </a:r>
            <a:endParaRPr lang="en-US">
              <a:latin typeface="Times New Roman Regular" panose="02020603050405020304" charset="0"/>
              <a:cs typeface="Times New Roman Regular" panose="02020603050405020304" charset="0"/>
            </a:endParaRPr>
          </a:p>
          <a:p>
            <a:pPr marL="742950" lvl="1" indent="-285750">
              <a:buFont typeface="Wingdings" panose="05000000000000000000" charset="0"/>
              <a:buChar char=""/>
            </a:pPr>
            <a:r>
              <a:rPr lang="en-US">
                <a:latin typeface="Times New Roman Regular" panose="02020603050405020304" charset="0"/>
                <a:cs typeface="Times New Roman Regular" panose="02020603050405020304" charset="0"/>
              </a:rPr>
              <a:t>Demodulation</a:t>
            </a:r>
            <a:endParaRPr lang="en-US">
              <a:latin typeface="Times New Roman Regular" panose="02020603050405020304" charset="0"/>
              <a:cs typeface="Times New Roman Regular" panose="02020603050405020304" charset="0"/>
            </a:endParaRPr>
          </a:p>
        </p:txBody>
      </p:sp>
      <p:pic>
        <p:nvPicPr>
          <p:cNvPr id="7" name="Content Placeholder 6" descr="image"/>
          <p:cNvPicPr>
            <a:picLocks noChangeAspect="1"/>
          </p:cNvPicPr>
          <p:nvPr>
            <p:ph idx="1"/>
          </p:nvPr>
        </p:nvPicPr>
        <p:blipFill>
          <a:blip r:embed="rId1"/>
          <a:stretch>
            <a:fillRect/>
          </a:stretch>
        </p:blipFill>
        <p:spPr>
          <a:xfrm>
            <a:off x="4724400" y="1943100"/>
            <a:ext cx="4184650" cy="398907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3342" y="1600200"/>
            <a:ext cx="8237316" cy="4209228"/>
          </a:xfrm>
        </p:spPr>
        <p:txBody>
          <a:bodyPr>
            <a:normAutofit/>
          </a:bodyPr>
          <a:lstStyle/>
          <a:p>
            <a:pPr algn="just"/>
            <a:r>
              <a:rPr lang="en-US" sz="2400">
                <a:latin typeface="Times New Roman Regular" panose="02020603050405020304" charset="0"/>
                <a:cs typeface="Times New Roman Regular" panose="02020603050405020304" charset="0"/>
                <a:sym typeface="+mn-ea"/>
              </a:rPr>
              <a:t>To improve the quality of service, data prioritization in FSO enabled VANETs is essential for ensuring the safe, efficient, and reliable operation of these networks.</a:t>
            </a:r>
            <a:endParaRPr lang="en-US" sz="2400">
              <a:latin typeface="Times New Roman Regular" panose="02020603050405020304" charset="0"/>
              <a:cs typeface="Times New Roman Regular" panose="02020603050405020304" charset="0"/>
            </a:endParaRPr>
          </a:p>
          <a:p>
            <a:pPr algn="just"/>
            <a:r>
              <a:rPr lang="en-US" sz="2400">
                <a:latin typeface="Times New Roman Regular" panose="02020603050405020304" charset="0"/>
                <a:cs typeface="Times New Roman Regular" panose="02020603050405020304" charset="0"/>
                <a:sym typeface="+mn-ea"/>
              </a:rPr>
              <a:t>Prioritizing critical messages, VANETs can improve road safety, enhance traffic management, and provide a better user experience.</a:t>
            </a:r>
            <a:endParaRPr lang="en-US" altLang="ja-JP" sz="2400" dirty="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608693" y="640932"/>
            <a:ext cx="7926614" cy="685800"/>
          </a:xfrm>
        </p:spPr>
        <p:txBody>
          <a:bodyPr>
            <a:normAutofit/>
          </a:bodyPr>
          <a:lstStyle/>
          <a:p>
            <a:pPr algn="ctr"/>
            <a:r>
              <a:rPr lang="en-US" sz="3600" dirty="0">
                <a:latin typeface="times" panose="02020603050405020304" pitchFamily="18" charset="0"/>
                <a:cs typeface="times" panose="02020603050405020304" pitchFamily="18" charset="0"/>
              </a:rPr>
              <a:t>Conclusion</a:t>
            </a:r>
            <a:endParaRPr lang="en-US" sz="2800" dirty="0">
              <a:latin typeface="times" panose="02020603050405020304" pitchFamily="18" charset="0"/>
              <a:cs typeface="times"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3" name="TextBox 2"/>
          <p:cNvSpPr txBox="1"/>
          <p:nvPr/>
        </p:nvSpPr>
        <p:spPr>
          <a:xfrm>
            <a:off x="190500" y="1600200"/>
            <a:ext cx="8763000" cy="1198880"/>
          </a:xfrm>
          <a:prstGeom prst="rect">
            <a:avLst/>
          </a:prstGeom>
          <a:noFill/>
        </p:spPr>
        <p:txBody>
          <a:bodyPr wrap="square" rtlCol="0">
            <a:spAutoFit/>
          </a:bodyPr>
          <a:lstStyle/>
          <a:p>
            <a:pPr marL="342900" indent="-342900" fontAlgn="base">
              <a:buFont typeface="+mj-lt"/>
              <a:buAutoNum type="arabicPeriod"/>
            </a:pPr>
            <a:r>
              <a:rPr lang="en-US">
                <a:latin typeface="Times New Roman Regular" panose="02020603050405020304" charset="0"/>
                <a:cs typeface="Times New Roman Regular" panose="02020603050405020304" charset="0"/>
                <a:sym typeface="+mn-ea"/>
              </a:rPr>
              <a:t>P. K. Sahoo, Siksha O Anusandhan University, A. K. Yadav, and Tribhuvan University, “A comprehensive road map of modern communication through free-space optics,” Journal of Optical Communications, Dec. 2020, doi: 10.1515/joc-2020-0238.</a:t>
            </a:r>
            <a:endParaRPr lang="en-US">
              <a:latin typeface="Times New Roman Regular" panose="02020603050405020304" charset="0"/>
              <a:cs typeface="Times New Roman Regular" panose="02020603050405020304" charset="0"/>
            </a:endParaRPr>
          </a:p>
          <a:p>
            <a:pPr marL="342900" indent="-342900" fontAlgn="base">
              <a:buFont typeface="+mj-lt"/>
              <a:buAutoNum type="arabicPeriod"/>
            </a:pPr>
            <a:endParaRPr lang="en-GB"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3700</Words>
  <Application>WPS Presentation</Application>
  <PresentationFormat>On-screen Show (4:3)</PresentationFormat>
  <Paragraphs>85</Paragraphs>
  <Slides>9</Slides>
  <Notes>1</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9</vt:i4>
      </vt:variant>
    </vt:vector>
  </HeadingPairs>
  <TitlesOfParts>
    <vt:vector size="24" baseType="lpstr">
      <vt:lpstr>Arial</vt:lpstr>
      <vt:lpstr>SimSun</vt:lpstr>
      <vt:lpstr>Wingdings</vt:lpstr>
      <vt:lpstr>Times New Roman</vt:lpstr>
      <vt:lpstr>맑은 고딕</vt:lpstr>
      <vt:lpstr>Verdana</vt:lpstr>
      <vt:lpstr>MS PGothic</vt:lpstr>
      <vt:lpstr>Times New Roman Regular</vt:lpstr>
      <vt:lpstr>굴림</vt:lpstr>
      <vt:lpstr>Wingdings</vt:lpstr>
      <vt:lpstr>times</vt:lpstr>
      <vt:lpstr>Microsoft YaHei</vt:lpstr>
      <vt:lpstr>Arial Unicode MS</vt:lpstr>
      <vt:lpstr>Calibri</vt:lpstr>
      <vt:lpstr>Office Theme</vt:lpstr>
      <vt:lpstr>PowerPoint 演示文稿</vt:lpstr>
      <vt:lpstr>PowerPoint 演示文稿</vt:lpstr>
      <vt:lpstr>Contents</vt:lpstr>
      <vt:lpstr>Background</vt:lpstr>
      <vt:lpstr>Continue...</vt:lpstr>
      <vt:lpstr>Continue...</vt:lpstr>
      <vt:lpstr>Priority based data aggregation and scheduling to improve the QoS in FSO enabled VANET</vt:lpstr>
      <vt:lpstr>Conclusion</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Adnan Adnan</cp:lastModifiedBy>
  <cp:revision>1050</cp:revision>
  <cp:lastPrinted>2017-05-07T15:48:00Z</cp:lastPrinted>
  <dcterms:created xsi:type="dcterms:W3CDTF">2010-05-15T17:50:00Z</dcterms:created>
  <dcterms:modified xsi:type="dcterms:W3CDTF">2024-09-12T21:12:17Z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5DE26EBF5EAA478BB2ED1E02F6630C94_13</vt:lpwstr>
  </property>
  <property fmtid="{D5CDD505-2E9C-101B-9397-08002B2CF9AE}" pid="3" name="KSOProductBuildVer">
    <vt:lpwstr>1033-12.2.0.18199</vt:lpwstr>
  </property>
</Properties>
</file>