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8"/>
  </p:notesMasterIdLst>
  <p:sldIdLst>
    <p:sldId id="257" r:id="rId5"/>
    <p:sldId id="258" r:id="rId6"/>
    <p:sldId id="5881" r:id="rId7"/>
    <p:sldId id="290" r:id="rId8"/>
    <p:sldId id="5858" r:id="rId9"/>
    <p:sldId id="298" r:id="rId10"/>
    <p:sldId id="5863" r:id="rId11"/>
    <p:sldId id="5775" r:id="rId12"/>
    <p:sldId id="5776" r:id="rId13"/>
    <p:sldId id="5769" r:id="rId14"/>
    <p:sldId id="5772" r:id="rId15"/>
    <p:sldId id="5885" r:id="rId16"/>
    <p:sldId id="5886" r:id="rId17"/>
    <p:sldId id="5960" r:id="rId18"/>
    <p:sldId id="5882" r:id="rId19"/>
    <p:sldId id="5941" r:id="rId20"/>
    <p:sldId id="5958" r:id="rId21"/>
    <p:sldId id="5959" r:id="rId22"/>
    <p:sldId id="5945" r:id="rId23"/>
    <p:sldId id="5944" r:id="rId24"/>
    <p:sldId id="5942" r:id="rId25"/>
    <p:sldId id="5884" r:id="rId26"/>
    <p:sldId id="5903" r:id="rId27"/>
    <p:sldId id="5928" r:id="rId28"/>
    <p:sldId id="5909" r:id="rId29"/>
    <p:sldId id="5905" r:id="rId30"/>
    <p:sldId id="5910" r:id="rId31"/>
    <p:sldId id="5907" r:id="rId32"/>
    <p:sldId id="5911" r:id="rId33"/>
    <p:sldId id="5938" r:id="rId34"/>
    <p:sldId id="5937" r:id="rId35"/>
    <p:sldId id="5933" r:id="rId36"/>
    <p:sldId id="5912" r:id="rId37"/>
    <p:sldId id="5931" r:id="rId38"/>
    <p:sldId id="5930" r:id="rId39"/>
    <p:sldId id="5939" r:id="rId40"/>
    <p:sldId id="5929" r:id="rId41"/>
    <p:sldId id="5940" r:id="rId42"/>
    <p:sldId id="5946" r:id="rId43"/>
    <p:sldId id="5947" r:id="rId44"/>
    <p:sldId id="5948" r:id="rId45"/>
    <p:sldId id="5949" r:id="rId46"/>
    <p:sldId id="5950" r:id="rId47"/>
    <p:sldId id="5951" r:id="rId48"/>
    <p:sldId id="5952" r:id="rId49"/>
    <p:sldId id="5953" r:id="rId50"/>
    <p:sldId id="5954" r:id="rId51"/>
    <p:sldId id="5955" r:id="rId52"/>
    <p:sldId id="5956" r:id="rId53"/>
    <p:sldId id="5957" r:id="rId54"/>
    <p:sldId id="5799" r:id="rId55"/>
    <p:sldId id="5800" r:id="rId56"/>
    <p:sldId id="259" r:id="rId57"/>
    <p:sldId id="260" r:id="rId58"/>
    <p:sldId id="262" r:id="rId59"/>
    <p:sldId id="263" r:id="rId60"/>
    <p:sldId id="264" r:id="rId61"/>
    <p:sldId id="265" r:id="rId62"/>
    <p:sldId id="266" r:id="rId63"/>
    <p:sldId id="267" r:id="rId64"/>
    <p:sldId id="269" r:id="rId65"/>
    <p:sldId id="270" r:id="rId66"/>
    <p:sldId id="271" r:id="rId67"/>
    <p:sldId id="5802" r:id="rId68"/>
    <p:sldId id="274" r:id="rId69"/>
    <p:sldId id="275" r:id="rId70"/>
    <p:sldId id="276" r:id="rId71"/>
    <p:sldId id="277" r:id="rId72"/>
    <p:sldId id="278" r:id="rId73"/>
    <p:sldId id="279" r:id="rId74"/>
    <p:sldId id="281" r:id="rId75"/>
    <p:sldId id="5856" r:id="rId76"/>
    <p:sldId id="5866"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3400" autoAdjust="0"/>
  </p:normalViewPr>
  <p:slideViewPr>
    <p:cSldViewPr snapToGrid="0">
      <p:cViewPr varScale="1">
        <p:scale>
          <a:sx n="57" d="100"/>
          <a:sy n="57" d="100"/>
        </p:scale>
        <p:origin x="1510" y="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B2DBA-B404-410A-BD4D-2CA67667988E}"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B8360-D31D-4E09-BE33-708BC9834EB4}" type="slidenum">
              <a:rPr kumimoji="1" lang="ja-JP" altLang="en-US" smtClean="0"/>
              <a:t>‹#›</a:t>
            </a:fld>
            <a:endParaRPr kumimoji="1" lang="ja-JP" altLang="en-US"/>
          </a:p>
        </p:txBody>
      </p:sp>
    </p:spTree>
    <p:extLst>
      <p:ext uri="{BB962C8B-B14F-4D97-AF65-F5344CB8AC3E}">
        <p14:creationId xmlns:p14="http://schemas.microsoft.com/office/powerpoint/2010/main" val="1950166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B97F20-69AE-4706-9DDF-F6A262BCC78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5026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42826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82588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D47F7B-EC8D-4028-92E0-030291F30576}"/>
              </a:ext>
            </a:extLst>
          </p:cNvPr>
          <p:cNvSpPr>
            <a:spLocks noGrp="1"/>
          </p:cNvSpPr>
          <p:nvPr>
            <p:ph type="title"/>
          </p:nvPr>
        </p:nvSpPr>
        <p:spPr>
          <a:xfrm>
            <a:off x="685800" y="685799"/>
            <a:ext cx="7772400" cy="731520"/>
          </a:xfrm>
        </p:spPr>
        <p:txBody>
          <a:bodyPr lIns="0" tIns="0" rIns="0" bIns="0"/>
          <a:lstStyle/>
          <a:p>
            <a:r>
              <a:rPr lang="en-US" dirty="0"/>
              <a:t>Click to edit Master title style</a:t>
            </a:r>
          </a:p>
        </p:txBody>
      </p:sp>
      <p:sp>
        <p:nvSpPr>
          <p:cNvPr id="7" name="Date Placeholder 6">
            <a:extLst>
              <a:ext uri="{FF2B5EF4-FFF2-40B4-BE49-F238E27FC236}">
                <a16:creationId xmlns:a16="http://schemas.microsoft.com/office/drawing/2014/main" id="{2FFB7F70-CD6E-41B9-BC6F-7981E3AE73F8}"/>
              </a:ext>
            </a:extLst>
          </p:cNvPr>
          <p:cNvSpPr>
            <a:spLocks noGrp="1"/>
          </p:cNvSpPr>
          <p:nvPr>
            <p:ph type="dt" idx="10"/>
          </p:nvPr>
        </p:nvSpPr>
        <p:spPr/>
        <p:txBody>
          <a:bodyPr/>
          <a:lstStyle/>
          <a:p>
            <a:r>
              <a:rPr lang="en-US" altLang="ja-JP"/>
              <a:t>September 2024</a:t>
            </a:r>
            <a:endParaRPr lang="en-US" altLang="ja-JP" dirty="0"/>
          </a:p>
        </p:txBody>
      </p:sp>
      <p:sp>
        <p:nvSpPr>
          <p:cNvPr id="8" name="Footer Placeholder 7">
            <a:extLst>
              <a:ext uri="{FF2B5EF4-FFF2-40B4-BE49-F238E27FC236}">
                <a16:creationId xmlns:a16="http://schemas.microsoft.com/office/drawing/2014/main" id="{90DAEF3D-3907-4271-8E8D-81AEAA4761C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9" name="Slide Number Placeholder 8">
            <a:extLst>
              <a:ext uri="{FF2B5EF4-FFF2-40B4-BE49-F238E27FC236}">
                <a16:creationId xmlns:a16="http://schemas.microsoft.com/office/drawing/2014/main" id="{03437DD0-8ABB-4C04-8AC4-48674B5415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11" name="Content Placeholder 10">
            <a:extLst>
              <a:ext uri="{FF2B5EF4-FFF2-40B4-BE49-F238E27FC236}">
                <a16:creationId xmlns:a16="http://schemas.microsoft.com/office/drawing/2014/main" id="{1CCD3CA8-6078-480D-881A-6D3946ECD2E6}"/>
              </a:ext>
            </a:extLst>
          </p:cNvPr>
          <p:cNvSpPr>
            <a:spLocks noGrp="1"/>
          </p:cNvSpPr>
          <p:nvPr>
            <p:ph sz="quarter" idx="13"/>
          </p:nvPr>
        </p:nvSpPr>
        <p:spPr>
          <a:xfrm>
            <a:off x="685799" y="1509393"/>
            <a:ext cx="7772401" cy="4966021"/>
          </a:xfrm>
        </p:spPr>
        <p:txBody>
          <a:bodyPr lIns="0" tIns="0" rIns="0" bIns="0"/>
          <a:lstStyle>
            <a:lvl1pPr marL="368300" indent="-365760">
              <a:buFont typeface="Arial" panose="020B0604020202020204" pitchFamily="34" charset="0"/>
              <a:buChar char="•"/>
              <a:defRPr sz="2400">
                <a:latin typeface="+mn-lt"/>
              </a:defRPr>
            </a:lvl1pPr>
            <a:lvl2pPr marL="731520" indent="-365760">
              <a:defRPr sz="2000">
                <a:latin typeface="+mn-lt"/>
              </a:defRPr>
            </a:lvl2pPr>
            <a:lvl3pPr marL="1097280" indent="-365760">
              <a:defRPr sz="2000">
                <a:latin typeface="+mn-lt"/>
              </a:defRPr>
            </a:lvl3pPr>
            <a:lvl4pPr marL="1463040" indent="-365760">
              <a:defRPr sz="2000">
                <a:latin typeface="+mn-lt"/>
              </a:defRPr>
            </a:lvl4pPr>
            <a:lvl5pPr marL="1828800" indent="-365760">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04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99B442C3-369B-472A-8736-6F17DBAC9BF0}"/>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10839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17590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September 2024</a:t>
            </a:r>
            <a:endParaRPr spc="-10"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
        <p:nvSpPr>
          <p:cNvPr id="6" name="Google Shape;18;p1">
            <a:extLst>
              <a:ext uri="{FF2B5EF4-FFF2-40B4-BE49-F238E27FC236}">
                <a16:creationId xmlns:a16="http://schemas.microsoft.com/office/drawing/2014/main" id="{830CA595-E32E-0316-1585-906B4B1ACF5E}"/>
              </a:ext>
            </a:extLst>
          </p:cNvPr>
          <p:cNvSpPr/>
          <p:nvPr userDrawn="1"/>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1308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tx1"/>
                </a:solidFill>
                <a:latin typeface="Arial"/>
                <a:cs typeface="Arial"/>
              </a:defRPr>
            </a:lvl1pPr>
          </a:lstStyle>
          <a:p>
            <a:pPr marL="112395" marR="5715" algn="r">
              <a:lnSpc>
                <a:spcPts val="1410"/>
              </a:lnSpc>
            </a:pPr>
            <a:r>
              <a:rPr lang="fi-FI">
                <a:latin typeface="Times New Roman"/>
                <a:cs typeface="Times New Roman"/>
              </a:rPr>
              <a:t>R.Kohno, M.Kim, T.Kobayashi, M.Hernandez, D.Anzai, K.Takabayashi, SS.Joo, J.Haapola</a:t>
            </a:r>
            <a:endParaRPr spc="-20" dirty="0">
              <a:latin typeface="Times New Roman"/>
              <a:cs typeface="Times New Roman"/>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25"/>
              </a:lnSpc>
            </a:pPr>
            <a:r>
              <a:rPr lang="en-US" altLang="ja-JP" spc="-10"/>
              <a:t>September 2024</a:t>
            </a:r>
            <a:endParaRPr spc="-10"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ts val="1410"/>
              </a:lnSpc>
            </a:pPr>
            <a:r>
              <a:rPr dirty="0">
                <a:latin typeface="Times New Roman"/>
                <a:cs typeface="Times New Roman"/>
              </a:rPr>
              <a:t>Slide </a:t>
            </a:r>
            <a:fld id="{81D60167-4931-47E6-BA6A-407CBD079E47}" type="slidenum">
              <a:rPr spc="-50" dirty="0">
                <a:latin typeface="Times New Roman"/>
                <a:cs typeface="Times New Roman"/>
              </a:rPr>
              <a:t>‹#›</a:t>
            </a:fld>
            <a:endParaRPr spc="-50" dirty="0">
              <a:latin typeface="Times New Roman"/>
              <a:cs typeface="Times New Roman"/>
            </a:endParaRPr>
          </a:p>
        </p:txBody>
      </p:sp>
    </p:spTree>
    <p:extLst>
      <p:ext uri="{BB962C8B-B14F-4D97-AF65-F5344CB8AC3E}">
        <p14:creationId xmlns:p14="http://schemas.microsoft.com/office/powerpoint/2010/main" val="30731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6" name="Date Placeholder 25">
            <a:extLst>
              <a:ext uri="{FF2B5EF4-FFF2-40B4-BE49-F238E27FC236}">
                <a16:creationId xmlns:a16="http://schemas.microsoft.com/office/drawing/2014/main" id="{ACE57712-74BA-477D-B6AA-67833CD2C451}"/>
              </a:ext>
            </a:extLst>
          </p:cNvPr>
          <p:cNvSpPr>
            <a:spLocks noGrp="1"/>
          </p:cNvSpPr>
          <p:nvPr>
            <p:ph type="dt" idx="10"/>
          </p:nvPr>
        </p:nvSpPr>
        <p:spPr/>
        <p:txBody>
          <a:bodyPr/>
          <a:lstStyle/>
          <a:p>
            <a:r>
              <a:rPr lang="en-US" altLang="ja-JP"/>
              <a:t>September 2024</a:t>
            </a:r>
            <a:endParaRPr lang="en-US" altLang="ja-JP" dirty="0"/>
          </a:p>
        </p:txBody>
      </p:sp>
      <p:sp>
        <p:nvSpPr>
          <p:cNvPr id="27" name="Footer Placeholder 26">
            <a:extLst>
              <a:ext uri="{FF2B5EF4-FFF2-40B4-BE49-F238E27FC236}">
                <a16:creationId xmlns:a16="http://schemas.microsoft.com/office/drawing/2014/main" id="{798EF3B9-4DC4-4EDD-8EFC-121567B1F55E}"/>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28" name="Slide Number Placeholder 27">
            <a:extLst>
              <a:ext uri="{FF2B5EF4-FFF2-40B4-BE49-F238E27FC236}">
                <a16:creationId xmlns:a16="http://schemas.microsoft.com/office/drawing/2014/main" id="{D67DED76-F3D8-48FB-BA5B-36A652984F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Tree>
    <p:extLst>
      <p:ext uri="{BB962C8B-B14F-4D97-AF65-F5344CB8AC3E}">
        <p14:creationId xmlns:p14="http://schemas.microsoft.com/office/powerpoint/2010/main" val="304966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E09EBAC0-ACD5-47DB-9053-11BEF036582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910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D7CCD6AB-B866-4614-8031-E82260AD0BDF}"/>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0023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B5ADBB5-07C9-436F-968B-2B7F9C55DF9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5071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0" name="Google Shape;16;p1">
            <a:extLst>
              <a:ext uri="{FF2B5EF4-FFF2-40B4-BE49-F238E27FC236}">
                <a16:creationId xmlns:a16="http://schemas.microsoft.com/office/drawing/2014/main" id="{02000D0A-4701-401E-ADDC-7CBBF09A57E3}"/>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98218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AF5A37EC-294C-4F06-8193-89A9EDBA02C2}"/>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7817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8" name="Google Shape;16;p1">
            <a:extLst>
              <a:ext uri="{FF2B5EF4-FFF2-40B4-BE49-F238E27FC236}">
                <a16:creationId xmlns:a16="http://schemas.microsoft.com/office/drawing/2014/main" id="{B82AC746-03B3-4377-8AA8-336EB896BA2A}"/>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244547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7" name="Google Shape;16;p1">
            <a:extLst>
              <a:ext uri="{FF2B5EF4-FFF2-40B4-BE49-F238E27FC236}">
                <a16:creationId xmlns:a16="http://schemas.microsoft.com/office/drawing/2014/main" id="{B92E31D5-C0E1-4B8A-9F2D-E396696A663B}"/>
              </a:ext>
            </a:extLst>
          </p:cNvPr>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Tree>
    <p:extLst>
      <p:ext uri="{BB962C8B-B14F-4D97-AF65-F5344CB8AC3E}">
        <p14:creationId xmlns:p14="http://schemas.microsoft.com/office/powerpoint/2010/main" val="1871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731520"/>
          </a:xfrm>
          <a:prstGeom prst="rect">
            <a:avLst/>
          </a:prstGeom>
          <a:noFill/>
          <a:ln>
            <a:noFill/>
          </a:ln>
        </p:spPr>
        <p:txBody>
          <a:bodyPr spcFirstLastPara="1" wrap="square" lIns="0" tIns="0" rIns="0" bIns="0"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493518"/>
            <a:ext cx="7772400" cy="4602481"/>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 name="Google Shape;16;p1"/>
          <p:cNvSpPr txBox="1">
            <a:spLocks noGrp="1"/>
          </p:cNvSpPr>
          <p:nvPr>
            <p:ph type="ftr" idx="11"/>
          </p:nvPr>
        </p:nvSpPr>
        <p:spPr>
          <a:xfrm>
            <a:off x="5125792" y="6475414"/>
            <a:ext cx="3484808" cy="184134"/>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P802.15-23-0535-00-6a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
        <p:nvSpPr>
          <p:cNvPr id="11" name="Google Shape;35;p4">
            <a:extLst>
              <a:ext uri="{FF2B5EF4-FFF2-40B4-BE49-F238E27FC236}">
                <a16:creationId xmlns:a16="http://schemas.microsoft.com/office/drawing/2014/main" id="{8C3C5454-E6B7-44DD-A499-381C916D8184}"/>
              </a:ext>
            </a:extLst>
          </p:cNvPr>
          <p:cNvSpPr txBox="1">
            <a:spLocks noGrp="1"/>
          </p:cNvSpPr>
          <p:nvPr>
            <p:ph type="dt" idx="2"/>
          </p:nvPr>
        </p:nvSpPr>
        <p:spPr>
          <a:xfrm>
            <a:off x="685800" y="377825"/>
            <a:ext cx="1600200" cy="215900"/>
          </a:xfrm>
          <a:prstGeom prst="rect">
            <a:avLst/>
          </a:prstGeom>
          <a:noFill/>
          <a:ln>
            <a:noFill/>
          </a:ln>
        </p:spPr>
        <p:txBody>
          <a:bodyPr spcFirstLastPara="1" wrap="square" lIns="0" tIns="0" rIns="0" bIns="0"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Tree>
    <p:extLst>
      <p:ext uri="{BB962C8B-B14F-4D97-AF65-F5344CB8AC3E}">
        <p14:creationId xmlns:p14="http://schemas.microsoft.com/office/powerpoint/2010/main" val="77429954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0" r:id="rId12"/>
    <p:sldLayoutId id="2147483691" r:id="rId13"/>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bayashi-takumi@yrp-iai.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wowbk@kpst.co.kr" TargetMode="External"/><Relationship Id="rId4" Type="http://schemas.openxmlformats.org/officeDocument/2006/relationships/hyperlink" Target="mailto:Marco.Hernandez@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1.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1.jp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1.xml"/><Relationship Id="rId4" Type="http://schemas.openxmlformats.org/officeDocument/2006/relationships/image" Target="../media/image46.jpg"/></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5.png"/><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image" Target="../media/image59.jpg"/><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6" name="Date Placeholder 3">
            <a:extLst>
              <a:ext uri="{FF2B5EF4-FFF2-40B4-BE49-F238E27FC236}">
                <a16:creationId xmlns:a16="http://schemas.microsoft.com/office/drawing/2014/main" id="{A0528065-C4BE-4D87-BAF1-21248446F671}"/>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7" name="Footer Placeholder 5">
            <a:extLst>
              <a:ext uri="{FF2B5EF4-FFF2-40B4-BE49-F238E27FC236}">
                <a16:creationId xmlns:a16="http://schemas.microsoft.com/office/drawing/2014/main" id="{81A41B47-C67D-4527-8DA4-18169A8E4482}"/>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6" name="Google Shape;176;p2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Slide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7" name="Google Shape;177;p25"/>
          <p:cNvSpPr/>
          <p:nvPr/>
        </p:nvSpPr>
        <p:spPr>
          <a:xfrm>
            <a:off x="21266" y="430990"/>
            <a:ext cx="9144000" cy="586581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2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tab pos="2955925" algn="l"/>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Overview of 6ma MAC Specification</a:t>
            </a: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 September</a:t>
            </a:r>
            <a:r>
              <a:rPr lang="en-US" sz="1600" b="1" kern="0" dirty="0">
                <a:solidFill>
                  <a:srgbClr val="000000"/>
                </a:solidFill>
                <a:latin typeface="Times New Roman"/>
                <a:ea typeface="Times New Roman"/>
                <a:cs typeface="Times New Roman"/>
                <a:sym typeface="Times New Roman"/>
              </a:rPr>
              <a:t> 11</a:t>
            </a:r>
            <a:r>
              <a:rPr kumimoji="0" lang="en-US" altLang="ja-JP" sz="1600" b="1" i="0" u="none" strike="noStrike" kern="0" cap="none" spc="0" normalizeH="0" baseline="30000" noProof="0" dirty="0" err="1">
                <a:ln>
                  <a:noFill/>
                </a:ln>
                <a:solidFill>
                  <a:srgbClr val="000000"/>
                </a:solidFill>
                <a:effectLst/>
                <a:uLnTx/>
                <a:uFillTx/>
                <a:latin typeface="Times New Roman"/>
                <a:ea typeface="Times New Roman"/>
                <a:cs typeface="Times New Roman"/>
                <a:sym typeface="Times New Roman"/>
              </a:rPr>
              <a:t>th</a:t>
            </a:r>
            <a:r>
              <a:rPr kumimoji="0" lang="en-US" altLang="ja-JP"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 2024</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Ryuji Kohno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Seong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-Soon Joo</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Anzai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Kento Takebayashi</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Jussi</a:t>
            </a:r>
            <a:r>
              <a:rPr lang="en-US" sz="1600" kern="0" dirty="0">
                <a:solidFill>
                  <a:srgbClr val="000000"/>
                </a:solidFill>
                <a:latin typeface="Times New Roman"/>
                <a:ea typeface="Times New Roman"/>
                <a:cs typeface="Times New Roman"/>
                <a:sym typeface="Times New Roman"/>
              </a:rPr>
              <a:t> </a:t>
            </a:r>
            <a:r>
              <a:rPr lang="en-US" sz="1600" kern="0" dirty="0" err="1">
                <a:solidFill>
                  <a:srgbClr val="000000"/>
                </a:solidFill>
                <a:latin typeface="Times New Roman"/>
                <a:ea typeface="Times New Roman"/>
                <a:cs typeface="Times New Roman"/>
                <a:sym typeface="Times New Roman"/>
              </a:rPr>
              <a:t>Happola</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endParaRPr kumimoji="0" sz="1400" b="0" i="0" u="none" strike="noStrike" kern="0" cap="none" spc="0" normalizeH="0" baseline="30000" noProof="0" dirty="0">
              <a:ln>
                <a:noFill/>
              </a:ln>
              <a:solidFill>
                <a:srgbClr val="000000"/>
              </a:solidFill>
              <a:effectLst/>
              <a:uLnTx/>
              <a:uFillTx/>
              <a:latin typeface="Arial"/>
              <a:cs typeface="Arial"/>
              <a:sym typeface="Arial"/>
            </a:endParaRPr>
          </a:p>
          <a:p>
            <a:pPr lvl="0" defTabSz="914400">
              <a:lnSpc>
                <a:spcPts val="1700"/>
              </a:lnSpc>
              <a:buClr>
                <a:srgbClr val="000000"/>
              </a:buCl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Yokosuka Research Park International Alliance Institute (YRP-IAI),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Yokohama National University (YNU),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Centre for Wireless Communications(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CWC), University of Oulu, Finland,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4</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Nagoya Institute of Technology, </a:t>
            </a:r>
            <a:r>
              <a:rPr lang="en-US" sz="1600" kern="0" baseline="30000" dirty="0">
                <a:solidFill>
                  <a:srgbClr val="000000"/>
                </a:solidFill>
                <a:latin typeface="Times New Roman"/>
                <a:ea typeface="Times New Roman"/>
                <a:cs typeface="Times New Roman"/>
                <a:sym typeface="Times New Roman"/>
              </a:rPr>
              <a:t>5</a:t>
            </a:r>
            <a:r>
              <a:rPr lang="en-US" sz="1600" kern="0" dirty="0">
                <a:solidFill>
                  <a:srgbClr val="000000"/>
                </a:solidFill>
                <a:latin typeface="Times New Roman"/>
                <a:ea typeface="Times New Roman"/>
                <a:cs typeface="Times New Roman"/>
                <a:sym typeface="Times New Roman"/>
              </a:rPr>
              <a:t>Toyo University, </a:t>
            </a:r>
            <a:r>
              <a:rPr lang="en-US" sz="1600" kern="0" baseline="30000" dirty="0">
                <a:solidFill>
                  <a:srgbClr val="000000"/>
                </a:solidFill>
                <a:latin typeface="Times New Roman"/>
                <a:ea typeface="Times New Roman"/>
                <a:cs typeface="Times New Roman"/>
                <a:sym typeface="Times New Roman"/>
              </a:rPr>
              <a:t>6</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Korea Platform Service Technology (KPST), Korea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YRP 1,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 239-0847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79-5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Tokiwadai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Hodogaya-</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ku</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Yokohama, 240-8501 Japan,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3</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PO Box 4500, FI-90014 University of Oulu, Finland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Fax:</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+81-45-383-5528, </a:t>
            </a: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E-Mail:</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t>
            </a:r>
            <a:r>
              <a:rPr lang="en-US" sz="1600" kern="0" dirty="0">
                <a:solidFill>
                  <a:srgbClr val="000000"/>
                </a:solidFill>
                <a:latin typeface="Times New Roman"/>
                <a:ea typeface="Times New Roman"/>
                <a:cs typeface="Times New Roman"/>
                <a:sym typeface="Times New Roman"/>
              </a:rPr>
              <a:t>k</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ohno@yrp-iai.jp, 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kobayashi-takumi@yrp-iai.jp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anzai@nitech.ac.jp,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4"/>
              </a:rPr>
              <a:t>Marco.Hernandez@ieee.org</a:t>
            </a:r>
            <a:r>
              <a:rPr lang="en-US" sz="1600" kern="0" dirty="0">
                <a:solidFill>
                  <a:srgbClr val="000000"/>
                </a:solidFill>
                <a:latin typeface="Times New Roman"/>
                <a:ea typeface="Times New Roman"/>
                <a:cs typeface="Times New Roman"/>
                <a:sym typeface="Times New Roman"/>
              </a:rPr>
              <a:t>, petrucciniyng@gmail.com,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5"/>
              </a:rPr>
              <a:t>wowbk@kpst.co.kr</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jussi.haapola@oulu.fi]</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contains an overview of  MAC of IEEE802.15.6ma to realize the enhanced reliability of P802.15.6ma. </a:t>
            </a:r>
          </a:p>
          <a:p>
            <a:pPr marL="0" marR="0" lvl="0" indent="0" algn="l" defTabSz="914400" rtl="0" eaLnBrk="1" fontAlgn="auto" latinLnBrk="0" hangingPunct="1">
              <a:lnSpc>
                <a:spcPts val="17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P802.15.6ma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ts val="17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.6ma.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9AF07E7-75F0-0DBE-CBE4-ADB649488E1D}"/>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124E272B-02EA-E1D4-8DCE-53E9437DE71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DBCEA17C-F229-777A-AA32-791BF281B1F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タイトル 2">
            <a:extLst>
              <a:ext uri="{FF2B5EF4-FFF2-40B4-BE49-F238E27FC236}">
                <a16:creationId xmlns:a16="http://schemas.microsoft.com/office/drawing/2014/main" id="{E771A04A-5EDE-5FE0-7BA2-461E4F11E9EB}"/>
              </a:ext>
            </a:extLst>
          </p:cNvPr>
          <p:cNvSpPr txBox="1">
            <a:spLocks/>
          </p:cNvSpPr>
          <p:nvPr/>
        </p:nvSpPr>
        <p:spPr>
          <a:xfrm>
            <a:off x="685800" y="708583"/>
            <a:ext cx="7591725" cy="1066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800" b="1" kern="0" dirty="0">
                <a:latin typeface="+mn-lt"/>
              </a:rPr>
              <a:t> </a:t>
            </a:r>
            <a:r>
              <a:rPr kumimoji="1" lang="en-US" altLang="ja-JP" sz="2800" b="1" kern="0" dirty="0">
                <a:latin typeface="+mn-lt"/>
              </a:rPr>
              <a:t>3.2  8 Levels of Packets corresponding to User Priority of QoS in IEEE802.15.6 and 6ma</a:t>
            </a:r>
            <a:endParaRPr kumimoji="1" lang="ja-JP" altLang="en-US" sz="2800" b="1" kern="0" dirty="0">
              <a:latin typeface="+mn-lt"/>
            </a:endParaRPr>
          </a:p>
        </p:txBody>
      </p:sp>
      <p:graphicFrame>
        <p:nvGraphicFramePr>
          <p:cNvPr id="6" name="表 6">
            <a:extLst>
              <a:ext uri="{FF2B5EF4-FFF2-40B4-BE49-F238E27FC236}">
                <a16:creationId xmlns:a16="http://schemas.microsoft.com/office/drawing/2014/main" id="{15398DAB-1ED1-2222-C917-C4FA1A0EF50E}"/>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6E951B80-072B-3E11-434F-8D2DDE910C7F}"/>
              </a:ext>
            </a:extLst>
          </p:cNvPr>
          <p:cNvSpPr txBox="1"/>
          <p:nvPr/>
        </p:nvSpPr>
        <p:spPr>
          <a:xfrm>
            <a:off x="268775" y="1852116"/>
            <a:ext cx="4468578"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In Std.15.6 WBAN systems, a various data such as vital signs, skin temperature,  blood pressure, ECG, EEG, ECoG, and vehicle controlling commons have different QoS levels corresponding to user priority.</a:t>
            </a:r>
            <a:endParaRPr kumimoji="1" lang="en-US" altLang="ja-JP" sz="1800" b="1" i="0" u="sng"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mn-ea"/>
                <a:cs typeface="+mn-cs"/>
              </a:rPr>
              <a:t>In 15.6ma for dependable WBAN for human and vehicles, data packet transmission should be dependable according to QoS levels even in various classes of coexistence environment.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Therefore, </a:t>
            </a:r>
            <a:r>
              <a:rPr kumimoji="1" lang="en-US" altLang="ja-JP" sz="1800" b="1" i="0" u="sng" strike="noStrike" kern="1200" cap="none" spc="0" normalizeH="0" baseline="0" noProof="0" dirty="0">
                <a:ln>
                  <a:noFill/>
                </a:ln>
                <a:solidFill>
                  <a:srgbClr val="000000"/>
                </a:solidFill>
                <a:effectLst/>
                <a:uLnTx/>
                <a:uFillTx/>
                <a:latin typeface="Times New Roman"/>
                <a:ea typeface="+mn-ea"/>
                <a:cs typeface="+mn-cs"/>
              </a:rPr>
              <a:t>appropriate sets of error controlling scheme with FEC and hybrid ARQ </a:t>
            </a:r>
            <a:r>
              <a:rPr kumimoji="1" lang="en-US" altLang="ja-JP" sz="1800" b="0" i="0" u="none" strike="noStrike" kern="1200" cap="none" spc="0" normalizeH="0" baseline="0" noProof="0" dirty="0">
                <a:ln>
                  <a:noFill/>
                </a:ln>
                <a:solidFill>
                  <a:srgbClr val="000000"/>
                </a:solidFill>
                <a:effectLst/>
                <a:uLnTx/>
                <a:uFillTx/>
                <a:latin typeface="Times New Roman"/>
                <a:ea typeface="+mn-ea"/>
                <a:cs typeface="+mn-cs"/>
              </a:rPr>
              <a:t>corresponding to QoS levels have been standardized in 15.6ma,</a:t>
            </a:r>
          </a:p>
        </p:txBody>
      </p:sp>
      <p:sp>
        <p:nvSpPr>
          <p:cNvPr id="8" name="object 3">
            <a:extLst>
              <a:ext uri="{FF2B5EF4-FFF2-40B4-BE49-F238E27FC236}">
                <a16:creationId xmlns:a16="http://schemas.microsoft.com/office/drawing/2014/main" id="{5C9A45EA-0348-BF27-B47A-0A024E296B83}"/>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object 3">
            <a:extLst>
              <a:ext uri="{FF2B5EF4-FFF2-40B4-BE49-F238E27FC236}">
                <a16:creationId xmlns:a16="http://schemas.microsoft.com/office/drawing/2014/main" id="{5E127AFD-7BD9-7CDC-6CDC-6A0014DFA42A}"/>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39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CD58EA-5737-2062-2540-6EE086ED5A67}"/>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FAD541DB-2A06-ED09-6BDB-B35BD09BDC6A}"/>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3AE9D90C-F42F-FC96-DE47-CD041CF600D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1">
            <a:extLst>
              <a:ext uri="{FF2B5EF4-FFF2-40B4-BE49-F238E27FC236}">
                <a16:creationId xmlns:a16="http://schemas.microsoft.com/office/drawing/2014/main" id="{B8CBCCC3-900C-63A5-59E0-C484559B378A}"/>
              </a:ext>
            </a:extLst>
          </p:cNvPr>
          <p:cNvSpPr txBox="1">
            <a:spLocks/>
          </p:cNvSpPr>
          <p:nvPr/>
        </p:nvSpPr>
        <p:spPr>
          <a:xfrm>
            <a:off x="647699" y="802758"/>
            <a:ext cx="7924801" cy="79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mn-ea"/>
                <a:ea typeface="+mn-ea"/>
                <a:cs typeface="Times New Roman"/>
                <a:sym typeface="Times New Roman"/>
              </a:rPr>
              <a:t>   3.3  8 Classes of Coexistence Environment Models</a:t>
            </a:r>
            <a:endParaRPr kumimoji="1" lang="ja-JP" altLang="en-US" sz="3200" b="1" kern="0" dirty="0">
              <a:latin typeface="+mn-ea"/>
              <a:ea typeface="+mn-ea"/>
            </a:endParaRPr>
          </a:p>
        </p:txBody>
      </p:sp>
      <p:graphicFrame>
        <p:nvGraphicFramePr>
          <p:cNvPr id="6" name="Table 8">
            <a:extLst>
              <a:ext uri="{FF2B5EF4-FFF2-40B4-BE49-F238E27FC236}">
                <a16:creationId xmlns:a16="http://schemas.microsoft.com/office/drawing/2014/main" id="{19216C65-7E21-4BDB-07D9-9DBFF7FC3CDC}"/>
              </a:ext>
            </a:extLst>
          </p:cNvPr>
          <p:cNvGraphicFramePr>
            <a:graphicFrameLocks noGrp="1"/>
          </p:cNvGraphicFramePr>
          <p:nvPr>
            <p:extLst>
              <p:ext uri="{D42A27DB-BD31-4B8C-83A1-F6EECF244321}">
                <p14:modId xmlns:p14="http://schemas.microsoft.com/office/powerpoint/2010/main" val="1243708911"/>
              </p:ext>
            </p:extLst>
          </p:nvPr>
        </p:nvGraphicFramePr>
        <p:xfrm>
          <a:off x="159487" y="1457022"/>
          <a:ext cx="8875451" cy="4092764"/>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683781293"/>
                    </a:ext>
                  </a:extLst>
                </a:gridCol>
                <a:gridCol w="1260427">
                  <a:extLst>
                    <a:ext uri="{9D8B030D-6E8A-4147-A177-3AD203B41FA5}">
                      <a16:colId xmlns:a16="http://schemas.microsoft.com/office/drawing/2014/main" val="1329213928"/>
                    </a:ext>
                  </a:extLst>
                </a:gridCol>
                <a:gridCol w="1228429">
                  <a:extLst>
                    <a:ext uri="{9D8B030D-6E8A-4147-A177-3AD203B41FA5}">
                      <a16:colId xmlns:a16="http://schemas.microsoft.com/office/drawing/2014/main" val="2623798819"/>
                    </a:ext>
                  </a:extLst>
                </a:gridCol>
                <a:gridCol w="1346045">
                  <a:extLst>
                    <a:ext uri="{9D8B030D-6E8A-4147-A177-3AD203B41FA5}">
                      <a16:colId xmlns:a16="http://schemas.microsoft.com/office/drawing/2014/main" val="864124007"/>
                    </a:ext>
                  </a:extLst>
                </a:gridCol>
                <a:gridCol w="1215361">
                  <a:extLst>
                    <a:ext uri="{9D8B030D-6E8A-4147-A177-3AD203B41FA5}">
                      <a16:colId xmlns:a16="http://schemas.microsoft.com/office/drawing/2014/main" val="155283774"/>
                    </a:ext>
                  </a:extLst>
                </a:gridCol>
                <a:gridCol w="1215361">
                  <a:extLst>
                    <a:ext uri="{9D8B030D-6E8A-4147-A177-3AD203B41FA5}">
                      <a16:colId xmlns:a16="http://schemas.microsoft.com/office/drawing/2014/main" val="1578252913"/>
                    </a:ext>
                  </a:extLst>
                </a:gridCol>
                <a:gridCol w="1238228">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SmartBAN)</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Class 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Class 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Class 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Class 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Class 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Class 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Class 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Class 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249D5FD-096F-542D-546C-0F69F4D9F063}"/>
              </a:ext>
            </a:extLst>
          </p:cNvPr>
          <p:cNvSpPr txBox="1">
            <a:spLocks/>
          </p:cNvSpPr>
          <p:nvPr/>
        </p:nvSpPr>
        <p:spPr>
          <a:xfrm>
            <a:off x="555150" y="5661892"/>
            <a:ext cx="8203375" cy="7226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2880" indent="-182880" defTabSz="914400"/>
            <a:r>
              <a:rPr kumimoji="1" lang="en-US" altLang="ja-JP" sz="1800" kern="0" dirty="0"/>
              <a:t>The coexistence </a:t>
            </a:r>
            <a:r>
              <a:rPr lang="en-US" altLang="ja-JP" sz="1800" kern="0" dirty="0"/>
              <a:t>class</a:t>
            </a:r>
            <a:r>
              <a:rPr kumimoji="1" lang="en-US" altLang="ja-JP" sz="1800" kern="0" dirty="0"/>
              <a:t> has been redefied to 8 levels, which </a:t>
            </a:r>
            <a:r>
              <a:rPr kumimoji="1" lang="en-US" sz="1800" kern="0" dirty="0"/>
              <a:t>can be represented by 3 bits and would be suitable to include in PHY or MAC headers.</a:t>
            </a:r>
            <a:endParaRPr lang="en-US" sz="1800" kern="0" dirty="0"/>
          </a:p>
        </p:txBody>
      </p:sp>
    </p:spTree>
    <p:extLst>
      <p:ext uri="{BB962C8B-B14F-4D97-AF65-F5344CB8AC3E}">
        <p14:creationId xmlns:p14="http://schemas.microsoft.com/office/powerpoint/2010/main" val="175378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3FFC6-0286-5B5F-E9E0-F2A48D9E1C49}"/>
              </a:ext>
            </a:extLst>
          </p:cNvPr>
          <p:cNvSpPr>
            <a:spLocks noGrp="1"/>
          </p:cNvSpPr>
          <p:nvPr>
            <p:ph type="dt" idx="10"/>
          </p:nvPr>
        </p:nvSpPr>
        <p:spPr>
          <a:xfrm>
            <a:off x="691376" y="467036"/>
            <a:ext cx="1600200" cy="215900"/>
          </a:xfrm>
        </p:spPr>
        <p:txBody>
          <a:bodyPr/>
          <a:lstStyle/>
          <a:p>
            <a:r>
              <a:rPr lang="en-US" altLang="ja-JP" sz="1600"/>
              <a:t>September 2024</a:t>
            </a:r>
            <a:endParaRPr lang="en-US" altLang="ja-JP" sz="1600" dirty="0"/>
          </a:p>
        </p:txBody>
      </p:sp>
      <p:sp>
        <p:nvSpPr>
          <p:cNvPr id="4" name="スライド番号プレースホルダー 3">
            <a:extLst>
              <a:ext uri="{FF2B5EF4-FFF2-40B4-BE49-F238E27FC236}">
                <a16:creationId xmlns:a16="http://schemas.microsoft.com/office/drawing/2014/main" id="{CBD88030-BF88-4D80-3AC0-D0C393425E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pic>
        <p:nvPicPr>
          <p:cNvPr id="5" name="Picture 1">
            <a:extLst>
              <a:ext uri="{FF2B5EF4-FFF2-40B4-BE49-F238E27FC236}">
                <a16:creationId xmlns:a16="http://schemas.microsoft.com/office/drawing/2014/main" id="{D138F0DC-F5F4-E0E4-A1F7-FDB444F99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9" name="テキスト ボックス 8">
            <a:extLst>
              <a:ext uri="{FF2B5EF4-FFF2-40B4-BE49-F238E27FC236}">
                <a16:creationId xmlns:a16="http://schemas.microsoft.com/office/drawing/2014/main" id="{5E37245F-EEE5-9A0E-ABA3-E6599A0CCC78}"/>
              </a:ext>
            </a:extLst>
          </p:cNvPr>
          <p:cNvSpPr txBox="1"/>
          <p:nvPr/>
        </p:nvSpPr>
        <p:spPr>
          <a:xfrm>
            <a:off x="407022" y="5984694"/>
            <a:ext cx="8294372" cy="369332"/>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88B15D0-4169-D06A-389A-EEB15C29DBE1}"/>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3.4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6" name="テキスト ボックス 5">
            <a:extLst>
              <a:ext uri="{FF2B5EF4-FFF2-40B4-BE49-F238E27FC236}">
                <a16:creationId xmlns:a16="http://schemas.microsoft.com/office/drawing/2014/main" id="{FC239C97-4930-74EA-A835-9BD6CC858503}"/>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
        <p:nvSpPr>
          <p:cNvPr id="3" name="フッター プレースホルダー 2">
            <a:extLst>
              <a:ext uri="{FF2B5EF4-FFF2-40B4-BE49-F238E27FC236}">
                <a16:creationId xmlns:a16="http://schemas.microsoft.com/office/drawing/2014/main" id="{4A79DD07-F57A-15A9-3A53-A1CBED07BDA9}"/>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65888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604938-EC2F-B8D1-F412-03B695E0F6C9}"/>
              </a:ext>
            </a:extLst>
          </p:cNvPr>
          <p:cNvSpPr>
            <a:spLocks noGrp="1"/>
          </p:cNvSpPr>
          <p:nvPr>
            <p:ph type="dt" idx="10"/>
          </p:nvPr>
        </p:nvSpPr>
        <p:spPr>
          <a:xfrm>
            <a:off x="685800" y="404580"/>
            <a:ext cx="1600200" cy="215900"/>
          </a:xfrm>
        </p:spPr>
        <p:txBody>
          <a:bodyPr/>
          <a:lstStyle/>
          <a:p>
            <a:r>
              <a:rPr lang="en-US" altLang="ja-JP" sz="1600"/>
              <a:t>September 2024</a:t>
            </a:r>
            <a:endParaRPr lang="en-US" altLang="ja-JP" sz="1600" dirty="0"/>
          </a:p>
        </p:txBody>
      </p:sp>
      <p:sp>
        <p:nvSpPr>
          <p:cNvPr id="4" name="スライド番号プレースホルダー 3">
            <a:extLst>
              <a:ext uri="{FF2B5EF4-FFF2-40B4-BE49-F238E27FC236}">
                <a16:creationId xmlns:a16="http://schemas.microsoft.com/office/drawing/2014/main" id="{5CA79486-0FAA-87A2-A044-59655518300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6" name="テキスト ボックス 5">
            <a:extLst>
              <a:ext uri="{FF2B5EF4-FFF2-40B4-BE49-F238E27FC236}">
                <a16:creationId xmlns:a16="http://schemas.microsoft.com/office/drawing/2014/main" id="{D9D5EF39-0DA2-1EC3-8E6A-827317AAC208}"/>
              </a:ext>
            </a:extLst>
          </p:cNvPr>
          <p:cNvSpPr txBox="1"/>
          <p:nvPr/>
        </p:nvSpPr>
        <p:spPr>
          <a:xfrm>
            <a:off x="280640" y="530563"/>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3.4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dirty="0">
                <a:solidFill>
                  <a:srgbClr val="FF0000"/>
                </a:solidFill>
                <a:latin typeface="Times New Roman" panose="02020603050405020304" pitchFamily="18" charset="0"/>
                <a:ea typeface="游明朝" panose="02020400000000000000" pitchFamily="18" charset="-128"/>
              </a:rPr>
              <a:t>in Class 0, 1, and 2 by </a:t>
            </a:r>
            <a:r>
              <a:rPr lang="en-US" altLang="ja-JP" sz="1800" dirty="0">
                <a:solidFill>
                  <a:srgbClr val="FF0000"/>
                </a:solidFill>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solidFill>
                  <a:srgbClr val="FF0000"/>
                </a:solidFill>
                <a:effectLst/>
                <a:latin typeface="Times New Roman" panose="02020603050405020304" pitchFamily="18" charset="0"/>
                <a:ea typeface="游明朝" panose="02020400000000000000" pitchFamily="18" charset="-128"/>
              </a:rPr>
              <a:t>regacy</a:t>
            </a:r>
            <a:r>
              <a:rPr lang="en-US" altLang="ja-JP" sz="1800" dirty="0">
                <a:solidFill>
                  <a:srgbClr val="FF0000"/>
                </a:solidFill>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
        <p:nvSpPr>
          <p:cNvPr id="3" name="フッター プレースホルダー 2">
            <a:extLst>
              <a:ext uri="{FF2B5EF4-FFF2-40B4-BE49-F238E27FC236}">
                <a16:creationId xmlns:a16="http://schemas.microsoft.com/office/drawing/2014/main" id="{ED8FBAA2-423A-E93F-53AB-900B9005DF5C}"/>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68006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D9D2BB-7180-2D52-8AB1-F971E349830E}"/>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925F8405-2C70-08F3-5EB6-88E7D41C3317}"/>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98B1BA0-2E86-BDA7-64C0-BF796E6608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5" name="Title 1">
            <a:extLst>
              <a:ext uri="{FF2B5EF4-FFF2-40B4-BE49-F238E27FC236}">
                <a16:creationId xmlns:a16="http://schemas.microsoft.com/office/drawing/2014/main" id="{240BFCBC-C287-A230-A5D9-F2E49B25D109}"/>
              </a:ext>
            </a:extLst>
          </p:cNvPr>
          <p:cNvSpPr txBox="1">
            <a:spLocks/>
          </p:cNvSpPr>
          <p:nvPr/>
        </p:nvSpPr>
        <p:spPr>
          <a:xfrm>
            <a:off x="2494223" y="623930"/>
            <a:ext cx="5103628"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3.4   MAC Basic Consensus</a:t>
            </a:r>
          </a:p>
        </p:txBody>
      </p:sp>
      <p:sp>
        <p:nvSpPr>
          <p:cNvPr id="9" name="Content Placeholder 5">
            <a:extLst>
              <a:ext uri="{FF2B5EF4-FFF2-40B4-BE49-F238E27FC236}">
                <a16:creationId xmlns:a16="http://schemas.microsoft.com/office/drawing/2014/main" id="{4BD5BA97-ED31-8167-0840-EFF623531148}"/>
              </a:ext>
            </a:extLst>
          </p:cNvPr>
          <p:cNvSpPr txBox="1">
            <a:spLocks/>
          </p:cNvSpPr>
          <p:nvPr/>
        </p:nvSpPr>
        <p:spPr>
          <a:xfrm>
            <a:off x="180753" y="1064121"/>
            <a:ext cx="8963247" cy="54112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defTabSz="914400">
              <a:lnSpc>
                <a:spcPts val="2000"/>
              </a:lnSpc>
              <a:buFont typeface="Arial" panose="020B0604020202020204" pitchFamily="34" charset="0"/>
              <a:buChar char="•"/>
            </a:pPr>
            <a:r>
              <a:rPr lang="en-US" altLang="ja-JP" sz="2000" dirty="0"/>
              <a:t>Two channels using two UWB band channels are applied for control channel to control frames of coexisting networks and data transmission channel. </a:t>
            </a:r>
            <a:r>
              <a:rPr lang="en-US" altLang="ja-JP" sz="2000" dirty="0">
                <a:solidFill>
                  <a:srgbClr val="FF0000"/>
                </a:solidFill>
              </a:rPr>
              <a:t>Its alternative mode is two channels or time slots for control and data transmission using a single UWB band channel. </a:t>
            </a:r>
          </a:p>
          <a:p>
            <a:pPr marL="342900" indent="-342900" defTabSz="914400">
              <a:lnSpc>
                <a:spcPts val="2000"/>
              </a:lnSpc>
              <a:buFont typeface="Arial" panose="020B0604020202020204" pitchFamily="34" charset="0"/>
              <a:buChar char="•"/>
            </a:pPr>
            <a:r>
              <a:rPr lang="en-US" sz="2000" kern="0" dirty="0"/>
              <a:t>IEEE802.15.6ma; revision of IEEE802.15.6-2012 focuses on enhanced dependability in data transmission and ranging according to the class 0-7 of coexistence. </a:t>
            </a:r>
          </a:p>
          <a:p>
            <a:pPr marL="800100" lvl="1" indent="-342900" defTabSz="914400">
              <a:lnSpc>
                <a:spcPts val="2000"/>
              </a:lnSpc>
              <a:buFont typeface="+mj-lt"/>
              <a:buAutoNum type="arabicPeriod"/>
            </a:pPr>
            <a:r>
              <a:rPr lang="en-US" sz="1800" b="1" kern="0" dirty="0">
                <a:solidFill>
                  <a:schemeClr val="tx1"/>
                </a:solidFill>
              </a:rPr>
              <a:t>Class 0&amp;1:</a:t>
            </a:r>
            <a:r>
              <a:rPr lang="en-US" sz="1800" b="1" kern="0" dirty="0">
                <a:solidFill>
                  <a:srgbClr val="FF0000"/>
                </a:solidFill>
              </a:rPr>
              <a:t> </a:t>
            </a:r>
            <a:r>
              <a:rPr lang="en-US" sz="1800" kern="0" dirty="0">
                <a:solidFill>
                  <a:srgbClr val="FF0000"/>
                </a:solidFill>
              </a:rPr>
              <a:t>New 15.6ma MAC is defined primarily to support enhanced dependability of a new 15.6ma BAN (Class 0) and multiple 15.6ma BANs (Class 1).</a:t>
            </a:r>
          </a:p>
          <a:p>
            <a:pPr marL="800100" lvl="1" indent="-342900" defTabSz="914400">
              <a:lnSpc>
                <a:spcPts val="2000"/>
              </a:lnSpc>
              <a:buFont typeface="+mj-lt"/>
              <a:buAutoNum type="arabicPeriod"/>
            </a:pPr>
            <a:r>
              <a:rPr lang="en-US" sz="1800" b="1" kern="0" dirty="0">
                <a:solidFill>
                  <a:schemeClr val="tx1"/>
                </a:solidFill>
              </a:rPr>
              <a:t>Class 2:</a:t>
            </a:r>
            <a:r>
              <a:rPr lang="en-US" sz="1800" b="1" kern="0" dirty="0">
                <a:solidFill>
                  <a:srgbClr val="FF0000"/>
                </a:solidFill>
              </a:rPr>
              <a:t> </a:t>
            </a:r>
            <a:r>
              <a:rPr lang="en-US" sz="1800" kern="0" dirty="0">
                <a:solidFill>
                  <a:srgbClr val="FF0000"/>
                </a:solidFill>
              </a:rPr>
              <a:t>15,6ma MAC is defined secondarily to support backward compatibility with a legacy 15.6-2012 BAN as long as enhanced dependability of a new 15.6ma BAN can be performed in Class 2.</a:t>
            </a:r>
          </a:p>
          <a:p>
            <a:pPr marL="800100" lvl="1" indent="-342900" defTabSz="914400">
              <a:lnSpc>
                <a:spcPts val="2000"/>
              </a:lnSpc>
              <a:buFont typeface="+mj-lt"/>
              <a:buAutoNum type="arabicPeriod"/>
            </a:pPr>
            <a:r>
              <a:rPr lang="en-US" sz="1800" b="1" kern="0" dirty="0">
                <a:solidFill>
                  <a:schemeClr val="tx1"/>
                </a:solidFill>
              </a:rPr>
              <a:t>Class 4:</a:t>
            </a:r>
            <a:r>
              <a:rPr lang="en-US" sz="1800" b="1" kern="0" dirty="0">
                <a:solidFill>
                  <a:srgbClr val="FF0000"/>
                </a:solidFill>
              </a:rPr>
              <a:t> </a:t>
            </a:r>
            <a:r>
              <a:rPr lang="en-US" sz="1800" kern="0" dirty="0">
                <a:solidFill>
                  <a:srgbClr val="FF0000"/>
                </a:solidFill>
              </a:rPr>
              <a:t>15.6ma MAC is defined to support interoperability with coexisting 15.4ab WSN/PAN in secondary </a:t>
            </a:r>
            <a:r>
              <a:rPr lang="en-US" sz="1800" kern="0" dirty="0">
                <a:solidFill>
                  <a:schemeClr val="tx1"/>
                </a:solidFill>
              </a:rPr>
              <a:t>as long as enhanced dependability of 15.6ma BAN can be performed in primary in Class 4.</a:t>
            </a:r>
          </a:p>
          <a:p>
            <a:pPr marL="800100" lvl="1" indent="-342900" defTabSz="914400">
              <a:lnSpc>
                <a:spcPts val="2000"/>
              </a:lnSpc>
              <a:buFont typeface="+mj-lt"/>
              <a:buAutoNum type="arabicPeriod"/>
            </a:pPr>
            <a:r>
              <a:rPr lang="en-US" sz="1800" b="1" kern="0" dirty="0">
                <a:solidFill>
                  <a:schemeClr val="tx1"/>
                </a:solidFill>
              </a:rPr>
              <a:t>Class 3,5,6,7:  </a:t>
            </a:r>
            <a:r>
              <a:rPr lang="en-US" altLang="ja-JP" sz="1800" kern="0" dirty="0">
                <a:solidFill>
                  <a:schemeClr val="tx1"/>
                </a:solidFill>
              </a:rPr>
              <a:t>15.6ma</a:t>
            </a:r>
            <a:r>
              <a:rPr lang="ja-JP" altLang="en-US" sz="1800" kern="0" dirty="0">
                <a:solidFill>
                  <a:schemeClr val="tx1"/>
                </a:solidFill>
              </a:rPr>
              <a:t> </a:t>
            </a:r>
            <a:r>
              <a:rPr lang="en-US" altLang="ja-JP" sz="1800" kern="0" dirty="0">
                <a:solidFill>
                  <a:schemeClr val="tx1"/>
                </a:solidFill>
              </a:rPr>
              <a:t>MAC</a:t>
            </a:r>
            <a:r>
              <a:rPr lang="ja-JP" altLang="en-US" sz="1800" kern="0" dirty="0">
                <a:solidFill>
                  <a:schemeClr val="tx1"/>
                </a:solidFill>
              </a:rPr>
              <a:t> </a:t>
            </a:r>
            <a:r>
              <a:rPr lang="en-US" altLang="ja-JP" sz="1800" kern="0" dirty="0">
                <a:solidFill>
                  <a:schemeClr val="tx1"/>
                </a:solidFill>
              </a:rPr>
              <a:t>is</a:t>
            </a:r>
            <a:r>
              <a:rPr lang="ja-JP" altLang="en-US" sz="1800" kern="0" dirty="0">
                <a:solidFill>
                  <a:schemeClr val="tx1"/>
                </a:solidFill>
              </a:rPr>
              <a:t> </a:t>
            </a:r>
            <a:r>
              <a:rPr lang="en-US" altLang="ja-JP" sz="1800" kern="0" dirty="0">
                <a:solidFill>
                  <a:schemeClr val="tx1"/>
                </a:solidFill>
              </a:rPr>
              <a:t>defined</a:t>
            </a:r>
            <a:r>
              <a:rPr lang="ja-JP" altLang="en-US" sz="1800" kern="0" dirty="0">
                <a:solidFill>
                  <a:schemeClr val="tx1"/>
                </a:solidFill>
              </a:rPr>
              <a:t> </a:t>
            </a:r>
            <a:r>
              <a:rPr lang="en-US" altLang="ja-JP" sz="1800" kern="0" dirty="0">
                <a:solidFill>
                  <a:schemeClr val="tx1"/>
                </a:solidFill>
              </a:rPr>
              <a:t>to</a:t>
            </a:r>
            <a:r>
              <a:rPr lang="ja-JP" altLang="en-US" sz="1800" kern="0" dirty="0">
                <a:solidFill>
                  <a:schemeClr val="tx1"/>
                </a:solidFill>
              </a:rPr>
              <a:t> </a:t>
            </a:r>
            <a:r>
              <a:rPr lang="en-US" altLang="ja-JP" sz="1800" kern="0" dirty="0">
                <a:solidFill>
                  <a:schemeClr val="tx1"/>
                </a:solidFill>
              </a:rPr>
              <a:t>support enhanced dependability of 15.6ma BAN</a:t>
            </a:r>
            <a:r>
              <a:rPr lang="en-US" altLang="ja-JP" sz="1800" kern="0" dirty="0">
                <a:solidFill>
                  <a:srgbClr val="FF0000"/>
                </a:solidFill>
              </a:rPr>
              <a:t> </a:t>
            </a:r>
            <a:r>
              <a:rPr lang="en-US" sz="1800" kern="0" dirty="0">
                <a:solidFill>
                  <a:srgbClr val="FF0000"/>
                </a:solidFill>
              </a:rPr>
              <a:t>while mitigating interference from coexisting other radios.</a:t>
            </a:r>
            <a:endParaRPr lang="en-US" sz="1000" kern="0" dirty="0">
              <a:solidFill>
                <a:srgbClr val="FF0000"/>
              </a:solidFill>
            </a:endParaRPr>
          </a:p>
          <a:p>
            <a:pPr marL="342900" indent="-342900" defTabSz="914400">
              <a:lnSpc>
                <a:spcPts val="2000"/>
              </a:lnSpc>
              <a:buFont typeface="Arial" panose="020B0604020202020204" pitchFamily="34" charset="0"/>
              <a:buChar char="•"/>
            </a:pPr>
            <a:r>
              <a:rPr lang="en-US" sz="2000" b="1" kern="0" dirty="0">
                <a:solidFill>
                  <a:srgbClr val="3333FF"/>
                </a:solidFill>
              </a:rPr>
              <a:t>Hence, new 15.6ma MAC documentation must be good enough by describing mostly in Class 1 including Class 0, and Class 4 while describing a way to recognize class of coexistence and to mitigate interference in other classes.</a:t>
            </a:r>
          </a:p>
          <a:p>
            <a:pPr marL="342900" indent="-342900" defTabSz="914400">
              <a:lnSpc>
                <a:spcPts val="2000"/>
              </a:lnSpc>
              <a:buFont typeface="Arial" panose="020B0604020202020204" pitchFamily="34" charset="0"/>
              <a:buChar char="•"/>
            </a:pPr>
            <a:endParaRPr lang="en-US" sz="2000" kern="0" dirty="0"/>
          </a:p>
        </p:txBody>
      </p:sp>
    </p:spTree>
    <p:extLst>
      <p:ext uri="{BB962C8B-B14F-4D97-AF65-F5344CB8AC3E}">
        <p14:creationId xmlns:p14="http://schemas.microsoft.com/office/powerpoint/2010/main" val="239463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A348B11-E0D7-6994-03F3-03E109398F2D}"/>
              </a:ext>
            </a:extLst>
          </p:cNvPr>
          <p:cNvGraphicFramePr>
            <a:graphicFrameLocks noGrp="1"/>
          </p:cNvGraphicFramePr>
          <p:nvPr/>
        </p:nvGraphicFramePr>
        <p:xfrm>
          <a:off x="74439" y="1319335"/>
          <a:ext cx="8995122" cy="4750784"/>
        </p:xfrm>
        <a:graphic>
          <a:graphicData uri="http://schemas.openxmlformats.org/drawingml/2006/table">
            <a:tbl>
              <a:tblPr firstRow="1" firstCol="1" bandRow="1"/>
              <a:tblGrid>
                <a:gridCol w="992361">
                  <a:extLst>
                    <a:ext uri="{9D8B030D-6E8A-4147-A177-3AD203B41FA5}">
                      <a16:colId xmlns:a16="http://schemas.microsoft.com/office/drawing/2014/main" val="1892210144"/>
                    </a:ext>
                  </a:extLst>
                </a:gridCol>
                <a:gridCol w="990600">
                  <a:extLst>
                    <a:ext uri="{9D8B030D-6E8A-4147-A177-3AD203B41FA5}">
                      <a16:colId xmlns:a16="http://schemas.microsoft.com/office/drawing/2014/main" val="458708956"/>
                    </a:ext>
                  </a:extLst>
                </a:gridCol>
                <a:gridCol w="990600">
                  <a:extLst>
                    <a:ext uri="{9D8B030D-6E8A-4147-A177-3AD203B41FA5}">
                      <a16:colId xmlns:a16="http://schemas.microsoft.com/office/drawing/2014/main" val="3242620051"/>
                    </a:ext>
                  </a:extLst>
                </a:gridCol>
                <a:gridCol w="990600">
                  <a:extLst>
                    <a:ext uri="{9D8B030D-6E8A-4147-A177-3AD203B41FA5}">
                      <a16:colId xmlns:a16="http://schemas.microsoft.com/office/drawing/2014/main" val="2395538514"/>
                    </a:ext>
                  </a:extLst>
                </a:gridCol>
                <a:gridCol w="1066800">
                  <a:extLst>
                    <a:ext uri="{9D8B030D-6E8A-4147-A177-3AD203B41FA5}">
                      <a16:colId xmlns:a16="http://schemas.microsoft.com/office/drawing/2014/main" val="472591257"/>
                    </a:ext>
                  </a:extLst>
                </a:gridCol>
                <a:gridCol w="990600">
                  <a:extLst>
                    <a:ext uri="{9D8B030D-6E8A-4147-A177-3AD203B41FA5}">
                      <a16:colId xmlns:a16="http://schemas.microsoft.com/office/drawing/2014/main" val="2935643823"/>
                    </a:ext>
                  </a:extLst>
                </a:gridCol>
                <a:gridCol w="990600">
                  <a:extLst>
                    <a:ext uri="{9D8B030D-6E8A-4147-A177-3AD203B41FA5}">
                      <a16:colId xmlns:a16="http://schemas.microsoft.com/office/drawing/2014/main" val="2430239741"/>
                    </a:ext>
                  </a:extLst>
                </a:gridCol>
                <a:gridCol w="990600">
                  <a:extLst>
                    <a:ext uri="{9D8B030D-6E8A-4147-A177-3AD203B41FA5}">
                      <a16:colId xmlns:a16="http://schemas.microsoft.com/office/drawing/2014/main" val="3685110237"/>
                    </a:ext>
                  </a:extLst>
                </a:gridCol>
                <a:gridCol w="992361">
                  <a:extLst>
                    <a:ext uri="{9D8B030D-6E8A-4147-A177-3AD203B41FA5}">
                      <a16:colId xmlns:a16="http://schemas.microsoft.com/office/drawing/2014/main" val="2937405442"/>
                    </a:ext>
                  </a:extLst>
                </a:gridCol>
              </a:tblGrid>
              <a:tr h="409007">
                <a:tc>
                  <a:txBody>
                    <a:bodyPr/>
                    <a:lstStyle/>
                    <a:p>
                      <a:pPr marL="0" marR="0" algn="ctr">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Coexistence Class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47953615"/>
                  </a:ext>
                </a:extLst>
              </a:tr>
              <a:tr h="467437">
                <a:tc>
                  <a:txBody>
                    <a:bodyPr/>
                    <a:lstStyle/>
                    <a:p>
                      <a:pPr marL="0" marR="0" algn="ctr">
                        <a:spcBef>
                          <a:spcPts val="0"/>
                        </a:spcBef>
                        <a:spcAft>
                          <a:spcPts val="0"/>
                        </a:spcAft>
                      </a:pPr>
                      <a:r>
                        <a:rPr lang="en-US" sz="16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QoS Level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1718"/>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61403893"/>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76114321"/>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51537234"/>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 or 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573314284"/>
                  </a:ext>
                </a:extLst>
              </a:tr>
              <a:tr h="409007">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or</a:t>
                      </a:r>
                      <a:r>
                        <a:rPr lang="ja-JP" alt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BCC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47345865"/>
                  </a:ext>
                </a:extLst>
              </a:tr>
              <a:tr h="528318">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spcBef>
                          <a:spcPts val="0"/>
                        </a:spcBef>
                        <a:spcAft>
                          <a:spcPts val="0"/>
                        </a:spcAft>
                      </a:pPr>
                      <a:r>
                        <a:rPr lang="en-US" altLang="ja-JP" sz="14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74039499"/>
                  </a:ext>
                </a:extLst>
              </a:tr>
              <a:tr h="587233">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56509428"/>
                  </a:ext>
                </a:extLst>
              </a:tr>
              <a:tr h="587233">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Arial" panose="020B0604020202020204" pitchFamily="34" charset="0"/>
                        </a:rPr>
                        <a:t>LDPC(in) &amp; RS(out)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CFP/HARQ</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3655928"/>
                  </a:ext>
                </a:extLst>
              </a:tr>
            </a:tbl>
          </a:graphicData>
        </a:graphic>
      </p:graphicFrame>
      <p:sp>
        <p:nvSpPr>
          <p:cNvPr id="3" name="TextBox 2">
            <a:extLst>
              <a:ext uri="{FF2B5EF4-FFF2-40B4-BE49-F238E27FC236}">
                <a16:creationId xmlns:a16="http://schemas.microsoft.com/office/drawing/2014/main" id="{589D1C6D-CA35-CC6D-C57D-A5618A94D4EE}"/>
              </a:ext>
            </a:extLst>
          </p:cNvPr>
          <p:cNvSpPr txBox="1"/>
          <p:nvPr/>
        </p:nvSpPr>
        <p:spPr>
          <a:xfrm>
            <a:off x="301588" y="533400"/>
            <a:ext cx="854082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4. 15.6ma Error-Control; FEC and HARQ</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Corresponding Combination of 8 QoS Levels and 8 Coexistence Classes</a:t>
            </a:r>
          </a:p>
        </p:txBody>
      </p:sp>
      <p:sp>
        <p:nvSpPr>
          <p:cNvPr id="8" name="日付プレースホルダー 7">
            <a:extLst>
              <a:ext uri="{FF2B5EF4-FFF2-40B4-BE49-F238E27FC236}">
                <a16:creationId xmlns:a16="http://schemas.microsoft.com/office/drawing/2014/main" id="{E2EAEE92-DF14-980C-B1E3-3714F7E97038}"/>
              </a:ext>
            </a:extLst>
          </p:cNvPr>
          <p:cNvSpPr>
            <a:spLocks noGrp="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ja-JP"/>
            </a:defPPr>
            <a:lvl1pPr marL="0" algn="l" defTabSz="914400" rtl="0" eaLnBrk="1" latinLnBrk="0" hangingPunct="1">
              <a:defRPr kumimoji="1" sz="1400" b="1" kern="1200">
                <a:solidFill>
                  <a:schemeClr val="tx1"/>
                </a:solidFill>
                <a:latin typeface="+mn-lt"/>
                <a:ea typeface="ＭＳ Ｐゴシック"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Times New Roman"/>
                <a:ea typeface="ＭＳ Ｐゴシック" charset="-128"/>
                <a:cs typeface="+mn-cs"/>
              </a:rPr>
              <a:t>September 2024</a:t>
            </a:r>
            <a:endParaRPr kumimoji="1" lang="en-US" altLang="ja-JP" sz="1400" b="1" i="0" u="none" strike="noStrike" kern="1200" cap="none" spc="0" normalizeH="0" baseline="0" noProof="0" dirty="0">
              <a:ln>
                <a:noFill/>
              </a:ln>
              <a:solidFill>
                <a:srgbClr val="000000"/>
              </a:solidFill>
              <a:effectLst/>
              <a:uLnTx/>
              <a:uFillTx/>
              <a:latin typeface="Times New Roman"/>
              <a:ea typeface="ＭＳ Ｐゴシック" charset="-128"/>
              <a:cs typeface="+mn-cs"/>
            </a:endParaRPr>
          </a:p>
        </p:txBody>
      </p:sp>
      <p:sp>
        <p:nvSpPr>
          <p:cNvPr id="10" name="object 8">
            <a:extLst>
              <a:ext uri="{FF2B5EF4-FFF2-40B4-BE49-F238E27FC236}">
                <a16:creationId xmlns:a16="http://schemas.microsoft.com/office/drawing/2014/main" id="{DF554D60-0D69-0786-CAF2-3679D212D579}"/>
              </a:ext>
            </a:extLst>
          </p:cNvPr>
          <p:cNvSpPr txBox="1"/>
          <p:nvPr/>
        </p:nvSpPr>
        <p:spPr>
          <a:xfrm>
            <a:off x="4343400" y="6511290"/>
            <a:ext cx="544195" cy="194310"/>
          </a:xfrm>
          <a:prstGeom prst="rect">
            <a:avLst/>
          </a:prstGeom>
        </p:spPr>
        <p:txBody>
          <a:bodyPr vert="horz" wrap="square" lIns="0" tIns="0" rIns="0" bIns="0" rtlCol="0">
            <a:spAutoFit/>
          </a:bodyPr>
          <a:lstStyle/>
          <a:p>
            <a:pPr marL="12700" marR="0" lvl="0" indent="0" algn="l" defTabSz="457200" rtl="0" eaLnBrk="1" fontAlgn="auto" latinLnBrk="0" hangingPunct="1">
              <a:lnSpc>
                <a:spcPts val="1410"/>
              </a:lnSpc>
              <a:spcBef>
                <a:spcPts val="0"/>
              </a:spcBef>
              <a:spcAft>
                <a:spcPts val="0"/>
              </a:spcAft>
              <a:buClrTx/>
              <a:buSzTx/>
              <a:buFontTx/>
              <a:buNone/>
              <a:tabLst/>
              <a:defRPr/>
            </a:pPr>
            <a:r>
              <a:rPr kumimoji="0" sz="1200" b="0" i="0" u="none" strike="noStrike" kern="1200" cap="none" spc="-20" normalizeH="0" baseline="0" noProof="0" dirty="0">
                <a:ln>
                  <a:noFill/>
                </a:ln>
                <a:solidFill>
                  <a:srgbClr val="000000"/>
                </a:solidFill>
                <a:effectLst/>
                <a:uLnTx/>
                <a:uFillTx/>
                <a:latin typeface="Times New Roman"/>
                <a:ea typeface="+mn-ea"/>
                <a:cs typeface="Times New Roman"/>
              </a:rPr>
              <a:t>Slide</a:t>
            </a:r>
            <a:r>
              <a:rPr kumimoji="0" sz="1200" b="0" i="0" u="none" strike="noStrike" kern="1200" cap="none" spc="-5" normalizeH="0" baseline="0" noProof="0" dirty="0">
                <a:ln>
                  <a:noFill/>
                </a:ln>
                <a:solidFill>
                  <a:srgbClr val="000000"/>
                </a:solidFill>
                <a:effectLst/>
                <a:uLnTx/>
                <a:uFillTx/>
                <a:latin typeface="Times New Roman"/>
                <a:ea typeface="+mn-ea"/>
                <a:cs typeface="Times New Roman"/>
              </a:rPr>
              <a:t> </a:t>
            </a:r>
            <a:fld id="{81D60167-4931-47E6-BA6A-407CBD079E47}" type="slidenum">
              <a:rPr kumimoji="0" sz="1200" b="0" i="0" u="none" strike="noStrike" kern="1200" cap="none" spc="0" normalizeH="0" baseline="0" noProof="0" dirty="0">
                <a:ln>
                  <a:noFill/>
                </a:ln>
                <a:solidFill>
                  <a:srgbClr val="000000"/>
                </a:solidFill>
                <a:effectLst/>
                <a:uLnTx/>
                <a:uFillTx/>
                <a:latin typeface="Times New Roman"/>
                <a:ea typeface="+mn-ea"/>
                <a:cs typeface="Times New Roman"/>
              </a:rPr>
              <a:pPr marL="12700" marR="0" lvl="0" indent="0" algn="l" defTabSz="457200" rtl="0" eaLnBrk="1" fontAlgn="auto" latinLnBrk="0" hangingPunct="1">
                <a:lnSpc>
                  <a:spcPts val="1410"/>
                </a:lnSpc>
                <a:spcBef>
                  <a:spcPts val="0"/>
                </a:spcBef>
                <a:spcAft>
                  <a:spcPts val="0"/>
                </a:spcAft>
                <a:buClrTx/>
                <a:buSzTx/>
                <a:buFontTx/>
                <a:buNone/>
                <a:tabLst/>
                <a:defRPr/>
              </a:pPr>
              <a:t>15</a:t>
            </a:fld>
            <a:endParaRPr kumimoji="0" sz="1200" b="0" i="0" u="none" strike="noStrike" kern="1200" cap="none" spc="0" normalizeH="0" baseline="0" noProof="0" dirty="0">
              <a:ln>
                <a:noFill/>
              </a:ln>
              <a:solidFill>
                <a:srgbClr val="000000"/>
              </a:solidFill>
              <a:effectLst/>
              <a:uLnTx/>
              <a:uFillTx/>
              <a:latin typeface="Times New Roman"/>
              <a:ea typeface="+mn-ea"/>
              <a:cs typeface="Times New Roman"/>
            </a:endParaRPr>
          </a:p>
        </p:txBody>
      </p:sp>
      <p:sp>
        <p:nvSpPr>
          <p:cNvPr id="11" name="object 10">
            <a:extLst>
              <a:ext uri="{FF2B5EF4-FFF2-40B4-BE49-F238E27FC236}">
                <a16:creationId xmlns:a16="http://schemas.microsoft.com/office/drawing/2014/main" id="{DA250A66-8DDE-B7AF-3689-8FDFFFD81B05}"/>
              </a:ext>
            </a:extLst>
          </p:cNvPr>
          <p:cNvSpPr txBox="1"/>
          <p:nvPr/>
        </p:nvSpPr>
        <p:spPr>
          <a:xfrm>
            <a:off x="6400800" y="6473209"/>
            <a:ext cx="2203702" cy="179536"/>
          </a:xfrm>
          <a:prstGeom prst="rect">
            <a:avLst/>
          </a:prstGeom>
        </p:spPr>
        <p:txBody>
          <a:bodyPr vert="horz" wrap="square" lIns="0" tIns="0" rIns="0" bIns="0" rtlCol="0">
            <a:spAutoFit/>
          </a:bodyPr>
          <a:lstStyle/>
          <a:p>
            <a:pPr marL="12700" marR="0" lvl="0" indent="0" algn="l" defTabSz="457200" rtl="0" eaLnBrk="1" fontAlgn="auto" latinLnBrk="0" hangingPunct="1">
              <a:lnSpc>
                <a:spcPts val="1410"/>
              </a:lnSpc>
              <a:spcBef>
                <a:spcPts val="0"/>
              </a:spcBef>
              <a:spcAft>
                <a:spcPts val="0"/>
              </a:spcAft>
              <a:buClrTx/>
              <a:buSzTx/>
              <a:buFontTx/>
              <a:buNone/>
              <a:tabLst/>
              <a:defRPr/>
            </a:pPr>
            <a:r>
              <a:rPr kumimoji="0" sz="1200" b="0" i="0" u="none" strike="noStrike" kern="1200" cap="none" spc="-30" normalizeH="0" baseline="0" noProof="0" dirty="0">
                <a:ln>
                  <a:noFill/>
                </a:ln>
                <a:solidFill>
                  <a:srgbClr val="000000"/>
                </a:solidFill>
                <a:effectLst/>
                <a:uLnTx/>
                <a:uFillTx/>
                <a:latin typeface="Times New Roman"/>
                <a:ea typeface="+mn-ea"/>
                <a:cs typeface="Times New Roman"/>
              </a:rPr>
              <a:t>Ryuji </a:t>
            </a:r>
            <a:r>
              <a:rPr kumimoji="0" sz="1200" b="0" i="0" u="none" strike="noStrike" kern="1200" cap="none" spc="-10" normalizeH="0" baseline="0" noProof="0" dirty="0">
                <a:ln>
                  <a:noFill/>
                </a:ln>
                <a:solidFill>
                  <a:srgbClr val="000000"/>
                </a:solidFill>
                <a:effectLst/>
                <a:uLnTx/>
                <a:uFillTx/>
                <a:latin typeface="Times New Roman"/>
                <a:ea typeface="+mn-ea"/>
                <a:cs typeface="Times New Roman"/>
              </a:rPr>
              <a:t>Kohno(YNU/YRP-IAI)</a:t>
            </a:r>
            <a:endParaRPr kumimoji="0" sz="1200" b="0" i="0" u="none" strike="noStrike" kern="1200" cap="none" spc="0" normalizeH="0" baseline="0" noProof="0" dirty="0">
              <a:ln>
                <a:noFill/>
              </a:ln>
              <a:solidFill>
                <a:srgbClr val="000000"/>
              </a:solidFill>
              <a:effectLst/>
              <a:uLnTx/>
              <a:uFillTx/>
              <a:latin typeface="Times New Roman"/>
              <a:ea typeface="+mn-ea"/>
              <a:cs typeface="Times New Roman"/>
            </a:endParaRPr>
          </a:p>
        </p:txBody>
      </p:sp>
      <p:sp>
        <p:nvSpPr>
          <p:cNvPr id="2" name="テキスト ボックス 1">
            <a:extLst>
              <a:ext uri="{FF2B5EF4-FFF2-40B4-BE49-F238E27FC236}">
                <a16:creationId xmlns:a16="http://schemas.microsoft.com/office/drawing/2014/main" id="{5B1AA647-5147-9E6F-E0E9-110F1DF223AD}"/>
              </a:ext>
            </a:extLst>
          </p:cNvPr>
          <p:cNvSpPr txBox="1"/>
          <p:nvPr/>
        </p:nvSpPr>
        <p:spPr>
          <a:xfrm>
            <a:off x="152400" y="6029980"/>
            <a:ext cx="8991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a:ea typeface="+mn-ea"/>
                <a:cs typeface="+mn-cs"/>
              </a:rPr>
              <a:t>Remark: LDPC(in) and RS(out) means concatenated code with LDPS as inner code and Reed-Solomon code as outer code.</a:t>
            </a:r>
            <a:endParaRPr kumimoji="1" lang="ja-JP" alt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4" name="フッター プレースホルダー 3">
            <a:extLst>
              <a:ext uri="{FF2B5EF4-FFF2-40B4-BE49-F238E27FC236}">
                <a16:creationId xmlns:a16="http://schemas.microsoft.com/office/drawing/2014/main" id="{2BFECB45-453D-7E43-BED9-80DCCD727608}"/>
              </a:ext>
            </a:extLst>
          </p:cNvPr>
          <p:cNvSpPr>
            <a:spLocks noGrp="1"/>
          </p:cNvSpPr>
          <p:nvPr>
            <p:ph type="ftr" sz="quarter" idx="5"/>
          </p:nvPr>
        </p:nvSpPr>
        <p:spPr/>
        <p:txBody>
          <a:bodyPr/>
          <a:lstStyle/>
          <a:p>
            <a:pPr marL="112395" marR="5715" lvl="0" indent="0" algn="r" defTabSz="457200" rtl="0" eaLnBrk="1" fontAlgn="auto" latinLnBrk="0" hangingPunct="1">
              <a:lnSpc>
                <a:spcPts val="1410"/>
              </a:lnSpc>
              <a:spcBef>
                <a:spcPts val="0"/>
              </a:spcBef>
              <a:spcAft>
                <a:spcPts val="0"/>
              </a:spcAft>
              <a:buClrTx/>
              <a:buSzPts val="1400"/>
              <a:buFontTx/>
              <a:buNone/>
              <a:tabLst/>
              <a:defRPr/>
            </a:pPr>
            <a:r>
              <a:rPr kumimoji="0" lang="fi-FI" sz="1200" b="0" i="0" u="none" strike="noStrike" kern="120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fi-FI" sz="1200" b="0" i="0" u="none" strike="noStrike" kern="1200" cap="none" spc="-20" normalizeH="0" baseline="0" noProof="0" dirty="0">
              <a:ln>
                <a:noFill/>
              </a:ln>
              <a:solidFill>
                <a:srgbClr val="000000"/>
              </a:solidFill>
              <a:effectLst/>
              <a:uLnTx/>
              <a:uFillTx/>
              <a:latin typeface="Times New Roman"/>
              <a:cs typeface="Times New Roman"/>
              <a:sym typeface="Times New Roman"/>
            </a:endParaRPr>
          </a:p>
        </p:txBody>
      </p:sp>
      <p:sp>
        <p:nvSpPr>
          <p:cNvPr id="5" name="スライド番号プレースホルダー 4">
            <a:extLst>
              <a:ext uri="{FF2B5EF4-FFF2-40B4-BE49-F238E27FC236}">
                <a16:creationId xmlns:a16="http://schemas.microsoft.com/office/drawing/2014/main" id="{B569E988-B873-4E5F-9EA2-0212EBDEB93E}"/>
              </a:ext>
            </a:extLst>
          </p:cNvPr>
          <p:cNvSpPr>
            <a:spLocks noGrp="1"/>
          </p:cNvSpPr>
          <p:nvPr>
            <p:ph type="sldNum" sz="quarter" idx="7"/>
          </p:nvPr>
        </p:nvSpPr>
        <p:spPr/>
        <p:txBody>
          <a:bodyPr/>
          <a:lstStyle/>
          <a:p>
            <a:pPr marL="12700" marR="0" lvl="0" indent="0" algn="ctr" defTabSz="457200" rtl="0" eaLnBrk="1" fontAlgn="auto" latinLnBrk="0" hangingPunct="1">
              <a:lnSpc>
                <a:spcPts val="141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81D60167-4931-47E6-BA6A-407CBD079E47}" type="slidenum">
              <a:rPr kumimoji="0" sz="1200" b="0" i="0" u="none" strike="noStrike" kern="1200" cap="none" spc="-50" normalizeH="0" baseline="0" noProof="0" smtClean="0">
                <a:ln>
                  <a:noFill/>
                </a:ln>
                <a:solidFill>
                  <a:srgbClr val="000000"/>
                </a:solidFill>
                <a:effectLst/>
                <a:uLnTx/>
                <a:uFillTx/>
                <a:latin typeface="Times New Roman"/>
                <a:cs typeface="Times New Roman"/>
                <a:sym typeface="Times New Roman"/>
              </a:rPr>
              <a:pPr marL="12700" marR="0" lvl="0" indent="0" algn="ctr" defTabSz="457200" rtl="0" eaLnBrk="1" fontAlgn="auto" latinLnBrk="0" hangingPunct="1">
                <a:lnSpc>
                  <a:spcPts val="1410"/>
                </a:lnSpc>
                <a:spcBef>
                  <a:spcPts val="0"/>
                </a:spcBef>
                <a:spcAft>
                  <a:spcPts val="0"/>
                </a:spcAft>
                <a:buClrTx/>
                <a:buSzTx/>
                <a:buFontTx/>
                <a:buNone/>
                <a:tabLst/>
                <a:defRPr/>
              </a:pPr>
              <a:t>15</a:t>
            </a:fld>
            <a:endParaRPr kumimoji="0" sz="1200" b="0" i="0" u="none" strike="noStrike" kern="1200" cap="none" spc="-5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3305506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1C1311D-ED08-7E47-DD87-F1F1DDB9DC2D}"/>
              </a:ext>
            </a:extLst>
          </p:cNvPr>
          <p:cNvSpPr>
            <a:spLocks noGrp="1"/>
          </p:cNvSpPr>
          <p:nvPr>
            <p:ph type="dt" idx="10"/>
          </p:nvPr>
        </p:nvSpPr>
        <p:spPr/>
        <p:txBody>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3" name="フッター プレースホルダー 2">
            <a:extLst>
              <a:ext uri="{FF2B5EF4-FFF2-40B4-BE49-F238E27FC236}">
                <a16:creationId xmlns:a16="http://schemas.microsoft.com/office/drawing/2014/main" id="{87202262-B09E-27C8-AFAE-36569F67B922}"/>
              </a:ext>
            </a:extLst>
          </p:cNvPr>
          <p:cNvSpPr>
            <a:spLocks noGrp="1"/>
          </p:cNvSpPr>
          <p:nvPr>
            <p:ph type="ftr" idx="11"/>
          </p:nvPr>
        </p:nvSpPr>
        <p:spPr/>
        <p:txBody>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4" name="スライド番号プレースホルダー 3">
            <a:extLst>
              <a:ext uri="{FF2B5EF4-FFF2-40B4-BE49-F238E27FC236}">
                <a16:creationId xmlns:a16="http://schemas.microsoft.com/office/drawing/2014/main" id="{91B77242-C2F6-AC20-ADB0-8F029D9D2A1E}"/>
              </a:ext>
            </a:extLst>
          </p:cNvPr>
          <p:cNvSpPr>
            <a:spLocks noGrp="1"/>
          </p:cNvSpPr>
          <p:nvPr>
            <p:ph type="sldNum"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6" name="テキスト ボックス 5">
            <a:extLst>
              <a:ext uri="{FF2B5EF4-FFF2-40B4-BE49-F238E27FC236}">
                <a16:creationId xmlns:a16="http://schemas.microsoft.com/office/drawing/2014/main" id="{71DCCC08-8315-38A9-6620-42F3F85493D6}"/>
              </a:ext>
            </a:extLst>
          </p:cNvPr>
          <p:cNvSpPr txBox="1"/>
          <p:nvPr/>
        </p:nvSpPr>
        <p:spPr>
          <a:xfrm>
            <a:off x="1789610" y="743658"/>
            <a:ext cx="589657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3200" b="1" kern="0" dirty="0">
                <a:solidFill>
                  <a:srgbClr val="000000"/>
                </a:solidFill>
                <a:latin typeface="Arial" panose="020B0604020202020204" pitchFamily="34" charset="0"/>
                <a:cs typeface="Arial" panose="020B0604020202020204" pitchFamily="34" charset="0"/>
                <a:sym typeface="Times New Roman"/>
              </a:rPr>
              <a:t>5</a:t>
            </a:r>
            <a:r>
              <a:rPr kumimoji="0" lang="en-US" altLang="ja-JP" sz="3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Times New Roman"/>
              </a:rPr>
              <a:t>. MAC Frame Formants</a:t>
            </a:r>
          </a:p>
        </p:txBody>
      </p:sp>
      <p:pic>
        <p:nvPicPr>
          <p:cNvPr id="7" name="図 6">
            <a:extLst>
              <a:ext uri="{FF2B5EF4-FFF2-40B4-BE49-F238E27FC236}">
                <a16:creationId xmlns:a16="http://schemas.microsoft.com/office/drawing/2014/main" id="{BCDFFDF8-2F63-AABB-8F96-F6A382FAF0BA}"/>
              </a:ext>
            </a:extLst>
          </p:cNvPr>
          <p:cNvPicPr>
            <a:picLocks noChangeAspect="1"/>
          </p:cNvPicPr>
          <p:nvPr/>
        </p:nvPicPr>
        <p:blipFill>
          <a:blip r:embed="rId2"/>
          <a:stretch>
            <a:fillRect/>
          </a:stretch>
        </p:blipFill>
        <p:spPr>
          <a:xfrm>
            <a:off x="1010889" y="1270956"/>
            <a:ext cx="6910426" cy="5020386"/>
          </a:xfrm>
          <a:prstGeom prst="rect">
            <a:avLst/>
          </a:prstGeom>
        </p:spPr>
      </p:pic>
    </p:spTree>
    <p:extLst>
      <p:ext uri="{BB962C8B-B14F-4D97-AF65-F5344CB8AC3E}">
        <p14:creationId xmlns:p14="http://schemas.microsoft.com/office/powerpoint/2010/main" val="304195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5693-630B-7FC7-B7FD-399D71DC1CD0}"/>
              </a:ext>
            </a:extLst>
          </p:cNvPr>
          <p:cNvSpPr>
            <a:spLocks noGrp="1"/>
          </p:cNvSpPr>
          <p:nvPr>
            <p:ph type="title"/>
          </p:nvPr>
        </p:nvSpPr>
        <p:spPr>
          <a:xfrm>
            <a:off x="685800" y="1221702"/>
            <a:ext cx="7772400" cy="399474"/>
          </a:xfrm>
        </p:spPr>
        <p:txBody>
          <a:bodyPr/>
          <a:lstStyle/>
          <a:p>
            <a:r>
              <a:rPr lang="en-US" sz="3200" dirty="0"/>
              <a:t>5.1.1. MSDU format in 15.6-2012</a:t>
            </a:r>
          </a:p>
        </p:txBody>
      </p:sp>
      <p:sp>
        <p:nvSpPr>
          <p:cNvPr id="3" name="Text Placeholder 2">
            <a:extLst>
              <a:ext uri="{FF2B5EF4-FFF2-40B4-BE49-F238E27FC236}">
                <a16:creationId xmlns:a16="http://schemas.microsoft.com/office/drawing/2014/main" id="{61B1EBDA-0E17-2267-1118-2198ACECBA89}"/>
              </a:ext>
            </a:extLst>
          </p:cNvPr>
          <p:cNvSpPr>
            <a:spLocks noGrp="1"/>
          </p:cNvSpPr>
          <p:nvPr>
            <p:ph type="body" idx="1"/>
          </p:nvPr>
        </p:nvSpPr>
        <p:spPr/>
        <p:txBody>
          <a:bodyPr/>
          <a:lstStyle/>
          <a:p>
            <a:r>
              <a:rPr lang="en-US" sz="2400" dirty="0">
                <a:latin typeface="+mn-lt"/>
              </a:rPr>
              <a:t>The usual: MAC header + MAC payload + MAC footer</a:t>
            </a:r>
          </a:p>
          <a:p>
            <a:endParaRPr lang="en-US" sz="2400" dirty="0">
              <a:latin typeface="+mn-lt"/>
            </a:endParaRPr>
          </a:p>
        </p:txBody>
      </p:sp>
      <p:sp>
        <p:nvSpPr>
          <p:cNvPr id="4" name="Date Placeholder 3">
            <a:extLst>
              <a:ext uri="{FF2B5EF4-FFF2-40B4-BE49-F238E27FC236}">
                <a16:creationId xmlns:a16="http://schemas.microsoft.com/office/drawing/2014/main" id="{51290BC0-D5D1-E2D9-171F-9EEFE1CE0972}"/>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42FEBAE5-0FB8-43E9-75B5-AFD64131C85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7996A9D0-4EC1-7F49-96F9-A7E82A1A913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17</a:t>
            </a:fld>
            <a:endParaRPr dirty="0"/>
          </a:p>
        </p:txBody>
      </p:sp>
      <p:pic>
        <p:nvPicPr>
          <p:cNvPr id="7" name="Picture 6">
            <a:extLst>
              <a:ext uri="{FF2B5EF4-FFF2-40B4-BE49-F238E27FC236}">
                <a16:creationId xmlns:a16="http://schemas.microsoft.com/office/drawing/2014/main" id="{BE4197F3-23E5-87B4-0A83-C4B0088D1563}"/>
              </a:ext>
            </a:extLst>
          </p:cNvPr>
          <p:cNvPicPr>
            <a:picLocks noChangeAspect="1"/>
          </p:cNvPicPr>
          <p:nvPr/>
        </p:nvPicPr>
        <p:blipFill>
          <a:blip r:embed="rId2"/>
          <a:stretch>
            <a:fillRect/>
          </a:stretch>
        </p:blipFill>
        <p:spPr>
          <a:xfrm>
            <a:off x="571607" y="2944239"/>
            <a:ext cx="2910625" cy="1115438"/>
          </a:xfrm>
          <a:prstGeom prst="rect">
            <a:avLst/>
          </a:prstGeom>
        </p:spPr>
      </p:pic>
      <p:pic>
        <p:nvPicPr>
          <p:cNvPr id="8" name="Picture 7">
            <a:extLst>
              <a:ext uri="{FF2B5EF4-FFF2-40B4-BE49-F238E27FC236}">
                <a16:creationId xmlns:a16="http://schemas.microsoft.com/office/drawing/2014/main" id="{082680E8-CF8A-6CA1-324C-558CCE36D86F}"/>
              </a:ext>
            </a:extLst>
          </p:cNvPr>
          <p:cNvPicPr>
            <a:picLocks noChangeAspect="1"/>
          </p:cNvPicPr>
          <p:nvPr/>
        </p:nvPicPr>
        <p:blipFill>
          <a:blip r:embed="rId3"/>
          <a:stretch>
            <a:fillRect/>
          </a:stretch>
        </p:blipFill>
        <p:spPr>
          <a:xfrm>
            <a:off x="4233071" y="2944239"/>
            <a:ext cx="3451538" cy="1180289"/>
          </a:xfrm>
          <a:prstGeom prst="rect">
            <a:avLst/>
          </a:prstGeom>
        </p:spPr>
      </p:pic>
      <p:pic>
        <p:nvPicPr>
          <p:cNvPr id="9" name="Picture 8">
            <a:extLst>
              <a:ext uri="{FF2B5EF4-FFF2-40B4-BE49-F238E27FC236}">
                <a16:creationId xmlns:a16="http://schemas.microsoft.com/office/drawing/2014/main" id="{C26501EA-4CEF-2372-6659-9D10EDFB071B}"/>
              </a:ext>
            </a:extLst>
          </p:cNvPr>
          <p:cNvPicPr>
            <a:picLocks noChangeAspect="1"/>
          </p:cNvPicPr>
          <p:nvPr/>
        </p:nvPicPr>
        <p:blipFill>
          <a:blip r:embed="rId4"/>
          <a:stretch>
            <a:fillRect/>
          </a:stretch>
        </p:blipFill>
        <p:spPr>
          <a:xfrm>
            <a:off x="3138367" y="4325403"/>
            <a:ext cx="5640946" cy="2036323"/>
          </a:xfrm>
          <a:prstGeom prst="rect">
            <a:avLst/>
          </a:prstGeom>
        </p:spPr>
      </p:pic>
      <p:sp>
        <p:nvSpPr>
          <p:cNvPr id="10" name="Title 1">
            <a:extLst>
              <a:ext uri="{FF2B5EF4-FFF2-40B4-BE49-F238E27FC236}">
                <a16:creationId xmlns:a16="http://schemas.microsoft.com/office/drawing/2014/main" id="{3E7DAAE4-8A6B-9476-EFE2-DEDF166D5B5E}"/>
              </a:ext>
            </a:extLst>
          </p:cNvPr>
          <p:cNvSpPr txBox="1">
            <a:spLocks/>
          </p:cNvSpPr>
          <p:nvPr/>
        </p:nvSpPr>
        <p:spPr>
          <a:xfrm>
            <a:off x="1350151" y="623930"/>
            <a:ext cx="6590307"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5.1  Conventional MAC Frame Structure</a:t>
            </a:r>
          </a:p>
        </p:txBody>
      </p:sp>
    </p:spTree>
    <p:extLst>
      <p:ext uri="{BB962C8B-B14F-4D97-AF65-F5344CB8AC3E}">
        <p14:creationId xmlns:p14="http://schemas.microsoft.com/office/powerpoint/2010/main" val="173006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5F60-A241-7AE2-AE77-444B620B1AB6}"/>
              </a:ext>
            </a:extLst>
          </p:cNvPr>
          <p:cNvSpPr>
            <a:spLocks noGrp="1"/>
          </p:cNvSpPr>
          <p:nvPr>
            <p:ph type="title"/>
          </p:nvPr>
        </p:nvSpPr>
        <p:spPr/>
        <p:txBody>
          <a:bodyPr/>
          <a:lstStyle/>
          <a:p>
            <a:r>
              <a:rPr lang="en-US" dirty="0"/>
              <a:t>5.1.2  15.6ma MAC </a:t>
            </a:r>
          </a:p>
        </p:txBody>
      </p:sp>
      <p:sp>
        <p:nvSpPr>
          <p:cNvPr id="3" name="Text Placeholder 2">
            <a:extLst>
              <a:ext uri="{FF2B5EF4-FFF2-40B4-BE49-F238E27FC236}">
                <a16:creationId xmlns:a16="http://schemas.microsoft.com/office/drawing/2014/main" id="{45D1005D-D6EC-7F4B-F0C6-9300E06F7E31}"/>
              </a:ext>
            </a:extLst>
          </p:cNvPr>
          <p:cNvSpPr>
            <a:spLocks noGrp="1"/>
          </p:cNvSpPr>
          <p:nvPr>
            <p:ph type="body" idx="1"/>
          </p:nvPr>
        </p:nvSpPr>
        <p:spPr/>
        <p:txBody>
          <a:bodyPr/>
          <a:lstStyle/>
          <a:p>
            <a:r>
              <a:rPr lang="en-US" sz="2400" dirty="0">
                <a:latin typeface="+mn-lt"/>
              </a:rPr>
              <a:t>Due to the historic background of 15.6, the MSDU format supports several MAC mechanisms (polling, CSMA, slotted Aloha, LBT), and it is up to vendors what specifically to implement.</a:t>
            </a:r>
          </a:p>
          <a:p>
            <a:pPr lvl="1"/>
            <a:r>
              <a:rPr lang="en-US" sz="2000" dirty="0">
                <a:latin typeface="+mn-lt"/>
              </a:rPr>
              <a:t>However, the result was that the MAC spec is difficult to understand</a:t>
            </a:r>
          </a:p>
          <a:p>
            <a:r>
              <a:rPr lang="en-US" sz="2400" dirty="0">
                <a:latin typeface="+mn-lt"/>
              </a:rPr>
              <a:t>The revision 15.6ma plans to simplify the MAC mechanism under a UWB PHY: </a:t>
            </a:r>
          </a:p>
          <a:p>
            <a:pPr lvl="1"/>
            <a:r>
              <a:rPr lang="en-US" sz="2000" dirty="0">
                <a:latin typeface="+mn-lt"/>
              </a:rPr>
              <a:t>LBT &amp; slotted Aloha (CAP) and TDMA (CFP) </a:t>
            </a:r>
          </a:p>
          <a:p>
            <a:pPr lvl="1"/>
            <a:r>
              <a:rPr lang="en-US" sz="2000" dirty="0">
                <a:latin typeface="+mn-lt"/>
              </a:rPr>
              <a:t>(maybe the support of an Ethertype field)</a:t>
            </a:r>
          </a:p>
          <a:p>
            <a:pPr lvl="1"/>
            <a:r>
              <a:rPr lang="en-US" sz="2000" dirty="0">
                <a:solidFill>
                  <a:srgbClr val="FF0000"/>
                </a:solidFill>
                <a:latin typeface="+mn-lt"/>
              </a:rPr>
              <a:t>Hence, the MSDU Header will change.</a:t>
            </a:r>
          </a:p>
          <a:p>
            <a:endParaRPr lang="en-US" sz="2400" dirty="0">
              <a:latin typeface="+mn-lt"/>
            </a:endParaRPr>
          </a:p>
        </p:txBody>
      </p:sp>
      <p:sp>
        <p:nvSpPr>
          <p:cNvPr id="4" name="Date Placeholder 3">
            <a:extLst>
              <a:ext uri="{FF2B5EF4-FFF2-40B4-BE49-F238E27FC236}">
                <a16:creationId xmlns:a16="http://schemas.microsoft.com/office/drawing/2014/main" id="{A1F771B0-73D5-ECDD-CE18-951B06BBD84A}"/>
              </a:ext>
            </a:extLst>
          </p:cNvPr>
          <p:cNvSpPr>
            <a:spLocks noGrp="1"/>
          </p:cNvSpPr>
          <p:nvPr>
            <p:ph type="dt" idx="10"/>
          </p:nvPr>
        </p:nvSpPr>
        <p:spPr/>
        <p:txBody>
          <a:bodyPr/>
          <a:lstStyle/>
          <a:p>
            <a:r>
              <a:rPr lang="en-US" altLang="ja-JP"/>
              <a:t>September 2024</a:t>
            </a:r>
            <a:endParaRPr lang="en-US" dirty="0"/>
          </a:p>
        </p:txBody>
      </p:sp>
      <p:sp>
        <p:nvSpPr>
          <p:cNvPr id="5" name="Footer Placeholder 4">
            <a:extLst>
              <a:ext uri="{FF2B5EF4-FFF2-40B4-BE49-F238E27FC236}">
                <a16:creationId xmlns:a16="http://schemas.microsoft.com/office/drawing/2014/main" id="{B0ABED62-F09A-5CF3-A39F-FAB9EF8702F8}"/>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6" name="Slide Number Placeholder 5">
            <a:extLst>
              <a:ext uri="{FF2B5EF4-FFF2-40B4-BE49-F238E27FC236}">
                <a16:creationId xmlns:a16="http://schemas.microsoft.com/office/drawing/2014/main" id="{248CCE7D-CE13-DADB-75D6-0BE3E1D73A3C}"/>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18</a:t>
            </a:fld>
            <a:endParaRPr dirty="0"/>
          </a:p>
        </p:txBody>
      </p:sp>
    </p:spTree>
    <p:extLst>
      <p:ext uri="{BB962C8B-B14F-4D97-AF65-F5344CB8AC3E}">
        <p14:creationId xmlns:p14="http://schemas.microsoft.com/office/powerpoint/2010/main" val="204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F8124C-950E-47B4-7F1B-2BE22D1708D1}"/>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A4EC33C9-6A6D-35F1-D3BB-FDF3A886AC50}"/>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6663205D-01FE-78EA-E785-2979DE6EAC1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pic>
        <p:nvPicPr>
          <p:cNvPr id="6" name="図 5">
            <a:extLst>
              <a:ext uri="{FF2B5EF4-FFF2-40B4-BE49-F238E27FC236}">
                <a16:creationId xmlns:a16="http://schemas.microsoft.com/office/drawing/2014/main" id="{3E1E9990-347E-D656-B0CA-B6F8C4CAE81C}"/>
              </a:ext>
            </a:extLst>
          </p:cNvPr>
          <p:cNvPicPr>
            <a:picLocks noChangeAspect="1"/>
          </p:cNvPicPr>
          <p:nvPr/>
        </p:nvPicPr>
        <p:blipFill>
          <a:blip r:embed="rId2"/>
          <a:stretch>
            <a:fillRect/>
          </a:stretch>
        </p:blipFill>
        <p:spPr>
          <a:xfrm>
            <a:off x="38100" y="661996"/>
            <a:ext cx="9144000" cy="2462640"/>
          </a:xfrm>
          <a:prstGeom prst="rect">
            <a:avLst/>
          </a:prstGeom>
        </p:spPr>
      </p:pic>
      <p:pic>
        <p:nvPicPr>
          <p:cNvPr id="8" name="図 7">
            <a:extLst>
              <a:ext uri="{FF2B5EF4-FFF2-40B4-BE49-F238E27FC236}">
                <a16:creationId xmlns:a16="http://schemas.microsoft.com/office/drawing/2014/main" id="{1C1EE5B6-247D-FBF8-204C-704D38039B6C}"/>
              </a:ext>
            </a:extLst>
          </p:cNvPr>
          <p:cNvPicPr>
            <a:picLocks noChangeAspect="1"/>
          </p:cNvPicPr>
          <p:nvPr/>
        </p:nvPicPr>
        <p:blipFill>
          <a:blip r:embed="rId3"/>
          <a:stretch>
            <a:fillRect/>
          </a:stretch>
        </p:blipFill>
        <p:spPr>
          <a:xfrm>
            <a:off x="38100" y="3429000"/>
            <a:ext cx="9144000" cy="2838714"/>
          </a:xfrm>
          <a:prstGeom prst="rect">
            <a:avLst/>
          </a:prstGeom>
        </p:spPr>
      </p:pic>
    </p:spTree>
    <p:extLst>
      <p:ext uri="{BB962C8B-B14F-4D97-AF65-F5344CB8AC3E}">
        <p14:creationId xmlns:p14="http://schemas.microsoft.com/office/powerpoint/2010/main" val="148993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DD18-7927-4F6B-BEF3-1C7FB4CF5039}"/>
              </a:ext>
            </a:extLst>
          </p:cNvPr>
          <p:cNvSpPr>
            <a:spLocks noGrp="1"/>
          </p:cNvSpPr>
          <p:nvPr>
            <p:ph type="ctrTitle"/>
          </p:nvPr>
        </p:nvSpPr>
        <p:spPr>
          <a:xfrm>
            <a:off x="685799" y="981837"/>
            <a:ext cx="8011633" cy="1470025"/>
          </a:xfrm>
        </p:spPr>
        <p:txBody>
          <a:bodyPr/>
          <a:lstStyle/>
          <a:p>
            <a:r>
              <a:rPr lang="en-US" sz="3600" b="1" i="0" u="none" strike="noStrike" cap="none" dirty="0">
                <a:solidFill>
                  <a:schemeClr val="dk2"/>
                </a:solidFill>
                <a:latin typeface="Arial" panose="020B0604020202020204" pitchFamily="34" charset="0"/>
                <a:cs typeface="Arial" panose="020B0604020202020204" pitchFamily="34" charset="0"/>
                <a:sym typeface="Times New Roman"/>
              </a:rPr>
              <a:t>Overview of 6ma MAC Specification</a:t>
            </a:r>
            <a:br>
              <a:rPr lang="en-US" sz="3600" b="1" i="0" u="none" strike="noStrike" cap="none" dirty="0">
                <a:solidFill>
                  <a:schemeClr val="dk2"/>
                </a:solidFill>
                <a:latin typeface="Arial" panose="020B0604020202020204" pitchFamily="34" charset="0"/>
                <a:cs typeface="Arial" panose="020B0604020202020204" pitchFamily="34" charset="0"/>
                <a:sym typeface="Times New Roman"/>
              </a:rPr>
            </a:br>
            <a:r>
              <a:rPr lang="en-US" sz="3600" b="1" i="0" u="none" strike="noStrike" cap="none" dirty="0">
                <a:solidFill>
                  <a:schemeClr val="dk2"/>
                </a:solidFill>
                <a:latin typeface="Arial" panose="020B0604020202020204" pitchFamily="34" charset="0"/>
                <a:cs typeface="Arial" panose="020B0604020202020204" pitchFamily="34" charset="0"/>
                <a:sym typeface="Times New Roman"/>
              </a:rPr>
              <a:t>of IEEE802.15.6ma (Revision of IEEE802.15.6-2012)</a:t>
            </a:r>
          </a:p>
        </p:txBody>
      </p:sp>
      <p:sp>
        <p:nvSpPr>
          <p:cNvPr id="3" name="Subtitle 2">
            <a:extLst>
              <a:ext uri="{FF2B5EF4-FFF2-40B4-BE49-F238E27FC236}">
                <a16:creationId xmlns:a16="http://schemas.microsoft.com/office/drawing/2014/main" id="{EA161AE3-3D1A-4BEE-9DD0-3571C283CA73}"/>
              </a:ext>
            </a:extLst>
          </p:cNvPr>
          <p:cNvSpPr>
            <a:spLocks noGrp="1"/>
          </p:cNvSpPr>
          <p:nvPr>
            <p:ph type="subTitle" idx="1"/>
          </p:nvPr>
        </p:nvSpPr>
        <p:spPr>
          <a:xfrm>
            <a:off x="1069848" y="2650785"/>
            <a:ext cx="7080504" cy="3824627"/>
          </a:xfrm>
        </p:spPr>
        <p:txBody>
          <a:bodyPr/>
          <a:lstStyle/>
          <a:p>
            <a:r>
              <a:rPr kumimoji="0" lang="en-US" altLang="ja-JP" sz="2400" b="0" i="0" u="none" strike="noStrike" kern="0" cap="none" spc="0" normalizeH="0" baseline="0" noProof="0" dirty="0">
                <a:ln>
                  <a:noFill/>
                </a:ln>
                <a:solidFill>
                  <a:srgbClr val="000000"/>
                </a:solidFill>
                <a:effectLst/>
                <a:uLnTx/>
                <a:uFillTx/>
                <a:latin typeface="+mj-lt"/>
                <a:cs typeface="Arial"/>
                <a:sym typeface="Arial"/>
              </a:rPr>
              <a:t>Ryuji Kohno</a:t>
            </a:r>
            <a:r>
              <a:rPr kumimoji="0" lang="en-US" altLang="ja-JP" sz="2400" b="0" i="0" u="none" strike="noStrike" kern="0" cap="none" spc="0" normalizeH="0" baseline="30000" noProof="0" dirty="0">
                <a:ln>
                  <a:noFill/>
                </a:ln>
                <a:solidFill>
                  <a:srgbClr val="000000"/>
                </a:solidFill>
                <a:effectLst/>
                <a:uLnTx/>
                <a:uFillTx/>
                <a:latin typeface="+mj-lt"/>
                <a:cs typeface="Arial"/>
                <a:sym typeface="Arial"/>
              </a:rPr>
              <a:t>1,2 </a:t>
            </a:r>
            <a:r>
              <a:rPr kumimoji="0" lang="en-US" altLang="ja-JP" sz="2400" b="0" i="0" u="none" strike="noStrike" kern="0" cap="none" spc="0" normalizeH="0" noProof="0" dirty="0">
                <a:ln>
                  <a:noFill/>
                </a:ln>
                <a:solidFill>
                  <a:srgbClr val="000000"/>
                </a:solidFill>
                <a:effectLst/>
                <a:uLnTx/>
                <a:uFillTx/>
                <a:latin typeface="+mj-lt"/>
                <a:cs typeface="Arial"/>
                <a:sym typeface="Arial"/>
              </a:rPr>
              <a:t>,</a:t>
            </a:r>
            <a:r>
              <a:rPr lang="en-US" sz="2400" dirty="0">
                <a:latin typeface="+mj-lt"/>
              </a:rPr>
              <a:t>Minsoo Kim</a:t>
            </a:r>
            <a:r>
              <a:rPr lang="en-US" sz="2400" baseline="30000" dirty="0">
                <a:latin typeface="+mj-lt"/>
              </a:rPr>
              <a:t>1</a:t>
            </a:r>
            <a:r>
              <a:rPr lang="en-US" sz="2400" dirty="0">
                <a:latin typeface="+mj-lt"/>
              </a:rPr>
              <a:t>, Takumi Kobayashi</a:t>
            </a:r>
            <a:r>
              <a:rPr lang="en-US" sz="2400" baseline="30000" dirty="0">
                <a:latin typeface="+mj-lt"/>
              </a:rPr>
              <a:t>1,4</a:t>
            </a:r>
            <a:r>
              <a:rPr lang="en-US" sz="2400" dirty="0">
                <a:latin typeface="+mj-lt"/>
              </a:rPr>
              <a:t>,</a:t>
            </a:r>
          </a:p>
          <a:p>
            <a:r>
              <a:rPr lang="en-US" sz="2400" dirty="0">
                <a:latin typeface="+mj-lt"/>
              </a:rPr>
              <a:t>Marco Hernandez</a:t>
            </a:r>
            <a:r>
              <a:rPr lang="en-US" sz="2400" baseline="30000" dirty="0">
                <a:latin typeface="+mj-lt"/>
              </a:rPr>
              <a:t>1,3</a:t>
            </a:r>
            <a:r>
              <a:rPr lang="en-US" sz="2400" dirty="0">
                <a:latin typeface="+mj-lt"/>
              </a:rPr>
              <a:t>, </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Seong-Soon Joo</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6</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Daisuke Anzai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24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 Kento Takebayashi</a:t>
            </a:r>
            <a:r>
              <a:rPr kumimoji="0" lang="en-US" altLang="ja-JP" sz="24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5</a:t>
            </a:r>
            <a:r>
              <a:rPr lang="en-US" sz="2400" dirty="0">
                <a:latin typeface="+mj-lt"/>
              </a:rPr>
              <a:t>, Jussi Haapola</a:t>
            </a:r>
            <a:r>
              <a:rPr lang="en-US" sz="2400" baseline="30000" dirty="0">
                <a:latin typeface="+mj-lt"/>
              </a:rPr>
              <a:t>3</a:t>
            </a:r>
          </a:p>
          <a:p>
            <a:endParaRPr lang="en-US" sz="2400" baseline="30000" dirty="0"/>
          </a:p>
          <a:p>
            <a:r>
              <a:rPr lang="en-US" sz="1800" baseline="30000" dirty="0">
                <a:latin typeface="+mj-lt"/>
              </a:rPr>
              <a:t>1</a:t>
            </a:r>
            <a:r>
              <a:rPr lang="en-US" sz="1800" dirty="0">
                <a:latin typeface="+mj-lt"/>
              </a:rPr>
              <a:t>Yokosuka Research Park International Alliance Institute (YRP-IAI)</a:t>
            </a:r>
          </a:p>
          <a:p>
            <a:r>
              <a:rPr lang="en-US" sz="1800" baseline="30000" dirty="0">
                <a:latin typeface="+mj-lt"/>
              </a:rPr>
              <a:t>2</a:t>
            </a:r>
            <a:r>
              <a:rPr lang="en-US" sz="1800" dirty="0">
                <a:latin typeface="+mj-lt"/>
              </a:rPr>
              <a:t>Yokohama National University (YNU), Japan</a:t>
            </a:r>
          </a:p>
          <a:p>
            <a:r>
              <a:rPr lang="en-US" sz="1800" dirty="0">
                <a:latin typeface="+mj-lt"/>
              </a:rPr>
              <a:t> </a:t>
            </a:r>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3</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Centre for Wireless Communications(CWC), University of Oulu, Finland</a:t>
            </a:r>
            <a:r>
              <a:rPr lang="en-US" altLang="ja-JP" sz="1800" dirty="0">
                <a:solidFill>
                  <a:srgbClr val="000000"/>
                </a:solidFill>
                <a:latin typeface="+mj-lt"/>
                <a:ea typeface="Times New Roman"/>
                <a:cs typeface="Times New Roman"/>
                <a:sym typeface="Times New Roman"/>
              </a:rPr>
              <a:t>,</a:t>
            </a:r>
            <a:r>
              <a:rPr lang="ja-JP" altLang="en-US" sz="1800" dirty="0">
                <a:solidFill>
                  <a:srgbClr val="000000"/>
                </a:solidFill>
                <a:latin typeface="+mj-lt"/>
                <a:ea typeface="Times New Roman"/>
                <a:cs typeface="Times New Roman"/>
                <a:sym typeface="Times New Roman"/>
              </a:rPr>
              <a:t> </a:t>
            </a:r>
            <a:endParaRPr lang="en-US" altLang="ja-JP" sz="1800" dirty="0">
              <a:solidFill>
                <a:srgbClr val="000000"/>
              </a:solidFill>
              <a:latin typeface="+mj-lt"/>
              <a:ea typeface="Times New Roman"/>
              <a:cs typeface="Times New Roman"/>
              <a:sym typeface="Times New Roman"/>
            </a:endParaRPr>
          </a:p>
          <a:p>
            <a:r>
              <a:rPr kumimoji="0" lang="en-US" altLang="ja-JP" sz="1800" b="0" i="0" u="none" strike="noStrike" kern="0" cap="none" spc="0" normalizeH="0" baseline="30000" noProof="0" dirty="0">
                <a:ln>
                  <a:noFill/>
                </a:ln>
                <a:solidFill>
                  <a:srgbClr val="000000"/>
                </a:solidFill>
                <a:effectLst/>
                <a:uLnTx/>
                <a:uFillTx/>
                <a:latin typeface="+mj-lt"/>
                <a:ea typeface="Times New Roman"/>
                <a:cs typeface="Times New Roman"/>
                <a:sym typeface="Times New Roman"/>
              </a:rPr>
              <a:t>4</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Nagoya Institute of Technology(NIT) Japan, </a:t>
            </a:r>
          </a:p>
          <a:p>
            <a:r>
              <a:rPr lang="en-US" altLang="ja-JP" sz="1800" kern="0" baseline="30000" dirty="0">
                <a:solidFill>
                  <a:srgbClr val="000000"/>
                </a:solidFill>
                <a:latin typeface="+mj-lt"/>
                <a:ea typeface="Times New Roman"/>
                <a:cs typeface="Times New Roman"/>
                <a:sym typeface="Times New Roman"/>
              </a:rPr>
              <a:t>5</a:t>
            </a:r>
            <a:r>
              <a:rPr lang="en-US" altLang="ja-JP" sz="1800" kern="0" dirty="0">
                <a:solidFill>
                  <a:srgbClr val="000000"/>
                </a:solidFill>
                <a:latin typeface="+mj-lt"/>
                <a:ea typeface="Times New Roman"/>
                <a:cs typeface="Times New Roman"/>
                <a:sym typeface="Times New Roman"/>
              </a:rPr>
              <a:t>Toyo University(TU), Japan,</a:t>
            </a:r>
          </a:p>
          <a:p>
            <a:r>
              <a:rPr lang="en-US" altLang="ja-JP" sz="1800" kern="0" dirty="0">
                <a:solidFill>
                  <a:srgbClr val="000000"/>
                </a:solidFill>
                <a:latin typeface="+mj-lt"/>
                <a:ea typeface="Times New Roman"/>
                <a:cs typeface="Times New Roman"/>
                <a:sym typeface="Times New Roman"/>
              </a:rPr>
              <a:t> </a:t>
            </a:r>
            <a:r>
              <a:rPr lang="en-US" altLang="ja-JP" sz="1800" kern="0" baseline="30000" dirty="0">
                <a:solidFill>
                  <a:srgbClr val="000000"/>
                </a:solidFill>
                <a:latin typeface="+mj-lt"/>
                <a:ea typeface="Times New Roman"/>
                <a:cs typeface="Times New Roman"/>
                <a:sym typeface="Times New Roman"/>
              </a:rPr>
              <a:t>6</a:t>
            </a:r>
            <a:r>
              <a:rPr kumimoji="0" lang="en-US" altLang="ja-JP" sz="1800" b="0" i="0" u="none" strike="noStrike" kern="0" cap="none" spc="0" normalizeH="0" baseline="0" noProof="0" dirty="0">
                <a:ln>
                  <a:noFill/>
                </a:ln>
                <a:solidFill>
                  <a:srgbClr val="000000"/>
                </a:solidFill>
                <a:effectLst/>
                <a:uLnTx/>
                <a:uFillTx/>
                <a:latin typeface="+mj-lt"/>
                <a:ea typeface="Times New Roman"/>
                <a:cs typeface="Times New Roman"/>
                <a:sym typeface="Times New Roman"/>
              </a:rPr>
              <a:t>Korea Platform Service Technology (KPST), Korea</a:t>
            </a:r>
            <a:endParaRPr kumimoji="0" lang="en-US" altLang="ja-JP" sz="1600" b="0" i="0" u="none" strike="noStrike" kern="0" cap="none" spc="0" normalizeH="0" baseline="0" noProof="0" dirty="0">
              <a:ln>
                <a:noFill/>
              </a:ln>
              <a:solidFill>
                <a:srgbClr val="000000"/>
              </a:solidFill>
              <a:effectLst/>
              <a:uLnTx/>
              <a:uFillTx/>
              <a:latin typeface="+mj-lt"/>
              <a:cs typeface="Arial"/>
              <a:sym typeface="Arial"/>
            </a:endParaRPr>
          </a:p>
          <a:p>
            <a:endParaRPr lang="en-US" sz="1800" dirty="0"/>
          </a:p>
        </p:txBody>
      </p:sp>
      <p:sp>
        <p:nvSpPr>
          <p:cNvPr id="4" name="Date Placeholder 3">
            <a:extLst>
              <a:ext uri="{FF2B5EF4-FFF2-40B4-BE49-F238E27FC236}">
                <a16:creationId xmlns:a16="http://schemas.microsoft.com/office/drawing/2014/main" id="{C1EAD539-86C3-423C-ABA4-44AE896A5C77}"/>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1A6EAC9C-B2A5-4807-9142-29B64EDA224B}"/>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Footer Placeholder 5">
            <a:extLst>
              <a:ext uri="{FF2B5EF4-FFF2-40B4-BE49-F238E27FC236}">
                <a16:creationId xmlns:a16="http://schemas.microsoft.com/office/drawing/2014/main" id="{F7ACA932-26E9-4E28-820A-9EA75261AAB3}"/>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extLst>
      <p:ext uri="{BB962C8B-B14F-4D97-AF65-F5344CB8AC3E}">
        <p14:creationId xmlns:p14="http://schemas.microsoft.com/office/powerpoint/2010/main" val="288163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9242A18-F575-0E36-A15F-974AF0E3E081}"/>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40F74BDB-470C-48EC-48F3-664D3E840FE2}"/>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A31F3D41-C7A7-C064-65DC-BFCE13C8155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pic>
        <p:nvPicPr>
          <p:cNvPr id="6" name="図 5">
            <a:extLst>
              <a:ext uri="{FF2B5EF4-FFF2-40B4-BE49-F238E27FC236}">
                <a16:creationId xmlns:a16="http://schemas.microsoft.com/office/drawing/2014/main" id="{9A953493-B9E4-FF43-FEB1-DF056E1C1F7B}"/>
              </a:ext>
            </a:extLst>
          </p:cNvPr>
          <p:cNvPicPr>
            <a:picLocks noChangeAspect="1"/>
          </p:cNvPicPr>
          <p:nvPr/>
        </p:nvPicPr>
        <p:blipFill>
          <a:blip r:embed="rId2"/>
          <a:stretch>
            <a:fillRect/>
          </a:stretch>
        </p:blipFill>
        <p:spPr>
          <a:xfrm>
            <a:off x="800970" y="695094"/>
            <a:ext cx="6994942" cy="1213238"/>
          </a:xfrm>
          <a:prstGeom prst="rect">
            <a:avLst/>
          </a:prstGeom>
        </p:spPr>
      </p:pic>
      <p:pic>
        <p:nvPicPr>
          <p:cNvPr id="8" name="図 7">
            <a:extLst>
              <a:ext uri="{FF2B5EF4-FFF2-40B4-BE49-F238E27FC236}">
                <a16:creationId xmlns:a16="http://schemas.microsoft.com/office/drawing/2014/main" id="{76CA29FF-97AF-C8AB-E6B0-CD84CC580B76}"/>
              </a:ext>
            </a:extLst>
          </p:cNvPr>
          <p:cNvPicPr>
            <a:picLocks noChangeAspect="1"/>
          </p:cNvPicPr>
          <p:nvPr/>
        </p:nvPicPr>
        <p:blipFill>
          <a:blip r:embed="rId3"/>
          <a:stretch>
            <a:fillRect/>
          </a:stretch>
        </p:blipFill>
        <p:spPr>
          <a:xfrm>
            <a:off x="762872" y="1947001"/>
            <a:ext cx="7033040" cy="4401449"/>
          </a:xfrm>
          <a:prstGeom prst="rect">
            <a:avLst/>
          </a:prstGeom>
        </p:spPr>
      </p:pic>
    </p:spTree>
    <p:extLst>
      <p:ext uri="{BB962C8B-B14F-4D97-AF65-F5344CB8AC3E}">
        <p14:creationId xmlns:p14="http://schemas.microsoft.com/office/powerpoint/2010/main" val="150418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제목 1">
            <a:extLst>
              <a:ext uri="{FF2B5EF4-FFF2-40B4-BE49-F238E27FC236}">
                <a16:creationId xmlns:a16="http://schemas.microsoft.com/office/drawing/2014/main" id="{CD072C1D-0495-289D-BC21-0D92F1614A8F}"/>
              </a:ext>
            </a:extLst>
          </p:cNvPr>
          <p:cNvSpPr>
            <a:spLocks noGrp="1" noChangeArrowheads="1"/>
          </p:cNvSpPr>
          <p:nvPr>
            <p:ph type="title"/>
          </p:nvPr>
        </p:nvSpPr>
        <p:spPr>
          <a:xfrm>
            <a:off x="658368" y="505899"/>
            <a:ext cx="7772400" cy="1066800"/>
          </a:xfrm>
        </p:spPr>
        <p:txBody>
          <a:bodyPr/>
          <a:lstStyle/>
          <a:p>
            <a:r>
              <a:rPr lang="en-US" altLang="ko-KR" dirty="0">
                <a:ea typeface="굴림" panose="020B0600000101010101" pitchFamily="34" charset="-127"/>
              </a:rPr>
              <a:t>examples</a:t>
            </a:r>
            <a:endParaRPr lang="ko-KR" altLang="en-US" dirty="0">
              <a:ea typeface="굴림" panose="020B0600000101010101" pitchFamily="34" charset="-127"/>
            </a:endParaRPr>
          </a:p>
        </p:txBody>
      </p:sp>
      <p:sp>
        <p:nvSpPr>
          <p:cNvPr id="23555" name="슬라이드 번호 개체 틀 3">
            <a:extLst>
              <a:ext uri="{FF2B5EF4-FFF2-40B4-BE49-F238E27FC236}">
                <a16:creationId xmlns:a16="http://schemas.microsoft.com/office/drawing/2014/main" id="{07229676-C56D-7B0E-D59D-5BBADA50B6C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A808CE51-0AEB-4DA5-83A8-21FFDBD3636F}" type="slidenum">
              <a:rPr lang="en-US" altLang="ko-KR" sz="900">
                <a:latin typeface="Times New Roman" panose="02020603050405020304" pitchFamily="18" charset="0"/>
                <a:ea typeface="굴림" panose="020B0600000101010101" pitchFamily="34" charset="-127"/>
              </a:rPr>
              <a:pPr>
                <a:spcBef>
                  <a:spcPct val="0"/>
                </a:spcBef>
                <a:buFontTx/>
                <a:buNone/>
              </a:pPr>
              <a:t>21</a:t>
            </a:fld>
            <a:endParaRPr lang="en-US" altLang="ko-KR" sz="900">
              <a:latin typeface="Times New Roman" panose="02020603050405020304" pitchFamily="18" charset="0"/>
              <a:ea typeface="굴림" panose="020B0600000101010101" pitchFamily="34" charset="-127"/>
            </a:endParaRPr>
          </a:p>
        </p:txBody>
      </p:sp>
      <p:pic>
        <p:nvPicPr>
          <p:cNvPr id="23556" name="그림 2">
            <a:extLst>
              <a:ext uri="{FF2B5EF4-FFF2-40B4-BE49-F238E27FC236}">
                <a16:creationId xmlns:a16="http://schemas.microsoft.com/office/drawing/2014/main" id="{2D231A25-58CE-C245-4A18-D7DDCB6C6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79" y="1484873"/>
            <a:ext cx="3808809"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그림 6">
            <a:extLst>
              <a:ext uri="{FF2B5EF4-FFF2-40B4-BE49-F238E27FC236}">
                <a16:creationId xmlns:a16="http://schemas.microsoft.com/office/drawing/2014/main" id="{BFBAAC8C-D0C6-DDC7-302B-F62BAC2B1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3908986"/>
            <a:ext cx="3808810" cy="238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그림 8">
            <a:extLst>
              <a:ext uri="{FF2B5EF4-FFF2-40B4-BE49-F238E27FC236}">
                <a16:creationId xmlns:a16="http://schemas.microsoft.com/office/drawing/2014/main" id="{C37323A6-F7B3-84BA-6F3C-F994FDFE9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779" y="1497969"/>
            <a:ext cx="3799284" cy="238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그림 2">
            <a:extLst>
              <a:ext uri="{FF2B5EF4-FFF2-40B4-BE49-F238E27FC236}">
                <a16:creationId xmlns:a16="http://schemas.microsoft.com/office/drawing/2014/main" id="{0FF88E49-5CAD-E055-429A-CD9AA44EDFB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677966" y="3848263"/>
            <a:ext cx="3957638" cy="2457450"/>
          </a:xfrm>
          <a:noFill/>
        </p:spPr>
      </p:pic>
      <p:sp>
        <p:nvSpPr>
          <p:cNvPr id="2" name="日付プレースホルダー 1">
            <a:extLst>
              <a:ext uri="{FF2B5EF4-FFF2-40B4-BE49-F238E27FC236}">
                <a16:creationId xmlns:a16="http://schemas.microsoft.com/office/drawing/2014/main" id="{14984855-8FF3-EBB2-C474-26569B7A1EFD}"/>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B818A6C0-3700-4588-E676-F400DCA68592}"/>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308995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1C1311D-ED08-7E47-DD87-F1F1DDB9DC2D}"/>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87202262-B09E-27C8-AFAE-36569F67B922}"/>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91B77242-C2F6-AC20-ADB0-8F029D9D2A1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pic>
        <p:nvPicPr>
          <p:cNvPr id="8" name="図 7">
            <a:extLst>
              <a:ext uri="{FF2B5EF4-FFF2-40B4-BE49-F238E27FC236}">
                <a16:creationId xmlns:a16="http://schemas.microsoft.com/office/drawing/2014/main" id="{CCB36409-BAF5-8205-67B2-A92352443E1B}"/>
              </a:ext>
            </a:extLst>
          </p:cNvPr>
          <p:cNvPicPr>
            <a:picLocks noChangeAspect="1"/>
          </p:cNvPicPr>
          <p:nvPr/>
        </p:nvPicPr>
        <p:blipFill>
          <a:blip r:embed="rId2"/>
          <a:stretch>
            <a:fillRect/>
          </a:stretch>
        </p:blipFill>
        <p:spPr>
          <a:xfrm>
            <a:off x="773541" y="1114420"/>
            <a:ext cx="6003689" cy="3970107"/>
          </a:xfrm>
          <a:prstGeom prst="rect">
            <a:avLst/>
          </a:prstGeom>
        </p:spPr>
      </p:pic>
      <p:pic>
        <p:nvPicPr>
          <p:cNvPr id="10" name="図 9">
            <a:extLst>
              <a:ext uri="{FF2B5EF4-FFF2-40B4-BE49-F238E27FC236}">
                <a16:creationId xmlns:a16="http://schemas.microsoft.com/office/drawing/2014/main" id="{EC3D3EF3-D776-051C-4685-E2F585A736C4}"/>
              </a:ext>
            </a:extLst>
          </p:cNvPr>
          <p:cNvPicPr>
            <a:picLocks noChangeAspect="1"/>
          </p:cNvPicPr>
          <p:nvPr/>
        </p:nvPicPr>
        <p:blipFill>
          <a:blip r:embed="rId3"/>
          <a:stretch>
            <a:fillRect/>
          </a:stretch>
        </p:blipFill>
        <p:spPr>
          <a:xfrm>
            <a:off x="909177" y="4944931"/>
            <a:ext cx="7801138" cy="1472469"/>
          </a:xfrm>
          <a:prstGeom prst="rect">
            <a:avLst/>
          </a:prstGeom>
        </p:spPr>
      </p:pic>
      <p:sp>
        <p:nvSpPr>
          <p:cNvPr id="6" name="テキスト ボックス 5">
            <a:extLst>
              <a:ext uri="{FF2B5EF4-FFF2-40B4-BE49-F238E27FC236}">
                <a16:creationId xmlns:a16="http://schemas.microsoft.com/office/drawing/2014/main" id="{71DCCC08-8315-38A9-6620-42F3F85493D6}"/>
              </a:ext>
            </a:extLst>
          </p:cNvPr>
          <p:cNvSpPr txBox="1"/>
          <p:nvPr/>
        </p:nvSpPr>
        <p:spPr>
          <a:xfrm>
            <a:off x="773541" y="680956"/>
            <a:ext cx="5896573" cy="584775"/>
          </a:xfrm>
          <a:prstGeom prst="rect">
            <a:avLst/>
          </a:prstGeom>
          <a:solidFill>
            <a:schemeClr val="bg1"/>
          </a:solid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altLang="ja-JP"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imes New Roman"/>
              </a:rPr>
              <a:t>6. MAC Services Feature</a:t>
            </a:r>
          </a:p>
        </p:txBody>
      </p:sp>
    </p:spTree>
    <p:extLst>
      <p:ext uri="{BB962C8B-B14F-4D97-AF65-F5344CB8AC3E}">
        <p14:creationId xmlns:p14="http://schemas.microsoft.com/office/powerpoint/2010/main" val="770690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a:extLst>
              <a:ext uri="{FF2B5EF4-FFF2-40B4-BE49-F238E27FC236}">
                <a16:creationId xmlns:a16="http://schemas.microsoft.com/office/drawing/2014/main" id="{A784B9D7-F003-E09C-6577-B2FE105F0659}"/>
              </a:ext>
            </a:extLst>
          </p:cNvPr>
          <p:cNvSpPr>
            <a:spLocks noGrp="1" noChangeArrowheads="1"/>
          </p:cNvSpPr>
          <p:nvPr>
            <p:ph type="title"/>
          </p:nvPr>
        </p:nvSpPr>
        <p:spPr>
          <a:xfrm>
            <a:off x="586525" y="591746"/>
            <a:ext cx="8191718" cy="1066800"/>
          </a:xfrm>
        </p:spPr>
        <p:txBody>
          <a:bodyPr/>
          <a:lstStyle/>
          <a:p>
            <a:r>
              <a:rPr lang="en-US" altLang="ko-KR" b="1" dirty="0">
                <a:ea typeface="굴림" panose="020B0600000101010101" pitchFamily="34" charset="-127"/>
              </a:rPr>
              <a:t>6.1 Group MAC </a:t>
            </a:r>
            <a:r>
              <a:rPr lang="en-US" altLang="ko-KR" b="1" dirty="0" err="1">
                <a:ea typeface="굴림" panose="020B0600000101010101" pitchFamily="34" charset="-127"/>
              </a:rPr>
              <a:t>superframe</a:t>
            </a:r>
            <a:r>
              <a:rPr lang="en-US" altLang="ko-KR" b="1" dirty="0">
                <a:ea typeface="굴림" panose="020B0600000101010101" pitchFamily="34" charset="-127"/>
              </a:rPr>
              <a:t> structure (I)</a:t>
            </a:r>
            <a:endParaRPr lang="ko-KR" altLang="en-US" b="1" dirty="0">
              <a:ea typeface="굴림" panose="020B0600000101010101" pitchFamily="34" charset="-127"/>
            </a:endParaRPr>
          </a:p>
        </p:txBody>
      </p:sp>
      <p:sp>
        <p:nvSpPr>
          <p:cNvPr id="3" name="내용 개체 틀 2">
            <a:extLst>
              <a:ext uri="{FF2B5EF4-FFF2-40B4-BE49-F238E27FC236}">
                <a16:creationId xmlns:a16="http://schemas.microsoft.com/office/drawing/2014/main" id="{C8FC7610-B4DE-EDA6-E78B-5DFE3587E5CF}"/>
              </a:ext>
            </a:extLst>
          </p:cNvPr>
          <p:cNvSpPr>
            <a:spLocks noGrp="1" noChangeArrowheads="1"/>
          </p:cNvSpPr>
          <p:nvPr>
            <p:ph idx="1"/>
          </p:nvPr>
        </p:nvSpPr>
        <p:spPr>
          <a:xfrm>
            <a:off x="602456" y="1525474"/>
            <a:ext cx="7772400" cy="1890713"/>
          </a:xfrm>
        </p:spPr>
        <p:txBody>
          <a:bodyPr/>
          <a:lstStyle/>
          <a:p>
            <a:r>
              <a:rPr lang="en-US" altLang="ko-KR" sz="1800" dirty="0">
                <a:ea typeface="굴림" panose="020B0600000101010101" pitchFamily="34" charset="-127"/>
              </a:rPr>
              <a:t>group </a:t>
            </a:r>
            <a:r>
              <a:rPr lang="en-US" altLang="ko-KR" sz="1800" dirty="0" err="1">
                <a:ea typeface="굴림" panose="020B0600000101010101" pitchFamily="34" charset="-127"/>
              </a:rPr>
              <a:t>superframe</a:t>
            </a:r>
            <a:r>
              <a:rPr lang="en-US" altLang="ko-KR" sz="1800" dirty="0">
                <a:ea typeface="굴림" panose="020B0600000101010101" pitchFamily="34" charset="-127"/>
              </a:rPr>
              <a:t> structure</a:t>
            </a:r>
          </a:p>
          <a:p>
            <a:pPr lvl="1"/>
            <a:r>
              <a:rPr lang="en-US" altLang="ko-KR" sz="1600" dirty="0">
                <a:ea typeface="굴림" panose="020B0600000101010101" pitchFamily="34" charset="-127"/>
              </a:rPr>
              <a:t>Group Coordination Period (GCP)</a:t>
            </a:r>
          </a:p>
          <a:p>
            <a:pPr lvl="2"/>
            <a:r>
              <a:rPr lang="en-US" altLang="ko-KR" sz="1100" dirty="0">
                <a:ea typeface="굴림" panose="020B0600000101010101" pitchFamily="34" charset="-127"/>
              </a:rPr>
              <a:t>group beacon</a:t>
            </a:r>
            <a:r>
              <a:rPr lang="ko-KR" altLang="en-US" sz="1100" dirty="0">
                <a:ea typeface="굴림" panose="020B0600000101010101" pitchFamily="34" charset="-127"/>
              </a:rPr>
              <a:t> </a:t>
            </a:r>
            <a:r>
              <a:rPr lang="en-US" altLang="ko-KR" sz="1100" dirty="0">
                <a:ea typeface="굴림" panose="020B0600000101010101" pitchFamily="34" charset="-127"/>
              </a:rPr>
              <a:t>slot : group beacon frame from group coordinator</a:t>
            </a:r>
          </a:p>
          <a:p>
            <a:pPr lvl="2"/>
            <a:r>
              <a:rPr lang="en-US" altLang="ko-KR" sz="1100" dirty="0">
                <a:ea typeface="굴림" panose="020B0600000101010101" pitchFamily="34" charset="-127"/>
              </a:rPr>
              <a:t>group coordination slots : group coordination request &amp; response frames from group member BAN coordinators</a:t>
            </a:r>
          </a:p>
          <a:p>
            <a:pPr lvl="2"/>
            <a:r>
              <a:rPr lang="en-US" altLang="ko-KR" sz="1100" dirty="0">
                <a:ea typeface="굴림" panose="020B0600000101010101" pitchFamily="34" charset="-127"/>
              </a:rPr>
              <a:t>group notification slot : group allocation map</a:t>
            </a:r>
            <a:r>
              <a:rPr lang="ko-KR" altLang="en-US" sz="1100" dirty="0">
                <a:ea typeface="굴림" panose="020B0600000101010101" pitchFamily="34" charset="-127"/>
              </a:rPr>
              <a:t> </a:t>
            </a:r>
            <a:r>
              <a:rPr lang="en-US" altLang="ko-KR" sz="1100" dirty="0">
                <a:ea typeface="굴림" panose="020B0600000101010101" pitchFamily="34" charset="-127"/>
              </a:rPr>
              <a:t>frame from group coordinator</a:t>
            </a:r>
          </a:p>
          <a:p>
            <a:pPr lvl="1"/>
            <a:r>
              <a:rPr lang="en-US" altLang="ko-KR" sz="1600" dirty="0">
                <a:ea typeface="굴림" panose="020B0600000101010101" pitchFamily="34" charset="-127"/>
              </a:rPr>
              <a:t>Group Allocation Period (GAP)</a:t>
            </a:r>
          </a:p>
          <a:p>
            <a:pPr lvl="2"/>
            <a:r>
              <a:rPr lang="en-US" altLang="ko-KR" sz="1100" dirty="0">
                <a:ea typeface="굴림" panose="020B0600000101010101" pitchFamily="34" charset="-127"/>
              </a:rPr>
              <a:t>group coordinator BAN active </a:t>
            </a:r>
            <a:r>
              <a:rPr lang="en-US" altLang="ko-KR" sz="1100" dirty="0" err="1">
                <a:ea typeface="굴림" panose="020B0600000101010101" pitchFamily="34" charset="-127"/>
              </a:rPr>
              <a:t>superframe</a:t>
            </a:r>
            <a:r>
              <a:rPr lang="en-US" altLang="ko-KR" sz="1100" dirty="0">
                <a:ea typeface="굴림" panose="020B0600000101010101" pitchFamily="34" charset="-127"/>
              </a:rPr>
              <a:t> (BAN #0 </a:t>
            </a:r>
            <a:r>
              <a:rPr lang="en-US" altLang="ko-KR" sz="1100" dirty="0" err="1">
                <a:ea typeface="굴림" panose="020B0600000101010101" pitchFamily="34" charset="-127"/>
              </a:rPr>
              <a:t>superframe</a:t>
            </a:r>
            <a:r>
              <a:rPr lang="en-US" altLang="ko-KR" sz="1100" dirty="0">
                <a:ea typeface="굴림" panose="020B0600000101010101" pitchFamily="34" charset="-127"/>
              </a:rPr>
              <a:t>) duration</a:t>
            </a:r>
          </a:p>
          <a:p>
            <a:pPr lvl="2"/>
            <a:r>
              <a:rPr lang="en-US" altLang="ko-KR" sz="1100" dirty="0">
                <a:ea typeface="굴림" panose="020B0600000101010101" pitchFamily="34" charset="-127"/>
              </a:rPr>
              <a:t>group member BAN active </a:t>
            </a:r>
            <a:r>
              <a:rPr lang="en-US" altLang="ko-KR" sz="1100" dirty="0" err="1">
                <a:ea typeface="굴림" panose="020B0600000101010101" pitchFamily="34" charset="-127"/>
              </a:rPr>
              <a:t>superframes</a:t>
            </a:r>
            <a:r>
              <a:rPr lang="en-US" altLang="ko-KR" sz="1100" dirty="0">
                <a:ea typeface="굴림" panose="020B0600000101010101" pitchFamily="34" charset="-127"/>
              </a:rPr>
              <a:t> (BAN #1 </a:t>
            </a:r>
            <a:r>
              <a:rPr lang="en-US" altLang="ko-KR" sz="1100" dirty="0" err="1">
                <a:ea typeface="굴림" panose="020B0600000101010101" pitchFamily="34" charset="-127"/>
              </a:rPr>
              <a:t>superframe</a:t>
            </a:r>
            <a:r>
              <a:rPr lang="en-US" altLang="ko-KR" sz="1100" dirty="0">
                <a:ea typeface="굴림" panose="020B0600000101010101" pitchFamily="34" charset="-127"/>
              </a:rPr>
              <a:t> ~ ) duration</a:t>
            </a:r>
          </a:p>
          <a:p>
            <a:pPr lvl="3"/>
            <a:r>
              <a:rPr lang="en-US" altLang="ko-KR" sz="1050" dirty="0">
                <a:ea typeface="굴림" panose="020B0600000101010101" pitchFamily="34" charset="-127"/>
              </a:rPr>
              <a:t>BAN #x beacon period slot, Contention Access Period (CAP) slots, Contention Free Period (CFP) slots</a:t>
            </a:r>
          </a:p>
          <a:p>
            <a:pPr lvl="3"/>
            <a:r>
              <a:rPr lang="en-US" altLang="ko-KR" sz="1050" dirty="0">
                <a:ea typeface="굴림" panose="020B0600000101010101" pitchFamily="34" charset="-127"/>
              </a:rPr>
              <a:t>BAN #x inactive period is Group Beacon Interval - BAN #x active </a:t>
            </a:r>
            <a:r>
              <a:rPr lang="en-US" altLang="ko-KR" sz="1050" dirty="0" err="1">
                <a:ea typeface="굴림" panose="020B0600000101010101" pitchFamily="34" charset="-127"/>
              </a:rPr>
              <a:t>superframe</a:t>
            </a:r>
            <a:r>
              <a:rPr lang="en-US" altLang="ko-KR" sz="1050" dirty="0">
                <a:ea typeface="굴림" panose="020B0600000101010101" pitchFamily="34" charset="-127"/>
              </a:rPr>
              <a:t> duration</a:t>
            </a:r>
          </a:p>
          <a:p>
            <a:endParaRPr lang="ko-KR" altLang="en-US" sz="1800" dirty="0">
              <a:ea typeface="굴림" panose="020B0600000101010101" pitchFamily="34" charset="-127"/>
            </a:endParaRPr>
          </a:p>
        </p:txBody>
      </p:sp>
      <p:sp>
        <p:nvSpPr>
          <p:cNvPr id="8196" name="슬라이드 번호 개체 틀 3">
            <a:extLst>
              <a:ext uri="{FF2B5EF4-FFF2-40B4-BE49-F238E27FC236}">
                <a16:creationId xmlns:a16="http://schemas.microsoft.com/office/drawing/2014/main" id="{A7C5D6F0-83F3-46EF-29F2-00D8017E16D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C9C508B2-464C-419B-AF70-50CBAFEAF6EA}" type="slidenum">
              <a:rPr lang="en-US" altLang="ko-KR" sz="900">
                <a:latin typeface="Times New Roman" panose="02020603050405020304" pitchFamily="18" charset="0"/>
                <a:ea typeface="굴림" panose="020B0600000101010101" pitchFamily="34" charset="-127"/>
              </a:rPr>
              <a:pPr>
                <a:spcBef>
                  <a:spcPct val="0"/>
                </a:spcBef>
                <a:buFontTx/>
                <a:buNone/>
              </a:pPr>
              <a:t>23</a:t>
            </a:fld>
            <a:endParaRPr lang="en-US" altLang="ko-KR" sz="900">
              <a:latin typeface="Times New Roman" panose="02020603050405020304" pitchFamily="18" charset="0"/>
              <a:ea typeface="굴림" panose="020B0600000101010101" pitchFamily="34" charset="-127"/>
            </a:endParaRPr>
          </a:p>
        </p:txBody>
      </p:sp>
      <p:cxnSp>
        <p:nvCxnSpPr>
          <p:cNvPr id="8197" name="직선 화살표 연결선 11">
            <a:extLst>
              <a:ext uri="{FF2B5EF4-FFF2-40B4-BE49-F238E27FC236}">
                <a16:creationId xmlns:a16="http://schemas.microsoft.com/office/drawing/2014/main" id="{918D7318-DB85-68A4-D1BD-2C77813FA7C0}"/>
              </a:ext>
            </a:extLst>
          </p:cNvPr>
          <p:cNvCxnSpPr>
            <a:cxnSpLocks/>
          </p:cNvCxnSpPr>
          <p:nvPr/>
        </p:nvCxnSpPr>
        <p:spPr bwMode="auto">
          <a:xfrm>
            <a:off x="160735" y="5644764"/>
            <a:ext cx="8893969" cy="7144"/>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8198" name="직선 연결선 13">
            <a:extLst>
              <a:ext uri="{FF2B5EF4-FFF2-40B4-BE49-F238E27FC236}">
                <a16:creationId xmlns:a16="http://schemas.microsoft.com/office/drawing/2014/main" id="{4C014999-E1A0-ED0B-9474-01DAD5782EFC}"/>
              </a:ext>
            </a:extLst>
          </p:cNvPr>
          <p:cNvCxnSpPr>
            <a:cxnSpLocks/>
          </p:cNvCxnSpPr>
          <p:nvPr/>
        </p:nvCxnSpPr>
        <p:spPr bwMode="auto">
          <a:xfrm>
            <a:off x="246460" y="5311388"/>
            <a:ext cx="2381" cy="322659"/>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199" name="직선 연결선 14">
            <a:extLst>
              <a:ext uri="{FF2B5EF4-FFF2-40B4-BE49-F238E27FC236}">
                <a16:creationId xmlns:a16="http://schemas.microsoft.com/office/drawing/2014/main" id="{E33EBA5B-CA4E-199D-9CF0-CBD1E0E88BEC}"/>
              </a:ext>
            </a:extLst>
          </p:cNvPr>
          <p:cNvCxnSpPr>
            <a:cxnSpLocks/>
          </p:cNvCxnSpPr>
          <p:nvPr/>
        </p:nvCxnSpPr>
        <p:spPr bwMode="auto">
          <a:xfrm>
            <a:off x="1574006" y="5381635"/>
            <a:ext cx="0" cy="270272"/>
          </a:xfrm>
          <a:prstGeom prst="line">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00" name="직선 연결선 15">
            <a:extLst>
              <a:ext uri="{FF2B5EF4-FFF2-40B4-BE49-F238E27FC236}">
                <a16:creationId xmlns:a16="http://schemas.microsoft.com/office/drawing/2014/main" id="{92D3200E-37B3-23DB-2D38-3B4560E336A5}"/>
              </a:ext>
            </a:extLst>
          </p:cNvPr>
          <p:cNvCxnSpPr>
            <a:cxnSpLocks/>
          </p:cNvCxnSpPr>
          <p:nvPr/>
        </p:nvCxnSpPr>
        <p:spPr bwMode="auto">
          <a:xfrm>
            <a:off x="4713685" y="5370919"/>
            <a:ext cx="0" cy="27027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01" name="직선 연결선 16">
            <a:extLst>
              <a:ext uri="{FF2B5EF4-FFF2-40B4-BE49-F238E27FC236}">
                <a16:creationId xmlns:a16="http://schemas.microsoft.com/office/drawing/2014/main" id="{107FB24A-ED31-C533-8BB4-5FA027896F07}"/>
              </a:ext>
            </a:extLst>
          </p:cNvPr>
          <p:cNvCxnSpPr>
            <a:cxnSpLocks/>
          </p:cNvCxnSpPr>
          <p:nvPr/>
        </p:nvCxnSpPr>
        <p:spPr bwMode="auto">
          <a:xfrm>
            <a:off x="2612231" y="5382826"/>
            <a:ext cx="0" cy="27027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202" name="직사각형 4">
            <a:extLst>
              <a:ext uri="{FF2B5EF4-FFF2-40B4-BE49-F238E27FC236}">
                <a16:creationId xmlns:a16="http://schemas.microsoft.com/office/drawing/2014/main" id="{AAD880C6-FB57-2482-394E-2BA81B0CF95A}"/>
              </a:ext>
            </a:extLst>
          </p:cNvPr>
          <p:cNvSpPr>
            <a:spLocks noChangeArrowheads="1"/>
          </p:cNvSpPr>
          <p:nvPr/>
        </p:nvSpPr>
        <p:spPr bwMode="auto">
          <a:xfrm>
            <a:off x="258366" y="5426879"/>
            <a:ext cx="273844" cy="216694"/>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Group</a:t>
            </a:r>
          </a:p>
          <a:p>
            <a:pPr algn="ctr">
              <a:spcBef>
                <a:spcPct val="0"/>
              </a:spcBef>
              <a:buFontTx/>
              <a:buNone/>
            </a:pPr>
            <a:r>
              <a:rPr lang="en-US" altLang="ko-KR" sz="675">
                <a:latin typeface="Times New Roman" panose="02020603050405020304" pitchFamily="18" charset="0"/>
              </a:rPr>
              <a:t>Beacon</a:t>
            </a:r>
            <a:endParaRPr lang="ko-KR" altLang="en-US" sz="675">
              <a:latin typeface="Times New Roman" panose="02020603050405020304" pitchFamily="18" charset="0"/>
            </a:endParaRPr>
          </a:p>
        </p:txBody>
      </p:sp>
      <p:cxnSp>
        <p:nvCxnSpPr>
          <p:cNvPr id="8203" name="직선 화살표 연결선 19">
            <a:extLst>
              <a:ext uri="{FF2B5EF4-FFF2-40B4-BE49-F238E27FC236}">
                <a16:creationId xmlns:a16="http://schemas.microsoft.com/office/drawing/2014/main" id="{875FA5A6-F650-DAE3-BBFB-458BD22E1B32}"/>
              </a:ext>
            </a:extLst>
          </p:cNvPr>
          <p:cNvCxnSpPr>
            <a:cxnSpLocks/>
          </p:cNvCxnSpPr>
          <p:nvPr/>
        </p:nvCxnSpPr>
        <p:spPr bwMode="auto">
          <a:xfrm>
            <a:off x="1574006" y="5378063"/>
            <a:ext cx="1038225"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204" name="TextBox 20">
            <a:extLst>
              <a:ext uri="{FF2B5EF4-FFF2-40B4-BE49-F238E27FC236}">
                <a16:creationId xmlns:a16="http://schemas.microsoft.com/office/drawing/2014/main" id="{CFBC90E6-188B-3A0D-035F-DD16185A5FDF}"/>
              </a:ext>
            </a:extLst>
          </p:cNvPr>
          <p:cNvSpPr txBox="1">
            <a:spLocks noChangeArrowheads="1"/>
          </p:cNvSpPr>
          <p:nvPr/>
        </p:nvSpPr>
        <p:spPr bwMode="auto">
          <a:xfrm>
            <a:off x="1578769" y="5245346"/>
            <a:ext cx="1038225"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BAN#0(Coord BAN) </a:t>
            </a:r>
            <a:endParaRPr lang="ko-KR" altLang="en-US" sz="750">
              <a:latin typeface="Times New Roman" panose="02020603050405020304" pitchFamily="18" charset="0"/>
            </a:endParaRPr>
          </a:p>
        </p:txBody>
      </p:sp>
      <p:cxnSp>
        <p:nvCxnSpPr>
          <p:cNvPr id="8205" name="직선 화살표 연결선 21">
            <a:extLst>
              <a:ext uri="{FF2B5EF4-FFF2-40B4-BE49-F238E27FC236}">
                <a16:creationId xmlns:a16="http://schemas.microsoft.com/office/drawing/2014/main" id="{E7FE3D52-BD8D-1C12-BF47-0A78BDC1D3E0}"/>
              </a:ext>
            </a:extLst>
          </p:cNvPr>
          <p:cNvCxnSpPr>
            <a:cxnSpLocks/>
          </p:cNvCxnSpPr>
          <p:nvPr/>
        </p:nvCxnSpPr>
        <p:spPr bwMode="auto">
          <a:xfrm>
            <a:off x="222647" y="5923370"/>
            <a:ext cx="1351359"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4" name="TextBox 22">
            <a:extLst>
              <a:ext uri="{FF2B5EF4-FFF2-40B4-BE49-F238E27FC236}">
                <a16:creationId xmlns:a16="http://schemas.microsoft.com/office/drawing/2014/main" id="{064035C0-EFAA-DDF2-B4EE-61FC5E490B76}"/>
              </a:ext>
            </a:extLst>
          </p:cNvPr>
          <p:cNvSpPr txBox="1">
            <a:spLocks noChangeArrowheads="1"/>
          </p:cNvSpPr>
          <p:nvPr/>
        </p:nvSpPr>
        <p:spPr bwMode="auto">
          <a:xfrm>
            <a:off x="50006" y="5895985"/>
            <a:ext cx="1700213" cy="21358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Coordination Period (GCP)</a:t>
            </a:r>
            <a:endParaRPr lang="ko-KR" altLang="en-US" sz="788" dirty="0">
              <a:latin typeface="Times New Roman" panose="02020603050405020304" pitchFamily="18" charset="0"/>
              <a:ea typeface="굴림" panose="020B0600000101010101" pitchFamily="50" charset="-127"/>
            </a:endParaRPr>
          </a:p>
        </p:txBody>
      </p:sp>
      <p:cxnSp>
        <p:nvCxnSpPr>
          <p:cNvPr id="8207" name="직선 화살표 연결선 31">
            <a:extLst>
              <a:ext uri="{FF2B5EF4-FFF2-40B4-BE49-F238E27FC236}">
                <a16:creationId xmlns:a16="http://schemas.microsoft.com/office/drawing/2014/main" id="{562A8462-4AA9-3C30-9BC4-A13FF2193E2A}"/>
              </a:ext>
            </a:extLst>
          </p:cNvPr>
          <p:cNvCxnSpPr>
            <a:cxnSpLocks/>
          </p:cNvCxnSpPr>
          <p:nvPr/>
        </p:nvCxnSpPr>
        <p:spPr bwMode="auto">
          <a:xfrm flipV="1">
            <a:off x="1574007" y="5917416"/>
            <a:ext cx="4064794" cy="15479"/>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6" name="TextBox 32">
            <a:extLst>
              <a:ext uri="{FF2B5EF4-FFF2-40B4-BE49-F238E27FC236}">
                <a16:creationId xmlns:a16="http://schemas.microsoft.com/office/drawing/2014/main" id="{8343EE21-6311-6FB8-2210-66559F645D7B}"/>
              </a:ext>
            </a:extLst>
          </p:cNvPr>
          <p:cNvSpPr txBox="1">
            <a:spLocks noChangeArrowheads="1"/>
          </p:cNvSpPr>
          <p:nvPr/>
        </p:nvSpPr>
        <p:spPr bwMode="auto">
          <a:xfrm>
            <a:off x="2909887" y="5894795"/>
            <a:ext cx="1490663" cy="21358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Allocation Period (GAP)</a:t>
            </a:r>
            <a:endParaRPr lang="ko-KR" altLang="en-US" sz="788" dirty="0">
              <a:latin typeface="Times New Roman" panose="02020603050405020304" pitchFamily="18" charset="0"/>
              <a:ea typeface="굴림" panose="020B0600000101010101" pitchFamily="50" charset="-127"/>
            </a:endParaRPr>
          </a:p>
        </p:txBody>
      </p:sp>
      <p:sp>
        <p:nvSpPr>
          <p:cNvPr id="8209" name="직사각형 4">
            <a:extLst>
              <a:ext uri="{FF2B5EF4-FFF2-40B4-BE49-F238E27FC236}">
                <a16:creationId xmlns:a16="http://schemas.microsoft.com/office/drawing/2014/main" id="{F3CF0E9D-CD47-DD7F-8BA4-FDC6EF518244}"/>
              </a:ext>
            </a:extLst>
          </p:cNvPr>
          <p:cNvSpPr>
            <a:spLocks noChangeArrowheads="1"/>
          </p:cNvSpPr>
          <p:nvPr/>
        </p:nvSpPr>
        <p:spPr bwMode="auto">
          <a:xfrm>
            <a:off x="626269" y="5426879"/>
            <a:ext cx="272654" cy="216694"/>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Coord.</a:t>
            </a:r>
          </a:p>
          <a:p>
            <a:pPr algn="ctr">
              <a:spcBef>
                <a:spcPct val="0"/>
              </a:spcBef>
              <a:buFontTx/>
              <a:buNone/>
            </a:pPr>
            <a:r>
              <a:rPr lang="en-US" altLang="ko-KR" sz="750">
                <a:latin typeface="Times New Roman" panose="02020603050405020304" pitchFamily="18" charset="0"/>
              </a:rPr>
              <a:t>Req.</a:t>
            </a:r>
            <a:endParaRPr lang="ko-KR" altLang="en-US" sz="750">
              <a:latin typeface="Times New Roman" panose="02020603050405020304" pitchFamily="18" charset="0"/>
            </a:endParaRPr>
          </a:p>
        </p:txBody>
      </p:sp>
      <p:sp>
        <p:nvSpPr>
          <p:cNvPr id="8210" name="직사각형 4">
            <a:extLst>
              <a:ext uri="{FF2B5EF4-FFF2-40B4-BE49-F238E27FC236}">
                <a16:creationId xmlns:a16="http://schemas.microsoft.com/office/drawing/2014/main" id="{64756C39-9832-DF0D-C8AC-76956F2B7816}"/>
              </a:ext>
            </a:extLst>
          </p:cNvPr>
          <p:cNvSpPr>
            <a:spLocks noChangeArrowheads="1"/>
          </p:cNvSpPr>
          <p:nvPr/>
        </p:nvSpPr>
        <p:spPr bwMode="auto">
          <a:xfrm>
            <a:off x="1295400" y="5426879"/>
            <a:ext cx="273844" cy="216694"/>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Group</a:t>
            </a:r>
          </a:p>
          <a:p>
            <a:pPr algn="ctr">
              <a:spcBef>
                <a:spcPct val="0"/>
              </a:spcBef>
              <a:buFontTx/>
              <a:buNone/>
            </a:pPr>
            <a:r>
              <a:rPr lang="en-US" altLang="ko-KR" sz="750">
                <a:latin typeface="Times New Roman" panose="02020603050405020304" pitchFamily="18" charset="0"/>
              </a:rPr>
              <a:t>Alloc..</a:t>
            </a:r>
            <a:endParaRPr lang="ko-KR" altLang="en-US" sz="750">
              <a:latin typeface="Times New Roman" panose="02020603050405020304" pitchFamily="18" charset="0"/>
            </a:endParaRPr>
          </a:p>
        </p:txBody>
      </p:sp>
      <p:cxnSp>
        <p:nvCxnSpPr>
          <p:cNvPr id="8211" name="직선 연결선 38">
            <a:extLst>
              <a:ext uri="{FF2B5EF4-FFF2-40B4-BE49-F238E27FC236}">
                <a16:creationId xmlns:a16="http://schemas.microsoft.com/office/drawing/2014/main" id="{9E3FA905-30C4-5B94-A41F-FC36AAC9BC09}"/>
              </a:ext>
            </a:extLst>
          </p:cNvPr>
          <p:cNvCxnSpPr>
            <a:cxnSpLocks/>
          </p:cNvCxnSpPr>
          <p:nvPr/>
        </p:nvCxnSpPr>
        <p:spPr bwMode="auto">
          <a:xfrm>
            <a:off x="3405188" y="5374492"/>
            <a:ext cx="0" cy="27027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12" name="직선 화살표 연결선 42">
            <a:extLst>
              <a:ext uri="{FF2B5EF4-FFF2-40B4-BE49-F238E27FC236}">
                <a16:creationId xmlns:a16="http://schemas.microsoft.com/office/drawing/2014/main" id="{95DED28A-0B87-417E-6291-FB4624AA5FF7}"/>
              </a:ext>
            </a:extLst>
          </p:cNvPr>
          <p:cNvCxnSpPr>
            <a:cxnSpLocks/>
          </p:cNvCxnSpPr>
          <p:nvPr/>
        </p:nvCxnSpPr>
        <p:spPr bwMode="auto">
          <a:xfrm>
            <a:off x="2612232" y="5378063"/>
            <a:ext cx="792956"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213" name="TextBox 43">
            <a:extLst>
              <a:ext uri="{FF2B5EF4-FFF2-40B4-BE49-F238E27FC236}">
                <a16:creationId xmlns:a16="http://schemas.microsoft.com/office/drawing/2014/main" id="{0768746E-0FB9-1687-E363-F71D3CF1CECE}"/>
              </a:ext>
            </a:extLst>
          </p:cNvPr>
          <p:cNvSpPr txBox="1">
            <a:spLocks noChangeArrowheads="1"/>
          </p:cNvSpPr>
          <p:nvPr/>
        </p:nvSpPr>
        <p:spPr bwMode="auto">
          <a:xfrm>
            <a:off x="2595563" y="5211376"/>
            <a:ext cx="80129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BAN #1 SD</a:t>
            </a:r>
            <a:endParaRPr lang="ko-KR" altLang="en-US" sz="750">
              <a:latin typeface="Times New Roman" panose="02020603050405020304" pitchFamily="18" charset="0"/>
            </a:endParaRPr>
          </a:p>
        </p:txBody>
      </p:sp>
      <p:cxnSp>
        <p:nvCxnSpPr>
          <p:cNvPr id="8214" name="직선 화살표 연결선 47">
            <a:extLst>
              <a:ext uri="{FF2B5EF4-FFF2-40B4-BE49-F238E27FC236}">
                <a16:creationId xmlns:a16="http://schemas.microsoft.com/office/drawing/2014/main" id="{4A688000-CCC7-62AC-D6FB-CABB05C2EF66}"/>
              </a:ext>
            </a:extLst>
          </p:cNvPr>
          <p:cNvCxnSpPr>
            <a:cxnSpLocks/>
          </p:cNvCxnSpPr>
          <p:nvPr/>
        </p:nvCxnSpPr>
        <p:spPr bwMode="auto">
          <a:xfrm>
            <a:off x="4713685" y="5378063"/>
            <a:ext cx="895350"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3" name="TextBox 48">
            <a:extLst>
              <a:ext uri="{FF2B5EF4-FFF2-40B4-BE49-F238E27FC236}">
                <a16:creationId xmlns:a16="http://schemas.microsoft.com/office/drawing/2014/main" id="{FAA8D8C2-52A9-9D0F-E50A-9F743E960DEF}"/>
              </a:ext>
            </a:extLst>
          </p:cNvPr>
          <p:cNvSpPr txBox="1">
            <a:spLocks noChangeArrowheads="1"/>
          </p:cNvSpPr>
          <p:nvPr/>
        </p:nvSpPr>
        <p:spPr bwMode="auto">
          <a:xfrm>
            <a:off x="4764882" y="5210185"/>
            <a:ext cx="792956" cy="21358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BAN #n SD</a:t>
            </a:r>
            <a:endParaRPr lang="ko-KR" altLang="en-US" sz="788" dirty="0">
              <a:latin typeface="Times New Roman" panose="02020603050405020304" pitchFamily="18" charset="0"/>
              <a:ea typeface="굴림" panose="020B0600000101010101" pitchFamily="50" charset="-127"/>
            </a:endParaRPr>
          </a:p>
        </p:txBody>
      </p:sp>
      <p:cxnSp>
        <p:nvCxnSpPr>
          <p:cNvPr id="8216" name="직선 연결선 50">
            <a:extLst>
              <a:ext uri="{FF2B5EF4-FFF2-40B4-BE49-F238E27FC236}">
                <a16:creationId xmlns:a16="http://schemas.microsoft.com/office/drawing/2014/main" id="{E19BE124-81CE-4001-4C55-33E991C4C10B}"/>
              </a:ext>
            </a:extLst>
          </p:cNvPr>
          <p:cNvCxnSpPr>
            <a:cxnSpLocks/>
          </p:cNvCxnSpPr>
          <p:nvPr/>
        </p:nvCxnSpPr>
        <p:spPr bwMode="auto">
          <a:xfrm>
            <a:off x="3405188" y="4981585"/>
            <a:ext cx="0" cy="444104"/>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8217" name="직선 화살표 연결선 61">
            <a:extLst>
              <a:ext uri="{FF2B5EF4-FFF2-40B4-BE49-F238E27FC236}">
                <a16:creationId xmlns:a16="http://schemas.microsoft.com/office/drawing/2014/main" id="{2BC6F776-84CD-811B-471B-08F3A754EB6B}"/>
              </a:ext>
            </a:extLst>
          </p:cNvPr>
          <p:cNvCxnSpPr>
            <a:cxnSpLocks/>
          </p:cNvCxnSpPr>
          <p:nvPr/>
        </p:nvCxnSpPr>
        <p:spPr bwMode="auto">
          <a:xfrm flipV="1">
            <a:off x="240507" y="6138872"/>
            <a:ext cx="5398294" cy="5954"/>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 name="TextBox 9215">
            <a:extLst>
              <a:ext uri="{FF2B5EF4-FFF2-40B4-BE49-F238E27FC236}">
                <a16:creationId xmlns:a16="http://schemas.microsoft.com/office/drawing/2014/main" id="{3C27E5DF-079C-0027-57D6-DD9DE67C4467}"/>
              </a:ext>
            </a:extLst>
          </p:cNvPr>
          <p:cNvSpPr txBox="1">
            <a:spLocks noChangeArrowheads="1"/>
          </p:cNvSpPr>
          <p:nvPr/>
        </p:nvSpPr>
        <p:spPr bwMode="auto">
          <a:xfrm>
            <a:off x="1438275" y="6132920"/>
            <a:ext cx="2996804" cy="21358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Beacon Interval (</a:t>
            </a:r>
            <a:r>
              <a:rPr lang="en-US" altLang="ko-KR" sz="788" dirty="0" err="1">
                <a:latin typeface="Times New Roman" panose="02020603050405020304" pitchFamily="18" charset="0"/>
                <a:ea typeface="굴림" panose="020B0600000101010101" pitchFamily="50" charset="-127"/>
              </a:rPr>
              <a:t>GBI</a:t>
            </a:r>
            <a:r>
              <a:rPr lang="en-US" altLang="ko-KR" sz="788" dirty="0">
                <a:latin typeface="Times New Roman" panose="02020603050405020304" pitchFamily="18" charset="0"/>
                <a:ea typeface="굴림" panose="020B0600000101010101" pitchFamily="50" charset="-127"/>
              </a:rPr>
              <a:t>)</a:t>
            </a:r>
            <a:endParaRPr lang="ko-KR" altLang="en-US" sz="788" dirty="0">
              <a:latin typeface="Times New Roman" panose="02020603050405020304" pitchFamily="18" charset="0"/>
              <a:ea typeface="굴림" panose="020B0600000101010101" pitchFamily="50" charset="-127"/>
            </a:endParaRPr>
          </a:p>
        </p:txBody>
      </p:sp>
      <p:sp>
        <p:nvSpPr>
          <p:cNvPr id="29" name="직사각형 28">
            <a:extLst>
              <a:ext uri="{FF2B5EF4-FFF2-40B4-BE49-F238E27FC236}">
                <a16:creationId xmlns:a16="http://schemas.microsoft.com/office/drawing/2014/main" id="{1F6E22A3-5B33-822A-C875-DAB8C0E422E9}"/>
              </a:ext>
            </a:extLst>
          </p:cNvPr>
          <p:cNvSpPr/>
          <p:nvPr/>
        </p:nvSpPr>
        <p:spPr bwMode="auto">
          <a:xfrm>
            <a:off x="2612231" y="5434023"/>
            <a:ext cx="114300" cy="211931"/>
          </a:xfrm>
          <a:prstGeom prst="rect">
            <a:avLst/>
          </a:prstGeom>
          <a:noFill/>
          <a:ln w="12700" cap="flat" cmpd="sng" algn="ctr">
            <a:solidFill>
              <a:schemeClr val="tx1"/>
            </a:solidFill>
            <a:prstDash val="solid"/>
            <a:round/>
            <a:headEnd type="none" w="sm" len="sm"/>
            <a:tailEnd type="none" w="sm" len="sm"/>
          </a:ln>
          <a:effectLst/>
        </p:spPr>
        <p:txBody>
          <a:bodyPr anchor="ctr"/>
          <a:lstStyle/>
          <a:p>
            <a:pPr algn="ctr">
              <a:defRPr/>
            </a:pPr>
            <a:r>
              <a:rPr lang="en-US" altLang="ko-KR" sz="788" dirty="0">
                <a:ea typeface="굴림" panose="020B0600000101010101" pitchFamily="50" charset="-127"/>
              </a:rPr>
              <a:t>B</a:t>
            </a:r>
            <a:endParaRPr lang="ko-KR" altLang="en-US" sz="788" dirty="0">
              <a:ea typeface="굴림" panose="020B0600000101010101" pitchFamily="50" charset="-127"/>
            </a:endParaRPr>
          </a:p>
        </p:txBody>
      </p:sp>
      <p:sp>
        <p:nvSpPr>
          <p:cNvPr id="8220" name="직사각형 17422">
            <a:extLst>
              <a:ext uri="{FF2B5EF4-FFF2-40B4-BE49-F238E27FC236}">
                <a16:creationId xmlns:a16="http://schemas.microsoft.com/office/drawing/2014/main" id="{A5B5632F-C65B-8A62-09B9-9BC5EE26E909}"/>
              </a:ext>
            </a:extLst>
          </p:cNvPr>
          <p:cNvSpPr>
            <a:spLocks noChangeArrowheads="1"/>
          </p:cNvSpPr>
          <p:nvPr/>
        </p:nvSpPr>
        <p:spPr bwMode="auto">
          <a:xfrm>
            <a:off x="2728912" y="5431642"/>
            <a:ext cx="385763" cy="222647"/>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675">
                <a:latin typeface="Times New Roman" panose="02020603050405020304" pitchFamily="18" charset="0"/>
              </a:rPr>
              <a:t>CAP</a:t>
            </a:r>
            <a:endParaRPr lang="ko-KR" altLang="en-US" sz="675">
              <a:latin typeface="Times New Roman" panose="02020603050405020304" pitchFamily="18" charset="0"/>
            </a:endParaRPr>
          </a:p>
        </p:txBody>
      </p:sp>
      <p:sp>
        <p:nvSpPr>
          <p:cNvPr id="31" name="직사각형 30">
            <a:extLst>
              <a:ext uri="{FF2B5EF4-FFF2-40B4-BE49-F238E27FC236}">
                <a16:creationId xmlns:a16="http://schemas.microsoft.com/office/drawing/2014/main" id="{07C9252F-DC51-23B6-4FFC-9BFD3B5A1999}"/>
              </a:ext>
            </a:extLst>
          </p:cNvPr>
          <p:cNvSpPr/>
          <p:nvPr/>
        </p:nvSpPr>
        <p:spPr bwMode="auto">
          <a:xfrm>
            <a:off x="3100388" y="5428070"/>
            <a:ext cx="304800" cy="216694"/>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altLang="ko-KR" sz="675" dirty="0">
                <a:ea typeface="굴림" panose="020B0600000101010101" pitchFamily="50" charset="-127"/>
              </a:rPr>
              <a:t>CFP</a:t>
            </a:r>
            <a:endParaRPr lang="ko-KR" altLang="en-US" sz="675" dirty="0">
              <a:ea typeface="굴림" panose="020B0600000101010101" pitchFamily="50" charset="-127"/>
            </a:endParaRPr>
          </a:p>
        </p:txBody>
      </p:sp>
      <p:grpSp>
        <p:nvGrpSpPr>
          <p:cNvPr id="8222" name="그룹 106">
            <a:extLst>
              <a:ext uri="{FF2B5EF4-FFF2-40B4-BE49-F238E27FC236}">
                <a16:creationId xmlns:a16="http://schemas.microsoft.com/office/drawing/2014/main" id="{18FF826F-F444-B37C-8DBD-523707976FD4}"/>
              </a:ext>
            </a:extLst>
          </p:cNvPr>
          <p:cNvGrpSpPr>
            <a:grpSpLocks/>
          </p:cNvGrpSpPr>
          <p:nvPr/>
        </p:nvGrpSpPr>
        <p:grpSpPr bwMode="auto">
          <a:xfrm>
            <a:off x="2618185" y="4727981"/>
            <a:ext cx="5260181" cy="213585"/>
            <a:chOff x="3995309" y="3183408"/>
            <a:chExt cx="7013473" cy="284745"/>
          </a:xfrm>
        </p:grpSpPr>
        <p:cxnSp>
          <p:nvCxnSpPr>
            <p:cNvPr id="8249" name="직선 화살표 연결선 61">
              <a:extLst>
                <a:ext uri="{FF2B5EF4-FFF2-40B4-BE49-F238E27FC236}">
                  <a16:creationId xmlns:a16="http://schemas.microsoft.com/office/drawing/2014/main" id="{BF4A0C70-D9A3-00F0-7279-B9E876EFECED}"/>
                </a:ext>
              </a:extLst>
            </p:cNvPr>
            <p:cNvCxnSpPr>
              <a:cxnSpLocks/>
            </p:cNvCxnSpPr>
            <p:nvPr/>
          </p:nvCxnSpPr>
          <p:spPr bwMode="auto">
            <a:xfrm flipV="1">
              <a:off x="3995309" y="3437324"/>
              <a:ext cx="7013473" cy="7989"/>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3" name="TextBox 32">
              <a:extLst>
                <a:ext uri="{FF2B5EF4-FFF2-40B4-BE49-F238E27FC236}">
                  <a16:creationId xmlns:a16="http://schemas.microsoft.com/office/drawing/2014/main" id="{95480754-0D2B-C1AF-4C17-E540D216E5B0}"/>
                </a:ext>
              </a:extLst>
            </p:cNvPr>
            <p:cNvSpPr txBox="1"/>
            <p:nvPr/>
          </p:nvSpPr>
          <p:spPr>
            <a:xfrm>
              <a:off x="5487537" y="3183408"/>
              <a:ext cx="4062353" cy="284745"/>
            </a:xfrm>
            <a:prstGeom prst="rect">
              <a:avLst/>
            </a:prstGeom>
            <a:noFill/>
          </p:spPr>
          <p:txBody>
            <a:bodyPr>
              <a:spAutoFit/>
            </a:bodyPr>
            <a:lstStyle/>
            <a:p>
              <a:pPr algn="ctr">
                <a:defRPr/>
              </a:pPr>
              <a:r>
                <a:rPr lang="en-US" altLang="ko-KR" sz="788" dirty="0">
                  <a:ea typeface="굴림" panose="020B0600000101010101" pitchFamily="50" charset="-127"/>
                </a:rPr>
                <a:t>BAN #1 Beacon Interval (BI)</a:t>
              </a:r>
            </a:p>
          </p:txBody>
        </p:sp>
      </p:grpSp>
      <p:cxnSp>
        <p:nvCxnSpPr>
          <p:cNvPr id="8223" name="직선 연결선 14">
            <a:extLst>
              <a:ext uri="{FF2B5EF4-FFF2-40B4-BE49-F238E27FC236}">
                <a16:creationId xmlns:a16="http://schemas.microsoft.com/office/drawing/2014/main" id="{76062A72-A8B1-7260-3E57-AC41A7A96DE7}"/>
              </a:ext>
            </a:extLst>
          </p:cNvPr>
          <p:cNvCxnSpPr>
            <a:cxnSpLocks/>
          </p:cNvCxnSpPr>
          <p:nvPr/>
        </p:nvCxnSpPr>
        <p:spPr bwMode="auto">
          <a:xfrm>
            <a:off x="6842522" y="5378063"/>
            <a:ext cx="0" cy="270272"/>
          </a:xfrm>
          <a:prstGeom prst="line">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24" name="직선 연결선 16">
            <a:extLst>
              <a:ext uri="{FF2B5EF4-FFF2-40B4-BE49-F238E27FC236}">
                <a16:creationId xmlns:a16="http://schemas.microsoft.com/office/drawing/2014/main" id="{58887231-65DA-DF8D-8421-44960B74007B}"/>
              </a:ext>
            </a:extLst>
          </p:cNvPr>
          <p:cNvCxnSpPr>
            <a:cxnSpLocks/>
          </p:cNvCxnSpPr>
          <p:nvPr/>
        </p:nvCxnSpPr>
        <p:spPr bwMode="auto">
          <a:xfrm>
            <a:off x="7880747" y="5386398"/>
            <a:ext cx="0" cy="27027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225" name="직사각형 4">
            <a:extLst>
              <a:ext uri="{FF2B5EF4-FFF2-40B4-BE49-F238E27FC236}">
                <a16:creationId xmlns:a16="http://schemas.microsoft.com/office/drawing/2014/main" id="{B8C26C26-3186-DC3D-2A8D-C6FFF200AD27}"/>
              </a:ext>
            </a:extLst>
          </p:cNvPr>
          <p:cNvSpPr>
            <a:spLocks noChangeArrowheads="1"/>
          </p:cNvSpPr>
          <p:nvPr/>
        </p:nvSpPr>
        <p:spPr bwMode="auto">
          <a:xfrm>
            <a:off x="950119" y="5426879"/>
            <a:ext cx="272654" cy="216694"/>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Coord.</a:t>
            </a:r>
          </a:p>
          <a:p>
            <a:pPr algn="ctr">
              <a:spcBef>
                <a:spcPct val="0"/>
              </a:spcBef>
              <a:buFontTx/>
              <a:buNone/>
            </a:pPr>
            <a:r>
              <a:rPr lang="en-US" altLang="ko-KR" sz="750">
                <a:latin typeface="Times New Roman" panose="02020603050405020304" pitchFamily="18" charset="0"/>
              </a:rPr>
              <a:t>Resp.</a:t>
            </a:r>
            <a:endParaRPr lang="ko-KR" altLang="en-US" sz="750">
              <a:latin typeface="Times New Roman" panose="02020603050405020304" pitchFamily="18" charset="0"/>
            </a:endParaRPr>
          </a:p>
        </p:txBody>
      </p:sp>
      <p:sp>
        <p:nvSpPr>
          <p:cNvPr id="8226" name="직사각형 15">
            <a:extLst>
              <a:ext uri="{FF2B5EF4-FFF2-40B4-BE49-F238E27FC236}">
                <a16:creationId xmlns:a16="http://schemas.microsoft.com/office/drawing/2014/main" id="{5F945D46-F5A5-CD0D-F481-FF009A82C91B}"/>
              </a:ext>
            </a:extLst>
          </p:cNvPr>
          <p:cNvSpPr>
            <a:spLocks noChangeArrowheads="1"/>
          </p:cNvSpPr>
          <p:nvPr/>
        </p:nvSpPr>
        <p:spPr bwMode="auto">
          <a:xfrm>
            <a:off x="255985" y="5684054"/>
            <a:ext cx="276225" cy="155972"/>
          </a:xfrm>
          <a:prstGeom prst="rect">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675">
                <a:latin typeface="Times New Roman" panose="02020603050405020304" pitchFamily="18" charset="0"/>
              </a:rPr>
              <a:t>GB TS</a:t>
            </a:r>
            <a:endParaRPr lang="ko-KR" altLang="en-US" sz="675">
              <a:latin typeface="Times New Roman" panose="02020603050405020304" pitchFamily="18" charset="0"/>
            </a:endParaRPr>
          </a:p>
        </p:txBody>
      </p:sp>
      <p:sp>
        <p:nvSpPr>
          <p:cNvPr id="8227" name="직사각형 15">
            <a:extLst>
              <a:ext uri="{FF2B5EF4-FFF2-40B4-BE49-F238E27FC236}">
                <a16:creationId xmlns:a16="http://schemas.microsoft.com/office/drawing/2014/main" id="{B73BFE5E-EF65-A078-8909-571954B0B6F8}"/>
              </a:ext>
            </a:extLst>
          </p:cNvPr>
          <p:cNvSpPr>
            <a:spLocks noChangeArrowheads="1"/>
          </p:cNvSpPr>
          <p:nvPr/>
        </p:nvSpPr>
        <p:spPr bwMode="auto">
          <a:xfrm>
            <a:off x="1295400" y="5684054"/>
            <a:ext cx="276225" cy="155972"/>
          </a:xfrm>
          <a:prstGeom prst="rect">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675">
                <a:latin typeface="Times New Roman" panose="02020603050405020304" pitchFamily="18" charset="0"/>
              </a:rPr>
              <a:t>GN TS</a:t>
            </a:r>
            <a:endParaRPr lang="ko-KR" altLang="en-US" sz="675">
              <a:latin typeface="Times New Roman" panose="02020603050405020304" pitchFamily="18" charset="0"/>
            </a:endParaRPr>
          </a:p>
        </p:txBody>
      </p:sp>
      <p:sp>
        <p:nvSpPr>
          <p:cNvPr id="8228" name="직사각형 15">
            <a:extLst>
              <a:ext uri="{FF2B5EF4-FFF2-40B4-BE49-F238E27FC236}">
                <a16:creationId xmlns:a16="http://schemas.microsoft.com/office/drawing/2014/main" id="{41EF0B1F-C6B5-8652-CC68-1DC57BA88422}"/>
              </a:ext>
            </a:extLst>
          </p:cNvPr>
          <p:cNvSpPr>
            <a:spLocks noChangeArrowheads="1"/>
          </p:cNvSpPr>
          <p:nvPr/>
        </p:nvSpPr>
        <p:spPr bwMode="auto">
          <a:xfrm>
            <a:off x="532210" y="5684054"/>
            <a:ext cx="763190" cy="161925"/>
          </a:xfrm>
          <a:prstGeom prst="rect">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675">
                <a:latin typeface="Times New Roman" panose="02020603050405020304" pitchFamily="18" charset="0"/>
              </a:rPr>
              <a:t>Group Mang. TS</a:t>
            </a:r>
            <a:endParaRPr lang="ko-KR" altLang="en-US" sz="675">
              <a:latin typeface="Times New Roman" panose="02020603050405020304" pitchFamily="18" charset="0"/>
            </a:endParaRPr>
          </a:p>
        </p:txBody>
      </p:sp>
      <p:cxnSp>
        <p:nvCxnSpPr>
          <p:cNvPr id="8229" name="직선 화살표 연결선 47">
            <a:extLst>
              <a:ext uri="{FF2B5EF4-FFF2-40B4-BE49-F238E27FC236}">
                <a16:creationId xmlns:a16="http://schemas.microsoft.com/office/drawing/2014/main" id="{BC33EBD3-F2BE-B1B1-54CD-8690E50D8135}"/>
              </a:ext>
            </a:extLst>
          </p:cNvPr>
          <p:cNvCxnSpPr>
            <a:cxnSpLocks/>
          </p:cNvCxnSpPr>
          <p:nvPr/>
        </p:nvCxnSpPr>
        <p:spPr bwMode="auto">
          <a:xfrm>
            <a:off x="4713685" y="5378063"/>
            <a:ext cx="895350"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230" name="직선 연결선 13">
            <a:extLst>
              <a:ext uri="{FF2B5EF4-FFF2-40B4-BE49-F238E27FC236}">
                <a16:creationId xmlns:a16="http://schemas.microsoft.com/office/drawing/2014/main" id="{EC32DBA2-A8FC-4993-07D4-DC4B7C960668}"/>
              </a:ext>
            </a:extLst>
          </p:cNvPr>
          <p:cNvCxnSpPr>
            <a:cxnSpLocks/>
          </p:cNvCxnSpPr>
          <p:nvPr/>
        </p:nvCxnSpPr>
        <p:spPr bwMode="auto">
          <a:xfrm flipH="1">
            <a:off x="5620941" y="5297101"/>
            <a:ext cx="8334" cy="352425"/>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31" name="직선 연결선 14">
            <a:extLst>
              <a:ext uri="{FF2B5EF4-FFF2-40B4-BE49-F238E27FC236}">
                <a16:creationId xmlns:a16="http://schemas.microsoft.com/office/drawing/2014/main" id="{C5740B5D-573E-7353-0C3D-7F86CD77DAB4}"/>
              </a:ext>
            </a:extLst>
          </p:cNvPr>
          <p:cNvCxnSpPr>
            <a:cxnSpLocks/>
          </p:cNvCxnSpPr>
          <p:nvPr/>
        </p:nvCxnSpPr>
        <p:spPr bwMode="auto">
          <a:xfrm>
            <a:off x="6858000" y="5381635"/>
            <a:ext cx="0" cy="270272"/>
          </a:xfrm>
          <a:prstGeom prst="line">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232" name="직사각형 4">
            <a:extLst>
              <a:ext uri="{FF2B5EF4-FFF2-40B4-BE49-F238E27FC236}">
                <a16:creationId xmlns:a16="http://schemas.microsoft.com/office/drawing/2014/main" id="{B5043559-BB43-5CA6-2ACC-7CB8E65F7132}"/>
              </a:ext>
            </a:extLst>
          </p:cNvPr>
          <p:cNvSpPr>
            <a:spLocks noChangeArrowheads="1"/>
          </p:cNvSpPr>
          <p:nvPr/>
        </p:nvSpPr>
        <p:spPr bwMode="auto">
          <a:xfrm>
            <a:off x="5631657" y="5435214"/>
            <a:ext cx="273844" cy="216694"/>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Group</a:t>
            </a:r>
          </a:p>
          <a:p>
            <a:pPr algn="ctr">
              <a:spcBef>
                <a:spcPct val="0"/>
              </a:spcBef>
              <a:buFontTx/>
              <a:buNone/>
            </a:pPr>
            <a:r>
              <a:rPr lang="en-US" altLang="ko-KR" sz="675">
                <a:latin typeface="Times New Roman" panose="02020603050405020304" pitchFamily="18" charset="0"/>
              </a:rPr>
              <a:t>Beacon</a:t>
            </a:r>
            <a:endParaRPr lang="ko-KR" altLang="en-US" sz="675">
              <a:latin typeface="Times New Roman" panose="02020603050405020304" pitchFamily="18" charset="0"/>
            </a:endParaRPr>
          </a:p>
        </p:txBody>
      </p:sp>
      <p:cxnSp>
        <p:nvCxnSpPr>
          <p:cNvPr id="8233" name="직선 화살표 연결선 19">
            <a:extLst>
              <a:ext uri="{FF2B5EF4-FFF2-40B4-BE49-F238E27FC236}">
                <a16:creationId xmlns:a16="http://schemas.microsoft.com/office/drawing/2014/main" id="{C56842AE-D623-A93D-EE18-CB30051E1AFC}"/>
              </a:ext>
            </a:extLst>
          </p:cNvPr>
          <p:cNvCxnSpPr>
            <a:cxnSpLocks/>
          </p:cNvCxnSpPr>
          <p:nvPr/>
        </p:nvCxnSpPr>
        <p:spPr bwMode="auto">
          <a:xfrm>
            <a:off x="6858001" y="5378063"/>
            <a:ext cx="1022747" cy="4763"/>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234" name="TextBox 20">
            <a:extLst>
              <a:ext uri="{FF2B5EF4-FFF2-40B4-BE49-F238E27FC236}">
                <a16:creationId xmlns:a16="http://schemas.microsoft.com/office/drawing/2014/main" id="{99C1795C-1D22-52D5-C548-B216A1726B75}"/>
              </a:ext>
            </a:extLst>
          </p:cNvPr>
          <p:cNvSpPr txBox="1">
            <a:spLocks noChangeArrowheads="1"/>
          </p:cNvSpPr>
          <p:nvPr/>
        </p:nvSpPr>
        <p:spPr bwMode="auto">
          <a:xfrm>
            <a:off x="6862763" y="5244750"/>
            <a:ext cx="1038225"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BAN#0(Coord BAN) </a:t>
            </a:r>
            <a:endParaRPr lang="ko-KR" altLang="en-US" sz="750">
              <a:latin typeface="Times New Roman" panose="02020603050405020304" pitchFamily="18" charset="0"/>
            </a:endParaRPr>
          </a:p>
        </p:txBody>
      </p:sp>
      <p:sp>
        <p:nvSpPr>
          <p:cNvPr id="8235" name="직사각형 4">
            <a:extLst>
              <a:ext uri="{FF2B5EF4-FFF2-40B4-BE49-F238E27FC236}">
                <a16:creationId xmlns:a16="http://schemas.microsoft.com/office/drawing/2014/main" id="{D12A238B-A776-C44C-B615-00DBC9DFA201}"/>
              </a:ext>
            </a:extLst>
          </p:cNvPr>
          <p:cNvSpPr>
            <a:spLocks noChangeArrowheads="1"/>
          </p:cNvSpPr>
          <p:nvPr/>
        </p:nvSpPr>
        <p:spPr bwMode="auto">
          <a:xfrm>
            <a:off x="6579394" y="5425689"/>
            <a:ext cx="273844" cy="216694"/>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Group</a:t>
            </a:r>
          </a:p>
          <a:p>
            <a:pPr algn="ctr">
              <a:spcBef>
                <a:spcPct val="0"/>
              </a:spcBef>
              <a:buFontTx/>
              <a:buNone/>
            </a:pPr>
            <a:r>
              <a:rPr lang="en-US" altLang="ko-KR" sz="750">
                <a:latin typeface="Times New Roman" panose="02020603050405020304" pitchFamily="18" charset="0"/>
              </a:rPr>
              <a:t>Alloc..</a:t>
            </a:r>
            <a:endParaRPr lang="ko-KR" altLang="en-US" sz="750">
              <a:latin typeface="Times New Roman" panose="02020603050405020304" pitchFamily="18" charset="0"/>
            </a:endParaRPr>
          </a:p>
        </p:txBody>
      </p:sp>
      <p:cxnSp>
        <p:nvCxnSpPr>
          <p:cNvPr id="8236" name="직선 연결선 38">
            <a:extLst>
              <a:ext uri="{FF2B5EF4-FFF2-40B4-BE49-F238E27FC236}">
                <a16:creationId xmlns:a16="http://schemas.microsoft.com/office/drawing/2014/main" id="{9D0272C4-5E06-D62A-55A1-05F54A0C8B2F}"/>
              </a:ext>
            </a:extLst>
          </p:cNvPr>
          <p:cNvCxnSpPr>
            <a:cxnSpLocks/>
          </p:cNvCxnSpPr>
          <p:nvPr/>
        </p:nvCxnSpPr>
        <p:spPr bwMode="auto">
          <a:xfrm>
            <a:off x="8679656" y="5375682"/>
            <a:ext cx="0" cy="27027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8237" name="직선 화살표 연결선 42">
            <a:extLst>
              <a:ext uri="{FF2B5EF4-FFF2-40B4-BE49-F238E27FC236}">
                <a16:creationId xmlns:a16="http://schemas.microsoft.com/office/drawing/2014/main" id="{28BCE7EA-9B6D-1BBC-F05F-05B373E5D95B}"/>
              </a:ext>
            </a:extLst>
          </p:cNvPr>
          <p:cNvCxnSpPr>
            <a:cxnSpLocks/>
          </p:cNvCxnSpPr>
          <p:nvPr/>
        </p:nvCxnSpPr>
        <p:spPr bwMode="auto">
          <a:xfrm>
            <a:off x="7886701" y="5380445"/>
            <a:ext cx="792956"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238" name="TextBox 43">
            <a:extLst>
              <a:ext uri="{FF2B5EF4-FFF2-40B4-BE49-F238E27FC236}">
                <a16:creationId xmlns:a16="http://schemas.microsoft.com/office/drawing/2014/main" id="{9B959E27-5E90-DEEA-457F-F1343D707C5E}"/>
              </a:ext>
            </a:extLst>
          </p:cNvPr>
          <p:cNvSpPr txBox="1">
            <a:spLocks noChangeArrowheads="1"/>
          </p:cNvSpPr>
          <p:nvPr/>
        </p:nvSpPr>
        <p:spPr bwMode="auto">
          <a:xfrm>
            <a:off x="7880747" y="5210185"/>
            <a:ext cx="8001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BAN #1 SD</a:t>
            </a:r>
            <a:endParaRPr lang="ko-KR" altLang="en-US" sz="750">
              <a:latin typeface="Times New Roman" panose="02020603050405020304" pitchFamily="18" charset="0"/>
            </a:endParaRPr>
          </a:p>
        </p:txBody>
      </p:sp>
      <p:sp>
        <p:nvSpPr>
          <p:cNvPr id="83" name="직사각형 82">
            <a:extLst>
              <a:ext uri="{FF2B5EF4-FFF2-40B4-BE49-F238E27FC236}">
                <a16:creationId xmlns:a16="http://schemas.microsoft.com/office/drawing/2014/main" id="{864478CA-1439-26C1-4726-AF5A9BD43642}"/>
              </a:ext>
            </a:extLst>
          </p:cNvPr>
          <p:cNvSpPr/>
          <p:nvPr/>
        </p:nvSpPr>
        <p:spPr bwMode="auto">
          <a:xfrm>
            <a:off x="7886700" y="5435214"/>
            <a:ext cx="114300" cy="211931"/>
          </a:xfrm>
          <a:prstGeom prst="rect">
            <a:avLst/>
          </a:prstGeom>
          <a:noFill/>
          <a:ln w="12700" cap="flat" cmpd="sng" algn="ctr">
            <a:solidFill>
              <a:schemeClr val="tx1"/>
            </a:solidFill>
            <a:prstDash val="solid"/>
            <a:round/>
            <a:headEnd type="none" w="sm" len="sm"/>
            <a:tailEnd type="none" w="sm" len="sm"/>
          </a:ln>
          <a:effectLst/>
        </p:spPr>
        <p:txBody>
          <a:bodyPr anchor="ctr"/>
          <a:lstStyle/>
          <a:p>
            <a:pPr algn="ctr">
              <a:defRPr/>
            </a:pPr>
            <a:r>
              <a:rPr lang="en-US" altLang="ko-KR" sz="788" dirty="0">
                <a:ea typeface="굴림" panose="020B0600000101010101" pitchFamily="50" charset="-127"/>
              </a:rPr>
              <a:t>B</a:t>
            </a:r>
            <a:endParaRPr lang="ko-KR" altLang="en-US" sz="788" dirty="0">
              <a:ea typeface="굴림" panose="020B0600000101010101" pitchFamily="50" charset="-127"/>
            </a:endParaRPr>
          </a:p>
        </p:txBody>
      </p:sp>
      <p:sp>
        <p:nvSpPr>
          <p:cNvPr id="8240" name="직사각형 17422">
            <a:extLst>
              <a:ext uri="{FF2B5EF4-FFF2-40B4-BE49-F238E27FC236}">
                <a16:creationId xmlns:a16="http://schemas.microsoft.com/office/drawing/2014/main" id="{85CE8124-C1F2-52B9-FCBF-07059A6AEFF7}"/>
              </a:ext>
            </a:extLst>
          </p:cNvPr>
          <p:cNvSpPr>
            <a:spLocks noChangeArrowheads="1"/>
          </p:cNvSpPr>
          <p:nvPr/>
        </p:nvSpPr>
        <p:spPr bwMode="auto">
          <a:xfrm>
            <a:off x="8003381" y="5432832"/>
            <a:ext cx="385763" cy="222647"/>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675">
                <a:latin typeface="Times New Roman" panose="02020603050405020304" pitchFamily="18" charset="0"/>
              </a:rPr>
              <a:t>CAP</a:t>
            </a:r>
            <a:endParaRPr lang="ko-KR" altLang="en-US" sz="675">
              <a:latin typeface="Times New Roman" panose="02020603050405020304" pitchFamily="18" charset="0"/>
            </a:endParaRPr>
          </a:p>
        </p:txBody>
      </p:sp>
      <p:sp>
        <p:nvSpPr>
          <p:cNvPr id="85" name="직사각형 84">
            <a:extLst>
              <a:ext uri="{FF2B5EF4-FFF2-40B4-BE49-F238E27FC236}">
                <a16:creationId xmlns:a16="http://schemas.microsoft.com/office/drawing/2014/main" id="{4AF68109-E8CE-E2C4-7AE9-D8FB755D1ACF}"/>
              </a:ext>
            </a:extLst>
          </p:cNvPr>
          <p:cNvSpPr/>
          <p:nvPr/>
        </p:nvSpPr>
        <p:spPr bwMode="auto">
          <a:xfrm>
            <a:off x="8374856" y="5430451"/>
            <a:ext cx="304800" cy="216694"/>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altLang="ko-KR" sz="675" dirty="0">
                <a:ea typeface="굴림" panose="020B0600000101010101" pitchFamily="50" charset="-127"/>
              </a:rPr>
              <a:t>CFP</a:t>
            </a:r>
            <a:endParaRPr lang="ko-KR" altLang="en-US" sz="675" dirty="0">
              <a:ea typeface="굴림" panose="020B0600000101010101" pitchFamily="50" charset="-127"/>
            </a:endParaRPr>
          </a:p>
        </p:txBody>
      </p:sp>
      <p:cxnSp>
        <p:nvCxnSpPr>
          <p:cNvPr id="8242" name="직선 화살표 연결선 61">
            <a:extLst>
              <a:ext uri="{FF2B5EF4-FFF2-40B4-BE49-F238E27FC236}">
                <a16:creationId xmlns:a16="http://schemas.microsoft.com/office/drawing/2014/main" id="{8C8CF765-E4CD-E129-2AF2-30E6A707F20B}"/>
              </a:ext>
            </a:extLst>
          </p:cNvPr>
          <p:cNvCxnSpPr>
            <a:cxnSpLocks/>
          </p:cNvCxnSpPr>
          <p:nvPr/>
        </p:nvCxnSpPr>
        <p:spPr bwMode="auto">
          <a:xfrm flipV="1">
            <a:off x="3405188" y="5162560"/>
            <a:ext cx="4475560" cy="9525"/>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1" name="TextBox 90">
            <a:extLst>
              <a:ext uri="{FF2B5EF4-FFF2-40B4-BE49-F238E27FC236}">
                <a16:creationId xmlns:a16="http://schemas.microsoft.com/office/drawing/2014/main" id="{FCC1F69A-069C-57AC-FFE4-E7E3E2171E7D}"/>
              </a:ext>
            </a:extLst>
          </p:cNvPr>
          <p:cNvSpPr txBox="1"/>
          <p:nvPr/>
        </p:nvSpPr>
        <p:spPr>
          <a:xfrm>
            <a:off x="4085035" y="4981585"/>
            <a:ext cx="3048000" cy="213585"/>
          </a:xfrm>
          <a:prstGeom prst="rect">
            <a:avLst/>
          </a:prstGeom>
          <a:noFill/>
        </p:spPr>
        <p:txBody>
          <a:bodyPr>
            <a:spAutoFit/>
          </a:bodyPr>
          <a:lstStyle/>
          <a:p>
            <a:pPr algn="ctr">
              <a:defRPr/>
            </a:pPr>
            <a:r>
              <a:rPr lang="en-US" altLang="ko-KR" sz="788" dirty="0">
                <a:ea typeface="굴림" panose="020B0600000101010101" pitchFamily="50" charset="-127"/>
              </a:rPr>
              <a:t>BAN #1 Inactive Period</a:t>
            </a:r>
          </a:p>
        </p:txBody>
      </p:sp>
      <p:cxnSp>
        <p:nvCxnSpPr>
          <p:cNvPr id="8244" name="직선 연결선 50">
            <a:extLst>
              <a:ext uri="{FF2B5EF4-FFF2-40B4-BE49-F238E27FC236}">
                <a16:creationId xmlns:a16="http://schemas.microsoft.com/office/drawing/2014/main" id="{2EFADA5A-E6CA-198E-7B73-62B169EE9C96}"/>
              </a:ext>
            </a:extLst>
          </p:cNvPr>
          <p:cNvCxnSpPr>
            <a:cxnSpLocks/>
          </p:cNvCxnSpPr>
          <p:nvPr/>
        </p:nvCxnSpPr>
        <p:spPr bwMode="auto">
          <a:xfrm>
            <a:off x="7880747" y="4774416"/>
            <a:ext cx="0" cy="704850"/>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8245" name="직선 연결선 50">
            <a:extLst>
              <a:ext uri="{FF2B5EF4-FFF2-40B4-BE49-F238E27FC236}">
                <a16:creationId xmlns:a16="http://schemas.microsoft.com/office/drawing/2014/main" id="{B4BA62CD-A580-5C50-F8D4-8A52F217E79D}"/>
              </a:ext>
            </a:extLst>
          </p:cNvPr>
          <p:cNvCxnSpPr>
            <a:cxnSpLocks/>
          </p:cNvCxnSpPr>
          <p:nvPr/>
        </p:nvCxnSpPr>
        <p:spPr bwMode="auto">
          <a:xfrm>
            <a:off x="2615804" y="4774416"/>
            <a:ext cx="0" cy="704850"/>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8246" name="직선 연결선 50">
            <a:extLst>
              <a:ext uri="{FF2B5EF4-FFF2-40B4-BE49-F238E27FC236}">
                <a16:creationId xmlns:a16="http://schemas.microsoft.com/office/drawing/2014/main" id="{EC5C4845-1D10-F492-7ECB-6844DABBA94F}"/>
              </a:ext>
            </a:extLst>
          </p:cNvPr>
          <p:cNvCxnSpPr>
            <a:cxnSpLocks/>
          </p:cNvCxnSpPr>
          <p:nvPr/>
        </p:nvCxnSpPr>
        <p:spPr bwMode="auto">
          <a:xfrm>
            <a:off x="233363" y="5635238"/>
            <a:ext cx="0" cy="703659"/>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8247" name="직선 연결선 50">
            <a:extLst>
              <a:ext uri="{FF2B5EF4-FFF2-40B4-BE49-F238E27FC236}">
                <a16:creationId xmlns:a16="http://schemas.microsoft.com/office/drawing/2014/main" id="{9258399C-2BF5-EA56-D819-2AB4863B2DF8}"/>
              </a:ext>
            </a:extLst>
          </p:cNvPr>
          <p:cNvCxnSpPr>
            <a:cxnSpLocks/>
          </p:cNvCxnSpPr>
          <p:nvPr/>
        </p:nvCxnSpPr>
        <p:spPr bwMode="auto">
          <a:xfrm>
            <a:off x="1569244" y="5648335"/>
            <a:ext cx="4763" cy="442913"/>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8248" name="직선 연결선 50">
            <a:extLst>
              <a:ext uri="{FF2B5EF4-FFF2-40B4-BE49-F238E27FC236}">
                <a16:creationId xmlns:a16="http://schemas.microsoft.com/office/drawing/2014/main" id="{F3C17843-BA96-0886-CB9A-7CCCFE22D35F}"/>
              </a:ext>
            </a:extLst>
          </p:cNvPr>
          <p:cNvCxnSpPr>
            <a:cxnSpLocks/>
          </p:cNvCxnSpPr>
          <p:nvPr/>
        </p:nvCxnSpPr>
        <p:spPr bwMode="auto">
          <a:xfrm>
            <a:off x="5620941" y="5580470"/>
            <a:ext cx="0" cy="703659"/>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2" name="日付プレースホルダー 1">
            <a:extLst>
              <a:ext uri="{FF2B5EF4-FFF2-40B4-BE49-F238E27FC236}">
                <a16:creationId xmlns:a16="http://schemas.microsoft.com/office/drawing/2014/main" id="{CEF16E44-3475-F07C-669E-AD3D6C00FBC8}"/>
              </a:ext>
            </a:extLst>
          </p:cNvPr>
          <p:cNvSpPr>
            <a:spLocks noGrp="1"/>
          </p:cNvSpPr>
          <p:nvPr>
            <p:ph type="dt" idx="10"/>
          </p:nvPr>
        </p:nvSpPr>
        <p:spPr/>
        <p:txBody>
          <a:bodyPr/>
          <a:lstStyle/>
          <a:p>
            <a:r>
              <a:rPr lang="en-US" altLang="ja-JP"/>
              <a:t>September 2024</a:t>
            </a:r>
            <a:endParaRPr lang="en-US" dirty="0"/>
          </a:p>
        </p:txBody>
      </p:sp>
      <p:sp>
        <p:nvSpPr>
          <p:cNvPr id="4" name="フッター プレースホルダー 3">
            <a:extLst>
              <a:ext uri="{FF2B5EF4-FFF2-40B4-BE49-F238E27FC236}">
                <a16:creationId xmlns:a16="http://schemas.microsoft.com/office/drawing/2014/main" id="{B14306EF-3B95-1115-379B-8F0B3AF1507A}"/>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a:extLst>
              <a:ext uri="{FF2B5EF4-FFF2-40B4-BE49-F238E27FC236}">
                <a16:creationId xmlns:a16="http://schemas.microsoft.com/office/drawing/2014/main" id="{527A5642-6B4A-9E3C-641A-B5B01A360C95}"/>
              </a:ext>
            </a:extLst>
          </p:cNvPr>
          <p:cNvSpPr>
            <a:spLocks noGrp="1" noChangeArrowheads="1"/>
          </p:cNvSpPr>
          <p:nvPr>
            <p:ph type="title"/>
          </p:nvPr>
        </p:nvSpPr>
        <p:spPr>
          <a:xfrm>
            <a:off x="282159" y="735339"/>
            <a:ext cx="8490856" cy="1066800"/>
          </a:xfrm>
        </p:spPr>
        <p:txBody>
          <a:bodyPr/>
          <a:lstStyle/>
          <a:p>
            <a:r>
              <a:rPr lang="en-US" altLang="ko-KR" b="1" dirty="0">
                <a:ea typeface="굴림" panose="020B0600000101010101" pitchFamily="34" charset="-127"/>
              </a:rPr>
              <a:t>6.1  Group MAC </a:t>
            </a:r>
            <a:r>
              <a:rPr lang="en-US" altLang="ko-KR" b="1" dirty="0" err="1">
                <a:ea typeface="굴림" panose="020B0600000101010101" pitchFamily="34" charset="-127"/>
              </a:rPr>
              <a:t>superframe</a:t>
            </a:r>
            <a:r>
              <a:rPr lang="en-US" altLang="ko-KR" b="1" dirty="0">
                <a:ea typeface="굴림" panose="020B0600000101010101" pitchFamily="34" charset="-127"/>
              </a:rPr>
              <a:t> structure (II)</a:t>
            </a:r>
            <a:endParaRPr lang="ko-KR" altLang="en-US" b="1" dirty="0">
              <a:ea typeface="굴림" panose="020B0600000101010101" pitchFamily="34" charset="-127"/>
            </a:endParaRPr>
          </a:p>
        </p:txBody>
      </p:sp>
      <p:sp>
        <p:nvSpPr>
          <p:cNvPr id="3" name="내용 개체 틀 2">
            <a:extLst>
              <a:ext uri="{FF2B5EF4-FFF2-40B4-BE49-F238E27FC236}">
                <a16:creationId xmlns:a16="http://schemas.microsoft.com/office/drawing/2014/main" id="{CB16E848-4194-8D08-2148-51E5161C3998}"/>
              </a:ext>
            </a:extLst>
          </p:cNvPr>
          <p:cNvSpPr>
            <a:spLocks noGrp="1" noRot="1" noChangeAspect="1" noMove="1" noResize="1" noEditPoints="1" noAdjustHandles="1" noChangeArrowheads="1" noChangeShapeType="1" noTextEdit="1"/>
          </p:cNvSpPr>
          <p:nvPr>
            <p:ph idx="1"/>
          </p:nvPr>
        </p:nvSpPr>
        <p:spPr>
          <a:blipFill>
            <a:blip r:embed="rId2"/>
            <a:stretch>
              <a:fillRect l="-529" t="-1823"/>
            </a:stretch>
          </a:blipFill>
        </p:spPr>
        <p:txBody>
          <a:bodyPr/>
          <a:lstStyle/>
          <a:p>
            <a:pPr>
              <a:defRPr/>
            </a:pPr>
            <a:r>
              <a:rPr lang="ko-KR" altLang="en-US" dirty="0">
                <a:noFill/>
              </a:rPr>
              <a:t> </a:t>
            </a:r>
          </a:p>
        </p:txBody>
      </p:sp>
      <p:sp>
        <p:nvSpPr>
          <p:cNvPr id="9220" name="슬라이드 번호 개체 틀 3">
            <a:extLst>
              <a:ext uri="{FF2B5EF4-FFF2-40B4-BE49-F238E27FC236}">
                <a16:creationId xmlns:a16="http://schemas.microsoft.com/office/drawing/2014/main" id="{DFB7CAC6-16DA-3497-805F-6B4475DF897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26CAA902-B46E-4C72-9B5A-6BE859B6F2E5}" type="slidenum">
              <a:rPr lang="en-US" altLang="ko-KR" sz="900">
                <a:latin typeface="Times New Roman" panose="02020603050405020304" pitchFamily="18" charset="0"/>
                <a:ea typeface="굴림" panose="020B0600000101010101" pitchFamily="34" charset="-127"/>
              </a:rPr>
              <a:pPr>
                <a:spcBef>
                  <a:spcPct val="0"/>
                </a:spcBef>
                <a:buFontTx/>
                <a:buNone/>
              </a:pPr>
              <a:t>24</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31CBDC26-BBE4-45F2-B930-6BD1260FD392}"/>
              </a:ext>
            </a:extLst>
          </p:cNvPr>
          <p:cNvSpPr>
            <a:spLocks noGrp="1"/>
          </p:cNvSpPr>
          <p:nvPr>
            <p:ph type="dt" idx="10"/>
          </p:nvPr>
        </p:nvSpPr>
        <p:spPr/>
        <p:txBody>
          <a:bodyPr/>
          <a:lstStyle/>
          <a:p>
            <a:r>
              <a:rPr lang="en-US" altLang="ja-JP"/>
              <a:t>September 2024</a:t>
            </a:r>
            <a:endParaRPr lang="en-US" dirty="0"/>
          </a:p>
        </p:txBody>
      </p:sp>
      <p:sp>
        <p:nvSpPr>
          <p:cNvPr id="4" name="フッター プレースホルダー 3">
            <a:extLst>
              <a:ext uri="{FF2B5EF4-FFF2-40B4-BE49-F238E27FC236}">
                <a16:creationId xmlns:a16="http://schemas.microsoft.com/office/drawing/2014/main" id="{C4F6B4AC-A31C-282D-D7DA-6EC3F617CC36}"/>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1">
            <a:extLst>
              <a:ext uri="{FF2B5EF4-FFF2-40B4-BE49-F238E27FC236}">
                <a16:creationId xmlns:a16="http://schemas.microsoft.com/office/drawing/2014/main" id="{F451FD6B-7D21-68C1-403E-D070275B6982}"/>
              </a:ext>
            </a:extLst>
          </p:cNvPr>
          <p:cNvSpPr>
            <a:spLocks noGrp="1" noChangeArrowheads="1"/>
          </p:cNvSpPr>
          <p:nvPr>
            <p:ph type="title"/>
          </p:nvPr>
        </p:nvSpPr>
        <p:spPr>
          <a:xfrm>
            <a:off x="685800" y="685800"/>
            <a:ext cx="7772400" cy="636161"/>
          </a:xfrm>
        </p:spPr>
        <p:txBody>
          <a:bodyPr/>
          <a:lstStyle/>
          <a:p>
            <a:r>
              <a:rPr lang="en-US" altLang="ko-KR" b="1" dirty="0">
                <a:ea typeface="굴림" panose="020B0600000101010101" pitchFamily="34" charset="-127"/>
              </a:rPr>
              <a:t>6.2  BAN Node Service Features</a:t>
            </a:r>
            <a:endParaRPr lang="ko-KR" altLang="en-US" b="1" dirty="0">
              <a:ea typeface="굴림" panose="020B0600000101010101" pitchFamily="34" charset="-127"/>
            </a:endParaRPr>
          </a:p>
        </p:txBody>
      </p:sp>
      <p:sp>
        <p:nvSpPr>
          <p:cNvPr id="3" name="내용 개체 틀 2">
            <a:extLst>
              <a:ext uri="{FF2B5EF4-FFF2-40B4-BE49-F238E27FC236}">
                <a16:creationId xmlns:a16="http://schemas.microsoft.com/office/drawing/2014/main" id="{6A6FF4ED-D0B9-A155-7413-2901821B535D}"/>
              </a:ext>
            </a:extLst>
          </p:cNvPr>
          <p:cNvSpPr>
            <a:spLocks noGrp="1"/>
          </p:cNvSpPr>
          <p:nvPr>
            <p:ph idx="1"/>
          </p:nvPr>
        </p:nvSpPr>
        <p:spPr>
          <a:xfrm>
            <a:off x="365759" y="1207008"/>
            <a:ext cx="8626711" cy="5434149"/>
          </a:xfrm>
        </p:spPr>
        <p:txBody>
          <a:bodyPr>
            <a:normAutofit lnSpcReduction="10000"/>
          </a:bodyPr>
          <a:lstStyle/>
          <a:p>
            <a:pPr>
              <a:defRPr/>
            </a:pPr>
            <a:r>
              <a:rPr lang="en-US" altLang="ko-KR" sz="1200" dirty="0">
                <a:ea typeface="굴림" panose="020B0600000101010101" pitchFamily="50" charset="-127"/>
              </a:rPr>
              <a:t>a BAN node</a:t>
            </a:r>
          </a:p>
          <a:p>
            <a:pPr lvl="1">
              <a:defRPr/>
            </a:pPr>
            <a:r>
              <a:rPr lang="en-US" altLang="ko-KR" sz="1200" dirty="0">
                <a:ea typeface="굴림" panose="020B0600000101010101" pitchFamily="50" charset="-127"/>
              </a:rPr>
              <a:t>is specified in MIB</a:t>
            </a:r>
          </a:p>
          <a:p>
            <a:pPr lvl="2">
              <a:defRPr/>
            </a:pPr>
            <a:r>
              <a:rPr lang="en-US" altLang="ko-KR" sz="1050" dirty="0">
                <a:ea typeface="굴림" panose="020B0600000101010101" pitchFamily="50" charset="-127"/>
              </a:rPr>
              <a:t>set as ‘coordinator disabled’</a:t>
            </a:r>
          </a:p>
          <a:p>
            <a:pPr>
              <a:defRPr/>
            </a:pPr>
            <a:r>
              <a:rPr lang="en-US" altLang="ko-KR" sz="1200" dirty="0">
                <a:ea typeface="굴림" panose="020B0600000101010101" pitchFamily="50" charset="-127"/>
              </a:rPr>
              <a:t>a BAN node services</a:t>
            </a:r>
          </a:p>
          <a:p>
            <a:pPr lvl="1">
              <a:defRPr/>
            </a:pPr>
            <a:r>
              <a:rPr lang="en-US" altLang="ko-KR" sz="1200" dirty="0">
                <a:ea typeface="굴림" panose="020B0600000101010101" pitchFamily="50" charset="-127"/>
              </a:rPr>
              <a:t>associate a BAN</a:t>
            </a:r>
          </a:p>
          <a:p>
            <a:pPr lvl="2">
              <a:defRPr/>
            </a:pPr>
            <a:r>
              <a:rPr lang="en-US" altLang="ko-KR" sz="1050" dirty="0">
                <a:ea typeface="굴림" panose="020B0600000101010101" pitchFamily="50" charset="-127"/>
              </a:rPr>
              <a:t>listen channels and resolve out </a:t>
            </a:r>
            <a:r>
              <a:rPr lang="en-US" altLang="ko-KR" sz="1050" dirty="0" err="1">
                <a:ea typeface="굴림" panose="020B0600000101010101" pitchFamily="50" charset="-127"/>
              </a:rPr>
              <a:t>HRP</a:t>
            </a:r>
            <a:r>
              <a:rPr lang="en-US" altLang="ko-KR" sz="1050" dirty="0">
                <a:ea typeface="굴림" panose="020B0600000101010101" pitchFamily="50" charset="-127"/>
              </a:rPr>
              <a:t> </a:t>
            </a:r>
            <a:r>
              <a:rPr lang="en-US" altLang="ko-KR" sz="1050" dirty="0" err="1">
                <a:ea typeface="굴림" panose="020B0600000101010101" pitchFamily="50" charset="-127"/>
              </a:rPr>
              <a:t>UWB</a:t>
            </a:r>
            <a:r>
              <a:rPr lang="en-US" altLang="ko-KR" sz="1050" dirty="0">
                <a:ea typeface="굴림" panose="020B0600000101010101" pitchFamily="50" charset="-127"/>
              </a:rPr>
              <a:t> beacons</a:t>
            </a:r>
          </a:p>
          <a:p>
            <a:pPr lvl="3">
              <a:defRPr/>
            </a:pPr>
            <a:r>
              <a:rPr lang="en-US" altLang="ko-KR" sz="1000" dirty="0">
                <a:ea typeface="굴림" panose="020B0600000101010101" pitchFamily="50" charset="-127"/>
              </a:rPr>
              <a:t>frame body : timestamp, BAN identifier, </a:t>
            </a:r>
            <a:r>
              <a:rPr lang="en-US" altLang="ko-KR" sz="1000" dirty="0" err="1">
                <a:ea typeface="굴림" panose="020B0600000101010101" pitchFamily="50" charset="-127"/>
              </a:rPr>
              <a:t>superframe</a:t>
            </a:r>
            <a:r>
              <a:rPr lang="en-US" altLang="ko-KR" sz="1000" dirty="0">
                <a:ea typeface="굴림" panose="020B0600000101010101" pitchFamily="50" charset="-127"/>
              </a:rPr>
              <a:t> structure (length of BI, length of CAP, length of CFP)</a:t>
            </a:r>
          </a:p>
          <a:p>
            <a:pPr lvl="2">
              <a:defRPr/>
            </a:pPr>
            <a:r>
              <a:rPr lang="en-US" altLang="ko-KR" sz="1050" dirty="0">
                <a:ea typeface="굴림" panose="020B0600000101010101" pitchFamily="50" charset="-127"/>
              </a:rPr>
              <a:t>search a BAN that</a:t>
            </a:r>
            <a:r>
              <a:rPr lang="ko-KR" altLang="en-US" sz="1050" dirty="0">
                <a:ea typeface="굴림" panose="020B0600000101010101" pitchFamily="50" charset="-127"/>
              </a:rPr>
              <a:t> </a:t>
            </a:r>
            <a:r>
              <a:rPr lang="en-US" altLang="ko-KR" sz="1050" dirty="0">
                <a:ea typeface="굴림" panose="020B0600000101010101" pitchFamily="50" charset="-127"/>
              </a:rPr>
              <a:t>can support service configuration specified in MIB</a:t>
            </a:r>
          </a:p>
          <a:p>
            <a:pPr lvl="3">
              <a:defRPr/>
            </a:pPr>
            <a:r>
              <a:rPr lang="en-US" altLang="ko-KR" sz="1000" dirty="0">
                <a:ea typeface="굴림" panose="020B0600000101010101" pitchFamily="50" charset="-127"/>
              </a:rPr>
              <a:t>‘service configuration’ : user priority, service class</a:t>
            </a:r>
          </a:p>
          <a:p>
            <a:pPr lvl="2">
              <a:defRPr/>
            </a:pPr>
            <a:r>
              <a:rPr lang="en-US" altLang="ko-KR" sz="1050" dirty="0">
                <a:ea typeface="굴림" panose="020B0600000101010101" pitchFamily="50" charset="-127"/>
              </a:rPr>
              <a:t>send an association request frame to the searched coordinator during CAP of the BAN</a:t>
            </a:r>
          </a:p>
          <a:p>
            <a:pPr lvl="3">
              <a:defRPr/>
            </a:pPr>
            <a:r>
              <a:rPr lang="en-US" altLang="ko-KR" sz="1000" dirty="0">
                <a:ea typeface="굴림" panose="020B0600000101010101" pitchFamily="50" charset="-127"/>
              </a:rPr>
              <a:t>frame body : service configuration, number of CFP slot for up and down, (traffic flow </a:t>
            </a:r>
            <a:r>
              <a:rPr lang="en-US" altLang="ko-KR" sz="1000" dirty="0" err="1">
                <a:ea typeface="굴림" panose="020B0600000101010101" pitchFamily="50" charset="-127"/>
              </a:rPr>
              <a:t>infor</a:t>
            </a:r>
            <a:r>
              <a:rPr lang="en-US" altLang="ko-KR" sz="1000" dirty="0">
                <a:ea typeface="굴림" panose="020B0600000101010101" pitchFamily="50" charset="-127"/>
              </a:rPr>
              <a:t>.)</a:t>
            </a:r>
          </a:p>
          <a:p>
            <a:pPr lvl="2">
              <a:defRPr/>
            </a:pPr>
            <a:r>
              <a:rPr lang="en-US" altLang="ko-KR" sz="1050" dirty="0">
                <a:ea typeface="굴림" panose="020B0600000101010101" pitchFamily="50" charset="-127"/>
              </a:rPr>
              <a:t>receive an association response frame from the coordinator</a:t>
            </a:r>
          </a:p>
          <a:p>
            <a:pPr lvl="3">
              <a:defRPr/>
            </a:pPr>
            <a:r>
              <a:rPr lang="en-US" altLang="ko-KR" sz="1000" dirty="0">
                <a:ea typeface="굴림" panose="020B0600000101010101" pitchFamily="50" charset="-127"/>
              </a:rPr>
              <a:t>frame body : result code (if denied, reason code), timestamp, length of BI, offset of CAP start to beacon slot, assigned number of CFP slots, list of offset slots for assigned CFP</a:t>
            </a:r>
          </a:p>
          <a:p>
            <a:pPr lvl="2">
              <a:defRPr/>
            </a:pPr>
            <a:r>
              <a:rPr lang="en-US" altLang="ko-KR" sz="1050" dirty="0">
                <a:ea typeface="굴림" panose="020B0600000101010101" pitchFamily="50" charset="-127"/>
              </a:rPr>
              <a:t>listen beacon frame periodically</a:t>
            </a:r>
          </a:p>
          <a:p>
            <a:pPr lvl="3">
              <a:defRPr/>
            </a:pPr>
            <a:r>
              <a:rPr lang="en-US" altLang="ko-KR" sz="1000" dirty="0">
                <a:ea typeface="굴림" panose="020B0600000101010101" pitchFamily="50" charset="-127"/>
              </a:rPr>
              <a:t>reconfigure the access time slot (beacon slot, CAP slot, CFP slot) from the next beacon interval if receiving changed </a:t>
            </a:r>
            <a:r>
              <a:rPr lang="en-US" altLang="ko-KR" sz="1000" dirty="0" err="1">
                <a:ea typeface="굴림" panose="020B0600000101010101" pitchFamily="50" charset="-127"/>
              </a:rPr>
              <a:t>superframe</a:t>
            </a:r>
            <a:r>
              <a:rPr lang="en-US" altLang="ko-KR" sz="1000" dirty="0">
                <a:ea typeface="굴림" panose="020B0600000101010101" pitchFamily="50" charset="-127"/>
              </a:rPr>
              <a:t> structure</a:t>
            </a:r>
          </a:p>
          <a:p>
            <a:pPr lvl="1">
              <a:defRPr/>
            </a:pPr>
            <a:r>
              <a:rPr lang="en-US" altLang="ko-KR" sz="1200" dirty="0">
                <a:ea typeface="굴림" panose="020B0600000101010101" pitchFamily="50" charset="-127"/>
              </a:rPr>
              <a:t>transmit/receive data</a:t>
            </a:r>
          </a:p>
          <a:p>
            <a:pPr lvl="2">
              <a:defRPr/>
            </a:pPr>
            <a:r>
              <a:rPr lang="en-US" altLang="ko-KR" sz="1050" dirty="0">
                <a:ea typeface="굴림" panose="020B0600000101010101" pitchFamily="50" charset="-127"/>
              </a:rPr>
              <a:t>listen for CAP to receive, listen assigned down CFP slots</a:t>
            </a:r>
          </a:p>
          <a:p>
            <a:pPr lvl="2">
              <a:defRPr/>
            </a:pPr>
            <a:r>
              <a:rPr lang="en-US" altLang="ko-KR" sz="1050" dirty="0">
                <a:ea typeface="굴림" panose="020B0600000101010101" pitchFamily="50" charset="-127"/>
              </a:rPr>
              <a:t>transmit management or data frame on CAP with </a:t>
            </a:r>
            <a:r>
              <a:rPr lang="en-US" altLang="ko-KR" sz="1050" dirty="0" err="1">
                <a:ea typeface="굴림" panose="020B0600000101010101" pitchFamily="50" charset="-127"/>
              </a:rPr>
              <a:t>CSMA</a:t>
            </a:r>
            <a:r>
              <a:rPr lang="en-US" altLang="ko-KR" sz="1050" dirty="0">
                <a:ea typeface="굴림" panose="020B0600000101010101" pitchFamily="50" charset="-127"/>
              </a:rPr>
              <a:t>/CA, transmit data frame on assigned up CFP slots</a:t>
            </a:r>
          </a:p>
          <a:p>
            <a:pPr lvl="1">
              <a:defRPr/>
            </a:pPr>
            <a:r>
              <a:rPr lang="en-US" altLang="ko-KR" sz="1200" dirty="0">
                <a:ea typeface="굴림" panose="020B0600000101010101" pitchFamily="50" charset="-127"/>
              </a:rPr>
              <a:t>disassociate a BAN</a:t>
            </a:r>
          </a:p>
          <a:p>
            <a:pPr lvl="2">
              <a:defRPr/>
            </a:pPr>
            <a:r>
              <a:rPr lang="en-US" altLang="ko-KR" sz="1050" dirty="0">
                <a:ea typeface="굴림" panose="020B0600000101010101" pitchFamily="50" charset="-127"/>
              </a:rPr>
              <a:t>send a dissociation request frame to the coordinator</a:t>
            </a:r>
          </a:p>
          <a:p>
            <a:pPr lvl="2">
              <a:defRPr/>
            </a:pPr>
            <a:r>
              <a:rPr lang="en-US" altLang="ko-KR" sz="1050" dirty="0">
                <a:ea typeface="굴림" panose="020B0600000101010101" pitchFamily="50" charset="-127"/>
              </a:rPr>
              <a:t>receive a dissociation response frame from the coordinator</a:t>
            </a:r>
          </a:p>
          <a:p>
            <a:pPr lvl="3">
              <a:defRPr/>
            </a:pPr>
            <a:r>
              <a:rPr lang="en-US" altLang="ko-KR" sz="1000" dirty="0">
                <a:ea typeface="굴림" panose="020B0600000101010101" pitchFamily="50" charset="-127"/>
              </a:rPr>
              <a:t>frame body : result code</a:t>
            </a:r>
          </a:p>
          <a:p>
            <a:pPr lvl="3">
              <a:defRPr/>
            </a:pPr>
            <a:r>
              <a:rPr lang="en-US" altLang="ko-KR" sz="1000" dirty="0">
                <a:ea typeface="굴림" panose="020B0600000101010101" pitchFamily="50" charset="-127"/>
              </a:rPr>
              <a:t>if timed out to receive a disassociation response frame, stop to listen beacon</a:t>
            </a:r>
          </a:p>
        </p:txBody>
      </p:sp>
      <p:sp>
        <p:nvSpPr>
          <p:cNvPr id="10244" name="슬라이드 번호 개체 틀 3">
            <a:extLst>
              <a:ext uri="{FF2B5EF4-FFF2-40B4-BE49-F238E27FC236}">
                <a16:creationId xmlns:a16="http://schemas.microsoft.com/office/drawing/2014/main" id="{6E5D9C2E-9EA7-4A41-5C36-34BF1947C80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686B6004-0199-4456-88E7-FA05F609335C}" type="slidenum">
              <a:rPr lang="en-US" altLang="ko-KR" sz="900">
                <a:latin typeface="Times New Roman" panose="02020603050405020304" pitchFamily="18" charset="0"/>
                <a:ea typeface="굴림" panose="020B0600000101010101" pitchFamily="34" charset="-127"/>
              </a:rPr>
              <a:pPr>
                <a:spcBef>
                  <a:spcPct val="0"/>
                </a:spcBef>
                <a:buFontTx/>
                <a:buNone/>
              </a:pPr>
              <a:t>25</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A900EFFC-F17C-3577-EC79-5F952AEED312}"/>
              </a:ext>
            </a:extLst>
          </p:cNvPr>
          <p:cNvSpPr>
            <a:spLocks noGrp="1"/>
          </p:cNvSpPr>
          <p:nvPr>
            <p:ph type="dt" idx="10"/>
          </p:nvPr>
        </p:nvSpPr>
        <p:spPr/>
        <p:txBody>
          <a:bodyPr/>
          <a:lstStyle/>
          <a:p>
            <a:r>
              <a:rPr lang="en-US" altLang="ja-JP"/>
              <a:t>September 2024</a:t>
            </a:r>
            <a:endParaRPr lang="en-US" dirty="0"/>
          </a:p>
        </p:txBody>
      </p:sp>
      <p:sp>
        <p:nvSpPr>
          <p:cNvPr id="4" name="フッター プレースホルダー 3">
            <a:extLst>
              <a:ext uri="{FF2B5EF4-FFF2-40B4-BE49-F238E27FC236}">
                <a16:creationId xmlns:a16="http://schemas.microsoft.com/office/drawing/2014/main" id="{731F9F91-8971-EB6F-2518-5C616F6C2389}"/>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a:extLst>
              <a:ext uri="{FF2B5EF4-FFF2-40B4-BE49-F238E27FC236}">
                <a16:creationId xmlns:a16="http://schemas.microsoft.com/office/drawing/2014/main" id="{2466A966-3634-2314-48D4-BEB1E70112EB}"/>
              </a:ext>
            </a:extLst>
          </p:cNvPr>
          <p:cNvSpPr>
            <a:spLocks noGrp="1" noChangeArrowheads="1"/>
          </p:cNvSpPr>
          <p:nvPr>
            <p:ph type="title"/>
          </p:nvPr>
        </p:nvSpPr>
        <p:spPr>
          <a:xfrm>
            <a:off x="224682" y="539496"/>
            <a:ext cx="8365454" cy="761565"/>
          </a:xfrm>
        </p:spPr>
        <p:txBody>
          <a:bodyPr/>
          <a:lstStyle/>
          <a:p>
            <a:r>
              <a:rPr lang="en-US" altLang="ko-KR" b="1" dirty="0">
                <a:ea typeface="굴림" panose="020B0600000101010101" pitchFamily="34" charset="-127"/>
              </a:rPr>
              <a:t>6.2  BAN Coordinator Service Features (I)</a:t>
            </a:r>
            <a:endParaRPr lang="ko-KR" altLang="en-US" b="1" dirty="0">
              <a:ea typeface="굴림" panose="020B0600000101010101" pitchFamily="34" charset="-127"/>
            </a:endParaRPr>
          </a:p>
        </p:txBody>
      </p:sp>
      <p:sp>
        <p:nvSpPr>
          <p:cNvPr id="11267" name="내용 개체 틀 2">
            <a:extLst>
              <a:ext uri="{FF2B5EF4-FFF2-40B4-BE49-F238E27FC236}">
                <a16:creationId xmlns:a16="http://schemas.microsoft.com/office/drawing/2014/main" id="{7F2702D0-B26C-EF0C-F80B-7CBFD63C1339}"/>
              </a:ext>
            </a:extLst>
          </p:cNvPr>
          <p:cNvSpPr>
            <a:spLocks noGrp="1" noChangeArrowheads="1"/>
          </p:cNvSpPr>
          <p:nvPr>
            <p:ph idx="1"/>
          </p:nvPr>
        </p:nvSpPr>
        <p:spPr>
          <a:xfrm>
            <a:off x="485938" y="1170432"/>
            <a:ext cx="7946136" cy="4423607"/>
          </a:xfrm>
        </p:spPr>
        <p:txBody>
          <a:bodyPr/>
          <a:lstStyle/>
          <a:p>
            <a:r>
              <a:rPr lang="en-US" altLang="ko-KR" sz="1600" dirty="0">
                <a:ea typeface="굴림" panose="020B0600000101010101" pitchFamily="34" charset="-127"/>
              </a:rPr>
              <a:t>a BAN coordinator</a:t>
            </a:r>
          </a:p>
          <a:p>
            <a:pPr lvl="1"/>
            <a:r>
              <a:rPr lang="en-US" altLang="ko-KR" sz="1400" dirty="0">
                <a:ea typeface="굴림" panose="020B0600000101010101" pitchFamily="34" charset="-127"/>
              </a:rPr>
              <a:t>is specified in MIB</a:t>
            </a:r>
          </a:p>
          <a:p>
            <a:pPr lvl="2"/>
            <a:r>
              <a:rPr lang="en-US" altLang="ko-KR" sz="1050" dirty="0">
                <a:ea typeface="굴림" panose="020B0600000101010101" pitchFamily="34" charset="-127"/>
              </a:rPr>
              <a:t>set as ‘coordinator enabled’</a:t>
            </a:r>
          </a:p>
          <a:p>
            <a:r>
              <a:rPr lang="en-US" altLang="ko-KR" sz="1600" dirty="0">
                <a:ea typeface="굴림" panose="020B0600000101010101" pitchFamily="34" charset="-127"/>
              </a:rPr>
              <a:t>a BAN coordinator services</a:t>
            </a:r>
          </a:p>
          <a:p>
            <a:pPr lvl="1"/>
            <a:r>
              <a:rPr lang="en-US" altLang="ko-KR" sz="1400" dirty="0">
                <a:ea typeface="굴림" panose="020B0600000101010101" pitchFamily="34" charset="-127"/>
              </a:rPr>
              <a:t>start a BAN</a:t>
            </a:r>
          </a:p>
          <a:p>
            <a:pPr lvl="2"/>
            <a:r>
              <a:rPr lang="en-US" altLang="ko-KR" sz="1050" dirty="0">
                <a:ea typeface="굴림" panose="020B0600000101010101" pitchFamily="34" charset="-127"/>
              </a:rPr>
              <a:t>configure </a:t>
            </a:r>
            <a:r>
              <a:rPr lang="en-US" altLang="ko-KR" sz="1050" dirty="0" err="1">
                <a:ea typeface="굴림" panose="020B0600000101010101" pitchFamily="34" charset="-127"/>
              </a:rPr>
              <a:t>superframe</a:t>
            </a:r>
            <a:r>
              <a:rPr lang="en-US" altLang="ko-KR" sz="1050" dirty="0">
                <a:ea typeface="굴림" panose="020B0600000101010101" pitchFamily="34" charset="-127"/>
              </a:rPr>
              <a:t> structure according to the</a:t>
            </a:r>
            <a:r>
              <a:rPr lang="ko-KR" altLang="en-US" sz="1050" dirty="0">
                <a:ea typeface="굴림" panose="020B0600000101010101" pitchFamily="34" charset="-127"/>
              </a:rPr>
              <a:t> </a:t>
            </a:r>
            <a:r>
              <a:rPr lang="en-US" altLang="ko-KR" sz="1050" dirty="0">
                <a:ea typeface="굴림" panose="020B0600000101010101" pitchFamily="34" charset="-127"/>
              </a:rPr>
              <a:t>BAN</a:t>
            </a:r>
            <a:r>
              <a:rPr lang="ko-KR" altLang="en-US" sz="1050" dirty="0">
                <a:ea typeface="굴림" panose="020B0600000101010101" pitchFamily="34" charset="-127"/>
              </a:rPr>
              <a:t> </a:t>
            </a:r>
            <a:r>
              <a:rPr lang="en-US" altLang="ko-KR" sz="1050" dirty="0">
                <a:ea typeface="굴림" panose="020B0600000101010101" pitchFamily="34" charset="-127"/>
              </a:rPr>
              <a:t>configuration specified in a MIB</a:t>
            </a:r>
          </a:p>
          <a:p>
            <a:pPr lvl="3"/>
            <a:r>
              <a:rPr lang="en-US" altLang="ko-KR" sz="900" dirty="0">
                <a:ea typeface="굴림" panose="020B0600000101010101" pitchFamily="34" charset="-127"/>
              </a:rPr>
              <a:t>BAN configuration : max number of node, list of supported service configuration </a:t>
            </a:r>
          </a:p>
          <a:p>
            <a:pPr lvl="2"/>
            <a:r>
              <a:rPr lang="en-US" altLang="ko-KR" sz="1200" dirty="0">
                <a:ea typeface="굴림" panose="020B0600000101010101" pitchFamily="34" charset="-127"/>
              </a:rPr>
              <a:t>listen channels and resolve out HRP UWB, 15.6-2012, 15.4z/ab beacons</a:t>
            </a:r>
          </a:p>
          <a:p>
            <a:pPr lvl="3"/>
            <a:r>
              <a:rPr lang="en-US" altLang="ko-KR" sz="900" dirty="0">
                <a:ea typeface="굴림" panose="020B0600000101010101" pitchFamily="34" charset="-127"/>
              </a:rPr>
              <a:t>figure out coexisting BAN</a:t>
            </a:r>
          </a:p>
          <a:p>
            <a:pPr lvl="2"/>
            <a:r>
              <a:rPr lang="en-US" altLang="ko-KR" sz="1050" dirty="0">
                <a:ea typeface="굴림" panose="020B0600000101010101" pitchFamily="34" charset="-127"/>
              </a:rPr>
              <a:t>if not found coexisting BAN, broadcasts a beacon periodically</a:t>
            </a:r>
          </a:p>
          <a:p>
            <a:pPr lvl="3"/>
            <a:r>
              <a:rPr lang="en-US" altLang="ko-KR" sz="900" dirty="0">
                <a:ea typeface="굴림" panose="020B0600000101010101" pitchFamily="34" charset="-127"/>
              </a:rPr>
              <a:t>frame body : timestamp, BAN identifier, </a:t>
            </a:r>
            <a:r>
              <a:rPr lang="en-US" altLang="ko-KR" sz="900" dirty="0" err="1">
                <a:ea typeface="굴림" panose="020B0600000101010101" pitchFamily="34" charset="-127"/>
              </a:rPr>
              <a:t>superframe</a:t>
            </a:r>
            <a:r>
              <a:rPr lang="en-US" altLang="ko-KR" sz="900" dirty="0">
                <a:ea typeface="굴림" panose="020B0600000101010101" pitchFamily="34" charset="-127"/>
              </a:rPr>
              <a:t> structure (length of BI, length of CAP, length of CFP)</a:t>
            </a:r>
          </a:p>
          <a:p>
            <a:pPr lvl="2"/>
            <a:r>
              <a:rPr lang="en-US" altLang="ko-KR" sz="1050" dirty="0">
                <a:ea typeface="굴림" panose="020B0600000101010101" pitchFamily="34" charset="-127"/>
              </a:rPr>
              <a:t>if found coexisting BAN, select a group BAN and join a group BAN, and then broadcasts a beacon periodically</a:t>
            </a:r>
          </a:p>
          <a:p>
            <a:pPr lvl="1"/>
            <a:r>
              <a:rPr lang="en-US" altLang="ko-KR" sz="1400" dirty="0">
                <a:ea typeface="굴림" panose="020B0600000101010101" pitchFamily="34" charset="-127"/>
              </a:rPr>
              <a:t>join a group BAN</a:t>
            </a:r>
          </a:p>
          <a:p>
            <a:pPr lvl="2"/>
            <a:r>
              <a:rPr lang="en-US" altLang="ko-KR" sz="1050" dirty="0">
                <a:ea typeface="굴림" panose="020B0600000101010101" pitchFamily="34" charset="-127"/>
              </a:rPr>
              <a:t>requests to join a group BAN by sending a group coordination request frame during group coordination time slot of GCP</a:t>
            </a:r>
          </a:p>
          <a:p>
            <a:pPr lvl="3"/>
            <a:r>
              <a:rPr lang="en-US" altLang="ko-KR" sz="900" dirty="0" err="1">
                <a:ea typeface="굴림" panose="020B0600000101010101" pitchFamily="34" charset="-127"/>
              </a:rPr>
              <a:t>GCReq</a:t>
            </a:r>
            <a:r>
              <a:rPr lang="en-US" altLang="ko-KR" sz="900" dirty="0">
                <a:ea typeface="굴림" panose="020B0600000101010101" pitchFamily="34" charset="-127"/>
              </a:rPr>
              <a:t> management frame, join subtype, frame body : timestamp, BAN identifier, </a:t>
            </a:r>
            <a:r>
              <a:rPr lang="en-US" altLang="ko-KR" sz="900" dirty="0" err="1">
                <a:ea typeface="굴림" panose="020B0600000101010101" pitchFamily="34" charset="-127"/>
              </a:rPr>
              <a:t>superframe</a:t>
            </a:r>
            <a:r>
              <a:rPr lang="en-US" altLang="ko-KR" sz="900" dirty="0">
                <a:ea typeface="굴림" panose="020B0600000101010101" pitchFamily="34" charset="-127"/>
              </a:rPr>
              <a:t> structure (length of BI, length of CAP, length of CFP)</a:t>
            </a:r>
          </a:p>
          <a:p>
            <a:pPr lvl="2"/>
            <a:r>
              <a:rPr lang="en-US" altLang="ko-KR" sz="1050" dirty="0">
                <a:ea typeface="굴림" panose="020B0600000101010101" pitchFamily="34" charset="-127"/>
              </a:rPr>
              <a:t>listen group notification time slot of GCP for receiving group allocation frame</a:t>
            </a:r>
          </a:p>
          <a:p>
            <a:pPr lvl="3"/>
            <a:r>
              <a:rPr lang="en-US" altLang="ko-KR" sz="900" dirty="0">
                <a:ea typeface="굴림" panose="020B0600000101010101" pitchFamily="34" charset="-127"/>
              </a:rPr>
              <a:t>GA management frame, frame body : timestamp, Group BAN identifier, group </a:t>
            </a:r>
            <a:r>
              <a:rPr lang="en-US" altLang="ko-KR" sz="900" dirty="0" err="1">
                <a:ea typeface="굴림" panose="020B0600000101010101" pitchFamily="34" charset="-127"/>
              </a:rPr>
              <a:t>superframe</a:t>
            </a:r>
            <a:r>
              <a:rPr lang="en-US" altLang="ko-KR" sz="900" dirty="0">
                <a:ea typeface="굴림" panose="020B0600000101010101" pitchFamily="34" charset="-127"/>
              </a:rPr>
              <a:t> structure (length of GBI, length of GCP), GAP map (number of group member, BAN#0 map(BAN ID, BAN coord </a:t>
            </a:r>
            <a:r>
              <a:rPr lang="en-US" altLang="ko-KR" sz="900" dirty="0" err="1">
                <a:ea typeface="굴림" panose="020B0600000101010101" pitchFamily="34" charset="-127"/>
              </a:rPr>
              <a:t>addr</a:t>
            </a:r>
            <a:r>
              <a:rPr lang="en-US" altLang="ko-KR" sz="900" dirty="0">
                <a:ea typeface="굴림" panose="020B0600000101010101" pitchFamily="34" charset="-127"/>
              </a:rPr>
              <a:t>, length of BI, length of CAP, length of CFP), BAN#1 map, … )</a:t>
            </a:r>
          </a:p>
          <a:p>
            <a:pPr lvl="2"/>
            <a:r>
              <a:rPr lang="en-US" altLang="ko-KR" sz="1050" dirty="0">
                <a:ea typeface="굴림" panose="020B0600000101010101" pitchFamily="34" charset="-127"/>
              </a:rPr>
              <a:t>reconfigures </a:t>
            </a:r>
            <a:r>
              <a:rPr lang="en-US" altLang="ko-KR" sz="1050" dirty="0" err="1">
                <a:ea typeface="굴림" panose="020B0600000101010101" pitchFamily="34" charset="-127"/>
              </a:rPr>
              <a:t>superframe</a:t>
            </a:r>
            <a:r>
              <a:rPr lang="en-US" altLang="ko-KR" sz="1050" dirty="0">
                <a:ea typeface="굴림" panose="020B0600000101010101" pitchFamily="34" charset="-127"/>
              </a:rPr>
              <a:t> structure from the next beacon interval</a:t>
            </a:r>
          </a:p>
          <a:p>
            <a:pPr lvl="3"/>
            <a:r>
              <a:rPr lang="en-US" altLang="ko-KR" sz="900" dirty="0">
                <a:ea typeface="굴림" panose="020B0600000101010101" pitchFamily="34" charset="-127"/>
              </a:rPr>
              <a:t>change the access time to the beacon slot</a:t>
            </a:r>
          </a:p>
        </p:txBody>
      </p:sp>
      <p:sp>
        <p:nvSpPr>
          <p:cNvPr id="11268" name="슬라이드 번호 개체 틀 3">
            <a:extLst>
              <a:ext uri="{FF2B5EF4-FFF2-40B4-BE49-F238E27FC236}">
                <a16:creationId xmlns:a16="http://schemas.microsoft.com/office/drawing/2014/main" id="{12F33B48-2F68-CF70-F5D9-6342E0E1FD1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F1658E1D-85F5-43A0-B97C-2120C7A3FB87}" type="slidenum">
              <a:rPr lang="en-US" altLang="ko-KR" sz="900">
                <a:latin typeface="Times New Roman" panose="02020603050405020304" pitchFamily="18" charset="0"/>
                <a:ea typeface="굴림" panose="020B0600000101010101" pitchFamily="34" charset="-127"/>
              </a:rPr>
              <a:pPr>
                <a:spcBef>
                  <a:spcPct val="0"/>
                </a:spcBef>
                <a:buFontTx/>
                <a:buNone/>
              </a:pPr>
              <a:t>26</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5E5E9E7A-6DF2-ED77-6CBF-7B1DAC324422}"/>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89E97474-0B28-2C20-A7BF-0BF5782A529B}"/>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a:extLst>
              <a:ext uri="{FF2B5EF4-FFF2-40B4-BE49-F238E27FC236}">
                <a16:creationId xmlns:a16="http://schemas.microsoft.com/office/drawing/2014/main" id="{016E8830-F2EF-7B1A-FC2C-C41900161367}"/>
              </a:ext>
            </a:extLst>
          </p:cNvPr>
          <p:cNvSpPr>
            <a:spLocks noGrp="1" noChangeArrowheads="1"/>
          </p:cNvSpPr>
          <p:nvPr>
            <p:ph type="title"/>
          </p:nvPr>
        </p:nvSpPr>
        <p:spPr>
          <a:xfrm>
            <a:off x="387968" y="453628"/>
            <a:ext cx="8526128" cy="1066800"/>
          </a:xfrm>
        </p:spPr>
        <p:txBody>
          <a:bodyPr/>
          <a:lstStyle/>
          <a:p>
            <a:r>
              <a:rPr lang="en-US" altLang="ko-KR" b="1" dirty="0">
                <a:ea typeface="굴림" panose="020B0600000101010101" pitchFamily="34" charset="-127"/>
              </a:rPr>
              <a:t>6.2  BAN Coordinator Service Features (II)</a:t>
            </a:r>
            <a:endParaRPr lang="ko-KR" altLang="en-US" b="1" dirty="0">
              <a:ea typeface="굴림" panose="020B0600000101010101" pitchFamily="34" charset="-127"/>
            </a:endParaRPr>
          </a:p>
        </p:txBody>
      </p:sp>
      <p:sp>
        <p:nvSpPr>
          <p:cNvPr id="12291" name="내용 개체 틀 2">
            <a:extLst>
              <a:ext uri="{FF2B5EF4-FFF2-40B4-BE49-F238E27FC236}">
                <a16:creationId xmlns:a16="http://schemas.microsoft.com/office/drawing/2014/main" id="{F55C36A3-2910-E71F-25B0-1F11D08E83D4}"/>
              </a:ext>
            </a:extLst>
          </p:cNvPr>
          <p:cNvSpPr>
            <a:spLocks noGrp="1" noChangeArrowheads="1"/>
          </p:cNvSpPr>
          <p:nvPr>
            <p:ph idx="1"/>
          </p:nvPr>
        </p:nvSpPr>
        <p:spPr>
          <a:xfrm>
            <a:off x="482018" y="1290609"/>
            <a:ext cx="8179964" cy="5189565"/>
          </a:xfrm>
        </p:spPr>
        <p:txBody>
          <a:bodyPr/>
          <a:lstStyle/>
          <a:p>
            <a:r>
              <a:rPr lang="en-US" altLang="ko-KR" sz="1600" dirty="0">
                <a:ea typeface="굴림" panose="020B0600000101010101" pitchFamily="34" charset="-127"/>
              </a:rPr>
              <a:t>a BAN coordinator services</a:t>
            </a:r>
          </a:p>
          <a:p>
            <a:pPr lvl="1"/>
            <a:r>
              <a:rPr lang="en-US" altLang="ko-KR" sz="1400" dirty="0">
                <a:ea typeface="굴림" panose="020B0600000101010101" pitchFamily="34" charset="-127"/>
              </a:rPr>
              <a:t>maintain a BAN</a:t>
            </a:r>
          </a:p>
          <a:p>
            <a:pPr lvl="2"/>
            <a:r>
              <a:rPr lang="en-US" altLang="ko-KR" sz="1050" dirty="0">
                <a:ea typeface="굴림" panose="020B0600000101010101" pitchFamily="34" charset="-127"/>
              </a:rPr>
              <a:t>broadcasts a beacon</a:t>
            </a:r>
          </a:p>
          <a:p>
            <a:pPr lvl="2"/>
            <a:r>
              <a:rPr lang="en-US" altLang="ko-KR" sz="1050" dirty="0">
                <a:ea typeface="굴림" panose="020B0600000101010101" pitchFamily="34" charset="-127"/>
              </a:rPr>
              <a:t>receives an association request frame from a node</a:t>
            </a:r>
          </a:p>
          <a:p>
            <a:pPr lvl="2"/>
            <a:r>
              <a:rPr lang="en-US" altLang="ko-KR" sz="1050" dirty="0">
                <a:ea typeface="굴림" panose="020B0600000101010101" pitchFamily="34" charset="-127"/>
              </a:rPr>
              <a:t>sends an association response frame to the node</a:t>
            </a:r>
          </a:p>
          <a:p>
            <a:pPr lvl="2"/>
            <a:r>
              <a:rPr lang="en-US" altLang="ko-KR" sz="1050" dirty="0">
                <a:ea typeface="굴림" panose="020B0600000101010101" pitchFamily="34" charset="-127"/>
              </a:rPr>
              <a:t>receives a disassociation request frame from a node</a:t>
            </a:r>
          </a:p>
          <a:p>
            <a:pPr lvl="2"/>
            <a:r>
              <a:rPr lang="en-US" altLang="ko-KR" sz="1050" dirty="0">
                <a:ea typeface="굴림" panose="020B0600000101010101" pitchFamily="34" charset="-127"/>
              </a:rPr>
              <a:t>sends a disassociation response frame to the node</a:t>
            </a:r>
          </a:p>
          <a:p>
            <a:pPr lvl="2"/>
            <a:r>
              <a:rPr lang="en-US" altLang="ko-KR" sz="1050" dirty="0">
                <a:ea typeface="굴림" panose="020B0600000101010101" pitchFamily="34" charset="-127"/>
              </a:rPr>
              <a:t>synchronize to group </a:t>
            </a:r>
            <a:r>
              <a:rPr lang="en-US" altLang="ko-KR" sz="1050" dirty="0" err="1">
                <a:ea typeface="굴림" panose="020B0600000101010101" pitchFamily="34" charset="-127"/>
              </a:rPr>
              <a:t>superframe</a:t>
            </a:r>
            <a:r>
              <a:rPr lang="en-US" altLang="ko-KR" sz="1050" dirty="0">
                <a:ea typeface="굴림" panose="020B0600000101010101" pitchFamily="34" charset="-127"/>
              </a:rPr>
              <a:t>, if join a group BAN</a:t>
            </a:r>
          </a:p>
          <a:p>
            <a:pPr lvl="3"/>
            <a:r>
              <a:rPr lang="en-US" altLang="ko-KR" sz="900" dirty="0">
                <a:ea typeface="굴림" panose="020B0600000101010101" pitchFamily="34" charset="-127"/>
              </a:rPr>
              <a:t>wakeup on the start of group </a:t>
            </a:r>
            <a:r>
              <a:rPr lang="en-US" altLang="ko-KR" sz="900" dirty="0" err="1">
                <a:ea typeface="굴림" panose="020B0600000101010101" pitchFamily="34" charset="-127"/>
              </a:rPr>
              <a:t>superframe</a:t>
            </a:r>
            <a:r>
              <a:rPr lang="en-US" altLang="ko-KR" sz="900" dirty="0">
                <a:ea typeface="굴림" panose="020B0600000101010101" pitchFamily="34" charset="-127"/>
              </a:rPr>
              <a:t>, listen group beacon</a:t>
            </a:r>
          </a:p>
          <a:p>
            <a:pPr lvl="4"/>
            <a:r>
              <a:rPr lang="en-US" altLang="ko-KR" sz="900" dirty="0">
                <a:ea typeface="굴림" panose="020B0600000101010101" pitchFamily="34" charset="-127"/>
              </a:rPr>
              <a:t>if fail to receive group beacon, start coexisting BAN listening procedure</a:t>
            </a:r>
          </a:p>
          <a:p>
            <a:pPr lvl="3"/>
            <a:r>
              <a:rPr lang="en-US" altLang="ko-KR" sz="900" dirty="0">
                <a:ea typeface="굴림" panose="020B0600000101010101" pitchFamily="34" charset="-127"/>
              </a:rPr>
              <a:t>receive group allocation frame, check changes on group </a:t>
            </a:r>
            <a:r>
              <a:rPr lang="en-US" altLang="ko-KR" sz="900" dirty="0" err="1">
                <a:ea typeface="굴림" panose="020B0600000101010101" pitchFamily="34" charset="-127"/>
              </a:rPr>
              <a:t>superframe</a:t>
            </a:r>
            <a:r>
              <a:rPr lang="en-US" altLang="ko-KR" sz="900" dirty="0">
                <a:ea typeface="굴림" panose="020B0600000101010101" pitchFamily="34" charset="-127"/>
              </a:rPr>
              <a:t> structure</a:t>
            </a:r>
          </a:p>
          <a:p>
            <a:pPr lvl="4"/>
            <a:r>
              <a:rPr lang="en-US" altLang="ko-KR" sz="900" dirty="0">
                <a:ea typeface="굴림" panose="020B0600000101010101" pitchFamily="34" charset="-127"/>
              </a:rPr>
              <a:t>if changed, notify changed beacon slot offset for BAN </a:t>
            </a:r>
            <a:r>
              <a:rPr lang="en-US" altLang="ko-KR" sz="900" dirty="0" err="1">
                <a:ea typeface="굴림" panose="020B0600000101010101" pitchFamily="34" charset="-127"/>
              </a:rPr>
              <a:t>superframe</a:t>
            </a:r>
            <a:r>
              <a:rPr lang="en-US" altLang="ko-KR" sz="900" dirty="0">
                <a:ea typeface="굴림" panose="020B0600000101010101" pitchFamily="34" charset="-127"/>
              </a:rPr>
              <a:t> to node in the BAN </a:t>
            </a:r>
          </a:p>
          <a:p>
            <a:pPr lvl="4"/>
            <a:r>
              <a:rPr lang="en-US" altLang="ko-KR" sz="900" dirty="0">
                <a:ea typeface="굴림" panose="020B0600000101010101" pitchFamily="34" charset="-127"/>
              </a:rPr>
              <a:t>set next wakeup time by changed beacon slot offset</a:t>
            </a:r>
          </a:p>
          <a:p>
            <a:pPr lvl="2"/>
            <a:r>
              <a:rPr lang="en-US" altLang="ko-KR" sz="1050" dirty="0">
                <a:ea typeface="굴림" panose="020B0600000101010101" pitchFamily="34" charset="-127"/>
              </a:rPr>
              <a:t>realign the </a:t>
            </a:r>
            <a:r>
              <a:rPr lang="en-US" altLang="ko-KR" sz="1050" dirty="0" err="1">
                <a:ea typeface="굴림" panose="020B0600000101010101" pitchFamily="34" charset="-127"/>
              </a:rPr>
              <a:t>superframe</a:t>
            </a:r>
            <a:r>
              <a:rPr lang="en-US" altLang="ko-KR" sz="1050" dirty="0">
                <a:ea typeface="굴림" panose="020B0600000101010101" pitchFamily="34" charset="-127"/>
              </a:rPr>
              <a:t> to follow the group BAN</a:t>
            </a:r>
          </a:p>
          <a:p>
            <a:pPr lvl="3"/>
            <a:r>
              <a:rPr lang="en-US" altLang="ko-KR" sz="900" dirty="0">
                <a:ea typeface="굴림" panose="020B0600000101010101" pitchFamily="34" charset="-127"/>
              </a:rPr>
              <a:t>when </a:t>
            </a:r>
            <a:r>
              <a:rPr lang="en-US" altLang="ko-KR" sz="900" dirty="0" err="1">
                <a:ea typeface="굴림" panose="020B0600000101010101" pitchFamily="34" charset="-127"/>
              </a:rPr>
              <a:t>notifed</a:t>
            </a:r>
            <a:r>
              <a:rPr lang="en-US" altLang="ko-KR" sz="900" dirty="0">
                <a:ea typeface="굴림" panose="020B0600000101010101" pitchFamily="34" charset="-127"/>
              </a:rPr>
              <a:t> that the group </a:t>
            </a:r>
            <a:r>
              <a:rPr lang="en-US" altLang="ko-KR" sz="900" dirty="0" err="1">
                <a:ea typeface="굴림" panose="020B0600000101010101" pitchFamily="34" charset="-127"/>
              </a:rPr>
              <a:t>allocatin</a:t>
            </a:r>
            <a:r>
              <a:rPr lang="en-US" altLang="ko-KR" sz="900" dirty="0">
                <a:ea typeface="굴림" panose="020B0600000101010101" pitchFamily="34" charset="-127"/>
              </a:rPr>
              <a:t> map is changed</a:t>
            </a:r>
          </a:p>
          <a:p>
            <a:pPr lvl="3"/>
            <a:r>
              <a:rPr lang="en-US" altLang="ko-KR" sz="900" dirty="0">
                <a:ea typeface="굴림" panose="020B0600000101010101" pitchFamily="34" charset="-127"/>
              </a:rPr>
              <a:t>reconfigure</a:t>
            </a:r>
            <a:r>
              <a:rPr lang="ko-KR" altLang="en-US" sz="900" dirty="0">
                <a:ea typeface="굴림" panose="020B0600000101010101" pitchFamily="34" charset="-127"/>
              </a:rPr>
              <a:t> </a:t>
            </a:r>
            <a:r>
              <a:rPr lang="en-US" altLang="ko-KR" sz="900" dirty="0" err="1">
                <a:ea typeface="굴림" panose="020B0600000101010101" pitchFamily="34" charset="-127"/>
              </a:rPr>
              <a:t>superfraeme</a:t>
            </a:r>
            <a:r>
              <a:rPr lang="en-US" altLang="ko-KR" sz="900" dirty="0">
                <a:ea typeface="굴림" panose="020B0600000101010101" pitchFamily="34" charset="-127"/>
              </a:rPr>
              <a:t>, send a beacon </a:t>
            </a:r>
            <a:r>
              <a:rPr lang="en-US" altLang="ko-KR" sz="900" dirty="0" err="1">
                <a:ea typeface="굴림" panose="020B0600000101010101" pitchFamily="34" charset="-127"/>
              </a:rPr>
              <a:t>containinig</a:t>
            </a:r>
            <a:r>
              <a:rPr lang="en-US" altLang="ko-KR" sz="900" dirty="0">
                <a:ea typeface="굴림" panose="020B0600000101010101" pitchFamily="34" charset="-127"/>
              </a:rPr>
              <a:t> new </a:t>
            </a:r>
            <a:r>
              <a:rPr lang="en-US" altLang="ko-KR" sz="900" dirty="0" err="1">
                <a:ea typeface="굴림" panose="020B0600000101010101" pitchFamily="34" charset="-127"/>
              </a:rPr>
              <a:t>superfrmae</a:t>
            </a:r>
            <a:r>
              <a:rPr lang="en-US" altLang="ko-KR" sz="900" dirty="0">
                <a:ea typeface="굴림" panose="020B0600000101010101" pitchFamily="34" charset="-127"/>
              </a:rPr>
              <a:t> structure </a:t>
            </a:r>
          </a:p>
          <a:p>
            <a:pPr lvl="1"/>
            <a:r>
              <a:rPr lang="en-US" altLang="ko-KR" sz="1400" dirty="0">
                <a:ea typeface="굴림" panose="020B0600000101010101" pitchFamily="34" charset="-127"/>
              </a:rPr>
              <a:t>leave a group BAN</a:t>
            </a:r>
          </a:p>
          <a:p>
            <a:pPr lvl="2"/>
            <a:r>
              <a:rPr lang="en-US" altLang="ko-KR" sz="1050" dirty="0">
                <a:ea typeface="굴림" panose="020B0600000101010101" pitchFamily="34" charset="-127"/>
              </a:rPr>
              <a:t>listens coexisting BAN periodically</a:t>
            </a:r>
          </a:p>
          <a:p>
            <a:pPr lvl="3"/>
            <a:r>
              <a:rPr lang="en-US" altLang="ko-KR" sz="900" dirty="0">
                <a:ea typeface="굴림" panose="020B0600000101010101" pitchFamily="34" charset="-127"/>
              </a:rPr>
              <a:t>decide</a:t>
            </a:r>
            <a:r>
              <a:rPr lang="ko-KR" altLang="en-US" sz="900" dirty="0">
                <a:ea typeface="굴림" panose="020B0600000101010101" pitchFamily="34" charset="-127"/>
              </a:rPr>
              <a:t> </a:t>
            </a:r>
            <a:r>
              <a:rPr lang="en-US" altLang="ko-KR" sz="900" dirty="0">
                <a:ea typeface="굴림" panose="020B0600000101010101" pitchFamily="34" charset="-127"/>
              </a:rPr>
              <a:t>to leave, when fails to receive group beacons consequently 3 times, </a:t>
            </a:r>
          </a:p>
          <a:p>
            <a:pPr lvl="3"/>
            <a:r>
              <a:rPr lang="en-US" altLang="ko-KR" sz="900" dirty="0">
                <a:ea typeface="굴림" panose="020B0600000101010101" pitchFamily="34" charset="-127"/>
              </a:rPr>
              <a:t>or when finds a coexisting group BAN which is superior to current group BAN </a:t>
            </a:r>
          </a:p>
          <a:p>
            <a:pPr lvl="2"/>
            <a:r>
              <a:rPr lang="en-US" altLang="ko-KR" sz="1050" dirty="0">
                <a:ea typeface="굴림" panose="020B0600000101010101" pitchFamily="34" charset="-127"/>
              </a:rPr>
              <a:t>requests to leave a group BAN</a:t>
            </a:r>
          </a:p>
          <a:p>
            <a:pPr lvl="3"/>
            <a:r>
              <a:rPr lang="en-US" altLang="ko-KR" sz="900" dirty="0">
                <a:ea typeface="굴림" panose="020B0600000101010101" pitchFamily="34" charset="-127"/>
              </a:rPr>
              <a:t>send disassociation group BAB </a:t>
            </a:r>
            <a:r>
              <a:rPr lang="en-US" altLang="ko-KR" sz="900" dirty="0" err="1">
                <a:ea typeface="굴림" panose="020B0600000101010101" pitchFamily="34" charset="-127"/>
              </a:rPr>
              <a:t>requesy</a:t>
            </a:r>
            <a:r>
              <a:rPr lang="en-US" altLang="ko-KR" sz="900" dirty="0">
                <a:ea typeface="굴림" panose="020B0600000101010101" pitchFamily="34" charset="-127"/>
              </a:rPr>
              <a:t> frame</a:t>
            </a:r>
          </a:p>
          <a:p>
            <a:pPr lvl="2"/>
            <a:r>
              <a:rPr lang="en-US" altLang="ko-KR" sz="1050" dirty="0">
                <a:ea typeface="굴림" panose="020B0600000101010101" pitchFamily="34" charset="-127"/>
              </a:rPr>
              <a:t>reconfigures </a:t>
            </a:r>
            <a:r>
              <a:rPr lang="en-US" altLang="ko-KR" sz="1050" dirty="0" err="1">
                <a:ea typeface="굴림" panose="020B0600000101010101" pitchFamily="34" charset="-127"/>
              </a:rPr>
              <a:t>superframe</a:t>
            </a:r>
            <a:r>
              <a:rPr lang="en-US" altLang="ko-KR" sz="1050" dirty="0">
                <a:ea typeface="굴림" panose="020B0600000101010101" pitchFamily="34" charset="-127"/>
              </a:rPr>
              <a:t> structure </a:t>
            </a:r>
          </a:p>
        </p:txBody>
      </p:sp>
      <p:sp>
        <p:nvSpPr>
          <p:cNvPr id="12292" name="슬라이드 번호 개체 틀 3">
            <a:extLst>
              <a:ext uri="{FF2B5EF4-FFF2-40B4-BE49-F238E27FC236}">
                <a16:creationId xmlns:a16="http://schemas.microsoft.com/office/drawing/2014/main" id="{A514BDAF-3BD4-F364-7537-BD0FB6A4E39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C95A3028-68F7-4C35-890B-09268CBF1EA9}" type="slidenum">
              <a:rPr lang="en-US" altLang="ko-KR" sz="900">
                <a:latin typeface="Times New Roman" panose="02020603050405020304" pitchFamily="18" charset="0"/>
                <a:ea typeface="굴림" panose="020B0600000101010101" pitchFamily="34" charset="-127"/>
              </a:rPr>
              <a:pPr>
                <a:spcBef>
                  <a:spcPct val="0"/>
                </a:spcBef>
                <a:buFontTx/>
                <a:buNone/>
              </a:pPr>
              <a:t>27</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100D4F3E-BCCD-7C56-2E5D-2018E2F4198D}"/>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25377C63-5777-394C-1A39-040E7370621F}"/>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a:extLst>
              <a:ext uri="{FF2B5EF4-FFF2-40B4-BE49-F238E27FC236}">
                <a16:creationId xmlns:a16="http://schemas.microsoft.com/office/drawing/2014/main" id="{88989BF4-69DD-ED5C-11A0-1E22C7DB4ACB}"/>
              </a:ext>
            </a:extLst>
          </p:cNvPr>
          <p:cNvSpPr>
            <a:spLocks noGrp="1" noChangeArrowheads="1"/>
          </p:cNvSpPr>
          <p:nvPr>
            <p:ph type="title"/>
          </p:nvPr>
        </p:nvSpPr>
        <p:spPr>
          <a:xfrm>
            <a:off x="57477" y="403646"/>
            <a:ext cx="9138774" cy="1066800"/>
          </a:xfrm>
        </p:spPr>
        <p:txBody>
          <a:bodyPr/>
          <a:lstStyle/>
          <a:p>
            <a:r>
              <a:rPr lang="en-US" altLang="ko-KR" sz="3200" b="1" dirty="0">
                <a:ea typeface="굴림" panose="020B0600000101010101" pitchFamily="34" charset="-127"/>
              </a:rPr>
              <a:t>6.3 Group BAN Coordinator Service Features (I)</a:t>
            </a:r>
            <a:endParaRPr lang="ko-KR" altLang="en-US" sz="3200" b="1" dirty="0">
              <a:ea typeface="굴림" panose="020B0600000101010101" pitchFamily="34" charset="-127"/>
            </a:endParaRPr>
          </a:p>
        </p:txBody>
      </p:sp>
      <p:sp>
        <p:nvSpPr>
          <p:cNvPr id="13315" name="내용 개체 틀 2">
            <a:extLst>
              <a:ext uri="{FF2B5EF4-FFF2-40B4-BE49-F238E27FC236}">
                <a16:creationId xmlns:a16="http://schemas.microsoft.com/office/drawing/2014/main" id="{E02AAEF7-7EBB-A876-1B89-43FE3E264CF5}"/>
              </a:ext>
            </a:extLst>
          </p:cNvPr>
          <p:cNvSpPr>
            <a:spLocks noGrp="1" noChangeArrowheads="1"/>
          </p:cNvSpPr>
          <p:nvPr>
            <p:ph idx="1"/>
          </p:nvPr>
        </p:nvSpPr>
        <p:spPr>
          <a:xfrm>
            <a:off x="428461" y="1102507"/>
            <a:ext cx="8224375" cy="5241816"/>
          </a:xfrm>
        </p:spPr>
        <p:txBody>
          <a:bodyPr/>
          <a:lstStyle/>
          <a:p>
            <a:r>
              <a:rPr lang="en-US" altLang="ko-KR" sz="2000" dirty="0">
                <a:ea typeface="굴림" panose="020B0600000101010101" pitchFamily="34" charset="-127"/>
              </a:rPr>
              <a:t>a BAN coordinator and possible group BAN coordinator</a:t>
            </a:r>
          </a:p>
          <a:p>
            <a:pPr lvl="1"/>
            <a:r>
              <a:rPr lang="en-US" altLang="ko-KR" sz="1800" dirty="0">
                <a:ea typeface="굴림" panose="020B0600000101010101" pitchFamily="34" charset="-127"/>
              </a:rPr>
              <a:t>is specified in MIB</a:t>
            </a:r>
          </a:p>
          <a:p>
            <a:pPr lvl="2"/>
            <a:r>
              <a:rPr lang="en-US" altLang="ko-KR" sz="1200" dirty="0">
                <a:ea typeface="굴림" panose="020B0600000101010101" pitchFamily="34" charset="-127"/>
              </a:rPr>
              <a:t>set as ‘group coordinator enabled’</a:t>
            </a:r>
          </a:p>
          <a:p>
            <a:r>
              <a:rPr lang="en-US" altLang="ko-KR" sz="2000" dirty="0">
                <a:ea typeface="굴림" panose="020B0600000101010101" pitchFamily="34" charset="-127"/>
              </a:rPr>
              <a:t>a BAN coordinator services</a:t>
            </a:r>
          </a:p>
          <a:p>
            <a:pPr lvl="1"/>
            <a:r>
              <a:rPr lang="en-US" altLang="ko-KR" sz="1800" dirty="0">
                <a:ea typeface="굴림" panose="020B0600000101010101" pitchFamily="34" charset="-127"/>
              </a:rPr>
              <a:t>start a BAN and a Group BAN</a:t>
            </a:r>
          </a:p>
          <a:p>
            <a:pPr lvl="2"/>
            <a:r>
              <a:rPr lang="en-US" altLang="ko-KR" sz="1200" dirty="0">
                <a:ea typeface="굴림" panose="020B0600000101010101" pitchFamily="34" charset="-127"/>
              </a:rPr>
              <a:t>configure </a:t>
            </a:r>
            <a:r>
              <a:rPr lang="en-US" altLang="ko-KR" sz="1200" dirty="0" err="1">
                <a:ea typeface="굴림" panose="020B0600000101010101" pitchFamily="34" charset="-127"/>
              </a:rPr>
              <a:t>superframe</a:t>
            </a:r>
            <a:r>
              <a:rPr lang="en-US" altLang="ko-KR" sz="1200" dirty="0">
                <a:ea typeface="굴림" panose="020B0600000101010101" pitchFamily="34" charset="-127"/>
              </a:rPr>
              <a:t> structure according to the</a:t>
            </a:r>
            <a:r>
              <a:rPr lang="ko-KR" altLang="en-US" sz="1200" dirty="0">
                <a:ea typeface="굴림" panose="020B0600000101010101" pitchFamily="34" charset="-127"/>
              </a:rPr>
              <a:t> </a:t>
            </a:r>
            <a:r>
              <a:rPr lang="en-US" altLang="ko-KR" sz="1200" dirty="0">
                <a:ea typeface="굴림" panose="020B0600000101010101" pitchFamily="34" charset="-127"/>
              </a:rPr>
              <a:t>BAN</a:t>
            </a:r>
            <a:r>
              <a:rPr lang="ko-KR" altLang="en-US" sz="1200" dirty="0">
                <a:ea typeface="굴림" panose="020B0600000101010101" pitchFamily="34" charset="-127"/>
              </a:rPr>
              <a:t> </a:t>
            </a:r>
            <a:r>
              <a:rPr lang="en-US" altLang="ko-KR" sz="1200" dirty="0">
                <a:ea typeface="굴림" panose="020B0600000101010101" pitchFamily="34" charset="-127"/>
              </a:rPr>
              <a:t>configuration specified in a MIB</a:t>
            </a:r>
          </a:p>
          <a:p>
            <a:pPr lvl="2"/>
            <a:r>
              <a:rPr lang="en-US" altLang="ko-KR" sz="1200" dirty="0">
                <a:ea typeface="굴림" panose="020B0600000101010101" pitchFamily="34" charset="-127"/>
              </a:rPr>
              <a:t>listen channels and resolve out HRP UWB, 15.6-2012, 15.4z/ab beacons</a:t>
            </a:r>
          </a:p>
          <a:p>
            <a:pPr lvl="2"/>
            <a:r>
              <a:rPr lang="en-US" altLang="ko-KR" sz="1200" dirty="0">
                <a:ea typeface="굴림" panose="020B0600000101010101" pitchFamily="34" charset="-127"/>
              </a:rPr>
              <a:t>if not found a coexisting BAN, create a group BAN and start a BAN</a:t>
            </a:r>
          </a:p>
          <a:p>
            <a:pPr lvl="2"/>
            <a:r>
              <a:rPr lang="en-US" altLang="ko-KR" sz="1200" dirty="0">
                <a:ea typeface="굴림" panose="020B0600000101010101" pitchFamily="34" charset="-127"/>
              </a:rPr>
              <a:t>if found coexisting BAN, select a group BAN and join a group BAN, or challenge to become a group BAN coordinator</a:t>
            </a:r>
          </a:p>
          <a:p>
            <a:pPr lvl="2"/>
            <a:r>
              <a:rPr lang="en-US" altLang="ko-KR" sz="1200" dirty="0">
                <a:ea typeface="굴림" panose="020B0600000101010101" pitchFamily="34" charset="-127"/>
              </a:rPr>
              <a:t>after establishing or joining a group BAN, and start a BAN by broadcasting a beacon periodically</a:t>
            </a:r>
          </a:p>
          <a:p>
            <a:pPr lvl="1"/>
            <a:r>
              <a:rPr lang="en-US" altLang="ko-KR" sz="1800" dirty="0">
                <a:ea typeface="굴림" panose="020B0600000101010101" pitchFamily="34" charset="-127"/>
              </a:rPr>
              <a:t>maintain a BAN as a coordinator</a:t>
            </a:r>
          </a:p>
          <a:p>
            <a:pPr lvl="2"/>
            <a:r>
              <a:rPr lang="en-US" altLang="ko-KR" sz="1200" dirty="0">
                <a:ea typeface="굴림" panose="020B0600000101010101" pitchFamily="34" charset="-127"/>
              </a:rPr>
              <a:t>broadcasts a beacon</a:t>
            </a:r>
          </a:p>
          <a:p>
            <a:pPr lvl="2"/>
            <a:r>
              <a:rPr lang="en-US" altLang="ko-KR" sz="1200" dirty="0">
                <a:ea typeface="굴림" panose="020B0600000101010101" pitchFamily="34" charset="-127"/>
              </a:rPr>
              <a:t>receives an association request frame from a node</a:t>
            </a:r>
          </a:p>
          <a:p>
            <a:pPr lvl="2"/>
            <a:r>
              <a:rPr lang="en-US" altLang="ko-KR" sz="1200" dirty="0">
                <a:ea typeface="굴림" panose="020B0600000101010101" pitchFamily="34" charset="-127"/>
              </a:rPr>
              <a:t>sends an association response frame to the node</a:t>
            </a:r>
          </a:p>
          <a:p>
            <a:pPr lvl="2"/>
            <a:r>
              <a:rPr lang="en-US" altLang="ko-KR" sz="1200" dirty="0">
                <a:ea typeface="굴림" panose="020B0600000101010101" pitchFamily="34" charset="-127"/>
              </a:rPr>
              <a:t>receives a disassociation request frame from a node</a:t>
            </a:r>
          </a:p>
          <a:p>
            <a:pPr lvl="2"/>
            <a:r>
              <a:rPr lang="en-US" altLang="ko-KR" sz="1200" dirty="0">
                <a:ea typeface="굴림" panose="020B0600000101010101" pitchFamily="34" charset="-127"/>
              </a:rPr>
              <a:t>sends a disassociation response frame to the node</a:t>
            </a:r>
          </a:p>
          <a:p>
            <a:pPr lvl="2"/>
            <a:r>
              <a:rPr lang="en-US" altLang="ko-KR" sz="1200" dirty="0">
                <a:ea typeface="굴림" panose="020B0600000101010101" pitchFamily="34" charset="-127"/>
              </a:rPr>
              <a:t>synchronize to group </a:t>
            </a:r>
            <a:r>
              <a:rPr lang="en-US" altLang="ko-KR" sz="1200" dirty="0" err="1">
                <a:ea typeface="굴림" panose="020B0600000101010101" pitchFamily="34" charset="-127"/>
              </a:rPr>
              <a:t>superframe</a:t>
            </a:r>
            <a:endParaRPr lang="en-US" altLang="ko-KR" sz="1200" dirty="0">
              <a:ea typeface="굴림" panose="020B0600000101010101" pitchFamily="34" charset="-127"/>
            </a:endParaRPr>
          </a:p>
          <a:p>
            <a:pPr lvl="2"/>
            <a:r>
              <a:rPr lang="en-US" altLang="ko-KR" sz="1200" dirty="0">
                <a:ea typeface="굴림" panose="020B0600000101010101" pitchFamily="34" charset="-127"/>
              </a:rPr>
              <a:t>realign the </a:t>
            </a:r>
            <a:r>
              <a:rPr lang="en-US" altLang="ko-KR" sz="1200" dirty="0" err="1">
                <a:ea typeface="굴림" panose="020B0600000101010101" pitchFamily="34" charset="-127"/>
              </a:rPr>
              <a:t>superframe</a:t>
            </a:r>
            <a:r>
              <a:rPr lang="en-US" altLang="ko-KR" sz="1200" dirty="0">
                <a:ea typeface="굴림" panose="020B0600000101010101" pitchFamily="34" charset="-127"/>
              </a:rPr>
              <a:t> to follow the group BAN</a:t>
            </a:r>
          </a:p>
        </p:txBody>
      </p:sp>
      <p:sp>
        <p:nvSpPr>
          <p:cNvPr id="13316" name="슬라이드 번호 개체 틀 3">
            <a:extLst>
              <a:ext uri="{FF2B5EF4-FFF2-40B4-BE49-F238E27FC236}">
                <a16:creationId xmlns:a16="http://schemas.microsoft.com/office/drawing/2014/main" id="{A38A447D-A173-4375-FD7F-8451A381467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806D80C7-B0CA-4797-A5A0-B5E87FDB48EF}" type="slidenum">
              <a:rPr lang="en-US" altLang="ko-KR" sz="900">
                <a:latin typeface="Times New Roman" panose="02020603050405020304" pitchFamily="18" charset="0"/>
                <a:ea typeface="굴림" panose="020B0600000101010101" pitchFamily="34" charset="-127"/>
              </a:rPr>
              <a:pPr>
                <a:spcBef>
                  <a:spcPct val="0"/>
                </a:spcBef>
                <a:buFontTx/>
                <a:buNone/>
              </a:pPr>
              <a:t>28</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D06BFE0F-FD35-B177-E32E-148E6DBA7F4A}"/>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188572F0-8CB5-BC90-B778-C8E10F0072DE}"/>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a:extLst>
              <a:ext uri="{FF2B5EF4-FFF2-40B4-BE49-F238E27FC236}">
                <a16:creationId xmlns:a16="http://schemas.microsoft.com/office/drawing/2014/main" id="{60DAD72A-E47F-A898-7094-D94C96CCD329}"/>
              </a:ext>
            </a:extLst>
          </p:cNvPr>
          <p:cNvSpPr>
            <a:spLocks noGrp="1" noChangeArrowheads="1"/>
          </p:cNvSpPr>
          <p:nvPr>
            <p:ph type="title"/>
          </p:nvPr>
        </p:nvSpPr>
        <p:spPr>
          <a:xfrm>
            <a:off x="-40492" y="419323"/>
            <a:ext cx="9262872" cy="1066800"/>
          </a:xfrm>
        </p:spPr>
        <p:txBody>
          <a:bodyPr/>
          <a:lstStyle/>
          <a:p>
            <a:r>
              <a:rPr lang="en-US" altLang="ko-KR" sz="3200" b="1" dirty="0">
                <a:ea typeface="굴림" panose="020B0600000101010101" pitchFamily="34" charset="-127"/>
              </a:rPr>
              <a:t>6.3 Group BAN Coordinator Service Features (II)</a:t>
            </a:r>
            <a:endParaRPr lang="ko-KR" altLang="en-US" sz="3200" b="1" dirty="0">
              <a:ea typeface="굴림" panose="020B0600000101010101" pitchFamily="34" charset="-127"/>
            </a:endParaRPr>
          </a:p>
        </p:txBody>
      </p:sp>
      <p:sp>
        <p:nvSpPr>
          <p:cNvPr id="14339" name="내용 개체 틀 3">
            <a:extLst>
              <a:ext uri="{FF2B5EF4-FFF2-40B4-BE49-F238E27FC236}">
                <a16:creationId xmlns:a16="http://schemas.microsoft.com/office/drawing/2014/main" id="{FA69ED4A-9747-EFBD-2352-2C5840989DCC}"/>
              </a:ext>
            </a:extLst>
          </p:cNvPr>
          <p:cNvSpPr>
            <a:spLocks noGrp="1" noChangeArrowheads="1"/>
          </p:cNvSpPr>
          <p:nvPr>
            <p:ph idx="1"/>
          </p:nvPr>
        </p:nvSpPr>
        <p:spPr>
          <a:xfrm>
            <a:off x="496389" y="1306286"/>
            <a:ext cx="8240050" cy="5230368"/>
          </a:xfrm>
        </p:spPr>
        <p:txBody>
          <a:bodyPr>
            <a:normAutofit/>
          </a:bodyPr>
          <a:lstStyle/>
          <a:p>
            <a:pPr>
              <a:defRPr/>
            </a:pPr>
            <a:r>
              <a:rPr lang="en-US" altLang="ko-KR" sz="2400" dirty="0">
                <a:ea typeface="굴림" panose="020B0600000101010101" pitchFamily="50" charset="-127"/>
              </a:rPr>
              <a:t>a Group BAN coordinator services</a:t>
            </a:r>
          </a:p>
          <a:p>
            <a:pPr lvl="1">
              <a:defRPr/>
            </a:pPr>
            <a:r>
              <a:rPr lang="en-US" altLang="ko-KR" sz="2000" dirty="0">
                <a:ea typeface="굴림" panose="020B0600000101010101" pitchFamily="50" charset="-127"/>
              </a:rPr>
              <a:t>creation a Group BAN</a:t>
            </a:r>
          </a:p>
          <a:p>
            <a:pPr lvl="2">
              <a:defRPr/>
            </a:pPr>
            <a:r>
              <a:rPr lang="en-US" altLang="ko-KR" sz="1600" dirty="0">
                <a:ea typeface="굴림" panose="020B0600000101010101" pitchFamily="50" charset="-127"/>
              </a:rPr>
              <a:t>configures group </a:t>
            </a:r>
            <a:r>
              <a:rPr lang="en-US" altLang="ko-KR" sz="1600" dirty="0" err="1">
                <a:ea typeface="굴림" panose="020B0600000101010101" pitchFamily="50" charset="-127"/>
              </a:rPr>
              <a:t>superframe</a:t>
            </a:r>
            <a:r>
              <a:rPr lang="en-US" altLang="ko-KR" sz="1600" dirty="0">
                <a:ea typeface="굴림" panose="020B0600000101010101" pitchFamily="50" charset="-127"/>
              </a:rPr>
              <a:t> structure </a:t>
            </a:r>
          </a:p>
          <a:p>
            <a:pPr lvl="2">
              <a:defRPr/>
            </a:pPr>
            <a:r>
              <a:rPr lang="en-US" altLang="ko-KR" sz="1600" dirty="0">
                <a:ea typeface="굴림" panose="020B0600000101010101" pitchFamily="50" charset="-127"/>
              </a:rPr>
              <a:t>start to</a:t>
            </a:r>
            <a:r>
              <a:rPr lang="ko-KR" altLang="en-US" sz="1600" dirty="0">
                <a:ea typeface="굴림" panose="020B0600000101010101" pitchFamily="50" charset="-127"/>
              </a:rPr>
              <a:t> </a:t>
            </a:r>
            <a:r>
              <a:rPr lang="en-US" altLang="ko-KR" sz="1600" dirty="0">
                <a:ea typeface="굴림" panose="020B0600000101010101" pitchFamily="50" charset="-127"/>
              </a:rPr>
              <a:t>broadcast group beacon and group allocation map frame periodically</a:t>
            </a:r>
          </a:p>
          <a:p>
            <a:pPr lvl="1">
              <a:defRPr/>
            </a:pPr>
            <a:r>
              <a:rPr lang="en-US" altLang="ko-KR" sz="2000" dirty="0">
                <a:ea typeface="굴림" panose="020B0600000101010101" pitchFamily="50" charset="-127"/>
              </a:rPr>
              <a:t>maintain a Group BAN</a:t>
            </a:r>
          </a:p>
          <a:p>
            <a:pPr lvl="2">
              <a:defRPr/>
            </a:pPr>
            <a:r>
              <a:rPr lang="en-US" altLang="ko-KR" sz="1600" dirty="0">
                <a:ea typeface="굴림" panose="020B0600000101010101" pitchFamily="50" charset="-127"/>
              </a:rPr>
              <a:t>maintain group allocation map</a:t>
            </a:r>
          </a:p>
          <a:p>
            <a:pPr lvl="2">
              <a:defRPr/>
            </a:pPr>
            <a:r>
              <a:rPr lang="en-US" altLang="ko-KR" sz="1600" dirty="0">
                <a:ea typeface="굴림" panose="020B0600000101010101" pitchFamily="50" charset="-127"/>
              </a:rPr>
              <a:t>receives group association request from a BAN</a:t>
            </a:r>
          </a:p>
          <a:p>
            <a:pPr lvl="3">
              <a:defRPr/>
            </a:pPr>
            <a:r>
              <a:rPr lang="en-US" altLang="ko-KR" sz="1400" dirty="0">
                <a:ea typeface="굴림" panose="020B0600000101010101" pitchFamily="50" charset="-127"/>
              </a:rPr>
              <a:t>assign a location of active </a:t>
            </a:r>
            <a:r>
              <a:rPr lang="en-US" altLang="ko-KR" sz="1400" dirty="0" err="1">
                <a:ea typeface="굴림" panose="020B0600000101010101" pitchFamily="50" charset="-127"/>
              </a:rPr>
              <a:t>superframe</a:t>
            </a:r>
            <a:r>
              <a:rPr lang="en-US" altLang="ko-KR" sz="1400" dirty="0">
                <a:ea typeface="굴림" panose="020B0600000101010101" pitchFamily="50" charset="-127"/>
              </a:rPr>
              <a:t> duration of a newly joined BAN</a:t>
            </a:r>
          </a:p>
          <a:p>
            <a:pPr lvl="3">
              <a:defRPr/>
            </a:pPr>
            <a:r>
              <a:rPr lang="en-US" altLang="ko-KR" sz="1400" dirty="0">
                <a:ea typeface="굴림" panose="020B0600000101010101" pitchFamily="50" charset="-127"/>
              </a:rPr>
              <a:t>reconfigure group allocation map, send a group association response frame</a:t>
            </a:r>
          </a:p>
          <a:p>
            <a:pPr lvl="2">
              <a:defRPr/>
            </a:pPr>
            <a:r>
              <a:rPr lang="en-US" altLang="ko-KR" sz="1600" dirty="0">
                <a:ea typeface="굴림" panose="020B0600000101010101" pitchFamily="50" charset="-127"/>
              </a:rPr>
              <a:t>receives group disassociation request from a BAN</a:t>
            </a:r>
          </a:p>
          <a:p>
            <a:pPr lvl="3">
              <a:defRPr/>
            </a:pPr>
            <a:r>
              <a:rPr lang="en-US" altLang="ko-KR" sz="1400" dirty="0">
                <a:ea typeface="굴림" panose="020B0600000101010101" pitchFamily="50" charset="-127"/>
              </a:rPr>
              <a:t>remove active </a:t>
            </a:r>
            <a:r>
              <a:rPr lang="en-US" altLang="ko-KR" sz="1400" dirty="0" err="1">
                <a:ea typeface="굴림" panose="020B0600000101010101" pitchFamily="50" charset="-127"/>
              </a:rPr>
              <a:t>superframe</a:t>
            </a:r>
            <a:r>
              <a:rPr lang="en-US" altLang="ko-KR" sz="1400" dirty="0">
                <a:ea typeface="굴림" panose="020B0600000101010101" pitchFamily="50" charset="-127"/>
              </a:rPr>
              <a:t> duration of a BAN</a:t>
            </a:r>
          </a:p>
          <a:p>
            <a:pPr lvl="3">
              <a:defRPr/>
            </a:pPr>
            <a:r>
              <a:rPr lang="en-US" altLang="ko-KR" sz="1400" dirty="0">
                <a:ea typeface="굴림" panose="020B0600000101010101" pitchFamily="50" charset="-127"/>
              </a:rPr>
              <a:t>reconfigure group allocation map , send a group association response frame</a:t>
            </a:r>
          </a:p>
          <a:p>
            <a:pPr lvl="2">
              <a:defRPr/>
            </a:pPr>
            <a:r>
              <a:rPr lang="en-US" altLang="ko-KR" sz="1600" dirty="0">
                <a:ea typeface="굴림" panose="020B0600000101010101" pitchFamily="50" charset="-127"/>
              </a:rPr>
              <a:t>reconfigures group </a:t>
            </a:r>
            <a:r>
              <a:rPr lang="en-US" altLang="ko-KR" sz="1600" dirty="0" err="1">
                <a:ea typeface="굴림" panose="020B0600000101010101" pitchFamily="50" charset="-127"/>
              </a:rPr>
              <a:t>superframe</a:t>
            </a:r>
            <a:r>
              <a:rPr lang="en-US" altLang="ko-KR" sz="1600" dirty="0">
                <a:ea typeface="굴림" panose="020B0600000101010101" pitchFamily="50" charset="-127"/>
              </a:rPr>
              <a:t> structure </a:t>
            </a:r>
          </a:p>
          <a:p>
            <a:pPr lvl="3">
              <a:defRPr/>
            </a:pPr>
            <a:r>
              <a:rPr lang="en-US" altLang="ko-KR" sz="1400" dirty="0">
                <a:ea typeface="굴림" panose="020B0600000101010101" pitchFamily="50" charset="-127"/>
              </a:rPr>
              <a:t>reconfigure group beacon and group allocation map every group beacon interval</a:t>
            </a:r>
          </a:p>
          <a:p>
            <a:pPr lvl="2">
              <a:defRPr/>
            </a:pPr>
            <a:endParaRPr lang="en-US" altLang="ko-KR" sz="1600" dirty="0">
              <a:ea typeface="굴림" panose="020B0600000101010101" pitchFamily="50" charset="-127"/>
            </a:endParaRPr>
          </a:p>
          <a:p>
            <a:pPr>
              <a:lnSpc>
                <a:spcPct val="80000"/>
              </a:lnSpc>
              <a:defRPr/>
            </a:pPr>
            <a:endParaRPr lang="ko-KR" altLang="en-US" sz="2400" dirty="0">
              <a:ea typeface="굴림" panose="020B0600000101010101" pitchFamily="50" charset="-127"/>
            </a:endParaRPr>
          </a:p>
        </p:txBody>
      </p:sp>
      <p:sp>
        <p:nvSpPr>
          <p:cNvPr id="14340" name="슬라이드 번호 개체 틀 3">
            <a:extLst>
              <a:ext uri="{FF2B5EF4-FFF2-40B4-BE49-F238E27FC236}">
                <a16:creationId xmlns:a16="http://schemas.microsoft.com/office/drawing/2014/main" id="{5E38362A-4636-173E-9C27-BBC4B1209B2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C5C35159-AE77-4E69-B3AB-23894F6273B8}" type="slidenum">
              <a:rPr lang="en-US" altLang="ko-KR" sz="900">
                <a:latin typeface="Times New Roman" panose="02020603050405020304" pitchFamily="18" charset="0"/>
                <a:ea typeface="굴림" panose="020B0600000101010101" pitchFamily="34" charset="-127"/>
              </a:rPr>
              <a:pPr>
                <a:spcBef>
                  <a:spcPct val="0"/>
                </a:spcBef>
                <a:buFontTx/>
                <a:buNone/>
              </a:pPr>
              <a:t>29</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F3B81C7A-EBB9-68A8-A0C0-CE796AC7F53E}"/>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FCA6193F-3BAC-0D63-C211-571F2E54B100}"/>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D67E43-5D2A-2BD2-2043-1F3546F7F4FF}"/>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23F568E7-8B85-F13E-A293-D6E72F592C96}"/>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28AFE0FA-0E79-E253-17B3-2F645EAD8BE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6" name="テキスト ボックス 5">
            <a:extLst>
              <a:ext uri="{FF2B5EF4-FFF2-40B4-BE49-F238E27FC236}">
                <a16:creationId xmlns:a16="http://schemas.microsoft.com/office/drawing/2014/main" id="{050502FE-554D-EAF0-233B-B3DF5FD7B2CF}"/>
              </a:ext>
            </a:extLst>
          </p:cNvPr>
          <p:cNvSpPr txBox="1"/>
          <p:nvPr/>
        </p:nvSpPr>
        <p:spPr>
          <a:xfrm>
            <a:off x="1345823" y="910091"/>
            <a:ext cx="6528553" cy="523220"/>
          </a:xfrm>
          <a:prstGeom prst="rect">
            <a:avLst/>
          </a:prstGeom>
          <a:noFill/>
        </p:spPr>
        <p:txBody>
          <a:bodyPr wrap="square">
            <a:spAutoFit/>
          </a:bodyPr>
          <a:lstStyle/>
          <a:p>
            <a:r>
              <a:rPr kumimoji="0" lang="en-US" altLang="ja-JP" sz="28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Overview of 6ma MAC Specification</a:t>
            </a:r>
            <a:endParaRPr lang="ja-JP" altLang="en-US" sz="2800" b="1"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8C9F3513-BA33-9ACB-B04F-FAD1C8D3E07B}"/>
              </a:ext>
            </a:extLst>
          </p:cNvPr>
          <p:cNvSpPr txBox="1"/>
          <p:nvPr/>
        </p:nvSpPr>
        <p:spPr>
          <a:xfrm>
            <a:off x="465038" y="2111785"/>
            <a:ext cx="8590135" cy="3785652"/>
          </a:xfrm>
          <a:prstGeom prst="rect">
            <a:avLst/>
          </a:prstGeom>
          <a:noFill/>
        </p:spPr>
        <p:txBody>
          <a:bodyPr wrap="square">
            <a:spAutoFit/>
          </a:bodyPr>
          <a:lstStyle/>
          <a:p>
            <a:pPr marL="457200" indent="-457200">
              <a:buAutoNum type="arabicPeriod"/>
            </a:pPr>
            <a:r>
              <a:rPr kumimoji="0" lang="en-US" altLang="ja-JP" sz="24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Concept of </a:t>
            </a:r>
            <a:r>
              <a:rPr kumimoji="0" lang="en-US" altLang="ja-JP" sz="2400" b="1" i="0" u="none" strike="noStrike" kern="0" cap="none" spc="0" normalizeH="0" baseline="0" noProof="0" dirty="0" err="1">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Depedable</a:t>
            </a:r>
            <a:r>
              <a:rPr kumimoji="0" lang="en-US" altLang="ja-JP" sz="24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 BAN in 6ma</a:t>
            </a:r>
          </a:p>
          <a:p>
            <a:pPr marL="457200" indent="-457200">
              <a:buAutoNum type="arabicPeriod"/>
            </a:pPr>
            <a:r>
              <a:rPr lang="en-US" altLang="ja-JP" sz="2400" b="1" kern="0" dirty="0">
                <a:solidFill>
                  <a:srgbClr val="000000"/>
                </a:solidFill>
                <a:latin typeface="Arial" panose="020B0604020202020204" pitchFamily="34" charset="0"/>
                <a:cs typeface="Arial" panose="020B0604020202020204" pitchFamily="34" charset="0"/>
                <a:sym typeface="Times New Roman"/>
              </a:rPr>
              <a:t>15.6ma PHY and MAC New Features</a:t>
            </a:r>
          </a:p>
          <a:p>
            <a:pPr marL="457200" indent="-457200">
              <a:buAutoNum type="arabicPeriod"/>
            </a:pPr>
            <a:r>
              <a:rPr lang="en-US" altLang="ja-JP" sz="2400" b="1" kern="0" dirty="0">
                <a:solidFill>
                  <a:srgbClr val="000000"/>
                </a:solidFill>
                <a:latin typeface="Arial" panose="020B0604020202020204" pitchFamily="34" charset="0"/>
                <a:cs typeface="Arial" panose="020B0604020202020204" pitchFamily="34" charset="0"/>
                <a:sym typeface="Times New Roman"/>
              </a:rPr>
              <a:t>15.6ma Channel Models, QoS Levels, Coexistence Classes</a:t>
            </a:r>
          </a:p>
          <a:p>
            <a:pPr marL="457200" indent="-457200">
              <a:buAutoNum type="arabicPeriod"/>
            </a:pPr>
            <a:r>
              <a:rPr lang="en-US" altLang="ja-JP" sz="2400" b="1" kern="0" dirty="0">
                <a:solidFill>
                  <a:srgbClr val="000000"/>
                </a:solidFill>
                <a:latin typeface="Arial" panose="020B0604020202020204" pitchFamily="34" charset="0"/>
                <a:cs typeface="Arial" panose="020B0604020202020204" pitchFamily="34" charset="0"/>
                <a:sym typeface="Times New Roman"/>
              </a:rPr>
              <a:t>15.6ma Error-Control; FEC and HARQ</a:t>
            </a:r>
          </a:p>
          <a:p>
            <a:pPr marL="457200" indent="-457200">
              <a:buFontTx/>
              <a:buAutoNum type="arabicPeriod"/>
            </a:pPr>
            <a:r>
              <a:rPr lang="en-US" altLang="ja-JP" sz="2400" b="1" kern="0" dirty="0">
                <a:solidFill>
                  <a:srgbClr val="000000"/>
                </a:solidFill>
                <a:latin typeface="Arial" panose="020B0604020202020204" pitchFamily="34" charset="0"/>
                <a:cs typeface="Arial" panose="020B0604020202020204" pitchFamily="34" charset="0"/>
                <a:sym typeface="Times New Roman"/>
              </a:rPr>
              <a:t>MAC Frame Formats</a:t>
            </a:r>
          </a:p>
          <a:p>
            <a:pPr marL="457200" indent="-457200">
              <a:buFontTx/>
              <a:buAutoNum type="arabicPeriod"/>
            </a:pPr>
            <a:r>
              <a:rPr lang="en-US" altLang="ja-JP" sz="2400" b="1" kern="0" dirty="0">
                <a:solidFill>
                  <a:srgbClr val="000000"/>
                </a:solidFill>
                <a:latin typeface="Arial" panose="020B0604020202020204" pitchFamily="34" charset="0"/>
                <a:cs typeface="Arial" panose="020B0604020202020204" pitchFamily="34" charset="0"/>
                <a:sym typeface="Times New Roman"/>
              </a:rPr>
              <a:t>MAC Service Features (MAC Function)</a:t>
            </a:r>
          </a:p>
          <a:p>
            <a:pPr marL="457200" indent="-457200">
              <a:buAutoNum type="arabicPeriod"/>
            </a:pPr>
            <a:r>
              <a:rPr lang="en-US" altLang="ja-JP" sz="2400" b="1" kern="0" dirty="0">
                <a:solidFill>
                  <a:srgbClr val="000000"/>
                </a:solidFill>
                <a:latin typeface="Arial" panose="020B0604020202020204" pitchFamily="34" charset="0"/>
                <a:cs typeface="Arial" panose="020B0604020202020204" pitchFamily="34" charset="0"/>
                <a:sym typeface="Times New Roman"/>
              </a:rPr>
              <a:t>BAN Creation</a:t>
            </a:r>
          </a:p>
          <a:p>
            <a:pPr marL="457200" indent="-457200">
              <a:buAutoNum type="arabicPeriod"/>
            </a:pPr>
            <a:r>
              <a:rPr lang="en-US" altLang="ja-JP" sz="2400" b="1" kern="0" dirty="0">
                <a:solidFill>
                  <a:srgbClr val="000000"/>
                </a:solidFill>
                <a:latin typeface="Arial" panose="020B0604020202020204" pitchFamily="34" charset="0"/>
                <a:cs typeface="Arial" panose="020B0604020202020204" pitchFamily="34" charset="0"/>
                <a:sym typeface="Times New Roman"/>
              </a:rPr>
              <a:t>C2C Communications and Ranging</a:t>
            </a:r>
          </a:p>
          <a:p>
            <a:pPr marL="457200" indent="-457200">
              <a:buAutoNum type="arabicPeriod"/>
            </a:pPr>
            <a:r>
              <a:rPr lang="en-US" altLang="ja-JP" sz="2400" b="1" kern="0" dirty="0">
                <a:solidFill>
                  <a:srgbClr val="000000"/>
                </a:solidFill>
                <a:latin typeface="Arial" panose="020B0604020202020204" pitchFamily="34" charset="0"/>
                <a:cs typeface="Arial" panose="020B0604020202020204" pitchFamily="34" charset="0"/>
                <a:sym typeface="Times New Roman"/>
              </a:rPr>
              <a:t>Summary</a:t>
            </a:r>
            <a:endParaRPr lang="ja-JP"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127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a:extLst>
              <a:ext uri="{FF2B5EF4-FFF2-40B4-BE49-F238E27FC236}">
                <a16:creationId xmlns:a16="http://schemas.microsoft.com/office/drawing/2014/main" id="{917BC4FB-B355-C420-25A8-7282A3C51880}"/>
              </a:ext>
            </a:extLst>
          </p:cNvPr>
          <p:cNvSpPr>
            <a:spLocks noGrp="1" noChangeArrowheads="1"/>
          </p:cNvSpPr>
          <p:nvPr>
            <p:ph type="title"/>
          </p:nvPr>
        </p:nvSpPr>
        <p:spPr>
          <a:xfrm>
            <a:off x="-62702" y="476793"/>
            <a:ext cx="9384358" cy="1080299"/>
          </a:xfrm>
        </p:spPr>
        <p:txBody>
          <a:bodyPr/>
          <a:lstStyle/>
          <a:p>
            <a:r>
              <a:rPr lang="en-US" altLang="ko-KR" sz="3200" b="1" dirty="0">
                <a:ea typeface="굴림" panose="020B0600000101010101" pitchFamily="34" charset="-127"/>
              </a:rPr>
              <a:t>6.3 Group BAN Coordinator Service Features (III)</a:t>
            </a:r>
            <a:endParaRPr lang="ko-KR" altLang="en-US" sz="3200" b="1" dirty="0">
              <a:ea typeface="굴림" panose="020B0600000101010101" pitchFamily="34" charset="-127"/>
            </a:endParaRPr>
          </a:p>
        </p:txBody>
      </p:sp>
      <p:sp>
        <p:nvSpPr>
          <p:cNvPr id="14339" name="내용 개체 틀 3">
            <a:extLst>
              <a:ext uri="{FF2B5EF4-FFF2-40B4-BE49-F238E27FC236}">
                <a16:creationId xmlns:a16="http://schemas.microsoft.com/office/drawing/2014/main" id="{1294D349-603A-08FC-E866-71CDC13BA5D2}"/>
              </a:ext>
            </a:extLst>
          </p:cNvPr>
          <p:cNvSpPr>
            <a:spLocks noGrp="1" noChangeArrowheads="1"/>
          </p:cNvSpPr>
          <p:nvPr>
            <p:ph idx="1"/>
          </p:nvPr>
        </p:nvSpPr>
        <p:spPr>
          <a:xfrm>
            <a:off x="313509" y="1227909"/>
            <a:ext cx="8407254" cy="5252266"/>
          </a:xfrm>
        </p:spPr>
        <p:txBody>
          <a:bodyPr>
            <a:normAutofit fontScale="92500" lnSpcReduction="10000"/>
          </a:bodyPr>
          <a:lstStyle/>
          <a:p>
            <a:pPr>
              <a:defRPr/>
            </a:pPr>
            <a:r>
              <a:rPr lang="en-US" altLang="ko-KR" sz="2000" dirty="0">
                <a:ea typeface="굴림" panose="020B0600000101010101" pitchFamily="50" charset="-127"/>
              </a:rPr>
              <a:t>a Group BAN coordinator services</a:t>
            </a:r>
          </a:p>
          <a:p>
            <a:pPr lvl="1">
              <a:defRPr/>
            </a:pPr>
            <a:r>
              <a:rPr lang="en-US" altLang="ko-KR" sz="1800" dirty="0">
                <a:ea typeface="굴림" panose="020B0600000101010101" pitchFamily="50" charset="-127"/>
              </a:rPr>
              <a:t>resign a group coordinator or leave a group BAN</a:t>
            </a:r>
          </a:p>
          <a:p>
            <a:pPr lvl="2">
              <a:defRPr/>
            </a:pPr>
            <a:r>
              <a:rPr lang="en-US" altLang="ko-KR" sz="1600" dirty="0">
                <a:ea typeface="굴림" panose="020B0600000101010101" pitchFamily="50" charset="-127"/>
              </a:rPr>
              <a:t>when a group coordinator decides to resign, broadcasts group election request frame </a:t>
            </a:r>
          </a:p>
          <a:p>
            <a:pPr lvl="2">
              <a:defRPr/>
            </a:pPr>
            <a:r>
              <a:rPr lang="en-US" altLang="ko-KR" sz="1600" dirty="0">
                <a:ea typeface="굴림" panose="020B0600000101010101" pitchFamily="50" charset="-127"/>
              </a:rPr>
              <a:t>receive group coordinator challenge request frame from coordinator</a:t>
            </a:r>
          </a:p>
          <a:p>
            <a:pPr lvl="3">
              <a:defRPr/>
            </a:pPr>
            <a:r>
              <a:rPr lang="en-US" altLang="ko-KR" sz="1200" dirty="0">
                <a:ea typeface="굴림" panose="020B0600000101010101" pitchFamily="50" charset="-127"/>
              </a:rPr>
              <a:t>group coordinator selects new group coordinator from the </a:t>
            </a:r>
            <a:r>
              <a:rPr lang="en-US" altLang="ko-KR" sz="1200" dirty="0" err="1">
                <a:ea typeface="굴림" panose="020B0600000101010101" pitchFamily="50" charset="-127"/>
              </a:rPr>
              <a:t>candiataes</a:t>
            </a:r>
            <a:endParaRPr lang="en-US" altLang="ko-KR" sz="1200" dirty="0">
              <a:ea typeface="굴림" panose="020B0600000101010101" pitchFamily="50" charset="-127"/>
            </a:endParaRPr>
          </a:p>
          <a:p>
            <a:pPr lvl="2">
              <a:defRPr/>
            </a:pPr>
            <a:r>
              <a:rPr lang="en-US" altLang="ko-KR" sz="1600" dirty="0">
                <a:ea typeface="굴림" panose="020B0600000101010101" pitchFamily="50" charset="-127"/>
              </a:rPr>
              <a:t>if no coordinator intend to become a group coordinator</a:t>
            </a:r>
          </a:p>
          <a:p>
            <a:pPr lvl="3">
              <a:defRPr/>
            </a:pPr>
            <a:r>
              <a:rPr lang="en-US" altLang="ko-KR" sz="1200" dirty="0">
                <a:ea typeface="굴림" panose="020B0600000101010101" pitchFamily="50" charset="-127"/>
              </a:rPr>
              <a:t>group coordinator stars to disband group BAN</a:t>
            </a:r>
          </a:p>
          <a:p>
            <a:pPr lvl="2">
              <a:defRPr/>
            </a:pPr>
            <a:r>
              <a:rPr lang="en-US" altLang="ko-KR" sz="1600" dirty="0">
                <a:ea typeface="굴림" panose="020B0600000101010101" pitchFamily="50" charset="-127"/>
              </a:rPr>
              <a:t>when resign or disband procedure finish, reconfigures </a:t>
            </a:r>
            <a:r>
              <a:rPr lang="en-US" altLang="ko-KR" sz="1600" dirty="0" err="1">
                <a:ea typeface="굴림" panose="020B0600000101010101" pitchFamily="50" charset="-127"/>
              </a:rPr>
              <a:t>superframe</a:t>
            </a:r>
            <a:r>
              <a:rPr lang="en-US" altLang="ko-KR" sz="1600" dirty="0">
                <a:ea typeface="굴림" panose="020B0600000101010101" pitchFamily="50" charset="-127"/>
              </a:rPr>
              <a:t> structure </a:t>
            </a:r>
          </a:p>
          <a:p>
            <a:pPr lvl="1">
              <a:defRPr/>
            </a:pPr>
            <a:r>
              <a:rPr lang="en-US" altLang="ko-KR" sz="1800" dirty="0">
                <a:ea typeface="굴림" panose="020B0600000101010101" pitchFamily="50" charset="-127"/>
              </a:rPr>
              <a:t>disband a Group BAN</a:t>
            </a:r>
          </a:p>
          <a:p>
            <a:pPr lvl="2">
              <a:defRPr/>
            </a:pPr>
            <a:r>
              <a:rPr lang="en-US" altLang="ko-KR" sz="1600" dirty="0">
                <a:ea typeface="굴림" panose="020B0600000101010101" pitchFamily="50" charset="-127"/>
              </a:rPr>
              <a:t>group disbanding is occurred </a:t>
            </a:r>
          </a:p>
          <a:p>
            <a:pPr lvl="3">
              <a:defRPr/>
            </a:pPr>
            <a:r>
              <a:rPr lang="en-US" altLang="ko-KR" sz="1400" dirty="0">
                <a:ea typeface="굴림" panose="020B0600000101010101" pitchFamily="50" charset="-127"/>
              </a:rPr>
              <a:t>when a BAN group coordinator leave a </a:t>
            </a:r>
            <a:r>
              <a:rPr lang="en-US" altLang="ko-KR" sz="1400" dirty="0" err="1">
                <a:ea typeface="굴림" panose="020B0600000101010101" pitchFamily="50" charset="-127"/>
              </a:rPr>
              <a:t>a</a:t>
            </a:r>
            <a:r>
              <a:rPr lang="en-US" altLang="ko-KR" sz="1400" dirty="0">
                <a:ea typeface="굴림" panose="020B0600000101010101" pitchFamily="50" charset="-127"/>
              </a:rPr>
              <a:t> BAN group and not to role over</a:t>
            </a:r>
          </a:p>
          <a:p>
            <a:pPr lvl="2">
              <a:defRPr/>
            </a:pPr>
            <a:r>
              <a:rPr lang="en-US" altLang="ko-KR" sz="1600" dirty="0">
                <a:ea typeface="굴림" panose="020B0600000101010101" pitchFamily="50" charset="-127"/>
              </a:rPr>
              <a:t>broadcast group disbanding request from a group coordinator</a:t>
            </a:r>
          </a:p>
          <a:p>
            <a:pPr lvl="3">
              <a:defRPr/>
            </a:pPr>
            <a:r>
              <a:rPr lang="en-US" altLang="ko-KR" sz="1400" dirty="0">
                <a:ea typeface="굴림" panose="020B0600000101010101" pitchFamily="50" charset="-127"/>
              </a:rPr>
              <a:t>group coordination request frame (group disband command)</a:t>
            </a:r>
          </a:p>
          <a:p>
            <a:pPr lvl="2">
              <a:defRPr/>
            </a:pPr>
            <a:r>
              <a:rPr lang="en-US" altLang="ko-KR" sz="1600" dirty="0">
                <a:ea typeface="굴림" panose="020B0600000101010101" pitchFamily="50" charset="-127"/>
              </a:rPr>
              <a:t>as a response of disbanding request, coordinators of a BAN group maintain own BAN separately</a:t>
            </a:r>
          </a:p>
          <a:p>
            <a:pPr lvl="3">
              <a:defRPr/>
            </a:pPr>
            <a:r>
              <a:rPr lang="en-US" altLang="ko-KR" sz="1400" dirty="0">
                <a:ea typeface="굴림" panose="020B0600000101010101" pitchFamily="50" charset="-127"/>
              </a:rPr>
              <a:t>a coordinator broadcasts reconfiguration of a BAN</a:t>
            </a:r>
          </a:p>
          <a:p>
            <a:pPr lvl="3">
              <a:defRPr/>
            </a:pPr>
            <a:r>
              <a:rPr lang="en-US" altLang="ko-KR" sz="1400" dirty="0">
                <a:ea typeface="굴림" panose="020B0600000101010101" pitchFamily="50" charset="-127"/>
              </a:rPr>
              <a:t>BAN will cease transmission for 2 Beacon Intervals</a:t>
            </a:r>
          </a:p>
          <a:p>
            <a:pPr lvl="3">
              <a:defRPr/>
            </a:pPr>
            <a:r>
              <a:rPr lang="en-US" altLang="ko-KR" sz="1400" dirty="0">
                <a:ea typeface="굴림" panose="020B0600000101010101" pitchFamily="50" charset="-127"/>
              </a:rPr>
              <a:t>coordinator broadcasts reconfigured beacon</a:t>
            </a:r>
          </a:p>
          <a:p>
            <a:pPr lvl="3">
              <a:defRPr/>
            </a:pPr>
            <a:endParaRPr lang="en-US" altLang="ko-KR" sz="1200" dirty="0">
              <a:ea typeface="굴림" panose="020B0600000101010101" pitchFamily="50" charset="-127"/>
            </a:endParaRPr>
          </a:p>
          <a:p>
            <a:pPr>
              <a:lnSpc>
                <a:spcPct val="80000"/>
              </a:lnSpc>
              <a:defRPr/>
            </a:pPr>
            <a:endParaRPr lang="ko-KR" altLang="en-US" sz="2000" dirty="0">
              <a:ea typeface="굴림" panose="020B0600000101010101" pitchFamily="50" charset="-127"/>
            </a:endParaRPr>
          </a:p>
        </p:txBody>
      </p:sp>
      <p:sp>
        <p:nvSpPr>
          <p:cNvPr id="15364" name="슬라이드 번호 개체 틀 3">
            <a:extLst>
              <a:ext uri="{FF2B5EF4-FFF2-40B4-BE49-F238E27FC236}">
                <a16:creationId xmlns:a16="http://schemas.microsoft.com/office/drawing/2014/main" id="{8DC7D45A-EC68-8023-A336-DDBAC26587A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62FB4BDF-FF3E-44C9-AAB7-5BA1BFAF766F}" type="slidenum">
              <a:rPr lang="en-US" altLang="ko-KR" sz="900">
                <a:latin typeface="Times New Roman" panose="02020603050405020304" pitchFamily="18" charset="0"/>
                <a:ea typeface="굴림" panose="020B0600000101010101" pitchFamily="34" charset="-127"/>
              </a:rPr>
              <a:pPr>
                <a:spcBef>
                  <a:spcPct val="0"/>
                </a:spcBef>
                <a:buFontTx/>
                <a:buNone/>
              </a:pPr>
              <a:t>30</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447AF97D-7E23-9311-F3C9-55DCEF274679}"/>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6D2977CA-0373-4162-4443-7E2F24283BBA}"/>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a:extLst>
              <a:ext uri="{FF2B5EF4-FFF2-40B4-BE49-F238E27FC236}">
                <a16:creationId xmlns:a16="http://schemas.microsoft.com/office/drawing/2014/main" id="{BD004EB0-E049-5006-0C8C-AD07854D329A}"/>
              </a:ext>
            </a:extLst>
          </p:cNvPr>
          <p:cNvSpPr>
            <a:spLocks noGrp="1" noChangeArrowheads="1"/>
          </p:cNvSpPr>
          <p:nvPr>
            <p:ph type="title"/>
          </p:nvPr>
        </p:nvSpPr>
        <p:spPr>
          <a:xfrm>
            <a:off x="-73153" y="487247"/>
            <a:ext cx="9368681" cy="1066800"/>
          </a:xfrm>
        </p:spPr>
        <p:txBody>
          <a:bodyPr/>
          <a:lstStyle/>
          <a:p>
            <a:r>
              <a:rPr lang="en-US" altLang="ko-KR" sz="3200" b="1" dirty="0">
                <a:ea typeface="굴림" panose="020B0600000101010101" pitchFamily="34" charset="-127"/>
              </a:rPr>
              <a:t>6.3 Group BAN Coordinator Service Features (IV)</a:t>
            </a:r>
            <a:endParaRPr lang="ko-KR" altLang="en-US" sz="3200" b="1" dirty="0">
              <a:ea typeface="굴림" panose="020B0600000101010101" pitchFamily="34" charset="-127"/>
            </a:endParaRPr>
          </a:p>
        </p:txBody>
      </p:sp>
      <p:sp>
        <p:nvSpPr>
          <p:cNvPr id="16387" name="내용 개체 틀 2">
            <a:extLst>
              <a:ext uri="{FF2B5EF4-FFF2-40B4-BE49-F238E27FC236}">
                <a16:creationId xmlns:a16="http://schemas.microsoft.com/office/drawing/2014/main" id="{5AA96809-1DD7-B5C8-EAF1-75DA958977C2}"/>
              </a:ext>
            </a:extLst>
          </p:cNvPr>
          <p:cNvSpPr>
            <a:spLocks noGrp="1" noChangeArrowheads="1"/>
          </p:cNvSpPr>
          <p:nvPr>
            <p:ph idx="1"/>
          </p:nvPr>
        </p:nvSpPr>
        <p:spPr>
          <a:xfrm>
            <a:off x="177655" y="1238359"/>
            <a:ext cx="8280545" cy="4857641"/>
          </a:xfrm>
        </p:spPr>
        <p:txBody>
          <a:bodyPr/>
          <a:lstStyle/>
          <a:p>
            <a:pPr>
              <a:lnSpc>
                <a:spcPct val="80000"/>
              </a:lnSpc>
            </a:pPr>
            <a:r>
              <a:rPr lang="en-US" altLang="ko-KR" sz="1800" dirty="0">
                <a:ea typeface="굴림" panose="020B0600000101010101" pitchFamily="34" charset="-127"/>
              </a:rPr>
              <a:t>BAN group coordinator superiority check</a:t>
            </a:r>
          </a:p>
          <a:p>
            <a:pPr lvl="1">
              <a:lnSpc>
                <a:spcPct val="80000"/>
              </a:lnSpc>
            </a:pPr>
            <a:r>
              <a:rPr lang="en-US" altLang="ko-KR" sz="1600" dirty="0">
                <a:ea typeface="굴림" panose="020B0600000101010101" pitchFamily="34" charset="-127"/>
              </a:rPr>
              <a:t>BAN ID represent the capability of a BAN group coordinator</a:t>
            </a:r>
          </a:p>
          <a:p>
            <a:pPr lvl="1">
              <a:lnSpc>
                <a:spcPct val="80000"/>
              </a:lnSpc>
            </a:pPr>
            <a:r>
              <a:rPr lang="en-US" altLang="ko-KR" sz="1600" dirty="0">
                <a:ea typeface="굴림" panose="020B0600000101010101" pitchFamily="34" charset="-127"/>
              </a:rPr>
              <a:t>lower BAN ID of BAN group coordinator is superior</a:t>
            </a:r>
          </a:p>
          <a:p>
            <a:pPr lvl="1">
              <a:lnSpc>
                <a:spcPct val="80000"/>
              </a:lnSpc>
            </a:pPr>
            <a:endParaRPr lang="en-US" altLang="ko-KR" sz="1600" dirty="0">
              <a:ea typeface="굴림" panose="020B0600000101010101" pitchFamily="34" charset="-127"/>
            </a:endParaRPr>
          </a:p>
          <a:p>
            <a:pPr>
              <a:lnSpc>
                <a:spcPct val="80000"/>
              </a:lnSpc>
            </a:pPr>
            <a:r>
              <a:rPr lang="en-US" altLang="ko-KR" sz="1800" dirty="0">
                <a:ea typeface="굴림" panose="020B0600000101010101" pitchFamily="34" charset="-127"/>
              </a:rPr>
              <a:t>Migration procedure</a:t>
            </a:r>
          </a:p>
          <a:p>
            <a:pPr lvl="1">
              <a:lnSpc>
                <a:spcPct val="80000"/>
              </a:lnSpc>
            </a:pPr>
            <a:r>
              <a:rPr lang="en-US" altLang="ko-KR" sz="1600" dirty="0">
                <a:ea typeface="굴림" panose="020B0600000101010101" pitchFamily="34" charset="-127"/>
              </a:rPr>
              <a:t>group coordinator migration is occurred </a:t>
            </a:r>
          </a:p>
          <a:p>
            <a:pPr lvl="2">
              <a:lnSpc>
                <a:spcPct val="80000"/>
              </a:lnSpc>
            </a:pPr>
            <a:r>
              <a:rPr lang="en-US" altLang="ko-KR" sz="1100" dirty="0">
                <a:ea typeface="굴림" panose="020B0600000101010101" pitchFamily="34" charset="-127"/>
              </a:rPr>
              <a:t>when group coordinator leaves from a BAN group or </a:t>
            </a:r>
          </a:p>
          <a:p>
            <a:pPr lvl="2">
              <a:lnSpc>
                <a:spcPct val="80000"/>
              </a:lnSpc>
            </a:pPr>
            <a:r>
              <a:rPr lang="en-US" altLang="ko-KR" sz="1100" dirty="0">
                <a:ea typeface="굴림" panose="020B0600000101010101" pitchFamily="34" charset="-127"/>
              </a:rPr>
              <a:t>when new coexisting coordinator challenge to become a group coordinator</a:t>
            </a:r>
          </a:p>
          <a:p>
            <a:pPr lvl="1">
              <a:lnSpc>
                <a:spcPct val="80000"/>
              </a:lnSpc>
            </a:pPr>
            <a:r>
              <a:rPr lang="en-US" altLang="ko-KR" sz="1600" dirty="0">
                <a:ea typeface="굴림" panose="020B0600000101010101" pitchFamily="34" charset="-127"/>
              </a:rPr>
              <a:t>broadcast group coordinator migration request from a group coordinator or newly joined coordinator</a:t>
            </a:r>
          </a:p>
          <a:p>
            <a:pPr lvl="2">
              <a:lnSpc>
                <a:spcPct val="80000"/>
              </a:lnSpc>
            </a:pPr>
            <a:r>
              <a:rPr lang="en-US" altLang="ko-KR" sz="1100" dirty="0">
                <a:ea typeface="굴림" panose="020B0600000101010101" pitchFamily="34" charset="-127"/>
              </a:rPr>
              <a:t>group coordination request frame (group coordinator migration resign command)</a:t>
            </a:r>
          </a:p>
          <a:p>
            <a:pPr lvl="2">
              <a:lnSpc>
                <a:spcPct val="80000"/>
              </a:lnSpc>
            </a:pPr>
            <a:r>
              <a:rPr lang="en-US" altLang="ko-KR" sz="1100" dirty="0">
                <a:ea typeface="굴림" panose="020B0600000101010101" pitchFamily="34" charset="-127"/>
              </a:rPr>
              <a:t>group coordination request frame (group coordinator migration challenge command)</a:t>
            </a:r>
          </a:p>
          <a:p>
            <a:pPr lvl="1">
              <a:lnSpc>
                <a:spcPct val="80000"/>
              </a:lnSpc>
            </a:pPr>
            <a:r>
              <a:rPr lang="en-US" altLang="ko-KR" sz="1600" dirty="0">
                <a:ea typeface="굴림" panose="020B0600000101010101" pitchFamily="34" charset="-127"/>
              </a:rPr>
              <a:t>as a response of migration resign request, a coordinator that can take a group coordinator role broadcasts an intention which contains role-over</a:t>
            </a:r>
          </a:p>
          <a:p>
            <a:pPr lvl="2">
              <a:lnSpc>
                <a:spcPct val="80000"/>
              </a:lnSpc>
            </a:pPr>
            <a:r>
              <a:rPr lang="en-US" altLang="ko-KR" sz="1100" dirty="0">
                <a:ea typeface="굴림" panose="020B0600000101010101" pitchFamily="34" charset="-127"/>
              </a:rPr>
              <a:t>group coordination response frame (group coordinator migration intend command)</a:t>
            </a:r>
          </a:p>
          <a:p>
            <a:pPr lvl="1">
              <a:lnSpc>
                <a:spcPct val="80000"/>
              </a:lnSpc>
            </a:pPr>
            <a:r>
              <a:rPr lang="en-US" altLang="ko-KR" sz="1600" dirty="0">
                <a:ea typeface="굴림" panose="020B0600000101010101" pitchFamily="34" charset="-127"/>
              </a:rPr>
              <a:t>as a response of migration challenge request, a group coordinator role broadcasts an intention which contains deny or accept</a:t>
            </a:r>
          </a:p>
          <a:p>
            <a:pPr lvl="2">
              <a:lnSpc>
                <a:spcPct val="80000"/>
              </a:lnSpc>
            </a:pPr>
            <a:r>
              <a:rPr lang="en-US" altLang="ko-KR" sz="1100" dirty="0">
                <a:ea typeface="굴림" panose="020B0600000101010101" pitchFamily="34" charset="-127"/>
              </a:rPr>
              <a:t>group coordination response frame (group coordinator migration intend command)</a:t>
            </a:r>
          </a:p>
          <a:p>
            <a:pPr lvl="1">
              <a:lnSpc>
                <a:spcPct val="80000"/>
              </a:lnSpc>
            </a:pPr>
            <a:r>
              <a:rPr lang="en-US" altLang="ko-KR" sz="1600" dirty="0">
                <a:ea typeface="굴림" panose="020B0600000101010101" pitchFamily="34" charset="-127"/>
              </a:rPr>
              <a:t>newly selected group coordinator broadcasts group BAN realignment</a:t>
            </a:r>
          </a:p>
          <a:p>
            <a:pPr lvl="2">
              <a:lnSpc>
                <a:spcPct val="80000"/>
              </a:lnSpc>
            </a:pPr>
            <a:r>
              <a:rPr lang="en-US" altLang="ko-KR" sz="1100" dirty="0">
                <a:ea typeface="굴림" panose="020B0600000101010101" pitchFamily="34" charset="-127"/>
              </a:rPr>
              <a:t>group coordination request frame (group BAN realignment command)</a:t>
            </a:r>
          </a:p>
          <a:p>
            <a:pPr lvl="2">
              <a:lnSpc>
                <a:spcPct val="80000"/>
              </a:lnSpc>
            </a:pPr>
            <a:r>
              <a:rPr lang="en-US" altLang="ko-KR" sz="1100" dirty="0">
                <a:ea typeface="굴림" panose="020B0600000101010101" pitchFamily="34" charset="-127"/>
              </a:rPr>
              <a:t>BAN will cease transmission for 2 Group Beacon Intervals</a:t>
            </a:r>
          </a:p>
          <a:p>
            <a:pPr lvl="2">
              <a:lnSpc>
                <a:spcPct val="80000"/>
              </a:lnSpc>
            </a:pPr>
            <a:r>
              <a:rPr lang="en-US" altLang="ko-KR" sz="1100" dirty="0">
                <a:ea typeface="굴림" panose="020B0600000101010101" pitchFamily="34" charset="-127"/>
              </a:rPr>
              <a:t>group coordinator broadcasts own group beacon and new group allocation map</a:t>
            </a:r>
          </a:p>
          <a:p>
            <a:pPr lvl="2">
              <a:lnSpc>
                <a:spcPct val="80000"/>
              </a:lnSpc>
            </a:pPr>
            <a:endParaRPr lang="en-US" altLang="ko-KR" sz="1100" dirty="0">
              <a:ea typeface="굴림" panose="020B0600000101010101" pitchFamily="34" charset="-127"/>
            </a:endParaRPr>
          </a:p>
          <a:p>
            <a:pPr lvl="2">
              <a:lnSpc>
                <a:spcPct val="80000"/>
              </a:lnSpc>
            </a:pPr>
            <a:endParaRPr lang="en-US" altLang="ko-KR" sz="1100" dirty="0">
              <a:ea typeface="굴림" panose="020B0600000101010101" pitchFamily="34" charset="-127"/>
            </a:endParaRPr>
          </a:p>
          <a:p>
            <a:pPr lvl="1">
              <a:lnSpc>
                <a:spcPct val="80000"/>
              </a:lnSpc>
            </a:pPr>
            <a:endParaRPr lang="en-US" altLang="ko-KR" sz="1600" dirty="0">
              <a:ea typeface="굴림" panose="020B0600000101010101" pitchFamily="34" charset="-127"/>
            </a:endParaRPr>
          </a:p>
          <a:p>
            <a:pPr>
              <a:lnSpc>
                <a:spcPct val="80000"/>
              </a:lnSpc>
            </a:pPr>
            <a:endParaRPr lang="ko-KR" altLang="en-US" sz="1800" dirty="0">
              <a:ea typeface="굴림" panose="020B0600000101010101" pitchFamily="34" charset="-127"/>
            </a:endParaRPr>
          </a:p>
        </p:txBody>
      </p:sp>
      <p:sp>
        <p:nvSpPr>
          <p:cNvPr id="16388" name="슬라이드 번호 개체 틀 3">
            <a:extLst>
              <a:ext uri="{FF2B5EF4-FFF2-40B4-BE49-F238E27FC236}">
                <a16:creationId xmlns:a16="http://schemas.microsoft.com/office/drawing/2014/main" id="{3A07D323-7EF7-EE49-36D4-C333A27FDDC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A50A43FA-61A9-41DF-9D72-D85B326C3A7B}" type="slidenum">
              <a:rPr lang="en-US" altLang="ko-KR" sz="900">
                <a:latin typeface="Times New Roman" panose="02020603050405020304" pitchFamily="18" charset="0"/>
                <a:ea typeface="굴림" panose="020B0600000101010101" pitchFamily="34" charset="-127"/>
              </a:rPr>
              <a:pPr>
                <a:spcBef>
                  <a:spcPct val="0"/>
                </a:spcBef>
                <a:buFontTx/>
                <a:buNone/>
              </a:pPr>
              <a:t>31</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B4380180-684E-75DA-ED5E-773B076EA05D}"/>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6712C11E-8512-3631-FA9A-8356BCDD2FF6}"/>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1">
            <a:extLst>
              <a:ext uri="{FF2B5EF4-FFF2-40B4-BE49-F238E27FC236}">
                <a16:creationId xmlns:a16="http://schemas.microsoft.com/office/drawing/2014/main" id="{D83DEC99-5B96-E12C-96A0-1055722FAC5E}"/>
              </a:ext>
            </a:extLst>
          </p:cNvPr>
          <p:cNvSpPr>
            <a:spLocks noGrp="1" noChangeArrowheads="1"/>
          </p:cNvSpPr>
          <p:nvPr>
            <p:ph type="title"/>
          </p:nvPr>
        </p:nvSpPr>
        <p:spPr>
          <a:xfrm>
            <a:off x="-101237" y="461121"/>
            <a:ext cx="9346474" cy="1066800"/>
          </a:xfrm>
        </p:spPr>
        <p:txBody>
          <a:bodyPr/>
          <a:lstStyle/>
          <a:p>
            <a:r>
              <a:rPr lang="en-US" altLang="ko-KR" sz="3200" b="1" dirty="0">
                <a:ea typeface="굴림" panose="020B0600000101010101" pitchFamily="34" charset="-127"/>
              </a:rPr>
              <a:t>6.3 Group BAN Coordinator Service Features (V)</a:t>
            </a:r>
            <a:endParaRPr lang="ko-KR" altLang="en-US" sz="3200" b="1" dirty="0">
              <a:ea typeface="굴림" panose="020B0600000101010101" pitchFamily="34" charset="-127"/>
            </a:endParaRPr>
          </a:p>
        </p:txBody>
      </p:sp>
      <p:sp>
        <p:nvSpPr>
          <p:cNvPr id="17411" name="내용 개체 틀 2">
            <a:extLst>
              <a:ext uri="{FF2B5EF4-FFF2-40B4-BE49-F238E27FC236}">
                <a16:creationId xmlns:a16="http://schemas.microsoft.com/office/drawing/2014/main" id="{AF21B051-CD3A-BC4F-FC5B-2362EB1715FA}"/>
              </a:ext>
            </a:extLst>
          </p:cNvPr>
          <p:cNvSpPr>
            <a:spLocks noGrp="1" noChangeArrowheads="1"/>
          </p:cNvSpPr>
          <p:nvPr>
            <p:ph idx="1"/>
          </p:nvPr>
        </p:nvSpPr>
        <p:spPr>
          <a:xfrm>
            <a:off x="339634" y="1368987"/>
            <a:ext cx="8118566" cy="4727013"/>
          </a:xfrm>
        </p:spPr>
        <p:txBody>
          <a:bodyPr/>
          <a:lstStyle/>
          <a:p>
            <a:pPr>
              <a:lnSpc>
                <a:spcPct val="80000"/>
              </a:lnSpc>
            </a:pPr>
            <a:r>
              <a:rPr lang="en-US" altLang="ko-KR" sz="2000" dirty="0">
                <a:ea typeface="굴림" panose="020B0600000101010101" pitchFamily="34" charset="-127"/>
              </a:rPr>
              <a:t>BAN group coordinator superiority check</a:t>
            </a:r>
          </a:p>
          <a:p>
            <a:pPr lvl="1">
              <a:lnSpc>
                <a:spcPct val="80000"/>
              </a:lnSpc>
            </a:pPr>
            <a:r>
              <a:rPr lang="en-US" altLang="ko-KR" sz="1800" dirty="0">
                <a:ea typeface="굴림" panose="020B0600000101010101" pitchFamily="34" charset="-127"/>
              </a:rPr>
              <a:t>make short to converge into a synchronized BAN group</a:t>
            </a:r>
          </a:p>
          <a:p>
            <a:pPr lvl="1">
              <a:lnSpc>
                <a:spcPct val="80000"/>
              </a:lnSpc>
            </a:pPr>
            <a:r>
              <a:rPr lang="en-US" altLang="ko-KR" sz="1800" dirty="0">
                <a:ea typeface="굴림" panose="020B0600000101010101" pitchFamily="34" charset="-127"/>
              </a:rPr>
              <a:t>larger number of BANs in a BAN group is superior</a:t>
            </a:r>
          </a:p>
          <a:p>
            <a:pPr lvl="1">
              <a:lnSpc>
                <a:spcPct val="80000"/>
              </a:lnSpc>
            </a:pPr>
            <a:endParaRPr lang="en-US" altLang="ko-KR" sz="1800" dirty="0">
              <a:ea typeface="굴림" panose="020B0600000101010101" pitchFamily="34" charset="-127"/>
            </a:endParaRPr>
          </a:p>
          <a:p>
            <a:pPr>
              <a:lnSpc>
                <a:spcPct val="80000"/>
              </a:lnSpc>
            </a:pPr>
            <a:r>
              <a:rPr lang="en-US" altLang="ko-KR" sz="2000" dirty="0">
                <a:ea typeface="굴림" panose="020B0600000101010101" pitchFamily="34" charset="-127"/>
              </a:rPr>
              <a:t>Merging procedure</a:t>
            </a:r>
          </a:p>
          <a:p>
            <a:pPr lvl="1">
              <a:lnSpc>
                <a:spcPct val="80000"/>
              </a:lnSpc>
            </a:pPr>
            <a:r>
              <a:rPr lang="en-US" altLang="ko-KR" sz="1800" dirty="0">
                <a:ea typeface="굴림" panose="020B0600000101010101" pitchFamily="34" charset="-127"/>
              </a:rPr>
              <a:t>group merging is occurred </a:t>
            </a:r>
          </a:p>
          <a:p>
            <a:pPr lvl="2">
              <a:lnSpc>
                <a:spcPct val="80000"/>
              </a:lnSpc>
            </a:pPr>
            <a:r>
              <a:rPr lang="en-US" altLang="ko-KR" sz="1600" dirty="0">
                <a:ea typeface="굴림" panose="020B0600000101010101" pitchFamily="34" charset="-127"/>
              </a:rPr>
              <a:t>when newly coexisting BAN group coordinator challenge to merge</a:t>
            </a:r>
          </a:p>
          <a:p>
            <a:pPr lvl="1">
              <a:lnSpc>
                <a:spcPct val="80000"/>
              </a:lnSpc>
            </a:pPr>
            <a:r>
              <a:rPr lang="en-US" altLang="ko-KR" sz="1800" dirty="0">
                <a:ea typeface="굴림" panose="020B0600000101010101" pitchFamily="34" charset="-127"/>
              </a:rPr>
              <a:t>broadcast group merging request from newly joined group coordinator</a:t>
            </a:r>
          </a:p>
          <a:p>
            <a:pPr lvl="2">
              <a:lnSpc>
                <a:spcPct val="80000"/>
              </a:lnSpc>
            </a:pPr>
            <a:r>
              <a:rPr lang="en-US" altLang="ko-KR" sz="1600" dirty="0">
                <a:ea typeface="굴림" panose="020B0600000101010101" pitchFamily="34" charset="-127"/>
              </a:rPr>
              <a:t>group coordination request frame (group merging challenge command)</a:t>
            </a:r>
          </a:p>
          <a:p>
            <a:pPr lvl="1">
              <a:lnSpc>
                <a:spcPct val="80000"/>
              </a:lnSpc>
            </a:pPr>
            <a:r>
              <a:rPr lang="en-US" altLang="ko-KR" sz="1800" dirty="0">
                <a:ea typeface="굴림" panose="020B0600000101010101" pitchFamily="34" charset="-127"/>
              </a:rPr>
              <a:t>as a response of merging challenge request, a group coordinator broadcasts an intention which contains role-over</a:t>
            </a:r>
          </a:p>
          <a:p>
            <a:pPr lvl="2">
              <a:lnSpc>
                <a:spcPct val="80000"/>
              </a:lnSpc>
            </a:pPr>
            <a:r>
              <a:rPr lang="en-US" altLang="ko-KR" sz="1600" dirty="0">
                <a:ea typeface="굴림" panose="020B0600000101010101" pitchFamily="34" charset="-127"/>
              </a:rPr>
              <a:t>group coordination response frame (group merging agree command)</a:t>
            </a:r>
          </a:p>
          <a:p>
            <a:pPr lvl="1">
              <a:lnSpc>
                <a:spcPct val="80000"/>
              </a:lnSpc>
            </a:pPr>
            <a:r>
              <a:rPr lang="en-US" altLang="ko-KR" sz="1800" dirty="0">
                <a:ea typeface="굴림" panose="020B0600000101010101" pitchFamily="34" charset="-127"/>
              </a:rPr>
              <a:t>newly selected group coordinator broadcasts group BAN realignment</a:t>
            </a:r>
          </a:p>
          <a:p>
            <a:pPr lvl="2">
              <a:lnSpc>
                <a:spcPct val="80000"/>
              </a:lnSpc>
            </a:pPr>
            <a:r>
              <a:rPr lang="en-US" altLang="ko-KR" sz="1600" dirty="0">
                <a:ea typeface="굴림" panose="020B0600000101010101" pitchFamily="34" charset="-127"/>
              </a:rPr>
              <a:t>group coordination request frame (group BAN realignment command)</a:t>
            </a:r>
          </a:p>
          <a:p>
            <a:pPr lvl="2">
              <a:lnSpc>
                <a:spcPct val="80000"/>
              </a:lnSpc>
            </a:pPr>
            <a:r>
              <a:rPr lang="en-US" altLang="ko-KR" sz="1600" dirty="0">
                <a:ea typeface="굴림" panose="020B0600000101010101" pitchFamily="34" charset="-127"/>
              </a:rPr>
              <a:t>BAN will cease transmission for 2 Group Beacon Intervals</a:t>
            </a:r>
          </a:p>
          <a:p>
            <a:pPr lvl="2">
              <a:lnSpc>
                <a:spcPct val="80000"/>
              </a:lnSpc>
            </a:pPr>
            <a:r>
              <a:rPr lang="en-US" altLang="ko-KR" sz="1600" dirty="0">
                <a:ea typeface="굴림" panose="020B0600000101010101" pitchFamily="34" charset="-127"/>
              </a:rPr>
              <a:t>group coordinator broadcasts own group beacon and new group allocation map</a:t>
            </a:r>
          </a:p>
          <a:p>
            <a:pPr lvl="1">
              <a:lnSpc>
                <a:spcPct val="80000"/>
              </a:lnSpc>
            </a:pPr>
            <a:endParaRPr lang="ko-KR" altLang="en-US" sz="1800" dirty="0">
              <a:ea typeface="굴림" panose="020B0600000101010101" pitchFamily="34" charset="-127"/>
            </a:endParaRPr>
          </a:p>
        </p:txBody>
      </p:sp>
      <p:sp>
        <p:nvSpPr>
          <p:cNvPr id="17412" name="슬라이드 번호 개체 틀 3">
            <a:extLst>
              <a:ext uri="{FF2B5EF4-FFF2-40B4-BE49-F238E27FC236}">
                <a16:creationId xmlns:a16="http://schemas.microsoft.com/office/drawing/2014/main" id="{D965288B-644F-6B24-E684-9B7954CF928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158C30A6-FDC5-4ED1-ADE8-03612BED8562}" type="slidenum">
              <a:rPr lang="en-US" altLang="ko-KR" sz="900">
                <a:latin typeface="Times New Roman" panose="02020603050405020304" pitchFamily="18" charset="0"/>
                <a:ea typeface="굴림" panose="020B0600000101010101" pitchFamily="34" charset="-127"/>
              </a:rPr>
              <a:pPr>
                <a:spcBef>
                  <a:spcPct val="0"/>
                </a:spcBef>
                <a:buFontTx/>
                <a:buNone/>
              </a:pPr>
              <a:t>32</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897201A6-C301-D157-8811-83B392F1DDE5}"/>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877DA321-DA2B-14FE-DCFE-7DC509AF7742}"/>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a:extLst>
              <a:ext uri="{FF2B5EF4-FFF2-40B4-BE49-F238E27FC236}">
                <a16:creationId xmlns:a16="http://schemas.microsoft.com/office/drawing/2014/main" id="{80C75BEB-ED00-5191-0449-1D16E8668D9B}"/>
              </a:ext>
            </a:extLst>
          </p:cNvPr>
          <p:cNvSpPr>
            <a:spLocks noGrp="1" noChangeArrowheads="1"/>
          </p:cNvSpPr>
          <p:nvPr>
            <p:ph type="title"/>
          </p:nvPr>
        </p:nvSpPr>
        <p:spPr>
          <a:xfrm>
            <a:off x="513375" y="685800"/>
            <a:ext cx="8458200" cy="1066800"/>
          </a:xfrm>
        </p:spPr>
        <p:txBody>
          <a:bodyPr/>
          <a:lstStyle/>
          <a:p>
            <a:r>
              <a:rPr lang="en-US" altLang="ko-KR" sz="3200" b="1" dirty="0">
                <a:ea typeface="굴림" panose="020B0600000101010101" pitchFamily="34" charset="-127"/>
              </a:rPr>
              <a:t>6.4 Interference Mitigation Service Features (I)</a:t>
            </a:r>
            <a:endParaRPr lang="ko-KR" altLang="en-US" sz="3200" b="1" dirty="0">
              <a:ea typeface="굴림" panose="020B0600000101010101" pitchFamily="34" charset="-127"/>
            </a:endParaRPr>
          </a:p>
        </p:txBody>
      </p:sp>
      <p:sp>
        <p:nvSpPr>
          <p:cNvPr id="15363" name="내용 개체 틀 2">
            <a:extLst>
              <a:ext uri="{FF2B5EF4-FFF2-40B4-BE49-F238E27FC236}">
                <a16:creationId xmlns:a16="http://schemas.microsoft.com/office/drawing/2014/main" id="{DDF2AD07-E534-1041-95C6-7FB5650ABD6A}"/>
              </a:ext>
            </a:extLst>
          </p:cNvPr>
          <p:cNvSpPr>
            <a:spLocks noGrp="1" noChangeArrowheads="1"/>
          </p:cNvSpPr>
          <p:nvPr>
            <p:ph idx="1"/>
          </p:nvPr>
        </p:nvSpPr>
        <p:spPr>
          <a:xfrm>
            <a:off x="361951" y="2156223"/>
            <a:ext cx="5613797" cy="3487340"/>
          </a:xfrm>
        </p:spPr>
        <p:txBody>
          <a:bodyPr>
            <a:normAutofit fontScale="32500" lnSpcReduction="20000"/>
          </a:bodyPr>
          <a:lstStyle/>
          <a:p>
            <a:pPr>
              <a:lnSpc>
                <a:spcPct val="120000"/>
              </a:lnSpc>
              <a:defRPr/>
            </a:pPr>
            <a:r>
              <a:rPr lang="en-US" altLang="ko-KR" dirty="0">
                <a:ea typeface="굴림" panose="020B0600000101010101" pitchFamily="50" charset="-127"/>
              </a:rPr>
              <a:t>listen around continuously and mitigate interfering according to coexistence class</a:t>
            </a:r>
          </a:p>
          <a:p>
            <a:pPr lvl="1">
              <a:lnSpc>
                <a:spcPct val="120000"/>
              </a:lnSpc>
              <a:defRPr/>
            </a:pPr>
            <a:r>
              <a:rPr lang="en-US" altLang="ko-KR" dirty="0">
                <a:ea typeface="굴림" panose="020B0600000101010101" pitchFamily="50" charset="-127"/>
              </a:rPr>
              <a:t>coordinator listen channels and separate out coexisting UWB networks in interfering range</a:t>
            </a:r>
          </a:p>
          <a:p>
            <a:pPr lvl="1">
              <a:lnSpc>
                <a:spcPct val="120000"/>
              </a:lnSpc>
              <a:defRPr/>
            </a:pPr>
            <a:r>
              <a:rPr lang="en-US" altLang="ko-KR" dirty="0">
                <a:ea typeface="굴림" panose="020B0600000101010101" pitchFamily="50" charset="-127"/>
              </a:rPr>
              <a:t>for coexistence</a:t>
            </a:r>
            <a:r>
              <a:rPr lang="ko-KR" altLang="en-US" dirty="0">
                <a:ea typeface="굴림" panose="020B0600000101010101" pitchFamily="50" charset="-127"/>
              </a:rPr>
              <a:t> </a:t>
            </a:r>
            <a:r>
              <a:rPr lang="en-US" altLang="ko-KR" dirty="0">
                <a:ea typeface="굴림" panose="020B0600000101010101" pitchFamily="50" charset="-127"/>
              </a:rPr>
              <a:t>class 1, form a group BAN or merging group BANs </a:t>
            </a:r>
          </a:p>
          <a:p>
            <a:pPr lvl="1">
              <a:lnSpc>
                <a:spcPct val="120000"/>
              </a:lnSpc>
              <a:defRPr/>
            </a:pPr>
            <a:r>
              <a:rPr lang="en-US" altLang="ko-KR" dirty="0">
                <a:ea typeface="굴림" panose="020B0600000101010101" pitchFamily="50" charset="-127"/>
              </a:rPr>
              <a:t>for coexistence class 2, reconfigure group </a:t>
            </a:r>
            <a:r>
              <a:rPr lang="en-US" altLang="ko-KR" dirty="0" err="1">
                <a:ea typeface="굴림" panose="020B0600000101010101" pitchFamily="50" charset="-127"/>
              </a:rPr>
              <a:t>superframe</a:t>
            </a:r>
            <a:r>
              <a:rPr lang="en-US" altLang="ko-KR" dirty="0">
                <a:ea typeface="굴림" panose="020B0600000101010101" pitchFamily="50" charset="-127"/>
              </a:rPr>
              <a:t> not to interfere 15.6-2012 </a:t>
            </a:r>
            <a:r>
              <a:rPr lang="en-US" altLang="ko-KR" dirty="0" err="1">
                <a:ea typeface="굴림" panose="020B0600000101010101" pitchFamily="50" charset="-127"/>
              </a:rPr>
              <a:t>superframe</a:t>
            </a:r>
            <a:r>
              <a:rPr lang="en-US" altLang="ko-KR" dirty="0">
                <a:ea typeface="굴림" panose="020B0600000101010101" pitchFamily="50" charset="-127"/>
              </a:rPr>
              <a:t> </a:t>
            </a:r>
          </a:p>
          <a:p>
            <a:pPr lvl="1">
              <a:lnSpc>
                <a:spcPct val="120000"/>
              </a:lnSpc>
              <a:defRPr/>
            </a:pPr>
            <a:r>
              <a:rPr lang="en-US" altLang="ko-KR" dirty="0">
                <a:ea typeface="굴림" panose="020B0600000101010101" pitchFamily="50" charset="-127"/>
              </a:rPr>
              <a:t>for coexistence class 3, select FEC configuration : outer encoder (shortened BS)/inner encoder(BCC/LDPC) or HARQ according to QoS</a:t>
            </a:r>
          </a:p>
          <a:p>
            <a:pPr lvl="1">
              <a:lnSpc>
                <a:spcPct val="120000"/>
              </a:lnSpc>
              <a:defRPr/>
            </a:pPr>
            <a:r>
              <a:rPr lang="en-US" altLang="ko-KR" dirty="0">
                <a:ea typeface="굴림" panose="020B0600000101010101" pitchFamily="50" charset="-127"/>
              </a:rPr>
              <a:t>for coexistence class 4, reconfigure group </a:t>
            </a:r>
            <a:r>
              <a:rPr lang="en-US" altLang="ko-KR" dirty="0" err="1">
                <a:ea typeface="굴림" panose="020B0600000101010101" pitchFamily="50" charset="-127"/>
              </a:rPr>
              <a:t>superframe</a:t>
            </a:r>
            <a:r>
              <a:rPr lang="en-US" altLang="ko-KR" dirty="0">
                <a:ea typeface="굴림" panose="020B0600000101010101" pitchFamily="50" charset="-127"/>
              </a:rPr>
              <a:t> not to interfere 15.4 </a:t>
            </a:r>
            <a:r>
              <a:rPr lang="en-US" altLang="ko-KR" dirty="0" err="1">
                <a:ea typeface="굴림" panose="020B0600000101010101" pitchFamily="50" charset="-127"/>
              </a:rPr>
              <a:t>superframe</a:t>
            </a:r>
            <a:r>
              <a:rPr lang="en-US" altLang="ko-KR" dirty="0">
                <a:ea typeface="굴림" panose="020B0600000101010101" pitchFamily="50" charset="-127"/>
              </a:rPr>
              <a:t> </a:t>
            </a:r>
          </a:p>
          <a:p>
            <a:pPr lvl="1">
              <a:lnSpc>
                <a:spcPct val="120000"/>
              </a:lnSpc>
              <a:defRPr/>
            </a:pPr>
            <a:r>
              <a:rPr lang="en-US" altLang="ko-KR" dirty="0">
                <a:ea typeface="굴림" panose="020B0600000101010101" pitchFamily="50" charset="-127"/>
              </a:rPr>
              <a:t>for coexistence class 5, reconfigure group </a:t>
            </a:r>
            <a:r>
              <a:rPr lang="en-US" altLang="ko-KR" dirty="0" err="1">
                <a:ea typeface="굴림" panose="020B0600000101010101" pitchFamily="50" charset="-127"/>
              </a:rPr>
              <a:t>superframe</a:t>
            </a:r>
            <a:r>
              <a:rPr lang="en-US" altLang="ko-KR" dirty="0">
                <a:ea typeface="굴림" panose="020B0600000101010101" pitchFamily="50" charset="-127"/>
              </a:rPr>
              <a:t> not to interfere non-IEEE UWB network</a:t>
            </a:r>
          </a:p>
          <a:p>
            <a:pPr lvl="1">
              <a:lnSpc>
                <a:spcPct val="120000"/>
              </a:lnSpc>
              <a:defRPr/>
            </a:pPr>
            <a:r>
              <a:rPr lang="en-US" altLang="ko-KR" dirty="0">
                <a:ea typeface="굴림" panose="020B0600000101010101" pitchFamily="50" charset="-127"/>
              </a:rPr>
              <a:t>for coexistence class 6, reconfigure group </a:t>
            </a:r>
            <a:r>
              <a:rPr lang="en-US" altLang="ko-KR" dirty="0" err="1">
                <a:ea typeface="굴림" panose="020B0600000101010101" pitchFamily="50" charset="-127"/>
              </a:rPr>
              <a:t>superframe</a:t>
            </a:r>
            <a:r>
              <a:rPr lang="en-US" altLang="ko-KR" dirty="0">
                <a:ea typeface="굴림" panose="020B0600000101010101" pitchFamily="50" charset="-127"/>
              </a:rPr>
              <a:t> not to interfere 15.4 </a:t>
            </a:r>
            <a:r>
              <a:rPr lang="en-US" altLang="ko-KR" dirty="0" err="1">
                <a:ea typeface="굴림" panose="020B0600000101010101" pitchFamily="50" charset="-127"/>
              </a:rPr>
              <a:t>superframe</a:t>
            </a:r>
            <a:r>
              <a:rPr lang="en-US" altLang="ko-KR" dirty="0">
                <a:ea typeface="굴림" panose="020B0600000101010101" pitchFamily="50" charset="-127"/>
              </a:rPr>
              <a:t> and non-IEEE UWB network</a:t>
            </a:r>
          </a:p>
          <a:p>
            <a:pPr lvl="1">
              <a:lnSpc>
                <a:spcPct val="120000"/>
              </a:lnSpc>
              <a:defRPr/>
            </a:pPr>
            <a:r>
              <a:rPr lang="en-US" altLang="ko-KR" dirty="0">
                <a:ea typeface="굴림" panose="020B0600000101010101" pitchFamily="50" charset="-127"/>
              </a:rPr>
              <a:t>for coexistence class 7, select FEC configuration : outer encoder (shortened BS)/inner encoder(BCC/LDPC) or HARQ according to QoS</a:t>
            </a:r>
            <a:endParaRPr lang="en-US" altLang="ko-KR" b="1" dirty="0">
              <a:ea typeface="굴림" panose="020B0600000101010101" pitchFamily="50" charset="-127"/>
            </a:endParaRPr>
          </a:p>
          <a:p>
            <a:pPr lvl="2">
              <a:lnSpc>
                <a:spcPct val="120000"/>
              </a:lnSpc>
              <a:defRPr/>
            </a:pPr>
            <a:endParaRPr lang="ko-KR" altLang="en-US" dirty="0">
              <a:ea typeface="굴림" panose="020B0600000101010101" pitchFamily="50" charset="-127"/>
            </a:endParaRPr>
          </a:p>
        </p:txBody>
      </p:sp>
      <p:sp>
        <p:nvSpPr>
          <p:cNvPr id="18436" name="슬라이드 번호 개체 틀 3">
            <a:extLst>
              <a:ext uri="{FF2B5EF4-FFF2-40B4-BE49-F238E27FC236}">
                <a16:creationId xmlns:a16="http://schemas.microsoft.com/office/drawing/2014/main" id="{57BF21EF-C01D-D128-699B-DFA5B7CB63E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9A5235E1-0D07-4440-9A4A-E034D2F2B3CD}" type="slidenum">
              <a:rPr lang="en-US" altLang="ko-KR" sz="900">
                <a:latin typeface="Times New Roman" panose="02020603050405020304" pitchFamily="18" charset="0"/>
                <a:ea typeface="굴림" panose="020B0600000101010101" pitchFamily="34" charset="-127"/>
              </a:rPr>
              <a:pPr>
                <a:spcBef>
                  <a:spcPct val="0"/>
                </a:spcBef>
                <a:buFontTx/>
                <a:buNone/>
              </a:pPr>
              <a:t>33</a:t>
            </a:fld>
            <a:endParaRPr lang="en-US" altLang="ko-KR" sz="900">
              <a:latin typeface="Times New Roman" panose="02020603050405020304" pitchFamily="18" charset="0"/>
              <a:ea typeface="굴림" panose="020B0600000101010101" pitchFamily="34" charset="-127"/>
            </a:endParaRPr>
          </a:p>
        </p:txBody>
      </p:sp>
      <p:grpSp>
        <p:nvGrpSpPr>
          <p:cNvPr id="18437" name="그룹 8">
            <a:extLst>
              <a:ext uri="{FF2B5EF4-FFF2-40B4-BE49-F238E27FC236}">
                <a16:creationId xmlns:a16="http://schemas.microsoft.com/office/drawing/2014/main" id="{04C3D962-1ACB-E5DD-4836-1E4E60B79932}"/>
              </a:ext>
            </a:extLst>
          </p:cNvPr>
          <p:cNvGrpSpPr>
            <a:grpSpLocks/>
          </p:cNvGrpSpPr>
          <p:nvPr/>
        </p:nvGrpSpPr>
        <p:grpSpPr bwMode="auto">
          <a:xfrm>
            <a:off x="5975747" y="2672954"/>
            <a:ext cx="3233738" cy="2364581"/>
            <a:chOff x="1766283" y="2044325"/>
            <a:chExt cx="8735644" cy="4264400"/>
          </a:xfrm>
        </p:grpSpPr>
        <p:pic>
          <p:nvPicPr>
            <p:cNvPr id="18438" name="그림 5">
              <a:extLst>
                <a:ext uri="{FF2B5EF4-FFF2-40B4-BE49-F238E27FC236}">
                  <a16:creationId xmlns:a16="http://schemas.microsoft.com/office/drawing/2014/main" id="{3DBB3408-4BB9-F234-0C9F-B36F0B959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283" y="3812827"/>
              <a:ext cx="8735644" cy="249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그림 7">
              <a:extLst>
                <a:ext uri="{FF2B5EF4-FFF2-40B4-BE49-F238E27FC236}">
                  <a16:creationId xmlns:a16="http://schemas.microsoft.com/office/drawing/2014/main" id="{830D08A9-9070-B37A-1826-E77E8E9CF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88" y="2044325"/>
              <a:ext cx="8659433" cy="181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日付プレースホルダー 1">
            <a:extLst>
              <a:ext uri="{FF2B5EF4-FFF2-40B4-BE49-F238E27FC236}">
                <a16:creationId xmlns:a16="http://schemas.microsoft.com/office/drawing/2014/main" id="{09111E24-C3AF-57C2-4678-AB4F5C061722}"/>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573A0F11-0856-5062-B328-FBA7F3EBC9D6}"/>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제목 1">
            <a:extLst>
              <a:ext uri="{FF2B5EF4-FFF2-40B4-BE49-F238E27FC236}">
                <a16:creationId xmlns:a16="http://schemas.microsoft.com/office/drawing/2014/main" id="{F1F0BE29-A2AA-2121-0744-A0AB6931788B}"/>
              </a:ext>
            </a:extLst>
          </p:cNvPr>
          <p:cNvSpPr>
            <a:spLocks noGrp="1" noChangeArrowheads="1"/>
          </p:cNvSpPr>
          <p:nvPr>
            <p:ph type="title"/>
          </p:nvPr>
        </p:nvSpPr>
        <p:spPr>
          <a:xfrm>
            <a:off x="276932" y="685800"/>
            <a:ext cx="8750808" cy="1066800"/>
          </a:xfrm>
        </p:spPr>
        <p:txBody>
          <a:bodyPr/>
          <a:lstStyle/>
          <a:p>
            <a:r>
              <a:rPr lang="en-US" altLang="ko-KR" sz="3200" b="1" dirty="0">
                <a:ea typeface="굴림" panose="020B0600000101010101" pitchFamily="34" charset="-127"/>
              </a:rPr>
              <a:t>6.4 Interference Mitigation Service Features (II)</a:t>
            </a:r>
            <a:endParaRPr lang="ko-KR" altLang="en-US" sz="3200" b="1" dirty="0">
              <a:ea typeface="굴림" panose="020B0600000101010101" pitchFamily="34" charset="-127"/>
            </a:endParaRPr>
          </a:p>
        </p:txBody>
      </p:sp>
      <p:sp>
        <p:nvSpPr>
          <p:cNvPr id="15363" name="내용 개체 틀 2">
            <a:extLst>
              <a:ext uri="{FF2B5EF4-FFF2-40B4-BE49-F238E27FC236}">
                <a16:creationId xmlns:a16="http://schemas.microsoft.com/office/drawing/2014/main" id="{D3B42574-92C1-C11C-00E2-6E577A0341AE}"/>
              </a:ext>
            </a:extLst>
          </p:cNvPr>
          <p:cNvSpPr>
            <a:spLocks noGrp="1" noChangeArrowheads="1"/>
          </p:cNvSpPr>
          <p:nvPr>
            <p:ph idx="1"/>
          </p:nvPr>
        </p:nvSpPr>
        <p:spPr/>
        <p:txBody>
          <a:bodyPr>
            <a:normAutofit fontScale="55000" lnSpcReduction="20000"/>
          </a:bodyPr>
          <a:lstStyle/>
          <a:p>
            <a:pPr>
              <a:defRPr/>
            </a:pPr>
            <a:r>
              <a:rPr lang="en-US" altLang="ko-KR" dirty="0">
                <a:ea typeface="굴림" panose="020B0600000101010101" pitchFamily="50" charset="-127"/>
              </a:rPr>
              <a:t>for coexistence</a:t>
            </a:r>
            <a:r>
              <a:rPr lang="ko-KR" altLang="en-US" dirty="0">
                <a:ea typeface="굴림" panose="020B0600000101010101" pitchFamily="50" charset="-127"/>
              </a:rPr>
              <a:t> </a:t>
            </a:r>
            <a:r>
              <a:rPr lang="en-US" altLang="ko-KR" dirty="0">
                <a:ea typeface="굴림" panose="020B0600000101010101" pitchFamily="50" charset="-127"/>
              </a:rPr>
              <a:t>class 1 </a:t>
            </a:r>
          </a:p>
          <a:p>
            <a:pPr>
              <a:defRPr/>
            </a:pPr>
            <a:r>
              <a:rPr lang="en-US" altLang="ko-KR" dirty="0">
                <a:ea typeface="굴림" panose="020B0600000101010101" pitchFamily="50" charset="-127"/>
              </a:rPr>
              <a:t>form a group BAN</a:t>
            </a:r>
          </a:p>
          <a:p>
            <a:pPr lvl="1">
              <a:defRPr/>
            </a:pPr>
            <a:r>
              <a:rPr lang="en-US" altLang="ko-KR" dirty="0">
                <a:ea typeface="굴림" panose="020B0600000101010101" pitchFamily="50" charset="-127"/>
              </a:rPr>
              <a:t>a node set as group coordinator enabled start a group BAN </a:t>
            </a:r>
            <a:r>
              <a:rPr lang="ko-KR" altLang="en-US" dirty="0">
                <a:ea typeface="굴림" panose="020B0600000101010101" pitchFamily="50" charset="-127"/>
              </a:rPr>
              <a:t> </a:t>
            </a:r>
            <a:endParaRPr lang="en-US" altLang="ko-KR" dirty="0">
              <a:ea typeface="굴림" panose="020B0600000101010101" pitchFamily="50" charset="-127"/>
            </a:endParaRPr>
          </a:p>
          <a:p>
            <a:pPr>
              <a:defRPr/>
            </a:pPr>
            <a:r>
              <a:rPr lang="en-US" altLang="ko-KR" dirty="0">
                <a:ea typeface="굴림" panose="020B0600000101010101" pitchFamily="50" charset="-127"/>
              </a:rPr>
              <a:t>align active </a:t>
            </a:r>
            <a:r>
              <a:rPr lang="en-US" altLang="ko-KR" dirty="0" err="1">
                <a:ea typeface="굴림" panose="020B0600000101010101" pitchFamily="50" charset="-127"/>
              </a:rPr>
              <a:t>superframe</a:t>
            </a:r>
            <a:r>
              <a:rPr lang="en-US" altLang="ko-KR" dirty="0">
                <a:ea typeface="굴림" panose="020B0600000101010101" pitchFamily="50" charset="-127"/>
              </a:rPr>
              <a:t> duration of BANs in a group BAN</a:t>
            </a:r>
          </a:p>
          <a:p>
            <a:pPr lvl="1">
              <a:defRPr/>
            </a:pPr>
            <a:r>
              <a:rPr lang="en-US" altLang="ko-KR" dirty="0">
                <a:ea typeface="굴림" panose="020B0600000101010101" pitchFamily="50" charset="-127"/>
              </a:rPr>
              <a:t>whenever a BAN join or leave, reallocate active </a:t>
            </a:r>
            <a:r>
              <a:rPr lang="en-US" altLang="ko-KR" dirty="0" err="1">
                <a:ea typeface="굴림" panose="020B0600000101010101" pitchFamily="50" charset="-127"/>
              </a:rPr>
              <a:t>superframe</a:t>
            </a:r>
            <a:r>
              <a:rPr lang="en-US" altLang="ko-KR" dirty="0">
                <a:ea typeface="굴림" panose="020B0600000101010101" pitchFamily="50" charset="-127"/>
              </a:rPr>
              <a:t> durations on group allocation period</a:t>
            </a:r>
          </a:p>
          <a:p>
            <a:pPr lvl="2">
              <a:defRPr/>
            </a:pPr>
            <a:r>
              <a:rPr lang="en-US" altLang="ko-KR" dirty="0">
                <a:ea typeface="굴림" panose="020B0600000101010101" pitchFamily="50" charset="-127"/>
              </a:rPr>
              <a:t>keep the order of allocation with a BAN joined sequence</a:t>
            </a:r>
          </a:p>
          <a:p>
            <a:pPr lvl="1">
              <a:defRPr/>
            </a:pPr>
            <a:r>
              <a:rPr lang="en-US" altLang="ko-KR" dirty="0">
                <a:ea typeface="굴림" panose="020B0600000101010101" pitchFamily="50" charset="-127"/>
              </a:rPr>
              <a:t>a group coordinator may choose the mode of group allocation period that set the length of group allocation period fixed or varied</a:t>
            </a:r>
          </a:p>
          <a:p>
            <a:pPr lvl="2">
              <a:defRPr/>
            </a:pPr>
            <a:r>
              <a:rPr lang="en-US" altLang="ko-KR" dirty="0">
                <a:ea typeface="굴림" panose="020B0600000101010101" pitchFamily="50" charset="-127"/>
              </a:rPr>
              <a:t>in fixed mode, not served part of GAP becomes group inactive period</a:t>
            </a:r>
          </a:p>
          <a:p>
            <a:pPr lvl="2">
              <a:defRPr/>
            </a:pPr>
            <a:r>
              <a:rPr lang="en-US" altLang="ko-KR" dirty="0">
                <a:ea typeface="굴림" panose="020B0600000101010101" pitchFamily="50" charset="-127"/>
              </a:rPr>
              <a:t>in varied mode, GAP contains active </a:t>
            </a:r>
            <a:r>
              <a:rPr lang="en-US" altLang="ko-KR" dirty="0" err="1">
                <a:ea typeface="굴림" panose="020B0600000101010101" pitchFamily="50" charset="-127"/>
              </a:rPr>
              <a:t>superframe</a:t>
            </a:r>
            <a:r>
              <a:rPr lang="en-US" altLang="ko-KR" dirty="0">
                <a:ea typeface="굴림" panose="020B0600000101010101" pitchFamily="50" charset="-127"/>
              </a:rPr>
              <a:t> duration only, there is no group inactive period </a:t>
            </a:r>
          </a:p>
          <a:p>
            <a:pPr lvl="1">
              <a:defRPr/>
            </a:pPr>
            <a:r>
              <a:rPr lang="en-US" altLang="ko-KR" dirty="0">
                <a:ea typeface="굴림" panose="020B0600000101010101" pitchFamily="50" charset="-127"/>
              </a:rPr>
              <a:t> when GAP is not affordable to accept for newly joined BAN</a:t>
            </a:r>
          </a:p>
          <a:p>
            <a:pPr lvl="2">
              <a:defRPr/>
            </a:pPr>
            <a:r>
              <a:rPr lang="en-US" altLang="ko-KR" dirty="0">
                <a:ea typeface="굴림" panose="020B0600000101010101" pitchFamily="50" charset="-127"/>
              </a:rPr>
              <a:t>send group association response of fail with no available GAP</a:t>
            </a:r>
          </a:p>
          <a:p>
            <a:pPr lvl="1">
              <a:defRPr/>
            </a:pPr>
            <a:r>
              <a:rPr lang="en-US" altLang="ko-KR" dirty="0">
                <a:ea typeface="굴림" panose="020B0600000101010101" pitchFamily="50" charset="-127"/>
              </a:rPr>
              <a:t>reconfigure beacon and group allocation map every GBI</a:t>
            </a:r>
          </a:p>
          <a:p>
            <a:pPr lvl="2">
              <a:defRPr/>
            </a:pPr>
            <a:r>
              <a:rPr lang="en-US" altLang="ko-KR" dirty="0">
                <a:ea typeface="굴림" panose="020B0600000101010101" pitchFamily="50" charset="-127"/>
              </a:rPr>
              <a:t>length of GBI, number of BANs, location of active </a:t>
            </a:r>
            <a:r>
              <a:rPr lang="en-US" altLang="ko-KR" dirty="0" err="1">
                <a:ea typeface="굴림" panose="020B0600000101010101" pitchFamily="50" charset="-127"/>
              </a:rPr>
              <a:t>superframe</a:t>
            </a:r>
            <a:r>
              <a:rPr lang="en-US" altLang="ko-KR" dirty="0">
                <a:ea typeface="굴림" panose="020B0600000101010101" pitchFamily="50" charset="-127"/>
              </a:rPr>
              <a:t> durations of BANs</a:t>
            </a:r>
          </a:p>
          <a:p>
            <a:pPr lvl="2">
              <a:defRPr/>
            </a:pPr>
            <a:endParaRPr lang="ko-KR" altLang="en-US" dirty="0">
              <a:ea typeface="굴림" panose="020B0600000101010101" pitchFamily="50" charset="-127"/>
            </a:endParaRPr>
          </a:p>
        </p:txBody>
      </p:sp>
      <p:sp>
        <p:nvSpPr>
          <p:cNvPr id="19460" name="슬라이드 번호 개체 틀 3">
            <a:extLst>
              <a:ext uri="{FF2B5EF4-FFF2-40B4-BE49-F238E27FC236}">
                <a16:creationId xmlns:a16="http://schemas.microsoft.com/office/drawing/2014/main" id="{67FD295D-A6E9-A235-3825-82B1004C4CA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1A8A1855-311B-4687-9157-A84F924DDB49}" type="slidenum">
              <a:rPr lang="en-US" altLang="ko-KR" sz="900">
                <a:latin typeface="Times New Roman" panose="02020603050405020304" pitchFamily="18" charset="0"/>
                <a:ea typeface="굴림" panose="020B0600000101010101" pitchFamily="34" charset="-127"/>
              </a:rPr>
              <a:pPr>
                <a:spcBef>
                  <a:spcPct val="0"/>
                </a:spcBef>
                <a:buFontTx/>
                <a:buNone/>
              </a:pPr>
              <a:t>34</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328D5ECE-CBDB-D179-70C7-72E1ABC38F77}"/>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387A8EAF-3EC5-1B02-4F50-4D62437A2599}"/>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a:extLst>
              <a:ext uri="{FF2B5EF4-FFF2-40B4-BE49-F238E27FC236}">
                <a16:creationId xmlns:a16="http://schemas.microsoft.com/office/drawing/2014/main" id="{A5B2D974-4BCA-E703-1C0F-B09449DF8E07}"/>
              </a:ext>
            </a:extLst>
          </p:cNvPr>
          <p:cNvSpPr>
            <a:spLocks noGrp="1" noChangeArrowheads="1"/>
          </p:cNvSpPr>
          <p:nvPr>
            <p:ph type="title"/>
          </p:nvPr>
        </p:nvSpPr>
        <p:spPr>
          <a:xfrm>
            <a:off x="235131" y="685800"/>
            <a:ext cx="8839635" cy="1066800"/>
          </a:xfrm>
        </p:spPr>
        <p:txBody>
          <a:bodyPr/>
          <a:lstStyle/>
          <a:p>
            <a:r>
              <a:rPr lang="en-US" altLang="ko-KR" sz="3200" b="1" dirty="0">
                <a:ea typeface="굴림" panose="020B0600000101010101" pitchFamily="34" charset="-127"/>
              </a:rPr>
              <a:t>6.4 Interference Mitigation Service Features (III)</a:t>
            </a:r>
            <a:endParaRPr lang="ko-KR" altLang="en-US" sz="3200" b="1" dirty="0">
              <a:ea typeface="굴림" panose="020B0600000101010101" pitchFamily="34" charset="-127"/>
            </a:endParaRPr>
          </a:p>
        </p:txBody>
      </p:sp>
      <p:sp>
        <p:nvSpPr>
          <p:cNvPr id="19459" name="내용 개체 틀 2">
            <a:extLst>
              <a:ext uri="{FF2B5EF4-FFF2-40B4-BE49-F238E27FC236}">
                <a16:creationId xmlns:a16="http://schemas.microsoft.com/office/drawing/2014/main" id="{FE333C34-CF46-2B29-85BC-918292DF70D5}"/>
              </a:ext>
            </a:extLst>
          </p:cNvPr>
          <p:cNvSpPr>
            <a:spLocks noGrp="1" noChangeArrowheads="1"/>
          </p:cNvSpPr>
          <p:nvPr>
            <p:ph idx="1"/>
          </p:nvPr>
        </p:nvSpPr>
        <p:spPr/>
        <p:txBody>
          <a:bodyPr>
            <a:normAutofit fontScale="77500" lnSpcReduction="20000"/>
          </a:bodyPr>
          <a:lstStyle/>
          <a:p>
            <a:pPr>
              <a:defRPr/>
            </a:pPr>
            <a:r>
              <a:rPr lang="en-US" altLang="ko-KR" dirty="0">
                <a:ea typeface="굴림" panose="020B0600000101010101" pitchFamily="50" charset="-127"/>
              </a:rPr>
              <a:t>merging group BANs</a:t>
            </a:r>
          </a:p>
          <a:p>
            <a:pPr lvl="1">
              <a:defRPr/>
            </a:pPr>
            <a:r>
              <a:rPr lang="en-US" altLang="ko-KR" dirty="0">
                <a:ea typeface="굴림" panose="020B0600000101010101" pitchFamily="50" charset="-127"/>
              </a:rPr>
              <a:t>when two more group BANs are coexisting</a:t>
            </a:r>
          </a:p>
          <a:p>
            <a:pPr lvl="2">
              <a:defRPr/>
            </a:pPr>
            <a:r>
              <a:rPr lang="en-US" altLang="ko-KR" dirty="0">
                <a:ea typeface="굴림" panose="020B0600000101010101" pitchFamily="50" charset="-127"/>
              </a:rPr>
              <a:t>two more group coordinators can listen each other</a:t>
            </a:r>
          </a:p>
          <a:p>
            <a:pPr lvl="2">
              <a:defRPr/>
            </a:pPr>
            <a:r>
              <a:rPr lang="en-US" altLang="ko-KR" dirty="0">
                <a:ea typeface="굴림" panose="020B0600000101010101" pitchFamily="50" charset="-127"/>
              </a:rPr>
              <a:t>severe interference occurred </a:t>
            </a:r>
          </a:p>
          <a:p>
            <a:pPr lvl="1">
              <a:defRPr/>
            </a:pPr>
            <a:r>
              <a:rPr lang="en-US" altLang="ko-KR" dirty="0">
                <a:ea typeface="굴림" panose="020B0600000101010101" pitchFamily="50" charset="-127"/>
              </a:rPr>
              <a:t>a group coordinator request to merge group BANs</a:t>
            </a:r>
          </a:p>
          <a:p>
            <a:pPr lvl="2">
              <a:defRPr/>
            </a:pPr>
            <a:r>
              <a:rPr lang="en-US" altLang="ko-KR" dirty="0">
                <a:ea typeface="굴림" panose="020B0600000101010101" pitchFamily="50" charset="-127"/>
              </a:rPr>
              <a:t>broadcast elect group coordinator frame on group coordination period of neighbor group BAN</a:t>
            </a:r>
          </a:p>
          <a:p>
            <a:pPr lvl="2">
              <a:defRPr/>
            </a:pPr>
            <a:endParaRPr lang="en-US" altLang="ko-KR" dirty="0">
              <a:ea typeface="굴림" panose="020B0600000101010101" pitchFamily="50" charset="-127"/>
            </a:endParaRPr>
          </a:p>
          <a:p>
            <a:pPr lvl="1">
              <a:defRPr/>
            </a:pPr>
            <a:r>
              <a:rPr lang="en-US" altLang="ko-KR" dirty="0">
                <a:ea typeface="굴림" panose="020B0600000101010101" pitchFamily="50" charset="-127"/>
              </a:rPr>
              <a:t>reconfigure beacon and group allocation map every GBI</a:t>
            </a:r>
          </a:p>
          <a:p>
            <a:pPr lvl="2">
              <a:defRPr/>
            </a:pPr>
            <a:r>
              <a:rPr lang="en-US" altLang="ko-KR" dirty="0">
                <a:ea typeface="굴림" panose="020B0600000101010101" pitchFamily="50" charset="-127"/>
              </a:rPr>
              <a:t>length of GBI, number of BANs, location of active </a:t>
            </a:r>
            <a:r>
              <a:rPr lang="en-US" altLang="ko-KR" dirty="0" err="1">
                <a:ea typeface="굴림" panose="020B0600000101010101" pitchFamily="50" charset="-127"/>
              </a:rPr>
              <a:t>superframe</a:t>
            </a:r>
            <a:r>
              <a:rPr lang="en-US" altLang="ko-KR" dirty="0">
                <a:ea typeface="굴림" panose="020B0600000101010101" pitchFamily="50" charset="-127"/>
              </a:rPr>
              <a:t> durations of BANs</a:t>
            </a:r>
          </a:p>
          <a:p>
            <a:pPr lvl="2">
              <a:defRPr/>
            </a:pPr>
            <a:endParaRPr lang="ko-KR" altLang="en-US" dirty="0">
              <a:ea typeface="굴림" panose="020B0600000101010101" pitchFamily="50" charset="-127"/>
            </a:endParaRPr>
          </a:p>
        </p:txBody>
      </p:sp>
      <p:sp>
        <p:nvSpPr>
          <p:cNvPr id="20484" name="슬라이드 번호 개체 틀 3">
            <a:extLst>
              <a:ext uri="{FF2B5EF4-FFF2-40B4-BE49-F238E27FC236}">
                <a16:creationId xmlns:a16="http://schemas.microsoft.com/office/drawing/2014/main" id="{C107C7C3-1DF7-89C4-02A4-F72B46F69E5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89FFE974-5166-4BB8-9ACC-3BE805A39974}" type="slidenum">
              <a:rPr lang="en-US" altLang="ko-KR" sz="900">
                <a:latin typeface="Times New Roman" panose="02020603050405020304" pitchFamily="18" charset="0"/>
                <a:ea typeface="굴림" panose="020B0600000101010101" pitchFamily="34" charset="-127"/>
              </a:rPr>
              <a:pPr>
                <a:spcBef>
                  <a:spcPct val="0"/>
                </a:spcBef>
                <a:buFontTx/>
                <a:buNone/>
              </a:pPr>
              <a:t>35</a:t>
            </a:fld>
            <a:endParaRPr lang="en-US" altLang="ko-KR" sz="900">
              <a:latin typeface="Times New Roman" panose="02020603050405020304" pitchFamily="18" charset="0"/>
              <a:ea typeface="굴림" panose="020B0600000101010101" pitchFamily="34" charset="-127"/>
            </a:endParaRPr>
          </a:p>
        </p:txBody>
      </p:sp>
      <p:sp>
        <p:nvSpPr>
          <p:cNvPr id="2" name="日付プレースホルダー 1">
            <a:extLst>
              <a:ext uri="{FF2B5EF4-FFF2-40B4-BE49-F238E27FC236}">
                <a16:creationId xmlns:a16="http://schemas.microsoft.com/office/drawing/2014/main" id="{8AB45703-3BF9-093C-67F9-E3A67DC22F93}"/>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8C94AD85-F88F-689C-A417-0C0E12BB5BFF}"/>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제목 1">
            <a:extLst>
              <a:ext uri="{FF2B5EF4-FFF2-40B4-BE49-F238E27FC236}">
                <a16:creationId xmlns:a16="http://schemas.microsoft.com/office/drawing/2014/main" id="{A2B25952-6BD7-3978-66CA-C2F9BAE21429}"/>
              </a:ext>
            </a:extLst>
          </p:cNvPr>
          <p:cNvSpPr>
            <a:spLocks noGrp="1" noChangeArrowheads="1"/>
          </p:cNvSpPr>
          <p:nvPr>
            <p:ph type="title"/>
          </p:nvPr>
        </p:nvSpPr>
        <p:spPr>
          <a:xfrm>
            <a:off x="141079" y="821207"/>
            <a:ext cx="8688106" cy="1066800"/>
          </a:xfrm>
        </p:spPr>
        <p:txBody>
          <a:bodyPr/>
          <a:lstStyle/>
          <a:p>
            <a:r>
              <a:rPr lang="en-US" altLang="ko-KR" sz="3200" b="1" dirty="0">
                <a:ea typeface="굴림" panose="020B0600000101010101" pitchFamily="34" charset="-127"/>
              </a:rPr>
              <a:t>6.4 Interference Mitigation Service Features (IV)</a:t>
            </a:r>
            <a:endParaRPr lang="ko-KR" altLang="en-US" sz="3200" b="1" dirty="0">
              <a:ea typeface="굴림" panose="020B0600000101010101" pitchFamily="34" charset="-127"/>
            </a:endParaRPr>
          </a:p>
        </p:txBody>
      </p:sp>
      <p:sp>
        <p:nvSpPr>
          <p:cNvPr id="20483" name="내용 개체 틀 2">
            <a:extLst>
              <a:ext uri="{FF2B5EF4-FFF2-40B4-BE49-F238E27FC236}">
                <a16:creationId xmlns:a16="http://schemas.microsoft.com/office/drawing/2014/main" id="{7CD3A6C1-A4D4-7704-679F-93882659AD88}"/>
              </a:ext>
            </a:extLst>
          </p:cNvPr>
          <p:cNvSpPr>
            <a:spLocks noGrp="1" noChangeArrowheads="1"/>
          </p:cNvSpPr>
          <p:nvPr>
            <p:ph idx="1"/>
          </p:nvPr>
        </p:nvSpPr>
        <p:spPr>
          <a:xfrm>
            <a:off x="685800" y="2078832"/>
            <a:ext cx="7772400" cy="1350169"/>
          </a:xfrm>
        </p:spPr>
        <p:txBody>
          <a:bodyPr>
            <a:normAutofit fontScale="47500" lnSpcReduction="20000"/>
          </a:bodyPr>
          <a:lstStyle/>
          <a:p>
            <a:pPr>
              <a:defRPr/>
            </a:pPr>
            <a:r>
              <a:rPr lang="en-US" altLang="ko-KR" dirty="0">
                <a:ea typeface="굴림" panose="020B0600000101010101" pitchFamily="50" charset="-127"/>
              </a:rPr>
              <a:t>for coexistence class 2</a:t>
            </a:r>
          </a:p>
          <a:p>
            <a:pPr>
              <a:defRPr/>
            </a:pPr>
            <a:r>
              <a:rPr lang="en-US" altLang="ko-KR" dirty="0">
                <a:ea typeface="굴림" panose="020B0600000101010101" pitchFamily="50" charset="-127"/>
              </a:rPr>
              <a:t>reconfigure group </a:t>
            </a:r>
            <a:r>
              <a:rPr lang="en-US" altLang="ko-KR" dirty="0" err="1">
                <a:ea typeface="굴림" panose="020B0600000101010101" pitchFamily="50" charset="-127"/>
              </a:rPr>
              <a:t>superframe</a:t>
            </a:r>
            <a:r>
              <a:rPr lang="en-US" altLang="ko-KR" dirty="0">
                <a:ea typeface="굴림" panose="020B0600000101010101" pitchFamily="50" charset="-127"/>
              </a:rPr>
              <a:t> of 15.6ma not to interfere 15.6-2012 </a:t>
            </a:r>
            <a:r>
              <a:rPr lang="en-US" altLang="ko-KR" dirty="0" err="1">
                <a:ea typeface="굴림" panose="020B0600000101010101" pitchFamily="50" charset="-127"/>
              </a:rPr>
              <a:t>superframe</a:t>
            </a:r>
            <a:r>
              <a:rPr lang="en-US" altLang="ko-KR" dirty="0">
                <a:ea typeface="굴림" panose="020B0600000101010101" pitchFamily="50" charset="-127"/>
              </a:rPr>
              <a:t> </a:t>
            </a:r>
          </a:p>
          <a:p>
            <a:pPr lvl="1">
              <a:defRPr/>
            </a:pPr>
            <a:r>
              <a:rPr lang="en-US" altLang="ko-KR" dirty="0">
                <a:ea typeface="굴림" panose="020B0600000101010101" pitchFamily="50" charset="-127"/>
              </a:rPr>
              <a:t>not to collide with group beacon, group allocation map, and beacon of a BAN in a group of 15.6ma to beacon of 15.6-2012 </a:t>
            </a:r>
            <a:r>
              <a:rPr lang="en-US" altLang="ko-KR" dirty="0" err="1">
                <a:ea typeface="굴림" panose="020B0600000101010101" pitchFamily="50" charset="-127"/>
              </a:rPr>
              <a:t>superframe</a:t>
            </a:r>
            <a:r>
              <a:rPr lang="en-US" altLang="ko-KR" dirty="0">
                <a:ea typeface="굴림" panose="020B0600000101010101" pitchFamily="50" charset="-127"/>
              </a:rPr>
              <a:t> </a:t>
            </a:r>
          </a:p>
        </p:txBody>
      </p:sp>
      <p:sp>
        <p:nvSpPr>
          <p:cNvPr id="21508" name="슬라이드 번호 개체 틀 3">
            <a:extLst>
              <a:ext uri="{FF2B5EF4-FFF2-40B4-BE49-F238E27FC236}">
                <a16:creationId xmlns:a16="http://schemas.microsoft.com/office/drawing/2014/main" id="{1C178228-3CE2-67B7-1E20-D95B37689A2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53D2F531-087D-4680-9FA5-2CF39A82E27C}" type="slidenum">
              <a:rPr lang="en-US" altLang="ko-KR" sz="900">
                <a:latin typeface="Times New Roman" panose="02020603050405020304" pitchFamily="18" charset="0"/>
                <a:ea typeface="굴림" panose="020B0600000101010101" pitchFamily="34" charset="-127"/>
              </a:rPr>
              <a:pPr>
                <a:spcBef>
                  <a:spcPct val="0"/>
                </a:spcBef>
                <a:buFontTx/>
                <a:buNone/>
              </a:pPr>
              <a:t>36</a:t>
            </a:fld>
            <a:endParaRPr lang="en-US" altLang="ko-KR" sz="900">
              <a:latin typeface="Times New Roman" panose="02020603050405020304" pitchFamily="18" charset="0"/>
              <a:ea typeface="굴림" panose="020B0600000101010101" pitchFamily="34" charset="-127"/>
            </a:endParaRPr>
          </a:p>
        </p:txBody>
      </p:sp>
      <p:grpSp>
        <p:nvGrpSpPr>
          <p:cNvPr id="21509" name="그룹 22">
            <a:extLst>
              <a:ext uri="{FF2B5EF4-FFF2-40B4-BE49-F238E27FC236}">
                <a16:creationId xmlns:a16="http://schemas.microsoft.com/office/drawing/2014/main" id="{6CC670CD-0131-FD2E-79BA-C7EBC9C14E3F}"/>
              </a:ext>
            </a:extLst>
          </p:cNvPr>
          <p:cNvGrpSpPr>
            <a:grpSpLocks/>
          </p:cNvGrpSpPr>
          <p:nvPr/>
        </p:nvGrpSpPr>
        <p:grpSpPr bwMode="auto">
          <a:xfrm>
            <a:off x="1497806" y="3537347"/>
            <a:ext cx="6373416" cy="671513"/>
            <a:chOff x="2840057" y="3611248"/>
            <a:chExt cx="9230498" cy="981212"/>
          </a:xfrm>
        </p:grpSpPr>
        <p:pic>
          <p:nvPicPr>
            <p:cNvPr id="21545" name="그림 7">
              <a:extLst>
                <a:ext uri="{FF2B5EF4-FFF2-40B4-BE49-F238E27FC236}">
                  <a16:creationId xmlns:a16="http://schemas.microsoft.com/office/drawing/2014/main" id="{857BA621-2781-ECAB-2E4B-3735098DE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57" y="3611248"/>
              <a:ext cx="7525800" cy="9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46" name="직선 화살표 연결선 11">
              <a:extLst>
                <a:ext uri="{FF2B5EF4-FFF2-40B4-BE49-F238E27FC236}">
                  <a16:creationId xmlns:a16="http://schemas.microsoft.com/office/drawing/2014/main" id="{A22395F3-B0BE-E4D7-A734-7B328C3F71E1}"/>
                </a:ext>
              </a:extLst>
            </p:cNvPr>
            <p:cNvCxnSpPr>
              <a:cxnSpLocks/>
            </p:cNvCxnSpPr>
            <p:nvPr/>
          </p:nvCxnSpPr>
          <p:spPr bwMode="auto">
            <a:xfrm>
              <a:off x="10056440" y="4406968"/>
              <a:ext cx="1728192"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47" name="직선 연결선 13">
              <a:extLst>
                <a:ext uri="{FF2B5EF4-FFF2-40B4-BE49-F238E27FC236}">
                  <a16:creationId xmlns:a16="http://schemas.microsoft.com/office/drawing/2014/main" id="{D2A15418-ABD8-31F9-5880-81EACEFA1612}"/>
                </a:ext>
              </a:extLst>
            </p:cNvPr>
            <p:cNvCxnSpPr>
              <a:cxnSpLocks/>
            </p:cNvCxnSpPr>
            <p:nvPr/>
          </p:nvCxnSpPr>
          <p:spPr bwMode="auto">
            <a:xfrm>
              <a:off x="10200456" y="3988846"/>
              <a:ext cx="1584176"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1548" name="직선 연결선 14">
              <a:extLst>
                <a:ext uri="{FF2B5EF4-FFF2-40B4-BE49-F238E27FC236}">
                  <a16:creationId xmlns:a16="http://schemas.microsoft.com/office/drawing/2014/main" id="{350E5F4B-34F5-A2D5-1BDC-EDBBB4582680}"/>
                </a:ext>
              </a:extLst>
            </p:cNvPr>
            <p:cNvCxnSpPr>
              <a:cxnSpLocks/>
            </p:cNvCxnSpPr>
            <p:nvPr/>
          </p:nvCxnSpPr>
          <p:spPr bwMode="auto">
            <a:xfrm>
              <a:off x="11792658" y="3672152"/>
              <a:ext cx="0" cy="859405"/>
            </a:xfrm>
            <a:prstGeom prst="line">
              <a:avLst/>
            </a:prstGeom>
            <a:noFill/>
            <a:ln w="1905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1549" name="TextBox 19">
              <a:extLst>
                <a:ext uri="{FF2B5EF4-FFF2-40B4-BE49-F238E27FC236}">
                  <a16:creationId xmlns:a16="http://schemas.microsoft.com/office/drawing/2014/main" id="{1716A490-606E-BED3-1B12-6D44BD42090F}"/>
                </a:ext>
              </a:extLst>
            </p:cNvPr>
            <p:cNvSpPr txBox="1">
              <a:spLocks noChangeArrowheads="1"/>
            </p:cNvSpPr>
            <p:nvPr/>
          </p:nvSpPr>
          <p:spPr bwMode="auto">
            <a:xfrm>
              <a:off x="9760051" y="3952827"/>
              <a:ext cx="2310504" cy="53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ko-KR" altLang="en-US" sz="900">
                  <a:latin typeface="Times New Roman" panose="02020603050405020304" pitchFamily="18" charset="0"/>
                </a:rPr>
                <a:t> I inactive superframes</a:t>
              </a:r>
              <a:endParaRPr lang="en-US" altLang="ko-KR" sz="900">
                <a:latin typeface="Times New Roman" panose="02020603050405020304" pitchFamily="18" charset="0"/>
              </a:endParaRPr>
            </a:p>
            <a:p>
              <a:pPr algn="ctr">
                <a:spcBef>
                  <a:spcPct val="0"/>
                </a:spcBef>
                <a:buFontTx/>
                <a:buNone/>
              </a:pPr>
              <a:r>
                <a:rPr lang="ko-KR" altLang="en-US" sz="900">
                  <a:latin typeface="Times New Roman" panose="02020603050405020304" pitchFamily="18" charset="0"/>
                </a:rPr>
                <a:t>(beacon periods)</a:t>
              </a:r>
            </a:p>
          </p:txBody>
        </p:sp>
      </p:grpSp>
      <p:grpSp>
        <p:nvGrpSpPr>
          <p:cNvPr id="21510" name="그룹 61">
            <a:extLst>
              <a:ext uri="{FF2B5EF4-FFF2-40B4-BE49-F238E27FC236}">
                <a16:creationId xmlns:a16="http://schemas.microsoft.com/office/drawing/2014/main" id="{05CB8912-4CE6-1914-47A7-CC861831F890}"/>
              </a:ext>
            </a:extLst>
          </p:cNvPr>
          <p:cNvGrpSpPr>
            <a:grpSpLocks/>
          </p:cNvGrpSpPr>
          <p:nvPr/>
        </p:nvGrpSpPr>
        <p:grpSpPr bwMode="auto">
          <a:xfrm>
            <a:off x="1709738" y="4341020"/>
            <a:ext cx="5588794" cy="1149416"/>
            <a:chOff x="66675" y="4817904"/>
            <a:chExt cx="7451725" cy="1532713"/>
          </a:xfrm>
        </p:grpSpPr>
        <p:grpSp>
          <p:nvGrpSpPr>
            <p:cNvPr id="21515" name="그룹 55">
              <a:extLst>
                <a:ext uri="{FF2B5EF4-FFF2-40B4-BE49-F238E27FC236}">
                  <a16:creationId xmlns:a16="http://schemas.microsoft.com/office/drawing/2014/main" id="{C2FB4C20-57FB-78A2-1C47-F91694037939}"/>
                </a:ext>
              </a:extLst>
            </p:cNvPr>
            <p:cNvGrpSpPr>
              <a:grpSpLocks/>
            </p:cNvGrpSpPr>
            <p:nvPr/>
          </p:nvGrpSpPr>
          <p:grpSpPr bwMode="auto">
            <a:xfrm>
              <a:off x="66675" y="4817904"/>
              <a:ext cx="7451725" cy="1532713"/>
              <a:chOff x="66675" y="4817904"/>
              <a:chExt cx="7451725" cy="1532713"/>
            </a:xfrm>
          </p:grpSpPr>
          <p:cxnSp>
            <p:nvCxnSpPr>
              <p:cNvPr id="21517" name="직선 연결선 13">
                <a:extLst>
                  <a:ext uri="{FF2B5EF4-FFF2-40B4-BE49-F238E27FC236}">
                    <a16:creationId xmlns:a16="http://schemas.microsoft.com/office/drawing/2014/main" id="{E1AC35AE-731C-D1F7-5B9C-C4C8C6ED6E95}"/>
                  </a:ext>
                </a:extLst>
              </p:cNvPr>
              <p:cNvCxnSpPr>
                <a:cxnSpLocks/>
              </p:cNvCxnSpPr>
              <p:nvPr/>
            </p:nvCxnSpPr>
            <p:spPr bwMode="auto">
              <a:xfrm>
                <a:off x="328613" y="4970463"/>
                <a:ext cx="3175" cy="430212"/>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1518" name="직선 연결선 14">
                <a:extLst>
                  <a:ext uri="{FF2B5EF4-FFF2-40B4-BE49-F238E27FC236}">
                    <a16:creationId xmlns:a16="http://schemas.microsoft.com/office/drawing/2014/main" id="{AC78F367-1092-7A95-77B6-419A527588D4}"/>
                  </a:ext>
                </a:extLst>
              </p:cNvPr>
              <p:cNvCxnSpPr>
                <a:cxnSpLocks/>
              </p:cNvCxnSpPr>
              <p:nvPr/>
            </p:nvCxnSpPr>
            <p:spPr bwMode="auto">
              <a:xfrm>
                <a:off x="2098675" y="5064125"/>
                <a:ext cx="0" cy="360363"/>
              </a:xfrm>
              <a:prstGeom prst="line">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1519" name="직선 연결선 15">
                <a:extLst>
                  <a:ext uri="{FF2B5EF4-FFF2-40B4-BE49-F238E27FC236}">
                    <a16:creationId xmlns:a16="http://schemas.microsoft.com/office/drawing/2014/main" id="{C9AC7E25-F504-4B4F-F5EB-AC277D42D65E}"/>
                  </a:ext>
                </a:extLst>
              </p:cNvPr>
              <p:cNvCxnSpPr>
                <a:cxnSpLocks/>
              </p:cNvCxnSpPr>
              <p:nvPr/>
            </p:nvCxnSpPr>
            <p:spPr bwMode="auto">
              <a:xfrm>
                <a:off x="6284913" y="5049838"/>
                <a:ext cx="0" cy="36036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1520" name="직선 연결선 16">
                <a:extLst>
                  <a:ext uri="{FF2B5EF4-FFF2-40B4-BE49-F238E27FC236}">
                    <a16:creationId xmlns:a16="http://schemas.microsoft.com/office/drawing/2014/main" id="{AB725B51-3101-963B-27FA-9B6EAD4B36B7}"/>
                  </a:ext>
                </a:extLst>
              </p:cNvPr>
              <p:cNvCxnSpPr>
                <a:cxnSpLocks/>
              </p:cNvCxnSpPr>
              <p:nvPr/>
            </p:nvCxnSpPr>
            <p:spPr bwMode="auto">
              <a:xfrm>
                <a:off x="3482975" y="5065713"/>
                <a:ext cx="0" cy="36036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1521" name="직사각형 4">
                <a:extLst>
                  <a:ext uri="{FF2B5EF4-FFF2-40B4-BE49-F238E27FC236}">
                    <a16:creationId xmlns:a16="http://schemas.microsoft.com/office/drawing/2014/main" id="{50009B52-13E2-DE3A-4D72-856BE9597E77}"/>
                  </a:ext>
                </a:extLst>
              </p:cNvPr>
              <p:cNvSpPr>
                <a:spLocks noChangeArrowheads="1"/>
              </p:cNvSpPr>
              <p:nvPr/>
            </p:nvSpPr>
            <p:spPr bwMode="auto">
              <a:xfrm>
                <a:off x="344488" y="5124450"/>
                <a:ext cx="365125" cy="288925"/>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GB</a:t>
                </a:r>
                <a:endParaRPr lang="ko-KR" altLang="en-US" sz="675">
                  <a:latin typeface="Times New Roman" panose="02020603050405020304" pitchFamily="18" charset="0"/>
                </a:endParaRPr>
              </a:p>
            </p:txBody>
          </p:sp>
          <p:cxnSp>
            <p:nvCxnSpPr>
              <p:cNvPr id="21522" name="직선 화살표 연결선 19">
                <a:extLst>
                  <a:ext uri="{FF2B5EF4-FFF2-40B4-BE49-F238E27FC236}">
                    <a16:creationId xmlns:a16="http://schemas.microsoft.com/office/drawing/2014/main" id="{84F2C0A6-138C-8DA8-46B5-CFE6F4443E2E}"/>
                  </a:ext>
                </a:extLst>
              </p:cNvPr>
              <p:cNvCxnSpPr>
                <a:cxnSpLocks/>
              </p:cNvCxnSpPr>
              <p:nvPr/>
            </p:nvCxnSpPr>
            <p:spPr bwMode="auto">
              <a:xfrm>
                <a:off x="2098675" y="5059363"/>
                <a:ext cx="1384300"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1523" name="TextBox 20">
                <a:extLst>
                  <a:ext uri="{FF2B5EF4-FFF2-40B4-BE49-F238E27FC236}">
                    <a16:creationId xmlns:a16="http://schemas.microsoft.com/office/drawing/2014/main" id="{D85A926E-E7C0-CBD5-B1B9-EF7C33A645B9}"/>
                  </a:ext>
                </a:extLst>
              </p:cNvPr>
              <p:cNvSpPr txBox="1">
                <a:spLocks noChangeArrowheads="1"/>
              </p:cNvSpPr>
              <p:nvPr/>
            </p:nvSpPr>
            <p:spPr bwMode="auto">
              <a:xfrm>
                <a:off x="2105026" y="4882397"/>
                <a:ext cx="1384300" cy="1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BAN#0(Coord BAN) </a:t>
                </a:r>
                <a:endParaRPr lang="ko-KR" altLang="en-US" sz="750">
                  <a:latin typeface="Times New Roman" panose="02020603050405020304" pitchFamily="18" charset="0"/>
                </a:endParaRPr>
              </a:p>
            </p:txBody>
          </p:sp>
          <p:cxnSp>
            <p:nvCxnSpPr>
              <p:cNvPr id="21524" name="직선 화살표 연결선 21">
                <a:extLst>
                  <a:ext uri="{FF2B5EF4-FFF2-40B4-BE49-F238E27FC236}">
                    <a16:creationId xmlns:a16="http://schemas.microsoft.com/office/drawing/2014/main" id="{968D892F-E682-8313-3CE0-52D7F198D4B7}"/>
                  </a:ext>
                </a:extLst>
              </p:cNvPr>
              <p:cNvCxnSpPr>
                <a:cxnSpLocks/>
              </p:cNvCxnSpPr>
              <p:nvPr/>
            </p:nvCxnSpPr>
            <p:spPr bwMode="auto">
              <a:xfrm>
                <a:off x="296863" y="5786438"/>
                <a:ext cx="1801812"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9" name="TextBox 22">
                <a:extLst>
                  <a:ext uri="{FF2B5EF4-FFF2-40B4-BE49-F238E27FC236}">
                    <a16:creationId xmlns:a16="http://schemas.microsoft.com/office/drawing/2014/main" id="{A6752748-07F0-16CD-6A02-452068F6A2D5}"/>
                  </a:ext>
                </a:extLst>
              </p:cNvPr>
              <p:cNvSpPr txBox="1">
                <a:spLocks noChangeArrowheads="1"/>
              </p:cNvSpPr>
              <p:nvPr/>
            </p:nvSpPr>
            <p:spPr bwMode="auto">
              <a:xfrm>
                <a:off x="66675" y="5749865"/>
                <a:ext cx="2266951" cy="28480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Coordination Period (GCP)</a:t>
                </a:r>
                <a:endParaRPr lang="ko-KR" altLang="en-US" sz="788" dirty="0">
                  <a:latin typeface="Times New Roman" panose="02020603050405020304" pitchFamily="18" charset="0"/>
                  <a:ea typeface="굴림" panose="020B0600000101010101" pitchFamily="50" charset="-127"/>
                </a:endParaRPr>
              </a:p>
            </p:txBody>
          </p:sp>
          <p:cxnSp>
            <p:nvCxnSpPr>
              <p:cNvPr id="21526" name="직선 화살표 연결선 31">
                <a:extLst>
                  <a:ext uri="{FF2B5EF4-FFF2-40B4-BE49-F238E27FC236}">
                    <a16:creationId xmlns:a16="http://schemas.microsoft.com/office/drawing/2014/main" id="{5F79C04A-F824-C5D0-924F-1538FE73FFB7}"/>
                  </a:ext>
                </a:extLst>
              </p:cNvPr>
              <p:cNvCxnSpPr>
                <a:cxnSpLocks/>
              </p:cNvCxnSpPr>
              <p:nvPr/>
            </p:nvCxnSpPr>
            <p:spPr bwMode="auto">
              <a:xfrm flipV="1">
                <a:off x="2098675" y="5778500"/>
                <a:ext cx="5419725" cy="20638"/>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1" name="TextBox 32">
                <a:extLst>
                  <a:ext uri="{FF2B5EF4-FFF2-40B4-BE49-F238E27FC236}">
                    <a16:creationId xmlns:a16="http://schemas.microsoft.com/office/drawing/2014/main" id="{F03F8926-6F96-B4D5-5721-22A57D5E1D1D}"/>
                  </a:ext>
                </a:extLst>
              </p:cNvPr>
              <p:cNvSpPr txBox="1">
                <a:spLocks noChangeArrowheads="1"/>
              </p:cNvSpPr>
              <p:nvPr/>
            </p:nvSpPr>
            <p:spPr bwMode="auto">
              <a:xfrm>
                <a:off x="3879849" y="5748276"/>
                <a:ext cx="1987551" cy="28480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Allocation Period (GAP)</a:t>
                </a:r>
                <a:endParaRPr lang="ko-KR" altLang="en-US" sz="788" dirty="0">
                  <a:latin typeface="Times New Roman" panose="02020603050405020304" pitchFamily="18" charset="0"/>
                  <a:ea typeface="굴림" panose="020B0600000101010101" pitchFamily="50" charset="-127"/>
                </a:endParaRPr>
              </a:p>
            </p:txBody>
          </p:sp>
          <p:sp>
            <p:nvSpPr>
              <p:cNvPr id="21528" name="직사각형 4">
                <a:extLst>
                  <a:ext uri="{FF2B5EF4-FFF2-40B4-BE49-F238E27FC236}">
                    <a16:creationId xmlns:a16="http://schemas.microsoft.com/office/drawing/2014/main" id="{938759C8-9CD9-4EE0-C0A5-C04135E314D9}"/>
                  </a:ext>
                </a:extLst>
              </p:cNvPr>
              <p:cNvSpPr>
                <a:spLocks noChangeArrowheads="1"/>
              </p:cNvSpPr>
              <p:nvPr/>
            </p:nvSpPr>
            <p:spPr bwMode="auto">
              <a:xfrm>
                <a:off x="698501" y="5124450"/>
                <a:ext cx="1004888" cy="288829"/>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GC</a:t>
                </a:r>
                <a:endParaRPr lang="ko-KR" altLang="en-US" sz="750">
                  <a:latin typeface="Times New Roman" panose="02020603050405020304" pitchFamily="18" charset="0"/>
                </a:endParaRPr>
              </a:p>
            </p:txBody>
          </p:sp>
          <p:sp>
            <p:nvSpPr>
              <p:cNvPr id="21529" name="직사각형 4">
                <a:extLst>
                  <a:ext uri="{FF2B5EF4-FFF2-40B4-BE49-F238E27FC236}">
                    <a16:creationId xmlns:a16="http://schemas.microsoft.com/office/drawing/2014/main" id="{419D8447-55C5-ABCE-51C7-D8384251B498}"/>
                  </a:ext>
                </a:extLst>
              </p:cNvPr>
              <p:cNvSpPr>
                <a:spLocks noChangeArrowheads="1"/>
              </p:cNvSpPr>
              <p:nvPr/>
            </p:nvSpPr>
            <p:spPr bwMode="auto">
              <a:xfrm>
                <a:off x="1727200" y="5124450"/>
                <a:ext cx="365125" cy="288925"/>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GN.</a:t>
                </a:r>
                <a:endParaRPr lang="ko-KR" altLang="en-US" sz="750">
                  <a:latin typeface="Times New Roman" panose="02020603050405020304" pitchFamily="18" charset="0"/>
                </a:endParaRPr>
              </a:p>
            </p:txBody>
          </p:sp>
          <p:cxnSp>
            <p:nvCxnSpPr>
              <p:cNvPr id="21530" name="직선 연결선 38">
                <a:extLst>
                  <a:ext uri="{FF2B5EF4-FFF2-40B4-BE49-F238E27FC236}">
                    <a16:creationId xmlns:a16="http://schemas.microsoft.com/office/drawing/2014/main" id="{43CB664C-F0D4-E2A6-4475-14586B084902}"/>
                  </a:ext>
                </a:extLst>
              </p:cNvPr>
              <p:cNvCxnSpPr>
                <a:cxnSpLocks/>
              </p:cNvCxnSpPr>
              <p:nvPr/>
            </p:nvCxnSpPr>
            <p:spPr bwMode="auto">
              <a:xfrm>
                <a:off x="4540250" y="5054600"/>
                <a:ext cx="0" cy="36036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1531" name="직선 화살표 연결선 42">
                <a:extLst>
                  <a:ext uri="{FF2B5EF4-FFF2-40B4-BE49-F238E27FC236}">
                    <a16:creationId xmlns:a16="http://schemas.microsoft.com/office/drawing/2014/main" id="{9609C17A-9F00-23D6-12F0-354434B8951D}"/>
                  </a:ext>
                </a:extLst>
              </p:cNvPr>
              <p:cNvCxnSpPr>
                <a:cxnSpLocks/>
              </p:cNvCxnSpPr>
              <p:nvPr/>
            </p:nvCxnSpPr>
            <p:spPr bwMode="auto">
              <a:xfrm>
                <a:off x="3482975" y="5059363"/>
                <a:ext cx="1057275"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1532" name="TextBox 43">
                <a:extLst>
                  <a:ext uri="{FF2B5EF4-FFF2-40B4-BE49-F238E27FC236}">
                    <a16:creationId xmlns:a16="http://schemas.microsoft.com/office/drawing/2014/main" id="{0C6D0DB0-1AB5-C803-5D52-3B11D1F39005}"/>
                  </a:ext>
                </a:extLst>
              </p:cNvPr>
              <p:cNvSpPr txBox="1">
                <a:spLocks noChangeArrowheads="1"/>
              </p:cNvSpPr>
              <p:nvPr/>
            </p:nvSpPr>
            <p:spPr bwMode="auto">
              <a:xfrm>
                <a:off x="3325811" y="4817904"/>
                <a:ext cx="1924051" cy="2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BAN #1 Superframe Duration</a:t>
                </a:r>
                <a:endParaRPr lang="ko-KR" altLang="en-US" sz="750">
                  <a:latin typeface="Times New Roman" panose="02020603050405020304" pitchFamily="18" charset="0"/>
                </a:endParaRPr>
              </a:p>
            </p:txBody>
          </p:sp>
          <p:cxnSp>
            <p:nvCxnSpPr>
              <p:cNvPr id="21533" name="직선 화살표 연결선 47">
                <a:extLst>
                  <a:ext uri="{FF2B5EF4-FFF2-40B4-BE49-F238E27FC236}">
                    <a16:creationId xmlns:a16="http://schemas.microsoft.com/office/drawing/2014/main" id="{EDFA17AA-975A-0208-E031-9724847A727F}"/>
                  </a:ext>
                </a:extLst>
              </p:cNvPr>
              <p:cNvCxnSpPr>
                <a:cxnSpLocks/>
              </p:cNvCxnSpPr>
              <p:nvPr/>
            </p:nvCxnSpPr>
            <p:spPr bwMode="auto">
              <a:xfrm>
                <a:off x="6284913" y="5059363"/>
                <a:ext cx="1193800"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 name="TextBox 48">
                <a:extLst>
                  <a:ext uri="{FF2B5EF4-FFF2-40B4-BE49-F238E27FC236}">
                    <a16:creationId xmlns:a16="http://schemas.microsoft.com/office/drawing/2014/main" id="{E43CD2C5-C95B-1A1F-6374-D1D5B32786D3}"/>
                  </a:ext>
                </a:extLst>
              </p:cNvPr>
              <p:cNvSpPr txBox="1">
                <a:spLocks noChangeArrowheads="1"/>
              </p:cNvSpPr>
              <p:nvPr/>
            </p:nvSpPr>
            <p:spPr bwMode="auto">
              <a:xfrm>
                <a:off x="6353175" y="4835368"/>
                <a:ext cx="1057275" cy="28480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BAN #n SD</a:t>
                </a:r>
                <a:endParaRPr lang="ko-KR" altLang="en-US" sz="788" dirty="0">
                  <a:latin typeface="Times New Roman" panose="02020603050405020304" pitchFamily="18" charset="0"/>
                  <a:ea typeface="굴림" panose="020B0600000101010101" pitchFamily="50" charset="-127"/>
                </a:endParaRPr>
              </a:p>
            </p:txBody>
          </p:sp>
          <p:cxnSp>
            <p:nvCxnSpPr>
              <p:cNvPr id="21535" name="직선 화살표 연결선 61">
                <a:extLst>
                  <a:ext uri="{FF2B5EF4-FFF2-40B4-BE49-F238E27FC236}">
                    <a16:creationId xmlns:a16="http://schemas.microsoft.com/office/drawing/2014/main" id="{79F03849-ADD0-E7D8-54D2-11DB4824D18B}"/>
                  </a:ext>
                </a:extLst>
              </p:cNvPr>
              <p:cNvCxnSpPr>
                <a:cxnSpLocks/>
              </p:cNvCxnSpPr>
              <p:nvPr/>
            </p:nvCxnSpPr>
            <p:spPr bwMode="auto">
              <a:xfrm flipV="1">
                <a:off x="320675" y="6073775"/>
                <a:ext cx="7197725" cy="7938"/>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TextBox 9215">
                <a:extLst>
                  <a:ext uri="{FF2B5EF4-FFF2-40B4-BE49-F238E27FC236}">
                    <a16:creationId xmlns:a16="http://schemas.microsoft.com/office/drawing/2014/main" id="{42894FFF-410F-4249-401D-05C6A886F548}"/>
                  </a:ext>
                </a:extLst>
              </p:cNvPr>
              <p:cNvSpPr txBox="1">
                <a:spLocks noChangeArrowheads="1"/>
              </p:cNvSpPr>
              <p:nvPr/>
            </p:nvSpPr>
            <p:spPr bwMode="auto">
              <a:xfrm>
                <a:off x="1917700" y="6065808"/>
                <a:ext cx="3995738" cy="28480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Beacon Interval (</a:t>
                </a:r>
                <a:r>
                  <a:rPr lang="en-US" altLang="ko-KR" sz="788" dirty="0" err="1">
                    <a:latin typeface="Times New Roman" panose="02020603050405020304" pitchFamily="18" charset="0"/>
                    <a:ea typeface="굴림" panose="020B0600000101010101" pitchFamily="50" charset="-127"/>
                  </a:rPr>
                  <a:t>GBI</a:t>
                </a:r>
                <a:r>
                  <a:rPr lang="en-US" altLang="ko-KR" sz="788" dirty="0">
                    <a:latin typeface="Times New Roman" panose="02020603050405020304" pitchFamily="18" charset="0"/>
                    <a:ea typeface="굴림" panose="020B0600000101010101" pitchFamily="50" charset="-127"/>
                  </a:rPr>
                  <a:t>)</a:t>
                </a:r>
                <a:endParaRPr lang="ko-KR" altLang="en-US" sz="788" dirty="0">
                  <a:latin typeface="Times New Roman" panose="02020603050405020304" pitchFamily="18" charset="0"/>
                  <a:ea typeface="굴림" panose="020B0600000101010101" pitchFamily="50" charset="-127"/>
                </a:endParaRPr>
              </a:p>
            </p:txBody>
          </p:sp>
          <p:sp>
            <p:nvSpPr>
              <p:cNvPr id="31" name="직사각형 30">
                <a:extLst>
                  <a:ext uri="{FF2B5EF4-FFF2-40B4-BE49-F238E27FC236}">
                    <a16:creationId xmlns:a16="http://schemas.microsoft.com/office/drawing/2014/main" id="{9842DC0B-722B-C56E-C3CF-8580205AD64B}"/>
                  </a:ext>
                </a:extLst>
              </p:cNvPr>
              <p:cNvSpPr/>
              <p:nvPr/>
            </p:nvSpPr>
            <p:spPr bwMode="auto">
              <a:xfrm>
                <a:off x="3482975" y="5133850"/>
                <a:ext cx="152400" cy="282604"/>
              </a:xfrm>
              <a:prstGeom prst="rect">
                <a:avLst/>
              </a:prstGeom>
              <a:noFill/>
              <a:ln w="12700" cap="flat" cmpd="sng" algn="ctr">
                <a:solidFill>
                  <a:schemeClr val="tx1"/>
                </a:solidFill>
                <a:prstDash val="solid"/>
                <a:round/>
                <a:headEnd type="none" w="sm" len="sm"/>
                <a:tailEnd type="none" w="sm" len="sm"/>
              </a:ln>
              <a:effectLst/>
            </p:spPr>
            <p:txBody>
              <a:bodyPr anchor="ctr"/>
              <a:lstStyle/>
              <a:p>
                <a:pPr algn="ctr">
                  <a:defRPr/>
                </a:pPr>
                <a:r>
                  <a:rPr lang="en-US" altLang="ko-KR" sz="788" dirty="0">
                    <a:ea typeface="굴림" panose="020B0600000101010101" pitchFamily="50" charset="-127"/>
                  </a:rPr>
                  <a:t>B</a:t>
                </a:r>
                <a:endParaRPr lang="ko-KR" altLang="en-US" sz="788" dirty="0">
                  <a:ea typeface="굴림" panose="020B0600000101010101" pitchFamily="50" charset="-127"/>
                </a:endParaRPr>
              </a:p>
            </p:txBody>
          </p:sp>
          <p:sp>
            <p:nvSpPr>
              <p:cNvPr id="21538" name="직사각형 17422">
                <a:extLst>
                  <a:ext uri="{FF2B5EF4-FFF2-40B4-BE49-F238E27FC236}">
                    <a16:creationId xmlns:a16="http://schemas.microsoft.com/office/drawing/2014/main" id="{87D0B82A-9F0A-D76C-DF17-98F02BB66CB3}"/>
                  </a:ext>
                </a:extLst>
              </p:cNvPr>
              <p:cNvSpPr>
                <a:spLocks noChangeArrowheads="1"/>
              </p:cNvSpPr>
              <p:nvPr/>
            </p:nvSpPr>
            <p:spPr bwMode="auto">
              <a:xfrm>
                <a:off x="3638550" y="5130800"/>
                <a:ext cx="514350" cy="261937"/>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675">
                    <a:latin typeface="Times New Roman" panose="02020603050405020304" pitchFamily="18" charset="0"/>
                  </a:rPr>
                  <a:t>CAP</a:t>
                </a:r>
                <a:endParaRPr lang="ko-KR" altLang="en-US" sz="675">
                  <a:latin typeface="Times New Roman" panose="02020603050405020304" pitchFamily="18" charset="0"/>
                </a:endParaRPr>
              </a:p>
            </p:txBody>
          </p:sp>
          <p:sp>
            <p:nvSpPr>
              <p:cNvPr id="20481" name="직사각형 20480">
                <a:extLst>
                  <a:ext uri="{FF2B5EF4-FFF2-40B4-BE49-F238E27FC236}">
                    <a16:creationId xmlns:a16="http://schemas.microsoft.com/office/drawing/2014/main" id="{FB9F1D95-34CD-3120-027F-3668ECF1B8BE}"/>
                  </a:ext>
                </a:extLst>
              </p:cNvPr>
              <p:cNvSpPr/>
              <p:nvPr/>
            </p:nvSpPr>
            <p:spPr bwMode="auto">
              <a:xfrm>
                <a:off x="4133850" y="5125911"/>
                <a:ext cx="406400" cy="288955"/>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altLang="ko-KR" sz="675" dirty="0">
                    <a:ea typeface="굴림" panose="020B0600000101010101" pitchFamily="50" charset="-127"/>
                  </a:rPr>
                  <a:t>CFP</a:t>
                </a:r>
                <a:endParaRPr lang="ko-KR" altLang="en-US" sz="675" dirty="0">
                  <a:ea typeface="굴림" panose="020B0600000101010101" pitchFamily="50" charset="-127"/>
                </a:endParaRPr>
              </a:p>
            </p:txBody>
          </p:sp>
          <p:cxnSp>
            <p:nvCxnSpPr>
              <p:cNvPr id="21540" name="직선 화살표 연결선 47">
                <a:extLst>
                  <a:ext uri="{FF2B5EF4-FFF2-40B4-BE49-F238E27FC236}">
                    <a16:creationId xmlns:a16="http://schemas.microsoft.com/office/drawing/2014/main" id="{D1058F6D-F588-15BC-5A5E-F8DF37ED00BB}"/>
                  </a:ext>
                </a:extLst>
              </p:cNvPr>
              <p:cNvCxnSpPr>
                <a:cxnSpLocks/>
              </p:cNvCxnSpPr>
              <p:nvPr/>
            </p:nvCxnSpPr>
            <p:spPr bwMode="auto">
              <a:xfrm>
                <a:off x="6284913" y="5059363"/>
                <a:ext cx="1193800"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41" name="직선 연결선 13">
                <a:extLst>
                  <a:ext uri="{FF2B5EF4-FFF2-40B4-BE49-F238E27FC236}">
                    <a16:creationId xmlns:a16="http://schemas.microsoft.com/office/drawing/2014/main" id="{C7626B04-5F54-CE9A-83BB-E5401F37808F}"/>
                  </a:ext>
                </a:extLst>
              </p:cNvPr>
              <p:cNvCxnSpPr>
                <a:cxnSpLocks/>
              </p:cNvCxnSpPr>
              <p:nvPr/>
            </p:nvCxnSpPr>
            <p:spPr bwMode="auto">
              <a:xfrm flipH="1">
                <a:off x="7494588" y="4951413"/>
                <a:ext cx="11112" cy="469900"/>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1542" name="직선 연결선 50">
                <a:extLst>
                  <a:ext uri="{FF2B5EF4-FFF2-40B4-BE49-F238E27FC236}">
                    <a16:creationId xmlns:a16="http://schemas.microsoft.com/office/drawing/2014/main" id="{18C64333-0299-0BA8-93C2-7B97864F84FF}"/>
                  </a:ext>
                </a:extLst>
              </p:cNvPr>
              <p:cNvCxnSpPr>
                <a:cxnSpLocks/>
              </p:cNvCxnSpPr>
              <p:nvPr/>
            </p:nvCxnSpPr>
            <p:spPr bwMode="auto">
              <a:xfrm>
                <a:off x="311150" y="5402263"/>
                <a:ext cx="0" cy="938212"/>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21543" name="직선 연결선 50">
                <a:extLst>
                  <a:ext uri="{FF2B5EF4-FFF2-40B4-BE49-F238E27FC236}">
                    <a16:creationId xmlns:a16="http://schemas.microsoft.com/office/drawing/2014/main" id="{88718850-27A3-53D0-AF40-E7E3DE5B764C}"/>
                  </a:ext>
                </a:extLst>
              </p:cNvPr>
              <p:cNvCxnSpPr>
                <a:cxnSpLocks/>
              </p:cNvCxnSpPr>
              <p:nvPr/>
            </p:nvCxnSpPr>
            <p:spPr bwMode="auto">
              <a:xfrm>
                <a:off x="2092325" y="5419725"/>
                <a:ext cx="6350" cy="590550"/>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21544" name="직선 연결선 50">
                <a:extLst>
                  <a:ext uri="{FF2B5EF4-FFF2-40B4-BE49-F238E27FC236}">
                    <a16:creationId xmlns:a16="http://schemas.microsoft.com/office/drawing/2014/main" id="{2CA5F349-E692-297B-6C89-878CE2F333D9}"/>
                  </a:ext>
                </a:extLst>
              </p:cNvPr>
              <p:cNvCxnSpPr>
                <a:cxnSpLocks/>
              </p:cNvCxnSpPr>
              <p:nvPr/>
            </p:nvCxnSpPr>
            <p:spPr bwMode="auto">
              <a:xfrm>
                <a:off x="7494588" y="5329238"/>
                <a:ext cx="0" cy="938212"/>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grpSp>
        <p:cxnSp>
          <p:nvCxnSpPr>
            <p:cNvPr id="21516" name="직선 화살표 연결선 11">
              <a:extLst>
                <a:ext uri="{FF2B5EF4-FFF2-40B4-BE49-F238E27FC236}">
                  <a16:creationId xmlns:a16="http://schemas.microsoft.com/office/drawing/2014/main" id="{9B4016DD-A918-8750-18CB-36635B469AFC}"/>
                </a:ext>
              </a:extLst>
            </p:cNvPr>
            <p:cNvCxnSpPr>
              <a:cxnSpLocks/>
            </p:cNvCxnSpPr>
            <p:nvPr/>
          </p:nvCxnSpPr>
          <p:spPr bwMode="auto">
            <a:xfrm>
              <a:off x="341313" y="5400675"/>
              <a:ext cx="7177087" cy="15875"/>
            </a:xfrm>
            <a:prstGeom prst="straightConnector1">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cxnSp>
        <p:nvCxnSpPr>
          <p:cNvPr id="21511" name="직선 화살표 연결선 20490">
            <a:extLst>
              <a:ext uri="{FF2B5EF4-FFF2-40B4-BE49-F238E27FC236}">
                <a16:creationId xmlns:a16="http://schemas.microsoft.com/office/drawing/2014/main" id="{7F4C4991-2363-FCFD-17EE-0D0AACA28FFE}"/>
              </a:ext>
            </a:extLst>
          </p:cNvPr>
          <p:cNvCxnSpPr>
            <a:cxnSpLocks noChangeShapeType="1"/>
          </p:cNvCxnSpPr>
          <p:nvPr/>
        </p:nvCxnSpPr>
        <p:spPr bwMode="auto">
          <a:xfrm>
            <a:off x="1763316" y="3770710"/>
            <a:ext cx="270272" cy="723900"/>
          </a:xfrm>
          <a:prstGeom prst="straightConnector1">
            <a:avLst/>
          </a:prstGeom>
          <a:noFill/>
          <a:ln w="12700" algn="ctr">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cxnSp>
      <p:cxnSp>
        <p:nvCxnSpPr>
          <p:cNvPr id="21512" name="직선 화살표 연결선 20491">
            <a:extLst>
              <a:ext uri="{FF2B5EF4-FFF2-40B4-BE49-F238E27FC236}">
                <a16:creationId xmlns:a16="http://schemas.microsoft.com/office/drawing/2014/main" id="{AAD8F278-D71E-CDEA-789D-9D49E18FEB9F}"/>
              </a:ext>
            </a:extLst>
          </p:cNvPr>
          <p:cNvCxnSpPr>
            <a:cxnSpLocks/>
          </p:cNvCxnSpPr>
          <p:nvPr/>
        </p:nvCxnSpPr>
        <p:spPr bwMode="auto">
          <a:xfrm>
            <a:off x="1775223" y="3756422"/>
            <a:ext cx="1221581" cy="675084"/>
          </a:xfrm>
          <a:prstGeom prst="straightConnector1">
            <a:avLst/>
          </a:prstGeom>
          <a:noFill/>
          <a:ln w="12700" algn="ctr">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cxnSp>
      <p:cxnSp>
        <p:nvCxnSpPr>
          <p:cNvPr id="21513" name="직선 화살표 연결선 20492">
            <a:extLst>
              <a:ext uri="{FF2B5EF4-FFF2-40B4-BE49-F238E27FC236}">
                <a16:creationId xmlns:a16="http://schemas.microsoft.com/office/drawing/2014/main" id="{C11D24E1-DF6F-D324-1869-9469FD169C4C}"/>
              </a:ext>
            </a:extLst>
          </p:cNvPr>
          <p:cNvCxnSpPr>
            <a:cxnSpLocks/>
          </p:cNvCxnSpPr>
          <p:nvPr/>
        </p:nvCxnSpPr>
        <p:spPr bwMode="auto">
          <a:xfrm>
            <a:off x="1826419" y="3789760"/>
            <a:ext cx="2456260" cy="651272"/>
          </a:xfrm>
          <a:prstGeom prst="straightConnector1">
            <a:avLst/>
          </a:prstGeom>
          <a:noFill/>
          <a:ln w="12700" algn="ctr">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cxnSp>
      <p:cxnSp>
        <p:nvCxnSpPr>
          <p:cNvPr id="21514" name="직선 화살표 연결선 20497">
            <a:extLst>
              <a:ext uri="{FF2B5EF4-FFF2-40B4-BE49-F238E27FC236}">
                <a16:creationId xmlns:a16="http://schemas.microsoft.com/office/drawing/2014/main" id="{CD45FA45-7661-2A6E-9CC4-6AC87E6F9013}"/>
              </a:ext>
            </a:extLst>
          </p:cNvPr>
          <p:cNvCxnSpPr>
            <a:cxnSpLocks noChangeShapeType="1"/>
          </p:cNvCxnSpPr>
          <p:nvPr/>
        </p:nvCxnSpPr>
        <p:spPr bwMode="auto">
          <a:xfrm>
            <a:off x="1877616" y="3885010"/>
            <a:ext cx="270272" cy="723900"/>
          </a:xfrm>
          <a:prstGeom prst="straightConnector1">
            <a:avLst/>
          </a:prstGeom>
          <a:noFill/>
          <a:ln w="12700" algn="ctr">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cxnSp>
      <p:sp>
        <p:nvSpPr>
          <p:cNvPr id="2" name="日付プレースホルダー 1">
            <a:extLst>
              <a:ext uri="{FF2B5EF4-FFF2-40B4-BE49-F238E27FC236}">
                <a16:creationId xmlns:a16="http://schemas.microsoft.com/office/drawing/2014/main" id="{947FA985-DA95-A367-3A0D-10F7BED5D45E}"/>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E5B5645B-E52C-47BB-B4CF-D275AE56980C}"/>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그림 9">
            <a:extLst>
              <a:ext uri="{FF2B5EF4-FFF2-40B4-BE49-F238E27FC236}">
                <a16:creationId xmlns:a16="http://schemas.microsoft.com/office/drawing/2014/main" id="{1AC03FB9-D932-D2AD-048E-158F40418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335" y="3094435"/>
            <a:ext cx="482560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제목 1">
            <a:extLst>
              <a:ext uri="{FF2B5EF4-FFF2-40B4-BE49-F238E27FC236}">
                <a16:creationId xmlns:a16="http://schemas.microsoft.com/office/drawing/2014/main" id="{65F17601-01B1-A3A7-A4F7-3B9086456250}"/>
              </a:ext>
            </a:extLst>
          </p:cNvPr>
          <p:cNvSpPr>
            <a:spLocks noGrp="1" noChangeArrowheads="1"/>
          </p:cNvSpPr>
          <p:nvPr>
            <p:ph type="title"/>
          </p:nvPr>
        </p:nvSpPr>
        <p:spPr>
          <a:xfrm>
            <a:off x="168510" y="685800"/>
            <a:ext cx="8656755" cy="1066800"/>
          </a:xfrm>
        </p:spPr>
        <p:txBody>
          <a:bodyPr/>
          <a:lstStyle/>
          <a:p>
            <a:r>
              <a:rPr lang="en-US" altLang="ko-KR" sz="3200" b="1" dirty="0">
                <a:ea typeface="굴림" panose="020B0600000101010101" pitchFamily="34" charset="-127"/>
              </a:rPr>
              <a:t>6.4 Interference Mitigation Service Features (V)</a:t>
            </a:r>
            <a:endParaRPr lang="ko-KR" altLang="en-US" sz="3200" b="1" dirty="0">
              <a:ea typeface="굴림" panose="020B0600000101010101" pitchFamily="34" charset="-127"/>
            </a:endParaRPr>
          </a:p>
        </p:txBody>
      </p:sp>
      <p:sp>
        <p:nvSpPr>
          <p:cNvPr id="20483" name="내용 개체 틀 2">
            <a:extLst>
              <a:ext uri="{FF2B5EF4-FFF2-40B4-BE49-F238E27FC236}">
                <a16:creationId xmlns:a16="http://schemas.microsoft.com/office/drawing/2014/main" id="{C0F08306-F37E-9AB5-E7C9-296FF398AD8E}"/>
              </a:ext>
            </a:extLst>
          </p:cNvPr>
          <p:cNvSpPr>
            <a:spLocks noGrp="1" noChangeArrowheads="1"/>
          </p:cNvSpPr>
          <p:nvPr>
            <p:ph idx="1"/>
          </p:nvPr>
        </p:nvSpPr>
        <p:spPr>
          <a:xfrm>
            <a:off x="685800" y="2078831"/>
            <a:ext cx="7772400" cy="929879"/>
          </a:xfrm>
        </p:spPr>
        <p:txBody>
          <a:bodyPr>
            <a:normAutofit fontScale="32500" lnSpcReduction="20000"/>
          </a:bodyPr>
          <a:lstStyle/>
          <a:p>
            <a:pPr>
              <a:defRPr/>
            </a:pPr>
            <a:r>
              <a:rPr lang="en-US" altLang="ko-KR" dirty="0">
                <a:ea typeface="굴림" panose="020B0600000101010101" pitchFamily="50" charset="-127"/>
              </a:rPr>
              <a:t>for coexistence class 4</a:t>
            </a:r>
          </a:p>
          <a:p>
            <a:pPr>
              <a:defRPr/>
            </a:pPr>
            <a:r>
              <a:rPr lang="en-US" altLang="ko-KR" dirty="0">
                <a:ea typeface="굴림" panose="020B0600000101010101" pitchFamily="50" charset="-127"/>
              </a:rPr>
              <a:t>reconfigure group </a:t>
            </a:r>
            <a:r>
              <a:rPr lang="en-US" altLang="ko-KR" dirty="0" err="1">
                <a:ea typeface="굴림" panose="020B0600000101010101" pitchFamily="50" charset="-127"/>
              </a:rPr>
              <a:t>superframe</a:t>
            </a:r>
            <a:r>
              <a:rPr lang="en-US" altLang="ko-KR" dirty="0">
                <a:ea typeface="굴림" panose="020B0600000101010101" pitchFamily="50" charset="-127"/>
              </a:rPr>
              <a:t> of 15.6ma not to interfere 15.4 </a:t>
            </a:r>
            <a:r>
              <a:rPr lang="en-US" altLang="ko-KR" dirty="0" err="1">
                <a:ea typeface="굴림" panose="020B0600000101010101" pitchFamily="50" charset="-127"/>
              </a:rPr>
              <a:t>superframe</a:t>
            </a:r>
            <a:r>
              <a:rPr lang="en-US" altLang="ko-KR" dirty="0">
                <a:ea typeface="굴림" panose="020B0600000101010101" pitchFamily="50" charset="-127"/>
              </a:rPr>
              <a:t> </a:t>
            </a:r>
          </a:p>
          <a:p>
            <a:pPr lvl="1">
              <a:defRPr/>
            </a:pPr>
            <a:r>
              <a:rPr lang="en-US" altLang="ko-KR" dirty="0">
                <a:ea typeface="굴림" panose="020B0600000101010101" pitchFamily="50" charset="-127"/>
              </a:rPr>
              <a:t>not to collide with group beacon, group allocation map, and beacon of a BAN in a group of 15.6ma to beacon of 15.4 </a:t>
            </a:r>
            <a:r>
              <a:rPr lang="en-US" altLang="ko-KR" dirty="0" err="1">
                <a:ea typeface="굴림" panose="020B0600000101010101" pitchFamily="50" charset="-127"/>
              </a:rPr>
              <a:t>superframe</a:t>
            </a:r>
            <a:r>
              <a:rPr lang="en-US" altLang="ko-KR" dirty="0">
                <a:ea typeface="굴림" panose="020B0600000101010101" pitchFamily="50" charset="-127"/>
              </a:rPr>
              <a:t> </a:t>
            </a:r>
          </a:p>
        </p:txBody>
      </p:sp>
      <p:sp>
        <p:nvSpPr>
          <p:cNvPr id="22533" name="슬라이드 번호 개체 틀 3">
            <a:extLst>
              <a:ext uri="{FF2B5EF4-FFF2-40B4-BE49-F238E27FC236}">
                <a16:creationId xmlns:a16="http://schemas.microsoft.com/office/drawing/2014/main" id="{5D01462F-B9F7-ACB6-E0D3-344CA87C4B1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en-US" altLang="ko-KR" sz="900">
                <a:latin typeface="Times New Roman" panose="02020603050405020304" pitchFamily="18" charset="0"/>
                <a:ea typeface="굴림" panose="020B0600000101010101" pitchFamily="34" charset="-127"/>
              </a:rPr>
              <a:t>Slide </a:t>
            </a:r>
            <a:fld id="{24EA7499-6ED9-4E6F-A273-01A949F82ED5}" type="slidenum">
              <a:rPr lang="en-US" altLang="ko-KR" sz="900">
                <a:latin typeface="Times New Roman" panose="02020603050405020304" pitchFamily="18" charset="0"/>
                <a:ea typeface="굴림" panose="020B0600000101010101" pitchFamily="34" charset="-127"/>
              </a:rPr>
              <a:pPr>
                <a:spcBef>
                  <a:spcPct val="0"/>
                </a:spcBef>
                <a:buFontTx/>
                <a:buNone/>
              </a:pPr>
              <a:t>37</a:t>
            </a:fld>
            <a:endParaRPr lang="en-US" altLang="ko-KR" sz="900">
              <a:latin typeface="Times New Roman" panose="02020603050405020304" pitchFamily="18" charset="0"/>
              <a:ea typeface="굴림" panose="020B0600000101010101" pitchFamily="34" charset="-127"/>
            </a:endParaRPr>
          </a:p>
        </p:txBody>
      </p:sp>
      <p:grpSp>
        <p:nvGrpSpPr>
          <p:cNvPr id="22534" name="그룹 61">
            <a:extLst>
              <a:ext uri="{FF2B5EF4-FFF2-40B4-BE49-F238E27FC236}">
                <a16:creationId xmlns:a16="http://schemas.microsoft.com/office/drawing/2014/main" id="{039E82C8-8DC3-C8A0-42F1-50F4A1DD4C96}"/>
              </a:ext>
            </a:extLst>
          </p:cNvPr>
          <p:cNvGrpSpPr>
            <a:grpSpLocks/>
          </p:cNvGrpSpPr>
          <p:nvPr/>
        </p:nvGrpSpPr>
        <p:grpSpPr bwMode="auto">
          <a:xfrm>
            <a:off x="1709738" y="4446984"/>
            <a:ext cx="5588794" cy="1149416"/>
            <a:chOff x="66675" y="4817904"/>
            <a:chExt cx="7451725" cy="1532715"/>
          </a:xfrm>
        </p:grpSpPr>
        <p:grpSp>
          <p:nvGrpSpPr>
            <p:cNvPr id="22539" name="그룹 55">
              <a:extLst>
                <a:ext uri="{FF2B5EF4-FFF2-40B4-BE49-F238E27FC236}">
                  <a16:creationId xmlns:a16="http://schemas.microsoft.com/office/drawing/2014/main" id="{9C7941CC-77CE-4D03-8F0B-C0BA9610B1D2}"/>
                </a:ext>
              </a:extLst>
            </p:cNvPr>
            <p:cNvGrpSpPr>
              <a:grpSpLocks/>
            </p:cNvGrpSpPr>
            <p:nvPr/>
          </p:nvGrpSpPr>
          <p:grpSpPr bwMode="auto">
            <a:xfrm>
              <a:off x="66675" y="4817904"/>
              <a:ext cx="7451725" cy="1532715"/>
              <a:chOff x="66675" y="4817904"/>
              <a:chExt cx="7451725" cy="1532715"/>
            </a:xfrm>
          </p:grpSpPr>
          <p:cxnSp>
            <p:nvCxnSpPr>
              <p:cNvPr id="22541" name="직선 연결선 13">
                <a:extLst>
                  <a:ext uri="{FF2B5EF4-FFF2-40B4-BE49-F238E27FC236}">
                    <a16:creationId xmlns:a16="http://schemas.microsoft.com/office/drawing/2014/main" id="{EA7EFF3B-2DE9-C0F5-B953-A64271989FBA}"/>
                  </a:ext>
                </a:extLst>
              </p:cNvPr>
              <p:cNvCxnSpPr>
                <a:cxnSpLocks/>
              </p:cNvCxnSpPr>
              <p:nvPr/>
            </p:nvCxnSpPr>
            <p:spPr bwMode="auto">
              <a:xfrm>
                <a:off x="328613" y="4970463"/>
                <a:ext cx="3175" cy="430212"/>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42" name="직선 연결선 14">
                <a:extLst>
                  <a:ext uri="{FF2B5EF4-FFF2-40B4-BE49-F238E27FC236}">
                    <a16:creationId xmlns:a16="http://schemas.microsoft.com/office/drawing/2014/main" id="{63777156-8706-CAA7-1779-2D13A598A62B}"/>
                  </a:ext>
                </a:extLst>
              </p:cNvPr>
              <p:cNvCxnSpPr>
                <a:cxnSpLocks/>
              </p:cNvCxnSpPr>
              <p:nvPr/>
            </p:nvCxnSpPr>
            <p:spPr bwMode="auto">
              <a:xfrm>
                <a:off x="2098675" y="5064125"/>
                <a:ext cx="0" cy="360363"/>
              </a:xfrm>
              <a:prstGeom prst="line">
                <a:avLst/>
              </a:prstGeom>
              <a:noFill/>
              <a:ln w="2857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43" name="직선 연결선 15">
                <a:extLst>
                  <a:ext uri="{FF2B5EF4-FFF2-40B4-BE49-F238E27FC236}">
                    <a16:creationId xmlns:a16="http://schemas.microsoft.com/office/drawing/2014/main" id="{763D0A38-1701-3E11-F117-1EBB4DA74D9A}"/>
                  </a:ext>
                </a:extLst>
              </p:cNvPr>
              <p:cNvCxnSpPr>
                <a:cxnSpLocks/>
              </p:cNvCxnSpPr>
              <p:nvPr/>
            </p:nvCxnSpPr>
            <p:spPr bwMode="auto">
              <a:xfrm>
                <a:off x="6284913" y="5049838"/>
                <a:ext cx="0" cy="36036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44" name="직선 연결선 16">
                <a:extLst>
                  <a:ext uri="{FF2B5EF4-FFF2-40B4-BE49-F238E27FC236}">
                    <a16:creationId xmlns:a16="http://schemas.microsoft.com/office/drawing/2014/main" id="{7CF41E45-6E7D-2F32-727B-08E0BDB644DE}"/>
                  </a:ext>
                </a:extLst>
              </p:cNvPr>
              <p:cNvCxnSpPr>
                <a:cxnSpLocks/>
              </p:cNvCxnSpPr>
              <p:nvPr/>
            </p:nvCxnSpPr>
            <p:spPr bwMode="auto">
              <a:xfrm>
                <a:off x="3482975" y="5065713"/>
                <a:ext cx="0" cy="36036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2545" name="직사각형 4">
                <a:extLst>
                  <a:ext uri="{FF2B5EF4-FFF2-40B4-BE49-F238E27FC236}">
                    <a16:creationId xmlns:a16="http://schemas.microsoft.com/office/drawing/2014/main" id="{8A9317A0-09B2-52BD-696E-44D2BB372F3C}"/>
                  </a:ext>
                </a:extLst>
              </p:cNvPr>
              <p:cNvSpPr>
                <a:spLocks noChangeArrowheads="1"/>
              </p:cNvSpPr>
              <p:nvPr/>
            </p:nvSpPr>
            <p:spPr bwMode="auto">
              <a:xfrm>
                <a:off x="344488" y="5124450"/>
                <a:ext cx="365125" cy="288925"/>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GB</a:t>
                </a:r>
                <a:endParaRPr lang="ko-KR" altLang="en-US" sz="675">
                  <a:latin typeface="Times New Roman" panose="02020603050405020304" pitchFamily="18" charset="0"/>
                </a:endParaRPr>
              </a:p>
            </p:txBody>
          </p:sp>
          <p:cxnSp>
            <p:nvCxnSpPr>
              <p:cNvPr id="22546" name="직선 화살표 연결선 19">
                <a:extLst>
                  <a:ext uri="{FF2B5EF4-FFF2-40B4-BE49-F238E27FC236}">
                    <a16:creationId xmlns:a16="http://schemas.microsoft.com/office/drawing/2014/main" id="{B3E95277-2CFB-1B60-B171-DAF8696E0C47}"/>
                  </a:ext>
                </a:extLst>
              </p:cNvPr>
              <p:cNvCxnSpPr>
                <a:cxnSpLocks/>
              </p:cNvCxnSpPr>
              <p:nvPr/>
            </p:nvCxnSpPr>
            <p:spPr bwMode="auto">
              <a:xfrm>
                <a:off x="2098675" y="5059363"/>
                <a:ext cx="1384300"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2547" name="TextBox 20">
                <a:extLst>
                  <a:ext uri="{FF2B5EF4-FFF2-40B4-BE49-F238E27FC236}">
                    <a16:creationId xmlns:a16="http://schemas.microsoft.com/office/drawing/2014/main" id="{91CF7F02-B517-69E3-844F-1E044CE42D25}"/>
                  </a:ext>
                </a:extLst>
              </p:cNvPr>
              <p:cNvSpPr txBox="1">
                <a:spLocks noChangeArrowheads="1"/>
              </p:cNvSpPr>
              <p:nvPr/>
            </p:nvSpPr>
            <p:spPr bwMode="auto">
              <a:xfrm>
                <a:off x="2105026" y="4882397"/>
                <a:ext cx="1384300" cy="1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BAN#0(Coord BAN) </a:t>
                </a:r>
                <a:endParaRPr lang="ko-KR" altLang="en-US" sz="750">
                  <a:latin typeface="Times New Roman" panose="02020603050405020304" pitchFamily="18" charset="0"/>
                </a:endParaRPr>
              </a:p>
            </p:txBody>
          </p:sp>
          <p:cxnSp>
            <p:nvCxnSpPr>
              <p:cNvPr id="22548" name="직선 화살표 연결선 21">
                <a:extLst>
                  <a:ext uri="{FF2B5EF4-FFF2-40B4-BE49-F238E27FC236}">
                    <a16:creationId xmlns:a16="http://schemas.microsoft.com/office/drawing/2014/main" id="{03372E63-E54B-5A7C-9C4A-F791608A2356}"/>
                  </a:ext>
                </a:extLst>
              </p:cNvPr>
              <p:cNvCxnSpPr>
                <a:cxnSpLocks/>
              </p:cNvCxnSpPr>
              <p:nvPr/>
            </p:nvCxnSpPr>
            <p:spPr bwMode="auto">
              <a:xfrm>
                <a:off x="296863" y="5786438"/>
                <a:ext cx="1801812"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9" name="TextBox 22">
                <a:extLst>
                  <a:ext uri="{FF2B5EF4-FFF2-40B4-BE49-F238E27FC236}">
                    <a16:creationId xmlns:a16="http://schemas.microsoft.com/office/drawing/2014/main" id="{7E04CAF3-087A-D1FD-3F50-0D0A7A5D0BEE}"/>
                  </a:ext>
                </a:extLst>
              </p:cNvPr>
              <p:cNvSpPr txBox="1">
                <a:spLocks noChangeArrowheads="1"/>
              </p:cNvSpPr>
              <p:nvPr/>
            </p:nvSpPr>
            <p:spPr bwMode="auto">
              <a:xfrm>
                <a:off x="66675" y="5749863"/>
                <a:ext cx="2266951" cy="2848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Coordination Period (GCP)</a:t>
                </a:r>
                <a:endParaRPr lang="ko-KR" altLang="en-US" sz="788" dirty="0">
                  <a:latin typeface="Times New Roman" panose="02020603050405020304" pitchFamily="18" charset="0"/>
                  <a:ea typeface="굴림" panose="020B0600000101010101" pitchFamily="50" charset="-127"/>
                </a:endParaRPr>
              </a:p>
            </p:txBody>
          </p:sp>
          <p:cxnSp>
            <p:nvCxnSpPr>
              <p:cNvPr id="22550" name="직선 화살표 연결선 31">
                <a:extLst>
                  <a:ext uri="{FF2B5EF4-FFF2-40B4-BE49-F238E27FC236}">
                    <a16:creationId xmlns:a16="http://schemas.microsoft.com/office/drawing/2014/main" id="{E0B4B72F-394C-6B66-E4AE-D3D07FF13F6C}"/>
                  </a:ext>
                </a:extLst>
              </p:cNvPr>
              <p:cNvCxnSpPr>
                <a:cxnSpLocks/>
              </p:cNvCxnSpPr>
              <p:nvPr/>
            </p:nvCxnSpPr>
            <p:spPr bwMode="auto">
              <a:xfrm flipV="1">
                <a:off x="2098675" y="5778500"/>
                <a:ext cx="5419725" cy="20638"/>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1" name="TextBox 32">
                <a:extLst>
                  <a:ext uri="{FF2B5EF4-FFF2-40B4-BE49-F238E27FC236}">
                    <a16:creationId xmlns:a16="http://schemas.microsoft.com/office/drawing/2014/main" id="{9404E1A4-F129-2412-C3CB-0BD556CBD3B2}"/>
                  </a:ext>
                </a:extLst>
              </p:cNvPr>
              <p:cNvSpPr txBox="1">
                <a:spLocks noChangeArrowheads="1"/>
              </p:cNvSpPr>
              <p:nvPr/>
            </p:nvSpPr>
            <p:spPr bwMode="auto">
              <a:xfrm>
                <a:off x="3879849" y="5748276"/>
                <a:ext cx="1987551" cy="2848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Allocation Period (GAP)</a:t>
                </a:r>
                <a:endParaRPr lang="ko-KR" altLang="en-US" sz="788" dirty="0">
                  <a:latin typeface="Times New Roman" panose="02020603050405020304" pitchFamily="18" charset="0"/>
                  <a:ea typeface="굴림" panose="020B0600000101010101" pitchFamily="50" charset="-127"/>
                </a:endParaRPr>
              </a:p>
            </p:txBody>
          </p:sp>
          <p:sp>
            <p:nvSpPr>
              <p:cNvPr id="22552" name="직사각형 4">
                <a:extLst>
                  <a:ext uri="{FF2B5EF4-FFF2-40B4-BE49-F238E27FC236}">
                    <a16:creationId xmlns:a16="http://schemas.microsoft.com/office/drawing/2014/main" id="{68A44200-AAE8-2EDB-6E8B-70699FD03D7B}"/>
                  </a:ext>
                </a:extLst>
              </p:cNvPr>
              <p:cNvSpPr>
                <a:spLocks noChangeArrowheads="1"/>
              </p:cNvSpPr>
              <p:nvPr/>
            </p:nvSpPr>
            <p:spPr bwMode="auto">
              <a:xfrm>
                <a:off x="698501" y="5124450"/>
                <a:ext cx="1004888" cy="288829"/>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GC</a:t>
                </a:r>
                <a:endParaRPr lang="ko-KR" altLang="en-US" sz="750">
                  <a:latin typeface="Times New Roman" panose="02020603050405020304" pitchFamily="18" charset="0"/>
                </a:endParaRPr>
              </a:p>
            </p:txBody>
          </p:sp>
          <p:sp>
            <p:nvSpPr>
              <p:cNvPr id="22553" name="직사각형 4">
                <a:extLst>
                  <a:ext uri="{FF2B5EF4-FFF2-40B4-BE49-F238E27FC236}">
                    <a16:creationId xmlns:a16="http://schemas.microsoft.com/office/drawing/2014/main" id="{A924EC85-3E98-6340-3CBF-F17043BA4917}"/>
                  </a:ext>
                </a:extLst>
              </p:cNvPr>
              <p:cNvSpPr>
                <a:spLocks noChangeArrowheads="1"/>
              </p:cNvSpPr>
              <p:nvPr/>
            </p:nvSpPr>
            <p:spPr bwMode="auto">
              <a:xfrm>
                <a:off x="1727200" y="5124450"/>
                <a:ext cx="365125" cy="288925"/>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GN.</a:t>
                </a:r>
                <a:endParaRPr lang="ko-KR" altLang="en-US" sz="750">
                  <a:latin typeface="Times New Roman" panose="02020603050405020304" pitchFamily="18" charset="0"/>
                </a:endParaRPr>
              </a:p>
            </p:txBody>
          </p:sp>
          <p:cxnSp>
            <p:nvCxnSpPr>
              <p:cNvPr id="22554" name="직선 연결선 38">
                <a:extLst>
                  <a:ext uri="{FF2B5EF4-FFF2-40B4-BE49-F238E27FC236}">
                    <a16:creationId xmlns:a16="http://schemas.microsoft.com/office/drawing/2014/main" id="{B04BD125-FF55-071B-D21F-B3AC20393A5E}"/>
                  </a:ext>
                </a:extLst>
              </p:cNvPr>
              <p:cNvCxnSpPr>
                <a:cxnSpLocks/>
              </p:cNvCxnSpPr>
              <p:nvPr/>
            </p:nvCxnSpPr>
            <p:spPr bwMode="auto">
              <a:xfrm>
                <a:off x="4540250" y="5054600"/>
                <a:ext cx="0" cy="36036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55" name="직선 화살표 연결선 42">
                <a:extLst>
                  <a:ext uri="{FF2B5EF4-FFF2-40B4-BE49-F238E27FC236}">
                    <a16:creationId xmlns:a16="http://schemas.microsoft.com/office/drawing/2014/main" id="{C238EE1F-5A88-5A9E-B7F2-38F55A5FD107}"/>
                  </a:ext>
                </a:extLst>
              </p:cNvPr>
              <p:cNvCxnSpPr>
                <a:cxnSpLocks/>
              </p:cNvCxnSpPr>
              <p:nvPr/>
            </p:nvCxnSpPr>
            <p:spPr bwMode="auto">
              <a:xfrm>
                <a:off x="3482975" y="5059363"/>
                <a:ext cx="1057275"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2556" name="TextBox 43">
                <a:extLst>
                  <a:ext uri="{FF2B5EF4-FFF2-40B4-BE49-F238E27FC236}">
                    <a16:creationId xmlns:a16="http://schemas.microsoft.com/office/drawing/2014/main" id="{13BDCBAF-DB8B-17F8-7F7E-3401D4AF0445}"/>
                  </a:ext>
                </a:extLst>
              </p:cNvPr>
              <p:cNvSpPr txBox="1">
                <a:spLocks noChangeArrowheads="1"/>
              </p:cNvSpPr>
              <p:nvPr/>
            </p:nvSpPr>
            <p:spPr bwMode="auto">
              <a:xfrm>
                <a:off x="3325811" y="4817904"/>
                <a:ext cx="1924051" cy="2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750">
                    <a:latin typeface="Times New Roman" panose="02020603050405020304" pitchFamily="18" charset="0"/>
                  </a:rPr>
                  <a:t>BAN #1 Superframe Duration</a:t>
                </a:r>
                <a:endParaRPr lang="ko-KR" altLang="en-US" sz="750">
                  <a:latin typeface="Times New Roman" panose="02020603050405020304" pitchFamily="18" charset="0"/>
                </a:endParaRPr>
              </a:p>
            </p:txBody>
          </p:sp>
          <p:cxnSp>
            <p:nvCxnSpPr>
              <p:cNvPr id="22557" name="직선 화살표 연결선 47">
                <a:extLst>
                  <a:ext uri="{FF2B5EF4-FFF2-40B4-BE49-F238E27FC236}">
                    <a16:creationId xmlns:a16="http://schemas.microsoft.com/office/drawing/2014/main" id="{4B8F9342-FEA6-405C-B49F-212A9C1FC41B}"/>
                  </a:ext>
                </a:extLst>
              </p:cNvPr>
              <p:cNvCxnSpPr>
                <a:cxnSpLocks/>
              </p:cNvCxnSpPr>
              <p:nvPr/>
            </p:nvCxnSpPr>
            <p:spPr bwMode="auto">
              <a:xfrm>
                <a:off x="6284913" y="5059363"/>
                <a:ext cx="1193800"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 name="TextBox 48">
                <a:extLst>
                  <a:ext uri="{FF2B5EF4-FFF2-40B4-BE49-F238E27FC236}">
                    <a16:creationId xmlns:a16="http://schemas.microsoft.com/office/drawing/2014/main" id="{E4DFBA0B-4553-8EC8-6A03-6F0143430089}"/>
                  </a:ext>
                </a:extLst>
              </p:cNvPr>
              <p:cNvSpPr txBox="1">
                <a:spLocks noChangeArrowheads="1"/>
              </p:cNvSpPr>
              <p:nvPr/>
            </p:nvSpPr>
            <p:spPr bwMode="auto">
              <a:xfrm>
                <a:off x="6353175" y="4835368"/>
                <a:ext cx="1057275" cy="2848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BAN #n SD</a:t>
                </a:r>
                <a:endParaRPr lang="ko-KR" altLang="en-US" sz="788" dirty="0">
                  <a:latin typeface="Times New Roman" panose="02020603050405020304" pitchFamily="18" charset="0"/>
                  <a:ea typeface="굴림" panose="020B0600000101010101" pitchFamily="50" charset="-127"/>
                </a:endParaRPr>
              </a:p>
            </p:txBody>
          </p:sp>
          <p:cxnSp>
            <p:nvCxnSpPr>
              <p:cNvPr id="22559" name="직선 화살표 연결선 61">
                <a:extLst>
                  <a:ext uri="{FF2B5EF4-FFF2-40B4-BE49-F238E27FC236}">
                    <a16:creationId xmlns:a16="http://schemas.microsoft.com/office/drawing/2014/main" id="{FD4310CD-C515-3BB4-8656-DC747F7205D1}"/>
                  </a:ext>
                </a:extLst>
              </p:cNvPr>
              <p:cNvCxnSpPr>
                <a:cxnSpLocks/>
              </p:cNvCxnSpPr>
              <p:nvPr/>
            </p:nvCxnSpPr>
            <p:spPr bwMode="auto">
              <a:xfrm flipV="1">
                <a:off x="320675" y="6073775"/>
                <a:ext cx="7197725" cy="7938"/>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TextBox 9215">
                <a:extLst>
                  <a:ext uri="{FF2B5EF4-FFF2-40B4-BE49-F238E27FC236}">
                    <a16:creationId xmlns:a16="http://schemas.microsoft.com/office/drawing/2014/main" id="{E2287A71-26FF-E50D-1076-3A98E4B9091F}"/>
                  </a:ext>
                </a:extLst>
              </p:cNvPr>
              <p:cNvSpPr txBox="1">
                <a:spLocks noChangeArrowheads="1"/>
              </p:cNvSpPr>
              <p:nvPr/>
            </p:nvSpPr>
            <p:spPr bwMode="auto">
              <a:xfrm>
                <a:off x="1917700" y="6065809"/>
                <a:ext cx="3995738" cy="2848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ko-KR" sz="788" dirty="0">
                    <a:latin typeface="Times New Roman" panose="02020603050405020304" pitchFamily="18" charset="0"/>
                    <a:ea typeface="굴림" panose="020B0600000101010101" pitchFamily="50" charset="-127"/>
                  </a:rPr>
                  <a:t>Group Beacon Interval (</a:t>
                </a:r>
                <a:r>
                  <a:rPr lang="en-US" altLang="ko-KR" sz="788" dirty="0" err="1">
                    <a:latin typeface="Times New Roman" panose="02020603050405020304" pitchFamily="18" charset="0"/>
                    <a:ea typeface="굴림" panose="020B0600000101010101" pitchFamily="50" charset="-127"/>
                  </a:rPr>
                  <a:t>GBI</a:t>
                </a:r>
                <a:r>
                  <a:rPr lang="en-US" altLang="ko-KR" sz="788" dirty="0">
                    <a:latin typeface="Times New Roman" panose="02020603050405020304" pitchFamily="18" charset="0"/>
                    <a:ea typeface="굴림" panose="020B0600000101010101" pitchFamily="50" charset="-127"/>
                  </a:rPr>
                  <a:t>)</a:t>
                </a:r>
                <a:endParaRPr lang="ko-KR" altLang="en-US" sz="788" dirty="0">
                  <a:latin typeface="Times New Roman" panose="02020603050405020304" pitchFamily="18" charset="0"/>
                  <a:ea typeface="굴림" panose="020B0600000101010101" pitchFamily="50" charset="-127"/>
                </a:endParaRPr>
              </a:p>
            </p:txBody>
          </p:sp>
          <p:sp>
            <p:nvSpPr>
              <p:cNvPr id="31" name="직사각형 30">
                <a:extLst>
                  <a:ext uri="{FF2B5EF4-FFF2-40B4-BE49-F238E27FC236}">
                    <a16:creationId xmlns:a16="http://schemas.microsoft.com/office/drawing/2014/main" id="{5AFC2B94-6A2C-DDDA-33A9-055D13C156F4}"/>
                  </a:ext>
                </a:extLst>
              </p:cNvPr>
              <p:cNvSpPr/>
              <p:nvPr/>
            </p:nvSpPr>
            <p:spPr bwMode="auto">
              <a:xfrm>
                <a:off x="3482975" y="5133849"/>
                <a:ext cx="152400" cy="282605"/>
              </a:xfrm>
              <a:prstGeom prst="rect">
                <a:avLst/>
              </a:prstGeom>
              <a:noFill/>
              <a:ln w="12700" cap="flat" cmpd="sng" algn="ctr">
                <a:solidFill>
                  <a:schemeClr val="tx1"/>
                </a:solidFill>
                <a:prstDash val="solid"/>
                <a:round/>
                <a:headEnd type="none" w="sm" len="sm"/>
                <a:tailEnd type="none" w="sm" len="sm"/>
              </a:ln>
              <a:effectLst/>
            </p:spPr>
            <p:txBody>
              <a:bodyPr anchor="ctr"/>
              <a:lstStyle/>
              <a:p>
                <a:pPr algn="ctr">
                  <a:defRPr/>
                </a:pPr>
                <a:r>
                  <a:rPr lang="en-US" altLang="ko-KR" sz="788" dirty="0">
                    <a:ea typeface="굴림" panose="020B0600000101010101" pitchFamily="50" charset="-127"/>
                  </a:rPr>
                  <a:t>B</a:t>
                </a:r>
                <a:endParaRPr lang="ko-KR" altLang="en-US" sz="788" dirty="0">
                  <a:ea typeface="굴림" panose="020B0600000101010101" pitchFamily="50" charset="-127"/>
                </a:endParaRPr>
              </a:p>
            </p:txBody>
          </p:sp>
          <p:sp>
            <p:nvSpPr>
              <p:cNvPr id="22562" name="직사각형 17422">
                <a:extLst>
                  <a:ext uri="{FF2B5EF4-FFF2-40B4-BE49-F238E27FC236}">
                    <a16:creationId xmlns:a16="http://schemas.microsoft.com/office/drawing/2014/main" id="{0EBB8C45-01FA-4BAE-8FF5-F36B5C199237}"/>
                  </a:ext>
                </a:extLst>
              </p:cNvPr>
              <p:cNvSpPr>
                <a:spLocks noChangeArrowheads="1"/>
              </p:cNvSpPr>
              <p:nvPr/>
            </p:nvSpPr>
            <p:spPr bwMode="auto">
              <a:xfrm>
                <a:off x="3638550" y="5130800"/>
                <a:ext cx="514350" cy="261937"/>
              </a:xfrm>
              <a:prstGeom prst="rect">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ko-KR" sz="675">
                    <a:latin typeface="Times New Roman" panose="02020603050405020304" pitchFamily="18" charset="0"/>
                  </a:rPr>
                  <a:t>CAP</a:t>
                </a:r>
                <a:endParaRPr lang="ko-KR" altLang="en-US" sz="675">
                  <a:latin typeface="Times New Roman" panose="02020603050405020304" pitchFamily="18" charset="0"/>
                </a:endParaRPr>
              </a:p>
            </p:txBody>
          </p:sp>
          <p:sp>
            <p:nvSpPr>
              <p:cNvPr id="20481" name="직사각형 20480">
                <a:extLst>
                  <a:ext uri="{FF2B5EF4-FFF2-40B4-BE49-F238E27FC236}">
                    <a16:creationId xmlns:a16="http://schemas.microsoft.com/office/drawing/2014/main" id="{71D73814-26C1-E8F5-262D-52F8CED0DE06}"/>
                  </a:ext>
                </a:extLst>
              </p:cNvPr>
              <p:cNvSpPr/>
              <p:nvPr/>
            </p:nvSpPr>
            <p:spPr bwMode="auto">
              <a:xfrm>
                <a:off x="4133850" y="5125911"/>
                <a:ext cx="406400" cy="288955"/>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altLang="ko-KR" sz="675" dirty="0">
                    <a:ea typeface="굴림" panose="020B0600000101010101" pitchFamily="50" charset="-127"/>
                  </a:rPr>
                  <a:t>CFP</a:t>
                </a:r>
                <a:endParaRPr lang="ko-KR" altLang="en-US" sz="675" dirty="0">
                  <a:ea typeface="굴림" panose="020B0600000101010101" pitchFamily="50" charset="-127"/>
                </a:endParaRPr>
              </a:p>
            </p:txBody>
          </p:sp>
          <p:cxnSp>
            <p:nvCxnSpPr>
              <p:cNvPr id="22564" name="직선 화살표 연결선 47">
                <a:extLst>
                  <a:ext uri="{FF2B5EF4-FFF2-40B4-BE49-F238E27FC236}">
                    <a16:creationId xmlns:a16="http://schemas.microsoft.com/office/drawing/2014/main" id="{F1A74647-A77C-C3CC-E498-FA31CB33F1B7}"/>
                  </a:ext>
                </a:extLst>
              </p:cNvPr>
              <p:cNvCxnSpPr>
                <a:cxnSpLocks/>
              </p:cNvCxnSpPr>
              <p:nvPr/>
            </p:nvCxnSpPr>
            <p:spPr bwMode="auto">
              <a:xfrm>
                <a:off x="6284913" y="5059363"/>
                <a:ext cx="1193800" cy="0"/>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565" name="직선 연결선 13">
                <a:extLst>
                  <a:ext uri="{FF2B5EF4-FFF2-40B4-BE49-F238E27FC236}">
                    <a16:creationId xmlns:a16="http://schemas.microsoft.com/office/drawing/2014/main" id="{1EF63E60-77BB-FB2F-90E3-BDBE7753DB77}"/>
                  </a:ext>
                </a:extLst>
              </p:cNvPr>
              <p:cNvCxnSpPr>
                <a:cxnSpLocks/>
              </p:cNvCxnSpPr>
              <p:nvPr/>
            </p:nvCxnSpPr>
            <p:spPr bwMode="auto">
              <a:xfrm flipH="1">
                <a:off x="7494588" y="4951413"/>
                <a:ext cx="11112" cy="469900"/>
              </a:xfrm>
              <a:prstGeom prst="line">
                <a:avLst/>
              </a:prstGeom>
              <a:noFill/>
              <a:ln w="381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2566" name="직선 연결선 50">
                <a:extLst>
                  <a:ext uri="{FF2B5EF4-FFF2-40B4-BE49-F238E27FC236}">
                    <a16:creationId xmlns:a16="http://schemas.microsoft.com/office/drawing/2014/main" id="{C78D49FE-ADFE-971B-9F30-BEBD748D1419}"/>
                  </a:ext>
                </a:extLst>
              </p:cNvPr>
              <p:cNvCxnSpPr>
                <a:cxnSpLocks/>
              </p:cNvCxnSpPr>
              <p:nvPr/>
            </p:nvCxnSpPr>
            <p:spPr bwMode="auto">
              <a:xfrm>
                <a:off x="311150" y="5402263"/>
                <a:ext cx="0" cy="938212"/>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22567" name="직선 연결선 50">
                <a:extLst>
                  <a:ext uri="{FF2B5EF4-FFF2-40B4-BE49-F238E27FC236}">
                    <a16:creationId xmlns:a16="http://schemas.microsoft.com/office/drawing/2014/main" id="{65E2C13B-F6C1-9D88-BCA6-6F24D0C21C78}"/>
                  </a:ext>
                </a:extLst>
              </p:cNvPr>
              <p:cNvCxnSpPr>
                <a:cxnSpLocks/>
              </p:cNvCxnSpPr>
              <p:nvPr/>
            </p:nvCxnSpPr>
            <p:spPr bwMode="auto">
              <a:xfrm>
                <a:off x="2092325" y="5419725"/>
                <a:ext cx="6350" cy="590550"/>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22568" name="직선 연결선 50">
                <a:extLst>
                  <a:ext uri="{FF2B5EF4-FFF2-40B4-BE49-F238E27FC236}">
                    <a16:creationId xmlns:a16="http://schemas.microsoft.com/office/drawing/2014/main" id="{C979048B-B8FD-4AF3-4EBE-43A184C15466}"/>
                  </a:ext>
                </a:extLst>
              </p:cNvPr>
              <p:cNvCxnSpPr>
                <a:cxnSpLocks/>
              </p:cNvCxnSpPr>
              <p:nvPr/>
            </p:nvCxnSpPr>
            <p:spPr bwMode="auto">
              <a:xfrm>
                <a:off x="7494588" y="5329238"/>
                <a:ext cx="0" cy="938212"/>
              </a:xfrm>
              <a:prstGeom prst="line">
                <a:avLst/>
              </a:prstGeom>
              <a:noFill/>
              <a:ln w="9525"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grpSp>
        <p:cxnSp>
          <p:nvCxnSpPr>
            <p:cNvPr id="22540" name="직선 화살표 연결선 11">
              <a:extLst>
                <a:ext uri="{FF2B5EF4-FFF2-40B4-BE49-F238E27FC236}">
                  <a16:creationId xmlns:a16="http://schemas.microsoft.com/office/drawing/2014/main" id="{A9F55A19-9B4E-6617-1C54-0A914A6BFB44}"/>
                </a:ext>
              </a:extLst>
            </p:cNvPr>
            <p:cNvCxnSpPr>
              <a:cxnSpLocks/>
            </p:cNvCxnSpPr>
            <p:nvPr/>
          </p:nvCxnSpPr>
          <p:spPr bwMode="auto">
            <a:xfrm>
              <a:off x="341313" y="5400675"/>
              <a:ext cx="7177087" cy="15875"/>
            </a:xfrm>
            <a:prstGeom prst="straightConnector1">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cxnSp>
        <p:nvCxnSpPr>
          <p:cNvPr id="22535" name="직선 화살표 연결선 20490">
            <a:extLst>
              <a:ext uri="{FF2B5EF4-FFF2-40B4-BE49-F238E27FC236}">
                <a16:creationId xmlns:a16="http://schemas.microsoft.com/office/drawing/2014/main" id="{D339AA82-4041-AC0A-FBD2-883D4A224471}"/>
              </a:ext>
            </a:extLst>
          </p:cNvPr>
          <p:cNvCxnSpPr>
            <a:cxnSpLocks noChangeShapeType="1"/>
          </p:cNvCxnSpPr>
          <p:nvPr/>
        </p:nvCxnSpPr>
        <p:spPr bwMode="auto">
          <a:xfrm>
            <a:off x="1763316" y="3876675"/>
            <a:ext cx="270272" cy="723900"/>
          </a:xfrm>
          <a:prstGeom prst="straightConnector1">
            <a:avLst/>
          </a:prstGeom>
          <a:noFill/>
          <a:ln w="12700" algn="ctr">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cxnSp>
      <p:cxnSp>
        <p:nvCxnSpPr>
          <p:cNvPr id="22536" name="직선 화살표 연결선 20491">
            <a:extLst>
              <a:ext uri="{FF2B5EF4-FFF2-40B4-BE49-F238E27FC236}">
                <a16:creationId xmlns:a16="http://schemas.microsoft.com/office/drawing/2014/main" id="{D30432EA-C886-87FF-EBD9-4A06BA66A207}"/>
              </a:ext>
            </a:extLst>
          </p:cNvPr>
          <p:cNvCxnSpPr>
            <a:cxnSpLocks/>
          </p:cNvCxnSpPr>
          <p:nvPr/>
        </p:nvCxnSpPr>
        <p:spPr bwMode="auto">
          <a:xfrm>
            <a:off x="1775223" y="3862388"/>
            <a:ext cx="1221581" cy="675085"/>
          </a:xfrm>
          <a:prstGeom prst="straightConnector1">
            <a:avLst/>
          </a:prstGeom>
          <a:noFill/>
          <a:ln w="12700" algn="ctr">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cxnSp>
      <p:cxnSp>
        <p:nvCxnSpPr>
          <p:cNvPr id="22537" name="직선 화살표 연결선 20492">
            <a:extLst>
              <a:ext uri="{FF2B5EF4-FFF2-40B4-BE49-F238E27FC236}">
                <a16:creationId xmlns:a16="http://schemas.microsoft.com/office/drawing/2014/main" id="{3A73BBC3-F7AD-B1F0-B580-542DE1777C93}"/>
              </a:ext>
            </a:extLst>
          </p:cNvPr>
          <p:cNvCxnSpPr>
            <a:cxnSpLocks/>
          </p:cNvCxnSpPr>
          <p:nvPr/>
        </p:nvCxnSpPr>
        <p:spPr bwMode="auto">
          <a:xfrm>
            <a:off x="1826419" y="3895726"/>
            <a:ext cx="2456260" cy="651272"/>
          </a:xfrm>
          <a:prstGeom prst="straightConnector1">
            <a:avLst/>
          </a:prstGeom>
          <a:noFill/>
          <a:ln w="12700" algn="ctr">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cxnSp>
      <p:cxnSp>
        <p:nvCxnSpPr>
          <p:cNvPr id="22538" name="직선 화살표 연결선 20497">
            <a:extLst>
              <a:ext uri="{FF2B5EF4-FFF2-40B4-BE49-F238E27FC236}">
                <a16:creationId xmlns:a16="http://schemas.microsoft.com/office/drawing/2014/main" id="{FC2488B3-B1B3-1129-57AA-F25E0915EDAA}"/>
              </a:ext>
            </a:extLst>
          </p:cNvPr>
          <p:cNvCxnSpPr>
            <a:cxnSpLocks noChangeShapeType="1"/>
          </p:cNvCxnSpPr>
          <p:nvPr/>
        </p:nvCxnSpPr>
        <p:spPr bwMode="auto">
          <a:xfrm>
            <a:off x="1877616" y="3990975"/>
            <a:ext cx="270272" cy="723900"/>
          </a:xfrm>
          <a:prstGeom prst="straightConnector1">
            <a:avLst/>
          </a:prstGeom>
          <a:noFill/>
          <a:ln w="12700" algn="ctr">
            <a:solidFill>
              <a:schemeClr val="tx1"/>
            </a:solidFill>
            <a:prstDash val="dash"/>
            <a:round/>
            <a:headEnd type="none" w="sm" len="sm"/>
            <a:tailEnd type="triangle" w="med" len="med"/>
          </a:ln>
          <a:extLst>
            <a:ext uri="{909E8E84-426E-40DD-AFC4-6F175D3DCCD1}">
              <a14:hiddenFill xmlns:a14="http://schemas.microsoft.com/office/drawing/2010/main">
                <a:noFill/>
              </a14:hiddenFill>
            </a:ext>
          </a:extLst>
        </p:spPr>
      </p:cxnSp>
      <p:sp>
        <p:nvSpPr>
          <p:cNvPr id="2" name="日付プレースホルダー 1">
            <a:extLst>
              <a:ext uri="{FF2B5EF4-FFF2-40B4-BE49-F238E27FC236}">
                <a16:creationId xmlns:a16="http://schemas.microsoft.com/office/drawing/2014/main" id="{A56D4FA6-5BD6-B796-C0A9-70C62174840E}"/>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A2FFE49D-3DB9-17E0-89A0-4392CCC58DC7}"/>
              </a:ext>
            </a:extLst>
          </p:cNvPr>
          <p:cNvSpPr>
            <a:spLocks noGrp="1"/>
          </p:cNvSpPr>
          <p:nvPr>
            <p:ph type="ftr" idx="11"/>
          </p:nvPr>
        </p:nvSpPr>
        <p:spPr/>
        <p:txBody>
          <a:bodyPr/>
          <a:lstStyle/>
          <a:p>
            <a:r>
              <a:rPr lang="en-US"/>
              <a:t>R.Kohno, M.Kim, T.Kobayashi, M.Hernandez, D.Anzai, K.Takabayashi, SS.Joo, J.Haapola</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1C1311D-ED08-7E47-DD87-F1F1DDB9DC2D}"/>
              </a:ext>
            </a:extLst>
          </p:cNvPr>
          <p:cNvSpPr>
            <a:spLocks noGrp="1"/>
          </p:cNvSpPr>
          <p:nvPr>
            <p:ph type="dt" idx="10"/>
          </p:nvPr>
        </p:nvSpPr>
        <p:spPr/>
        <p:txBody>
          <a:bodyPr/>
          <a:lstStyle/>
          <a:p>
            <a:pPr marL="0" marR="0" lvl="0" indent="0" algn="l" defTabSz="457200" rtl="0" eaLnBrk="1" fontAlgn="auto" latinLnBrk="0" hangingPunct="1">
              <a:lnSpc>
                <a:spcPct val="100000"/>
              </a:lnSpc>
              <a:spcBef>
                <a:spcPts val="0"/>
              </a:spcBef>
              <a:spcAft>
                <a:spcPts val="0"/>
              </a:spcAft>
              <a:buClrTx/>
              <a:buSzPts val="1400"/>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3" name="フッター プレースホルダー 2">
            <a:extLst>
              <a:ext uri="{FF2B5EF4-FFF2-40B4-BE49-F238E27FC236}">
                <a16:creationId xmlns:a16="http://schemas.microsoft.com/office/drawing/2014/main" id="{87202262-B09E-27C8-AFAE-36569F67B922}"/>
              </a:ext>
            </a:extLst>
          </p:cNvPr>
          <p:cNvSpPr>
            <a:spLocks noGrp="1"/>
          </p:cNvSpPr>
          <p:nvPr>
            <p:ph type="ftr" idx="11"/>
          </p:nvPr>
        </p:nvSpPr>
        <p:spPr/>
        <p:txBody>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4" name="スライド番号プレースホルダー 3">
            <a:extLst>
              <a:ext uri="{FF2B5EF4-FFF2-40B4-BE49-F238E27FC236}">
                <a16:creationId xmlns:a16="http://schemas.microsoft.com/office/drawing/2014/main" id="{91B77242-C2F6-AC20-ADB0-8F029D9D2A1E}"/>
              </a:ext>
            </a:extLst>
          </p:cNvPr>
          <p:cNvSpPr>
            <a:spLocks noGrp="1"/>
          </p:cNvSpPr>
          <p:nvPr>
            <p:ph type="sldNum"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6" name="テキスト ボックス 5">
            <a:extLst>
              <a:ext uri="{FF2B5EF4-FFF2-40B4-BE49-F238E27FC236}">
                <a16:creationId xmlns:a16="http://schemas.microsoft.com/office/drawing/2014/main" id="{71DCCC08-8315-38A9-6620-42F3F85493D6}"/>
              </a:ext>
            </a:extLst>
          </p:cNvPr>
          <p:cNvSpPr txBox="1"/>
          <p:nvPr/>
        </p:nvSpPr>
        <p:spPr>
          <a:xfrm>
            <a:off x="1789610" y="743658"/>
            <a:ext cx="589657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3200" b="1" kern="0" dirty="0">
                <a:solidFill>
                  <a:srgbClr val="000000"/>
                </a:solidFill>
                <a:latin typeface="Arial" panose="020B0604020202020204" pitchFamily="34" charset="0"/>
                <a:cs typeface="Arial" panose="020B0604020202020204" pitchFamily="34" charset="0"/>
                <a:sym typeface="Times New Roman"/>
              </a:rPr>
              <a:t>7</a:t>
            </a:r>
            <a:r>
              <a:rPr kumimoji="0" lang="en-US" altLang="ja-JP" sz="3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Times New Roman"/>
              </a:rPr>
              <a:t>. BAN Creation</a:t>
            </a:r>
          </a:p>
        </p:txBody>
      </p:sp>
    </p:spTree>
    <p:extLst>
      <p:ext uri="{BB962C8B-B14F-4D97-AF65-F5344CB8AC3E}">
        <p14:creationId xmlns:p14="http://schemas.microsoft.com/office/powerpoint/2010/main" val="4107331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b="1" dirty="0"/>
              <a:t>7.1 BAN Creation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799" y="1844675"/>
            <a:ext cx="5002823" cy="4459872"/>
          </a:xfrm>
          <a:prstGeom prst="rect">
            <a:avLst/>
          </a:prstGeom>
        </p:spPr>
        <p:txBody>
          <a:bodyPr/>
          <a:lstStyle/>
          <a:p>
            <a:r>
              <a:rPr lang="en-US" sz="1600" b="1" dirty="0"/>
              <a:t>Neighbor BAN Detection</a:t>
            </a:r>
            <a:r>
              <a:rPr lang="en-US" sz="1600" dirty="0"/>
              <a:t>: The coordinator monitors the C-Channel to identify neighboring BANs and determine their presence.</a:t>
            </a:r>
          </a:p>
          <a:p>
            <a:r>
              <a:rPr lang="en-US" sz="1600" b="1" dirty="0"/>
              <a:t>BAN ID Selection</a:t>
            </a:r>
            <a:r>
              <a:rPr lang="en-US" sz="1600" dirty="0"/>
              <a:t>: The coordinator selects an available BAN ID that is not currently in use by neighboring BANs to ensure uniqueness within the network.</a:t>
            </a:r>
          </a:p>
          <a:p>
            <a:r>
              <a:rPr lang="en-US" sz="1600" b="1" dirty="0"/>
              <a:t>Data Channel (D-Channel) Selection</a:t>
            </a:r>
            <a:r>
              <a:rPr lang="en-US" sz="1600" dirty="0"/>
              <a:t>: The coordinator chooses a suitable D-Channel for communication. D-Channel Occupancy Indexes obtained from neighboring BAN’s C-Beacons can be used to determine which D-Channel to use.</a:t>
            </a:r>
          </a:p>
          <a:p>
            <a:r>
              <a:rPr lang="en-US" sz="1600" b="1" dirty="0"/>
              <a:t>D-Channel Synchronization</a:t>
            </a:r>
            <a:r>
              <a:rPr lang="en-US" sz="1600" dirty="0"/>
              <a:t>: If other BANs are using the same D-Channel, the coordinator synchronizes to the superframe of the BAN(s) already using that D-Channel.</a:t>
            </a:r>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6032665" y="771232"/>
            <a:ext cx="2675906" cy="3180282"/>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386355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41801" y="685799"/>
            <a:ext cx="8416399" cy="589674"/>
          </a:xfrm>
        </p:spPr>
        <p:txBody>
          <a:bodyPr/>
          <a:lstStyle/>
          <a:p>
            <a:r>
              <a:rPr lang="en-US" b="1" dirty="0"/>
              <a:t>1. Concept of </a:t>
            </a:r>
            <a:r>
              <a:rPr lang="en-US" b="1" dirty="0" err="1"/>
              <a:t>Depedable</a:t>
            </a:r>
            <a:r>
              <a:rPr lang="en-US" b="1" dirty="0"/>
              <a:t> BAN in 6ma(1/2)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75473"/>
            <a:ext cx="7772401" cy="4966021"/>
          </a:xfrm>
        </p:spPr>
        <p:txBody>
          <a:bodyPr/>
          <a:lstStyle/>
          <a:p>
            <a:r>
              <a:rPr lang="en-US" dirty="0"/>
              <a:t>IEEE802.15.6ma; revision of IEEE802.15.6-2012 focuses on enhanced dependability in classified environments of coexistence with the same and other frequency shared wireless networks by PHY and MAC. </a:t>
            </a:r>
          </a:p>
          <a:p>
            <a:r>
              <a:rPr lang="en-US" dirty="0"/>
              <a:t>15.6ma covers new and conventional channel models of major use cases of 802.15.6ma Body Area Networks (BAN) are for human and vehicle bodies in medical and automotive applications for enhanced dependability.</a:t>
            </a:r>
          </a:p>
          <a:p>
            <a:r>
              <a:rPr lang="en-US" dirty="0">
                <a:solidFill>
                  <a:srgbClr val="FF0000"/>
                </a:solidFill>
              </a:rPr>
              <a:t>15.6ma supports some backward compatibility with 15.6-2012 as much as possible but not all of them in PHY and MAC. 15.6ma aims to replace 15.6-2012 for enhanced dependability.</a:t>
            </a:r>
            <a:r>
              <a:rPr lang="en-US" dirty="0"/>
              <a:t> For instance, 15.6ma focuses on only UWB in PHY and only time structure mode in MAC.</a:t>
            </a:r>
          </a:p>
          <a:p>
            <a:endParaRPr lang="en-US" dirty="0"/>
          </a:p>
        </p:txBody>
      </p:sp>
    </p:spTree>
    <p:extLst>
      <p:ext uri="{BB962C8B-B14F-4D97-AF65-F5344CB8AC3E}">
        <p14:creationId xmlns:p14="http://schemas.microsoft.com/office/powerpoint/2010/main" val="2922047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b="1" dirty="0"/>
              <a:t>7.1 BAN Creation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799" y="1678425"/>
            <a:ext cx="5002823" cy="4459872"/>
          </a:xfrm>
          <a:prstGeom prst="rect">
            <a:avLst/>
          </a:prstGeom>
        </p:spPr>
        <p:txBody>
          <a:bodyPr/>
          <a:lstStyle/>
          <a:p>
            <a:r>
              <a:rPr lang="en-US" sz="1600" b="1" dirty="0"/>
              <a:t>D-Beacon Position Selection</a:t>
            </a:r>
            <a:r>
              <a:rPr lang="en-US" sz="1600" dirty="0"/>
              <a:t>: The coordinator selects a specific position for the D-Beacon transmission within the Network Management Period (NMP) of the superframe. It ensures that the chosen position does not overlap with neighboring BANs using the same D-Channel. </a:t>
            </a:r>
          </a:p>
          <a:p>
            <a:r>
              <a:rPr lang="en-US" sz="1600" b="1" dirty="0"/>
              <a:t>Periodic Control Beacon (C-Beacon) Transmission</a:t>
            </a:r>
            <a:r>
              <a:rPr lang="en-US" sz="1600" dirty="0"/>
              <a:t>: The coordinator transmits Control Beacons periodically on the C-Channel. The C-Beacon includes essential information such as the BAN ID, D-Channel number, and D-Beacon Position in NMP.</a:t>
            </a:r>
          </a:p>
          <a:p>
            <a:r>
              <a:rPr lang="en-US" sz="1600" b="1" dirty="0"/>
              <a:t>Periodic Data Beacon (D-Beacon) Transmission</a:t>
            </a:r>
            <a:r>
              <a:rPr lang="en-US" sz="1600" dirty="0"/>
              <a:t>: The coordinator transmits Data Beacons periodically on the D-Channel. The D-Beacon provides slot numbers indicating the start of the Contention Free Period (CFP) and the Contention Access Period (CAP) within each superframe.</a:t>
            </a:r>
          </a:p>
          <a:p>
            <a:endParaRPr lang="en-US" sz="1600" dirty="0"/>
          </a:p>
        </p:txBody>
      </p:sp>
      <p:pic>
        <p:nvPicPr>
          <p:cNvPr id="7" name="Graphic 2">
            <a:extLst>
              <a:ext uri="{FF2B5EF4-FFF2-40B4-BE49-F238E27FC236}">
                <a16:creationId xmlns:a16="http://schemas.microsoft.com/office/drawing/2014/main" id="{4E0BD035-7829-AF99-CF0B-105AFBAE7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4778" y="771232"/>
            <a:ext cx="4216814" cy="5618747"/>
          </a:xfrm>
          <a:prstGeom prst="rect">
            <a:avLst/>
          </a:prstGeom>
        </p:spPr>
      </p:pic>
      <p:sp>
        <p:nvSpPr>
          <p:cNvPr id="8" name="Rectangle 7">
            <a:extLst>
              <a:ext uri="{FF2B5EF4-FFF2-40B4-BE49-F238E27FC236}">
                <a16:creationId xmlns:a16="http://schemas.microsoft.com/office/drawing/2014/main" id="{7C59DBE3-61E7-EC74-2376-CD0ED5B72EDA}"/>
              </a:ext>
            </a:extLst>
          </p:cNvPr>
          <p:cNvSpPr/>
          <p:nvPr/>
        </p:nvSpPr>
        <p:spPr>
          <a:xfrm>
            <a:off x="5688622" y="3895105"/>
            <a:ext cx="3158495" cy="2409441"/>
          </a:xfrm>
          <a:prstGeom prst="rect">
            <a:avLst/>
          </a:prstGeom>
          <a:solidFill>
            <a:schemeClr val="bg1">
              <a:lumMod val="85000"/>
              <a:alpha val="20000"/>
            </a:schemeClr>
          </a:solidFill>
          <a:ln w="63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Tree>
    <p:extLst>
      <p:ext uri="{BB962C8B-B14F-4D97-AF65-F5344CB8AC3E}">
        <p14:creationId xmlns:p14="http://schemas.microsoft.com/office/powerpoint/2010/main" val="2860846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ghtning Bolt 13">
            <a:extLst>
              <a:ext uri="{FF2B5EF4-FFF2-40B4-BE49-F238E27FC236}">
                <a16:creationId xmlns:a16="http://schemas.microsoft.com/office/drawing/2014/main" id="{4E0F748D-F6B6-247B-3526-49C710BFBBE0}"/>
              </a:ext>
            </a:extLst>
          </p:cNvPr>
          <p:cNvSpPr/>
          <p:nvPr/>
        </p:nvSpPr>
        <p:spPr>
          <a:xfrm>
            <a:off x="5578718" y="2685887"/>
            <a:ext cx="254977" cy="562707"/>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774625"/>
            <a:ext cx="7772400" cy="731520"/>
          </a:xfrm>
        </p:spPr>
        <p:txBody>
          <a:bodyPr/>
          <a:lstStyle/>
          <a:p>
            <a:pPr algn="l"/>
            <a:r>
              <a:rPr lang="en-US" sz="3200" b="1" dirty="0"/>
              <a:t>7.2 </a:t>
            </a:r>
            <a:r>
              <a:rPr lang="en-US" sz="3200" b="1" dirty="0" err="1"/>
              <a:t>Superframe</a:t>
            </a:r>
            <a:r>
              <a:rPr lang="en-US" sz="3200" b="1" dirty="0"/>
              <a:t> transition</a:t>
            </a:r>
            <a:br>
              <a:rPr lang="en-US" sz="3200" b="1" dirty="0"/>
            </a:br>
            <a:r>
              <a:rPr lang="en-US" sz="3200" b="1" dirty="0"/>
              <a:t>due to proximity of BAN piconets</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404446" y="1844675"/>
            <a:ext cx="3033346" cy="4459872"/>
          </a:xfrm>
          <a:prstGeom prst="rect">
            <a:avLst/>
          </a:prstGeom>
        </p:spPr>
        <p:txBody>
          <a:bodyPr/>
          <a:lstStyle/>
          <a:p>
            <a:r>
              <a:rPr lang="en-US" sz="1600" dirty="0"/>
              <a:t>As BANs are mobile, it is possible for multiple BANs that have started independently to come into close proximity with each other.</a:t>
            </a:r>
          </a:p>
          <a:p>
            <a:r>
              <a:rPr lang="en-US" sz="1600" dirty="0"/>
              <a:t>Since these BANs are likely using different superframes, their frames will interfere each other, causing performance degradation.</a:t>
            </a:r>
          </a:p>
          <a:p>
            <a:r>
              <a:rPr lang="en-US" sz="1600" dirty="0"/>
              <a:t>To avoid this interference, BANs located in close proximity must transition to using common superframes.</a:t>
            </a:r>
          </a:p>
          <a:p>
            <a:endParaRPr lang="en-US" sz="1600" dirty="0"/>
          </a:p>
        </p:txBody>
      </p:sp>
      <p:pic>
        <p:nvPicPr>
          <p:cNvPr id="8" name="Picture 7">
            <a:extLst>
              <a:ext uri="{FF2B5EF4-FFF2-40B4-BE49-F238E27FC236}">
                <a16:creationId xmlns:a16="http://schemas.microsoft.com/office/drawing/2014/main" id="{18B7AD61-5785-C89A-8C17-956D9F3321C8}"/>
              </a:ext>
            </a:extLst>
          </p:cNvPr>
          <p:cNvPicPr>
            <a:picLocks noChangeAspect="1"/>
          </p:cNvPicPr>
          <p:nvPr/>
        </p:nvPicPr>
        <p:blipFill rotWithShape="1">
          <a:blip r:embed="rId2"/>
          <a:srcRect t="37253" b="32308"/>
          <a:stretch/>
        </p:blipFill>
        <p:spPr>
          <a:xfrm>
            <a:off x="3760748" y="1914674"/>
            <a:ext cx="5315274" cy="2087550"/>
          </a:xfrm>
          <a:prstGeom prst="rect">
            <a:avLst/>
          </a:prstGeom>
        </p:spPr>
      </p:pic>
      <p:pic>
        <p:nvPicPr>
          <p:cNvPr id="10" name="Picture 9">
            <a:extLst>
              <a:ext uri="{FF2B5EF4-FFF2-40B4-BE49-F238E27FC236}">
                <a16:creationId xmlns:a16="http://schemas.microsoft.com/office/drawing/2014/main" id="{64EA074F-DEAF-CE25-D509-482FFFAFBBF1}"/>
              </a:ext>
            </a:extLst>
          </p:cNvPr>
          <p:cNvPicPr>
            <a:picLocks noChangeAspect="1"/>
          </p:cNvPicPr>
          <p:nvPr/>
        </p:nvPicPr>
        <p:blipFill rotWithShape="1">
          <a:blip r:embed="rId3"/>
          <a:srcRect t="34969" b="41538"/>
          <a:stretch/>
        </p:blipFill>
        <p:spPr>
          <a:xfrm>
            <a:off x="3760748" y="4693381"/>
            <a:ext cx="5315274" cy="1611166"/>
          </a:xfrm>
          <a:prstGeom prst="rect">
            <a:avLst/>
          </a:prstGeom>
        </p:spPr>
      </p:pic>
      <p:sp>
        <p:nvSpPr>
          <p:cNvPr id="11" name="Rectangle 10">
            <a:extLst>
              <a:ext uri="{FF2B5EF4-FFF2-40B4-BE49-F238E27FC236}">
                <a16:creationId xmlns:a16="http://schemas.microsoft.com/office/drawing/2014/main" id="{C11D906C-34EE-25BE-8381-FED6A23E41D4}"/>
              </a:ext>
            </a:extLst>
          </p:cNvPr>
          <p:cNvSpPr/>
          <p:nvPr/>
        </p:nvSpPr>
        <p:spPr>
          <a:xfrm>
            <a:off x="3692769" y="1923466"/>
            <a:ext cx="4589585" cy="208755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2" name="Rectangle 11">
            <a:extLst>
              <a:ext uri="{FF2B5EF4-FFF2-40B4-BE49-F238E27FC236}">
                <a16:creationId xmlns:a16="http://schemas.microsoft.com/office/drawing/2014/main" id="{32EB5116-19A3-9C7A-BFB7-DDD7E35E564D}"/>
              </a:ext>
            </a:extLst>
          </p:cNvPr>
          <p:cNvSpPr/>
          <p:nvPr/>
        </p:nvSpPr>
        <p:spPr>
          <a:xfrm>
            <a:off x="3692769" y="4607168"/>
            <a:ext cx="5315274" cy="1698965"/>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imes New Roman"/>
              <a:ea typeface="+mn-ea"/>
              <a:cs typeface="+mn-cs"/>
              <a:sym typeface="Arial"/>
            </a:endParaRPr>
          </a:p>
        </p:txBody>
      </p:sp>
      <p:sp>
        <p:nvSpPr>
          <p:cNvPr id="13" name="Arrow: Down 12">
            <a:extLst>
              <a:ext uri="{FF2B5EF4-FFF2-40B4-BE49-F238E27FC236}">
                <a16:creationId xmlns:a16="http://schemas.microsoft.com/office/drawing/2014/main" id="{4EB8121B-D92C-6A37-4468-C6EA46D5EB03}"/>
              </a:ext>
            </a:extLst>
          </p:cNvPr>
          <p:cNvSpPr/>
          <p:nvPr/>
        </p:nvSpPr>
        <p:spPr>
          <a:xfrm>
            <a:off x="5833695" y="4109290"/>
            <a:ext cx="307731" cy="4132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imes New Roman"/>
              <a:ea typeface="+mn-ea"/>
              <a:cs typeface="+mn-cs"/>
              <a:sym typeface="Arial"/>
            </a:endParaRPr>
          </a:p>
        </p:txBody>
      </p:sp>
      <p:sp>
        <p:nvSpPr>
          <p:cNvPr id="15" name="TextBox 14">
            <a:extLst>
              <a:ext uri="{FF2B5EF4-FFF2-40B4-BE49-F238E27FC236}">
                <a16:creationId xmlns:a16="http://schemas.microsoft.com/office/drawing/2014/main" id="{D5FEF34F-F79F-73A0-9C04-4A977EE81FF3}"/>
              </a:ext>
            </a:extLst>
          </p:cNvPr>
          <p:cNvSpPr txBox="1"/>
          <p:nvPr/>
        </p:nvSpPr>
        <p:spPr>
          <a:xfrm>
            <a:off x="6145816" y="4138902"/>
            <a:ext cx="22926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After superframe transition</a:t>
            </a:r>
          </a:p>
        </p:txBody>
      </p:sp>
    </p:spTree>
    <p:extLst>
      <p:ext uri="{BB962C8B-B14F-4D97-AF65-F5344CB8AC3E}">
        <p14:creationId xmlns:p14="http://schemas.microsoft.com/office/powerpoint/2010/main" val="3141155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722374"/>
            <a:ext cx="7772400" cy="731520"/>
          </a:xfrm>
        </p:spPr>
        <p:txBody>
          <a:bodyPr/>
          <a:lstStyle/>
          <a:p>
            <a:pPr algn="l"/>
            <a:r>
              <a:rPr lang="en-US" sz="3200" b="1" dirty="0"/>
              <a:t>7.2 </a:t>
            </a:r>
            <a:r>
              <a:rPr lang="en-US" sz="3200" b="1" dirty="0" err="1"/>
              <a:t>Superframe</a:t>
            </a:r>
            <a:r>
              <a:rPr lang="en-US" sz="3200" b="1" dirty="0"/>
              <a:t> transition</a:t>
            </a:r>
            <a:br>
              <a:rPr lang="en-US" sz="3200" b="1" dirty="0"/>
            </a:br>
            <a:r>
              <a:rPr lang="en-US" sz="3200" b="1"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dirty="0">
                <a:solidFill>
                  <a:srgbClr val="0070C0"/>
                </a:solidFill>
              </a:rPr>
              <a:t>A coordinator</a:t>
            </a:r>
            <a:r>
              <a:rPr lang="en-US" sz="1600" dirty="0"/>
              <a:t> </a:t>
            </a:r>
            <a:r>
              <a:rPr lang="en-US" sz="1600" dirty="0" err="1"/>
              <a:t>continuosly</a:t>
            </a:r>
            <a:r>
              <a:rPr lang="en-US" sz="1600" dirty="0"/>
              <a:t> monitors the C-Channel to detect neighboring BANs.</a:t>
            </a:r>
          </a:p>
          <a:p>
            <a:r>
              <a:rPr lang="en-US" sz="1600" dirty="0"/>
              <a:t>When </a:t>
            </a:r>
            <a:r>
              <a:rPr lang="en-US" sz="1600" dirty="0">
                <a:solidFill>
                  <a:srgbClr val="0070C0"/>
                </a:solidFill>
              </a:rPr>
              <a:t>a coordinator</a:t>
            </a:r>
            <a:r>
              <a:rPr lang="en-US" sz="1600" dirty="0"/>
              <a:t> receives a Control Beacon (C-Beacon) with a different </a:t>
            </a:r>
            <a:r>
              <a:rPr lang="en-US" sz="1600" dirty="0">
                <a:solidFill>
                  <a:srgbClr val="FF0000"/>
                </a:solidFill>
              </a:rPr>
              <a:t>Superframe Reference BAN ID</a:t>
            </a:r>
            <a:r>
              <a:rPr lang="en-US" sz="1600" dirty="0"/>
              <a:t> value and a </a:t>
            </a:r>
            <a:r>
              <a:rPr lang="en-US" sz="1600" dirty="0">
                <a:solidFill>
                  <a:srgbClr val="FF0000"/>
                </a:solidFill>
              </a:rPr>
              <a:t>Superframe Priority Index</a:t>
            </a:r>
            <a:r>
              <a:rPr lang="en-US" sz="1600" dirty="0"/>
              <a:t> grater than its own, it indicates that a new BAN is nearby.</a:t>
            </a:r>
          </a:p>
          <a:p>
            <a:r>
              <a:rPr lang="en-US" sz="1600" dirty="0"/>
              <a:t>In such cases, </a:t>
            </a:r>
            <a:r>
              <a:rPr lang="en-US" sz="1600" dirty="0">
                <a:solidFill>
                  <a:srgbClr val="0070C0"/>
                </a:solidFill>
              </a:rPr>
              <a:t>the coordinator</a:t>
            </a:r>
            <a:r>
              <a:rPr lang="en-US" sz="1600" dirty="0"/>
              <a:t> must transition to using the superframe of </a:t>
            </a:r>
            <a:r>
              <a:rPr lang="en-US" sz="1600" dirty="0">
                <a:solidFill>
                  <a:srgbClr val="FF0000"/>
                </a:solidFill>
              </a:rPr>
              <a:t>the newly met BAN</a:t>
            </a:r>
            <a:r>
              <a:rPr lang="en-US" sz="1600" dirty="0"/>
              <a:t> to avoid interference and ensure efficient communication.</a:t>
            </a:r>
          </a:p>
        </p:txBody>
      </p:sp>
      <p:pic>
        <p:nvPicPr>
          <p:cNvPr id="8" name="Content Placeholder 9" descr="A picture containing shape&#10;&#10;Description automatically generated">
            <a:extLst>
              <a:ext uri="{FF2B5EF4-FFF2-40B4-BE49-F238E27FC236}">
                <a16:creationId xmlns:a16="http://schemas.microsoft.com/office/drawing/2014/main" id="{D4F233FB-EE10-DE90-24B2-961C0A76D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552" y="4193779"/>
            <a:ext cx="2393095" cy="2044586"/>
          </a:xfrm>
          <a:prstGeom prst="rect">
            <a:avLst/>
          </a:prstGeom>
        </p:spPr>
      </p:pic>
      <p:sp>
        <p:nvSpPr>
          <p:cNvPr id="9" name="TextBox 8">
            <a:extLst>
              <a:ext uri="{FF2B5EF4-FFF2-40B4-BE49-F238E27FC236}">
                <a16:creationId xmlns:a16="http://schemas.microsoft.com/office/drawing/2014/main" id="{A732229C-0E30-4DB1-BCBE-8B347B706795}"/>
              </a:ext>
            </a:extLst>
          </p:cNvPr>
          <p:cNvSpPr txBox="1"/>
          <p:nvPr/>
        </p:nvSpPr>
        <p:spPr>
          <a:xfrm>
            <a:off x="1669752" y="4273249"/>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0" name="TextBox 9">
            <a:extLst>
              <a:ext uri="{FF2B5EF4-FFF2-40B4-BE49-F238E27FC236}">
                <a16:creationId xmlns:a16="http://schemas.microsoft.com/office/drawing/2014/main" id="{10DC0E57-0B85-3644-F243-4BDD07AEA467}"/>
              </a:ext>
            </a:extLst>
          </p:cNvPr>
          <p:cNvSpPr txBox="1"/>
          <p:nvPr/>
        </p:nvSpPr>
        <p:spPr>
          <a:xfrm>
            <a:off x="5445557" y="4864808"/>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1" name="TextBox 10">
            <a:extLst>
              <a:ext uri="{FF2B5EF4-FFF2-40B4-BE49-F238E27FC236}">
                <a16:creationId xmlns:a16="http://schemas.microsoft.com/office/drawing/2014/main" id="{8A7A3A9E-3322-7ACD-5974-7C8CE3B1C5E1}"/>
              </a:ext>
            </a:extLst>
          </p:cNvPr>
          <p:cNvSpPr txBox="1"/>
          <p:nvPr/>
        </p:nvSpPr>
        <p:spPr>
          <a:xfrm>
            <a:off x="5084467" y="5816095"/>
            <a:ext cx="255390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BAN ID = 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0000"/>
                </a:solidFill>
                <a:effectLst/>
                <a:uLnTx/>
                <a:uFillTx/>
                <a:latin typeface="Arial"/>
                <a:cs typeface="Arial"/>
                <a:sym typeface="Arial"/>
              </a:rPr>
              <a:t>Superframe Reference BAN ID = 1</a:t>
            </a:r>
          </a:p>
        </p:txBody>
      </p:sp>
      <p:sp>
        <p:nvSpPr>
          <p:cNvPr id="12" name="TextBox 11">
            <a:extLst>
              <a:ext uri="{FF2B5EF4-FFF2-40B4-BE49-F238E27FC236}">
                <a16:creationId xmlns:a16="http://schemas.microsoft.com/office/drawing/2014/main" id="{40073A5B-999D-4861-E311-F5A8FDC41FBF}"/>
              </a:ext>
            </a:extLst>
          </p:cNvPr>
          <p:cNvSpPr txBox="1"/>
          <p:nvPr/>
        </p:nvSpPr>
        <p:spPr>
          <a:xfrm>
            <a:off x="1220738" y="5455913"/>
            <a:ext cx="2553904"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BAN ID = 4</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70C0"/>
                </a:solidFill>
                <a:effectLst/>
                <a:uLnTx/>
                <a:uFillTx/>
                <a:latin typeface="Arial"/>
                <a:cs typeface="Arial"/>
                <a:sym typeface="Arial"/>
              </a:rPr>
              <a:t>Superframe Reference BAN ID = 4</a:t>
            </a:r>
          </a:p>
        </p:txBody>
      </p:sp>
    </p:spTree>
    <p:extLst>
      <p:ext uri="{BB962C8B-B14F-4D97-AF65-F5344CB8AC3E}">
        <p14:creationId xmlns:p14="http://schemas.microsoft.com/office/powerpoint/2010/main" val="1272106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701474"/>
            <a:ext cx="7772400" cy="731520"/>
          </a:xfrm>
        </p:spPr>
        <p:txBody>
          <a:bodyPr/>
          <a:lstStyle/>
          <a:p>
            <a:pPr algn="l"/>
            <a:r>
              <a:rPr lang="en-US" sz="3200" b="1" dirty="0"/>
              <a:t>7.2 </a:t>
            </a:r>
            <a:r>
              <a:rPr lang="en-US" sz="3200" b="1" dirty="0" err="1"/>
              <a:t>Superframe</a:t>
            </a:r>
            <a:r>
              <a:rPr lang="en-US" sz="3200" b="1" dirty="0"/>
              <a:t> transition</a:t>
            </a:r>
            <a:br>
              <a:rPr lang="en-US" sz="3200" b="1" dirty="0"/>
            </a:br>
            <a:r>
              <a:rPr lang="en-US" sz="3200" b="1" dirty="0"/>
              <a:t>due to proximity of BAN piconets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The Superframe Priority Index</a:t>
            </a:r>
            <a:r>
              <a:rPr lang="en-US" sz="1800" dirty="0"/>
              <a:t> is used to determine which BAN should continue using its current superframe and which BAN should transition to the superframe of another BAN when multiple BANs come into close proximity.</a:t>
            </a:r>
          </a:p>
          <a:p>
            <a:pPr lvl="1"/>
            <a:r>
              <a:rPr lang="en-US" sz="1800" dirty="0"/>
              <a:t>The index should be defined in a way that allows BANs with many nodes of high priority to maintain their superframes, while BANs with lower priority nodes can transition to other BAN’s superframe.</a:t>
            </a:r>
          </a:p>
          <a:p>
            <a:endParaRPr lang="en-US" sz="1800" dirty="0"/>
          </a:p>
          <a:p>
            <a:r>
              <a:rPr lang="en-US" sz="1800" b="1" dirty="0"/>
              <a:t>Fallback Mechanism</a:t>
            </a:r>
            <a:r>
              <a:rPr lang="en-US" sz="1800" dirty="0"/>
              <a:t>: In scenarios where a BAN with a low Superframe Priority Index fails to receive the C-beacon of another BAN, interference cannot be avoided due to the inability to perform superframe transition.</a:t>
            </a:r>
          </a:p>
          <a:p>
            <a:pPr lvl="1"/>
            <a:r>
              <a:rPr lang="en-US" sz="1800" dirty="0"/>
              <a:t>To address this situation, implementing a fallback mechanism allowing high-priority BANs to initiate superframe transition would be advantageous. </a:t>
            </a:r>
          </a:p>
        </p:txBody>
      </p:sp>
    </p:spTree>
    <p:extLst>
      <p:ext uri="{BB962C8B-B14F-4D97-AF65-F5344CB8AC3E}">
        <p14:creationId xmlns:p14="http://schemas.microsoft.com/office/powerpoint/2010/main" val="2101552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pPr algn="l"/>
            <a:r>
              <a:rPr lang="en-US" b="1" dirty="0"/>
              <a:t>7.3 Node Connection/Disconnection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xfrm>
            <a:off x="685800" y="1690300"/>
            <a:ext cx="7772400" cy="4459872"/>
          </a:xfrm>
          <a:prstGeom prst="rect">
            <a:avLst/>
          </a:prstGeom>
        </p:spPr>
        <p:txBody>
          <a:bodyPr/>
          <a:lstStyle/>
          <a:p>
            <a:r>
              <a:rPr lang="en-US" sz="1600" dirty="0"/>
              <a:t>The node monitors the C-Channels to acquire a C-Beacon, which provides essential information.</a:t>
            </a:r>
          </a:p>
          <a:p>
            <a:r>
              <a:rPr lang="en-US" sz="1600" dirty="0"/>
              <a:t>By receiving the C-Beacon, the node can obtain the BAN ID, D-Channel number, and D-Beacon Position for further communication.</a:t>
            </a:r>
          </a:p>
          <a:p>
            <a:r>
              <a:rPr lang="en-US" sz="1600" dirty="0"/>
              <a:t>The node also monitors the D-Channels to acquire a D-Beacon, which provides details about the positions of Contention Free Period (CFP) and Contention Access Period (CAP).</a:t>
            </a:r>
          </a:p>
          <a:p>
            <a:r>
              <a:rPr lang="en-US" sz="1600" dirty="0"/>
              <a:t>During the CAP, the node initiates the Connection Request (C-Request) frame using the Contention Access procedure.</a:t>
            </a:r>
          </a:p>
          <a:p>
            <a:r>
              <a:rPr lang="en-US" sz="1600" dirty="0"/>
              <a:t>Upon successful reception of the C-Request frame, the coordinator responds by </a:t>
            </a:r>
            <a:r>
              <a:rPr lang="en-US" sz="1600" dirty="0" err="1"/>
              <a:t>transmiting</a:t>
            </a:r>
            <a:endParaRPr lang="en-US" sz="1600" dirty="0"/>
          </a:p>
          <a:p>
            <a:pPr lvl="1"/>
            <a:r>
              <a:rPr lang="en-US" sz="1600" dirty="0"/>
              <a:t>an Acknowledgement,</a:t>
            </a:r>
          </a:p>
          <a:p>
            <a:pPr lvl="1"/>
            <a:r>
              <a:rPr lang="en-US" sz="1600" dirty="0"/>
              <a:t>and a Connection Assignment (C-Assignment) frame in the next available time slot.</a:t>
            </a:r>
          </a:p>
          <a:p>
            <a:r>
              <a:rPr lang="en-US" sz="1600" dirty="0"/>
              <a:t>The C-Assignment frame provides information of the allocated resources to the node, including the number of time slots allocated, and the node’s allocated Node ID.</a:t>
            </a:r>
          </a:p>
        </p:txBody>
      </p:sp>
    </p:spTree>
    <p:extLst>
      <p:ext uri="{BB962C8B-B14F-4D97-AF65-F5344CB8AC3E}">
        <p14:creationId xmlns:p14="http://schemas.microsoft.com/office/powerpoint/2010/main" val="2736479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b="1" dirty="0"/>
              <a:t>7.4 Fields in Control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pPr>
              <a:spcBef>
                <a:spcPts val="200"/>
              </a:spcBef>
            </a:pPr>
            <a:r>
              <a:rPr lang="en-US" sz="1600" b="1" dirty="0"/>
              <a:t>BAN ID</a:t>
            </a:r>
          </a:p>
          <a:p>
            <a:pPr lvl="1">
              <a:spcBef>
                <a:spcPts val="200"/>
              </a:spcBef>
            </a:pPr>
            <a:r>
              <a:rPr lang="en-US" sz="1600" dirty="0"/>
              <a:t>This is a unique identifier assigned to each Body Area Network (BAN).</a:t>
            </a:r>
          </a:p>
          <a:p>
            <a:pPr lvl="1">
              <a:spcBef>
                <a:spcPts val="200"/>
              </a:spcBef>
            </a:pPr>
            <a:r>
              <a:rPr lang="en-US" sz="1600" dirty="0"/>
              <a:t>It is used to distinguish between BANs operating in the vicinity and facilitate communication between them.</a:t>
            </a:r>
          </a:p>
          <a:p>
            <a:pPr>
              <a:spcBef>
                <a:spcPts val="200"/>
              </a:spcBef>
            </a:pPr>
            <a:r>
              <a:rPr lang="en-US" sz="1600" b="1" dirty="0"/>
              <a:t>D-Channel number</a:t>
            </a:r>
          </a:p>
          <a:p>
            <a:pPr lvl="1">
              <a:spcBef>
                <a:spcPts val="200"/>
              </a:spcBef>
            </a:pPr>
            <a:r>
              <a:rPr lang="en-US" sz="1600" dirty="0"/>
              <a:t>This refers to the specific channel utilized for data transmission within a BAN.</a:t>
            </a:r>
          </a:p>
          <a:p>
            <a:pPr lvl="1">
              <a:spcBef>
                <a:spcPts val="200"/>
              </a:spcBef>
            </a:pPr>
            <a:r>
              <a:rPr lang="en-US" sz="1600" dirty="0"/>
              <a:t>Each BAN is assigned a particular D-Chanel number to avoid interference with other BANs and enable efficient communication.</a:t>
            </a:r>
          </a:p>
          <a:p>
            <a:pPr>
              <a:spcBef>
                <a:spcPts val="200"/>
              </a:spcBef>
            </a:pPr>
            <a:r>
              <a:rPr lang="en-US" sz="1600" b="1" dirty="0"/>
              <a:t>D-Beacon Position in Network Management Period (NMP)</a:t>
            </a:r>
          </a:p>
          <a:p>
            <a:pPr lvl="1">
              <a:spcBef>
                <a:spcPts val="200"/>
              </a:spcBef>
            </a:pPr>
            <a:r>
              <a:rPr lang="en-US" sz="1600" dirty="0"/>
              <a:t>This indicates the specific time slot within the NMP where the D-Beacon, which provides network management information, is transmitted.</a:t>
            </a:r>
          </a:p>
          <a:p>
            <a:pPr>
              <a:spcBef>
                <a:spcPts val="200"/>
              </a:spcBef>
            </a:pPr>
            <a:r>
              <a:rPr lang="en-US" sz="1600" b="1" dirty="0"/>
              <a:t>D-Channel Occupancy Index</a:t>
            </a:r>
          </a:p>
          <a:p>
            <a:pPr lvl="1">
              <a:spcBef>
                <a:spcPts val="200"/>
              </a:spcBef>
            </a:pPr>
            <a:r>
              <a:rPr lang="en-US" sz="1600" dirty="0"/>
              <a:t>This index is a measure used to inform neighboring BANs about the congestion level of the D-Channel.</a:t>
            </a:r>
          </a:p>
          <a:p>
            <a:pPr lvl="1">
              <a:spcBef>
                <a:spcPts val="200"/>
              </a:spcBef>
            </a:pPr>
            <a:r>
              <a:rPr lang="en-US" sz="1600" dirty="0"/>
              <a:t>It provides an indication of how busy the channel is, helping BANs make informed decisions regarding D-Channel selection.</a:t>
            </a:r>
          </a:p>
        </p:txBody>
      </p:sp>
    </p:spTree>
    <p:extLst>
      <p:ext uri="{BB962C8B-B14F-4D97-AF65-F5344CB8AC3E}">
        <p14:creationId xmlns:p14="http://schemas.microsoft.com/office/powerpoint/2010/main" val="3288338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800" y="691024"/>
            <a:ext cx="7772400" cy="731520"/>
          </a:xfrm>
        </p:spPr>
        <p:txBody>
          <a:bodyPr/>
          <a:lstStyle/>
          <a:p>
            <a:r>
              <a:rPr lang="en-US" b="1" dirty="0"/>
              <a:t>7.4 Fields in Control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600" b="1" dirty="0"/>
              <a:t>The Superframe Reference BAN ID</a:t>
            </a:r>
          </a:p>
          <a:p>
            <a:pPr lvl="1"/>
            <a:r>
              <a:rPr lang="en-US" sz="1600" dirty="0"/>
              <a:t>This serves the purpose of informing neighboring BANs about the BAN with which they share the same superframe.</a:t>
            </a:r>
          </a:p>
          <a:p>
            <a:pPr lvl="1"/>
            <a:r>
              <a:rPr lang="en-US" sz="1600" dirty="0"/>
              <a:t>BANs that share superframes should have the same Superframe Reference BAN ID, allowing synchronization and coordinated operation within the shared superframe.</a:t>
            </a:r>
          </a:p>
          <a:p>
            <a:r>
              <a:rPr lang="en-US" sz="1600" b="1" dirty="0"/>
              <a:t>The Superframe Priority Index</a:t>
            </a:r>
          </a:p>
          <a:p>
            <a:pPr lvl="1"/>
            <a:r>
              <a:rPr lang="en-US" sz="1600" dirty="0"/>
              <a:t>This is an index used to determine the priority of a BAN in relation to other BANs when multiple BANs come into proximity.</a:t>
            </a:r>
          </a:p>
          <a:p>
            <a:pPr lvl="1"/>
            <a:r>
              <a:rPr lang="en-US" sz="1600" dirty="0"/>
              <a:t>It enables the orderly transition of superframes, ensuring that BANs with higher priority can maintain their superframes while lower-priority BANs transition to other BAN’s superframes.</a:t>
            </a:r>
          </a:p>
        </p:txBody>
      </p:sp>
    </p:spTree>
    <p:extLst>
      <p:ext uri="{BB962C8B-B14F-4D97-AF65-F5344CB8AC3E}">
        <p14:creationId xmlns:p14="http://schemas.microsoft.com/office/powerpoint/2010/main" val="4194529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b="1" dirty="0"/>
              <a:t>7.4 Fields in Data Beacon</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Position of Contention Free Period (CFP)</a:t>
            </a:r>
          </a:p>
          <a:p>
            <a:pPr lvl="1"/>
            <a:r>
              <a:rPr lang="en-US" sz="1800" dirty="0"/>
              <a:t>This refers to the specific time slots within the superframes where the Contention Free Period occurs.</a:t>
            </a:r>
          </a:p>
          <a:p>
            <a:pPr lvl="1"/>
            <a:r>
              <a:rPr lang="en-US" sz="1800" dirty="0"/>
              <a:t>The CFP is a dedicated period during which scheduled frames are transmitted without contention.</a:t>
            </a:r>
          </a:p>
          <a:p>
            <a:pPr lvl="1"/>
            <a:r>
              <a:rPr lang="en-US" sz="1800" dirty="0"/>
              <a:t>To ensure coexistence an minimize interference among coexisting BANs, the position of the CFP may vary between BANs.</a:t>
            </a:r>
          </a:p>
          <a:p>
            <a:pPr lvl="1"/>
            <a:r>
              <a:rPr lang="en-US" sz="1800" dirty="0"/>
              <a:t>By assigning different CFP position, BANs can have non-overlapping CFPs, allowing for interference-free transmission of scheduled frames. </a:t>
            </a:r>
          </a:p>
        </p:txBody>
      </p:sp>
    </p:spTree>
    <p:extLst>
      <p:ext uri="{BB962C8B-B14F-4D97-AF65-F5344CB8AC3E}">
        <p14:creationId xmlns:p14="http://schemas.microsoft.com/office/powerpoint/2010/main" val="982869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b="1" dirty="0"/>
              <a:t>7.4 Fields in Data Beacon (cont.)</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1800" b="1" dirty="0"/>
              <a:t>Position of Contention Access Period (CAP)</a:t>
            </a:r>
          </a:p>
          <a:p>
            <a:pPr lvl="1"/>
            <a:r>
              <a:rPr lang="en-US" sz="1800" dirty="0"/>
              <a:t>This refers to the specific time slots within the superframes where the Contention Access Period occurs.</a:t>
            </a:r>
          </a:p>
          <a:p>
            <a:pPr lvl="1"/>
            <a:r>
              <a:rPr lang="en-US" sz="1800" dirty="0"/>
              <a:t>The CAP is a period during which unscheduled frames are transmitted using the slotted aloha access mechanism, where nodes contend for access to the channel.</a:t>
            </a:r>
          </a:p>
          <a:p>
            <a:pPr lvl="1"/>
            <a:r>
              <a:rPr lang="en-US" sz="1800" dirty="0"/>
              <a:t>The specific position of the CAP within the superframe allows nodes to know when to transmit unscheduled frames and participate in the contention process.</a:t>
            </a:r>
          </a:p>
          <a:p>
            <a:pPr lvl="1"/>
            <a:r>
              <a:rPr lang="en-US" sz="1800" dirty="0"/>
              <a:t>The CAP provides a mechanism for nodes to access the channel when their transmissions are not pre-scheduled during the Contention Free Period (CFP).</a:t>
            </a:r>
          </a:p>
          <a:p>
            <a:pPr lvl="1"/>
            <a:endParaRPr lang="en-US" sz="1800" dirty="0"/>
          </a:p>
          <a:p>
            <a:endParaRPr lang="en-US" sz="1800" dirty="0"/>
          </a:p>
        </p:txBody>
      </p:sp>
    </p:spTree>
    <p:extLst>
      <p:ext uri="{BB962C8B-B14F-4D97-AF65-F5344CB8AC3E}">
        <p14:creationId xmlns:p14="http://schemas.microsoft.com/office/powerpoint/2010/main" val="2502054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p:txBody>
          <a:bodyPr/>
          <a:lstStyle/>
          <a:p>
            <a:r>
              <a:rPr lang="en-US" b="1" dirty="0"/>
              <a:t>7.5 List of Frame Type</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graphicFrame>
        <p:nvGraphicFramePr>
          <p:cNvPr id="8" name="Table 4">
            <a:extLst>
              <a:ext uri="{FF2B5EF4-FFF2-40B4-BE49-F238E27FC236}">
                <a16:creationId xmlns:a16="http://schemas.microsoft.com/office/drawing/2014/main" id="{EBDCB845-2D0D-7D20-1A52-EE817321CC0A}"/>
              </a:ext>
            </a:extLst>
          </p:cNvPr>
          <p:cNvGraphicFramePr>
            <a:graphicFrameLocks/>
          </p:cNvGraphicFramePr>
          <p:nvPr/>
        </p:nvGraphicFramePr>
        <p:xfrm>
          <a:off x="570034" y="1679061"/>
          <a:ext cx="8079716" cy="4389120"/>
        </p:xfrm>
        <a:graphic>
          <a:graphicData uri="http://schemas.openxmlformats.org/drawingml/2006/table">
            <a:tbl>
              <a:tblPr firstRow="1" bandRow="1">
                <a:tableStyleId>{D7AC3CCA-C797-4891-BE02-D94E43425B78}</a:tableStyleId>
              </a:tblPr>
              <a:tblGrid>
                <a:gridCol w="810358">
                  <a:extLst>
                    <a:ext uri="{9D8B030D-6E8A-4147-A177-3AD203B41FA5}">
                      <a16:colId xmlns:a16="http://schemas.microsoft.com/office/drawing/2014/main" val="2545107227"/>
                    </a:ext>
                  </a:extLst>
                </a:gridCol>
                <a:gridCol w="1590993">
                  <a:extLst>
                    <a:ext uri="{9D8B030D-6E8A-4147-A177-3AD203B41FA5}">
                      <a16:colId xmlns:a16="http://schemas.microsoft.com/office/drawing/2014/main" val="3467769674"/>
                    </a:ext>
                  </a:extLst>
                </a:gridCol>
                <a:gridCol w="1960685">
                  <a:extLst>
                    <a:ext uri="{9D8B030D-6E8A-4147-A177-3AD203B41FA5}">
                      <a16:colId xmlns:a16="http://schemas.microsoft.com/office/drawing/2014/main" val="3733373911"/>
                    </a:ext>
                  </a:extLst>
                </a:gridCol>
                <a:gridCol w="1311639">
                  <a:extLst>
                    <a:ext uri="{9D8B030D-6E8A-4147-A177-3AD203B41FA5}">
                      <a16:colId xmlns:a16="http://schemas.microsoft.com/office/drawing/2014/main" val="3421933674"/>
                    </a:ext>
                  </a:extLst>
                </a:gridCol>
                <a:gridCol w="2406041">
                  <a:extLst>
                    <a:ext uri="{9D8B030D-6E8A-4147-A177-3AD203B41FA5}">
                      <a16:colId xmlns:a16="http://schemas.microsoft.com/office/drawing/2014/main" val="4033776325"/>
                    </a:ext>
                  </a:extLst>
                </a:gridCol>
              </a:tblGrid>
              <a:tr h="153984">
                <a:tc>
                  <a:txBody>
                    <a:bodyPr/>
                    <a:lstStyle/>
                    <a:p>
                      <a:r>
                        <a:rPr lang="en-US" sz="1200" dirty="0"/>
                        <a:t>Channels</a:t>
                      </a:r>
                    </a:p>
                  </a:txBody>
                  <a:tcPr/>
                </a:tc>
                <a:tc>
                  <a:txBody>
                    <a:bodyPr/>
                    <a:lstStyle/>
                    <a:p>
                      <a:r>
                        <a:rPr lang="en-US" sz="1200" dirty="0"/>
                        <a:t>Periods</a:t>
                      </a:r>
                    </a:p>
                  </a:txBody>
                  <a:tcPr/>
                </a:tc>
                <a:tc>
                  <a:txBody>
                    <a:bodyPr/>
                    <a:lstStyle/>
                    <a:p>
                      <a:r>
                        <a:rPr lang="en-US" sz="1200" dirty="0"/>
                        <a:t>Frames</a:t>
                      </a:r>
                    </a:p>
                  </a:txBody>
                  <a:tcPr/>
                </a:tc>
                <a:tc>
                  <a:txBody>
                    <a:bodyPr/>
                    <a:lstStyle/>
                    <a:p>
                      <a:r>
                        <a:rPr lang="en-US" sz="1200" dirty="0"/>
                        <a:t>Sender</a:t>
                      </a:r>
                    </a:p>
                  </a:txBody>
                  <a:tcPr/>
                </a:tc>
                <a:tc>
                  <a:txBody>
                    <a:bodyPr/>
                    <a:lstStyle/>
                    <a:p>
                      <a:r>
                        <a:rPr lang="en-US" sz="1200" dirty="0"/>
                        <a:t>Receiver</a:t>
                      </a:r>
                    </a:p>
                  </a:txBody>
                  <a:tcPr/>
                </a:tc>
                <a:extLst>
                  <a:ext uri="{0D108BD9-81ED-4DB2-BD59-A6C34878D82A}">
                    <a16:rowId xmlns:a16="http://schemas.microsoft.com/office/drawing/2014/main" val="2721684530"/>
                  </a:ext>
                </a:extLst>
              </a:tr>
              <a:tr h="153984">
                <a:tc rowSpan="2">
                  <a:txBody>
                    <a:bodyPr/>
                    <a:lstStyle/>
                    <a:p>
                      <a:r>
                        <a:rPr lang="en-US" sz="1200" dirty="0"/>
                        <a:t>Control</a:t>
                      </a:r>
                    </a:p>
                  </a:txBody>
                  <a:tcPr/>
                </a:tc>
                <a:tc rowSpan="2">
                  <a:txBody>
                    <a:bodyPr/>
                    <a:lstStyle/>
                    <a:p>
                      <a:r>
                        <a:rPr lang="en-US" sz="1200" dirty="0"/>
                        <a:t>n/a</a:t>
                      </a:r>
                    </a:p>
                  </a:txBody>
                  <a:tcPr/>
                </a:tc>
                <a:tc>
                  <a:txBody>
                    <a:bodyPr/>
                    <a:lstStyle/>
                    <a:p>
                      <a:r>
                        <a:rPr lang="en-US" sz="1200" dirty="0"/>
                        <a:t>Control Beacon</a:t>
                      </a:r>
                    </a:p>
                  </a:txBody>
                  <a:tcPr/>
                </a:tc>
                <a:tc rowSpan="2">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086697752"/>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Coordinator-to-Coordinator</a:t>
                      </a:r>
                    </a:p>
                  </a:txBody>
                  <a:tcPr/>
                </a:tc>
                <a:tc vMerge="1">
                  <a:txBody>
                    <a:bodyPr/>
                    <a:lstStyle/>
                    <a:p>
                      <a:endParaRPr lang="en-US" sz="1400" dirty="0"/>
                    </a:p>
                  </a:txBody>
                  <a:tcPr/>
                </a:tc>
                <a:tc>
                  <a:txBody>
                    <a:bodyPr/>
                    <a:lstStyle/>
                    <a:p>
                      <a:r>
                        <a:rPr lang="en-US" sz="1200" dirty="0"/>
                        <a:t>Other Coordinators</a:t>
                      </a:r>
                    </a:p>
                  </a:txBody>
                  <a:tcPr/>
                </a:tc>
                <a:extLst>
                  <a:ext uri="{0D108BD9-81ED-4DB2-BD59-A6C34878D82A}">
                    <a16:rowId xmlns:a16="http://schemas.microsoft.com/office/drawing/2014/main" val="2012251877"/>
                  </a:ext>
                </a:extLst>
              </a:tr>
              <a:tr h="153984">
                <a:tc rowSpan="13">
                  <a:txBody>
                    <a:bodyPr/>
                    <a:lstStyle/>
                    <a:p>
                      <a:r>
                        <a:rPr lang="en-US" sz="1200" dirty="0"/>
                        <a:t>Data</a:t>
                      </a:r>
                    </a:p>
                  </a:txBody>
                  <a:tcPr/>
                </a:tc>
                <a:tc>
                  <a:txBody>
                    <a:bodyPr/>
                    <a:lstStyle/>
                    <a:p>
                      <a:r>
                        <a:rPr lang="en-US" sz="1200" dirty="0"/>
                        <a:t>Network Management</a:t>
                      </a:r>
                    </a:p>
                  </a:txBody>
                  <a:tcPr/>
                </a:tc>
                <a:tc>
                  <a:txBody>
                    <a:bodyPr/>
                    <a:lstStyle/>
                    <a:p>
                      <a:r>
                        <a:rPr lang="en-US" sz="1200" dirty="0"/>
                        <a:t>Data Beacon</a:t>
                      </a:r>
                    </a:p>
                  </a:txBody>
                  <a:tcPr/>
                </a:tc>
                <a:tc>
                  <a:txBody>
                    <a:bodyPr/>
                    <a:lstStyle/>
                    <a:p>
                      <a:r>
                        <a:rPr lang="en-US" sz="1200" dirty="0"/>
                        <a:t>Coordinator</a:t>
                      </a:r>
                    </a:p>
                  </a:txBody>
                  <a:tcPr/>
                </a:tc>
                <a:tc>
                  <a:txBody>
                    <a:bodyPr/>
                    <a:lstStyle/>
                    <a:p>
                      <a:r>
                        <a:rPr lang="en-US" sz="1200" dirty="0"/>
                        <a:t>Other Coordinators and Nodes</a:t>
                      </a:r>
                    </a:p>
                  </a:txBody>
                  <a:tcPr/>
                </a:tc>
                <a:extLst>
                  <a:ext uri="{0D108BD9-81ED-4DB2-BD59-A6C34878D82A}">
                    <a16:rowId xmlns:a16="http://schemas.microsoft.com/office/drawing/2014/main" val="1709676835"/>
                  </a:ext>
                </a:extLst>
              </a:tr>
              <a:tr h="153984">
                <a:tc vMerge="1">
                  <a:txBody>
                    <a:bodyPr/>
                    <a:lstStyle/>
                    <a:p>
                      <a:endParaRPr lang="en-US" sz="1400" dirty="0"/>
                    </a:p>
                  </a:txBody>
                  <a:tcPr/>
                </a:tc>
                <a:tc rowSpan="8">
                  <a:txBody>
                    <a:bodyPr/>
                    <a:lstStyle/>
                    <a:p>
                      <a:r>
                        <a:rPr lang="en-US" sz="1200" dirty="0"/>
                        <a:t>Contention Free</a:t>
                      </a:r>
                    </a:p>
                  </a:txBody>
                  <a:tcPr/>
                </a:tc>
                <a:tc rowSpan="4">
                  <a:txBody>
                    <a:bodyPr/>
                    <a:lstStyle/>
                    <a:p>
                      <a:r>
                        <a:rPr lang="en-US" sz="1200" dirty="0"/>
                        <a:t>Scheduled Downlink Data</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249498045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Coordinator</a:t>
                      </a:r>
                    </a:p>
                  </a:txBody>
                  <a:tcPr/>
                </a:tc>
                <a:tc>
                  <a:txBody>
                    <a:bodyPr/>
                    <a:lstStyle/>
                    <a:p>
                      <a:r>
                        <a:rPr lang="en-US" sz="1200" dirty="0"/>
                        <a:t>Relay Node</a:t>
                      </a:r>
                    </a:p>
                  </a:txBody>
                  <a:tcPr/>
                </a:tc>
                <a:extLst>
                  <a:ext uri="{0D108BD9-81ED-4DB2-BD59-A6C34878D82A}">
                    <a16:rowId xmlns:a16="http://schemas.microsoft.com/office/drawing/2014/main" val="2571220098"/>
                  </a:ext>
                </a:extLst>
              </a:tr>
              <a:tr h="153984">
                <a:tc vMerge="1">
                  <a:txBody>
                    <a:bodyPr/>
                    <a:lstStyle/>
                    <a:p>
                      <a:endParaRPr lang="en-US" sz="1400" dirty="0"/>
                    </a:p>
                  </a:txBody>
                  <a:tcPr/>
                </a:tc>
                <a:tc vMerge="1">
                  <a:txBody>
                    <a:bodyPr/>
                    <a:lstStyle/>
                    <a:p>
                      <a:endParaRPr lang="en-US"/>
                    </a:p>
                  </a:txBody>
                  <a:tcPr/>
                </a:tc>
                <a:tc vMerge="1">
                  <a:txBody>
                    <a:bodyPr/>
                    <a:lstStyle/>
                    <a:p>
                      <a:endParaRPr lang="en-US"/>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2882338678"/>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Specific Node</a:t>
                      </a:r>
                    </a:p>
                  </a:txBody>
                  <a:tcPr/>
                </a:tc>
                <a:extLst>
                  <a:ext uri="{0D108BD9-81ED-4DB2-BD59-A6C34878D82A}">
                    <a16:rowId xmlns:a16="http://schemas.microsoft.com/office/drawing/2014/main" val="1882134213"/>
                  </a:ext>
                </a:extLst>
              </a:tr>
              <a:tr h="153984">
                <a:tc vMerge="1">
                  <a:txBody>
                    <a:bodyPr/>
                    <a:lstStyle/>
                    <a:p>
                      <a:endParaRPr lang="en-US" sz="1400" dirty="0"/>
                    </a:p>
                  </a:txBody>
                  <a:tcPr/>
                </a:tc>
                <a:tc vMerge="1">
                  <a:txBody>
                    <a:bodyPr/>
                    <a:lstStyle/>
                    <a:p>
                      <a:endParaRPr lang="en-US" sz="1400" dirty="0"/>
                    </a:p>
                  </a:txBody>
                  <a:tcPr/>
                </a:tc>
                <a:tc rowSpan="4">
                  <a:txBody>
                    <a:bodyPr/>
                    <a:lstStyle/>
                    <a:p>
                      <a:r>
                        <a:rPr lang="en-US" sz="1200" dirty="0"/>
                        <a:t>Scheduled Uplink Data</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3696510692"/>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Node</a:t>
                      </a:r>
                    </a:p>
                  </a:txBody>
                  <a:tcPr/>
                </a:tc>
                <a:tc>
                  <a:txBody>
                    <a:bodyPr/>
                    <a:lstStyle/>
                    <a:p>
                      <a:r>
                        <a:rPr lang="en-US" sz="1200" dirty="0"/>
                        <a:t>Relay Node</a:t>
                      </a:r>
                    </a:p>
                  </a:txBody>
                  <a:tcPr/>
                </a:tc>
                <a:extLst>
                  <a:ext uri="{0D108BD9-81ED-4DB2-BD59-A6C34878D82A}">
                    <a16:rowId xmlns:a16="http://schemas.microsoft.com/office/drawing/2014/main" val="133751659"/>
                  </a:ext>
                </a:extLst>
              </a:tr>
              <a:tr h="153984">
                <a:tc vMerge="1">
                  <a:txBody>
                    <a:bodyPr/>
                    <a:lstStyle/>
                    <a:p>
                      <a:endParaRPr lang="en-US" sz="1400" dirty="0"/>
                    </a:p>
                  </a:txBody>
                  <a:tcPr/>
                </a:tc>
                <a:tc vMerge="1">
                  <a:txBody>
                    <a:bodyPr/>
                    <a:lstStyle/>
                    <a:p>
                      <a:endParaRPr lang="en-US"/>
                    </a:p>
                  </a:txBody>
                  <a:tcPr/>
                </a:tc>
                <a:tc vMerge="1">
                  <a:txBody>
                    <a:bodyPr/>
                    <a:lstStyle/>
                    <a:p>
                      <a:endParaRPr lang="en-US" dirty="0"/>
                    </a:p>
                  </a:txBody>
                  <a:tcPr/>
                </a:tc>
                <a:tc>
                  <a:txBody>
                    <a:bodyPr/>
                    <a:lstStyle/>
                    <a:p>
                      <a:r>
                        <a:rPr lang="en-US" sz="1200" dirty="0"/>
                        <a:t>Relay Node</a:t>
                      </a:r>
                    </a:p>
                  </a:txBody>
                  <a:tcPr/>
                </a:tc>
                <a:tc>
                  <a:txBody>
                    <a:bodyPr/>
                    <a:lstStyle/>
                    <a:p>
                      <a:r>
                        <a:rPr lang="en-US" sz="1200" dirty="0"/>
                        <a:t>Relay Node</a:t>
                      </a:r>
                    </a:p>
                  </a:txBody>
                  <a:tcPr/>
                </a:tc>
                <a:extLst>
                  <a:ext uri="{0D108BD9-81ED-4DB2-BD59-A6C34878D82A}">
                    <a16:rowId xmlns:a16="http://schemas.microsoft.com/office/drawing/2014/main" val="613052971"/>
                  </a:ext>
                </a:extLst>
              </a:tr>
              <a:tr h="153984">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r>
                        <a:rPr lang="en-US" sz="1200" dirty="0"/>
                        <a:t>Relay Node</a:t>
                      </a:r>
                    </a:p>
                  </a:txBody>
                  <a:tcPr/>
                </a:tc>
                <a:tc>
                  <a:txBody>
                    <a:bodyPr/>
                    <a:lstStyle/>
                    <a:p>
                      <a:r>
                        <a:rPr lang="en-US" sz="1200" dirty="0"/>
                        <a:t>Own Coordinator</a:t>
                      </a:r>
                    </a:p>
                  </a:txBody>
                  <a:tcPr/>
                </a:tc>
                <a:extLst>
                  <a:ext uri="{0D108BD9-81ED-4DB2-BD59-A6C34878D82A}">
                    <a16:rowId xmlns:a16="http://schemas.microsoft.com/office/drawing/2014/main" val="1411292369"/>
                  </a:ext>
                </a:extLst>
              </a:tr>
              <a:tr h="153984">
                <a:tc vMerge="1">
                  <a:txBody>
                    <a:bodyPr/>
                    <a:lstStyle/>
                    <a:p>
                      <a:endParaRPr lang="en-US" sz="1400" dirty="0"/>
                    </a:p>
                  </a:txBody>
                  <a:tcPr/>
                </a:tc>
                <a:tc rowSpan="4">
                  <a:txBody>
                    <a:bodyPr/>
                    <a:lstStyle/>
                    <a:p>
                      <a:r>
                        <a:rPr lang="en-US" sz="1200" dirty="0"/>
                        <a:t>Contention Access</a:t>
                      </a:r>
                    </a:p>
                  </a:txBody>
                  <a:tcPr/>
                </a:tc>
                <a:tc>
                  <a:txBody>
                    <a:bodyPr/>
                    <a:lstStyle/>
                    <a:p>
                      <a:r>
                        <a:rPr lang="en-US" sz="1200" dirty="0"/>
                        <a:t>Connection Request</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292194974"/>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Connection Assignment</a:t>
                      </a:r>
                    </a:p>
                  </a:txBody>
                  <a:tcPr/>
                </a:tc>
                <a:tc>
                  <a:txBody>
                    <a:bodyPr/>
                    <a:lstStyle/>
                    <a:p>
                      <a:r>
                        <a:rPr lang="en-US" sz="1200" dirty="0"/>
                        <a:t>Coordinator</a:t>
                      </a:r>
                    </a:p>
                  </a:txBody>
                  <a:tcPr/>
                </a:tc>
                <a:tc>
                  <a:txBody>
                    <a:bodyPr/>
                    <a:lstStyle/>
                    <a:p>
                      <a:r>
                        <a:rPr lang="en-US" sz="1200" dirty="0"/>
                        <a:t>Specific Node</a:t>
                      </a:r>
                    </a:p>
                  </a:txBody>
                  <a:tcPr/>
                </a:tc>
                <a:extLst>
                  <a:ext uri="{0D108BD9-81ED-4DB2-BD59-A6C34878D82A}">
                    <a16:rowId xmlns:a16="http://schemas.microsoft.com/office/drawing/2014/main" val="1219798559"/>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Disconnection Notification</a:t>
                      </a:r>
                    </a:p>
                  </a:txBody>
                  <a:tcPr/>
                </a:tc>
                <a:tc>
                  <a:txBody>
                    <a:bodyPr/>
                    <a:lstStyle/>
                    <a:p>
                      <a:r>
                        <a:rPr lang="en-US" sz="1200" dirty="0"/>
                        <a:t>Node</a:t>
                      </a:r>
                    </a:p>
                  </a:txBody>
                  <a:tcPr/>
                </a:tc>
                <a:tc>
                  <a:txBody>
                    <a:bodyPr/>
                    <a:lstStyle/>
                    <a:p>
                      <a:r>
                        <a:rPr lang="en-US" sz="1200" dirty="0"/>
                        <a:t>Own Coordinator</a:t>
                      </a:r>
                    </a:p>
                  </a:txBody>
                  <a:tcPr/>
                </a:tc>
                <a:extLst>
                  <a:ext uri="{0D108BD9-81ED-4DB2-BD59-A6C34878D82A}">
                    <a16:rowId xmlns:a16="http://schemas.microsoft.com/office/drawing/2014/main" val="952772228"/>
                  </a:ext>
                </a:extLst>
              </a:tr>
              <a:tr h="153984">
                <a:tc vMerge="1">
                  <a:txBody>
                    <a:bodyPr/>
                    <a:lstStyle/>
                    <a:p>
                      <a:endParaRPr lang="en-US" sz="1400" dirty="0"/>
                    </a:p>
                  </a:txBody>
                  <a:tcPr/>
                </a:tc>
                <a:tc vMerge="1">
                  <a:txBody>
                    <a:bodyPr/>
                    <a:lstStyle/>
                    <a:p>
                      <a:endParaRPr lang="en-US" sz="1400" dirty="0"/>
                    </a:p>
                  </a:txBody>
                  <a:tcPr/>
                </a:tc>
                <a:tc>
                  <a:txBody>
                    <a:bodyPr/>
                    <a:lstStyle/>
                    <a:p>
                      <a:r>
                        <a:rPr lang="en-US" sz="1200" dirty="0"/>
                        <a:t>Unscheduled Uplink Data</a:t>
                      </a:r>
                    </a:p>
                  </a:txBody>
                  <a:tcPr/>
                </a:tc>
                <a:tc>
                  <a:txBody>
                    <a:bodyPr/>
                    <a:lstStyle/>
                    <a:p>
                      <a:r>
                        <a:rPr lang="en-US" sz="1200" dirty="0"/>
                        <a:t>Specific Node</a:t>
                      </a:r>
                    </a:p>
                  </a:txBody>
                  <a:tcPr/>
                </a:tc>
                <a:tc>
                  <a:txBody>
                    <a:bodyPr/>
                    <a:lstStyle/>
                    <a:p>
                      <a:r>
                        <a:rPr lang="en-US" sz="1200" dirty="0"/>
                        <a:t>Own Coordinator</a:t>
                      </a:r>
                    </a:p>
                  </a:txBody>
                  <a:tcPr/>
                </a:tc>
                <a:extLst>
                  <a:ext uri="{0D108BD9-81ED-4DB2-BD59-A6C34878D82A}">
                    <a16:rowId xmlns:a16="http://schemas.microsoft.com/office/drawing/2014/main" val="1707554621"/>
                  </a:ext>
                </a:extLst>
              </a:tr>
            </a:tbl>
          </a:graphicData>
        </a:graphic>
      </p:graphicFrame>
    </p:spTree>
    <p:extLst>
      <p:ext uri="{BB962C8B-B14F-4D97-AF65-F5344CB8AC3E}">
        <p14:creationId xmlns:p14="http://schemas.microsoft.com/office/powerpoint/2010/main" val="66770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152D-C305-4094-A31B-0007B7EC28DB}"/>
              </a:ext>
            </a:extLst>
          </p:cNvPr>
          <p:cNvSpPr>
            <a:spLocks noGrp="1"/>
          </p:cNvSpPr>
          <p:nvPr>
            <p:ph type="title"/>
          </p:nvPr>
        </p:nvSpPr>
        <p:spPr>
          <a:xfrm>
            <a:off x="351396" y="685799"/>
            <a:ext cx="8369373" cy="589674"/>
          </a:xfrm>
        </p:spPr>
        <p:txBody>
          <a:bodyPr/>
          <a:lstStyle/>
          <a:p>
            <a:r>
              <a:rPr kumimoji="0" lang="en-US" altLang="ja-JP" sz="3600" b="1" i="0" u="none" strike="noStrike" kern="0" cap="none" spc="0" normalizeH="0" baseline="0" noProof="0" dirty="0">
                <a:ln>
                  <a:noFill/>
                </a:ln>
                <a:solidFill>
                  <a:srgbClr val="000000"/>
                </a:solidFill>
                <a:effectLst/>
                <a:uLnTx/>
                <a:uFillTx/>
                <a:latin typeface="Times New Roman"/>
                <a:cs typeface="Times New Roman"/>
                <a:sym typeface="Times New Roman"/>
              </a:rPr>
              <a:t>1. Concept of </a:t>
            </a:r>
            <a:r>
              <a:rPr kumimoji="0" lang="en-US" altLang="ja-JP" sz="3600" b="1" i="0" u="none" strike="noStrike" kern="0" cap="none" spc="0" normalizeH="0" baseline="0" noProof="0" dirty="0" err="1">
                <a:ln>
                  <a:noFill/>
                </a:ln>
                <a:solidFill>
                  <a:srgbClr val="000000"/>
                </a:solidFill>
                <a:effectLst/>
                <a:uLnTx/>
                <a:uFillTx/>
                <a:latin typeface="Times New Roman"/>
                <a:cs typeface="Times New Roman"/>
                <a:sym typeface="Times New Roman"/>
              </a:rPr>
              <a:t>Depedable</a:t>
            </a:r>
            <a:r>
              <a:rPr kumimoji="0" lang="en-US" altLang="ja-JP" sz="3600" b="1" i="0" u="none" strike="noStrike" kern="0" cap="none" spc="0" normalizeH="0" baseline="0" noProof="0" dirty="0">
                <a:ln>
                  <a:noFill/>
                </a:ln>
                <a:solidFill>
                  <a:srgbClr val="000000"/>
                </a:solidFill>
                <a:effectLst/>
                <a:uLnTx/>
                <a:uFillTx/>
                <a:latin typeface="Times New Roman"/>
                <a:cs typeface="Times New Roman"/>
                <a:sym typeface="Times New Roman"/>
              </a:rPr>
              <a:t> BAN in 6ma</a:t>
            </a:r>
            <a:r>
              <a:rPr lang="en-US" b="1" dirty="0"/>
              <a:t>(2/2)</a:t>
            </a:r>
          </a:p>
        </p:txBody>
      </p:sp>
      <p:sp>
        <p:nvSpPr>
          <p:cNvPr id="3" name="Date Placeholder 2">
            <a:extLst>
              <a:ext uri="{FF2B5EF4-FFF2-40B4-BE49-F238E27FC236}">
                <a16:creationId xmlns:a16="http://schemas.microsoft.com/office/drawing/2014/main" id="{43439B3F-647B-4AAE-845F-D5C5C20F1153}"/>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F817486D-9019-4EDD-9FF9-0014038D01E4}"/>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9E459048-8767-4382-A941-1A92601F13EF}"/>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478C0369-5516-4C1B-BFBD-AC14BAEF71A1}"/>
              </a:ext>
            </a:extLst>
          </p:cNvPr>
          <p:cNvSpPr>
            <a:spLocks noGrp="1"/>
          </p:cNvSpPr>
          <p:nvPr>
            <p:ph sz="quarter" idx="13"/>
          </p:nvPr>
        </p:nvSpPr>
        <p:spPr>
          <a:xfrm>
            <a:off x="685799" y="1223223"/>
            <a:ext cx="7772401" cy="5261181"/>
          </a:xfrm>
        </p:spPr>
        <p:txBody>
          <a:bodyPr/>
          <a:lstStyle/>
          <a:p>
            <a:r>
              <a:rPr lang="en-US" dirty="0"/>
              <a:t>In order to perform </a:t>
            </a:r>
            <a:r>
              <a:rPr lang="en-US" dirty="0" err="1"/>
              <a:t>enhaced</a:t>
            </a:r>
            <a:r>
              <a:rPr lang="en-US" dirty="0"/>
              <a:t> dependability in revision of IEEE802.15.6-2012(</a:t>
            </a:r>
            <a:r>
              <a:rPr lang="en-US" altLang="ja-JP" dirty="0"/>
              <a:t>IEEE802.15.6ma), coexistence environments have been classified. </a:t>
            </a:r>
            <a:r>
              <a:rPr lang="en-US" altLang="ja-JP" dirty="0">
                <a:solidFill>
                  <a:srgbClr val="FF0000"/>
                </a:solidFill>
              </a:rPr>
              <a:t>Some classes of multiple new and legacy BANs coexistence are </a:t>
            </a:r>
            <a:r>
              <a:rPr lang="en-US" dirty="0">
                <a:solidFill>
                  <a:srgbClr val="FF0000"/>
                </a:solidFill>
              </a:rPr>
              <a:t>focused to manage packet contention in MAC layer while other classes are taken care by mitigation of interference in Physical layer(PHY) and manage contention in MAC.</a:t>
            </a:r>
          </a:p>
          <a:p>
            <a:r>
              <a:rPr lang="en-US" dirty="0"/>
              <a:t> Ranging in 802.15.6ma is optional but </a:t>
            </a:r>
            <a:r>
              <a:rPr lang="en-US" dirty="0">
                <a:solidFill>
                  <a:srgbClr val="FF0000"/>
                </a:solidFill>
              </a:rPr>
              <a:t>ranging between coordinators of </a:t>
            </a:r>
            <a:r>
              <a:rPr lang="en-US" dirty="0" err="1">
                <a:solidFill>
                  <a:srgbClr val="FF0000"/>
                </a:solidFill>
              </a:rPr>
              <a:t>neibouring</a:t>
            </a:r>
            <a:r>
              <a:rPr lang="en-US" dirty="0">
                <a:solidFill>
                  <a:srgbClr val="FF0000"/>
                </a:solidFill>
              </a:rPr>
              <a:t> or coverage overlaid BANs is helpful to identify geographical overlay and mobility of incoming and outgoing to determine coexistence class </a:t>
            </a:r>
            <a:r>
              <a:rPr lang="en-US" dirty="0" err="1">
                <a:solidFill>
                  <a:srgbClr val="FF0000"/>
                </a:solidFill>
              </a:rPr>
              <a:t>stataes</a:t>
            </a:r>
            <a:r>
              <a:rPr lang="en-US" dirty="0"/>
              <a:t>. Ranging between BAN coordinator and its nodes in star topology in 802.15.6ma is the same as 802.15.4z and its amendment.</a:t>
            </a:r>
          </a:p>
          <a:p>
            <a:r>
              <a:rPr lang="en-US" dirty="0"/>
              <a:t> </a:t>
            </a:r>
          </a:p>
        </p:txBody>
      </p:sp>
    </p:spTree>
    <p:extLst>
      <p:ext uri="{BB962C8B-B14F-4D97-AF65-F5344CB8AC3E}">
        <p14:creationId xmlns:p14="http://schemas.microsoft.com/office/powerpoint/2010/main" val="1190520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6513-5FA5-4DA7-A0CA-8A5713AACD2F}"/>
              </a:ext>
            </a:extLst>
          </p:cNvPr>
          <p:cNvSpPr>
            <a:spLocks noGrp="1"/>
          </p:cNvSpPr>
          <p:nvPr>
            <p:ph type="title"/>
          </p:nvPr>
        </p:nvSpPr>
        <p:spPr>
          <a:xfrm>
            <a:off x="685799" y="674043"/>
            <a:ext cx="7772401" cy="743276"/>
          </a:xfrm>
        </p:spPr>
        <p:txBody>
          <a:bodyPr/>
          <a:lstStyle/>
          <a:p>
            <a:r>
              <a:rPr lang="en-US" b="1" dirty="0"/>
              <a:t>7.6 Summary</a:t>
            </a:r>
          </a:p>
        </p:txBody>
      </p:sp>
      <p:sp>
        <p:nvSpPr>
          <p:cNvPr id="4" name="Date Placeholder 3">
            <a:extLst>
              <a:ext uri="{FF2B5EF4-FFF2-40B4-BE49-F238E27FC236}">
                <a16:creationId xmlns:a16="http://schemas.microsoft.com/office/drawing/2014/main" id="{2285C0B5-70A9-453E-98ED-B0758A48C8F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Footer Placeholder 4">
            <a:extLst>
              <a:ext uri="{FF2B5EF4-FFF2-40B4-BE49-F238E27FC236}">
                <a16:creationId xmlns:a16="http://schemas.microsoft.com/office/drawing/2014/main" id="{FD8514FA-566C-4169-9148-2027920C7E9C}"/>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Slide Number Placeholder 5">
            <a:extLst>
              <a:ext uri="{FF2B5EF4-FFF2-40B4-BE49-F238E27FC236}">
                <a16:creationId xmlns:a16="http://schemas.microsoft.com/office/drawing/2014/main" id="{8F839F18-64A8-45E6-8A96-107990D3527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3" name="Content Placeholder 2">
            <a:extLst>
              <a:ext uri="{FF2B5EF4-FFF2-40B4-BE49-F238E27FC236}">
                <a16:creationId xmlns:a16="http://schemas.microsoft.com/office/drawing/2014/main" id="{ADEC6DEF-E1AE-49CB-A157-A2376B1E8308}"/>
              </a:ext>
            </a:extLst>
          </p:cNvPr>
          <p:cNvSpPr>
            <a:spLocks noGrp="1"/>
          </p:cNvSpPr>
          <p:nvPr>
            <p:ph sz="quarter" idx="13"/>
          </p:nvPr>
        </p:nvSpPr>
        <p:spPr>
          <a:prstGeom prst="rect">
            <a:avLst/>
          </a:prstGeom>
        </p:spPr>
        <p:txBody>
          <a:bodyPr/>
          <a:lstStyle/>
          <a:p>
            <a:r>
              <a:rPr lang="en-US" sz="2000" dirty="0"/>
              <a:t>The proposed solution emphasizes the allocation of time slots to each Body Area Network (BAN) to prevent frame collisions, even when multiple BANs are present.</a:t>
            </a:r>
          </a:p>
          <a:p>
            <a:r>
              <a:rPr lang="en-US" sz="2000" dirty="0"/>
              <a:t>It suggest utilizing a Control Channel for precise time slot allocation and improved clear channel assessment.</a:t>
            </a:r>
          </a:p>
          <a:p>
            <a:r>
              <a:rPr lang="en-US" sz="2000" dirty="0"/>
              <a:t>The operating procedures of essential MAC functions, including BAN creation, are presented through a flowchart, along with an explanation of the required fields to facilitate the procedure.</a:t>
            </a:r>
          </a:p>
        </p:txBody>
      </p:sp>
    </p:spTree>
    <p:extLst>
      <p:ext uri="{BB962C8B-B14F-4D97-AF65-F5344CB8AC3E}">
        <p14:creationId xmlns:p14="http://schemas.microsoft.com/office/powerpoint/2010/main" val="40587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body" idx="1"/>
          </p:nvPr>
        </p:nvSpPr>
        <p:spPr>
          <a:prstGeom prst="rect">
            <a:avLst/>
          </a:prstGeom>
        </p:spPr>
        <p:txBody>
          <a:bodyPr vert="horz" wrap="square" lIns="0" tIns="581551" rIns="0" bIns="0" rtlCol="0">
            <a:spAutoFit/>
          </a:bodyPr>
          <a:lstStyle/>
          <a:p>
            <a:pPr marL="22860" marR="5080" algn="ctr">
              <a:lnSpc>
                <a:spcPct val="100000"/>
              </a:lnSpc>
              <a:spcBef>
                <a:spcPts val="100"/>
              </a:spcBef>
            </a:pPr>
            <a:r>
              <a:rPr sz="3600" b="0" dirty="0">
                <a:latin typeface="Times New Roman"/>
                <a:cs typeface="Times New Roman"/>
              </a:rPr>
              <a:t>MAC</a:t>
            </a:r>
            <a:r>
              <a:rPr sz="3600" b="0" spc="5" dirty="0">
                <a:latin typeface="Times New Roman"/>
                <a:cs typeface="Times New Roman"/>
              </a:rPr>
              <a:t> </a:t>
            </a:r>
            <a:r>
              <a:rPr sz="3600" b="0" dirty="0">
                <a:latin typeface="Times New Roman"/>
                <a:cs typeface="Times New Roman"/>
              </a:rPr>
              <a:t>Protocol</a:t>
            </a:r>
            <a:r>
              <a:rPr sz="3600" b="0" spc="-5" dirty="0">
                <a:latin typeface="Times New Roman"/>
                <a:cs typeface="Times New Roman"/>
              </a:rPr>
              <a:t> </a:t>
            </a:r>
            <a:r>
              <a:rPr sz="3600" b="0" dirty="0">
                <a:latin typeface="Times New Roman"/>
                <a:cs typeface="Times New Roman"/>
              </a:rPr>
              <a:t>Using</a:t>
            </a:r>
            <a:r>
              <a:rPr sz="3600" b="0" spc="10" dirty="0">
                <a:latin typeface="Times New Roman"/>
                <a:cs typeface="Times New Roman"/>
              </a:rPr>
              <a:t> </a:t>
            </a:r>
            <a:r>
              <a:rPr sz="3600" b="0" dirty="0">
                <a:latin typeface="Times New Roman"/>
                <a:cs typeface="Times New Roman"/>
              </a:rPr>
              <a:t>Negotiation</a:t>
            </a:r>
            <a:r>
              <a:rPr sz="3600" b="0" spc="-40" dirty="0">
                <a:latin typeface="Times New Roman"/>
                <a:cs typeface="Times New Roman"/>
              </a:rPr>
              <a:t> </a:t>
            </a:r>
            <a:r>
              <a:rPr sz="3600" b="0" spc="-20" dirty="0">
                <a:latin typeface="Times New Roman"/>
                <a:cs typeface="Times New Roman"/>
              </a:rPr>
              <a:t>among </a:t>
            </a:r>
            <a:r>
              <a:rPr sz="3600" b="0" dirty="0">
                <a:latin typeface="Times New Roman"/>
                <a:cs typeface="Times New Roman"/>
              </a:rPr>
              <a:t>Coordinators</a:t>
            </a:r>
            <a:r>
              <a:rPr sz="3600" b="0" spc="-15" dirty="0">
                <a:latin typeface="Times New Roman"/>
                <a:cs typeface="Times New Roman"/>
              </a:rPr>
              <a:t> </a:t>
            </a:r>
            <a:r>
              <a:rPr sz="3600" b="0" dirty="0">
                <a:latin typeface="Times New Roman"/>
                <a:cs typeface="Times New Roman"/>
              </a:rPr>
              <a:t>in</a:t>
            </a:r>
            <a:r>
              <a:rPr sz="3600" b="0" spc="-5" dirty="0">
                <a:latin typeface="Times New Roman"/>
                <a:cs typeface="Times New Roman"/>
              </a:rPr>
              <a:t> </a:t>
            </a:r>
            <a:r>
              <a:rPr sz="3600" b="0" dirty="0">
                <a:latin typeface="Times New Roman"/>
                <a:cs typeface="Times New Roman"/>
              </a:rPr>
              <a:t>Coexistence</a:t>
            </a:r>
            <a:r>
              <a:rPr sz="3600" b="0" spc="-20" dirty="0">
                <a:latin typeface="Times New Roman"/>
                <a:cs typeface="Times New Roman"/>
              </a:rPr>
              <a:t> </a:t>
            </a:r>
            <a:r>
              <a:rPr sz="3600" b="0" dirty="0">
                <a:latin typeface="Times New Roman"/>
                <a:cs typeface="Times New Roman"/>
              </a:rPr>
              <a:t>of</a:t>
            </a:r>
            <a:r>
              <a:rPr sz="3600" b="0" spc="-5" dirty="0">
                <a:latin typeface="Times New Roman"/>
                <a:cs typeface="Times New Roman"/>
              </a:rPr>
              <a:t> </a:t>
            </a:r>
            <a:r>
              <a:rPr sz="3600" b="0" spc="-10" dirty="0">
                <a:latin typeface="Times New Roman"/>
                <a:cs typeface="Times New Roman"/>
              </a:rPr>
              <a:t>Multiple </a:t>
            </a:r>
            <a:r>
              <a:rPr sz="3600" b="0" dirty="0">
                <a:latin typeface="Times New Roman"/>
                <a:cs typeface="Times New Roman"/>
              </a:rPr>
              <a:t>Wireless </a:t>
            </a:r>
            <a:r>
              <a:rPr sz="3600" b="0" spc="-20" dirty="0">
                <a:latin typeface="Times New Roman"/>
                <a:cs typeface="Times New Roman"/>
              </a:rPr>
              <a:t>BANs</a:t>
            </a:r>
            <a:endParaRPr sz="3600" dirty="0">
              <a:latin typeface="Times New Roman"/>
              <a:cs typeface="Times New Roman"/>
            </a:endParaRPr>
          </a:p>
        </p:txBody>
      </p:sp>
      <p:sp>
        <p:nvSpPr>
          <p:cNvPr id="8" name="object 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idx="11"/>
          </p:nvPr>
        </p:nvSpPr>
        <p:spPr>
          <a:prstGeom prst="rect">
            <a:avLst/>
          </a:prstGeom>
        </p:spPr>
        <p:txBody>
          <a:bodyPr vert="horz" wrap="square" lIns="0" tIns="0" rIns="0" bIns="0" rtlCol="0">
            <a:spAutoFit/>
          </a:bodyPr>
          <a:lstStyle/>
          <a:p>
            <a:pPr marL="112395" marR="5715" lvl="0" indent="0" algn="r" defTabSz="914400" eaLnBrk="1" fontAlgn="auto" latinLnBrk="0" hangingPunct="1">
              <a:lnSpc>
                <a:spcPts val="141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Times New Roman"/>
                <a:cs typeface="Times New Roman"/>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Times New Roman"/>
              <a:cs typeface="Times New Roman"/>
            </a:endParaRPr>
          </a:p>
        </p:txBody>
      </p:sp>
      <p:sp>
        <p:nvSpPr>
          <p:cNvPr id="9" name="object 9"/>
          <p:cNvSpPr txBox="1">
            <a:spLocks noGrp="1"/>
          </p:cNvSpPr>
          <p:nvPr>
            <p:ph type="sldNum" idx="12"/>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10"/>
              </a:lnSpc>
              <a:spcBef>
                <a:spcPts val="0"/>
              </a:spcBef>
              <a:spcAft>
                <a:spcPts val="0"/>
              </a:spcAft>
              <a:buClrTx/>
              <a:buSzTx/>
              <a:buFontTx/>
              <a:buNone/>
              <a:tabLst/>
              <a:defRPr/>
            </a:pPr>
            <a:r>
              <a:rPr kumimoji="0" sz="1200" b="0" i="0" u="none" strike="noStrike" kern="0" cap="none" spc="0" normalizeH="0" baseline="0" noProof="0" dirty="0">
                <a:ln>
                  <a:noFill/>
                </a:ln>
                <a:solidFill>
                  <a:prstClr val="black"/>
                </a:solidFill>
                <a:effectLst/>
                <a:uLnTx/>
                <a:uFillTx/>
                <a:latin typeface="Times New Roman"/>
                <a:cs typeface="Times New Roman"/>
              </a:rPr>
              <a:t>Slide </a:t>
            </a:r>
            <a:fld id="{81D60167-4931-47E6-BA6A-407CBD079E47}" type="slidenum">
              <a:rPr kumimoji="0" sz="1200" b="0" i="0" u="none" strike="noStrike" kern="0" cap="none" spc="-50" normalizeH="0" baseline="0" noProof="0" dirty="0">
                <a:ln>
                  <a:noFill/>
                </a:ln>
                <a:solidFill>
                  <a:prstClr val="black"/>
                </a:solidFill>
                <a:effectLst/>
                <a:uLnTx/>
                <a:uFillTx/>
                <a:latin typeface="Times New Roman"/>
                <a:cs typeface="Times New Roman"/>
              </a:rPr>
              <a:pPr marL="12700" marR="0" lvl="0" indent="0" defTabSz="914400" eaLnBrk="1" fontAlgn="auto" latinLnBrk="0" hangingPunct="1">
                <a:lnSpc>
                  <a:spcPts val="1410"/>
                </a:lnSpc>
                <a:spcBef>
                  <a:spcPts val="0"/>
                </a:spcBef>
                <a:spcAft>
                  <a:spcPts val="0"/>
                </a:spcAft>
                <a:buClrTx/>
                <a:buSzTx/>
                <a:buFontTx/>
                <a:buNone/>
                <a:tabLst/>
                <a:defRPr/>
              </a:pPr>
              <a:t>51</a:t>
            </a:fld>
            <a:endParaRPr kumimoji="0" sz="1200" b="0" i="0" u="none" strike="noStrike" kern="0" cap="none" spc="-50" normalizeH="0" baseline="0" noProof="0" dirty="0">
              <a:ln>
                <a:noFill/>
              </a:ln>
              <a:solidFill>
                <a:prstClr val="black"/>
              </a:solidFill>
              <a:effectLst/>
              <a:uLnTx/>
              <a:uFillTx/>
              <a:latin typeface="Times New Roman"/>
              <a:cs typeface="Times New Roman"/>
            </a:endParaRPr>
          </a:p>
        </p:txBody>
      </p:sp>
      <p:sp>
        <p:nvSpPr>
          <p:cNvPr id="7" name="object 7"/>
          <p:cNvSpPr txBox="1"/>
          <p:nvPr/>
        </p:nvSpPr>
        <p:spPr>
          <a:xfrm>
            <a:off x="1806605" y="4307825"/>
            <a:ext cx="5603240" cy="1243965"/>
          </a:xfrm>
          <a:prstGeom prst="rect">
            <a:avLst/>
          </a:prstGeom>
        </p:spPr>
        <p:txBody>
          <a:bodyPr vert="horz" wrap="square" lIns="0" tIns="11430" rIns="0" bIns="0" rtlCol="0">
            <a:spAutoFit/>
          </a:bodyPr>
          <a:lstStyle/>
          <a:p>
            <a:pPr marL="0" marR="0" lvl="0" indent="0" algn="ctr" defTabSz="914400" eaLnBrk="1" fontAlgn="auto" latinLnBrk="0" hangingPunct="1">
              <a:lnSpc>
                <a:spcPct val="100000"/>
              </a:lnSpc>
              <a:spcBef>
                <a:spcPts val="9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Shunya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Ogawa*,</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Minsoo</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Kim†,</a:t>
            </a:r>
            <a:r>
              <a:rPr kumimoji="0" sz="2000" b="0" i="0" u="none" strike="noStrike" kern="0" cap="none" spc="-4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Ryuji</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Kohno*†</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＊Yokohama</a:t>
            </a:r>
            <a:r>
              <a:rPr kumimoji="0" sz="2000" b="0" i="0" u="none" strike="noStrike" kern="0" cap="none" spc="-5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National</a:t>
            </a:r>
            <a:r>
              <a:rPr kumimoji="0" sz="2000" b="0" i="0" u="none" strike="noStrike" kern="0" cap="none" spc="-7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10" normalizeH="0" baseline="0" noProof="0" dirty="0">
                <a:ln>
                  <a:noFill/>
                </a:ln>
                <a:solidFill>
                  <a:sysClr val="windowText" lastClr="000000"/>
                </a:solidFill>
                <a:effectLst/>
                <a:uLnTx/>
                <a:uFillTx/>
                <a:latin typeface="游ゴシック"/>
                <a:cs typeface="游ゴシック"/>
              </a:rPr>
              <a:t>University(YNU)</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游ゴシック"/>
                <a:cs typeface="游ゴシック"/>
              </a:rPr>
              <a:t>†</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YRP</a:t>
            </a:r>
            <a:r>
              <a:rPr kumimoji="0" sz="2000" b="0" i="0" u="none" strike="noStrike" kern="0" cap="none" spc="-5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International</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0" normalizeH="0" baseline="0" noProof="0" dirty="0">
                <a:ln>
                  <a:noFill/>
                </a:ln>
                <a:solidFill>
                  <a:sysClr val="windowText" lastClr="000000"/>
                </a:solidFill>
                <a:effectLst/>
                <a:uLnTx/>
                <a:uFillTx/>
                <a:latin typeface="游ゴシック"/>
                <a:cs typeface="游ゴシック"/>
              </a:rPr>
              <a:t>Alliance</a:t>
            </a:r>
            <a:r>
              <a:rPr kumimoji="0" sz="2000" b="0" i="0" u="none" strike="noStrike" kern="0" cap="none" spc="-35" normalizeH="0" baseline="0" noProof="0" dirty="0">
                <a:ln>
                  <a:noFill/>
                </a:ln>
                <a:solidFill>
                  <a:sysClr val="windowText" lastClr="000000"/>
                </a:solidFill>
                <a:effectLst/>
                <a:uLnTx/>
                <a:uFillTx/>
                <a:latin typeface="游ゴシック"/>
                <a:cs typeface="游ゴシック"/>
              </a:rPr>
              <a:t> </a:t>
            </a:r>
            <a:r>
              <a:rPr kumimoji="0" sz="2000" b="0" i="0" u="none" strike="noStrike" kern="0" cap="none" spc="-20" normalizeH="0" baseline="0" noProof="0" dirty="0">
                <a:ln>
                  <a:noFill/>
                </a:ln>
                <a:solidFill>
                  <a:sysClr val="windowText" lastClr="000000"/>
                </a:solidFill>
                <a:effectLst/>
                <a:uLnTx/>
                <a:uFillTx/>
                <a:latin typeface="游ゴシック"/>
                <a:cs typeface="游ゴシック"/>
              </a:rPr>
              <a:t>Institute(YRP-IAI)</a:t>
            </a:r>
            <a:endParaRPr kumimoji="0" sz="2000" b="0" i="0" u="none" strike="noStrike" kern="0" cap="none" spc="0" normalizeH="0" baseline="0" noProof="0">
              <a:ln>
                <a:noFill/>
              </a:ln>
              <a:solidFill>
                <a:sysClr val="windowText" lastClr="000000"/>
              </a:solidFill>
              <a:effectLst/>
              <a:uLnTx/>
              <a:uFillTx/>
              <a:latin typeface="游ゴシック"/>
              <a:cs typeface="游ゴシック"/>
            </a:endParaRPr>
          </a:p>
        </p:txBody>
      </p:sp>
      <p:sp>
        <p:nvSpPr>
          <p:cNvPr id="11" name="テキスト ボックス 10">
            <a:extLst>
              <a:ext uri="{FF2B5EF4-FFF2-40B4-BE49-F238E27FC236}">
                <a16:creationId xmlns:a16="http://schemas.microsoft.com/office/drawing/2014/main" id="{A23A6408-8654-5D3A-7713-418ABDCA95F6}"/>
              </a:ext>
            </a:extLst>
          </p:cNvPr>
          <p:cNvSpPr txBox="1"/>
          <p:nvPr/>
        </p:nvSpPr>
        <p:spPr>
          <a:xfrm flipH="1">
            <a:off x="3774557" y="627326"/>
            <a:ext cx="4684959" cy="369332"/>
          </a:xfrm>
          <a:prstGeom prst="rect">
            <a:avLst/>
          </a:prstGeom>
          <a:noFill/>
        </p:spPr>
        <p:txBody>
          <a:bodyPr wrap="square" rtlCol="0">
            <a:spAutoFit/>
          </a:bodyPr>
          <a:lstStyle/>
          <a:p>
            <a:r>
              <a:rPr kumimoji="1" lang="en-US" altLang="ja-JP" b="1" dirty="0">
                <a:solidFill>
                  <a:srgbClr val="FF0000"/>
                </a:solidFill>
              </a:rPr>
              <a:t>Doc.#802.15-22-0633-00-06a (November 2022)</a:t>
            </a:r>
            <a:endParaRPr kumimoji="1" lang="ja-JP" altLang="en-US" b="1" dirty="0">
              <a:solidFill>
                <a:srgbClr val="FF0000"/>
              </a:solidFill>
            </a:endParaRPr>
          </a:p>
        </p:txBody>
      </p:sp>
      <p:sp>
        <p:nvSpPr>
          <p:cNvPr id="12" name="Google Shape;18;p1">
            <a:extLst>
              <a:ext uri="{FF2B5EF4-FFF2-40B4-BE49-F238E27FC236}">
                <a16:creationId xmlns:a16="http://schemas.microsoft.com/office/drawing/2014/main" id="{A8E29518-D55D-A14A-7529-05F5937C0755}"/>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a:spLocks noGrp="1"/>
          </p:cNvSpPr>
          <p:nvPr>
            <p:ph type="title"/>
          </p:nvPr>
        </p:nvSpPr>
        <p:spPr>
          <a:xfrm>
            <a:off x="223024" y="767829"/>
            <a:ext cx="8235176" cy="567463"/>
          </a:xfrm>
          <a:prstGeom prst="rect">
            <a:avLst/>
          </a:prstGeom>
        </p:spPr>
        <p:txBody>
          <a:bodyPr vert="horz" wrap="square" lIns="0" tIns="13335" rIns="0" bIns="0" rtlCol="0">
            <a:spAutoFit/>
          </a:bodyPr>
          <a:lstStyle/>
          <a:p>
            <a:pPr marL="457200" indent="-457200">
              <a:buAutoNum type="arabicPeriod"/>
            </a:pPr>
            <a:r>
              <a:rPr lang="en-US" altLang="ja-JP" sz="3600" b="1" kern="0" dirty="0">
                <a:solidFill>
                  <a:srgbClr val="000000"/>
                </a:solidFill>
                <a:latin typeface="Times New Roman"/>
                <a:cs typeface="Times New Roman"/>
                <a:sym typeface="Times New Roman"/>
              </a:rPr>
              <a:t>8. C2C Communications and Ranging</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52</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5" name="日付プレースホルダー 4">
            <a:extLst>
              <a:ext uri="{FF2B5EF4-FFF2-40B4-BE49-F238E27FC236}">
                <a16:creationId xmlns:a16="http://schemas.microsoft.com/office/drawing/2014/main" id="{70103E74-D212-8696-66F2-B502F6D763B2}"/>
              </a:ext>
            </a:extLst>
          </p:cNvPr>
          <p:cNvSpPr>
            <a:spLocks noGrp="1"/>
          </p:cNvSpPr>
          <p:nvPr>
            <p:ph type="dt" sz="half" idx="6"/>
          </p:nvPr>
        </p:nvSpPr>
        <p:spPr/>
        <p:txBody>
          <a:bodyPr/>
          <a:lstStyle/>
          <a:p>
            <a:pPr marL="12700">
              <a:lnSpc>
                <a:spcPts val="1425"/>
              </a:lnSpc>
            </a:pPr>
            <a:r>
              <a:rPr lang="en-US" altLang="ja-JP" spc="-10"/>
              <a:t>September 2024</a:t>
            </a:r>
            <a:endParaRPr lang="en-US" spc="-10" dirty="0"/>
          </a:p>
        </p:txBody>
      </p:sp>
      <p:sp>
        <p:nvSpPr>
          <p:cNvPr id="10" name="テキスト ボックス 9">
            <a:extLst>
              <a:ext uri="{FF2B5EF4-FFF2-40B4-BE49-F238E27FC236}">
                <a16:creationId xmlns:a16="http://schemas.microsoft.com/office/drawing/2014/main" id="{74955224-90C2-4BA6-F22C-11747E66CCC3}"/>
              </a:ext>
            </a:extLst>
          </p:cNvPr>
          <p:cNvSpPr txBox="1"/>
          <p:nvPr/>
        </p:nvSpPr>
        <p:spPr>
          <a:xfrm>
            <a:off x="931128" y="1785305"/>
            <a:ext cx="7679472" cy="830997"/>
          </a:xfrm>
          <a:prstGeom prst="rect">
            <a:avLst/>
          </a:prstGeom>
          <a:noFill/>
        </p:spPr>
        <p:txBody>
          <a:bodyPr wrap="square">
            <a:spAutoFit/>
          </a:bodyPr>
          <a:lstStyle/>
          <a:p>
            <a:pPr marL="22860" marR="5080">
              <a:lnSpc>
                <a:spcPct val="100000"/>
              </a:lnSpc>
              <a:spcBef>
                <a:spcPts val="100"/>
              </a:spcBef>
            </a:pPr>
            <a:r>
              <a:rPr lang="en-US" altLang="ja-JP" sz="2400" b="1" dirty="0">
                <a:latin typeface="Times New Roman"/>
                <a:cs typeface="Times New Roman"/>
              </a:rPr>
              <a:t>MAC</a:t>
            </a:r>
            <a:r>
              <a:rPr lang="en-US" altLang="ja-JP" sz="2400" b="1" spc="5" dirty="0">
                <a:latin typeface="Times New Roman"/>
                <a:cs typeface="Times New Roman"/>
              </a:rPr>
              <a:t> </a:t>
            </a:r>
            <a:r>
              <a:rPr lang="en-US" altLang="ja-JP" sz="2400" b="1" dirty="0">
                <a:latin typeface="Times New Roman"/>
                <a:cs typeface="Times New Roman"/>
              </a:rPr>
              <a:t>Protocol</a:t>
            </a:r>
            <a:r>
              <a:rPr lang="en-US" altLang="ja-JP" sz="2400" b="1" spc="-5" dirty="0">
                <a:latin typeface="Times New Roman"/>
                <a:cs typeface="Times New Roman"/>
              </a:rPr>
              <a:t> </a:t>
            </a:r>
            <a:r>
              <a:rPr lang="en-US" altLang="ja-JP" sz="2400" b="1" dirty="0">
                <a:latin typeface="Times New Roman"/>
                <a:cs typeface="Times New Roman"/>
              </a:rPr>
              <a:t>Using</a:t>
            </a:r>
            <a:r>
              <a:rPr lang="en-US" altLang="ja-JP" sz="2400" b="1" spc="10" dirty="0">
                <a:latin typeface="Times New Roman"/>
                <a:cs typeface="Times New Roman"/>
              </a:rPr>
              <a:t> </a:t>
            </a:r>
            <a:r>
              <a:rPr lang="en-US" altLang="ja-JP" sz="2400" b="1" dirty="0">
                <a:latin typeface="Times New Roman"/>
                <a:cs typeface="Times New Roman"/>
              </a:rPr>
              <a:t>Negotiation</a:t>
            </a:r>
            <a:r>
              <a:rPr lang="en-US" altLang="ja-JP" sz="2400" b="1" spc="-40" dirty="0">
                <a:latin typeface="Times New Roman"/>
                <a:cs typeface="Times New Roman"/>
              </a:rPr>
              <a:t> </a:t>
            </a:r>
            <a:r>
              <a:rPr lang="en-US" altLang="ja-JP" sz="2400" b="1" spc="-20" dirty="0">
                <a:latin typeface="Times New Roman"/>
                <a:cs typeface="Times New Roman"/>
              </a:rPr>
              <a:t>among </a:t>
            </a:r>
            <a:r>
              <a:rPr lang="en-US" altLang="ja-JP" sz="2400" b="1" dirty="0">
                <a:latin typeface="Times New Roman"/>
                <a:cs typeface="Times New Roman"/>
              </a:rPr>
              <a:t>Coordinators</a:t>
            </a:r>
            <a:r>
              <a:rPr lang="en-US" altLang="ja-JP" sz="2400" b="1" spc="-15" dirty="0">
                <a:latin typeface="Times New Roman"/>
                <a:cs typeface="Times New Roman"/>
              </a:rPr>
              <a:t> </a:t>
            </a:r>
            <a:r>
              <a:rPr lang="en-US" altLang="ja-JP" sz="2400" b="1" dirty="0">
                <a:latin typeface="Times New Roman"/>
                <a:cs typeface="Times New Roman"/>
              </a:rPr>
              <a:t>in</a:t>
            </a:r>
            <a:r>
              <a:rPr lang="en-US" altLang="ja-JP" sz="2400" b="1" spc="-5" dirty="0">
                <a:latin typeface="Times New Roman"/>
                <a:cs typeface="Times New Roman"/>
              </a:rPr>
              <a:t> </a:t>
            </a:r>
            <a:r>
              <a:rPr lang="en-US" altLang="ja-JP" sz="2400" b="1" dirty="0">
                <a:latin typeface="Times New Roman"/>
                <a:cs typeface="Times New Roman"/>
              </a:rPr>
              <a:t>Coexistence</a:t>
            </a:r>
            <a:r>
              <a:rPr lang="en-US" altLang="ja-JP" sz="2400" b="1" spc="-20" dirty="0">
                <a:latin typeface="Times New Roman"/>
                <a:cs typeface="Times New Roman"/>
              </a:rPr>
              <a:t> </a:t>
            </a:r>
            <a:r>
              <a:rPr lang="en-US" altLang="ja-JP" sz="2400" b="1" dirty="0">
                <a:latin typeface="Times New Roman"/>
                <a:cs typeface="Times New Roman"/>
              </a:rPr>
              <a:t>of</a:t>
            </a:r>
            <a:r>
              <a:rPr lang="en-US" altLang="ja-JP" sz="2400" b="1" spc="-5" dirty="0">
                <a:latin typeface="Times New Roman"/>
                <a:cs typeface="Times New Roman"/>
              </a:rPr>
              <a:t> </a:t>
            </a:r>
            <a:r>
              <a:rPr lang="en-US" altLang="ja-JP" sz="2400" b="1" spc="-10" dirty="0">
                <a:latin typeface="Times New Roman"/>
                <a:cs typeface="Times New Roman"/>
              </a:rPr>
              <a:t>Multiple </a:t>
            </a:r>
            <a:r>
              <a:rPr lang="en-US" altLang="ja-JP" sz="2400" b="1" dirty="0">
                <a:latin typeface="Times New Roman"/>
                <a:cs typeface="Times New Roman"/>
              </a:rPr>
              <a:t>Wireless </a:t>
            </a:r>
            <a:r>
              <a:rPr lang="en-US" altLang="ja-JP" sz="2400" b="1" spc="-20" dirty="0">
                <a:latin typeface="Times New Roman"/>
                <a:cs typeface="Times New Roman"/>
              </a:rPr>
              <a:t>BANs</a:t>
            </a:r>
            <a:endParaRPr lang="en-US" altLang="ja-JP" sz="2400" b="1" dirty="0">
              <a:latin typeface="Times New Roman"/>
              <a:cs typeface="Times New Roman"/>
            </a:endParaRPr>
          </a:p>
        </p:txBody>
      </p:sp>
      <p:sp>
        <p:nvSpPr>
          <p:cNvPr id="11" name="テキスト ボックス 10">
            <a:extLst>
              <a:ext uri="{FF2B5EF4-FFF2-40B4-BE49-F238E27FC236}">
                <a16:creationId xmlns:a16="http://schemas.microsoft.com/office/drawing/2014/main" id="{E2AE3816-A5F3-F730-0FE3-B792F7C3E65F}"/>
              </a:ext>
            </a:extLst>
          </p:cNvPr>
          <p:cNvSpPr txBox="1"/>
          <p:nvPr/>
        </p:nvSpPr>
        <p:spPr>
          <a:xfrm flipH="1">
            <a:off x="4025459" y="5575659"/>
            <a:ext cx="4684959" cy="369332"/>
          </a:xfrm>
          <a:prstGeom prst="rect">
            <a:avLst/>
          </a:prstGeom>
          <a:noFill/>
        </p:spPr>
        <p:txBody>
          <a:bodyPr wrap="square" rtlCol="0">
            <a:spAutoFit/>
          </a:bodyPr>
          <a:lstStyle/>
          <a:p>
            <a:r>
              <a:rPr kumimoji="1" lang="en-US" altLang="ja-JP" b="1" dirty="0">
                <a:solidFill>
                  <a:srgbClr val="FF0000"/>
                </a:solidFill>
              </a:rPr>
              <a:t>Doc.#802.15-22-0633-00-06a (November 2022)</a:t>
            </a:r>
            <a:endParaRPr kumimoji="1" lang="ja-JP" altLang="en-US" b="1"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571792"/>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2241395" y="524643"/>
            <a:ext cx="3974594"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a:t>
            </a:r>
            <a:r>
              <a:rPr sz="3600" b="1" dirty="0">
                <a:latin typeface="Times New Roman"/>
                <a:cs typeface="Times New Roman"/>
              </a:rPr>
              <a:t>.1</a:t>
            </a:r>
            <a:r>
              <a:rPr sz="3600" b="1" spc="-5" dirty="0">
                <a:latin typeface="Times New Roman"/>
                <a:cs typeface="Times New Roman"/>
              </a:rPr>
              <a:t> </a:t>
            </a:r>
            <a:r>
              <a:rPr sz="3600" b="1" spc="-10" dirty="0">
                <a:latin typeface="Times New Roman"/>
                <a:cs typeface="Times New Roman"/>
              </a:rPr>
              <a:t>Introduction</a:t>
            </a:r>
            <a:endParaRPr sz="3600" b="1" dirty="0">
              <a:latin typeface="Times New Roman"/>
              <a:cs typeface="Times New Roman"/>
            </a:endParaRPr>
          </a:p>
        </p:txBody>
      </p:sp>
      <p:sp>
        <p:nvSpPr>
          <p:cNvPr id="21" name="object 2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53</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7" name="object 7"/>
          <p:cNvSpPr txBox="1"/>
          <p:nvPr/>
        </p:nvSpPr>
        <p:spPr>
          <a:xfrm>
            <a:off x="492372" y="1137698"/>
            <a:ext cx="7797800" cy="8483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From the development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 aging society</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wireless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communication technology,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medical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information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technology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thriving</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2372" y="1960658"/>
            <a:ext cx="5875020" cy="2997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solution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WBAN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(Wireless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Body</a:t>
            </a:r>
            <a:r>
              <a:rPr kumimoji="0" sz="1800" b="0" i="0" u="none" strike="noStrike" kern="0" cap="none" spc="-9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Network)</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51815" y="2179624"/>
            <a:ext cx="1445260" cy="289560"/>
          </a:xfrm>
          <a:prstGeom prst="rect">
            <a:avLst/>
          </a:prstGeom>
          <a:solidFill>
            <a:srgbClr val="EDF8F4"/>
          </a:solidFill>
          <a:ln w="25400">
            <a:solidFill>
              <a:srgbClr val="00946E"/>
            </a:solidFill>
          </a:ln>
        </p:spPr>
        <p:txBody>
          <a:bodyPr vert="horz" wrap="square" lIns="0" tIns="0" rIns="0" bIns="0" rtlCol="0">
            <a:spAutoFit/>
          </a:bodyPr>
          <a:lstStyle/>
          <a:p>
            <a:pPr marL="377190" marR="0" lvl="0" indent="0" defTabSz="914400" eaLnBrk="1" fontAlgn="auto" latinLnBrk="0" hangingPunct="1">
              <a:lnSpc>
                <a:spcPts val="2120"/>
              </a:lnSpc>
              <a:spcBef>
                <a:spcPts val="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Arial"/>
                <a:cs typeface="Arial"/>
              </a:rPr>
              <a:t>WBAN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2301" y="2427331"/>
            <a:ext cx="3802379" cy="848360"/>
          </a:xfrm>
          <a:prstGeom prst="rect">
            <a:avLst/>
          </a:prstGeom>
        </p:spPr>
        <p:txBody>
          <a:bodyPr vert="horz" wrap="square" lIns="0" tIns="12700" rIns="0" bIns="0" rtlCol="0">
            <a:spAutoFit/>
          </a:bodyPr>
          <a:lstStyle/>
          <a:p>
            <a:pPr marL="12700" marR="5080" lvl="0" indent="0" algn="just"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consisting</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sensor</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nodes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installed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around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human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body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11" name="object 11"/>
          <p:cNvPicPr/>
          <p:nvPr/>
        </p:nvPicPr>
        <p:blipFill>
          <a:blip r:embed="rId2" cstate="print"/>
          <a:stretch>
            <a:fillRect/>
          </a:stretch>
        </p:blipFill>
        <p:spPr>
          <a:xfrm>
            <a:off x="704087" y="3304336"/>
            <a:ext cx="3139439" cy="1786127"/>
          </a:xfrm>
          <a:prstGeom prst="rect">
            <a:avLst/>
          </a:prstGeom>
        </p:spPr>
      </p:pic>
      <p:sp>
        <p:nvSpPr>
          <p:cNvPr id="12" name="object 12"/>
          <p:cNvSpPr txBox="1"/>
          <p:nvPr/>
        </p:nvSpPr>
        <p:spPr>
          <a:xfrm>
            <a:off x="6513576" y="2008936"/>
            <a:ext cx="1542415" cy="289560"/>
          </a:xfrm>
          <a:prstGeom prst="rect">
            <a:avLst/>
          </a:prstGeom>
          <a:solidFill>
            <a:srgbClr val="EDF8F4"/>
          </a:solidFill>
          <a:ln w="25400">
            <a:solidFill>
              <a:srgbClr val="00946E"/>
            </a:solidFill>
          </a:ln>
        </p:spPr>
        <p:txBody>
          <a:bodyPr vert="horz" wrap="square" lIns="0" tIns="0" rIns="0" bIns="0" rtlCol="0">
            <a:spAutoFit/>
          </a:bodyPr>
          <a:lstStyle/>
          <a:p>
            <a:pPr marL="59690" marR="0" lvl="0" indent="0" defTabSz="914400" eaLnBrk="1" fontAlgn="auto" latinLnBrk="0" hangingPunct="1">
              <a:lnSpc>
                <a:spcPts val="2025"/>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IEEE802.15.6</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5229203" y="2428485"/>
            <a:ext cx="3601720" cy="8483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WBAN </a:t>
            </a:r>
            <a:r>
              <a:rPr kumimoji="0" sz="1800" b="0" i="0" u="none" strike="noStrike" kern="0" cap="none" spc="0" normalizeH="0" baseline="0" noProof="0" dirty="0">
                <a:ln>
                  <a:noFill/>
                </a:ln>
                <a:solidFill>
                  <a:sysClr val="windowText" lastClr="000000"/>
                </a:solidFill>
                <a:effectLst/>
                <a:uLnTx/>
                <a:uFillTx/>
                <a:latin typeface="Arial"/>
                <a:cs typeface="Arial"/>
              </a:rPr>
              <a:t>Defined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physical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5117875" y="3473644"/>
            <a:ext cx="2943225"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This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study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25"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layer</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6314947" y="3864659"/>
            <a:ext cx="690245" cy="497840"/>
            <a:chOff x="6314947" y="3769867"/>
            <a:chExt cx="690245" cy="497840"/>
          </a:xfrm>
        </p:grpSpPr>
        <p:sp>
          <p:nvSpPr>
            <p:cNvPr id="16" name="object 16"/>
            <p:cNvSpPr/>
            <p:nvPr/>
          </p:nvSpPr>
          <p:spPr>
            <a:xfrm>
              <a:off x="6327647" y="3782567"/>
              <a:ext cx="664845" cy="472440"/>
            </a:xfrm>
            <a:custGeom>
              <a:avLst/>
              <a:gdLst/>
              <a:ahLst/>
              <a:cxnLst/>
              <a:rect l="l" t="t" r="r" b="b"/>
              <a:pathLst>
                <a:path w="664845" h="472439">
                  <a:moveTo>
                    <a:pt x="498348" y="0"/>
                  </a:moveTo>
                  <a:lnTo>
                    <a:pt x="166116" y="0"/>
                  </a:lnTo>
                  <a:lnTo>
                    <a:pt x="166116" y="236219"/>
                  </a:lnTo>
                  <a:lnTo>
                    <a:pt x="0" y="236219"/>
                  </a:lnTo>
                  <a:lnTo>
                    <a:pt x="332232" y="472439"/>
                  </a:lnTo>
                  <a:lnTo>
                    <a:pt x="664464" y="236219"/>
                  </a:lnTo>
                  <a:lnTo>
                    <a:pt x="498348" y="236219"/>
                  </a:lnTo>
                  <a:lnTo>
                    <a:pt x="4983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6327647" y="3782567"/>
              <a:ext cx="664845" cy="472440"/>
            </a:xfrm>
            <a:custGeom>
              <a:avLst/>
              <a:gdLst/>
              <a:ahLst/>
              <a:cxnLst/>
              <a:rect l="l" t="t" r="r" b="b"/>
              <a:pathLst>
                <a:path w="664845" h="472439">
                  <a:moveTo>
                    <a:pt x="0" y="236219"/>
                  </a:moveTo>
                  <a:lnTo>
                    <a:pt x="166116" y="236219"/>
                  </a:lnTo>
                  <a:lnTo>
                    <a:pt x="166116" y="0"/>
                  </a:lnTo>
                  <a:lnTo>
                    <a:pt x="498348" y="0"/>
                  </a:lnTo>
                  <a:lnTo>
                    <a:pt x="498348" y="236219"/>
                  </a:lnTo>
                  <a:lnTo>
                    <a:pt x="664464" y="236219"/>
                  </a:lnTo>
                  <a:lnTo>
                    <a:pt x="332232" y="472439"/>
                  </a:lnTo>
                  <a:lnTo>
                    <a:pt x="0" y="236219"/>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479512" y="4458011"/>
            <a:ext cx="8293100" cy="1840230"/>
          </a:xfrm>
          <a:prstGeom prst="rect">
            <a:avLst/>
          </a:prstGeom>
        </p:spPr>
        <p:txBody>
          <a:bodyPr vert="horz" wrap="square" lIns="0" tIns="12700" rIns="0" bIns="0" rtlCol="0">
            <a:spAutoFit/>
          </a:bodyPr>
          <a:lstStyle/>
          <a:p>
            <a:pPr marL="425831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Hardware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already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sold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425831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layer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software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7180" marR="0" lvl="0" indent="0" defTabSz="914400" eaLnBrk="1" fontAlgn="auto" latinLnBrk="0" hangingPunct="1">
              <a:lnSpc>
                <a:spcPct val="100000"/>
              </a:lnSpc>
              <a:spcBef>
                <a:spcPts val="38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Overall</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picture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WBAN</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network</a:t>
            </a:r>
            <a:endParaRPr kumimoji="0" sz="1600" b="0" i="0" u="none" strike="noStrike" kern="0" cap="none" spc="0" normalizeH="0" baseline="0" noProof="0">
              <a:ln>
                <a:noFill/>
              </a:ln>
              <a:solidFill>
                <a:sysClr val="windowText" lastClr="000000"/>
              </a:solidFill>
              <a:effectLst/>
              <a:uLnTx/>
              <a:uFillTx/>
              <a:latin typeface="Arial"/>
              <a:cs typeface="Arial"/>
            </a:endParaRPr>
          </a:p>
          <a:p>
            <a:pPr marL="1137285" marR="0" lvl="0" indent="0" defTabSz="914400" eaLnBrk="1" fontAlgn="auto" latinLnBrk="0" hangingPunct="1">
              <a:lnSpc>
                <a:spcPct val="100000"/>
              </a:lnSpc>
              <a:spcBef>
                <a:spcPts val="540"/>
              </a:spcBef>
              <a:spcAft>
                <a:spcPts val="0"/>
              </a:spcAft>
              <a:buClrTx/>
              <a:buSzTx/>
              <a:buFontTx/>
              <a:buNone/>
              <a:tabLst/>
              <a:defRPr/>
            </a:pPr>
            <a:r>
              <a:rPr kumimoji="0" sz="1800" b="0" i="0" u="none" strike="noStrike" kern="0" cap="none" spc="0" normalizeH="0" baseline="0" noProof="0" dirty="0">
                <a:ln>
                  <a:noFill/>
                </a:ln>
                <a:solidFill>
                  <a:srgbClr val="FF0000"/>
                </a:solidFill>
                <a:effectLst/>
                <a:uLnTx/>
                <a:uFillTx/>
                <a:latin typeface="Arial"/>
                <a:cs typeface="Arial"/>
              </a:rPr>
              <a:t>WBAN</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can</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control</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priority</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according</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to</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importance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data</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packet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6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 this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research,</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focus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MAC</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layer</a:t>
            </a:r>
            <a:r>
              <a:rPr kumimoji="0" sz="1800" b="1" i="0" u="sng" strike="noStrike" kern="0" cap="none" spc="7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IEEE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802.15.6</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propose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 MAC</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protocol</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that</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inter-</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BAN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p:nvPr/>
        </p:nvSpPr>
        <p:spPr>
          <a:xfrm>
            <a:off x="4632959" y="3347013"/>
            <a:ext cx="4212590" cy="1783080"/>
          </a:xfrm>
          <a:custGeom>
            <a:avLst/>
            <a:gdLst/>
            <a:ahLst/>
            <a:cxnLst/>
            <a:rect l="l" t="t" r="r" b="b"/>
            <a:pathLst>
              <a:path w="4212590" h="1783079">
                <a:moveTo>
                  <a:pt x="0" y="297179"/>
                </a:moveTo>
                <a:lnTo>
                  <a:pt x="3889" y="248974"/>
                </a:lnTo>
                <a:lnTo>
                  <a:pt x="15150" y="203245"/>
                </a:lnTo>
                <a:lnTo>
                  <a:pt x="33171" y="160605"/>
                </a:lnTo>
                <a:lnTo>
                  <a:pt x="57340" y="121666"/>
                </a:lnTo>
                <a:lnTo>
                  <a:pt x="87044" y="87039"/>
                </a:lnTo>
                <a:lnTo>
                  <a:pt x="121671" y="57336"/>
                </a:lnTo>
                <a:lnTo>
                  <a:pt x="160611" y="33169"/>
                </a:lnTo>
                <a:lnTo>
                  <a:pt x="203250" y="15149"/>
                </a:lnTo>
                <a:lnTo>
                  <a:pt x="248977" y="3889"/>
                </a:lnTo>
                <a:lnTo>
                  <a:pt x="297180" y="0"/>
                </a:lnTo>
                <a:lnTo>
                  <a:pt x="3915155" y="0"/>
                </a:lnTo>
                <a:lnTo>
                  <a:pt x="3963358" y="3889"/>
                </a:lnTo>
                <a:lnTo>
                  <a:pt x="4009085" y="15149"/>
                </a:lnTo>
                <a:lnTo>
                  <a:pt x="4051724" y="33169"/>
                </a:lnTo>
                <a:lnTo>
                  <a:pt x="4090664" y="57336"/>
                </a:lnTo>
                <a:lnTo>
                  <a:pt x="4125291" y="87039"/>
                </a:lnTo>
                <a:lnTo>
                  <a:pt x="4154995" y="121666"/>
                </a:lnTo>
                <a:lnTo>
                  <a:pt x="4179164" y="160605"/>
                </a:lnTo>
                <a:lnTo>
                  <a:pt x="4197185" y="203245"/>
                </a:lnTo>
                <a:lnTo>
                  <a:pt x="4208446" y="248974"/>
                </a:lnTo>
                <a:lnTo>
                  <a:pt x="4212336" y="297179"/>
                </a:lnTo>
                <a:lnTo>
                  <a:pt x="4212336" y="1485887"/>
                </a:lnTo>
                <a:lnTo>
                  <a:pt x="4208446" y="1534093"/>
                </a:lnTo>
                <a:lnTo>
                  <a:pt x="4197185" y="1579823"/>
                </a:lnTo>
                <a:lnTo>
                  <a:pt x="4179164" y="1622464"/>
                </a:lnTo>
                <a:lnTo>
                  <a:pt x="4154995" y="1661405"/>
                </a:lnTo>
                <a:lnTo>
                  <a:pt x="4125291" y="1696034"/>
                </a:lnTo>
                <a:lnTo>
                  <a:pt x="4090664" y="1725738"/>
                </a:lnTo>
                <a:lnTo>
                  <a:pt x="4051724" y="1749907"/>
                </a:lnTo>
                <a:lnTo>
                  <a:pt x="4009085" y="1767928"/>
                </a:lnTo>
                <a:lnTo>
                  <a:pt x="3963358" y="1779190"/>
                </a:lnTo>
                <a:lnTo>
                  <a:pt x="3915155" y="1783079"/>
                </a:lnTo>
                <a:lnTo>
                  <a:pt x="297180" y="1783079"/>
                </a:lnTo>
                <a:lnTo>
                  <a:pt x="248977" y="1779190"/>
                </a:lnTo>
                <a:lnTo>
                  <a:pt x="203250" y="1767928"/>
                </a:lnTo>
                <a:lnTo>
                  <a:pt x="160611" y="1749907"/>
                </a:lnTo>
                <a:lnTo>
                  <a:pt x="121671" y="1725738"/>
                </a:lnTo>
                <a:lnTo>
                  <a:pt x="87044" y="1696034"/>
                </a:lnTo>
                <a:lnTo>
                  <a:pt x="57340" y="1661405"/>
                </a:lnTo>
                <a:lnTo>
                  <a:pt x="33171" y="1622464"/>
                </a:lnTo>
                <a:lnTo>
                  <a:pt x="15150" y="1579823"/>
                </a:lnTo>
                <a:lnTo>
                  <a:pt x="3889" y="1534093"/>
                </a:lnTo>
                <a:lnTo>
                  <a:pt x="0" y="1485887"/>
                </a:lnTo>
                <a:lnTo>
                  <a:pt x="0" y="29717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txBox="1"/>
          <p:nvPr/>
        </p:nvSpPr>
        <p:spPr>
          <a:xfrm>
            <a:off x="2229611" y="3357676"/>
            <a:ext cx="1042669" cy="429895"/>
          </a:xfrm>
          <a:prstGeom prst="rect">
            <a:avLst/>
          </a:prstGeom>
          <a:solidFill>
            <a:srgbClr val="FFFFFF"/>
          </a:solidFill>
        </p:spPr>
        <p:txBody>
          <a:bodyPr vert="horz" wrap="square" lIns="0" tIns="24130" rIns="0" bIns="0" rtlCol="0">
            <a:spAutoFit/>
          </a:bodyPr>
          <a:lstStyle/>
          <a:p>
            <a:pPr marL="92075" marR="165100" lvl="0" indent="-1905" defTabSz="914400" eaLnBrk="1" fontAlgn="auto" latinLnBrk="0" hangingPunct="1">
              <a:lnSpc>
                <a:spcPct val="111000"/>
              </a:lnSpc>
              <a:spcBef>
                <a:spcPts val="19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Coordinator </a:t>
            </a:r>
            <a:r>
              <a:rPr kumimoji="0" sz="1050" b="0" i="0" u="none" strike="noStrike" kern="0" cap="none" spc="0" normalizeH="0" baseline="0" noProof="0" dirty="0">
                <a:ln>
                  <a:noFill/>
                </a:ln>
                <a:solidFill>
                  <a:sysClr val="windowText" lastClr="000000"/>
                </a:solidFill>
                <a:effectLst/>
                <a:uLnTx/>
                <a:uFillTx/>
                <a:latin typeface="Arial"/>
                <a:cs typeface="Arial"/>
              </a:rPr>
              <a:t>Sensor</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Node</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3656491" y="3741202"/>
            <a:ext cx="2601536" cy="2147533"/>
          </a:xfrm>
          <a:prstGeom prst="rect">
            <a:avLst/>
          </a:prstGeom>
        </p:spPr>
      </p:pic>
      <p:sp>
        <p:nvSpPr>
          <p:cNvPr id="6" name="object 6"/>
          <p:cNvSpPr txBox="1"/>
          <p:nvPr/>
        </p:nvSpPr>
        <p:spPr>
          <a:xfrm>
            <a:off x="4515611" y="4067555"/>
            <a:ext cx="372110" cy="253365"/>
          </a:xfrm>
          <a:prstGeom prst="rect">
            <a:avLst/>
          </a:prstGeom>
          <a:solidFill>
            <a:srgbClr val="FFFFFF"/>
          </a:solidFill>
        </p:spPr>
        <p:txBody>
          <a:bodyPr vert="horz" wrap="square" lIns="0" tIns="41275" rIns="0" bIns="0" rtlCol="0">
            <a:spAutoFit/>
          </a:bodyPr>
          <a:lstStyle/>
          <a:p>
            <a:pPr marL="90170"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1st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3500628" y="5756147"/>
            <a:ext cx="3057525" cy="414655"/>
          </a:xfrm>
          <a:custGeom>
            <a:avLst/>
            <a:gdLst/>
            <a:ahLst/>
            <a:cxnLst/>
            <a:rect l="l" t="t" r="r" b="b"/>
            <a:pathLst>
              <a:path w="3057525" h="414654">
                <a:moveTo>
                  <a:pt x="3057144" y="0"/>
                </a:moveTo>
                <a:lnTo>
                  <a:pt x="0" y="0"/>
                </a:lnTo>
                <a:lnTo>
                  <a:pt x="0" y="414527"/>
                </a:lnTo>
                <a:lnTo>
                  <a:pt x="3057144" y="414527"/>
                </a:lnTo>
                <a:lnTo>
                  <a:pt x="305714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578199" y="5783878"/>
            <a:ext cx="273748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5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2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2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can</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be</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resolved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a:spLocks noGrp="1"/>
          </p:cNvSpPr>
          <p:nvPr>
            <p:ph type="title"/>
          </p:nvPr>
        </p:nvSpPr>
        <p:spPr>
          <a:xfrm>
            <a:off x="1459912" y="790543"/>
            <a:ext cx="5578444"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a:t>
            </a:r>
            <a:r>
              <a:rPr sz="3600" b="1" dirty="0">
                <a:latin typeface="Times New Roman"/>
                <a:cs typeface="Times New Roman"/>
              </a:rPr>
              <a:t>.2</a:t>
            </a:r>
            <a:r>
              <a:rPr sz="3600" b="1" spc="-15" dirty="0">
                <a:latin typeface="Times New Roman"/>
                <a:cs typeface="Times New Roman"/>
              </a:rPr>
              <a:t> </a:t>
            </a:r>
            <a:r>
              <a:rPr sz="3600" b="1" dirty="0">
                <a:latin typeface="Times New Roman"/>
                <a:cs typeface="Times New Roman"/>
              </a:rPr>
              <a:t>Issues in</a:t>
            </a:r>
            <a:r>
              <a:rPr sz="3600" b="1" spc="-15" dirty="0">
                <a:latin typeface="Times New Roman"/>
                <a:cs typeface="Times New Roman"/>
              </a:rPr>
              <a:t> </a:t>
            </a:r>
            <a:r>
              <a:rPr sz="3600" b="1" dirty="0">
                <a:latin typeface="Times New Roman"/>
                <a:cs typeface="Times New Roman"/>
              </a:rPr>
              <a:t>the</a:t>
            </a:r>
            <a:r>
              <a:rPr sz="3600" b="1" spc="-5" dirty="0">
                <a:latin typeface="Times New Roman"/>
                <a:cs typeface="Times New Roman"/>
              </a:rPr>
              <a:t> </a:t>
            </a:r>
            <a:r>
              <a:rPr sz="3600" b="1" spc="-10" dirty="0">
                <a:latin typeface="Times New Roman"/>
                <a:cs typeface="Times New Roman"/>
              </a:rPr>
              <a:t>standard</a:t>
            </a:r>
            <a:endParaRPr sz="3600" b="1" dirty="0">
              <a:latin typeface="Times New Roman"/>
              <a:cs typeface="Times New Roman"/>
            </a:endParaRPr>
          </a:p>
        </p:txBody>
      </p:sp>
      <p:sp>
        <p:nvSpPr>
          <p:cNvPr id="41" name="object 4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43" name="object 4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42" name="object 42"/>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54</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10" name="object 10"/>
          <p:cNvSpPr txBox="1"/>
          <p:nvPr/>
        </p:nvSpPr>
        <p:spPr>
          <a:xfrm>
            <a:off x="516205" y="1506125"/>
            <a:ext cx="8332470" cy="848360"/>
          </a:xfrm>
          <a:prstGeom prst="rect">
            <a:avLst/>
          </a:prstGeom>
        </p:spPr>
        <p:txBody>
          <a:bodyPr vert="horz" wrap="square" lIns="0" tIns="12700" rIns="0" bIns="0" rtlCol="0">
            <a:spAutoFit/>
          </a:bodyPr>
          <a:lstStyle/>
          <a:p>
            <a:pPr marL="299085" marR="454025"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problem</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multiple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(specifically, </a:t>
            </a:r>
            <a:r>
              <a:rPr kumimoji="0" sz="1800" b="0" i="0" u="none" strike="noStrike" kern="0" cap="none" spc="0" normalizeH="0" baseline="0" noProof="0" dirty="0">
                <a:ln>
                  <a:noFill/>
                </a:ln>
                <a:solidFill>
                  <a:sysClr val="windowText" lastClr="000000"/>
                </a:solidFill>
                <a:effectLst/>
                <a:uLnTx/>
                <a:uFillTx/>
                <a:latin typeface="Arial"/>
                <a:cs typeface="Arial"/>
              </a:rPr>
              <a:t>situations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people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approaching)</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Because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schedule</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 been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41375" y="1103375"/>
            <a:ext cx="853440" cy="307975"/>
          </a:xfrm>
          <a:prstGeom prst="rect">
            <a:avLst/>
          </a:prstGeom>
          <a:solidFill>
            <a:srgbClr val="EDF8F4"/>
          </a:solidFill>
          <a:ln w="25400">
            <a:solidFill>
              <a:srgbClr val="00946E"/>
            </a:solidFill>
          </a:ln>
        </p:spPr>
        <p:txBody>
          <a:bodyPr vert="horz" wrap="square" lIns="0" tIns="12065" rIns="0" bIns="0" rtlCol="0">
            <a:spAutoFit/>
          </a:bodyPr>
          <a:lstStyle/>
          <a:p>
            <a:pPr marL="210820" marR="0" lvl="0" indent="0" defTabSz="914400" eaLnBrk="1" fontAlgn="auto" latinLnBrk="0" hangingPunct="1">
              <a:lnSpc>
                <a:spcPct val="100000"/>
              </a:lnSpc>
              <a:spcBef>
                <a:spcPts val="9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Issue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359663" y="2554223"/>
            <a:ext cx="1130935" cy="307975"/>
          </a:xfrm>
          <a:prstGeom prst="rect">
            <a:avLst/>
          </a:prstGeom>
          <a:solidFill>
            <a:srgbClr val="EDF8F4"/>
          </a:solidFill>
          <a:ln w="25400">
            <a:solidFill>
              <a:srgbClr val="00946E"/>
            </a:solidFill>
          </a:ln>
        </p:spPr>
        <p:txBody>
          <a:bodyPr vert="horz" wrap="square" lIns="0" tIns="0" rIns="0" bIns="0" rtlCol="0">
            <a:spAutoFit/>
          </a:bodyPr>
          <a:lstStyle/>
          <a:p>
            <a:pPr marL="139065" marR="0" lvl="0" indent="0" defTabSz="914400" eaLnBrk="1" fontAlgn="auto" latinLnBrk="0" hangingPunct="1">
              <a:lnSpc>
                <a:spcPts val="2140"/>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4031996" y="2364739"/>
            <a:ext cx="888365" cy="394335"/>
            <a:chOff x="4031996" y="2364739"/>
            <a:chExt cx="888365" cy="394335"/>
          </a:xfrm>
        </p:grpSpPr>
        <p:sp>
          <p:nvSpPr>
            <p:cNvPr id="14" name="object 14"/>
            <p:cNvSpPr/>
            <p:nvPr/>
          </p:nvSpPr>
          <p:spPr>
            <a:xfrm>
              <a:off x="4044696" y="2377439"/>
              <a:ext cx="862965" cy="368935"/>
            </a:xfrm>
            <a:custGeom>
              <a:avLst/>
              <a:gdLst/>
              <a:ahLst/>
              <a:cxnLst/>
              <a:rect l="l" t="t" r="r" b="b"/>
              <a:pathLst>
                <a:path w="862964" h="368935">
                  <a:moveTo>
                    <a:pt x="646938" y="0"/>
                  </a:moveTo>
                  <a:lnTo>
                    <a:pt x="215646" y="0"/>
                  </a:lnTo>
                  <a:lnTo>
                    <a:pt x="215646" y="184403"/>
                  </a:lnTo>
                  <a:lnTo>
                    <a:pt x="0" y="184403"/>
                  </a:lnTo>
                  <a:lnTo>
                    <a:pt x="431292" y="368807"/>
                  </a:lnTo>
                  <a:lnTo>
                    <a:pt x="862584" y="184403"/>
                  </a:lnTo>
                  <a:lnTo>
                    <a:pt x="646938" y="184403"/>
                  </a:lnTo>
                  <a:lnTo>
                    <a:pt x="64693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4044696" y="2377439"/>
              <a:ext cx="862965" cy="368935"/>
            </a:xfrm>
            <a:custGeom>
              <a:avLst/>
              <a:gdLst/>
              <a:ahLst/>
              <a:cxnLst/>
              <a:rect l="l" t="t" r="r" b="b"/>
              <a:pathLst>
                <a:path w="862964" h="368935">
                  <a:moveTo>
                    <a:pt x="0" y="184403"/>
                  </a:moveTo>
                  <a:lnTo>
                    <a:pt x="215646" y="184403"/>
                  </a:lnTo>
                  <a:lnTo>
                    <a:pt x="215646" y="0"/>
                  </a:lnTo>
                  <a:lnTo>
                    <a:pt x="646938" y="0"/>
                  </a:lnTo>
                  <a:lnTo>
                    <a:pt x="646938" y="184403"/>
                  </a:lnTo>
                  <a:lnTo>
                    <a:pt x="862584" y="184403"/>
                  </a:lnTo>
                  <a:lnTo>
                    <a:pt x="431292" y="368807"/>
                  </a:lnTo>
                  <a:lnTo>
                    <a:pt x="0" y="184403"/>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38566" y="2818678"/>
            <a:ext cx="7712709"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scheduling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BANs, </a:t>
            </a:r>
            <a:r>
              <a:rPr kumimoji="0" sz="1800" b="0" i="0" u="none" strike="noStrike" kern="0" cap="none" spc="-25" normalizeH="0" baseline="0" noProof="0" dirty="0">
                <a:ln>
                  <a:noFill/>
                </a:ln>
                <a:solidFill>
                  <a:sysClr val="windowText" lastClr="000000"/>
                </a:solidFill>
                <a:effectLst/>
                <a:uLnTx/>
                <a:uFillTx/>
                <a:latin typeface="Arial"/>
                <a:cs typeface="Arial"/>
              </a:rPr>
              <a:t>to </a:t>
            </a:r>
            <a:r>
              <a:rPr kumimoji="0" sz="1800" b="0" i="0" u="none" strike="noStrike" kern="0" cap="none" spc="0" normalizeH="0" baseline="0" noProof="0" dirty="0">
                <a:ln>
                  <a:noFill/>
                </a:ln>
                <a:solidFill>
                  <a:sysClr val="windowText" lastClr="000000"/>
                </a:solidFill>
                <a:effectLst/>
                <a:uLnTx/>
                <a:uFillTx/>
                <a:latin typeface="Arial"/>
                <a:cs typeface="Arial"/>
              </a:rPr>
              <a:t>prevent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inter-BAN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7" name="object 17"/>
          <p:cNvGrpSpPr/>
          <p:nvPr/>
        </p:nvGrpSpPr>
        <p:grpSpPr>
          <a:xfrm>
            <a:off x="3105404" y="4726940"/>
            <a:ext cx="443230" cy="434340"/>
            <a:chOff x="3105404" y="4726940"/>
            <a:chExt cx="443230" cy="434340"/>
          </a:xfrm>
        </p:grpSpPr>
        <p:sp>
          <p:nvSpPr>
            <p:cNvPr id="18" name="object 18"/>
            <p:cNvSpPr/>
            <p:nvPr/>
          </p:nvSpPr>
          <p:spPr>
            <a:xfrm>
              <a:off x="3118104" y="4739640"/>
              <a:ext cx="417830" cy="408940"/>
            </a:xfrm>
            <a:custGeom>
              <a:avLst/>
              <a:gdLst/>
              <a:ahLst/>
              <a:cxnLst/>
              <a:rect l="l" t="t" r="r" b="b"/>
              <a:pathLst>
                <a:path w="417829" h="408939">
                  <a:moveTo>
                    <a:pt x="213360" y="0"/>
                  </a:moveTo>
                  <a:lnTo>
                    <a:pt x="213360" y="102107"/>
                  </a:lnTo>
                  <a:lnTo>
                    <a:pt x="0" y="102107"/>
                  </a:lnTo>
                  <a:lnTo>
                    <a:pt x="0" y="306323"/>
                  </a:lnTo>
                  <a:lnTo>
                    <a:pt x="213360" y="306323"/>
                  </a:lnTo>
                  <a:lnTo>
                    <a:pt x="213360" y="408431"/>
                  </a:lnTo>
                  <a:lnTo>
                    <a:pt x="417576" y="204215"/>
                  </a:lnTo>
                  <a:lnTo>
                    <a:pt x="21336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3118104" y="4739640"/>
              <a:ext cx="417830" cy="408940"/>
            </a:xfrm>
            <a:custGeom>
              <a:avLst/>
              <a:gdLst/>
              <a:ahLst/>
              <a:cxnLst/>
              <a:rect l="l" t="t" r="r" b="b"/>
              <a:pathLst>
                <a:path w="417829" h="408939">
                  <a:moveTo>
                    <a:pt x="0" y="102107"/>
                  </a:moveTo>
                  <a:lnTo>
                    <a:pt x="213360" y="102107"/>
                  </a:lnTo>
                  <a:lnTo>
                    <a:pt x="213360" y="0"/>
                  </a:lnTo>
                  <a:lnTo>
                    <a:pt x="417576" y="204215"/>
                  </a:lnTo>
                  <a:lnTo>
                    <a:pt x="213360" y="408431"/>
                  </a:lnTo>
                  <a:lnTo>
                    <a:pt x="213360" y="306323"/>
                  </a:lnTo>
                  <a:lnTo>
                    <a:pt x="0" y="306323"/>
                  </a:lnTo>
                  <a:lnTo>
                    <a:pt x="0" y="102107"/>
                  </a:lnTo>
                  <a:close/>
                </a:path>
              </a:pathLst>
            </a:custGeom>
            <a:ln w="25399">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object 20"/>
          <p:cNvSpPr txBox="1"/>
          <p:nvPr/>
        </p:nvSpPr>
        <p:spPr>
          <a:xfrm>
            <a:off x="6618799" y="3494773"/>
            <a:ext cx="2141855" cy="2708910"/>
          </a:xfrm>
          <a:prstGeom prst="rect">
            <a:avLst/>
          </a:prstGeom>
        </p:spPr>
        <p:txBody>
          <a:bodyPr vert="horz" wrap="square" lIns="0" tIns="13335" rIns="0" bIns="0" rtlCol="0">
            <a:spAutoFit/>
          </a:bodyPr>
          <a:lstStyle/>
          <a:p>
            <a:pPr marL="299085" marR="22860"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What</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interference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layer</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Sensor</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nodes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within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communication 	</a:t>
            </a:r>
            <a:r>
              <a:rPr kumimoji="0" sz="1600" b="0" i="0" u="none" strike="noStrike" kern="0" cap="none" spc="0" normalizeH="0" baseline="0" noProof="0" dirty="0">
                <a:ln>
                  <a:noFill/>
                </a:ln>
                <a:solidFill>
                  <a:sysClr val="windowText" lastClr="000000"/>
                </a:solidFill>
                <a:effectLst/>
                <a:uLnTx/>
                <a:uFillTx/>
                <a:latin typeface="Arial"/>
                <a:cs typeface="Arial"/>
              </a:rPr>
              <a:t>range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try</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transmit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same 	</a:t>
            </a:r>
            <a:r>
              <a:rPr kumimoji="0" sz="1600" b="0" i="0" u="none" strike="noStrike" kern="0" cap="none" spc="0" normalizeH="0" baseline="0" noProof="0" dirty="0">
                <a:ln>
                  <a:noFill/>
                </a:ln>
                <a:solidFill>
                  <a:sysClr val="windowText" lastClr="000000"/>
                </a:solidFill>
                <a:effectLst/>
                <a:uLnTx/>
                <a:uFillTx/>
                <a:latin typeface="Arial"/>
                <a:cs typeface="Arial"/>
              </a:rPr>
              <a:t>timing,</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causing 	</a:t>
            </a:r>
            <a:r>
              <a:rPr kumimoji="0" sz="1600" b="0" i="0" u="none" strike="noStrike" kern="0" cap="none" spc="0" normalizeH="0" baseline="0" noProof="0" dirty="0">
                <a:ln>
                  <a:noFill/>
                </a:ln>
                <a:solidFill>
                  <a:sysClr val="windowText" lastClr="000000"/>
                </a:solidFill>
                <a:effectLst/>
                <a:uLnTx/>
                <a:uFillTx/>
                <a:latin typeface="Arial"/>
                <a:cs typeface="Arial"/>
              </a:rPr>
              <a:t>collisions,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making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it 	</a:t>
            </a:r>
            <a:r>
              <a:rPr kumimoji="0" sz="1600" b="0" i="0" u="none" strike="noStrike" kern="0" cap="none" spc="0" normalizeH="0" baseline="0" noProof="0" dirty="0">
                <a:ln>
                  <a:noFill/>
                </a:ln>
                <a:solidFill>
                  <a:sysClr val="windowText" lastClr="000000"/>
                </a:solidFill>
                <a:effectLst/>
                <a:uLnTx/>
                <a:uFillTx/>
                <a:latin typeface="Arial"/>
                <a:cs typeface="Arial"/>
              </a:rPr>
              <a:t>impossible</a:t>
            </a:r>
            <a:r>
              <a:rPr kumimoji="0" sz="1600" b="0" i="0" u="none" strike="noStrike" kern="0" cap="none" spc="-8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10" normalizeH="0" baseline="0" noProof="0" dirty="0">
                <a:ln>
                  <a:noFill/>
                </a:ln>
                <a:solidFill>
                  <a:sysClr val="windowText" lastClr="000000"/>
                </a:solidFill>
                <a:effectLst/>
                <a:uLnTx/>
                <a:uFillTx/>
                <a:latin typeface="Arial"/>
                <a:cs typeface="Arial"/>
              </a:rPr>
              <a:t>communicate 	correctly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grpSp>
        <p:nvGrpSpPr>
          <p:cNvPr id="21" name="object 21"/>
          <p:cNvGrpSpPr/>
          <p:nvPr/>
        </p:nvGrpSpPr>
        <p:grpSpPr>
          <a:xfrm>
            <a:off x="317289" y="3434582"/>
            <a:ext cx="8699500" cy="2759710"/>
            <a:chOff x="317289" y="3434582"/>
            <a:chExt cx="8699500" cy="2759710"/>
          </a:xfrm>
        </p:grpSpPr>
        <p:sp>
          <p:nvSpPr>
            <p:cNvPr id="22" name="object 22"/>
            <p:cNvSpPr/>
            <p:nvPr/>
          </p:nvSpPr>
          <p:spPr>
            <a:xfrm>
              <a:off x="6464808" y="3447282"/>
              <a:ext cx="2539365" cy="2734310"/>
            </a:xfrm>
            <a:custGeom>
              <a:avLst/>
              <a:gdLst/>
              <a:ahLst/>
              <a:cxnLst/>
              <a:rect l="l" t="t" r="r" b="b"/>
              <a:pathLst>
                <a:path w="2539365" h="2734310">
                  <a:moveTo>
                    <a:pt x="0" y="423176"/>
                  </a:moveTo>
                  <a:lnTo>
                    <a:pt x="2846" y="373826"/>
                  </a:lnTo>
                  <a:lnTo>
                    <a:pt x="11176" y="326148"/>
                  </a:lnTo>
                  <a:lnTo>
                    <a:pt x="24670" y="280460"/>
                  </a:lnTo>
                  <a:lnTo>
                    <a:pt x="43011" y="237078"/>
                  </a:lnTo>
                  <a:lnTo>
                    <a:pt x="65882" y="196320"/>
                  </a:lnTo>
                  <a:lnTo>
                    <a:pt x="92965" y="158504"/>
                  </a:lnTo>
                  <a:lnTo>
                    <a:pt x="123944" y="123948"/>
                  </a:lnTo>
                  <a:lnTo>
                    <a:pt x="158499" y="92969"/>
                  </a:lnTo>
                  <a:lnTo>
                    <a:pt x="196314" y="65885"/>
                  </a:lnTo>
                  <a:lnTo>
                    <a:pt x="237072" y="43013"/>
                  </a:lnTo>
                  <a:lnTo>
                    <a:pt x="280455" y="24671"/>
                  </a:lnTo>
                  <a:lnTo>
                    <a:pt x="326144" y="11176"/>
                  </a:lnTo>
                  <a:lnTo>
                    <a:pt x="373824" y="2847"/>
                  </a:lnTo>
                  <a:lnTo>
                    <a:pt x="423176" y="0"/>
                  </a:lnTo>
                  <a:lnTo>
                    <a:pt x="2115807" y="0"/>
                  </a:lnTo>
                  <a:lnTo>
                    <a:pt x="2165159" y="2847"/>
                  </a:lnTo>
                  <a:lnTo>
                    <a:pt x="2212839" y="11176"/>
                  </a:lnTo>
                  <a:lnTo>
                    <a:pt x="2258528" y="24671"/>
                  </a:lnTo>
                  <a:lnTo>
                    <a:pt x="2301911" y="43013"/>
                  </a:lnTo>
                  <a:lnTo>
                    <a:pt x="2342669" y="65885"/>
                  </a:lnTo>
                  <a:lnTo>
                    <a:pt x="2380484" y="92969"/>
                  </a:lnTo>
                  <a:lnTo>
                    <a:pt x="2415039" y="123948"/>
                  </a:lnTo>
                  <a:lnTo>
                    <a:pt x="2446018" y="158504"/>
                  </a:lnTo>
                  <a:lnTo>
                    <a:pt x="2473101" y="196320"/>
                  </a:lnTo>
                  <a:lnTo>
                    <a:pt x="2495972" y="237078"/>
                  </a:lnTo>
                  <a:lnTo>
                    <a:pt x="2514313" y="280460"/>
                  </a:lnTo>
                  <a:lnTo>
                    <a:pt x="2527807" y="326148"/>
                  </a:lnTo>
                  <a:lnTo>
                    <a:pt x="2536137" y="373826"/>
                  </a:lnTo>
                  <a:lnTo>
                    <a:pt x="2538984" y="423176"/>
                  </a:lnTo>
                  <a:lnTo>
                    <a:pt x="2538984" y="2310891"/>
                  </a:lnTo>
                  <a:lnTo>
                    <a:pt x="2536137" y="2360241"/>
                  </a:lnTo>
                  <a:lnTo>
                    <a:pt x="2527807" y="2407919"/>
                  </a:lnTo>
                  <a:lnTo>
                    <a:pt x="2514313" y="2453607"/>
                  </a:lnTo>
                  <a:lnTo>
                    <a:pt x="2495972" y="2496988"/>
                  </a:lnTo>
                  <a:lnTo>
                    <a:pt x="2473101" y="2537744"/>
                  </a:lnTo>
                  <a:lnTo>
                    <a:pt x="2446018" y="2575558"/>
                  </a:lnTo>
                  <a:lnTo>
                    <a:pt x="2415039" y="2610113"/>
                  </a:lnTo>
                  <a:lnTo>
                    <a:pt x="2380484" y="2641091"/>
                  </a:lnTo>
                  <a:lnTo>
                    <a:pt x="2342669" y="2668174"/>
                  </a:lnTo>
                  <a:lnTo>
                    <a:pt x="2301911" y="2691044"/>
                  </a:lnTo>
                  <a:lnTo>
                    <a:pt x="2258528" y="2709385"/>
                  </a:lnTo>
                  <a:lnTo>
                    <a:pt x="2212839" y="2722879"/>
                  </a:lnTo>
                  <a:lnTo>
                    <a:pt x="2165159" y="2731209"/>
                  </a:lnTo>
                  <a:lnTo>
                    <a:pt x="2115807" y="2734055"/>
                  </a:lnTo>
                  <a:lnTo>
                    <a:pt x="423176" y="2734055"/>
                  </a:lnTo>
                  <a:lnTo>
                    <a:pt x="373824" y="2731209"/>
                  </a:lnTo>
                  <a:lnTo>
                    <a:pt x="326144" y="2722879"/>
                  </a:lnTo>
                  <a:lnTo>
                    <a:pt x="280455" y="2709385"/>
                  </a:lnTo>
                  <a:lnTo>
                    <a:pt x="237072" y="2691044"/>
                  </a:lnTo>
                  <a:lnTo>
                    <a:pt x="196314" y="2668174"/>
                  </a:lnTo>
                  <a:lnTo>
                    <a:pt x="158499" y="2641091"/>
                  </a:lnTo>
                  <a:lnTo>
                    <a:pt x="123944" y="2610113"/>
                  </a:lnTo>
                  <a:lnTo>
                    <a:pt x="92965" y="2575558"/>
                  </a:lnTo>
                  <a:lnTo>
                    <a:pt x="65882" y="2537744"/>
                  </a:lnTo>
                  <a:lnTo>
                    <a:pt x="43011" y="2496988"/>
                  </a:lnTo>
                  <a:lnTo>
                    <a:pt x="24670" y="2453607"/>
                  </a:lnTo>
                  <a:lnTo>
                    <a:pt x="11176" y="2407919"/>
                  </a:lnTo>
                  <a:lnTo>
                    <a:pt x="2846" y="2360241"/>
                  </a:lnTo>
                  <a:lnTo>
                    <a:pt x="0" y="2310891"/>
                  </a:lnTo>
                  <a:lnTo>
                    <a:pt x="0" y="42317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p:cNvPicPr/>
            <p:nvPr/>
          </p:nvPicPr>
          <p:blipFill>
            <a:blip r:embed="rId3" cstate="print"/>
            <a:stretch>
              <a:fillRect/>
            </a:stretch>
          </p:blipFill>
          <p:spPr>
            <a:xfrm>
              <a:off x="317289" y="3740426"/>
              <a:ext cx="2598443" cy="2127524"/>
            </a:xfrm>
            <a:prstGeom prst="rect">
              <a:avLst/>
            </a:prstGeom>
          </p:spPr>
        </p:pic>
        <p:sp>
          <p:nvSpPr>
            <p:cNvPr id="24" name="object 24"/>
            <p:cNvSpPr/>
            <p:nvPr/>
          </p:nvSpPr>
          <p:spPr>
            <a:xfrm>
              <a:off x="801624" y="3560064"/>
              <a:ext cx="734695" cy="433070"/>
            </a:xfrm>
            <a:custGeom>
              <a:avLst/>
              <a:gdLst/>
              <a:ahLst/>
              <a:cxnLst/>
              <a:rect l="l" t="t" r="r" b="b"/>
              <a:pathLst>
                <a:path w="734694" h="433070">
                  <a:moveTo>
                    <a:pt x="734568" y="0"/>
                  </a:moveTo>
                  <a:lnTo>
                    <a:pt x="0" y="0"/>
                  </a:lnTo>
                  <a:lnTo>
                    <a:pt x="0" y="432815"/>
                  </a:lnTo>
                  <a:lnTo>
                    <a:pt x="734568" y="432815"/>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 name="object 25"/>
          <p:cNvSpPr txBox="1"/>
          <p:nvPr/>
        </p:nvSpPr>
        <p:spPr>
          <a:xfrm>
            <a:off x="880018" y="3590646"/>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p:nvPr/>
        </p:nvSpPr>
        <p:spPr>
          <a:xfrm>
            <a:off x="4084320" y="3581400"/>
            <a:ext cx="734695" cy="429895"/>
          </a:xfrm>
          <a:custGeom>
            <a:avLst/>
            <a:gdLst/>
            <a:ahLst/>
            <a:cxnLst/>
            <a:rect l="l" t="t" r="r" b="b"/>
            <a:pathLst>
              <a:path w="734695" h="429895">
                <a:moveTo>
                  <a:pt x="734568" y="0"/>
                </a:moveTo>
                <a:lnTo>
                  <a:pt x="0" y="0"/>
                </a:lnTo>
                <a:lnTo>
                  <a:pt x="0" y="429768"/>
                </a:lnTo>
                <a:lnTo>
                  <a:pt x="734568" y="429768"/>
                </a:lnTo>
                <a:lnTo>
                  <a:pt x="73456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txBox="1"/>
          <p:nvPr/>
        </p:nvSpPr>
        <p:spPr>
          <a:xfrm>
            <a:off x="4162117" y="3611068"/>
            <a:ext cx="485775"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Desired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p:nvPr/>
        </p:nvSpPr>
        <p:spPr>
          <a:xfrm>
            <a:off x="2106167" y="3560064"/>
            <a:ext cx="948055" cy="417830"/>
          </a:xfrm>
          <a:custGeom>
            <a:avLst/>
            <a:gdLst/>
            <a:ahLst/>
            <a:cxnLst/>
            <a:rect l="l" t="t" r="r" b="b"/>
            <a:pathLst>
              <a:path w="948055" h="417829">
                <a:moveTo>
                  <a:pt x="947928" y="0"/>
                </a:moveTo>
                <a:lnTo>
                  <a:pt x="0" y="0"/>
                </a:lnTo>
                <a:lnTo>
                  <a:pt x="0" y="417575"/>
                </a:lnTo>
                <a:lnTo>
                  <a:pt x="947928" y="417575"/>
                </a:lnTo>
                <a:lnTo>
                  <a:pt x="9479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txBox="1"/>
          <p:nvPr/>
        </p:nvSpPr>
        <p:spPr>
          <a:xfrm>
            <a:off x="2184811" y="3590646"/>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p:nvPr/>
        </p:nvSpPr>
        <p:spPr>
          <a:xfrm>
            <a:off x="5385815" y="3602735"/>
            <a:ext cx="948055" cy="414655"/>
          </a:xfrm>
          <a:custGeom>
            <a:avLst/>
            <a:gdLst/>
            <a:ahLst/>
            <a:cxnLst/>
            <a:rect l="l" t="t" r="r" b="b"/>
            <a:pathLst>
              <a:path w="948054" h="414654">
                <a:moveTo>
                  <a:pt x="947927" y="0"/>
                </a:moveTo>
                <a:lnTo>
                  <a:pt x="0" y="0"/>
                </a:lnTo>
                <a:lnTo>
                  <a:pt x="0" y="414527"/>
                </a:lnTo>
                <a:lnTo>
                  <a:pt x="947927" y="414527"/>
                </a:lnTo>
                <a:lnTo>
                  <a:pt x="947927"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txBox="1"/>
          <p:nvPr/>
        </p:nvSpPr>
        <p:spPr>
          <a:xfrm>
            <a:off x="5464582" y="3631491"/>
            <a:ext cx="626110" cy="345440"/>
          </a:xfrm>
          <a:prstGeom prst="rect">
            <a:avLst/>
          </a:prstGeom>
        </p:spPr>
        <p:txBody>
          <a:bodyPr vert="horz" wrap="square" lIns="0" tIns="19685" rIns="0" bIns="0" rtlCol="0">
            <a:spAutoFit/>
          </a:bodyPr>
          <a:lstStyle/>
          <a:p>
            <a:pPr marL="12700" marR="5080" lvl="0" indent="0" defTabSz="914400" eaLnBrk="1" fontAlgn="auto" latinLnBrk="0" hangingPunct="1">
              <a:lnSpc>
                <a:spcPts val="1250"/>
              </a:lnSpc>
              <a:spcBef>
                <a:spcPts val="155"/>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Arial"/>
                <a:cs typeface="Arial"/>
              </a:rPr>
              <a:t>Interfering Packet</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txBox="1"/>
          <p:nvPr/>
        </p:nvSpPr>
        <p:spPr>
          <a:xfrm>
            <a:off x="937260" y="4735067"/>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3" name="object 33"/>
          <p:cNvSpPr txBox="1"/>
          <p:nvPr/>
        </p:nvSpPr>
        <p:spPr>
          <a:xfrm>
            <a:off x="4305300" y="4744211"/>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2061972" y="4725923"/>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35"/>
          <p:cNvSpPr txBox="1"/>
          <p:nvPr/>
        </p:nvSpPr>
        <p:spPr>
          <a:xfrm>
            <a:off x="5390388" y="4747259"/>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6" name="object 36"/>
          <p:cNvSpPr txBox="1"/>
          <p:nvPr/>
        </p:nvSpPr>
        <p:spPr>
          <a:xfrm>
            <a:off x="5097779" y="5387340"/>
            <a:ext cx="414655" cy="253365"/>
          </a:xfrm>
          <a:prstGeom prst="rect">
            <a:avLst/>
          </a:prstGeom>
          <a:solidFill>
            <a:srgbClr val="FFFFFF"/>
          </a:solidFill>
        </p:spPr>
        <p:txBody>
          <a:bodyPr vert="horz" wrap="square" lIns="0" tIns="42544" rIns="0" bIns="0" rtlCol="0">
            <a:spAutoFit/>
          </a:bodyPr>
          <a:lstStyle/>
          <a:p>
            <a:pPr marL="90170"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2nd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p:nvPr/>
        </p:nvSpPr>
        <p:spPr>
          <a:xfrm>
            <a:off x="193547" y="5698235"/>
            <a:ext cx="3054350" cy="579120"/>
          </a:xfrm>
          <a:custGeom>
            <a:avLst/>
            <a:gdLst/>
            <a:ahLst/>
            <a:cxnLst/>
            <a:rect l="l" t="t" r="r" b="b"/>
            <a:pathLst>
              <a:path w="3054350" h="579120">
                <a:moveTo>
                  <a:pt x="3054096" y="0"/>
                </a:moveTo>
                <a:lnTo>
                  <a:pt x="0" y="0"/>
                </a:lnTo>
                <a:lnTo>
                  <a:pt x="0" y="579120"/>
                </a:lnTo>
                <a:lnTo>
                  <a:pt x="3054096" y="579120"/>
                </a:lnTo>
                <a:lnTo>
                  <a:pt x="305409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txBox="1"/>
          <p:nvPr/>
        </p:nvSpPr>
        <p:spPr>
          <a:xfrm>
            <a:off x="269999" y="5727237"/>
            <a:ext cx="2752725" cy="50673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Arial"/>
                <a:cs typeface="Arial"/>
              </a:rPr>
              <a:t>In</a:t>
            </a:r>
            <a:r>
              <a:rPr kumimoji="0" sz="1050" b="0" i="0" u="none" strike="noStrike" kern="0" cap="none" spc="-6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case</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no</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negotiation of</a:t>
            </a:r>
            <a:r>
              <a:rPr kumimoji="0" sz="1050" b="0" i="0" u="none" strike="noStrike" kern="0" cap="none" spc="-4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Coordinators</a:t>
            </a:r>
            <a:r>
              <a:rPr kumimoji="0" sz="1050" b="0" i="0" u="none" strike="noStrike" kern="0" cap="none" spc="5" normalizeH="0" baseline="0" noProof="0" dirty="0">
                <a:ln>
                  <a:noFill/>
                </a:ln>
                <a:solidFill>
                  <a:sysClr val="windowText" lastClr="000000"/>
                </a:solidFill>
                <a:effectLst/>
                <a:uLnTx/>
                <a:uFillTx/>
                <a:latin typeface="Arial"/>
                <a:cs typeface="Arial"/>
              </a:rPr>
              <a:t> </a:t>
            </a:r>
            <a:r>
              <a:rPr kumimoji="0" sz="1050" b="0" i="0" u="none" strike="noStrike" kern="0" cap="none" spc="-25" normalizeH="0" baseline="0" noProof="0" dirty="0">
                <a:ln>
                  <a:noFill/>
                </a:ln>
                <a:solidFill>
                  <a:sysClr val="windowText" lastClr="000000"/>
                </a:solidFill>
                <a:effectLst/>
                <a:uLnTx/>
                <a:uFillTx/>
                <a:latin typeface="Arial"/>
                <a:cs typeface="Arial"/>
              </a:rPr>
              <a:t>of </a:t>
            </a:r>
            <a:r>
              <a:rPr kumimoji="0" sz="1050" b="0" i="0" u="none" strike="noStrike" kern="0" cap="none" spc="0" normalizeH="0" baseline="0" noProof="0" dirty="0">
                <a:ln>
                  <a:noFill/>
                </a:ln>
                <a:solidFill>
                  <a:sysClr val="windowText" lastClr="000000"/>
                </a:solidFill>
                <a:effectLst/>
                <a:uLnTx/>
                <a:uFillTx/>
                <a:latin typeface="Arial"/>
                <a:cs typeface="Arial"/>
              </a:rPr>
              <a:t>overlapped</a:t>
            </a:r>
            <a:r>
              <a:rPr kumimoji="0" sz="1050" b="0" i="0" u="none" strike="noStrike" kern="0" cap="none" spc="-7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BANs,</a:t>
            </a:r>
            <a:r>
              <a:rPr kumimoji="0" sz="1050" b="0" i="0" u="none" strike="noStrike" kern="0" cap="none" spc="-4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contention</a:t>
            </a:r>
            <a:r>
              <a:rPr kumimoji="0" sz="1050" b="0" i="0" u="none" strike="noStrike" kern="0" cap="none" spc="-1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happens</a:t>
            </a:r>
            <a:r>
              <a:rPr kumimoji="0" sz="1050" b="0" i="0" u="none" strike="noStrike" kern="0" cap="none" spc="-20" normalizeH="0" baseline="0" noProof="0" dirty="0">
                <a:ln>
                  <a:noFill/>
                </a:ln>
                <a:solidFill>
                  <a:sysClr val="windowText" lastClr="000000"/>
                </a:solidFill>
                <a:effectLst/>
                <a:uLnTx/>
                <a:uFillTx/>
                <a:latin typeface="Arial"/>
                <a:cs typeface="Arial"/>
              </a:rPr>
              <a:t> </a:t>
            </a:r>
            <a:r>
              <a:rPr kumimoji="0" sz="1050" b="0" i="0" u="none" strike="noStrike" kern="0" cap="none" spc="-10" normalizeH="0" baseline="0" noProof="0" dirty="0">
                <a:ln>
                  <a:noFill/>
                </a:ln>
                <a:solidFill>
                  <a:sysClr val="windowText" lastClr="000000"/>
                </a:solidFill>
                <a:effectLst/>
                <a:uLnTx/>
                <a:uFillTx/>
                <a:latin typeface="Arial"/>
                <a:cs typeface="Arial"/>
              </a:rPr>
              <a:t>among </a:t>
            </a:r>
            <a:r>
              <a:rPr kumimoji="0" sz="1050" b="0" i="0" u="none" strike="noStrike" kern="0" cap="none" spc="0" normalizeH="0" baseline="0" noProof="0" dirty="0">
                <a:ln>
                  <a:noFill/>
                </a:ln>
                <a:solidFill>
                  <a:sysClr val="windowText" lastClr="000000"/>
                </a:solidFill>
                <a:effectLst/>
                <a:uLnTx/>
                <a:uFillTx/>
                <a:latin typeface="Arial"/>
                <a:cs typeface="Arial"/>
              </a:rPr>
              <a:t>packets</a:t>
            </a:r>
            <a:r>
              <a:rPr kumimoji="0" sz="1050" b="0" i="0" u="none" strike="noStrike" kern="0" cap="none" spc="-30"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of</a:t>
            </a:r>
            <a:r>
              <a:rPr kumimoji="0" sz="1050" b="0" i="0" u="none" strike="noStrike" kern="0" cap="none" spc="-35" normalizeH="0" baseline="0" noProof="0" dirty="0">
                <a:ln>
                  <a:noFill/>
                </a:ln>
                <a:solidFill>
                  <a:sysClr val="windowText" lastClr="000000"/>
                </a:solidFill>
                <a:effectLst/>
                <a:uLnTx/>
                <a:uFillTx/>
                <a:latin typeface="Arial"/>
                <a:cs typeface="Arial"/>
              </a:rPr>
              <a:t> </a:t>
            </a:r>
            <a:r>
              <a:rPr kumimoji="0" sz="1050" b="0" i="0" u="none" strike="noStrike" kern="0" cap="none" spc="0" normalizeH="0" baseline="0" noProof="0" dirty="0">
                <a:ln>
                  <a:noFill/>
                </a:ln>
                <a:solidFill>
                  <a:sysClr val="windowText" lastClr="000000"/>
                </a:solidFill>
                <a:effectLst/>
                <a:uLnTx/>
                <a:uFillTx/>
                <a:latin typeface="Arial"/>
                <a:cs typeface="Arial"/>
              </a:rPr>
              <a:t>the</a:t>
            </a:r>
            <a:r>
              <a:rPr kumimoji="0" sz="1050" b="0" i="0" u="none" strike="noStrike" kern="0" cap="none" spc="-15" normalizeH="0" baseline="0" noProof="0" dirty="0">
                <a:ln>
                  <a:noFill/>
                </a:ln>
                <a:solidFill>
                  <a:sysClr val="windowText" lastClr="000000"/>
                </a:solidFill>
                <a:effectLst/>
                <a:uLnTx/>
                <a:uFillTx/>
                <a:latin typeface="Arial"/>
                <a:cs typeface="Arial"/>
              </a:rPr>
              <a:t> </a:t>
            </a:r>
            <a:r>
              <a:rPr kumimoji="0" sz="1050" b="0" i="0" u="none" strike="noStrike" kern="0" cap="none" spc="-20" normalizeH="0" baseline="0" noProof="0" dirty="0">
                <a:ln>
                  <a:noFill/>
                </a:ln>
                <a:solidFill>
                  <a:sysClr val="windowText" lastClr="000000"/>
                </a:solidFill>
                <a:effectLst/>
                <a:uLnTx/>
                <a:uFillTx/>
                <a:latin typeface="Arial"/>
                <a:cs typeface="Arial"/>
              </a:rPr>
              <a:t>BANs</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39" name="object 39"/>
          <p:cNvSpPr txBox="1"/>
          <p:nvPr/>
        </p:nvSpPr>
        <p:spPr>
          <a:xfrm>
            <a:off x="2380245" y="6193082"/>
            <a:ext cx="2249170" cy="27051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Fig2.</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Issue</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proposal</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349298" y="612121"/>
            <a:ext cx="6666013"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8.3</a:t>
            </a:r>
            <a:r>
              <a:rPr sz="3600" b="1" spc="-30" dirty="0">
                <a:latin typeface="Times New Roman"/>
                <a:cs typeface="Times New Roman"/>
              </a:rPr>
              <a:t> </a:t>
            </a:r>
            <a:r>
              <a:rPr sz="3600" b="1" dirty="0">
                <a:latin typeface="Times New Roman"/>
                <a:cs typeface="Times New Roman"/>
              </a:rPr>
              <a:t>Outline</a:t>
            </a:r>
            <a:r>
              <a:rPr sz="3600" b="1" spc="-10" dirty="0">
                <a:latin typeface="Times New Roman"/>
                <a:cs typeface="Times New Roman"/>
              </a:rPr>
              <a:t> </a:t>
            </a:r>
            <a:r>
              <a:rPr sz="3600" b="1" dirty="0">
                <a:latin typeface="Times New Roman"/>
                <a:cs typeface="Times New Roman"/>
              </a:rPr>
              <a:t>of</a:t>
            </a:r>
            <a:r>
              <a:rPr sz="3600" b="1" spc="-20" dirty="0">
                <a:latin typeface="Times New Roman"/>
                <a:cs typeface="Times New Roman"/>
              </a:rPr>
              <a:t> </a:t>
            </a:r>
            <a:r>
              <a:rPr sz="3600" b="1" dirty="0">
                <a:latin typeface="Times New Roman"/>
                <a:cs typeface="Times New Roman"/>
              </a:rPr>
              <a:t>proposed</a:t>
            </a:r>
            <a:r>
              <a:rPr sz="3600" b="1" spc="10" dirty="0">
                <a:latin typeface="Times New Roman"/>
                <a:cs typeface="Times New Roman"/>
              </a:rPr>
              <a:t> </a:t>
            </a:r>
            <a:r>
              <a:rPr sz="3600" b="1" spc="-10" dirty="0">
                <a:latin typeface="Times New Roman"/>
                <a:cs typeface="Times New Roman"/>
              </a:rPr>
              <a:t>method</a:t>
            </a:r>
            <a:endParaRPr sz="3600" b="1" dirty="0">
              <a:latin typeface="Times New Roman"/>
              <a:cs typeface="Times New Roman"/>
            </a:endParaRPr>
          </a:p>
        </p:txBody>
      </p:sp>
      <p:sp>
        <p:nvSpPr>
          <p:cNvPr id="27" name="object 2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9" name="object 2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8" name="object 28"/>
          <p:cNvSpPr txBox="1">
            <a:spLocks noGrp="1"/>
          </p:cNvSpPr>
          <p:nvPr>
            <p:ph type="sldNum" idx="12"/>
          </p:nvPr>
        </p:nvSpPr>
        <p:spPr>
          <a:prstGeom prst="rect">
            <a:avLst/>
          </a:prstGeom>
        </p:spPr>
        <p:txBody>
          <a:bodyPr vert="horz" wrap="square" lIns="0" tIns="0" rIns="0" bIns="0" rtlCol="0">
            <a:spAutoFit/>
          </a:bodyPr>
          <a:lstStyle/>
          <a:p>
            <a:pPr marL="146685"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0" normalizeH="0" baseline="0" noProof="0" dirty="0">
                <a:ln>
                  <a:noFill/>
                </a:ln>
                <a:solidFill>
                  <a:prstClr val="black"/>
                </a:solidFill>
                <a:effectLst/>
                <a:uLnTx/>
                <a:uFillTx/>
                <a:latin typeface="Arial"/>
                <a:cs typeface="Arial"/>
              </a:rPr>
              <a:pPr marL="146685" marR="0" lvl="0" indent="0" defTabSz="914400" eaLnBrk="1" fontAlgn="auto" latinLnBrk="0" hangingPunct="1">
                <a:lnSpc>
                  <a:spcPts val="1425"/>
                </a:lnSpc>
                <a:spcBef>
                  <a:spcPts val="0"/>
                </a:spcBef>
                <a:spcAft>
                  <a:spcPts val="0"/>
                </a:spcAft>
                <a:buClrTx/>
                <a:buSzTx/>
                <a:buFontTx/>
                <a:buNone/>
                <a:tabLst/>
                <a:defRPr/>
              </a:pPr>
              <a:t>55</a:t>
            </a:fld>
            <a:endParaRPr kumimoji="0" sz="1200" b="0" i="0" u="none" strike="noStrike" kern="0" cap="none" spc="0" normalizeH="0" baseline="0" noProof="0" dirty="0">
              <a:ln>
                <a:noFill/>
              </a:ln>
              <a:solidFill>
                <a:prstClr val="black"/>
              </a:solidFill>
              <a:effectLst/>
              <a:uLnTx/>
              <a:uFillTx/>
              <a:latin typeface="Arial"/>
              <a:cs typeface="Arial"/>
            </a:endParaRPr>
          </a:p>
        </p:txBody>
      </p:sp>
      <p:sp>
        <p:nvSpPr>
          <p:cNvPr id="5" name="object 5"/>
          <p:cNvSpPr txBox="1"/>
          <p:nvPr/>
        </p:nvSpPr>
        <p:spPr>
          <a:xfrm>
            <a:off x="703986" y="1490614"/>
            <a:ext cx="7821295" cy="57404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Increase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case 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8450" marR="0" lvl="0" indent="-285750" defTabSz="914400" eaLnBrk="1" fontAlgn="auto" latinLnBrk="0" hangingPunct="1">
              <a:lnSpc>
                <a:spcPct val="100000"/>
              </a:lnSpc>
              <a:spcBef>
                <a:spcPts val="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Communication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should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 of User </a:t>
            </a:r>
            <a:r>
              <a:rPr kumimoji="0" sz="1800" b="0" i="0" u="none" strike="noStrike" kern="0" cap="none" spc="-10" normalizeH="0" baseline="0" noProof="0" dirty="0">
                <a:ln>
                  <a:noFill/>
                </a:ln>
                <a:solidFill>
                  <a:sysClr val="windowText" lastClr="000000"/>
                </a:solidFill>
                <a:effectLst/>
                <a:uLnTx/>
                <a:uFillTx/>
                <a:latin typeface="Arial"/>
                <a:cs typeface="Arial"/>
              </a:rPr>
              <a:t>Priority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37743" y="1060703"/>
            <a:ext cx="1042669" cy="365760"/>
          </a:xfrm>
          <a:prstGeom prst="rect">
            <a:avLst/>
          </a:prstGeom>
          <a:solidFill>
            <a:srgbClr val="EDF8F4"/>
          </a:solidFill>
          <a:ln w="25400">
            <a:solidFill>
              <a:srgbClr val="00946E"/>
            </a:solidFill>
          </a:ln>
        </p:spPr>
        <p:txBody>
          <a:bodyPr vert="horz" wrap="square" lIns="0" tIns="43180" rIns="0" bIns="0" rtlCol="0">
            <a:spAutoFit/>
          </a:bodyPr>
          <a:lstStyle/>
          <a:p>
            <a:pPr marL="137795" marR="0" lvl="0" indent="0" defTabSz="914400" eaLnBrk="1" fontAlgn="auto" latinLnBrk="0" hangingPunct="1">
              <a:lnSpc>
                <a:spcPct val="100000"/>
              </a:lnSpc>
              <a:spcBef>
                <a:spcPts val="34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Purpose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56031" y="2225039"/>
            <a:ext cx="1024255" cy="365760"/>
          </a:xfrm>
          <a:prstGeom prst="rect">
            <a:avLst/>
          </a:prstGeom>
          <a:solidFill>
            <a:srgbClr val="EDF8F4"/>
          </a:solidFill>
          <a:ln w="25400">
            <a:solidFill>
              <a:srgbClr val="00946E"/>
            </a:solidFill>
          </a:ln>
        </p:spPr>
        <p:txBody>
          <a:bodyPr vert="horz" wrap="square" lIns="0" tIns="47625" rIns="0" bIns="0" rtlCol="0">
            <a:spAutoFit/>
          </a:bodyPr>
          <a:lstStyle/>
          <a:p>
            <a:pPr marL="72390" marR="0" lvl="0" indent="0" defTabSz="914400" eaLnBrk="1" fontAlgn="auto" latinLnBrk="0" hangingPunct="1">
              <a:lnSpc>
                <a:spcPct val="100000"/>
              </a:lnSpc>
              <a:spcBef>
                <a:spcPts val="37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703958" y="2647378"/>
            <a:ext cx="773620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Negotiate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 coordinators,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overlap situation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a:t>
            </a:r>
            <a:r>
              <a:rPr kumimoji="0" sz="1800" b="0" i="0" u="none" strike="noStrike" kern="0" cap="none" spc="-10" normalizeH="0" baseline="0" noProof="0" dirty="0">
                <a:ln>
                  <a:noFill/>
                </a:ln>
                <a:solidFill>
                  <a:sysClr val="windowText" lastClr="000000"/>
                </a:solidFill>
                <a:effectLst/>
                <a:uLnTx/>
                <a:uFillTx/>
                <a:latin typeface="Arial"/>
                <a:cs typeface="Arial"/>
              </a:rPr>
              <a:t>sensor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 identify</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sensor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cause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contention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9" name="object 9"/>
          <p:cNvGrpSpPr/>
          <p:nvPr/>
        </p:nvGrpSpPr>
        <p:grpSpPr>
          <a:xfrm>
            <a:off x="4184396" y="4504435"/>
            <a:ext cx="497840" cy="665480"/>
            <a:chOff x="4184396" y="4504435"/>
            <a:chExt cx="497840" cy="665480"/>
          </a:xfrm>
        </p:grpSpPr>
        <p:sp>
          <p:nvSpPr>
            <p:cNvPr id="10" name="object 10"/>
            <p:cNvSpPr/>
            <p:nvPr/>
          </p:nvSpPr>
          <p:spPr>
            <a:xfrm>
              <a:off x="4197096" y="4517135"/>
              <a:ext cx="472440" cy="640080"/>
            </a:xfrm>
            <a:custGeom>
              <a:avLst/>
              <a:gdLst/>
              <a:ahLst/>
              <a:cxnLst/>
              <a:rect l="l" t="t" r="r" b="b"/>
              <a:pathLst>
                <a:path w="472439" h="640079">
                  <a:moveTo>
                    <a:pt x="236220" y="0"/>
                  </a:moveTo>
                  <a:lnTo>
                    <a:pt x="236220" y="160019"/>
                  </a:lnTo>
                  <a:lnTo>
                    <a:pt x="0" y="160019"/>
                  </a:lnTo>
                  <a:lnTo>
                    <a:pt x="0" y="480059"/>
                  </a:lnTo>
                  <a:lnTo>
                    <a:pt x="236220" y="480059"/>
                  </a:lnTo>
                  <a:lnTo>
                    <a:pt x="236220" y="640079"/>
                  </a:lnTo>
                  <a:lnTo>
                    <a:pt x="472440" y="320039"/>
                  </a:lnTo>
                  <a:lnTo>
                    <a:pt x="23622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197096" y="4517135"/>
              <a:ext cx="472440" cy="640080"/>
            </a:xfrm>
            <a:custGeom>
              <a:avLst/>
              <a:gdLst/>
              <a:ahLst/>
              <a:cxnLst/>
              <a:rect l="l" t="t" r="r" b="b"/>
              <a:pathLst>
                <a:path w="472439" h="640079">
                  <a:moveTo>
                    <a:pt x="0" y="160019"/>
                  </a:moveTo>
                  <a:lnTo>
                    <a:pt x="236220" y="160019"/>
                  </a:lnTo>
                  <a:lnTo>
                    <a:pt x="236220" y="0"/>
                  </a:lnTo>
                  <a:lnTo>
                    <a:pt x="472440" y="320039"/>
                  </a:lnTo>
                  <a:lnTo>
                    <a:pt x="236220" y="640079"/>
                  </a:lnTo>
                  <a:lnTo>
                    <a:pt x="236220" y="480059"/>
                  </a:lnTo>
                  <a:lnTo>
                    <a:pt x="0" y="480059"/>
                  </a:lnTo>
                  <a:lnTo>
                    <a:pt x="0" y="160019"/>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object 12"/>
          <p:cNvGrpSpPr/>
          <p:nvPr/>
        </p:nvGrpSpPr>
        <p:grpSpPr>
          <a:xfrm>
            <a:off x="595375" y="3889450"/>
            <a:ext cx="8073390" cy="2204085"/>
            <a:chOff x="595375" y="3889450"/>
            <a:chExt cx="8073390" cy="2204085"/>
          </a:xfrm>
        </p:grpSpPr>
        <p:pic>
          <p:nvPicPr>
            <p:cNvPr id="13" name="object 13"/>
            <p:cNvPicPr/>
            <p:nvPr/>
          </p:nvPicPr>
          <p:blipFill>
            <a:blip r:embed="rId2" cstate="print"/>
            <a:stretch>
              <a:fillRect/>
            </a:stretch>
          </p:blipFill>
          <p:spPr>
            <a:xfrm>
              <a:off x="595375" y="3946341"/>
              <a:ext cx="3310454" cy="1913688"/>
            </a:xfrm>
            <a:prstGeom prst="rect">
              <a:avLst/>
            </a:prstGeom>
          </p:spPr>
        </p:pic>
        <p:pic>
          <p:nvPicPr>
            <p:cNvPr id="14" name="object 14"/>
            <p:cNvPicPr/>
            <p:nvPr/>
          </p:nvPicPr>
          <p:blipFill>
            <a:blip r:embed="rId3" cstate="print"/>
            <a:stretch>
              <a:fillRect/>
            </a:stretch>
          </p:blipFill>
          <p:spPr>
            <a:xfrm>
              <a:off x="5326268" y="3889450"/>
              <a:ext cx="3249402" cy="1015135"/>
            </a:xfrm>
            <a:prstGeom prst="rect">
              <a:avLst/>
            </a:prstGeom>
          </p:spPr>
        </p:pic>
        <p:pic>
          <p:nvPicPr>
            <p:cNvPr id="15" name="object 15"/>
            <p:cNvPicPr/>
            <p:nvPr/>
          </p:nvPicPr>
          <p:blipFill>
            <a:blip r:embed="rId4" cstate="print"/>
            <a:stretch>
              <a:fillRect/>
            </a:stretch>
          </p:blipFill>
          <p:spPr>
            <a:xfrm>
              <a:off x="5233428" y="4895100"/>
              <a:ext cx="3435082" cy="1197851"/>
            </a:xfrm>
            <a:prstGeom prst="rect">
              <a:avLst/>
            </a:prstGeom>
          </p:spPr>
        </p:pic>
      </p:grpSp>
      <p:sp>
        <p:nvSpPr>
          <p:cNvPr id="16" name="object 16"/>
          <p:cNvSpPr txBox="1"/>
          <p:nvPr/>
        </p:nvSpPr>
        <p:spPr>
          <a:xfrm>
            <a:off x="5003453" y="4147531"/>
            <a:ext cx="275590" cy="19812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ＭＳ ゴシック"/>
                <a:cs typeface="ＭＳ ゴシック"/>
              </a:rPr>
              <a:t>コ</a:t>
            </a:r>
            <a:r>
              <a:rPr kumimoji="0" sz="1400" b="0" i="0" u="none" strike="noStrike" kern="0" cap="none" spc="-50" normalizeH="0" baseline="0" noProof="0" dirty="0">
                <a:ln>
                  <a:noFill/>
                </a:ln>
                <a:solidFill>
                  <a:sysClr val="windowText" lastClr="000000"/>
                </a:solidFill>
                <a:effectLst/>
                <a:uLnTx/>
                <a:uFillTx/>
                <a:latin typeface="Arial"/>
                <a:cs typeface="Arial"/>
              </a:rPr>
              <a:t>1</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3958" y="3196018"/>
            <a:ext cx="4099560" cy="109728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send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them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same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64180" marR="5080" lvl="0" indent="0" defTabSz="914400" eaLnBrk="1" fontAlgn="auto" latinLnBrk="0" hangingPunct="1">
              <a:lnSpc>
                <a:spcPct val="100000"/>
              </a:lnSpc>
              <a:spcBef>
                <a:spcPts val="124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1</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and</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'are </a:t>
            </a:r>
            <a:r>
              <a:rPr kumimoji="0" sz="1400" b="0" i="0" u="none" strike="noStrike" kern="0" cap="none" spc="0" normalizeH="0" baseline="0" noProof="0" dirty="0">
                <a:ln>
                  <a:noFill/>
                </a:ln>
                <a:solidFill>
                  <a:sysClr val="windowText" lastClr="000000"/>
                </a:solidFill>
                <a:effectLst/>
                <a:uLnTx/>
                <a:uFillTx/>
                <a:latin typeface="Arial"/>
                <a:cs typeface="Arial"/>
              </a:rPr>
              <a:t>not</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sent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at</a:t>
            </a:r>
            <a:r>
              <a:rPr kumimoji="0" sz="1400" b="0" i="0" u="none" strike="noStrike" kern="0" cap="none" spc="-20" normalizeH="0" baseline="0" noProof="0" dirty="0">
                <a:ln>
                  <a:noFill/>
                </a:ln>
                <a:solidFill>
                  <a:sysClr val="windowText" lastClr="000000"/>
                </a:solidFill>
                <a:effectLst/>
                <a:uLnTx/>
                <a:uFillTx/>
                <a:latin typeface="Arial"/>
                <a:cs typeface="Arial"/>
              </a:rPr>
              <a:t> </a:t>
            </a:r>
            <a:r>
              <a:rPr kumimoji="0" sz="1400" b="0" i="0" u="none" strike="noStrike" kern="0" cap="none" spc="-25" normalizeH="0" baseline="0" noProof="0" dirty="0">
                <a:ln>
                  <a:noFill/>
                </a:ln>
                <a:solidFill>
                  <a:sysClr val="windowText" lastClr="000000"/>
                </a:solidFill>
                <a:effectLst/>
                <a:uLnTx/>
                <a:uFillTx/>
                <a:latin typeface="Arial"/>
                <a:cs typeface="Arial"/>
              </a:rPr>
              <a:t>the </a:t>
            </a:r>
            <a:r>
              <a:rPr kumimoji="0" sz="1400" b="0" i="0" u="none" strike="noStrike" kern="0" cap="none" spc="0" normalizeH="0" baseline="0" noProof="0" dirty="0">
                <a:ln>
                  <a:noFill/>
                </a:ln>
                <a:solidFill>
                  <a:sysClr val="windowText" lastClr="000000"/>
                </a:solidFill>
                <a:effectLst/>
                <a:uLnTx/>
                <a:uFillTx/>
                <a:latin typeface="Arial"/>
                <a:cs typeface="Arial"/>
              </a:rPr>
              <a:t>same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time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8" name="object 18"/>
          <p:cNvGrpSpPr/>
          <p:nvPr/>
        </p:nvGrpSpPr>
        <p:grpSpPr>
          <a:xfrm>
            <a:off x="3556508" y="3614422"/>
            <a:ext cx="1757680" cy="812800"/>
            <a:chOff x="3556508" y="3614422"/>
            <a:chExt cx="1757680" cy="812800"/>
          </a:xfrm>
        </p:grpSpPr>
        <p:sp>
          <p:nvSpPr>
            <p:cNvPr id="19" name="object 19"/>
            <p:cNvSpPr/>
            <p:nvPr/>
          </p:nvSpPr>
          <p:spPr>
            <a:xfrm>
              <a:off x="3569208" y="3627122"/>
              <a:ext cx="1344295" cy="688975"/>
            </a:xfrm>
            <a:custGeom>
              <a:avLst/>
              <a:gdLst/>
              <a:ahLst/>
              <a:cxnLst/>
              <a:rect l="l" t="t" r="r" b="b"/>
              <a:pathLst>
                <a:path w="1344295" h="688975">
                  <a:moveTo>
                    <a:pt x="0" y="114808"/>
                  </a:moveTo>
                  <a:lnTo>
                    <a:pt x="9021" y="70117"/>
                  </a:lnTo>
                  <a:lnTo>
                    <a:pt x="33624" y="33624"/>
                  </a:lnTo>
                  <a:lnTo>
                    <a:pt x="70117" y="9021"/>
                  </a:lnTo>
                  <a:lnTo>
                    <a:pt x="114807" y="0"/>
                  </a:lnTo>
                  <a:lnTo>
                    <a:pt x="1229360" y="0"/>
                  </a:lnTo>
                  <a:lnTo>
                    <a:pt x="1274050" y="9021"/>
                  </a:lnTo>
                  <a:lnTo>
                    <a:pt x="1310543" y="33624"/>
                  </a:lnTo>
                  <a:lnTo>
                    <a:pt x="1335146" y="70117"/>
                  </a:lnTo>
                  <a:lnTo>
                    <a:pt x="1344168" y="114808"/>
                  </a:lnTo>
                  <a:lnTo>
                    <a:pt x="1344168" y="574040"/>
                  </a:lnTo>
                  <a:lnTo>
                    <a:pt x="1335146" y="618724"/>
                  </a:lnTo>
                  <a:lnTo>
                    <a:pt x="1310543" y="655218"/>
                  </a:lnTo>
                  <a:lnTo>
                    <a:pt x="1274050" y="679824"/>
                  </a:lnTo>
                  <a:lnTo>
                    <a:pt x="1229360" y="688848"/>
                  </a:lnTo>
                  <a:lnTo>
                    <a:pt x="114807" y="688848"/>
                  </a:lnTo>
                  <a:lnTo>
                    <a:pt x="70117" y="679824"/>
                  </a:lnTo>
                  <a:lnTo>
                    <a:pt x="33624" y="655218"/>
                  </a:lnTo>
                  <a:lnTo>
                    <a:pt x="9021" y="618724"/>
                  </a:lnTo>
                  <a:lnTo>
                    <a:pt x="0" y="574040"/>
                  </a:lnTo>
                  <a:lnTo>
                    <a:pt x="0" y="11480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942332" y="4174235"/>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1424939" y="4658867"/>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890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2680716" y="4683252"/>
            <a:ext cx="375285" cy="256540"/>
          </a:xfrm>
          <a:prstGeom prst="rect">
            <a:avLst/>
          </a:prstGeom>
          <a:solidFill>
            <a:srgbClr val="FFFFFF"/>
          </a:solidFill>
          <a:ln w="9525">
            <a:solidFill>
              <a:srgbClr val="FFC000"/>
            </a:solidFill>
          </a:ln>
        </p:spPr>
        <p:txBody>
          <a:bodyPr vert="horz" wrap="square" lIns="0" tIns="43180" rIns="0" bIns="0" rtlCol="0">
            <a:spAutoFit/>
          </a:bodyPr>
          <a:lstStyle/>
          <a:p>
            <a:pPr marL="90805"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txBox="1"/>
          <p:nvPr/>
        </p:nvSpPr>
        <p:spPr>
          <a:xfrm>
            <a:off x="4914900" y="5329428"/>
            <a:ext cx="372110" cy="256540"/>
          </a:xfrm>
          <a:prstGeom prst="rect">
            <a:avLst/>
          </a:prstGeom>
          <a:ln w="9525">
            <a:solidFill>
              <a:srgbClr val="FFC000"/>
            </a:solidFill>
          </a:ln>
        </p:spPr>
        <p:txBody>
          <a:bodyPr vert="horz" wrap="square" lIns="0" tIns="0" rIns="0" bIns="0" rtlCol="0">
            <a:spAutoFit/>
          </a:bodyPr>
          <a:lstStyle/>
          <a:p>
            <a:pPr marL="57785" marR="0" lvl="0" indent="0" defTabSz="914400" eaLnBrk="1" fontAlgn="auto" latinLnBrk="0" hangingPunct="1">
              <a:lnSpc>
                <a:spcPts val="1670"/>
              </a:lnSpc>
              <a:spcBef>
                <a:spcPts val="0"/>
              </a:spcBef>
              <a:spcAft>
                <a:spcPts val="0"/>
              </a:spcAft>
              <a:buClrTx/>
              <a:buSzTx/>
              <a:buFontTx/>
              <a:buNone/>
              <a:tabLst/>
              <a:defRPr/>
            </a:pPr>
            <a:r>
              <a:rPr kumimoji="0" sz="2100" b="0" i="0" u="none" strike="noStrike" kern="0" cap="none" spc="-1754" normalizeH="0" baseline="-9920" noProof="0" dirty="0">
                <a:ln>
                  <a:noFill/>
                </a:ln>
                <a:solidFill>
                  <a:sysClr val="windowText" lastClr="000000"/>
                </a:solidFill>
                <a:effectLst/>
                <a:uLnTx/>
                <a:uFillTx/>
                <a:latin typeface="ＭＳ ゴシック"/>
                <a:cs typeface="ＭＳ ゴシック"/>
              </a:rPr>
              <a:t>コ</a:t>
            </a:r>
            <a:r>
              <a:rPr kumimoji="0" sz="1050" b="0" i="0" u="none" strike="noStrike" kern="0" cap="none" spc="-25" normalizeH="0" baseline="0" noProof="0" dirty="0">
                <a:ln>
                  <a:noFill/>
                </a:ln>
                <a:solidFill>
                  <a:sysClr val="windowText" lastClr="000000"/>
                </a:solidFill>
                <a:effectLst/>
                <a:uLnTx/>
                <a:uFillTx/>
                <a:latin typeface="Arial"/>
                <a:cs typeface="Arial"/>
              </a:rPr>
              <a:t>C2</a:t>
            </a:r>
            <a:r>
              <a:rPr kumimoji="0" sz="2100" b="0" i="0" u="none" strike="noStrike" kern="0" cap="none" spc="-37" normalizeH="0" baseline="-9920" noProof="0" dirty="0">
                <a:ln>
                  <a:noFill/>
                </a:ln>
                <a:solidFill>
                  <a:sysClr val="windowText" lastClr="000000"/>
                </a:solidFill>
                <a:effectLst/>
                <a:uLnTx/>
                <a:uFillTx/>
                <a:latin typeface="Arial"/>
                <a:cs typeface="Arial"/>
              </a:rPr>
              <a:t>2</a:t>
            </a:r>
            <a:endParaRPr kumimoji="0" sz="2100" b="0" i="0" u="none" strike="noStrike" kern="0" cap="none" spc="0" normalizeH="0" baseline="-9920" noProof="0">
              <a:ln>
                <a:noFill/>
              </a:ln>
              <a:solidFill>
                <a:sysClr val="windowText" lastClr="000000"/>
              </a:solidFill>
              <a:effectLst/>
              <a:uLnTx/>
              <a:uFillTx/>
              <a:latin typeface="Arial"/>
              <a:cs typeface="Arial"/>
            </a:endParaRPr>
          </a:p>
        </p:txBody>
      </p:sp>
      <p:sp>
        <p:nvSpPr>
          <p:cNvPr id="24" name="object 24"/>
          <p:cNvSpPr txBox="1"/>
          <p:nvPr/>
        </p:nvSpPr>
        <p:spPr>
          <a:xfrm>
            <a:off x="4942332" y="4174235"/>
            <a:ext cx="372110" cy="253365"/>
          </a:xfrm>
          <a:prstGeom prst="rect">
            <a:avLst/>
          </a:prstGeom>
          <a:ln w="9525">
            <a:solidFill>
              <a:srgbClr val="3333CC"/>
            </a:solidFill>
          </a:ln>
        </p:spPr>
        <p:txBody>
          <a:bodyPr vert="horz" wrap="square" lIns="0" tIns="41275" rIns="0" bIns="0" rtlCol="0">
            <a:spAutoFit/>
          </a:bodyPr>
          <a:lstStyle/>
          <a:p>
            <a:pPr marL="8826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25"/>
          <p:cNvSpPr/>
          <p:nvPr/>
        </p:nvSpPr>
        <p:spPr>
          <a:xfrm>
            <a:off x="265175" y="5666232"/>
            <a:ext cx="4038600" cy="429895"/>
          </a:xfrm>
          <a:custGeom>
            <a:avLst/>
            <a:gdLst/>
            <a:ahLst/>
            <a:cxnLst/>
            <a:rect l="l" t="t" r="r" b="b"/>
            <a:pathLst>
              <a:path w="4038600" h="429895">
                <a:moveTo>
                  <a:pt x="4038600" y="0"/>
                </a:moveTo>
                <a:lnTo>
                  <a:pt x="0" y="0"/>
                </a:lnTo>
                <a:lnTo>
                  <a:pt x="0" y="429768"/>
                </a:lnTo>
                <a:lnTo>
                  <a:pt x="4038600" y="429768"/>
                </a:lnTo>
                <a:lnTo>
                  <a:pt x="40386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txBox="1"/>
          <p:nvPr/>
        </p:nvSpPr>
        <p:spPr>
          <a:xfrm>
            <a:off x="345183" y="5695142"/>
            <a:ext cx="5460365" cy="756285"/>
          </a:xfrm>
          <a:prstGeom prst="rect">
            <a:avLst/>
          </a:prstGeom>
        </p:spPr>
        <p:txBody>
          <a:bodyPr vert="horz" wrap="square" lIns="0" tIns="12700" rIns="0" bIns="0" rtlCol="0">
            <a:spAutoFit/>
          </a:bodyPr>
          <a:lstStyle/>
          <a:p>
            <a:pPr marL="12700" marR="1588770" lvl="0" indent="-635"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By</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detecting</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overlapped</a:t>
            </a:r>
            <a:r>
              <a:rPr kumimoji="0" sz="1100" b="0" i="0" u="none" strike="noStrike" kern="0" cap="none" spc="-6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nodes,</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e.g.</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1</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4,</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coordinators</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20" normalizeH="0" baseline="0" noProof="0" dirty="0">
                <a:ln>
                  <a:noFill/>
                </a:ln>
                <a:solidFill>
                  <a:sysClr val="windowText" lastClr="000000"/>
                </a:solidFill>
                <a:effectLst/>
                <a:uLnTx/>
                <a:uFillTx/>
                <a:latin typeface="Arial"/>
                <a:cs typeface="Arial"/>
              </a:rPr>
              <a:t>e.g. </a:t>
            </a:r>
            <a:r>
              <a:rPr kumimoji="0" sz="1100" b="0" i="0" u="none" strike="noStrike" kern="0" cap="none" spc="0" normalizeH="0" baseline="0" noProof="0" dirty="0">
                <a:ln>
                  <a:noFill/>
                </a:ln>
                <a:solidFill>
                  <a:sysClr val="windowText" lastClr="000000"/>
                </a:solidFill>
                <a:effectLst/>
                <a:uLnTx/>
                <a:uFillTx/>
                <a:latin typeface="Arial"/>
                <a:cs typeface="Arial"/>
              </a:rPr>
              <a:t>C1</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C2</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negotiate</a:t>
            </a:r>
            <a:r>
              <a:rPr kumimoji="0" sz="1100" b="0" i="0" u="none" strike="noStrike" kern="0" cap="none" spc="-8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in</a:t>
            </a:r>
            <a:r>
              <a:rPr kumimoji="0" sz="1100" b="0" i="0" u="none" strike="noStrike" kern="0" cap="none" spc="-1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order</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to</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minimize</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contentions</a:t>
            </a:r>
            <a:endParaRPr kumimoji="0" sz="11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cs typeface="Arial"/>
            </a:endParaRPr>
          </a:p>
          <a:p>
            <a:pPr marL="2426335" marR="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Fig3.</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Outline</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proposed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method</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234176" y="649145"/>
            <a:ext cx="8439269" cy="457176"/>
          </a:xfrm>
          <a:prstGeom prst="rect">
            <a:avLst/>
          </a:prstGeom>
        </p:spPr>
        <p:txBody>
          <a:bodyPr vert="horz" wrap="square" lIns="0" tIns="13335" rIns="0" bIns="0" rtlCol="0">
            <a:spAutoFit/>
          </a:bodyPr>
          <a:lstStyle/>
          <a:p>
            <a:pPr marL="12700">
              <a:lnSpc>
                <a:spcPct val="100000"/>
              </a:lnSpc>
              <a:spcBef>
                <a:spcPts val="105"/>
              </a:spcBef>
            </a:pPr>
            <a:r>
              <a:rPr lang="en-US" sz="2800" b="1" dirty="0">
                <a:latin typeface="Times New Roman"/>
                <a:cs typeface="Times New Roman"/>
              </a:rPr>
              <a:t>8.4</a:t>
            </a:r>
            <a:r>
              <a:rPr sz="2800" b="1" spc="140" dirty="0">
                <a:latin typeface="Times New Roman"/>
                <a:cs typeface="Times New Roman"/>
              </a:rPr>
              <a:t> </a:t>
            </a:r>
            <a:r>
              <a:rPr sz="2800" b="1" dirty="0">
                <a:latin typeface="Times New Roman"/>
                <a:cs typeface="Times New Roman"/>
              </a:rPr>
              <a:t>Time synchronization</a:t>
            </a:r>
            <a:r>
              <a:rPr sz="2800" b="1" spc="-80" dirty="0">
                <a:latin typeface="Times New Roman"/>
                <a:cs typeface="Times New Roman"/>
              </a:rPr>
              <a:t> </a:t>
            </a:r>
            <a:r>
              <a:rPr sz="2800" b="1" dirty="0">
                <a:latin typeface="Times New Roman"/>
                <a:cs typeface="Times New Roman"/>
              </a:rPr>
              <a:t>method</a:t>
            </a:r>
            <a:r>
              <a:rPr sz="2800" b="1" spc="-65" dirty="0">
                <a:latin typeface="Times New Roman"/>
                <a:cs typeface="Times New Roman"/>
              </a:rPr>
              <a:t> </a:t>
            </a:r>
            <a:r>
              <a:rPr sz="2800" b="1" dirty="0">
                <a:latin typeface="Times New Roman"/>
                <a:cs typeface="Times New Roman"/>
              </a:rPr>
              <a:t>between</a:t>
            </a:r>
            <a:r>
              <a:rPr sz="2800" b="1" spc="-60" dirty="0">
                <a:latin typeface="Times New Roman"/>
                <a:cs typeface="Times New Roman"/>
              </a:rPr>
              <a:t> </a:t>
            </a:r>
            <a:r>
              <a:rPr sz="2800" b="1" spc="-10" dirty="0">
                <a:latin typeface="Times New Roman"/>
                <a:cs typeface="Times New Roman"/>
              </a:rPr>
              <a:t>coordinators</a:t>
            </a:r>
            <a:endParaRPr sz="2800" b="1" dirty="0">
              <a:latin typeface="Times New Roman"/>
              <a:cs typeface="Times New Roman"/>
            </a:endParaRPr>
          </a:p>
        </p:txBody>
      </p:sp>
      <p:sp>
        <p:nvSpPr>
          <p:cNvPr id="7" name="object 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スライド番号プレースホルダー 9">
            <a:extLst>
              <a:ext uri="{FF2B5EF4-FFF2-40B4-BE49-F238E27FC236}">
                <a16:creationId xmlns:a16="http://schemas.microsoft.com/office/drawing/2014/main" id="{192750AC-ABBB-A5FA-C36D-A20C4A07872A}"/>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56</a:t>
            </a:fld>
            <a:endParaRPr spc="-50" dirty="0">
              <a:latin typeface="Times New Roman"/>
              <a:cs typeface="Times New Roman"/>
            </a:endParaRPr>
          </a:p>
        </p:txBody>
      </p:sp>
      <p:sp>
        <p:nvSpPr>
          <p:cNvPr id="5" name="object 5"/>
          <p:cNvSpPr txBox="1"/>
          <p:nvPr/>
        </p:nvSpPr>
        <p:spPr>
          <a:xfrm>
            <a:off x="355897" y="1317462"/>
            <a:ext cx="8644890" cy="4889500"/>
          </a:xfrm>
          <a:prstGeom prst="rect">
            <a:avLst/>
          </a:prstGeom>
        </p:spPr>
        <p:txBody>
          <a:bodyPr vert="horz" wrap="square" lIns="0" tIns="12700" rIns="0" bIns="0" rtlCol="0">
            <a:spAutoFit/>
          </a:bodyPr>
          <a:lstStyle/>
          <a:p>
            <a:pPr marL="407670" marR="30480" lvl="0" indent="-344805" defTabSz="914400" eaLnBrk="1" fontAlgn="auto" latinLnBrk="0" hangingPunct="1">
              <a:lnSpc>
                <a:spcPct val="100000"/>
              </a:lnSpc>
              <a:spcBef>
                <a:spcPts val="100"/>
              </a:spcBef>
              <a:spcAft>
                <a:spcPts val="0"/>
              </a:spcAft>
              <a:buClr>
                <a:srgbClr val="00CC99"/>
              </a:buClr>
              <a:buSzTx/>
              <a:buFontTx/>
              <a:buAutoNum type="arabicPeriod"/>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receiving</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frames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coordinators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481965" lvl="0" indent="0" algn="ctr" defTabSz="914400" eaLnBrk="1" fontAlgn="auto" latinLnBrk="0" hangingPunct="1">
              <a:lnSpc>
                <a:spcPct val="100000"/>
              </a:lnSpc>
              <a:spcBef>
                <a:spcPts val="1550"/>
              </a:spcBef>
              <a:spcAft>
                <a:spcPts val="0"/>
              </a:spcAft>
              <a:buClrTx/>
              <a:buSzTx/>
              <a:buFontTx/>
              <a:buNone/>
              <a:tabLst/>
              <a:defRPr/>
            </a:pPr>
            <a:r>
              <a:rPr kumimoji="0" sz="2800" b="0" i="0" u="none" strike="noStrike" kern="0" cap="none" spc="-1155"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832"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𝑜𝑜𝑜</a:t>
            </a:r>
            <a:r>
              <a:rPr kumimoji="0" sz="3075" b="0" i="0" u="none" strike="noStrike" kern="0" cap="none" spc="-839" normalizeH="0" baseline="-16260" noProof="0" dirty="0">
                <a:ln>
                  <a:noFill/>
                </a:ln>
                <a:solidFill>
                  <a:sysClr val="windowText" lastClr="000000"/>
                </a:solidFill>
                <a:effectLst/>
                <a:uLnTx/>
                <a:uFillTx/>
                <a:latin typeface="Cambria Math"/>
                <a:cs typeface="Cambria Math"/>
              </a:rPr>
              <a:t>𝑜𝑜𝑜𝑜</a:t>
            </a:r>
            <a:r>
              <a:rPr kumimoji="0" sz="3075" b="0" i="0" u="none" strike="noStrike" kern="0" cap="none" spc="-817" normalizeH="0" baseline="-16260" noProof="0" dirty="0">
                <a:ln>
                  <a:noFill/>
                </a:ln>
                <a:solidFill>
                  <a:sysClr val="windowText" lastClr="000000"/>
                </a:solidFill>
                <a:effectLst/>
                <a:uLnTx/>
                <a:uFillTx/>
                <a:latin typeface="Cambria Math"/>
                <a:cs typeface="Cambria Math"/>
              </a:rPr>
              <a:t>𝑜</a:t>
            </a:r>
            <a:r>
              <a:rPr kumimoji="0" sz="3075" b="0" i="0" u="none" strike="noStrike" kern="0" cap="none" spc="60"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65" normalizeH="0" baseline="0" noProof="0" dirty="0">
                <a:ln>
                  <a:noFill/>
                </a:ln>
                <a:solidFill>
                  <a:sysClr val="windowText" lastClr="000000"/>
                </a:solidFill>
                <a:effectLst/>
                <a:uLnTx/>
                <a:uFillTx/>
                <a:latin typeface="Cambria Math"/>
                <a:cs typeface="Cambria Math"/>
              </a:rPr>
              <a:t> </a:t>
            </a:r>
            <a:r>
              <a:rPr kumimoji="0" sz="2800" b="0" i="0" u="none" strike="noStrike" kern="0" cap="none" spc="-10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450" normalizeH="0" baseline="-16260" noProof="0" dirty="0">
                <a:ln>
                  <a:noFill/>
                </a:ln>
                <a:solidFill>
                  <a:sysClr val="windowText" lastClr="000000"/>
                </a:solidFill>
                <a:effectLst/>
                <a:uLnTx/>
                <a:uFillTx/>
                <a:latin typeface="Cambria Math"/>
                <a:cs typeface="Cambria Math"/>
              </a:rPr>
              <a:t>1</a:t>
            </a:r>
            <a:r>
              <a:rPr kumimoji="0" sz="3075" b="0" i="0" u="none" strike="noStrike" kern="0" cap="none" spc="5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5" normalizeH="0" baseline="0" noProof="0" dirty="0">
                <a:ln>
                  <a:noFill/>
                </a:ln>
                <a:solidFill>
                  <a:sysClr val="windowText" lastClr="000000"/>
                </a:solidFill>
                <a:effectLst/>
                <a:uLnTx/>
                <a:uFillTx/>
                <a:latin typeface="Cambria Math"/>
                <a:cs typeface="Cambria Math"/>
              </a:rPr>
              <a:t> </a:t>
            </a:r>
            <a:r>
              <a:rPr kumimoji="0" sz="2800" b="0" i="0" u="none" strike="noStrike" kern="0" cap="none" spc="-960" normalizeH="0" baseline="0" noProof="0" dirty="0">
                <a:ln>
                  <a:noFill/>
                </a:ln>
                <a:solidFill>
                  <a:sysClr val="windowText" lastClr="000000"/>
                </a:solidFill>
                <a:effectLst/>
                <a:uLnTx/>
                <a:uFillTx/>
                <a:latin typeface="Cambria Math"/>
                <a:cs typeface="Cambria Math"/>
              </a:rPr>
              <a:t>𝑇𝑇</a:t>
            </a:r>
            <a:r>
              <a:rPr kumimoji="0" sz="3075" b="0" i="0" u="none" strike="noStrike" kern="0" cap="none" spc="-525" normalizeH="0" baseline="-16260" noProof="0" dirty="0">
                <a:ln>
                  <a:noFill/>
                </a:ln>
                <a:solidFill>
                  <a:sysClr val="windowText" lastClr="000000"/>
                </a:solidFill>
                <a:effectLst/>
                <a:uLnTx/>
                <a:uFillTx/>
                <a:latin typeface="Cambria Math"/>
                <a:cs typeface="Cambria Math"/>
              </a:rPr>
              <a:t>0</a:t>
            </a:r>
            <a:r>
              <a:rPr kumimoji="0" sz="3075" b="0" i="0" u="none" strike="noStrike" kern="0" cap="none" spc="217" normalizeH="0" baseline="-16260" noProof="0" dirty="0">
                <a:ln>
                  <a:noFill/>
                </a:ln>
                <a:solidFill>
                  <a:sysClr val="windowText" lastClr="000000"/>
                </a:solidFill>
                <a:effectLst/>
                <a:uLnTx/>
                <a:uFillTx/>
                <a:latin typeface="Cambria Math"/>
                <a:cs typeface="Cambria Math"/>
              </a:rPr>
              <a:t> </a:t>
            </a:r>
            <a:r>
              <a:rPr kumimoji="0" sz="2800" b="0" i="0" u="none" strike="noStrike" kern="0" cap="none" spc="0" normalizeH="0" baseline="0" noProof="0" dirty="0">
                <a:ln>
                  <a:noFill/>
                </a:ln>
                <a:solidFill>
                  <a:sysClr val="windowText" lastClr="000000"/>
                </a:solidFill>
                <a:effectLst/>
                <a:uLnTx/>
                <a:uFillTx/>
                <a:latin typeface="Cambria Math"/>
                <a:cs typeface="Cambria Math"/>
              </a:rPr>
              <a:t>⋯</a:t>
            </a:r>
            <a:r>
              <a:rPr kumimoji="0" sz="2800" b="0" i="0" u="none" strike="noStrike" kern="0" cap="none" spc="-130" normalizeH="0" baseline="0" noProof="0" dirty="0">
                <a:ln>
                  <a:noFill/>
                </a:ln>
                <a:solidFill>
                  <a:sysClr val="windowText" lastClr="000000"/>
                </a:solidFill>
                <a:effectLst/>
                <a:uLnTx/>
                <a:uFillTx/>
                <a:latin typeface="Cambria Math"/>
                <a:cs typeface="Cambria Math"/>
              </a:rPr>
              <a:t> </a:t>
            </a:r>
            <a:r>
              <a:rPr kumimoji="0" sz="2800" b="0" i="0" u="none" strike="noStrike" kern="0" cap="none" spc="-25" normalizeH="0" baseline="0" noProof="0" dirty="0">
                <a:ln>
                  <a:noFill/>
                </a:ln>
                <a:solidFill>
                  <a:sysClr val="windowText" lastClr="000000"/>
                </a:solidFill>
                <a:effectLst/>
                <a:uLnTx/>
                <a:uFillTx/>
                <a:latin typeface="Cambria Math"/>
                <a:cs typeface="Cambria Math"/>
              </a:rPr>
              <a:t>(1)</a:t>
            </a:r>
            <a:endParaRPr kumimoji="0" sz="2800" b="0" i="0" u="none" strike="noStrike" kern="0" cap="none" spc="0" normalizeH="0" baseline="0" noProof="0" dirty="0">
              <a:ln>
                <a:noFill/>
              </a:ln>
              <a:solidFill>
                <a:sysClr val="windowText" lastClr="000000"/>
              </a:solidFill>
              <a:effectLst/>
              <a:uLnTx/>
              <a:uFillTx/>
              <a:latin typeface="Cambria Math"/>
              <a:cs typeface="Cambria Math"/>
            </a:endParaRPr>
          </a:p>
          <a:p>
            <a:pPr marL="281940" marR="0" lvl="0" indent="0" defTabSz="914400" eaLnBrk="1" fontAlgn="auto" latinLnBrk="0" hangingPunct="1">
              <a:lnSpc>
                <a:spcPct val="100000"/>
              </a:lnSpc>
              <a:spcBef>
                <a:spcPts val="2090"/>
              </a:spcBef>
              <a:spcAft>
                <a:spcPts val="0"/>
              </a:spcAft>
              <a:buClrTx/>
              <a:buSzTx/>
              <a:buFontTx/>
              <a:buNone/>
              <a:tabLst>
                <a:tab pos="4169410" algn="l"/>
              </a:tabLst>
              <a:defRPr/>
            </a:pPr>
            <a:r>
              <a:rPr kumimoji="0" sz="1800" b="0" i="0" u="none" strike="noStrike" kern="0" cap="none" spc="-53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22" normalizeH="0" baseline="-14957" noProof="0" dirty="0">
                <a:ln>
                  <a:noFill/>
                </a:ln>
                <a:solidFill>
                  <a:sysClr val="windowText" lastClr="000000"/>
                </a:solidFill>
                <a:effectLst/>
                <a:uLnTx/>
                <a:uFillTx/>
                <a:latin typeface="Cambria Math"/>
                <a:cs typeface="Cambria Math"/>
              </a:rPr>
              <a:t>1</a:t>
            </a:r>
            <a:r>
              <a:rPr kumimoji="0" sz="1800" b="0" i="0" u="none" strike="noStrike" kern="0" cap="none" spc="-60" normalizeH="0" baseline="0" noProof="0" dirty="0">
                <a:ln>
                  <a:noFill/>
                </a:ln>
                <a:solidFill>
                  <a:sysClr val="windowText" lastClr="000000"/>
                </a:solidFill>
                <a:effectLst/>
                <a:uLnTx/>
                <a:uFillTx/>
                <a:latin typeface="Arial"/>
                <a:cs typeface="Arial"/>
              </a:rPr>
              <a:t>:</a:t>
            </a:r>
            <a:r>
              <a:rPr kumimoji="0" sz="1800" b="0" i="0" u="none" strike="noStrike" kern="0" cap="none" spc="-70" normalizeH="0" baseline="0" noProof="0" dirty="0">
                <a:ln>
                  <a:noFill/>
                </a:ln>
                <a:solidFill>
                  <a:sysClr val="windowText" lastClr="000000"/>
                </a:solidFill>
                <a:effectLst/>
                <a:uLnTx/>
                <a:uFillTx/>
                <a:latin typeface="Arial"/>
                <a:cs typeface="Arial"/>
              </a:rPr>
              <a:t>O</a:t>
            </a:r>
            <a:r>
              <a:rPr kumimoji="0" sz="1800" b="0" i="0" u="none" strike="noStrike" kern="0" cap="none" spc="-75" normalizeH="0" baseline="0" noProof="0" dirty="0">
                <a:ln>
                  <a:noFill/>
                </a:ln>
                <a:solidFill>
                  <a:sysClr val="windowText" lastClr="000000"/>
                </a:solidFill>
                <a:effectLst/>
                <a:uLnTx/>
                <a:uFillTx/>
                <a:latin typeface="Arial"/>
                <a:cs typeface="Arial"/>
              </a:rPr>
              <a:t>v</a:t>
            </a:r>
            <a:r>
              <a:rPr kumimoji="0" sz="1800" b="0" i="0" u="none" strike="noStrike" kern="0" cap="none" spc="-55" normalizeH="0" baseline="0" noProof="0" dirty="0">
                <a:ln>
                  <a:noFill/>
                </a:ln>
                <a:solidFill>
                  <a:sysClr val="windowText" lastClr="000000"/>
                </a:solidFill>
                <a:effectLst/>
                <a:uLnTx/>
                <a:uFillTx/>
                <a:latin typeface="Arial"/>
                <a:cs typeface="Arial"/>
              </a:rPr>
              <a:t>e</a:t>
            </a:r>
            <a:r>
              <a:rPr kumimoji="0" sz="1800" b="0" i="0" u="none" strike="noStrike" kern="0" cap="none" spc="-60" normalizeH="0" baseline="0" noProof="0" dirty="0">
                <a:ln>
                  <a:noFill/>
                </a:ln>
                <a:solidFill>
                  <a:sysClr val="windowText" lastClr="000000"/>
                </a:solidFill>
                <a:effectLst/>
                <a:uLnTx/>
                <a:uFillTx/>
                <a:latin typeface="Arial"/>
                <a:cs typeface="Arial"/>
              </a:rPr>
              <a:t>r</a:t>
            </a:r>
            <a:r>
              <a:rPr kumimoji="0" sz="1800" b="0" i="0" u="none" strike="noStrike" kern="0" cap="none" spc="-55" normalizeH="0" baseline="0" noProof="0" dirty="0">
                <a:ln>
                  <a:noFill/>
                </a:ln>
                <a:solidFill>
                  <a:sysClr val="windowText" lastClr="000000"/>
                </a:solidFill>
                <a:effectLst/>
                <a:uLnTx/>
                <a:uFillTx/>
                <a:latin typeface="Arial"/>
                <a:cs typeface="Arial"/>
              </a:rPr>
              <a:t>la</a:t>
            </a:r>
            <a:r>
              <a:rPr kumimoji="0" sz="1800" b="0" i="0" u="none" strike="noStrike" kern="0" cap="none" spc="-60" normalizeH="0" baseline="0" noProof="0" dirty="0">
                <a:ln>
                  <a:noFill/>
                </a:ln>
                <a:solidFill>
                  <a:sysClr val="windowText" lastClr="000000"/>
                </a:solidFill>
                <a:effectLst/>
                <a:uLnTx/>
                <a:uFillTx/>
                <a:latin typeface="Arial"/>
                <a:cs typeface="Arial"/>
              </a:rPr>
              <a:t>p</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r>
              <a:rPr kumimoji="0" sz="1800" b="0" i="0" u="none" strike="noStrike" kern="0" cap="none" spc="0" normalizeH="0" baseline="0" noProof="0" dirty="0">
                <a:ln>
                  <a:noFill/>
                </a:ln>
                <a:solidFill>
                  <a:sysClr val="windowText" lastClr="000000"/>
                </a:solidFill>
                <a:effectLst/>
                <a:uLnTx/>
                <a:uFillTx/>
                <a:latin typeface="Arial"/>
                <a:cs typeface="Arial"/>
              </a:rPr>
              <a:t>	</a:t>
            </a:r>
            <a:r>
              <a:rPr kumimoji="0" sz="1800" b="0" i="0" u="none" strike="noStrike" kern="0" cap="none" spc="-1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150" normalizeH="0" baseline="-14957" noProof="0" dirty="0">
                <a:ln>
                  <a:noFill/>
                </a:ln>
                <a:solidFill>
                  <a:sysClr val="windowText" lastClr="000000"/>
                </a:solidFill>
                <a:effectLst/>
                <a:uLnTx/>
                <a:uFillTx/>
                <a:latin typeface="Cambria Math"/>
                <a:cs typeface="Cambria Math"/>
              </a:rPr>
              <a:t>0</a:t>
            </a:r>
            <a:r>
              <a:rPr kumimoji="0" sz="1800" b="0" i="0" u="none" strike="noStrike" kern="0" cap="none" spc="-100" normalizeH="0" baseline="0" noProof="0" dirty="0">
                <a:ln>
                  <a:noFill/>
                </a:ln>
                <a:solidFill>
                  <a:sysClr val="windowText" lastClr="000000"/>
                </a:solidFill>
                <a:effectLst/>
                <a:uLnTx/>
                <a:uFillTx/>
                <a:latin typeface="Arial"/>
                <a:cs typeface="Arial"/>
              </a:rPr>
              <a:t>:Reference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7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time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4076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40767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Calculate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amount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adjustment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40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0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800" b="0" i="0" u="none" strike="noStrike" kern="0" cap="none" spc="-400" normalizeH="0" baseline="0" noProof="0" dirty="0">
                <a:ln>
                  <a:noFill/>
                </a:ln>
                <a:solidFill>
                  <a:sysClr val="windowText" lastClr="000000"/>
                </a:solidFill>
                <a:effectLst/>
                <a:uLnTx/>
                <a:uFillTx/>
                <a:latin typeface="Arial"/>
                <a:cs typeface="Arial"/>
              </a:rPr>
              <a:t>)</a:t>
            </a:r>
            <a:r>
              <a:rPr kumimoji="0" sz="1800" b="0" i="0" u="none" strike="noStrike" kern="0" cap="none" spc="0" normalizeH="0" baseline="0" noProof="0" dirty="0">
                <a:ln>
                  <a:noFill/>
                </a:ln>
                <a:solidFill>
                  <a:sysClr val="windowText" lastClr="000000"/>
                </a:solidFill>
                <a:effectLst/>
                <a:uLnTx/>
                <a:uFillTx/>
                <a:latin typeface="Arial"/>
                <a:cs typeface="Arial"/>
              </a:rPr>
              <a:t> based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259079" lvl="0" indent="0" algn="ctr" defTabSz="914400" eaLnBrk="1" fontAlgn="auto" latinLnBrk="0" hangingPunct="1">
              <a:lnSpc>
                <a:spcPct val="100000"/>
              </a:lnSpc>
              <a:spcBef>
                <a:spcPts val="1964"/>
              </a:spcBef>
              <a:spcAft>
                <a:spcPts val="0"/>
              </a:spcAft>
              <a:buClrTx/>
              <a:buSzTx/>
              <a:buFontTx/>
              <a:buNone/>
              <a:tabLst/>
              <a:defRPr/>
            </a:pPr>
            <a:r>
              <a:rPr kumimoji="0" sz="4200" b="0" i="0" u="none" strike="noStrike" kern="0" cap="none" spc="-1882"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3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𝐶𝐶𝑜</a:t>
            </a:r>
            <a:r>
              <a:rPr kumimoji="0" sz="2050" b="0" i="0" u="none" strike="noStrike" kern="0" cap="none" spc="-65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a:t>
            </a:r>
            <a:r>
              <a:rPr kumimoji="0" sz="2050" b="0" i="0" u="none" strike="noStrike" kern="0" cap="none" spc="-675" normalizeH="0" baseline="0" noProof="0" dirty="0">
                <a:ln>
                  <a:noFill/>
                </a:ln>
                <a:solidFill>
                  <a:sysClr val="windowText" lastClr="000000"/>
                </a:solidFill>
                <a:effectLst/>
                <a:uLnTx/>
                <a:uFillTx/>
                <a:latin typeface="Cambria Math"/>
                <a:cs typeface="Cambria Math"/>
              </a:rPr>
              <a:t>𝐶</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𝐶𝐶𝐶𝐶𝐶𝐶</a:t>
            </a:r>
            <a:r>
              <a:rPr kumimoji="0" sz="2050" b="0" i="0" u="none" strike="noStrike" kern="0" cap="none" spc="-66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645" normalizeH="0" baseline="0" noProof="0" dirty="0">
                <a:ln>
                  <a:noFill/>
                </a:ln>
                <a:solidFill>
                  <a:sysClr val="windowText" lastClr="000000"/>
                </a:solidFill>
                <a:effectLst/>
                <a:uLnTx/>
                <a:uFillTx/>
                <a:latin typeface="Cambria Math"/>
                <a:cs typeface="Cambria Math"/>
              </a:rPr>
              <a:t>𝑜</a:t>
            </a:r>
            <a:r>
              <a:rPr kumimoji="0" sz="2050" b="0" i="0" u="none" strike="noStrike" kern="0" cap="none" spc="70"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367"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47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1</a:t>
            </a:r>
            <a:r>
              <a:rPr kumimoji="0" sz="2050" b="0" i="0" u="none" strike="noStrike" kern="0" cap="none" spc="365"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89"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1635" normalizeH="0" baseline="11904" noProof="0" dirty="0">
                <a:ln>
                  <a:noFill/>
                </a:ln>
                <a:solidFill>
                  <a:sysClr val="windowText" lastClr="000000"/>
                </a:solidFill>
                <a:effectLst/>
                <a:uLnTx/>
                <a:uFillTx/>
                <a:latin typeface="Cambria Math"/>
                <a:cs typeface="Cambria Math"/>
              </a:rPr>
              <a:t>𝑇𝑇</a:t>
            </a:r>
            <a:r>
              <a:rPr kumimoji="0" sz="2050" b="0" i="0" u="none" strike="noStrike" kern="0" cap="none" spc="-490"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80" normalizeH="0" baseline="0" noProof="0" dirty="0">
                <a:ln>
                  <a:noFill/>
                </a:ln>
                <a:solidFill>
                  <a:sysClr val="windowText" lastClr="000000"/>
                </a:solidFill>
                <a:effectLst/>
                <a:uLnTx/>
                <a:uFillTx/>
                <a:latin typeface="Cambria Math"/>
                <a:cs typeface="Cambria Math"/>
              </a:rPr>
              <a:t>𝑜𝑜𝑜</a:t>
            </a:r>
            <a:r>
              <a:rPr kumimoji="0" sz="2050" b="0" i="0" u="none" strike="noStrike" kern="0" cap="none" spc="-495" normalizeH="0" baseline="0" noProof="0" dirty="0">
                <a:ln>
                  <a:noFill/>
                </a:ln>
                <a:solidFill>
                  <a:sysClr val="windowText" lastClr="000000"/>
                </a:solidFill>
                <a:effectLst/>
                <a:uLnTx/>
                <a:uFillTx/>
                <a:latin typeface="Cambria Math"/>
                <a:cs typeface="Cambria Math"/>
              </a:rPr>
              <a:t>𝑜𝑜𝑜𝑜</a:t>
            </a:r>
            <a:r>
              <a:rPr kumimoji="0" sz="2050" b="0" i="0" u="none" strike="noStrike" kern="0" cap="none" spc="-420" normalizeH="0" baseline="0" noProof="0" dirty="0">
                <a:ln>
                  <a:noFill/>
                </a:ln>
                <a:solidFill>
                  <a:sysClr val="windowText" lastClr="000000"/>
                </a:solidFill>
                <a:effectLst/>
                <a:uLnTx/>
                <a:uFillTx/>
                <a:latin typeface="Cambria Math"/>
                <a:cs typeface="Cambria Math"/>
              </a:rPr>
              <a:t>𝑜</a:t>
            </a:r>
            <a:r>
              <a:rPr kumimoji="0" sz="2050" b="0" i="0" u="none" strike="noStrike" kern="0" cap="none" spc="-500" normalizeH="0" baseline="0" noProof="0" dirty="0">
                <a:ln>
                  <a:noFill/>
                </a:ln>
                <a:solidFill>
                  <a:sysClr val="windowText" lastClr="000000"/>
                </a:solidFill>
                <a:effectLst/>
                <a:uLnTx/>
                <a:uFillTx/>
                <a:latin typeface="Cambria Math"/>
                <a:cs typeface="Cambria Math"/>
              </a:rPr>
              <a:t>,</a:t>
            </a:r>
            <a:r>
              <a:rPr kumimoji="0" sz="2050" b="0" i="0" u="none" strike="noStrike" kern="0" cap="none" spc="-480" normalizeH="0" baseline="0" noProof="0" dirty="0">
                <a:ln>
                  <a:noFill/>
                </a:ln>
                <a:solidFill>
                  <a:sysClr val="windowText" lastClr="000000"/>
                </a:solidFill>
                <a:effectLst/>
                <a:uLnTx/>
                <a:uFillTx/>
                <a:latin typeface="Cambria Math"/>
                <a:cs typeface="Cambria Math"/>
              </a:rPr>
              <a:t>0</a:t>
            </a:r>
            <a:r>
              <a:rPr kumimoji="0" sz="2050" b="0" i="0" u="none" strike="noStrike" kern="0" cap="none" spc="204" normalizeH="0" baseline="0" noProof="0" dirty="0">
                <a:ln>
                  <a:noFill/>
                </a:ln>
                <a:solidFill>
                  <a:sysClr val="windowText" lastClr="000000"/>
                </a:solidFill>
                <a:effectLst/>
                <a:uLnTx/>
                <a:uFillTx/>
                <a:latin typeface="Cambria Math"/>
                <a:cs typeface="Cambria Math"/>
              </a:rPr>
              <a:t> </a:t>
            </a:r>
            <a:r>
              <a:rPr kumimoji="0" sz="4200" b="0" i="0" u="none" strike="noStrike" kern="0" cap="none" spc="0" normalizeH="0" baseline="11904" noProof="0" dirty="0">
                <a:ln>
                  <a:noFill/>
                </a:ln>
                <a:solidFill>
                  <a:sysClr val="windowText" lastClr="000000"/>
                </a:solidFill>
                <a:effectLst/>
                <a:uLnTx/>
                <a:uFillTx/>
                <a:latin typeface="Cambria Math"/>
                <a:cs typeface="Cambria Math"/>
              </a:rPr>
              <a:t>⋯</a:t>
            </a:r>
            <a:r>
              <a:rPr kumimoji="0" sz="4200" b="0" i="0" u="none" strike="noStrike" kern="0" cap="none" spc="-150" normalizeH="0" baseline="11904" noProof="0" dirty="0">
                <a:ln>
                  <a:noFill/>
                </a:ln>
                <a:solidFill>
                  <a:sysClr val="windowText" lastClr="000000"/>
                </a:solidFill>
                <a:effectLst/>
                <a:uLnTx/>
                <a:uFillTx/>
                <a:latin typeface="Cambria Math"/>
                <a:cs typeface="Cambria Math"/>
              </a:rPr>
              <a:t> </a:t>
            </a:r>
            <a:r>
              <a:rPr kumimoji="0" sz="4200" b="0" i="0" u="none" strike="noStrike" kern="0" cap="none" spc="-37" normalizeH="0" baseline="11904" noProof="0" dirty="0">
                <a:ln>
                  <a:noFill/>
                </a:ln>
                <a:solidFill>
                  <a:sysClr val="windowText" lastClr="000000"/>
                </a:solidFill>
                <a:effectLst/>
                <a:uLnTx/>
                <a:uFillTx/>
                <a:latin typeface="Cambria Math"/>
                <a:cs typeface="Cambria Math"/>
              </a:rPr>
              <a:t>(2)</a:t>
            </a:r>
            <a:endParaRPr kumimoji="0" sz="4200" b="0" i="0" u="none" strike="noStrike" kern="0" cap="none" spc="0" normalizeH="0" baseline="11904" noProof="0" dirty="0">
              <a:ln>
                <a:noFill/>
              </a:ln>
              <a:solidFill>
                <a:sysClr val="windowText" lastClr="000000"/>
              </a:solidFill>
              <a:effectLst/>
              <a:uLnTx/>
              <a:uFillTx/>
              <a:latin typeface="Cambria Math"/>
              <a:cs typeface="Cambria Math"/>
            </a:endParaRPr>
          </a:p>
          <a:p>
            <a:pPr marL="365760" marR="0" lvl="0" indent="0" defTabSz="914400" eaLnBrk="1" fontAlgn="auto" latinLnBrk="0" hangingPunct="1">
              <a:lnSpc>
                <a:spcPct val="100000"/>
              </a:lnSpc>
              <a:spcBef>
                <a:spcPts val="1265"/>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𝑜𝑜𝑜𝑜𝑜𝑜𝑜𝑜𝑜𝑜𝑜𝑜,1</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previous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365760" marR="0" lvl="0" indent="0" defTabSz="914400" eaLnBrk="1" fontAlgn="auto" latinLnBrk="0" hangingPunct="1">
              <a:lnSpc>
                <a:spcPct val="100000"/>
              </a:lnSpc>
              <a:spcBef>
                <a:spcPts val="1689"/>
              </a:spcBef>
              <a:spcAft>
                <a:spcPts val="0"/>
              </a:spcAft>
              <a:buClrTx/>
              <a:buSzTx/>
              <a:buFontTx/>
              <a:buNone/>
              <a:tabLst/>
              <a:defRPr/>
            </a:pPr>
            <a:r>
              <a:rPr kumimoji="0" sz="1800" b="0" i="0" u="none" strike="noStrike" kern="0" cap="none" spc="-345"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𝑜𝑜𝑜𝑜𝑜𝑜𝑜𝑜𝑜𝑜𝑜𝑜,0</a:t>
            </a:r>
            <a:r>
              <a:rPr kumimoji="0" sz="1950" b="0" i="0" u="none" strike="noStrike" kern="0" cap="none" spc="450"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:Offset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obtained</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reception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current</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beacon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frame</a:t>
            </a:r>
            <a:endParaRPr kumimoji="0" sz="1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cs typeface="Arial"/>
            </a:endParaRPr>
          </a:p>
          <a:p>
            <a:pPr marL="928369" marR="1374775" lvl="0" indent="-102235" algn="ctr" defTabSz="914400" eaLnBrk="1" fontAlgn="auto" latinLnBrk="0" hangingPunct="1">
              <a:lnSpc>
                <a:spcPct val="1077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02"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is greater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0,</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stop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time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reference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value of</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440" normalizeH="0" baseline="0" noProof="0" dirty="0">
                <a:ln>
                  <a:noFill/>
                </a:ln>
                <a:solidFill>
                  <a:sysClr val="windowText" lastClr="000000"/>
                </a:solidFill>
                <a:effectLst/>
                <a:uLnTx/>
                <a:uFillTx/>
                <a:latin typeface="Cambria Math"/>
                <a:cs typeface="Cambria Math"/>
              </a:rPr>
              <a:t>𝑇𝑇</a:t>
            </a:r>
            <a:r>
              <a:rPr kumimoji="0" sz="1950" b="0" i="0" u="none" strike="noStrike" kern="0" cap="none" spc="-660" normalizeH="0" baseline="-14957" noProof="0" dirty="0">
                <a:ln>
                  <a:noFill/>
                </a:ln>
                <a:solidFill>
                  <a:sysClr val="windowText" lastClr="000000"/>
                </a:solidFill>
                <a:effectLst/>
                <a:uLnTx/>
                <a:uFillTx/>
                <a:latin typeface="Cambria Math"/>
                <a:cs typeface="Cambria Math"/>
              </a:rPr>
              <a:t>𝐶𝐶𝐶𝐶𝑜𝑜𝐶𝐶𝐶𝐶𝐶𝐶𝐶𝐶𝐶𝐶𝑜𝑜𝑜𝑜</a:t>
            </a:r>
            <a:r>
              <a:rPr kumimoji="0" sz="1950" b="0" i="0" u="none" strike="noStrike" kern="0" cap="none" spc="517" normalizeH="0" baseline="-14957" noProof="0" dirty="0">
                <a:ln>
                  <a:noFill/>
                </a:ln>
                <a:solidFill>
                  <a:sysClr val="windowText" lastClr="000000"/>
                </a:solidFill>
                <a:effectLst/>
                <a:uLnTx/>
                <a:uFillTx/>
                <a:latin typeface="Cambria Math"/>
                <a:cs typeface="Cambria Math"/>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vice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versa</a:t>
            </a:r>
            <a:endParaRPr kumimoji="0"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6"/>
          <p:cNvSpPr/>
          <p:nvPr/>
        </p:nvSpPr>
        <p:spPr>
          <a:xfrm>
            <a:off x="1136903" y="5608322"/>
            <a:ext cx="6864350" cy="692150"/>
          </a:xfrm>
          <a:custGeom>
            <a:avLst/>
            <a:gdLst/>
            <a:ahLst/>
            <a:cxnLst/>
            <a:rect l="l" t="t" r="r" b="b"/>
            <a:pathLst>
              <a:path w="6864350" h="692150">
                <a:moveTo>
                  <a:pt x="0" y="115316"/>
                </a:moveTo>
                <a:lnTo>
                  <a:pt x="9061" y="70428"/>
                </a:lnTo>
                <a:lnTo>
                  <a:pt x="33774" y="33774"/>
                </a:lnTo>
                <a:lnTo>
                  <a:pt x="70428" y="9061"/>
                </a:lnTo>
                <a:lnTo>
                  <a:pt x="115316" y="0"/>
                </a:lnTo>
                <a:lnTo>
                  <a:pt x="6748780" y="0"/>
                </a:lnTo>
                <a:lnTo>
                  <a:pt x="6793667" y="9061"/>
                </a:lnTo>
                <a:lnTo>
                  <a:pt x="6830321" y="33774"/>
                </a:lnTo>
                <a:lnTo>
                  <a:pt x="6855034" y="70428"/>
                </a:lnTo>
                <a:lnTo>
                  <a:pt x="6864096" y="115316"/>
                </a:lnTo>
                <a:lnTo>
                  <a:pt x="6864096" y="576580"/>
                </a:lnTo>
                <a:lnTo>
                  <a:pt x="6855034" y="621462"/>
                </a:lnTo>
                <a:lnTo>
                  <a:pt x="6830321" y="658117"/>
                </a:lnTo>
                <a:lnTo>
                  <a:pt x="6793667" y="682832"/>
                </a:lnTo>
                <a:lnTo>
                  <a:pt x="6748780" y="691896"/>
                </a:lnTo>
                <a:lnTo>
                  <a:pt x="115316" y="691896"/>
                </a:lnTo>
                <a:lnTo>
                  <a:pt x="70428" y="682832"/>
                </a:lnTo>
                <a:lnTo>
                  <a:pt x="33774" y="658117"/>
                </a:lnTo>
                <a:lnTo>
                  <a:pt x="9061" y="621462"/>
                </a:lnTo>
                <a:lnTo>
                  <a:pt x="0" y="576580"/>
                </a:lnTo>
                <a:lnTo>
                  <a:pt x="0" y="115316"/>
                </a:lnTo>
                <a:close/>
              </a:path>
            </a:pathLst>
          </a:custGeom>
          <a:ln w="12699">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324000" y="6474100"/>
            <a:ext cx="488315"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Slide</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8</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256032" y="722180"/>
            <a:ext cx="8753768" cy="516808"/>
          </a:xfrm>
          <a:prstGeom prst="rect">
            <a:avLst/>
          </a:prstGeom>
        </p:spPr>
        <p:txBody>
          <a:bodyPr vert="horz" wrap="square" lIns="0" tIns="11430" rIns="0" bIns="0" rtlCol="0">
            <a:spAutoFit/>
          </a:bodyPr>
          <a:lstStyle/>
          <a:p>
            <a:pPr marL="12700">
              <a:lnSpc>
                <a:spcPct val="100000"/>
              </a:lnSpc>
              <a:spcBef>
                <a:spcPts val="90"/>
              </a:spcBef>
            </a:pPr>
            <a:r>
              <a:rPr lang="en-US" sz="3200" b="1" dirty="0">
                <a:latin typeface="Times New Roman"/>
                <a:cs typeface="Times New Roman"/>
              </a:rPr>
              <a:t>8.5</a:t>
            </a:r>
            <a:r>
              <a:rPr sz="3200" b="1" spc="-60" dirty="0">
                <a:latin typeface="Times New Roman"/>
                <a:cs typeface="Times New Roman"/>
              </a:rPr>
              <a:t> </a:t>
            </a:r>
            <a:r>
              <a:rPr sz="3200" b="1" dirty="0">
                <a:latin typeface="Times New Roman"/>
                <a:cs typeface="Times New Roman"/>
              </a:rPr>
              <a:t>procedure</a:t>
            </a:r>
            <a:r>
              <a:rPr sz="3200" b="1" spc="-45" dirty="0">
                <a:latin typeface="Times New Roman"/>
                <a:cs typeface="Times New Roman"/>
              </a:rPr>
              <a:t> </a:t>
            </a:r>
            <a:r>
              <a:rPr sz="3200" b="1" dirty="0">
                <a:latin typeface="Times New Roman"/>
                <a:cs typeface="Times New Roman"/>
              </a:rPr>
              <a:t>of</a:t>
            </a:r>
            <a:r>
              <a:rPr sz="3200" b="1" spc="-75" dirty="0">
                <a:latin typeface="Times New Roman"/>
                <a:cs typeface="Times New Roman"/>
              </a:rPr>
              <a:t> </a:t>
            </a:r>
            <a:r>
              <a:rPr sz="3200" b="1" dirty="0">
                <a:latin typeface="Times New Roman"/>
                <a:cs typeface="Times New Roman"/>
              </a:rPr>
              <a:t>how</a:t>
            </a:r>
            <a:r>
              <a:rPr sz="3200" b="1" spc="-65" dirty="0">
                <a:latin typeface="Times New Roman"/>
                <a:cs typeface="Times New Roman"/>
              </a:rPr>
              <a:t> </a:t>
            </a:r>
            <a:r>
              <a:rPr sz="3200" b="1" dirty="0">
                <a:latin typeface="Times New Roman"/>
                <a:cs typeface="Times New Roman"/>
              </a:rPr>
              <a:t>to</a:t>
            </a:r>
            <a:r>
              <a:rPr sz="3200" b="1" spc="-60" dirty="0">
                <a:latin typeface="Times New Roman"/>
                <a:cs typeface="Times New Roman"/>
              </a:rPr>
              <a:t> </a:t>
            </a:r>
            <a:r>
              <a:rPr sz="3200" b="1" dirty="0">
                <a:latin typeface="Times New Roman"/>
                <a:cs typeface="Times New Roman"/>
              </a:rPr>
              <a:t>identify</a:t>
            </a:r>
            <a:r>
              <a:rPr sz="3200" b="1" spc="-80" dirty="0">
                <a:latin typeface="Times New Roman"/>
                <a:cs typeface="Times New Roman"/>
              </a:rPr>
              <a:t> </a:t>
            </a:r>
            <a:r>
              <a:rPr sz="3200" b="1" dirty="0">
                <a:latin typeface="Times New Roman"/>
                <a:cs typeface="Times New Roman"/>
              </a:rPr>
              <a:t>overlap</a:t>
            </a:r>
            <a:r>
              <a:rPr sz="3200" b="1" spc="-60" dirty="0">
                <a:latin typeface="Times New Roman"/>
                <a:cs typeface="Times New Roman"/>
              </a:rPr>
              <a:t> </a:t>
            </a:r>
            <a:r>
              <a:rPr sz="3200" b="1" spc="-10" dirty="0">
                <a:latin typeface="Times New Roman"/>
                <a:cs typeface="Times New Roman"/>
              </a:rPr>
              <a:t>situations</a:t>
            </a:r>
            <a:endParaRPr sz="3200" b="1" dirty="0">
              <a:latin typeface="Times New Roman"/>
              <a:cs typeface="Times New Roman"/>
            </a:endParaRPr>
          </a:p>
        </p:txBody>
      </p:sp>
      <p:sp>
        <p:nvSpPr>
          <p:cNvPr id="5" name="object 5"/>
          <p:cNvSpPr txBox="1">
            <a:spLocks noGrp="1"/>
          </p:cNvSpPr>
          <p:nvPr>
            <p:ph type="body" idx="1"/>
          </p:nvPr>
        </p:nvSpPr>
        <p:spPr>
          <a:xfrm>
            <a:off x="640207" y="1291533"/>
            <a:ext cx="7772400" cy="3194464"/>
          </a:xfrm>
          <a:prstGeom prst="rect">
            <a:avLst/>
          </a:prstGeom>
        </p:spPr>
        <p:txBody>
          <a:bodyPr vert="horz" wrap="square" lIns="0" tIns="11430" rIns="0" bIns="0" rtlCol="0">
            <a:spAutoFit/>
          </a:bodyPr>
          <a:lstStyle/>
          <a:p>
            <a:pPr marL="356870" marR="283845" indent="-344805">
              <a:lnSpc>
                <a:spcPct val="100000"/>
              </a:lnSpc>
              <a:spcBef>
                <a:spcPts val="90"/>
              </a:spcBef>
              <a:buClr>
                <a:srgbClr val="00CC99"/>
              </a:buClr>
              <a:buAutoNum type="arabicPeriod"/>
              <a:tabLst>
                <a:tab pos="356870" algn="l"/>
              </a:tabLst>
            </a:pPr>
            <a:r>
              <a:rPr sz="2400" dirty="0"/>
              <a:t>Since</a:t>
            </a:r>
            <a:r>
              <a:rPr sz="2400" spc="-45" dirty="0"/>
              <a:t> </a:t>
            </a:r>
            <a:r>
              <a:rPr sz="2400" dirty="0"/>
              <a:t>BAN</a:t>
            </a:r>
            <a:r>
              <a:rPr sz="2400" spc="25" dirty="0"/>
              <a:t> </a:t>
            </a:r>
            <a:r>
              <a:rPr sz="2400" dirty="0"/>
              <a:t>uses</a:t>
            </a:r>
            <a:r>
              <a:rPr sz="2400" spc="-20" dirty="0"/>
              <a:t> </a:t>
            </a:r>
            <a:r>
              <a:rPr sz="2400" dirty="0"/>
              <a:t>UWB</a:t>
            </a:r>
            <a:r>
              <a:rPr sz="2400" spc="-60" dirty="0"/>
              <a:t> </a:t>
            </a:r>
            <a:r>
              <a:rPr sz="2400" spc="-10" dirty="0"/>
              <a:t>communication,</a:t>
            </a:r>
            <a:r>
              <a:rPr sz="2400" spc="-65" dirty="0"/>
              <a:t> </a:t>
            </a:r>
            <a:r>
              <a:rPr sz="2400" dirty="0"/>
              <a:t>it</a:t>
            </a:r>
            <a:r>
              <a:rPr sz="2400" spc="-55" dirty="0"/>
              <a:t> </a:t>
            </a:r>
            <a:r>
              <a:rPr sz="2400" dirty="0"/>
              <a:t>uses</a:t>
            </a:r>
            <a:r>
              <a:rPr sz="2400" spc="-45" dirty="0"/>
              <a:t> </a:t>
            </a:r>
            <a:r>
              <a:rPr sz="2400" dirty="0"/>
              <a:t>physical</a:t>
            </a:r>
            <a:r>
              <a:rPr sz="2400" spc="-20" dirty="0"/>
              <a:t> </a:t>
            </a:r>
            <a:r>
              <a:rPr sz="2400" spc="-10" dirty="0"/>
              <a:t>layer </a:t>
            </a:r>
            <a:r>
              <a:rPr sz="2400" dirty="0"/>
              <a:t>information</a:t>
            </a:r>
            <a:r>
              <a:rPr sz="2400" spc="-70" dirty="0"/>
              <a:t> </a:t>
            </a:r>
            <a:r>
              <a:rPr sz="2400" dirty="0"/>
              <a:t>that</a:t>
            </a:r>
            <a:r>
              <a:rPr sz="2400" spc="-85" dirty="0"/>
              <a:t> </a:t>
            </a:r>
            <a:r>
              <a:rPr sz="2400" dirty="0"/>
              <a:t>indicates</a:t>
            </a:r>
            <a:r>
              <a:rPr sz="2400" spc="-55" dirty="0"/>
              <a:t> </a:t>
            </a:r>
            <a:r>
              <a:rPr sz="2400" dirty="0"/>
              <a:t>the</a:t>
            </a:r>
            <a:r>
              <a:rPr sz="2400" spc="-75" dirty="0"/>
              <a:t> </a:t>
            </a:r>
            <a:r>
              <a:rPr sz="2400" dirty="0"/>
              <a:t>distance</a:t>
            </a:r>
            <a:r>
              <a:rPr sz="2400" spc="-55" dirty="0"/>
              <a:t> </a:t>
            </a:r>
            <a:r>
              <a:rPr sz="2400" dirty="0"/>
              <a:t>(between</a:t>
            </a:r>
            <a:r>
              <a:rPr sz="2400" spc="-90" dirty="0"/>
              <a:t> </a:t>
            </a:r>
            <a:r>
              <a:rPr sz="2400" spc="-10" dirty="0"/>
              <a:t>coordinators </a:t>
            </a:r>
            <a:r>
              <a:rPr sz="2400" dirty="0"/>
              <a:t>and</a:t>
            </a:r>
            <a:r>
              <a:rPr sz="2400" spc="-55" dirty="0"/>
              <a:t> </a:t>
            </a:r>
            <a:r>
              <a:rPr sz="2400" dirty="0"/>
              <a:t>sensor</a:t>
            </a:r>
            <a:r>
              <a:rPr sz="2400" spc="-20" dirty="0"/>
              <a:t> </a:t>
            </a:r>
            <a:r>
              <a:rPr sz="2400" spc="-10" dirty="0"/>
              <a:t>nodes)</a:t>
            </a:r>
          </a:p>
          <a:p>
            <a:pPr marL="299085" marR="5080" lvl="1" indent="-287020">
              <a:lnSpc>
                <a:spcPct val="100000"/>
              </a:lnSpc>
              <a:spcBef>
                <a:spcPts val="10"/>
              </a:spcBef>
              <a:buClr>
                <a:srgbClr val="00CC99"/>
              </a:buClr>
              <a:buFont typeface="Wingdings"/>
              <a:buChar char=""/>
              <a:tabLst>
                <a:tab pos="299085" algn="l"/>
              </a:tabLst>
            </a:pPr>
            <a:r>
              <a:rPr sz="1400" dirty="0">
                <a:latin typeface="Arial"/>
                <a:cs typeface="Arial"/>
              </a:rPr>
              <a:t>By</a:t>
            </a:r>
            <a:r>
              <a:rPr sz="1400" spc="-10" dirty="0">
                <a:latin typeface="Arial"/>
                <a:cs typeface="Arial"/>
              </a:rPr>
              <a:t> </a:t>
            </a:r>
            <a:r>
              <a:rPr sz="1400" dirty="0">
                <a:latin typeface="Arial"/>
                <a:cs typeface="Arial"/>
              </a:rPr>
              <a:t>knowing</a:t>
            </a:r>
            <a:r>
              <a:rPr sz="1400" spc="-10" dirty="0">
                <a:latin typeface="Arial"/>
                <a:cs typeface="Arial"/>
              </a:rPr>
              <a:t> </a:t>
            </a:r>
            <a:r>
              <a:rPr sz="1400" dirty="0">
                <a:latin typeface="Arial"/>
                <a:cs typeface="Arial"/>
              </a:rPr>
              <a:t>the</a:t>
            </a:r>
            <a:r>
              <a:rPr sz="1400" spc="-10" dirty="0">
                <a:latin typeface="Arial"/>
                <a:cs typeface="Arial"/>
              </a:rPr>
              <a:t> </a:t>
            </a:r>
            <a:r>
              <a:rPr sz="1400" dirty="0">
                <a:latin typeface="Arial"/>
                <a:cs typeface="Arial"/>
              </a:rPr>
              <a:t>distance</a:t>
            </a:r>
            <a:r>
              <a:rPr sz="1400" spc="-60" dirty="0">
                <a:latin typeface="Arial"/>
                <a:cs typeface="Arial"/>
              </a:rPr>
              <a:t> </a:t>
            </a:r>
            <a:r>
              <a:rPr sz="1400" dirty="0">
                <a:latin typeface="Arial"/>
                <a:cs typeface="Arial"/>
              </a:rPr>
              <a:t>between</a:t>
            </a:r>
            <a:r>
              <a:rPr sz="1400" spc="-15" dirty="0">
                <a:latin typeface="Arial"/>
                <a:cs typeface="Arial"/>
              </a:rPr>
              <a:t> </a:t>
            </a:r>
            <a:r>
              <a:rPr sz="1400" dirty="0">
                <a:latin typeface="Arial"/>
                <a:cs typeface="Arial"/>
              </a:rPr>
              <a:t>a</a:t>
            </a:r>
            <a:r>
              <a:rPr sz="1400" spc="15" dirty="0">
                <a:latin typeface="Arial"/>
                <a:cs typeface="Arial"/>
              </a:rPr>
              <a:t> </a:t>
            </a:r>
            <a:r>
              <a:rPr sz="1400" dirty="0">
                <a:latin typeface="Arial"/>
                <a:cs typeface="Arial"/>
              </a:rPr>
              <a:t>sensor</a:t>
            </a:r>
            <a:r>
              <a:rPr sz="1400" spc="-40" dirty="0">
                <a:latin typeface="Arial"/>
                <a:cs typeface="Arial"/>
              </a:rPr>
              <a:t> </a:t>
            </a:r>
            <a:r>
              <a:rPr sz="1400" dirty="0">
                <a:latin typeface="Arial"/>
                <a:cs typeface="Arial"/>
              </a:rPr>
              <a:t>node</a:t>
            </a:r>
            <a:r>
              <a:rPr sz="1400" spc="-35" dirty="0">
                <a:latin typeface="Arial"/>
                <a:cs typeface="Arial"/>
              </a:rPr>
              <a:t> </a:t>
            </a:r>
            <a:r>
              <a:rPr sz="1400" dirty="0">
                <a:latin typeface="Arial"/>
                <a:cs typeface="Arial"/>
              </a:rPr>
              <a:t>and</a:t>
            </a:r>
            <a:r>
              <a:rPr sz="1400" spc="-15" dirty="0">
                <a:latin typeface="Arial"/>
                <a:cs typeface="Arial"/>
              </a:rPr>
              <a:t> </a:t>
            </a:r>
            <a:r>
              <a:rPr sz="1400" dirty="0">
                <a:latin typeface="Arial"/>
                <a:cs typeface="Arial"/>
              </a:rPr>
              <a:t>the</a:t>
            </a:r>
            <a:r>
              <a:rPr sz="1400" spc="-10" dirty="0">
                <a:latin typeface="Arial"/>
                <a:cs typeface="Arial"/>
              </a:rPr>
              <a:t> </a:t>
            </a:r>
            <a:r>
              <a:rPr sz="1400" dirty="0">
                <a:latin typeface="Arial"/>
                <a:cs typeface="Arial"/>
              </a:rPr>
              <a:t>coordinator,</a:t>
            </a:r>
            <a:r>
              <a:rPr sz="1400" spc="-60" dirty="0">
                <a:latin typeface="Arial"/>
                <a:cs typeface="Arial"/>
              </a:rPr>
              <a:t> </a:t>
            </a:r>
            <a:r>
              <a:rPr sz="1400" dirty="0">
                <a:latin typeface="Arial"/>
                <a:cs typeface="Arial"/>
              </a:rPr>
              <a:t>it</a:t>
            </a:r>
            <a:r>
              <a:rPr sz="1400" spc="-15" dirty="0">
                <a:latin typeface="Arial"/>
                <a:cs typeface="Arial"/>
              </a:rPr>
              <a:t> </a:t>
            </a:r>
            <a:r>
              <a:rPr sz="1400" spc="-25" dirty="0">
                <a:latin typeface="Arial"/>
                <a:cs typeface="Arial"/>
              </a:rPr>
              <a:t>is </a:t>
            </a:r>
            <a:r>
              <a:rPr sz="1400" dirty="0">
                <a:latin typeface="Arial"/>
                <a:cs typeface="Arial"/>
              </a:rPr>
              <a:t>possible</a:t>
            </a:r>
            <a:r>
              <a:rPr sz="1400" spc="-55" dirty="0">
                <a:latin typeface="Arial"/>
                <a:cs typeface="Arial"/>
              </a:rPr>
              <a:t> </a:t>
            </a:r>
            <a:r>
              <a:rPr sz="1400" dirty="0">
                <a:latin typeface="Arial"/>
                <a:cs typeface="Arial"/>
              </a:rPr>
              <a:t>to</a:t>
            </a:r>
            <a:r>
              <a:rPr sz="1400" spc="-5" dirty="0">
                <a:latin typeface="Arial"/>
                <a:cs typeface="Arial"/>
              </a:rPr>
              <a:t> </a:t>
            </a:r>
            <a:r>
              <a:rPr sz="1400" dirty="0">
                <a:latin typeface="Arial"/>
                <a:cs typeface="Arial"/>
              </a:rPr>
              <a:t>identify</a:t>
            </a:r>
            <a:r>
              <a:rPr sz="1400" spc="-25" dirty="0">
                <a:latin typeface="Arial"/>
                <a:cs typeface="Arial"/>
              </a:rPr>
              <a:t> </a:t>
            </a:r>
            <a:r>
              <a:rPr sz="1400" dirty="0">
                <a:latin typeface="Arial"/>
                <a:cs typeface="Arial"/>
              </a:rPr>
              <a:t>whether</a:t>
            </a:r>
            <a:r>
              <a:rPr sz="1400" spc="-5" dirty="0">
                <a:latin typeface="Arial"/>
                <a:cs typeface="Arial"/>
              </a:rPr>
              <a:t> </a:t>
            </a:r>
            <a:r>
              <a:rPr sz="1400" dirty="0">
                <a:latin typeface="Arial"/>
                <a:cs typeface="Arial"/>
              </a:rPr>
              <a:t>or</a:t>
            </a:r>
            <a:r>
              <a:rPr sz="1400" spc="10" dirty="0">
                <a:latin typeface="Arial"/>
                <a:cs typeface="Arial"/>
              </a:rPr>
              <a:t> </a:t>
            </a:r>
            <a:r>
              <a:rPr sz="1400" dirty="0">
                <a:latin typeface="Arial"/>
                <a:cs typeface="Arial"/>
              </a:rPr>
              <a:t>not</a:t>
            </a:r>
            <a:r>
              <a:rPr sz="1400" spc="-5" dirty="0">
                <a:latin typeface="Arial"/>
                <a:cs typeface="Arial"/>
              </a:rPr>
              <a:t> </a:t>
            </a:r>
            <a:r>
              <a:rPr sz="1400" dirty="0">
                <a:latin typeface="Arial"/>
                <a:cs typeface="Arial"/>
              </a:rPr>
              <a:t>the</a:t>
            </a:r>
            <a:r>
              <a:rPr sz="1400" spc="-5" dirty="0">
                <a:latin typeface="Arial"/>
                <a:cs typeface="Arial"/>
              </a:rPr>
              <a:t> </a:t>
            </a:r>
            <a:r>
              <a:rPr sz="1400" dirty="0">
                <a:latin typeface="Arial"/>
                <a:cs typeface="Arial"/>
              </a:rPr>
              <a:t>node</a:t>
            </a:r>
            <a:r>
              <a:rPr sz="1400" spc="-30" dirty="0">
                <a:latin typeface="Arial"/>
                <a:cs typeface="Arial"/>
              </a:rPr>
              <a:t> </a:t>
            </a:r>
            <a:r>
              <a:rPr sz="1400" dirty="0">
                <a:latin typeface="Arial"/>
                <a:cs typeface="Arial"/>
              </a:rPr>
              <a:t>is</a:t>
            </a:r>
            <a:r>
              <a:rPr sz="1400" spc="5" dirty="0">
                <a:latin typeface="Arial"/>
                <a:cs typeface="Arial"/>
              </a:rPr>
              <a:t> </a:t>
            </a:r>
            <a:r>
              <a:rPr sz="1400" dirty="0">
                <a:latin typeface="Arial"/>
                <a:cs typeface="Arial"/>
              </a:rPr>
              <a:t>within</a:t>
            </a:r>
            <a:r>
              <a:rPr sz="1400" spc="20" dirty="0">
                <a:latin typeface="Arial"/>
                <a:cs typeface="Arial"/>
              </a:rPr>
              <a:t> </a:t>
            </a:r>
            <a:r>
              <a:rPr sz="1400" dirty="0">
                <a:latin typeface="Arial"/>
                <a:cs typeface="Arial"/>
              </a:rPr>
              <a:t>its</a:t>
            </a:r>
            <a:r>
              <a:rPr sz="1400" spc="-25" dirty="0">
                <a:latin typeface="Arial"/>
                <a:cs typeface="Arial"/>
              </a:rPr>
              <a:t> </a:t>
            </a:r>
            <a:r>
              <a:rPr sz="1400" dirty="0">
                <a:latin typeface="Arial"/>
                <a:cs typeface="Arial"/>
              </a:rPr>
              <a:t>communication</a:t>
            </a:r>
            <a:r>
              <a:rPr sz="1400" spc="-75" dirty="0">
                <a:latin typeface="Arial"/>
                <a:cs typeface="Arial"/>
              </a:rPr>
              <a:t> </a:t>
            </a:r>
            <a:r>
              <a:rPr sz="1400" spc="-10" dirty="0">
                <a:latin typeface="Arial"/>
                <a:cs typeface="Arial"/>
              </a:rPr>
              <a:t>range</a:t>
            </a:r>
            <a:endParaRPr sz="1400" dirty="0">
              <a:latin typeface="Arial"/>
              <a:cs typeface="Arial"/>
            </a:endParaRPr>
          </a:p>
          <a:p>
            <a:pPr>
              <a:lnSpc>
                <a:spcPct val="100000"/>
              </a:lnSpc>
              <a:spcBef>
                <a:spcPts val="20"/>
              </a:spcBef>
            </a:pPr>
            <a:endParaRPr sz="1600" dirty="0">
              <a:latin typeface="Arial"/>
              <a:cs typeface="Arial"/>
            </a:endParaRPr>
          </a:p>
          <a:p>
            <a:pPr marL="356870" indent="-344170">
              <a:lnSpc>
                <a:spcPct val="100000"/>
              </a:lnSpc>
              <a:spcBef>
                <a:spcPts val="5"/>
              </a:spcBef>
              <a:buClr>
                <a:srgbClr val="00CC99"/>
              </a:buClr>
              <a:buAutoNum type="arabicPeriod" startAt="2"/>
              <a:tabLst>
                <a:tab pos="356870" algn="l"/>
              </a:tabLst>
            </a:pPr>
            <a:r>
              <a:rPr sz="2400" dirty="0"/>
              <a:t>Use</a:t>
            </a:r>
            <a:r>
              <a:rPr sz="2400" spc="-30" dirty="0"/>
              <a:t> </a:t>
            </a:r>
            <a:r>
              <a:rPr sz="2400" dirty="0"/>
              <a:t>the</a:t>
            </a:r>
            <a:r>
              <a:rPr sz="2400" spc="-50" dirty="0"/>
              <a:t> </a:t>
            </a:r>
            <a:r>
              <a:rPr sz="2400" dirty="0"/>
              <a:t>address of</a:t>
            </a:r>
            <a:r>
              <a:rPr sz="2400" spc="-60" dirty="0"/>
              <a:t> </a:t>
            </a:r>
            <a:r>
              <a:rPr sz="2400" dirty="0"/>
              <a:t>the</a:t>
            </a:r>
            <a:r>
              <a:rPr sz="2400" spc="-50" dirty="0"/>
              <a:t> </a:t>
            </a:r>
            <a:r>
              <a:rPr sz="2400" dirty="0"/>
              <a:t>sensor</a:t>
            </a:r>
            <a:r>
              <a:rPr sz="2400" spc="-10" dirty="0"/>
              <a:t> </a:t>
            </a:r>
            <a:r>
              <a:rPr sz="2400" dirty="0"/>
              <a:t>node</a:t>
            </a:r>
            <a:r>
              <a:rPr sz="2400" spc="-45" dirty="0"/>
              <a:t> </a:t>
            </a:r>
            <a:r>
              <a:rPr sz="2400" dirty="0"/>
              <a:t>given</a:t>
            </a:r>
            <a:r>
              <a:rPr sz="2400" spc="-45" dirty="0"/>
              <a:t> </a:t>
            </a:r>
            <a:r>
              <a:rPr sz="2400" dirty="0"/>
              <a:t>for</a:t>
            </a:r>
            <a:r>
              <a:rPr sz="2400" spc="-70" dirty="0"/>
              <a:t> </a:t>
            </a:r>
            <a:r>
              <a:rPr sz="2400" dirty="0"/>
              <a:t>each</a:t>
            </a:r>
            <a:r>
              <a:rPr sz="2400" spc="-20" dirty="0"/>
              <a:t> </a:t>
            </a:r>
            <a:r>
              <a:rPr sz="2400" spc="-25" dirty="0"/>
              <a:t>BAN</a:t>
            </a:r>
          </a:p>
          <a:p>
            <a:pPr marL="299085" marR="521334" lvl="1" indent="-287020">
              <a:lnSpc>
                <a:spcPct val="100000"/>
              </a:lnSpc>
              <a:spcBef>
                <a:spcPts val="5"/>
              </a:spcBef>
              <a:buClr>
                <a:srgbClr val="00CC99"/>
              </a:buClr>
              <a:buFont typeface="Wingdings"/>
              <a:buChar char=""/>
              <a:tabLst>
                <a:tab pos="299085" algn="l"/>
              </a:tabLst>
            </a:pPr>
            <a:r>
              <a:rPr sz="1400" dirty="0">
                <a:latin typeface="Arial"/>
                <a:cs typeface="Arial"/>
              </a:rPr>
              <a:t>By</a:t>
            </a:r>
            <a:r>
              <a:rPr sz="1400" spc="5" dirty="0">
                <a:latin typeface="Arial"/>
                <a:cs typeface="Arial"/>
              </a:rPr>
              <a:t> </a:t>
            </a:r>
            <a:r>
              <a:rPr sz="1400" dirty="0">
                <a:latin typeface="Arial"/>
                <a:cs typeface="Arial"/>
              </a:rPr>
              <a:t>sharing</a:t>
            </a:r>
            <a:r>
              <a:rPr sz="1400" spc="-20" dirty="0">
                <a:latin typeface="Arial"/>
                <a:cs typeface="Arial"/>
              </a:rPr>
              <a:t> </a:t>
            </a:r>
            <a:r>
              <a:rPr sz="1400" dirty="0">
                <a:latin typeface="Arial"/>
                <a:cs typeface="Arial"/>
              </a:rPr>
              <a:t>this</a:t>
            </a:r>
            <a:r>
              <a:rPr sz="1400" spc="10" dirty="0">
                <a:latin typeface="Arial"/>
                <a:cs typeface="Arial"/>
              </a:rPr>
              <a:t> </a:t>
            </a:r>
            <a:r>
              <a:rPr sz="1400" dirty="0">
                <a:latin typeface="Arial"/>
                <a:cs typeface="Arial"/>
              </a:rPr>
              <a:t>address</a:t>
            </a:r>
            <a:r>
              <a:rPr sz="1400" spc="-45" dirty="0">
                <a:latin typeface="Arial"/>
                <a:cs typeface="Arial"/>
              </a:rPr>
              <a:t> </a:t>
            </a:r>
            <a:r>
              <a:rPr sz="1400" dirty="0">
                <a:latin typeface="Arial"/>
                <a:cs typeface="Arial"/>
              </a:rPr>
              <a:t>among</a:t>
            </a:r>
            <a:r>
              <a:rPr sz="1400" spc="-20" dirty="0">
                <a:latin typeface="Arial"/>
                <a:cs typeface="Arial"/>
              </a:rPr>
              <a:t> </a:t>
            </a:r>
            <a:r>
              <a:rPr sz="1400" dirty="0">
                <a:latin typeface="Arial"/>
                <a:cs typeface="Arial"/>
              </a:rPr>
              <a:t>the</a:t>
            </a:r>
            <a:r>
              <a:rPr sz="1400" spc="5" dirty="0">
                <a:latin typeface="Arial"/>
                <a:cs typeface="Arial"/>
              </a:rPr>
              <a:t> </a:t>
            </a:r>
            <a:r>
              <a:rPr sz="1400" dirty="0">
                <a:latin typeface="Arial"/>
                <a:cs typeface="Arial"/>
              </a:rPr>
              <a:t>coordinators,</a:t>
            </a:r>
            <a:r>
              <a:rPr sz="1400" spc="-75" dirty="0">
                <a:latin typeface="Arial"/>
                <a:cs typeface="Arial"/>
              </a:rPr>
              <a:t> </a:t>
            </a:r>
            <a:r>
              <a:rPr sz="1400" dirty="0">
                <a:latin typeface="Arial"/>
                <a:cs typeface="Arial"/>
              </a:rPr>
              <a:t>it</a:t>
            </a:r>
            <a:r>
              <a:rPr sz="1400" spc="25" dirty="0">
                <a:latin typeface="Arial"/>
                <a:cs typeface="Arial"/>
              </a:rPr>
              <a:t> </a:t>
            </a:r>
            <a:r>
              <a:rPr sz="1400" dirty="0">
                <a:latin typeface="Arial"/>
                <a:cs typeface="Arial"/>
              </a:rPr>
              <a:t>is</a:t>
            </a:r>
            <a:r>
              <a:rPr sz="1400" spc="10" dirty="0">
                <a:latin typeface="Arial"/>
                <a:cs typeface="Arial"/>
              </a:rPr>
              <a:t> </a:t>
            </a:r>
            <a:r>
              <a:rPr sz="1400" dirty="0">
                <a:latin typeface="Arial"/>
                <a:cs typeface="Arial"/>
              </a:rPr>
              <a:t>possible</a:t>
            </a:r>
            <a:r>
              <a:rPr sz="1400" spc="-75" dirty="0">
                <a:latin typeface="Arial"/>
                <a:cs typeface="Arial"/>
              </a:rPr>
              <a:t> </a:t>
            </a:r>
            <a:r>
              <a:rPr sz="1400" dirty="0">
                <a:latin typeface="Arial"/>
                <a:cs typeface="Arial"/>
              </a:rPr>
              <a:t>to</a:t>
            </a:r>
            <a:r>
              <a:rPr sz="1400" spc="35" dirty="0">
                <a:latin typeface="Arial"/>
                <a:cs typeface="Arial"/>
              </a:rPr>
              <a:t> </a:t>
            </a:r>
            <a:r>
              <a:rPr sz="1400" spc="-10" dirty="0">
                <a:latin typeface="Arial"/>
                <a:cs typeface="Arial"/>
              </a:rPr>
              <a:t>identify </a:t>
            </a:r>
            <a:r>
              <a:rPr sz="1400" dirty="0">
                <a:latin typeface="Arial"/>
                <a:cs typeface="Arial"/>
              </a:rPr>
              <a:t>whether</a:t>
            </a:r>
            <a:r>
              <a:rPr sz="1400" spc="5" dirty="0">
                <a:latin typeface="Arial"/>
                <a:cs typeface="Arial"/>
              </a:rPr>
              <a:t> </a:t>
            </a:r>
            <a:r>
              <a:rPr sz="1400" dirty="0">
                <a:latin typeface="Arial"/>
                <a:cs typeface="Arial"/>
              </a:rPr>
              <a:t>a</a:t>
            </a:r>
            <a:r>
              <a:rPr sz="1400" spc="-10" dirty="0">
                <a:latin typeface="Arial"/>
                <a:cs typeface="Arial"/>
              </a:rPr>
              <a:t> </a:t>
            </a:r>
            <a:r>
              <a:rPr sz="1400" dirty="0">
                <a:latin typeface="Arial"/>
                <a:cs typeface="Arial"/>
              </a:rPr>
              <a:t>sensor</a:t>
            </a:r>
            <a:r>
              <a:rPr sz="1400" spc="-35" dirty="0">
                <a:latin typeface="Arial"/>
                <a:cs typeface="Arial"/>
              </a:rPr>
              <a:t> </a:t>
            </a:r>
            <a:r>
              <a:rPr sz="1400" dirty="0">
                <a:latin typeface="Arial"/>
                <a:cs typeface="Arial"/>
              </a:rPr>
              <a:t>node</a:t>
            </a:r>
            <a:r>
              <a:rPr sz="1400" spc="-35" dirty="0">
                <a:latin typeface="Arial"/>
                <a:cs typeface="Arial"/>
              </a:rPr>
              <a:t> </a:t>
            </a:r>
            <a:r>
              <a:rPr sz="1400" dirty="0">
                <a:latin typeface="Arial"/>
                <a:cs typeface="Arial"/>
              </a:rPr>
              <a:t>within</a:t>
            </a:r>
            <a:r>
              <a:rPr sz="1400" spc="15" dirty="0">
                <a:latin typeface="Arial"/>
                <a:cs typeface="Arial"/>
              </a:rPr>
              <a:t> </a:t>
            </a:r>
            <a:r>
              <a:rPr sz="1400" dirty="0">
                <a:latin typeface="Arial"/>
                <a:cs typeface="Arial"/>
              </a:rPr>
              <a:t>the</a:t>
            </a:r>
            <a:r>
              <a:rPr sz="1400" spc="-5" dirty="0">
                <a:latin typeface="Arial"/>
                <a:cs typeface="Arial"/>
              </a:rPr>
              <a:t> </a:t>
            </a:r>
            <a:r>
              <a:rPr sz="1400" dirty="0">
                <a:latin typeface="Arial"/>
                <a:cs typeface="Arial"/>
              </a:rPr>
              <a:t>trust</a:t>
            </a:r>
            <a:r>
              <a:rPr sz="1400" spc="-15" dirty="0">
                <a:latin typeface="Arial"/>
                <a:cs typeface="Arial"/>
              </a:rPr>
              <a:t> </a:t>
            </a:r>
            <a:r>
              <a:rPr sz="1400" dirty="0">
                <a:latin typeface="Arial"/>
                <a:cs typeface="Arial"/>
              </a:rPr>
              <a:t>range</a:t>
            </a:r>
            <a:r>
              <a:rPr sz="1400" spc="-30" dirty="0">
                <a:latin typeface="Arial"/>
                <a:cs typeface="Arial"/>
              </a:rPr>
              <a:t> </a:t>
            </a:r>
            <a:r>
              <a:rPr sz="1400" dirty="0">
                <a:latin typeface="Arial"/>
                <a:cs typeface="Arial"/>
              </a:rPr>
              <a:t>is</a:t>
            </a:r>
            <a:r>
              <a:rPr sz="1400" spc="-5" dirty="0">
                <a:latin typeface="Arial"/>
                <a:cs typeface="Arial"/>
              </a:rPr>
              <a:t> </a:t>
            </a:r>
            <a:r>
              <a:rPr sz="1400" dirty="0">
                <a:latin typeface="Arial"/>
                <a:cs typeface="Arial"/>
              </a:rPr>
              <a:t>under</a:t>
            </a:r>
            <a:r>
              <a:rPr sz="1400" spc="-15" dirty="0">
                <a:latin typeface="Arial"/>
                <a:cs typeface="Arial"/>
              </a:rPr>
              <a:t> </a:t>
            </a:r>
            <a:r>
              <a:rPr sz="1400" dirty="0">
                <a:latin typeface="Arial"/>
                <a:cs typeface="Arial"/>
              </a:rPr>
              <a:t>its</a:t>
            </a:r>
            <a:r>
              <a:rPr sz="1400" spc="-25" dirty="0">
                <a:latin typeface="Arial"/>
                <a:cs typeface="Arial"/>
              </a:rPr>
              <a:t> </a:t>
            </a:r>
            <a:r>
              <a:rPr sz="1400" dirty="0">
                <a:latin typeface="Arial"/>
                <a:cs typeface="Arial"/>
              </a:rPr>
              <a:t>own</a:t>
            </a:r>
            <a:r>
              <a:rPr sz="1400" spc="35" dirty="0">
                <a:latin typeface="Arial"/>
                <a:cs typeface="Arial"/>
              </a:rPr>
              <a:t> </a:t>
            </a:r>
            <a:r>
              <a:rPr sz="1400" dirty="0">
                <a:latin typeface="Arial"/>
                <a:cs typeface="Arial"/>
              </a:rPr>
              <a:t>control</a:t>
            </a:r>
            <a:r>
              <a:rPr sz="1400" spc="-30" dirty="0">
                <a:latin typeface="Arial"/>
                <a:cs typeface="Arial"/>
              </a:rPr>
              <a:t> </a:t>
            </a:r>
            <a:r>
              <a:rPr sz="1400" spc="-25" dirty="0">
                <a:latin typeface="Arial"/>
                <a:cs typeface="Arial"/>
              </a:rPr>
              <a:t>or </a:t>
            </a:r>
            <a:r>
              <a:rPr sz="1400" dirty="0">
                <a:latin typeface="Arial"/>
                <a:cs typeface="Arial"/>
              </a:rPr>
              <a:t>under</a:t>
            </a:r>
            <a:r>
              <a:rPr sz="1400" spc="-5" dirty="0">
                <a:latin typeface="Arial"/>
                <a:cs typeface="Arial"/>
              </a:rPr>
              <a:t> </a:t>
            </a:r>
            <a:r>
              <a:rPr sz="1400" dirty="0">
                <a:latin typeface="Arial"/>
                <a:cs typeface="Arial"/>
              </a:rPr>
              <a:t>the control</a:t>
            </a:r>
            <a:r>
              <a:rPr sz="1400" spc="-45" dirty="0">
                <a:latin typeface="Arial"/>
                <a:cs typeface="Arial"/>
              </a:rPr>
              <a:t> </a:t>
            </a:r>
            <a:r>
              <a:rPr sz="1400" dirty="0">
                <a:latin typeface="Arial"/>
                <a:cs typeface="Arial"/>
              </a:rPr>
              <a:t>of</a:t>
            </a:r>
            <a:r>
              <a:rPr sz="1400" spc="20" dirty="0">
                <a:latin typeface="Arial"/>
                <a:cs typeface="Arial"/>
              </a:rPr>
              <a:t> </a:t>
            </a:r>
            <a:r>
              <a:rPr sz="1400" dirty="0">
                <a:latin typeface="Arial"/>
                <a:cs typeface="Arial"/>
              </a:rPr>
              <a:t>another</a:t>
            </a:r>
            <a:r>
              <a:rPr sz="1400" spc="-25" dirty="0">
                <a:latin typeface="Arial"/>
                <a:cs typeface="Arial"/>
              </a:rPr>
              <a:t> BAN</a:t>
            </a:r>
            <a:endParaRPr sz="1400" dirty="0">
              <a:latin typeface="Arial"/>
              <a:cs typeface="Arial"/>
            </a:endParaRPr>
          </a:p>
        </p:txBody>
      </p:sp>
      <p:sp>
        <p:nvSpPr>
          <p:cNvPr id="12" name="object 1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5" name="スライド番号プレースホルダー 14">
            <a:extLst>
              <a:ext uri="{FF2B5EF4-FFF2-40B4-BE49-F238E27FC236}">
                <a16:creationId xmlns:a16="http://schemas.microsoft.com/office/drawing/2014/main" id="{1650468F-6000-D0F5-B858-8FD17CCA1473}"/>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57</a:t>
            </a:fld>
            <a:endParaRPr spc="-50" dirty="0">
              <a:latin typeface="Times New Roman"/>
              <a:cs typeface="Times New Roman"/>
            </a:endParaRPr>
          </a:p>
        </p:txBody>
      </p:sp>
      <p:pic>
        <p:nvPicPr>
          <p:cNvPr id="6" name="object 6"/>
          <p:cNvPicPr/>
          <p:nvPr/>
        </p:nvPicPr>
        <p:blipFill>
          <a:blip r:embed="rId2" cstate="print"/>
          <a:stretch>
            <a:fillRect/>
          </a:stretch>
        </p:blipFill>
        <p:spPr>
          <a:xfrm>
            <a:off x="824152" y="4341481"/>
            <a:ext cx="2659242" cy="1885591"/>
          </a:xfrm>
          <a:prstGeom prst="rect">
            <a:avLst/>
          </a:prstGeom>
        </p:spPr>
      </p:pic>
      <p:pic>
        <p:nvPicPr>
          <p:cNvPr id="7" name="object 7"/>
          <p:cNvPicPr/>
          <p:nvPr/>
        </p:nvPicPr>
        <p:blipFill>
          <a:blip r:embed="rId3" cstate="print"/>
          <a:stretch>
            <a:fillRect/>
          </a:stretch>
        </p:blipFill>
        <p:spPr>
          <a:xfrm>
            <a:off x="5013384" y="4352028"/>
            <a:ext cx="2820551" cy="1896518"/>
          </a:xfrm>
          <a:prstGeom prst="rect">
            <a:avLst/>
          </a:prstGeom>
        </p:spPr>
      </p:pic>
      <p:grpSp>
        <p:nvGrpSpPr>
          <p:cNvPr id="8" name="object 8"/>
          <p:cNvGrpSpPr/>
          <p:nvPr/>
        </p:nvGrpSpPr>
        <p:grpSpPr>
          <a:xfrm>
            <a:off x="3974084" y="5037835"/>
            <a:ext cx="519430" cy="476884"/>
            <a:chOff x="3974084" y="5037835"/>
            <a:chExt cx="519430" cy="476884"/>
          </a:xfrm>
        </p:grpSpPr>
        <p:sp>
          <p:nvSpPr>
            <p:cNvPr id="9" name="object 9"/>
            <p:cNvSpPr/>
            <p:nvPr/>
          </p:nvSpPr>
          <p:spPr>
            <a:xfrm>
              <a:off x="3986784" y="5050535"/>
              <a:ext cx="494030" cy="451484"/>
            </a:xfrm>
            <a:custGeom>
              <a:avLst/>
              <a:gdLst/>
              <a:ahLst/>
              <a:cxnLst/>
              <a:rect l="l" t="t" r="r" b="b"/>
              <a:pathLst>
                <a:path w="494029" h="451485">
                  <a:moveTo>
                    <a:pt x="268224" y="0"/>
                  </a:moveTo>
                  <a:lnTo>
                    <a:pt x="268224" y="112775"/>
                  </a:lnTo>
                  <a:lnTo>
                    <a:pt x="0" y="112775"/>
                  </a:lnTo>
                  <a:lnTo>
                    <a:pt x="0" y="338327"/>
                  </a:lnTo>
                  <a:lnTo>
                    <a:pt x="268224" y="338327"/>
                  </a:lnTo>
                  <a:lnTo>
                    <a:pt x="268224" y="451103"/>
                  </a:lnTo>
                  <a:lnTo>
                    <a:pt x="493776" y="225551"/>
                  </a:lnTo>
                  <a:lnTo>
                    <a:pt x="26822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986784" y="5050535"/>
              <a:ext cx="494030" cy="451484"/>
            </a:xfrm>
            <a:custGeom>
              <a:avLst/>
              <a:gdLst/>
              <a:ahLst/>
              <a:cxnLst/>
              <a:rect l="l" t="t" r="r" b="b"/>
              <a:pathLst>
                <a:path w="494029" h="451485">
                  <a:moveTo>
                    <a:pt x="0" y="112775"/>
                  </a:moveTo>
                  <a:lnTo>
                    <a:pt x="268224" y="112775"/>
                  </a:lnTo>
                  <a:lnTo>
                    <a:pt x="268224" y="0"/>
                  </a:lnTo>
                  <a:lnTo>
                    <a:pt x="493776" y="225551"/>
                  </a:lnTo>
                  <a:lnTo>
                    <a:pt x="268224" y="451103"/>
                  </a:lnTo>
                  <a:lnTo>
                    <a:pt x="268224" y="338327"/>
                  </a:lnTo>
                  <a:lnTo>
                    <a:pt x="0" y="338327"/>
                  </a:lnTo>
                  <a:lnTo>
                    <a:pt x="0" y="112775"/>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2872572" y="6197967"/>
            <a:ext cx="30257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Fig4.</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how</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to</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identify</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overlap</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situations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4706920" y="6481255"/>
            <a:ext cx="110489"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9</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object 3"/>
          <p:cNvPicPr/>
          <p:nvPr/>
        </p:nvPicPr>
        <p:blipFill>
          <a:blip r:embed="rId2" cstate="print"/>
          <a:stretch>
            <a:fillRect/>
          </a:stretch>
        </p:blipFill>
        <p:spPr>
          <a:xfrm>
            <a:off x="4997945" y="3051428"/>
            <a:ext cx="3714393" cy="2438388"/>
          </a:xfrm>
          <a:prstGeom prst="rect">
            <a:avLst/>
          </a:prstGeom>
        </p:spPr>
      </p:pic>
      <p:sp>
        <p:nvSpPr>
          <p:cNvPr id="4" name="object 4"/>
          <p:cNvSpPr txBox="1">
            <a:spLocks noGrp="1"/>
          </p:cNvSpPr>
          <p:nvPr>
            <p:ph type="title"/>
          </p:nvPr>
        </p:nvSpPr>
        <p:spPr>
          <a:xfrm>
            <a:off x="256479" y="544389"/>
            <a:ext cx="8902890" cy="516808"/>
          </a:xfrm>
          <a:prstGeom prst="rect">
            <a:avLst/>
          </a:prstGeom>
        </p:spPr>
        <p:txBody>
          <a:bodyPr vert="horz" wrap="square" lIns="0" tIns="11430" rIns="0" bIns="0" rtlCol="0">
            <a:spAutoFit/>
          </a:bodyPr>
          <a:lstStyle/>
          <a:p>
            <a:pPr marL="12700">
              <a:lnSpc>
                <a:spcPct val="100000"/>
              </a:lnSpc>
              <a:spcBef>
                <a:spcPts val="90"/>
              </a:spcBef>
            </a:pPr>
            <a:r>
              <a:rPr lang="en-US" sz="3200" b="1" dirty="0">
                <a:latin typeface="Times New Roman"/>
                <a:cs typeface="Times New Roman"/>
              </a:rPr>
              <a:t>8.6</a:t>
            </a:r>
            <a:r>
              <a:rPr sz="3200" b="1" spc="-85" dirty="0">
                <a:latin typeface="Times New Roman"/>
                <a:cs typeface="Times New Roman"/>
              </a:rPr>
              <a:t> </a:t>
            </a:r>
            <a:r>
              <a:rPr sz="3200" b="1" dirty="0">
                <a:latin typeface="Times New Roman"/>
                <a:cs typeface="Times New Roman"/>
              </a:rPr>
              <a:t>MAC</a:t>
            </a:r>
            <a:r>
              <a:rPr sz="3200" b="1" spc="-45" dirty="0">
                <a:latin typeface="Times New Roman"/>
                <a:cs typeface="Times New Roman"/>
              </a:rPr>
              <a:t> </a:t>
            </a:r>
            <a:r>
              <a:rPr sz="3200" b="1" dirty="0">
                <a:latin typeface="Times New Roman"/>
                <a:cs typeface="Times New Roman"/>
              </a:rPr>
              <a:t>protocol</a:t>
            </a:r>
            <a:r>
              <a:rPr sz="3200" b="1" spc="-120" dirty="0">
                <a:latin typeface="Times New Roman"/>
                <a:cs typeface="Times New Roman"/>
              </a:rPr>
              <a:t> </a:t>
            </a:r>
            <a:r>
              <a:rPr sz="3200" b="1" dirty="0">
                <a:latin typeface="Times New Roman"/>
                <a:cs typeface="Times New Roman"/>
              </a:rPr>
              <a:t>of</a:t>
            </a:r>
            <a:r>
              <a:rPr sz="3200" b="1" spc="-95" dirty="0">
                <a:latin typeface="Times New Roman"/>
                <a:cs typeface="Times New Roman"/>
              </a:rPr>
              <a:t> </a:t>
            </a:r>
            <a:r>
              <a:rPr sz="3200" b="1" dirty="0">
                <a:latin typeface="Times New Roman"/>
                <a:cs typeface="Times New Roman"/>
              </a:rPr>
              <a:t>MAP(Managed</a:t>
            </a:r>
            <a:r>
              <a:rPr sz="3200" b="1" spc="-20" dirty="0">
                <a:latin typeface="Times New Roman"/>
                <a:cs typeface="Times New Roman"/>
              </a:rPr>
              <a:t> </a:t>
            </a:r>
            <a:r>
              <a:rPr sz="3200" b="1" dirty="0">
                <a:latin typeface="Times New Roman"/>
                <a:cs typeface="Times New Roman"/>
              </a:rPr>
              <a:t>access</a:t>
            </a:r>
            <a:r>
              <a:rPr sz="3200" b="1" spc="-45" dirty="0">
                <a:latin typeface="Times New Roman"/>
                <a:cs typeface="Times New Roman"/>
              </a:rPr>
              <a:t> </a:t>
            </a:r>
            <a:r>
              <a:rPr sz="3200" b="1" spc="-10" dirty="0">
                <a:latin typeface="Times New Roman"/>
                <a:cs typeface="Times New Roman"/>
              </a:rPr>
              <a:t>period)</a:t>
            </a:r>
            <a:endParaRPr sz="3200" b="1" dirty="0">
              <a:latin typeface="Times New Roman"/>
              <a:cs typeface="Times New Roman"/>
            </a:endParaRPr>
          </a:p>
        </p:txBody>
      </p:sp>
      <p:sp>
        <p:nvSpPr>
          <p:cNvPr id="22" name="object 2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58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329745" y="1539281"/>
            <a:ext cx="8350884" cy="1245870"/>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Divide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Superframe's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structure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into</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two</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parts,</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50" normalizeH="0" baseline="0" noProof="0" dirty="0">
                <a:ln>
                  <a:noFill/>
                </a:ln>
                <a:solidFill>
                  <a:sysClr val="windowText" lastClr="000000"/>
                </a:solidFill>
                <a:effectLst/>
                <a:uLnTx/>
                <a:uFillTx/>
                <a:latin typeface="Arial"/>
                <a:cs typeface="Arial"/>
              </a:rPr>
              <a:t>2</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3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not</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2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Send</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same</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time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356870" marR="0" lvl="0" indent="-344170" defTabSz="914400" eaLnBrk="1" fontAlgn="auto" latinLnBrk="0" hangingPunct="1">
              <a:lnSpc>
                <a:spcPct val="100000"/>
              </a:lnSpc>
              <a:spcBef>
                <a:spcPts val="0"/>
              </a:spcBef>
              <a:spcAft>
                <a:spcPts val="0"/>
              </a:spcAft>
              <a:buClr>
                <a:srgbClr val="00CC99"/>
              </a:buClr>
              <a:buSzTx/>
              <a:buFontTx/>
              <a:buAutoNum type="arabicPeriod" startAt="2"/>
              <a:tabLst>
                <a:tab pos="356870"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In</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sensor</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related</a:t>
            </a:r>
            <a:r>
              <a:rPr kumimoji="0" sz="1600" b="1" i="0" u="none" strike="noStrike" kern="0" cap="none" spc="-40"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to</a:t>
            </a:r>
            <a:r>
              <a:rPr kumimoji="0" sz="1600" b="1" i="0" u="none" strike="noStrike" kern="0" cap="none" spc="-1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rgbClr val="FF0000"/>
                </a:solidFill>
                <a:effectLst/>
                <a:uLnTx/>
                <a:uFillTx/>
                <a:latin typeface="Arial"/>
                <a:cs typeface="Arial"/>
              </a:rPr>
              <a:t>interference</a:t>
            </a:r>
            <a:r>
              <a:rPr kumimoji="0" sz="1600" b="1" i="0" u="none" strike="noStrike" kern="0" cap="none" spc="-45" normalizeH="0" baseline="0" noProof="0" dirty="0">
                <a:ln>
                  <a:noFill/>
                </a:ln>
                <a:solidFill>
                  <a:srgbClr val="FF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are</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allocated</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8450" marR="0" lvl="1" indent="-285750" defTabSz="914400" eaLnBrk="1" fontAlgn="auto" latinLnBrk="0" hangingPunct="1">
              <a:lnSpc>
                <a:spcPct val="100000"/>
              </a:lnSpc>
              <a:spcBef>
                <a:spcPts val="0"/>
              </a:spcBef>
              <a:spcAft>
                <a:spcPts val="0"/>
              </a:spcAft>
              <a:buClr>
                <a:srgbClr val="00CC99"/>
              </a:buClr>
              <a:buSzTx/>
              <a:buFont typeface="Wingdings"/>
              <a:buChar char=""/>
              <a:tabLst>
                <a:tab pos="298450"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When</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attempts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transmit</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at</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 other</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placed</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in</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 standby</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state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268224" y="1115567"/>
            <a:ext cx="1045844" cy="365760"/>
          </a:xfrm>
          <a:prstGeom prst="rect">
            <a:avLst/>
          </a:prstGeom>
          <a:solidFill>
            <a:srgbClr val="EDF8F4"/>
          </a:solidFill>
          <a:ln w="25400">
            <a:solidFill>
              <a:srgbClr val="00946E"/>
            </a:solidFill>
          </a:ln>
        </p:spPr>
        <p:txBody>
          <a:bodyPr vert="horz" wrap="square" lIns="0" tIns="46990" rIns="0" bIns="0" rtlCol="0">
            <a:spAutoFit/>
          </a:bodyPr>
          <a:lstStyle/>
          <a:p>
            <a:pPr marL="71120"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3" cstate="print"/>
          <a:stretch>
            <a:fillRect/>
          </a:stretch>
        </p:blipFill>
        <p:spPr>
          <a:xfrm>
            <a:off x="389789" y="3196611"/>
            <a:ext cx="3697163" cy="2076786"/>
          </a:xfrm>
          <a:prstGeom prst="rect">
            <a:avLst/>
          </a:prstGeom>
        </p:spPr>
      </p:pic>
      <p:grpSp>
        <p:nvGrpSpPr>
          <p:cNvPr id="9" name="object 9"/>
          <p:cNvGrpSpPr/>
          <p:nvPr/>
        </p:nvGrpSpPr>
        <p:grpSpPr>
          <a:xfrm>
            <a:off x="4263644" y="3989323"/>
            <a:ext cx="565150" cy="598805"/>
            <a:chOff x="4263644" y="3989323"/>
            <a:chExt cx="565150" cy="598805"/>
          </a:xfrm>
        </p:grpSpPr>
        <p:sp>
          <p:nvSpPr>
            <p:cNvPr id="10" name="object 10"/>
            <p:cNvSpPr/>
            <p:nvPr/>
          </p:nvSpPr>
          <p:spPr>
            <a:xfrm>
              <a:off x="4276344" y="4002023"/>
              <a:ext cx="539750" cy="573405"/>
            </a:xfrm>
            <a:custGeom>
              <a:avLst/>
              <a:gdLst/>
              <a:ahLst/>
              <a:cxnLst/>
              <a:rect l="l" t="t" r="r" b="b"/>
              <a:pathLst>
                <a:path w="539750" h="573404">
                  <a:moveTo>
                    <a:pt x="269748" y="0"/>
                  </a:moveTo>
                  <a:lnTo>
                    <a:pt x="269748" y="143256"/>
                  </a:lnTo>
                  <a:lnTo>
                    <a:pt x="0" y="143256"/>
                  </a:lnTo>
                  <a:lnTo>
                    <a:pt x="0" y="429768"/>
                  </a:lnTo>
                  <a:lnTo>
                    <a:pt x="269748" y="429768"/>
                  </a:lnTo>
                  <a:lnTo>
                    <a:pt x="269748" y="573024"/>
                  </a:lnTo>
                  <a:lnTo>
                    <a:pt x="539496" y="286512"/>
                  </a:lnTo>
                  <a:lnTo>
                    <a:pt x="2697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276344" y="4002023"/>
              <a:ext cx="539750" cy="573405"/>
            </a:xfrm>
            <a:custGeom>
              <a:avLst/>
              <a:gdLst/>
              <a:ahLst/>
              <a:cxnLst/>
              <a:rect l="l" t="t" r="r" b="b"/>
              <a:pathLst>
                <a:path w="539750" h="573404">
                  <a:moveTo>
                    <a:pt x="0" y="143256"/>
                  </a:moveTo>
                  <a:lnTo>
                    <a:pt x="269748" y="143256"/>
                  </a:lnTo>
                  <a:lnTo>
                    <a:pt x="269748" y="0"/>
                  </a:lnTo>
                  <a:lnTo>
                    <a:pt x="539496" y="286512"/>
                  </a:lnTo>
                  <a:lnTo>
                    <a:pt x="269748" y="573024"/>
                  </a:lnTo>
                  <a:lnTo>
                    <a:pt x="269748" y="429768"/>
                  </a:lnTo>
                  <a:lnTo>
                    <a:pt x="0" y="429768"/>
                  </a:lnTo>
                  <a:lnTo>
                    <a:pt x="0" y="143256"/>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402300" y="5269122"/>
            <a:ext cx="8304530" cy="895350"/>
          </a:xfrm>
          <a:prstGeom prst="rect">
            <a:avLst/>
          </a:prstGeom>
        </p:spPr>
        <p:txBody>
          <a:bodyPr vert="horz" wrap="square" lIns="0" tIns="49530" rIns="0" bIns="0" rtlCol="0">
            <a:spAutoFit/>
          </a:bodyPr>
          <a:lstStyle/>
          <a:p>
            <a:pPr marL="2461895" marR="0" lvl="0" indent="0" defTabSz="914400" eaLnBrk="1" fontAlgn="auto" latinLnBrk="0" hangingPunct="1">
              <a:lnSpc>
                <a:spcPct val="100000"/>
              </a:lnSpc>
              <a:spcBef>
                <a:spcPts val="39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Fig4.</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31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separating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interference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non-interference,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collision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does</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occur</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efficient</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transmission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done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689202" y="1122434"/>
            <a:ext cx="23850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polling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324355" y="4104132"/>
            <a:ext cx="372110" cy="256540"/>
          </a:xfrm>
          <a:prstGeom prst="rect">
            <a:avLst/>
          </a:prstGeom>
          <a:solidFill>
            <a:srgbClr val="FFFFFF"/>
          </a:solidFill>
          <a:ln w="9525">
            <a:solidFill>
              <a:srgbClr val="3333CC"/>
            </a:solidFill>
          </a:ln>
        </p:spPr>
        <p:txBody>
          <a:bodyPr vert="horz" wrap="square" lIns="0" tIns="42545" rIns="0" bIns="0" rtlCol="0">
            <a:spAutoFit/>
          </a:bodyPr>
          <a:lstStyle/>
          <a:p>
            <a:pPr marL="88900"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p:nvPr/>
        </p:nvSpPr>
        <p:spPr>
          <a:xfrm>
            <a:off x="4939284" y="35676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txBox="1"/>
          <p:nvPr/>
        </p:nvSpPr>
        <p:spPr>
          <a:xfrm>
            <a:off x="4939284" y="3567684"/>
            <a:ext cx="372110" cy="253365"/>
          </a:xfrm>
          <a:prstGeom prst="rect">
            <a:avLst/>
          </a:prstGeom>
          <a:ln w="9525">
            <a:solidFill>
              <a:srgbClr val="3333CC"/>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2799588" y="4113276"/>
            <a:ext cx="372110" cy="256540"/>
          </a:xfrm>
          <a:prstGeom prst="rect">
            <a:avLst/>
          </a:prstGeom>
          <a:solidFill>
            <a:srgbClr val="FFFFFF"/>
          </a:solidFill>
          <a:ln w="9525">
            <a:solidFill>
              <a:srgbClr val="FFC000"/>
            </a:solidFill>
          </a:ln>
        </p:spPr>
        <p:txBody>
          <a:bodyPr vert="horz" wrap="square" lIns="0" tIns="42545" rIns="0" bIns="0" rtlCol="0">
            <a:spAutoFit/>
          </a:bodyPr>
          <a:lstStyle/>
          <a:p>
            <a:pPr marL="89535" marR="0" lvl="0" indent="0" defTabSz="914400" eaLnBrk="1" fontAlgn="auto" latinLnBrk="0" hangingPunct="1">
              <a:lnSpc>
                <a:spcPct val="100000"/>
              </a:lnSpc>
              <a:spcBef>
                <a:spcPts val="33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p:nvPr/>
        </p:nvSpPr>
        <p:spPr>
          <a:xfrm>
            <a:off x="4930140" y="4634484"/>
            <a:ext cx="372110" cy="253365"/>
          </a:xfrm>
          <a:custGeom>
            <a:avLst/>
            <a:gdLst/>
            <a:ahLst/>
            <a:cxnLst/>
            <a:rect l="l" t="t" r="r" b="b"/>
            <a:pathLst>
              <a:path w="372110" h="253364">
                <a:moveTo>
                  <a:pt x="371856" y="0"/>
                </a:moveTo>
                <a:lnTo>
                  <a:pt x="0" y="0"/>
                </a:lnTo>
                <a:lnTo>
                  <a:pt x="0" y="252984"/>
                </a:lnTo>
                <a:lnTo>
                  <a:pt x="371856" y="252984"/>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txBox="1"/>
          <p:nvPr/>
        </p:nvSpPr>
        <p:spPr>
          <a:xfrm>
            <a:off x="4930140" y="4634484"/>
            <a:ext cx="372110" cy="253365"/>
          </a:xfrm>
          <a:prstGeom prst="rect">
            <a:avLst/>
          </a:prstGeom>
          <a:ln w="9525">
            <a:solidFill>
              <a:srgbClr val="FFC000"/>
            </a:solidFill>
          </a:ln>
        </p:spPr>
        <p:txBody>
          <a:bodyPr vert="horz" wrap="square" lIns="0" tIns="41275" rIns="0" bIns="0" rtlCol="0">
            <a:spAutoFit/>
          </a:bodyPr>
          <a:lstStyle/>
          <a:p>
            <a:pPr marL="89535" marR="0" lvl="0" indent="0" defTabSz="914400" eaLnBrk="1" fontAlgn="auto" latinLnBrk="0" hangingPunct="1">
              <a:lnSpc>
                <a:spcPct val="100000"/>
              </a:lnSpc>
              <a:spcBef>
                <a:spcPts val="32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p:nvPr/>
        </p:nvSpPr>
        <p:spPr>
          <a:xfrm>
            <a:off x="5861303" y="3203448"/>
            <a:ext cx="1405255" cy="207645"/>
          </a:xfrm>
          <a:prstGeom prst="rect">
            <a:avLst/>
          </a:prstGeom>
          <a:solidFill>
            <a:srgbClr val="FFFFFF"/>
          </a:solidFill>
        </p:spPr>
        <p:txBody>
          <a:bodyPr vert="horz" wrap="square" lIns="0" tIns="19050" rIns="0" bIns="0" rtlCol="0">
            <a:spAutoFit/>
          </a:bodyPr>
          <a:lstStyle/>
          <a:p>
            <a:pPr marL="90170" marR="0" lvl="0" indent="0" defTabSz="914400" eaLnBrk="1" fontAlgn="auto" latinLnBrk="0" hangingPunct="1">
              <a:lnSpc>
                <a:spcPct val="100000"/>
              </a:lnSpc>
              <a:spcBef>
                <a:spcPts val="1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p:nvPr/>
        </p:nvSpPr>
        <p:spPr>
          <a:xfrm>
            <a:off x="7403592" y="3215639"/>
            <a:ext cx="1164590" cy="207645"/>
          </a:xfrm>
          <a:prstGeom prst="rect">
            <a:avLst/>
          </a:prstGeom>
          <a:solidFill>
            <a:srgbClr val="FFFFFF"/>
          </a:solidFill>
        </p:spPr>
        <p:txBody>
          <a:bodyPr vert="horz" wrap="square" lIns="0" tIns="20320" rIns="0" bIns="0" rtlCol="0">
            <a:spAutoFit/>
          </a:bodyPr>
          <a:lstStyle/>
          <a:p>
            <a:pPr marL="9144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56117" y="530672"/>
            <a:ext cx="8860103" cy="516808"/>
          </a:xfrm>
          <a:prstGeom prst="rect">
            <a:avLst/>
          </a:prstGeom>
        </p:spPr>
        <p:txBody>
          <a:bodyPr vert="horz" wrap="square" lIns="0" tIns="11430" rIns="0" bIns="0" rtlCol="0">
            <a:spAutoFit/>
          </a:bodyPr>
          <a:lstStyle/>
          <a:p>
            <a:pPr marL="12700">
              <a:lnSpc>
                <a:spcPct val="100000"/>
              </a:lnSpc>
              <a:spcBef>
                <a:spcPts val="90"/>
              </a:spcBef>
            </a:pPr>
            <a:r>
              <a:rPr lang="en-US" sz="3200" b="1" dirty="0">
                <a:latin typeface="Times New Roman"/>
                <a:cs typeface="Times New Roman"/>
              </a:rPr>
              <a:t>8.7</a:t>
            </a:r>
            <a:r>
              <a:rPr sz="3200" b="1" spc="-80" dirty="0">
                <a:latin typeface="Times New Roman"/>
                <a:cs typeface="Times New Roman"/>
              </a:rPr>
              <a:t> </a:t>
            </a:r>
            <a:r>
              <a:rPr sz="3200" b="1" dirty="0">
                <a:latin typeface="Times New Roman"/>
                <a:cs typeface="Times New Roman"/>
              </a:rPr>
              <a:t>MAC</a:t>
            </a:r>
            <a:r>
              <a:rPr sz="3200" b="1" spc="-40" dirty="0">
                <a:latin typeface="Times New Roman"/>
                <a:cs typeface="Times New Roman"/>
              </a:rPr>
              <a:t> </a:t>
            </a:r>
            <a:r>
              <a:rPr sz="3200" b="1" dirty="0">
                <a:latin typeface="Times New Roman"/>
                <a:cs typeface="Times New Roman"/>
              </a:rPr>
              <a:t>protocol</a:t>
            </a:r>
            <a:r>
              <a:rPr sz="3200" b="1" spc="-110" dirty="0">
                <a:latin typeface="Times New Roman"/>
                <a:cs typeface="Times New Roman"/>
              </a:rPr>
              <a:t> </a:t>
            </a:r>
            <a:r>
              <a:rPr sz="3200" b="1" dirty="0">
                <a:latin typeface="Times New Roman"/>
                <a:cs typeface="Times New Roman"/>
              </a:rPr>
              <a:t>of</a:t>
            </a:r>
            <a:r>
              <a:rPr sz="3200" b="1" spc="-90" dirty="0">
                <a:latin typeface="Times New Roman"/>
                <a:cs typeface="Times New Roman"/>
              </a:rPr>
              <a:t> </a:t>
            </a:r>
            <a:r>
              <a:rPr sz="3200" b="1" dirty="0">
                <a:latin typeface="Times New Roman"/>
                <a:cs typeface="Times New Roman"/>
              </a:rPr>
              <a:t>RAP(Random</a:t>
            </a:r>
            <a:r>
              <a:rPr sz="3200" b="1" spc="-80" dirty="0">
                <a:latin typeface="Times New Roman"/>
                <a:cs typeface="Times New Roman"/>
              </a:rPr>
              <a:t> </a:t>
            </a:r>
            <a:r>
              <a:rPr sz="3200" b="1" dirty="0">
                <a:latin typeface="Times New Roman"/>
                <a:cs typeface="Times New Roman"/>
              </a:rPr>
              <a:t>Access</a:t>
            </a:r>
            <a:r>
              <a:rPr sz="3200" b="1" spc="-35" dirty="0">
                <a:latin typeface="Times New Roman"/>
                <a:cs typeface="Times New Roman"/>
              </a:rPr>
              <a:t> </a:t>
            </a:r>
            <a:r>
              <a:rPr sz="3200" b="1" spc="-10" dirty="0">
                <a:latin typeface="Times New Roman"/>
                <a:cs typeface="Times New Roman"/>
              </a:rPr>
              <a:t>Period)</a:t>
            </a:r>
            <a:endParaRPr sz="3200" b="1" dirty="0">
              <a:latin typeface="Times New Roman"/>
              <a:cs typeface="Times New Roman"/>
            </a:endParaRPr>
          </a:p>
        </p:txBody>
      </p:sp>
      <p:sp>
        <p:nvSpPr>
          <p:cNvPr id="18" name="object 1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0" name="object 20"/>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59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455996" y="1507554"/>
            <a:ext cx="8133080" cy="1799589"/>
          </a:xfrm>
          <a:prstGeom prst="rect">
            <a:avLst/>
          </a:prstGeom>
        </p:spPr>
        <p:txBody>
          <a:bodyPr vert="horz" wrap="square" lIns="0" tIns="12700" rIns="0" bIns="0" rtlCol="0">
            <a:spAutoFit/>
          </a:bodyPr>
          <a:lstStyle/>
          <a:p>
            <a:pPr marL="298450" marR="0" lvl="0" indent="-286385" defTabSz="914400" eaLnBrk="1" fontAlgn="auto" latinLnBrk="0" hangingPunct="1">
              <a:lnSpc>
                <a:spcPct val="100000"/>
              </a:lnSpc>
              <a:spcBef>
                <a:spcPts val="100"/>
              </a:spcBef>
              <a:spcAft>
                <a:spcPts val="0"/>
              </a:spcAft>
              <a:buClr>
                <a:srgbClr val="00CC99"/>
              </a:buClr>
              <a:buSzTx/>
              <a:buFontTx/>
              <a:buChar char="•"/>
              <a:tabLst>
                <a:tab pos="29845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Superframe's</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RAP</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 </a:t>
            </a:r>
            <a:r>
              <a:rPr kumimoji="0" sz="1800" b="0" i="0" u="none" strike="noStrike" kern="0" cap="none" spc="-10" normalizeH="0" baseline="0" noProof="0" dirty="0">
                <a:ln>
                  <a:noFill/>
                </a:ln>
                <a:solidFill>
                  <a:sysClr val="windowText" lastClr="000000"/>
                </a:solidFill>
                <a:effectLst/>
                <a:uLnTx/>
                <a:uFillTx/>
                <a:latin typeface="Arial"/>
                <a:cs typeface="Arial"/>
              </a:rPr>
              <a:t>follows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508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interfering</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(4</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less),</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conflict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(those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with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lower</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than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competing</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nodes</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do</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not</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compete)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56870" marR="245110" lvl="0" indent="-344805" defTabSz="914400" eaLnBrk="1" fontAlgn="auto" latinLnBrk="0" hangingPunct="1">
              <a:lnSpc>
                <a:spcPct val="100000"/>
              </a:lnSpc>
              <a:spcBef>
                <a:spcPts val="0"/>
              </a:spcBef>
              <a:spcAft>
                <a:spcPts val="0"/>
              </a:spcAft>
              <a:buClr>
                <a:srgbClr val="00CC99"/>
              </a:buClr>
              <a:buSzTx/>
              <a:buFontTx/>
              <a:buAutoNum type="arabicPeriod"/>
              <a:tabLst>
                <a:tab pos="35687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If</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interference</a:t>
            </a:r>
            <a:r>
              <a:rPr kumimoji="0" sz="1800" b="1" i="0" u="none" strike="noStrike" kern="0" cap="none" spc="-3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node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high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UP</a:t>
            </a:r>
            <a:r>
              <a:rPr kumimoji="0" sz="1800" b="1" i="0" u="none" strike="noStrike" kern="0" cap="none" spc="-4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(5</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or</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more),</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compete</a:t>
            </a:r>
            <a:r>
              <a:rPr kumimoji="0" sz="1800" b="1" i="0" u="none" strike="noStrike" kern="0" cap="none" spc="-10" normalizeH="0" baseline="0" noProof="0" dirty="0">
                <a:ln>
                  <a:noFill/>
                </a:ln>
                <a:solidFill>
                  <a:sysClr val="windowText" lastClr="000000"/>
                </a:solidFill>
                <a:effectLst/>
                <a:uLnTx/>
                <a:uFillTx/>
                <a:latin typeface="Arial"/>
                <a:cs typeface="Arial"/>
              </a:rPr>
              <a:t> transmission </a:t>
            </a:r>
            <a:r>
              <a:rPr kumimoji="0" sz="1800" b="1" i="0" u="none" strike="noStrike" kern="0" cap="none" spc="0" normalizeH="0" baseline="0" noProof="0" dirty="0">
                <a:ln>
                  <a:noFill/>
                </a:ln>
                <a:solidFill>
                  <a:sysClr val="windowText" lastClr="000000"/>
                </a:solidFill>
                <a:effectLst/>
                <a:uLnTx/>
                <a:uFillTx/>
                <a:latin typeface="Arial"/>
                <a:cs typeface="Arial"/>
              </a:rPr>
              <a:t>rights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normal</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CSMA/CA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579755" marR="0" lvl="0" indent="0" defTabSz="914400" eaLnBrk="1" fontAlgn="auto" latinLnBrk="0" hangingPunct="1">
              <a:lnSpc>
                <a:spcPct val="100000"/>
              </a:lnSpc>
              <a:spcBef>
                <a:spcPts val="10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Although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contention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will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guarantee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descending</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681182" y="3361433"/>
            <a:ext cx="3395653" cy="1915954"/>
          </a:xfrm>
          <a:prstGeom prst="rect">
            <a:avLst/>
          </a:prstGeom>
        </p:spPr>
      </p:pic>
      <p:pic>
        <p:nvPicPr>
          <p:cNvPr id="7" name="object 7"/>
          <p:cNvPicPr/>
          <p:nvPr/>
        </p:nvPicPr>
        <p:blipFill>
          <a:blip r:embed="rId3" cstate="print"/>
          <a:stretch>
            <a:fillRect/>
          </a:stretch>
        </p:blipFill>
        <p:spPr>
          <a:xfrm>
            <a:off x="5000549" y="3346431"/>
            <a:ext cx="3390188" cy="1911628"/>
          </a:xfrm>
          <a:prstGeom prst="rect">
            <a:avLst/>
          </a:prstGeom>
        </p:spPr>
      </p:pic>
      <p:grpSp>
        <p:nvGrpSpPr>
          <p:cNvPr id="8" name="object 8"/>
          <p:cNvGrpSpPr/>
          <p:nvPr/>
        </p:nvGrpSpPr>
        <p:grpSpPr>
          <a:xfrm>
            <a:off x="4352035" y="4126484"/>
            <a:ext cx="440055" cy="556260"/>
            <a:chOff x="4352035" y="4126484"/>
            <a:chExt cx="440055" cy="556260"/>
          </a:xfrm>
        </p:grpSpPr>
        <p:sp>
          <p:nvSpPr>
            <p:cNvPr id="9" name="object 9"/>
            <p:cNvSpPr/>
            <p:nvPr/>
          </p:nvSpPr>
          <p:spPr>
            <a:xfrm>
              <a:off x="4364735" y="4139184"/>
              <a:ext cx="414655" cy="530860"/>
            </a:xfrm>
            <a:custGeom>
              <a:avLst/>
              <a:gdLst/>
              <a:ahLst/>
              <a:cxnLst/>
              <a:rect l="l" t="t" r="r" b="b"/>
              <a:pathLst>
                <a:path w="414654" h="530860">
                  <a:moveTo>
                    <a:pt x="207264" y="0"/>
                  </a:moveTo>
                  <a:lnTo>
                    <a:pt x="207264" y="132587"/>
                  </a:lnTo>
                  <a:lnTo>
                    <a:pt x="0" y="132587"/>
                  </a:lnTo>
                  <a:lnTo>
                    <a:pt x="0" y="397763"/>
                  </a:lnTo>
                  <a:lnTo>
                    <a:pt x="207264" y="397763"/>
                  </a:lnTo>
                  <a:lnTo>
                    <a:pt x="207264" y="530352"/>
                  </a:lnTo>
                  <a:lnTo>
                    <a:pt x="414528" y="265175"/>
                  </a:lnTo>
                  <a:lnTo>
                    <a:pt x="207264"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364735" y="4139184"/>
              <a:ext cx="414655" cy="530860"/>
            </a:xfrm>
            <a:custGeom>
              <a:avLst/>
              <a:gdLst/>
              <a:ahLst/>
              <a:cxnLst/>
              <a:rect l="l" t="t" r="r" b="b"/>
              <a:pathLst>
                <a:path w="414654" h="530860">
                  <a:moveTo>
                    <a:pt x="0" y="132587"/>
                  </a:moveTo>
                  <a:lnTo>
                    <a:pt x="207264" y="132587"/>
                  </a:lnTo>
                  <a:lnTo>
                    <a:pt x="207264" y="0"/>
                  </a:lnTo>
                  <a:lnTo>
                    <a:pt x="414528" y="265175"/>
                  </a:lnTo>
                  <a:lnTo>
                    <a:pt x="207264" y="530352"/>
                  </a:lnTo>
                  <a:lnTo>
                    <a:pt x="207264" y="397763"/>
                  </a:lnTo>
                  <a:lnTo>
                    <a:pt x="0" y="397763"/>
                  </a:lnTo>
                  <a:lnTo>
                    <a:pt x="0" y="13258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11"/>
          <p:cNvSpPr txBox="1"/>
          <p:nvPr/>
        </p:nvSpPr>
        <p:spPr>
          <a:xfrm>
            <a:off x="510989" y="5241205"/>
            <a:ext cx="8022590" cy="926465"/>
          </a:xfrm>
          <a:prstGeom prst="rect">
            <a:avLst/>
          </a:prstGeom>
        </p:spPr>
        <p:txBody>
          <a:bodyPr vert="horz" wrap="square" lIns="0" tIns="64135" rIns="0" bIns="0" rtlCol="0">
            <a:spAutoFit/>
          </a:bodyPr>
          <a:lstStyle/>
          <a:p>
            <a:pPr marL="0" marR="88900" lvl="0" indent="0" algn="ctr" defTabSz="914400" eaLnBrk="1" fontAlgn="auto" latinLnBrk="0" hangingPunct="1">
              <a:lnSpc>
                <a:spcPct val="100000"/>
              </a:lnSpc>
              <a:spcBef>
                <a:spcPts val="5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Fig5.</a:t>
            </a:r>
            <a:r>
              <a:rPr kumimoji="0" sz="1600" b="0" i="0" u="none" strike="noStrike" kern="0" cap="none" spc="-2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MAC</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protocol</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 </a:t>
            </a:r>
            <a:r>
              <a:rPr kumimoji="0" sz="1600" b="0" i="0" u="none" strike="noStrike" kern="0" cap="none" spc="-25" normalizeH="0" baseline="0" noProof="0" dirty="0">
                <a:ln>
                  <a:noFill/>
                </a:ln>
                <a:solidFill>
                  <a:sysClr val="windowText" lastClr="000000"/>
                </a:solidFill>
                <a:effectLst/>
                <a:uLnTx/>
                <a:uFillTx/>
                <a:latin typeface="Arial"/>
                <a:cs typeface="Arial"/>
              </a:rPr>
              <a:t>RAP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4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It</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possible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reduce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contention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packets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while</a:t>
            </a:r>
            <a:r>
              <a:rPr kumimoji="0" sz="1800" b="1" i="0" u="sng" strike="noStrike" kern="0" cap="none" spc="-5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guaranteeing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in</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descending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order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268224" y="1115567"/>
            <a:ext cx="1071245" cy="365760"/>
          </a:xfrm>
          <a:prstGeom prst="rect">
            <a:avLst/>
          </a:prstGeom>
          <a:solidFill>
            <a:srgbClr val="EDF8F4"/>
          </a:solidFill>
          <a:ln w="25400">
            <a:solidFill>
              <a:srgbClr val="00946E"/>
            </a:solidFill>
          </a:ln>
        </p:spPr>
        <p:txBody>
          <a:bodyPr vert="horz" wrap="square" lIns="0" tIns="46990" rIns="0" bIns="0" rtlCol="0">
            <a:spAutoFit/>
          </a:bodyPr>
          <a:lstStyle/>
          <a:p>
            <a:pPr marL="146685" marR="0" lvl="0" indent="0" defTabSz="914400" eaLnBrk="1" fontAlgn="auto" latinLnBrk="0" hangingPunct="1">
              <a:lnSpc>
                <a:spcPct val="100000"/>
              </a:lnSpc>
              <a:spcBef>
                <a:spcPts val="37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Proposal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1561988" y="1138237"/>
            <a:ext cx="28454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(Adopt</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CSMA</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 CA</a:t>
            </a:r>
            <a:r>
              <a:rPr kumimoji="0" sz="1800" b="0" i="0" u="none" strike="noStrike" kern="0" cap="none" spc="-10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1516380" y="4198620"/>
            <a:ext cx="372110" cy="253365"/>
          </a:xfrm>
          <a:prstGeom prst="rect">
            <a:avLst/>
          </a:prstGeom>
          <a:solidFill>
            <a:srgbClr val="FFFFFF"/>
          </a:solidFill>
          <a:ln w="9525">
            <a:solidFill>
              <a:srgbClr val="3333CC"/>
            </a:solidFill>
          </a:ln>
        </p:spPr>
        <p:txBody>
          <a:bodyPr vert="horz" wrap="square" lIns="0" tIns="40640" rIns="0" bIns="0" rtlCol="0">
            <a:spAutoFit/>
          </a:bodyPr>
          <a:lstStyle/>
          <a:p>
            <a:pPr marL="90170" marR="0" lvl="0" indent="0" defTabSz="914400" eaLnBrk="1" fontAlgn="auto" latinLnBrk="0" hangingPunct="1">
              <a:lnSpc>
                <a:spcPct val="100000"/>
              </a:lnSpc>
              <a:spcBef>
                <a:spcPts val="32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5820155" y="4180332"/>
            <a:ext cx="372110" cy="253365"/>
          </a:xfrm>
          <a:prstGeom prst="rect">
            <a:avLst/>
          </a:prstGeom>
          <a:solidFill>
            <a:srgbClr val="FFFFFF"/>
          </a:solidFill>
          <a:ln w="9525">
            <a:solidFill>
              <a:srgbClr val="3333CC"/>
            </a:solidFill>
          </a:ln>
        </p:spPr>
        <p:txBody>
          <a:bodyPr vert="horz" wrap="square" lIns="0" tIns="41910" rIns="0" bIns="0" rtlCol="0">
            <a:spAutoFit/>
          </a:bodyPr>
          <a:lstStyle/>
          <a:p>
            <a:pPr marL="89535"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2857500" y="4189476"/>
            <a:ext cx="372110" cy="253365"/>
          </a:xfrm>
          <a:prstGeom prst="rect">
            <a:avLst/>
          </a:prstGeom>
          <a:solidFill>
            <a:srgbClr val="FFFFFF"/>
          </a:solidFill>
          <a:ln w="9525">
            <a:solidFill>
              <a:srgbClr val="FFC000"/>
            </a:solidFill>
          </a:ln>
        </p:spPr>
        <p:txBody>
          <a:bodyPr vert="horz" wrap="square" lIns="0" tIns="41910" rIns="0" bIns="0" rtlCol="0">
            <a:spAutoFit/>
          </a:bodyPr>
          <a:lstStyle/>
          <a:p>
            <a:pPr marL="90170" marR="0" lvl="0" indent="0" defTabSz="914400" eaLnBrk="1" fontAlgn="auto" latinLnBrk="0" hangingPunct="1">
              <a:lnSpc>
                <a:spcPct val="100000"/>
              </a:lnSpc>
              <a:spcBef>
                <a:spcPts val="33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213092" y="4174235"/>
            <a:ext cx="372110" cy="253365"/>
          </a:xfrm>
          <a:prstGeom prst="rect">
            <a:avLst/>
          </a:prstGeom>
          <a:solidFill>
            <a:srgbClr val="FFFFFF"/>
          </a:solidFill>
          <a:ln w="9525">
            <a:solidFill>
              <a:srgbClr val="FFC000"/>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2" y="685799"/>
            <a:ext cx="9110266" cy="504612"/>
          </a:xfrm>
        </p:spPr>
        <p:txBody>
          <a:bodyPr/>
          <a:lstStyle/>
          <a:p>
            <a:r>
              <a:rPr lang="en-US" sz="3200" b="1" dirty="0"/>
              <a:t>2.  15.6ma PHY and MAC New Features(1/2)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4" name="Footer Placeholder 3">
            <a:extLst>
              <a:ext uri="{FF2B5EF4-FFF2-40B4-BE49-F238E27FC236}">
                <a16:creationId xmlns:a16="http://schemas.microsoft.com/office/drawing/2014/main" id="{7A1E2DD4-3018-489A-A6E8-9E7B05EE38A0}"/>
              </a:ext>
            </a:extLst>
          </p:cNvPr>
          <p:cNvSpPr>
            <a:spLocks noGrp="1"/>
          </p:cNvSpPr>
          <p:nvPr>
            <p:ph type="ftr" idx="11"/>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R.Kohno, M.Kim, T.Kobayashi, M.Hernandez, D.Anzai, K.Takabayashi, SS.Joo, J.Haapola</a:t>
            </a:r>
            <a:endPar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2540" indent="0">
              <a:lnSpc>
                <a:spcPts val="2000"/>
              </a:lnSpc>
              <a:buNone/>
            </a:pPr>
            <a:r>
              <a:rPr lang="en-US" sz="2000" dirty="0"/>
              <a:t>Since IEEE802.15.6-2012 has too many modes in PHY and MAC, 15.6ma chooses a few modes to simplify specification of PHY and MAC while introduces new error-controlling schemes of FEC and HARQ, and management and data channels for enhanced dependability in various channel models and 8 classes of coexistence models for 8 levels of QoS priority order packets such as</a:t>
            </a:r>
          </a:p>
          <a:p>
            <a:pPr marL="822960" lvl="1" indent="-457200">
              <a:lnSpc>
                <a:spcPts val="2000"/>
              </a:lnSpc>
              <a:buFont typeface="+mj-lt"/>
              <a:buAutoNum type="arabicPeriod"/>
            </a:pPr>
            <a:r>
              <a:rPr lang="en-US" dirty="0"/>
              <a:t>PHY</a:t>
            </a:r>
          </a:p>
          <a:p>
            <a:pPr lvl="2">
              <a:lnSpc>
                <a:spcPts val="2000"/>
              </a:lnSpc>
            </a:pPr>
            <a:r>
              <a:rPr lang="en-US" dirty="0"/>
              <a:t>Various channel coding and decoding matched with QoS priority levels of packets and coexistence classes</a:t>
            </a:r>
          </a:p>
          <a:p>
            <a:pPr lvl="2">
              <a:lnSpc>
                <a:spcPts val="2000"/>
              </a:lnSpc>
            </a:pPr>
            <a:r>
              <a:rPr lang="en-US" dirty="0"/>
              <a:t>Interference mitigation schemes according to various environment of coexistence classes</a:t>
            </a:r>
          </a:p>
          <a:p>
            <a:pPr marL="822960" lvl="1" indent="-457200">
              <a:lnSpc>
                <a:spcPts val="2000"/>
              </a:lnSpc>
              <a:buFont typeface="+mj-lt"/>
              <a:buAutoNum type="arabicPeriod"/>
            </a:pPr>
            <a:r>
              <a:rPr lang="en-US" dirty="0"/>
              <a:t>MAC</a:t>
            </a:r>
          </a:p>
          <a:p>
            <a:pPr lvl="2">
              <a:lnSpc>
                <a:spcPts val="2000"/>
              </a:lnSpc>
            </a:pPr>
            <a:r>
              <a:rPr lang="en-US" dirty="0"/>
              <a:t>Two channels using two UWB band channels are applied for management channel to control frames of coexisting networks and data transmission channel. </a:t>
            </a:r>
            <a:r>
              <a:rPr lang="en-US" dirty="0">
                <a:solidFill>
                  <a:srgbClr val="FF0000"/>
                </a:solidFill>
              </a:rPr>
              <a:t>Its alternative mode is two channels for management and data transmission using a single UWB band channel.</a:t>
            </a:r>
          </a:p>
          <a:p>
            <a:pPr lvl="2">
              <a:lnSpc>
                <a:spcPts val="2000"/>
              </a:lnSpc>
            </a:pPr>
            <a:r>
              <a:rPr lang="en-US" dirty="0"/>
              <a:t>Coordinator-to-coordinator(C2C) negotiation of existing networks</a:t>
            </a:r>
          </a:p>
          <a:p>
            <a:pPr marL="822960" lvl="1" indent="-457200">
              <a:lnSpc>
                <a:spcPts val="2000"/>
              </a:lnSpc>
              <a:buFont typeface="+mj-lt"/>
              <a:buAutoNum type="arabicPeriod"/>
            </a:pPr>
            <a:r>
              <a:rPr lang="en-US" dirty="0"/>
              <a:t>Cross Layer of PHY and MAC</a:t>
            </a:r>
          </a:p>
          <a:p>
            <a:pPr lvl="2">
              <a:lnSpc>
                <a:spcPts val="2000"/>
              </a:lnSpc>
            </a:pPr>
            <a:r>
              <a:rPr lang="en-US" dirty="0"/>
              <a:t>Hybrid ARQ for higher priority of packets in high class of coexistence</a:t>
            </a:r>
          </a:p>
          <a:p>
            <a:pPr marL="365760" lvl="1" indent="0">
              <a:lnSpc>
                <a:spcPts val="2000"/>
              </a:lnSpc>
              <a:buNone/>
            </a:pPr>
            <a:endParaRPr lang="en-US" dirty="0"/>
          </a:p>
        </p:txBody>
      </p:sp>
    </p:spTree>
    <p:extLst>
      <p:ext uri="{BB962C8B-B14F-4D97-AF65-F5344CB8AC3E}">
        <p14:creationId xmlns:p14="http://schemas.microsoft.com/office/powerpoint/2010/main" val="1806941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16371" y="380492"/>
            <a:ext cx="29552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Arial"/>
                <a:cs typeface="Arial"/>
              </a:rPr>
              <a:t>doc.:</a:t>
            </a:r>
            <a:r>
              <a:rPr kumimoji="0" sz="1400" b="1" i="0" u="none" strike="noStrike" kern="0" cap="none" spc="55" normalizeH="0" baseline="0" noProof="0" dirty="0">
                <a:ln>
                  <a:noFill/>
                </a:ln>
                <a:solidFill>
                  <a:sysClr val="windowText" lastClr="000000"/>
                </a:solidFill>
                <a:effectLst/>
                <a:uLnTx/>
                <a:uFillTx/>
                <a:latin typeface="Arial"/>
                <a:cs typeface="Arial"/>
              </a:rPr>
              <a:t> </a:t>
            </a:r>
            <a:r>
              <a:rPr kumimoji="0" sz="1400" b="1" i="0" u="none" strike="noStrike" kern="0" cap="none" spc="0" normalizeH="0" baseline="0" noProof="0" dirty="0">
                <a:ln>
                  <a:noFill/>
                </a:ln>
                <a:solidFill>
                  <a:sysClr val="windowText" lastClr="000000"/>
                </a:solidFill>
                <a:effectLst/>
                <a:uLnTx/>
                <a:uFillTx/>
                <a:latin typeface="Arial"/>
                <a:cs typeface="Arial"/>
              </a:rPr>
              <a:t>IEEE</a:t>
            </a:r>
            <a:r>
              <a:rPr kumimoji="0" sz="1400" b="1" i="0" u="none" strike="noStrike" kern="0" cap="none" spc="20" normalizeH="0" baseline="0" noProof="0" dirty="0">
                <a:ln>
                  <a:noFill/>
                </a:ln>
                <a:solidFill>
                  <a:sysClr val="windowText" lastClr="000000"/>
                </a:solidFill>
                <a:effectLst/>
                <a:uLnTx/>
                <a:uFillTx/>
                <a:latin typeface="Arial"/>
                <a:cs typeface="Arial"/>
              </a:rPr>
              <a:t> </a:t>
            </a:r>
            <a:r>
              <a:rPr kumimoji="0" sz="1400" b="1" i="0" u="none" strike="noStrike" kern="0" cap="none" spc="-25" normalizeH="0" baseline="0" noProof="0" dirty="0">
                <a:ln>
                  <a:noFill/>
                </a:ln>
                <a:solidFill>
                  <a:sysClr val="windowText" lastClr="000000"/>
                </a:solidFill>
                <a:effectLst/>
                <a:uLnTx/>
                <a:uFillTx/>
                <a:latin typeface="Arial"/>
                <a:cs typeface="Arial"/>
              </a:rPr>
              <a:t>802.15-22-0633-00-</a:t>
            </a:r>
            <a:r>
              <a:rPr kumimoji="0" sz="1400" b="1" i="0" u="none" strike="noStrike" kern="0" cap="none" spc="-20" normalizeH="0" baseline="0" noProof="0" dirty="0">
                <a:ln>
                  <a:noFill/>
                </a:ln>
                <a:solidFill>
                  <a:sysClr val="windowText" lastClr="000000"/>
                </a:solidFill>
                <a:effectLst/>
                <a:uLnTx/>
                <a:uFillTx/>
                <a:latin typeface="Arial"/>
                <a:cs typeface="Arial"/>
              </a:rPr>
              <a:t>06ma</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p:nvPr/>
        </p:nvSpPr>
        <p:spPr>
          <a:xfrm>
            <a:off x="699261" y="593725"/>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841917" y="584042"/>
            <a:ext cx="6911116"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8.8</a:t>
            </a:r>
            <a:r>
              <a:rPr sz="3600" b="1" spc="-30" dirty="0">
                <a:latin typeface="Times New Roman"/>
                <a:cs typeface="Times New Roman"/>
              </a:rPr>
              <a:t> </a:t>
            </a:r>
            <a:r>
              <a:rPr sz="3600" b="1" dirty="0">
                <a:latin typeface="Times New Roman"/>
                <a:cs typeface="Times New Roman"/>
              </a:rPr>
              <a:t>Drawback</a:t>
            </a:r>
            <a:r>
              <a:rPr sz="3600" b="1" spc="-20" dirty="0">
                <a:latin typeface="Times New Roman"/>
                <a:cs typeface="Times New Roman"/>
              </a:rPr>
              <a:t> </a:t>
            </a:r>
            <a:r>
              <a:rPr sz="3600" b="1" dirty="0">
                <a:latin typeface="Times New Roman"/>
                <a:cs typeface="Times New Roman"/>
              </a:rPr>
              <a:t>of</a:t>
            </a:r>
            <a:r>
              <a:rPr sz="3600" b="1" spc="5" dirty="0">
                <a:latin typeface="Times New Roman"/>
                <a:cs typeface="Times New Roman"/>
              </a:rPr>
              <a:t> </a:t>
            </a:r>
            <a:r>
              <a:rPr sz="3600" b="1" dirty="0">
                <a:latin typeface="Times New Roman"/>
                <a:cs typeface="Times New Roman"/>
              </a:rPr>
              <a:t>proposed</a:t>
            </a:r>
            <a:r>
              <a:rPr sz="3600" b="1" spc="-15" dirty="0">
                <a:latin typeface="Times New Roman"/>
                <a:cs typeface="Times New Roman"/>
              </a:rPr>
              <a:t> </a:t>
            </a:r>
            <a:r>
              <a:rPr sz="3600" b="1" spc="-10" dirty="0">
                <a:latin typeface="Times New Roman"/>
                <a:cs typeface="Times New Roman"/>
              </a:rPr>
              <a:t>method</a:t>
            </a:r>
            <a:endParaRPr sz="3600" b="1" dirty="0">
              <a:latin typeface="Times New Roman"/>
              <a:cs typeface="Times New Roman"/>
            </a:endParaRPr>
          </a:p>
        </p:txBody>
      </p:sp>
      <p:sp>
        <p:nvSpPr>
          <p:cNvPr id="8" name="object 8"/>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9" name="object 9"/>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7" name="object 7"/>
          <p:cNvSpPr txBox="1"/>
          <p:nvPr/>
        </p:nvSpPr>
        <p:spPr>
          <a:xfrm>
            <a:off x="676097" y="1351639"/>
            <a:ext cx="8074025" cy="4328795"/>
          </a:xfrm>
          <a:prstGeom prst="rect">
            <a:avLst/>
          </a:prstGeom>
        </p:spPr>
        <p:txBody>
          <a:bodyPr vert="horz" wrap="square" lIns="0" tIns="12700" rIns="0" bIns="0" rtlCol="0">
            <a:spAutoFit/>
          </a:bodyPr>
          <a:lstStyle/>
          <a:p>
            <a:pPr marL="384810" marR="0" lvl="0" indent="-344805" defTabSz="914400" eaLnBrk="1" fontAlgn="auto" latinLnBrk="0" hangingPunct="1">
              <a:lnSpc>
                <a:spcPct val="100000"/>
              </a:lnSpc>
              <a:spcBef>
                <a:spcPts val="100"/>
              </a:spcBef>
              <a:spcAft>
                <a:spcPts val="0"/>
              </a:spcAft>
              <a:buClr>
                <a:srgbClr val="00CC99"/>
              </a:buClr>
              <a:buSzTx/>
              <a:buFontTx/>
              <a:buAutoNum type="arabicPeriod"/>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7025" marR="713105" lvl="1" indent="-287020" defTabSz="914400" eaLnBrk="1" fontAlgn="auto" latinLnBrk="0" hangingPunct="1">
              <a:lnSpc>
                <a:spcPct val="100000"/>
              </a:lnSpc>
              <a:spcBef>
                <a:spcPts val="0"/>
              </a:spcBef>
              <a:spcAft>
                <a:spcPts val="0"/>
              </a:spcAft>
              <a:buClr>
                <a:srgbClr val="00CC99"/>
              </a:buClr>
              <a:buSzTx/>
              <a:buFontTx/>
              <a:buChar char="•"/>
              <a:tabLst>
                <a:tab pos="32702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Depending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are </a:t>
            </a:r>
            <a:r>
              <a:rPr kumimoji="0" sz="1800" b="0" i="0" u="none" strike="noStrike" kern="0" cap="none" spc="-10" normalizeH="0" baseline="0" noProof="0" dirty="0">
                <a:ln>
                  <a:noFill/>
                </a:ln>
                <a:solidFill>
                  <a:sysClr val="windowText" lastClr="000000"/>
                </a:solidFill>
                <a:effectLst/>
                <a:uLnTx/>
                <a:uFillTx/>
                <a:latin typeface="Arial"/>
                <a:cs typeface="Arial"/>
              </a:rPr>
              <a:t>degraded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0" indent="-286385"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slots</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 2</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Superframe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rgbClr val="FF0000"/>
                </a:solidFill>
                <a:effectLst/>
                <a:uLnTx/>
                <a:uFillTx/>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384810" marR="0" lvl="0" indent="-344805" defTabSz="914400" eaLnBrk="1" fontAlgn="auto" latinLnBrk="0" hangingPunct="1">
              <a:lnSpc>
                <a:spcPct val="100000"/>
              </a:lnSpc>
              <a:spcBef>
                <a:spcPts val="0"/>
              </a:spcBef>
              <a:spcAft>
                <a:spcPts val="0"/>
              </a:spcAft>
              <a:buClr>
                <a:srgbClr val="00CC99"/>
              </a:buClr>
              <a:buSzTx/>
              <a:buFontTx/>
              <a:buAutoNum type="arabicPeriod" startAt="2"/>
              <a:tabLst>
                <a:tab pos="38481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RAP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0" lvl="1" indent="-286385" defTabSz="914400" eaLnBrk="1" fontAlgn="auto" latinLnBrk="0" hangingPunct="1">
              <a:lnSpc>
                <a:spcPct val="100000"/>
              </a:lnSpc>
              <a:spcBef>
                <a:spcPts val="0"/>
              </a:spcBef>
              <a:spcAft>
                <a:spcPts val="0"/>
              </a:spcAft>
              <a:buClr>
                <a:srgbClr val="00CC99"/>
              </a:buClr>
              <a:buSzTx/>
              <a:buFontTx/>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offeredload</a:t>
            </a:r>
            <a:r>
              <a:rPr kumimoji="0" sz="1800" b="0" i="0" u="none" strike="noStrike" kern="0" cap="none" spc="-8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is</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deteriorates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326390" marR="5080" lvl="0" indent="-287020" defTabSz="914400" eaLnBrk="1" fontAlgn="auto" latinLnBrk="0" hangingPunct="1">
              <a:lnSpc>
                <a:spcPct val="100000"/>
              </a:lnSpc>
              <a:spcBef>
                <a:spcPts val="0"/>
              </a:spcBef>
              <a:spcAft>
                <a:spcPts val="0"/>
              </a:spcAft>
              <a:buClr>
                <a:srgbClr val="00CC99"/>
              </a:buClr>
              <a:buSzTx/>
              <a:buFont typeface="Wingdings"/>
              <a:buChar char=""/>
              <a:tabLst>
                <a:tab pos="326390"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packet</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occurrence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interval</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large,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deterioration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due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competing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large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Arial"/>
              <a:cs typeface="Arial"/>
            </a:endParaRPr>
          </a:p>
          <a:p>
            <a:pPr marL="299085" marR="530225" lvl="0" indent="-287020" algn="just" defTabSz="914400" eaLnBrk="1" fontAlgn="auto" latinLnBrk="0" hangingPunct="1">
              <a:lnSpc>
                <a:spcPct val="100000"/>
              </a:lnSpc>
              <a:spcBef>
                <a:spcPts val="134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Even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these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two</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combinations</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only</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a</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whole</a:t>
            </a:r>
            <a:r>
              <a:rPr kumimoji="0" sz="18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improves,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high</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UP</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is</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particularly</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guaranteed,</a:t>
            </a:r>
            <a:r>
              <a:rPr kumimoji="0" sz="1800" b="1" i="0" u="sng" strike="noStrike" kern="0" cap="none" spc="-4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and</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low UP</a:t>
            </a:r>
            <a:r>
              <a:rPr kumimoji="0" sz="1800" b="1" i="0" u="sng" strike="noStrike" kern="0" cap="none" spc="-2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25" normalizeH="0" baseline="0" noProof="0" dirty="0">
                <a:ln>
                  <a:noFill/>
                </a:ln>
                <a:solidFill>
                  <a:srgbClr val="FF0000"/>
                </a:solidFill>
                <a:effectLst/>
                <a:uLnTx/>
                <a:uFill>
                  <a:solidFill>
                    <a:srgbClr val="FF0000"/>
                  </a:solidFill>
                </a:uFill>
                <a:latin typeface="Arial"/>
                <a:cs typeface="Arial"/>
              </a:rPr>
              <a:t>is</a:t>
            </a:r>
            <a:r>
              <a:rPr kumimoji="0" sz="1800" b="1" i="0" u="none" strike="noStrike" kern="0" cap="none" spc="-2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sacrificed</a:t>
            </a:r>
            <a:r>
              <a:rPr kumimoji="0" sz="1800" b="1" i="0" u="sng" strike="noStrike" kern="0" cap="none" spc="-4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can</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not</a:t>
            </a:r>
            <a:r>
              <a:rPr kumimoji="0" sz="1800" b="1" i="0" u="sng" strike="noStrike" kern="0" cap="none" spc="-10"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be</a:t>
            </a:r>
            <a:r>
              <a:rPr kumimoji="0" sz="1800" b="1" i="0" u="sng" strike="noStrike" kern="0" cap="none" spc="15" normalizeH="0" baseline="0" noProof="0" dirty="0">
                <a:ln>
                  <a:noFill/>
                </a:ln>
                <a:solidFill>
                  <a:srgbClr val="FF0000"/>
                </a:solidFill>
                <a:effectLst/>
                <a:uLnTx/>
                <a:uFill>
                  <a:solidFill>
                    <a:srgbClr val="FF0000"/>
                  </a:solidFill>
                </a:uFill>
                <a:latin typeface="Arial"/>
                <a:cs typeface="Arial"/>
              </a:rPr>
              <a:t> </a:t>
            </a:r>
            <a:r>
              <a:rPr kumimoji="0" sz="1800" b="1" i="0" u="sng" strike="noStrike" kern="0" cap="none" spc="0" normalizeH="0" baseline="0" noProof="0" dirty="0">
                <a:ln>
                  <a:noFill/>
                </a:ln>
                <a:solidFill>
                  <a:srgbClr val="FF0000"/>
                </a:solidFill>
                <a:effectLst/>
                <a:uLnTx/>
                <a:uFill>
                  <a:solidFill>
                    <a:srgbClr val="FF0000"/>
                  </a:solidFill>
                </a:uFill>
                <a:latin typeface="Arial"/>
                <a:cs typeface="Arial"/>
              </a:rPr>
              <a:t>controlled</a:t>
            </a:r>
            <a:r>
              <a:rPr kumimoji="0" sz="1800" b="1" i="0" u="none" strike="noStrike" kern="0" cap="none" spc="-45" normalizeH="0" baseline="0" noProof="0" dirty="0">
                <a:ln>
                  <a:noFill/>
                </a:ln>
                <a:solidFill>
                  <a:srgbClr val="FF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for each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purpose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Wingdings"/>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aim</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respond</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159727" y="602002"/>
            <a:ext cx="6849333"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8.8</a:t>
            </a:r>
            <a:r>
              <a:rPr sz="3600" b="1" dirty="0">
                <a:latin typeface="Times New Roman"/>
                <a:cs typeface="Times New Roman"/>
              </a:rPr>
              <a:t>.1</a:t>
            </a:r>
            <a:r>
              <a:rPr sz="3600" b="1" spc="-5" dirty="0">
                <a:latin typeface="Times New Roman"/>
                <a:cs typeface="Times New Roman"/>
              </a:rPr>
              <a:t> </a:t>
            </a:r>
            <a:r>
              <a:rPr sz="3600" b="1" dirty="0">
                <a:latin typeface="Times New Roman"/>
                <a:cs typeface="Times New Roman"/>
              </a:rPr>
              <a:t>Measures</a:t>
            </a:r>
            <a:r>
              <a:rPr sz="3600" b="1" spc="10" dirty="0">
                <a:latin typeface="Times New Roman"/>
                <a:cs typeface="Times New Roman"/>
              </a:rPr>
              <a:t> </a:t>
            </a:r>
            <a:r>
              <a:rPr sz="3600" b="1" dirty="0">
                <a:latin typeface="Times New Roman"/>
                <a:cs typeface="Times New Roman"/>
              </a:rPr>
              <a:t>to</a:t>
            </a:r>
            <a:r>
              <a:rPr sz="3600" b="1" spc="-5" dirty="0">
                <a:latin typeface="Times New Roman"/>
                <a:cs typeface="Times New Roman"/>
              </a:rPr>
              <a:t> </a:t>
            </a:r>
            <a:r>
              <a:rPr sz="3600" b="1" dirty="0">
                <a:latin typeface="Times New Roman"/>
                <a:cs typeface="Times New Roman"/>
              </a:rPr>
              <a:t>drawback</a:t>
            </a:r>
            <a:r>
              <a:rPr sz="3600" b="1" spc="-5" dirty="0">
                <a:latin typeface="Times New Roman"/>
                <a:cs typeface="Times New Roman"/>
              </a:rPr>
              <a:t> </a:t>
            </a:r>
            <a:r>
              <a:rPr sz="3600" b="1" spc="-25" dirty="0">
                <a:latin typeface="Times New Roman"/>
                <a:cs typeface="Times New Roman"/>
              </a:rPr>
              <a:t>MAP</a:t>
            </a:r>
            <a:endParaRPr sz="3600" b="1" dirty="0">
              <a:latin typeface="Times New Roman"/>
              <a:cs typeface="Times New Roman"/>
            </a:endParaRPr>
          </a:p>
        </p:txBody>
      </p:sp>
      <p:sp>
        <p:nvSpPr>
          <p:cNvPr id="22" name="object 2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61</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438912" y="1133855"/>
            <a:ext cx="1210310" cy="363220"/>
          </a:xfrm>
          <a:prstGeom prst="rect">
            <a:avLst/>
          </a:prstGeom>
          <a:solidFill>
            <a:srgbClr val="EDF8F4"/>
          </a:solidFill>
          <a:ln w="25400">
            <a:solidFill>
              <a:srgbClr val="00946E"/>
            </a:solidFill>
          </a:ln>
        </p:spPr>
        <p:txBody>
          <a:bodyPr vert="horz" wrap="square" lIns="0" tIns="71120" rIns="0" bIns="0" rtlCol="0">
            <a:spAutoFit/>
          </a:bodyPr>
          <a:lstStyle/>
          <a:p>
            <a:pPr marL="123189" marR="0" lvl="0" indent="0" defTabSz="914400" eaLnBrk="1" fontAlgn="auto" latinLnBrk="0" hangingPunct="1">
              <a:lnSpc>
                <a:spcPct val="100000"/>
              </a:lnSpc>
              <a:spcBef>
                <a:spcPts val="56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6" name="object 6"/>
          <p:cNvPicPr/>
          <p:nvPr/>
        </p:nvPicPr>
        <p:blipFill>
          <a:blip r:embed="rId2" cstate="print"/>
          <a:stretch>
            <a:fillRect/>
          </a:stretch>
        </p:blipFill>
        <p:spPr>
          <a:xfrm>
            <a:off x="712427" y="3359036"/>
            <a:ext cx="3313650" cy="1126024"/>
          </a:xfrm>
          <a:prstGeom prst="rect">
            <a:avLst/>
          </a:prstGeom>
        </p:spPr>
      </p:pic>
      <p:grpSp>
        <p:nvGrpSpPr>
          <p:cNvPr id="7" name="object 7"/>
          <p:cNvGrpSpPr/>
          <p:nvPr/>
        </p:nvGrpSpPr>
        <p:grpSpPr>
          <a:xfrm>
            <a:off x="4489196" y="3675379"/>
            <a:ext cx="406400" cy="455295"/>
            <a:chOff x="4489196" y="3675379"/>
            <a:chExt cx="406400" cy="455295"/>
          </a:xfrm>
        </p:grpSpPr>
        <p:sp>
          <p:nvSpPr>
            <p:cNvPr id="8" name="object 8"/>
            <p:cNvSpPr/>
            <p:nvPr/>
          </p:nvSpPr>
          <p:spPr>
            <a:xfrm>
              <a:off x="4501896" y="3688079"/>
              <a:ext cx="381000" cy="429895"/>
            </a:xfrm>
            <a:custGeom>
              <a:avLst/>
              <a:gdLst/>
              <a:ahLst/>
              <a:cxnLst/>
              <a:rect l="l" t="t" r="r" b="b"/>
              <a:pathLst>
                <a:path w="381000" h="429895">
                  <a:moveTo>
                    <a:pt x="190500" y="0"/>
                  </a:moveTo>
                  <a:lnTo>
                    <a:pt x="190500" y="107442"/>
                  </a:lnTo>
                  <a:lnTo>
                    <a:pt x="0" y="107442"/>
                  </a:lnTo>
                  <a:lnTo>
                    <a:pt x="0" y="322326"/>
                  </a:lnTo>
                  <a:lnTo>
                    <a:pt x="190500" y="322326"/>
                  </a:lnTo>
                  <a:lnTo>
                    <a:pt x="190500" y="429768"/>
                  </a:lnTo>
                  <a:lnTo>
                    <a:pt x="381000" y="214884"/>
                  </a:lnTo>
                  <a:lnTo>
                    <a:pt x="190500"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4501896" y="3688079"/>
              <a:ext cx="381000" cy="429895"/>
            </a:xfrm>
            <a:custGeom>
              <a:avLst/>
              <a:gdLst/>
              <a:ahLst/>
              <a:cxnLst/>
              <a:rect l="l" t="t" r="r" b="b"/>
              <a:pathLst>
                <a:path w="381000" h="429895">
                  <a:moveTo>
                    <a:pt x="0" y="107442"/>
                  </a:moveTo>
                  <a:lnTo>
                    <a:pt x="190500" y="107442"/>
                  </a:lnTo>
                  <a:lnTo>
                    <a:pt x="190500" y="0"/>
                  </a:lnTo>
                  <a:lnTo>
                    <a:pt x="381000" y="214884"/>
                  </a:lnTo>
                  <a:lnTo>
                    <a:pt x="190500" y="429768"/>
                  </a:lnTo>
                  <a:lnTo>
                    <a:pt x="190500" y="322326"/>
                  </a:lnTo>
                  <a:lnTo>
                    <a:pt x="0" y="322326"/>
                  </a:lnTo>
                  <a:lnTo>
                    <a:pt x="0" y="107442"/>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 name="object 10"/>
          <p:cNvPicPr/>
          <p:nvPr/>
        </p:nvPicPr>
        <p:blipFill>
          <a:blip r:embed="rId3" cstate="print"/>
          <a:stretch>
            <a:fillRect/>
          </a:stretch>
        </p:blipFill>
        <p:spPr>
          <a:xfrm>
            <a:off x="5263530" y="3353180"/>
            <a:ext cx="3315052" cy="1123949"/>
          </a:xfrm>
          <a:prstGeom prst="rect">
            <a:avLst/>
          </a:prstGeom>
        </p:spPr>
      </p:pic>
      <p:sp>
        <p:nvSpPr>
          <p:cNvPr id="11" name="object 11"/>
          <p:cNvSpPr txBox="1"/>
          <p:nvPr/>
        </p:nvSpPr>
        <p:spPr>
          <a:xfrm>
            <a:off x="1462812" y="3571076"/>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2" name="object 12"/>
          <p:cNvSpPr txBox="1"/>
          <p:nvPr/>
        </p:nvSpPr>
        <p:spPr>
          <a:xfrm>
            <a:off x="2836546" y="3553702"/>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3" name="object 13"/>
          <p:cNvSpPr txBox="1"/>
          <p:nvPr/>
        </p:nvSpPr>
        <p:spPr>
          <a:xfrm>
            <a:off x="5693131" y="3559341"/>
            <a:ext cx="9144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非干渉ノード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4" name="object 14"/>
          <p:cNvSpPr txBox="1"/>
          <p:nvPr/>
        </p:nvSpPr>
        <p:spPr>
          <a:xfrm>
            <a:off x="7239992" y="3578238"/>
            <a:ext cx="762000" cy="152400"/>
          </a:xfrm>
          <a:prstGeom prst="rect">
            <a:avLst/>
          </a:prstGeom>
        </p:spPr>
        <p:txBody>
          <a:bodyPr vert="horz" wrap="square" lIns="0" tIns="0" rIns="0" bIns="0"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ＭＳ ゴシック"/>
                <a:cs typeface="ＭＳ ゴシック"/>
              </a:rPr>
              <a:t>干渉ノード</a:t>
            </a:r>
            <a:endParaRPr kumimoji="0" sz="1200" b="0" i="0" u="none" strike="noStrike" kern="0" cap="none" spc="0" normalizeH="0" baseline="0" noProof="0">
              <a:ln>
                <a:noFill/>
              </a:ln>
              <a:solidFill>
                <a:sysClr val="windowText" lastClr="000000"/>
              </a:solidFill>
              <a:effectLst/>
              <a:uLnTx/>
              <a:uFillTx/>
              <a:latin typeface="ＭＳ ゴシック"/>
              <a:cs typeface="ＭＳ ゴシック"/>
            </a:endParaRPr>
          </a:p>
        </p:txBody>
      </p:sp>
      <p:sp>
        <p:nvSpPr>
          <p:cNvPr id="15" name="object 15"/>
          <p:cNvSpPr txBox="1"/>
          <p:nvPr/>
        </p:nvSpPr>
        <p:spPr>
          <a:xfrm>
            <a:off x="874254" y="1605168"/>
            <a:ext cx="8072120" cy="1870075"/>
          </a:xfrm>
          <a:prstGeom prst="rect">
            <a:avLst/>
          </a:prstGeom>
        </p:spPr>
        <p:txBody>
          <a:bodyPr vert="horz" wrap="square" lIns="0" tIns="13335" rIns="0" bIns="0" rtlCol="0">
            <a:spAutoFit/>
          </a:bodyPr>
          <a:lstStyle/>
          <a:p>
            <a:pPr marL="299085" marR="0" lvl="0" indent="-286385"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Change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ratio</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slots</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1</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MAP</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2</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Superframe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7815" marR="54356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1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1</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MAP</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5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of</a:t>
            </a:r>
            <a:r>
              <a:rPr kumimoji="0" sz="1600" b="1" i="0" u="none" strike="noStrike" kern="0" cap="none" spc="-10" normalizeH="0" baseline="0" noProof="0" dirty="0">
                <a:ln>
                  <a:noFill/>
                </a:ln>
                <a:solidFill>
                  <a:sysClr val="windowText" lastClr="000000"/>
                </a:solidFill>
                <a:effectLst/>
                <a:uLnTx/>
                <a:uFillTx/>
                <a:latin typeface="Arial"/>
                <a:cs typeface="Arial"/>
              </a:rPr>
              <a:t> non-</a:t>
            </a:r>
            <a:r>
              <a:rPr kumimoji="0" sz="1600" b="1" i="0" u="none" strike="noStrike" kern="0" cap="none" spc="0" normalizeH="0" baseline="0" noProof="0" dirty="0">
                <a:ln>
                  <a:noFill/>
                </a:ln>
                <a:solidFill>
                  <a:sysClr val="windowText" lastClr="000000"/>
                </a:solidFill>
                <a:effectLst/>
                <a:uLnTx/>
                <a:uFillTx/>
                <a:latin typeface="Arial"/>
                <a:cs typeface="Arial"/>
              </a:rPr>
              <a:t>interfering</a:t>
            </a:r>
            <a:r>
              <a:rPr kumimoji="0" sz="1600" b="1" i="0" u="none" strike="noStrike" kern="0" cap="none" spc="-4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nodes</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2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2</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a:t>
            </a:r>
            <a:r>
              <a:rPr kumimoji="0" sz="1600" b="1" i="0" u="none" strike="noStrike" kern="0" cap="none" spc="-1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to be</a:t>
            </a:r>
            <a:r>
              <a:rPr kumimoji="0" sz="1600" b="1" i="0" u="none" strike="noStrike" kern="0" cap="none" spc="-30"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the</a:t>
            </a:r>
            <a:r>
              <a:rPr kumimoji="0" sz="1600" b="1" i="0" u="none" strike="noStrike" kern="0" cap="none" spc="-5" normalizeH="0" baseline="0" noProof="0" dirty="0">
                <a:ln>
                  <a:noFill/>
                </a:ln>
                <a:solidFill>
                  <a:sysClr val="windowText" lastClr="000000"/>
                </a:solidFill>
                <a:effectLst/>
                <a:uLnTx/>
                <a:uFillTx/>
                <a:latin typeface="Arial"/>
                <a:cs typeface="Arial"/>
              </a:rPr>
              <a:t> </a:t>
            </a:r>
            <a:r>
              <a:rPr kumimoji="0" sz="1600" b="1" i="0" u="none" strike="noStrike" kern="0" cap="none" spc="0" normalizeH="0" baseline="0" noProof="0" dirty="0">
                <a:ln>
                  <a:noFill/>
                </a:ln>
                <a:solidFill>
                  <a:sysClr val="windowText" lastClr="000000"/>
                </a:solidFill>
                <a:effectLst/>
                <a:uLnTx/>
                <a:uFillTx/>
                <a:latin typeface="Arial"/>
                <a:cs typeface="Arial"/>
              </a:rPr>
              <a:t>number</a:t>
            </a:r>
            <a:r>
              <a:rPr kumimoji="0" sz="1600" b="1" i="0" u="none" strike="noStrike" kern="0" cap="none" spc="-45" normalizeH="0" baseline="0" noProof="0" dirty="0">
                <a:ln>
                  <a:noFill/>
                </a:ln>
                <a:solidFill>
                  <a:sysClr val="windowText" lastClr="000000"/>
                </a:solidFill>
                <a:effectLst/>
                <a:uLnTx/>
                <a:uFillTx/>
                <a:latin typeface="Arial"/>
                <a:cs typeface="Arial"/>
              </a:rPr>
              <a:t> </a:t>
            </a:r>
            <a:r>
              <a:rPr kumimoji="0" sz="1600" b="1" i="0" u="none" strike="noStrike" kern="0" cap="none" spc="-25" normalizeH="0" baseline="0" noProof="0" dirty="0">
                <a:ln>
                  <a:noFill/>
                </a:ln>
                <a:solidFill>
                  <a:sysClr val="windowText" lastClr="000000"/>
                </a:solidFill>
                <a:effectLst/>
                <a:uLnTx/>
                <a:uFillTx/>
                <a:latin typeface="Arial"/>
                <a:cs typeface="Arial"/>
              </a:rPr>
              <a:t>of 	</a:t>
            </a:r>
            <a:r>
              <a:rPr kumimoji="0" sz="1600" b="1" i="0" u="none" strike="noStrike" kern="0" cap="none" spc="0" normalizeH="0" baseline="0" noProof="0" dirty="0">
                <a:ln>
                  <a:noFill/>
                </a:ln>
                <a:solidFill>
                  <a:sysClr val="windowText" lastClr="000000"/>
                </a:solidFill>
                <a:effectLst/>
                <a:uLnTx/>
                <a:uFillTx/>
                <a:latin typeface="Arial"/>
                <a:cs typeface="Arial"/>
              </a:rPr>
              <a:t>interference</a:t>
            </a:r>
            <a:r>
              <a:rPr kumimoji="0" sz="1600" b="1" i="0" u="none" strike="noStrike" kern="0" cap="none" spc="-60" normalizeH="0" baseline="0" noProof="0" dirty="0">
                <a:ln>
                  <a:noFill/>
                </a:ln>
                <a:solidFill>
                  <a:sysClr val="windowText" lastClr="000000"/>
                </a:solidFill>
                <a:effectLst/>
                <a:uLnTx/>
                <a:uFillTx/>
                <a:latin typeface="Arial"/>
                <a:cs typeface="Arial"/>
              </a:rPr>
              <a:t> </a:t>
            </a:r>
            <a:r>
              <a:rPr kumimoji="0" sz="1600" b="1" i="0" u="none" strike="noStrike" kern="0" cap="none" spc="-10" normalizeH="0" baseline="0" noProof="0" dirty="0">
                <a:ln>
                  <a:noFill/>
                </a:ln>
                <a:solidFill>
                  <a:sysClr val="windowText" lastClr="000000"/>
                </a:solidFill>
                <a:effectLst/>
                <a:uLnTx/>
                <a:uFillTx/>
                <a:latin typeface="Arial"/>
                <a:cs typeface="Arial"/>
              </a:rPr>
              <a:t>nodes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748030" marR="0" lvl="0" indent="0" defTabSz="914400" eaLnBrk="1" fontAlgn="auto" latinLnBrk="0" hangingPunct="1">
              <a:lnSpc>
                <a:spcPct val="100000"/>
              </a:lnSpc>
              <a:spcBef>
                <a:spcPts val="69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(It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known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from 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simulation</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this is the optimal</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solution)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2600" b="0" i="0" u="none" strike="noStrike" kern="0" cap="none" spc="0" normalizeH="0" baseline="0" noProof="0">
              <a:ln>
                <a:noFill/>
              </a:ln>
              <a:solidFill>
                <a:sysClr val="windowText" lastClr="000000"/>
              </a:solidFill>
              <a:effectLst/>
              <a:uLnTx/>
              <a:uFillTx/>
              <a:latin typeface="Arial"/>
              <a:cs typeface="Arial"/>
            </a:endParaRPr>
          </a:p>
          <a:p>
            <a:pPr marL="4206240"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Ex)</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non-</a:t>
            </a:r>
            <a:r>
              <a:rPr kumimoji="0" sz="1200" b="0" i="0" u="none" strike="noStrike" kern="0" cap="none" spc="-10" normalizeH="0" baseline="0" noProof="0" dirty="0">
                <a:ln>
                  <a:noFill/>
                </a:ln>
                <a:solidFill>
                  <a:sysClr val="windowText" lastClr="000000"/>
                </a:solidFill>
                <a:effectLst/>
                <a:uLnTx/>
                <a:uFillTx/>
                <a:latin typeface="Arial"/>
                <a:cs typeface="Arial"/>
              </a:rPr>
              <a:t>interference</a:t>
            </a:r>
            <a:r>
              <a:rPr kumimoji="0" sz="1200" b="0" i="0" u="none" strike="noStrike" kern="0" cap="none" spc="-8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1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4</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interference</a:t>
            </a:r>
            <a:r>
              <a:rPr kumimoji="0" sz="1200" b="0" i="0" u="none" strike="noStrike" kern="0" cap="none" spc="-5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nodes</a:t>
            </a:r>
            <a:r>
              <a:rPr kumimoji="0" sz="1200" b="0" i="0" u="none" strike="noStrike" kern="0" cap="none" spc="-40"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and</a:t>
            </a:r>
            <a:r>
              <a:rPr kumimoji="0" sz="1200" b="0" i="0" u="none" strike="noStrike" kern="0" cap="none" spc="-5" normalizeH="0" baseline="0" noProof="0" dirty="0">
                <a:ln>
                  <a:noFill/>
                </a:ln>
                <a:solidFill>
                  <a:sysClr val="windowText" lastClr="000000"/>
                </a:solidFill>
                <a:effectLst/>
                <a:uLnTx/>
                <a:uFillTx/>
                <a:latin typeface="Arial"/>
                <a:cs typeface="Arial"/>
              </a:rPr>
              <a:t> </a:t>
            </a:r>
            <a:r>
              <a:rPr kumimoji="0" sz="1200" b="0" i="0" u="none" strike="noStrike" kern="0" cap="none" spc="-50" normalizeH="0" baseline="0" noProof="0" dirty="0">
                <a:ln>
                  <a:noFill/>
                </a:ln>
                <a:solidFill>
                  <a:sysClr val="windowText" lastClr="000000"/>
                </a:solidFill>
                <a:effectLst/>
                <a:uLnTx/>
                <a:uFillTx/>
                <a:latin typeface="Arial"/>
                <a:cs typeface="Arial"/>
              </a:rPr>
              <a:t>6 </a:t>
            </a:r>
            <a:r>
              <a:rPr kumimoji="0" sz="1200" b="0" i="0" u="none" strike="noStrike" kern="0" cap="none" spc="-10" normalizeH="0" baseline="0" noProof="0" dirty="0">
                <a:ln>
                  <a:noFill/>
                </a:ln>
                <a:solidFill>
                  <a:sysClr val="windowText" lastClr="000000"/>
                </a:solidFill>
                <a:effectLst/>
                <a:uLnTx/>
                <a:uFillTx/>
                <a:latin typeface="Arial"/>
                <a:cs typeface="Arial"/>
              </a:rPr>
              <a:t>slots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txBox="1"/>
          <p:nvPr/>
        </p:nvSpPr>
        <p:spPr>
          <a:xfrm>
            <a:off x="835974" y="4652588"/>
            <a:ext cx="7376159" cy="1166495"/>
          </a:xfrm>
          <a:prstGeom prst="rect">
            <a:avLst/>
          </a:prstGeom>
        </p:spPr>
        <p:txBody>
          <a:bodyPr vert="horz" wrap="square" lIns="0" tIns="12700" rIns="0" bIns="0" rtlCol="0">
            <a:spAutoFit/>
          </a:bodyPr>
          <a:lstStyle/>
          <a:p>
            <a:pPr marL="29209"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Fig6.</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Measures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draw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back</a:t>
            </a:r>
            <a:r>
              <a:rPr kumimoji="0" sz="1800" b="0" i="0" u="none" strike="noStrike" kern="0" cap="none" spc="-25" normalizeH="0" baseline="0" noProof="0" dirty="0">
                <a:ln>
                  <a:noFill/>
                </a:ln>
                <a:solidFill>
                  <a:sysClr val="windowText" lastClr="000000"/>
                </a:solidFill>
                <a:effectLst/>
                <a:uLnTx/>
                <a:uFillTx/>
                <a:latin typeface="Arial"/>
                <a:cs typeface="Arial"/>
              </a:rPr>
              <a:t> MAP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sz="2150" b="0" i="0" u="none" strike="noStrike" kern="0" cap="none" spc="0" normalizeH="0" baseline="0" noProof="0">
              <a:ln>
                <a:noFill/>
              </a:ln>
              <a:solidFill>
                <a:sysClr val="windowText" lastClr="000000"/>
              </a:solidFill>
              <a:effectLst/>
              <a:uLnTx/>
              <a:uFillTx/>
              <a:latin typeface="Arial"/>
              <a:cs typeface="Arial"/>
            </a:endParaRPr>
          </a:p>
          <a:p>
            <a:pPr marL="297815" marR="5080" lvl="0" indent="-285750"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ratio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slots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1</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MAP</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1800" b="1" i="0" u="none" strike="noStrike" kern="0" cap="none" spc="-5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according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number</a:t>
            </a:r>
            <a:r>
              <a:rPr kumimoji="0" sz="18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interfering</a:t>
            </a:r>
            <a:r>
              <a:rPr kumimoji="0" sz="18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nodes,</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there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extra</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1170432" y="3520440"/>
            <a:ext cx="1405255" cy="207645"/>
          </a:xfrm>
          <a:prstGeom prst="rect">
            <a:avLst/>
          </a:prstGeom>
          <a:solidFill>
            <a:srgbClr val="FFFFFF"/>
          </a:solidFill>
        </p:spPr>
        <p:txBody>
          <a:bodyPr vert="horz" wrap="square" lIns="0" tIns="20320" rIns="0" bIns="0" rtlCol="0">
            <a:spAutoFit/>
          </a:bodyPr>
          <a:lstStyle/>
          <a:p>
            <a:pPr marL="89535"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Non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Overlapped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650991" y="3511296"/>
            <a:ext cx="1018540" cy="195580"/>
          </a:xfrm>
          <a:prstGeom prst="rect">
            <a:avLst/>
          </a:prstGeom>
          <a:solidFill>
            <a:srgbClr val="FFFFFF"/>
          </a:solidFill>
        </p:spPr>
        <p:txBody>
          <a:bodyPr vert="horz" wrap="square" lIns="0" tIns="54610" rIns="0" bIns="0" rtlCol="0">
            <a:spAutoFit/>
          </a:bodyPr>
          <a:lstStyle/>
          <a:p>
            <a:pPr marL="91440" marR="0" lvl="0" indent="0" defTabSz="914400" eaLnBrk="1" fontAlgn="auto" latinLnBrk="0" hangingPunct="1">
              <a:lnSpc>
                <a:spcPct val="100000"/>
              </a:lnSpc>
              <a:spcBef>
                <a:spcPts val="430"/>
              </a:spcBef>
              <a:spcAft>
                <a:spcPts val="0"/>
              </a:spcAft>
              <a:buClrTx/>
              <a:buSzTx/>
              <a:buFontTx/>
              <a:buNone/>
              <a:tabLst/>
              <a:defRPr/>
            </a:pPr>
            <a:r>
              <a:rPr kumimoji="0" sz="600" b="0" i="0" u="none" strike="noStrike" kern="0" cap="none" spc="0" normalizeH="0" baseline="0" noProof="0" dirty="0">
                <a:ln>
                  <a:noFill/>
                </a:ln>
                <a:solidFill>
                  <a:sysClr val="windowText" lastClr="000000"/>
                </a:solidFill>
                <a:effectLst/>
                <a:uLnTx/>
                <a:uFillTx/>
                <a:latin typeface="Arial"/>
                <a:cs typeface="Arial"/>
              </a:rPr>
              <a:t>Non</a:t>
            </a:r>
            <a:r>
              <a:rPr kumimoji="0" sz="600" b="0" i="0" u="none" strike="noStrike" kern="0" cap="none" spc="-40"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Overlapped</a:t>
            </a:r>
            <a:r>
              <a:rPr kumimoji="0" sz="600" b="0" i="0" u="none" strike="noStrike" kern="0" cap="none" spc="20"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Nodes</a:t>
            </a:r>
            <a:endParaRPr kumimoji="0" sz="6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7031735" y="3520440"/>
            <a:ext cx="1405255" cy="207645"/>
          </a:xfrm>
          <a:prstGeom prst="rect">
            <a:avLst/>
          </a:prstGeom>
          <a:solidFill>
            <a:srgbClr val="FFFFFF"/>
          </a:solidFill>
        </p:spPr>
        <p:txBody>
          <a:bodyPr vert="horz" wrap="square" lIns="0" tIns="20320" rIns="0" bIns="0" rtlCol="0">
            <a:spAutoFit/>
          </a:bodyPr>
          <a:lstStyle/>
          <a:p>
            <a:pPr marL="9271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p:nvPr/>
        </p:nvSpPr>
        <p:spPr>
          <a:xfrm>
            <a:off x="2694432" y="3535679"/>
            <a:ext cx="1405255" cy="207645"/>
          </a:xfrm>
          <a:custGeom>
            <a:avLst/>
            <a:gdLst/>
            <a:ahLst/>
            <a:cxnLst/>
            <a:rect l="l" t="t" r="r" b="b"/>
            <a:pathLst>
              <a:path w="1405254" h="207645">
                <a:moveTo>
                  <a:pt x="1405128" y="0"/>
                </a:moveTo>
                <a:lnTo>
                  <a:pt x="0" y="0"/>
                </a:lnTo>
                <a:lnTo>
                  <a:pt x="0" y="207263"/>
                </a:lnTo>
                <a:lnTo>
                  <a:pt x="1405128" y="207263"/>
                </a:lnTo>
                <a:lnTo>
                  <a:pt x="140512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txBox="1"/>
          <p:nvPr/>
        </p:nvSpPr>
        <p:spPr>
          <a:xfrm>
            <a:off x="2771761" y="3539757"/>
            <a:ext cx="900430" cy="164465"/>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Interfering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Nodes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227592" y="669063"/>
            <a:ext cx="6666191"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8.8</a:t>
            </a:r>
            <a:r>
              <a:rPr sz="3600" b="1" dirty="0">
                <a:latin typeface="Times New Roman"/>
                <a:cs typeface="Times New Roman"/>
              </a:rPr>
              <a:t>.2</a:t>
            </a:r>
            <a:r>
              <a:rPr sz="3600" b="1" spc="-5" dirty="0">
                <a:latin typeface="Times New Roman"/>
                <a:cs typeface="Times New Roman"/>
              </a:rPr>
              <a:t> </a:t>
            </a:r>
            <a:r>
              <a:rPr sz="3600" b="1" dirty="0">
                <a:latin typeface="Times New Roman"/>
                <a:cs typeface="Times New Roman"/>
              </a:rPr>
              <a:t>Measures</a:t>
            </a:r>
            <a:r>
              <a:rPr sz="3600" b="1" spc="10" dirty="0">
                <a:latin typeface="Times New Roman"/>
                <a:cs typeface="Times New Roman"/>
              </a:rPr>
              <a:t> </a:t>
            </a:r>
            <a:r>
              <a:rPr sz="3600" b="1" dirty="0">
                <a:latin typeface="Times New Roman"/>
                <a:cs typeface="Times New Roman"/>
              </a:rPr>
              <a:t>to</a:t>
            </a:r>
            <a:r>
              <a:rPr sz="3600" b="1" spc="-5" dirty="0">
                <a:latin typeface="Times New Roman"/>
                <a:cs typeface="Times New Roman"/>
              </a:rPr>
              <a:t> </a:t>
            </a:r>
            <a:r>
              <a:rPr sz="3600" b="1" dirty="0">
                <a:latin typeface="Times New Roman"/>
                <a:cs typeface="Times New Roman"/>
              </a:rPr>
              <a:t>drawback</a:t>
            </a:r>
            <a:r>
              <a:rPr sz="3600" b="1" spc="-5" dirty="0">
                <a:latin typeface="Times New Roman"/>
                <a:cs typeface="Times New Roman"/>
              </a:rPr>
              <a:t> </a:t>
            </a:r>
            <a:r>
              <a:rPr sz="3600" b="1" spc="-25" dirty="0">
                <a:latin typeface="Times New Roman"/>
                <a:cs typeface="Times New Roman"/>
              </a:rPr>
              <a:t>MAP</a:t>
            </a:r>
            <a:endParaRPr sz="3600" b="1" dirty="0">
              <a:latin typeface="Times New Roman"/>
              <a:cs typeface="Times New Roman"/>
            </a:endParaRPr>
          </a:p>
        </p:txBody>
      </p:sp>
      <p:sp>
        <p:nvSpPr>
          <p:cNvPr id="20" name="object 20"/>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1" name="object 2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3" name="スライド番号プレースホルダー 22">
            <a:extLst>
              <a:ext uri="{FF2B5EF4-FFF2-40B4-BE49-F238E27FC236}">
                <a16:creationId xmlns:a16="http://schemas.microsoft.com/office/drawing/2014/main" id="{F1767B75-4050-3EF4-DFAA-480BADD7B236}"/>
              </a:ext>
            </a:extLst>
          </p:cNvPr>
          <p:cNvSpPr>
            <a:spLocks noGrp="1"/>
          </p:cNvSpPr>
          <p:nvPr>
            <p:ph type="sldNum" idx="12"/>
          </p:nvPr>
        </p:nvSpPr>
        <p:spPr/>
        <p:txBody>
          <a:bodyPr/>
          <a:lstStyle/>
          <a:p>
            <a:pPr marL="12700">
              <a:lnSpc>
                <a:spcPts val="1410"/>
              </a:lnSpc>
            </a:pPr>
            <a:r>
              <a:rPr lang="fi-FI">
                <a:latin typeface="Times New Roman"/>
                <a:cs typeface="Times New Roman"/>
              </a:rPr>
              <a:t>Slide </a:t>
            </a:r>
            <a:fld id="{81D60167-4931-47E6-BA6A-407CBD079E47}" type="slidenum">
              <a:rPr spc="-50" smtClean="0">
                <a:latin typeface="Times New Roman"/>
                <a:cs typeface="Times New Roman"/>
              </a:rPr>
              <a:t>62</a:t>
            </a:fld>
            <a:endParaRPr spc="-50" dirty="0">
              <a:latin typeface="Times New Roman"/>
              <a:cs typeface="Times New Roman"/>
            </a:endParaRPr>
          </a:p>
        </p:txBody>
      </p:sp>
      <p:sp>
        <p:nvSpPr>
          <p:cNvPr id="5" name="object 5"/>
          <p:cNvSpPr txBox="1"/>
          <p:nvPr/>
        </p:nvSpPr>
        <p:spPr>
          <a:xfrm>
            <a:off x="721280" y="1666485"/>
            <a:ext cx="7731125" cy="1403350"/>
          </a:xfrm>
          <a:prstGeom prst="rect">
            <a:avLst/>
          </a:prstGeom>
        </p:spPr>
        <p:txBody>
          <a:bodyPr vert="horz" wrap="square" lIns="0" tIns="12700" rIns="0" bIns="0" rtlCol="0">
            <a:spAutoFit/>
          </a:bodyPr>
          <a:lstStyle/>
          <a:p>
            <a:pPr marL="298450" marR="0" lvl="0" indent="-285750" defTabSz="914400" eaLnBrk="1" fontAlgn="auto" latinLnBrk="0" hangingPunct="1">
              <a:lnSpc>
                <a:spcPct val="100000"/>
              </a:lnSpc>
              <a:spcBef>
                <a:spcPts val="100"/>
              </a:spcBef>
              <a:spcAft>
                <a:spcPts val="0"/>
              </a:spcAft>
              <a:buClr>
                <a:srgbClr val="4471C4"/>
              </a:buClr>
              <a:buSzTx/>
              <a:buFont typeface="Arial"/>
              <a:buChar char="•"/>
              <a:tabLst>
                <a:tab pos="298450"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Switch</a:t>
            </a:r>
            <a:r>
              <a:rPr kumimoji="0" sz="1800" b="1" i="0" u="none" strike="noStrike" kern="0" cap="none" spc="-3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whether</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to</a:t>
            </a:r>
            <a:r>
              <a:rPr kumimoji="0" sz="1800" b="1" i="0" u="none" strike="noStrike" kern="0" cap="none" spc="2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use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proposed</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method</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for</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each</a:t>
            </a:r>
            <a:r>
              <a:rPr kumimoji="0" sz="1800" b="1" i="0" u="none" strike="noStrike" kern="0" cap="none" spc="-5" normalizeH="0" baseline="0" noProof="0" dirty="0">
                <a:ln>
                  <a:noFill/>
                </a:ln>
                <a:solidFill>
                  <a:sysClr val="windowText" lastClr="000000"/>
                </a:solidFill>
                <a:effectLst/>
                <a:uLnTx/>
                <a:uFillTx/>
                <a:latin typeface="Arial"/>
                <a:cs typeface="Arial"/>
              </a:rPr>
              <a:t> </a:t>
            </a:r>
            <a:r>
              <a:rPr kumimoji="0" sz="1800" b="1" i="0" u="none" strike="noStrike" kern="0" cap="none" spc="-10" normalizeH="0" baseline="0" noProof="0" dirty="0">
                <a:ln>
                  <a:noFill/>
                </a:ln>
                <a:solidFill>
                  <a:sysClr val="windowText" lastClr="000000"/>
                </a:solidFill>
                <a:effectLst/>
                <a:uLnTx/>
                <a:uFillTx/>
                <a:latin typeface="Arial"/>
                <a:cs typeface="Arial"/>
              </a:rPr>
              <a:t>offeredload</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ts val="2135"/>
              </a:lnSpc>
              <a:spcBef>
                <a:spcPts val="45"/>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offeredload</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low,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competing</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rights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normal</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CSMA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0" defTabSz="914400" eaLnBrk="1" fontAlgn="auto" latinLnBrk="0" hangingPunct="1">
              <a:lnSpc>
                <a:spcPts val="2135"/>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CA</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42925" lvl="0" indent="-287020" defTabSz="914400" eaLnBrk="1" fontAlgn="auto" latinLnBrk="0" hangingPunct="1">
              <a:lnSpc>
                <a:spcPct val="100000"/>
              </a:lnSpc>
              <a:spcBef>
                <a:spcPts val="50"/>
              </a:spcBef>
              <a:spcAft>
                <a:spcPts val="0"/>
              </a:spcAft>
              <a:buClr>
                <a:srgbClr val="4471C4"/>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offer</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load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such</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 packets</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conflict, </a:t>
            </a:r>
            <a:r>
              <a:rPr kumimoji="0" sz="1800" b="0" i="0" u="none" strike="noStrike" kern="0" cap="none" spc="0" normalizeH="0" baseline="0" noProof="0" dirty="0">
                <a:ln>
                  <a:noFill/>
                </a:ln>
                <a:solidFill>
                  <a:sysClr val="windowText" lastClr="000000"/>
                </a:solidFill>
                <a:effectLst/>
                <a:uLnTx/>
                <a:uFillTx/>
                <a:latin typeface="Arial"/>
                <a:cs typeface="Arial"/>
              </a:rPr>
              <a:t>countermeasures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made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using</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proposed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1007715" y="3038085"/>
            <a:ext cx="7937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method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264919" y="3221736"/>
            <a:ext cx="2749295" cy="1682483"/>
          </a:xfrm>
          <a:prstGeom prst="rect">
            <a:avLst/>
          </a:prstGeom>
        </p:spPr>
      </p:pic>
      <p:pic>
        <p:nvPicPr>
          <p:cNvPr id="8" name="object 8"/>
          <p:cNvPicPr/>
          <p:nvPr/>
        </p:nvPicPr>
        <p:blipFill>
          <a:blip r:embed="rId3" cstate="print"/>
          <a:stretch>
            <a:fillRect/>
          </a:stretch>
        </p:blipFill>
        <p:spPr>
          <a:xfrm>
            <a:off x="5314763" y="3318778"/>
            <a:ext cx="2636813" cy="1488397"/>
          </a:xfrm>
          <a:prstGeom prst="rect">
            <a:avLst/>
          </a:prstGeom>
        </p:spPr>
      </p:pic>
      <p:sp>
        <p:nvSpPr>
          <p:cNvPr id="9" name="object 9"/>
          <p:cNvSpPr txBox="1"/>
          <p:nvPr/>
        </p:nvSpPr>
        <p:spPr>
          <a:xfrm>
            <a:off x="2259003" y="3081053"/>
            <a:ext cx="49377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893185" algn="l"/>
              </a:tabLst>
              <a:defRPr/>
            </a:pPr>
            <a:r>
              <a:rPr kumimoji="0" sz="1200" b="0" i="0" u="none" strike="noStrike" kern="0" cap="none" spc="0" normalizeH="0" baseline="0" noProof="0" dirty="0">
                <a:ln>
                  <a:noFill/>
                </a:ln>
                <a:solidFill>
                  <a:sysClr val="windowText" lastClr="000000"/>
                </a:solidFill>
                <a:effectLst/>
                <a:uLnTx/>
                <a:uFillTx/>
                <a:latin typeface="Calibri"/>
                <a:cs typeface="Calibri"/>
              </a:rPr>
              <a:t>Low</a:t>
            </a:r>
            <a:r>
              <a:rPr kumimoji="0" sz="1200" b="0" i="0" u="none" strike="noStrike" kern="0" cap="none" spc="5" normalizeH="0" baseline="0" noProof="0" dirty="0">
                <a:ln>
                  <a:noFill/>
                </a:ln>
                <a:solidFill>
                  <a:sysClr val="windowText" lastClr="000000"/>
                </a:solidFill>
                <a:effectLst/>
                <a:uLnTx/>
                <a:uFillTx/>
                <a:latin typeface="Calibri"/>
                <a:cs typeface="Calibri"/>
              </a:rPr>
              <a:t> </a:t>
            </a:r>
            <a:r>
              <a:rPr kumimoji="0" sz="1200" b="0" i="0" u="none" strike="noStrike" kern="0" cap="none" spc="-10" normalizeH="0" baseline="0" noProof="0" dirty="0">
                <a:ln>
                  <a:noFill/>
                </a:ln>
                <a:solidFill>
                  <a:sysClr val="windowText" lastClr="000000"/>
                </a:solidFill>
                <a:effectLst/>
                <a:uLnTx/>
                <a:uFillTx/>
                <a:latin typeface="Calibri"/>
                <a:cs typeface="Calibri"/>
              </a:rPr>
              <a:t>offeredload</a:t>
            </a:r>
            <a:r>
              <a:rPr kumimoji="0" sz="1200" b="0" i="0" u="none" strike="noStrike" kern="0" cap="none" spc="0" normalizeH="0" baseline="0" noProof="0" dirty="0">
                <a:ln>
                  <a:noFill/>
                </a:ln>
                <a:solidFill>
                  <a:sysClr val="windowText" lastClr="000000"/>
                </a:solidFill>
                <a:effectLst/>
                <a:uLnTx/>
                <a:uFillTx/>
                <a:latin typeface="Calibri"/>
                <a:cs typeface="Calibri"/>
              </a:rPr>
              <a:t>	High</a:t>
            </a:r>
            <a:r>
              <a:rPr kumimoji="0" sz="1200" b="0" i="0" u="none" strike="noStrike" kern="0" cap="none" spc="-10" normalizeH="0" baseline="0" noProof="0" dirty="0">
                <a:ln>
                  <a:noFill/>
                </a:ln>
                <a:solidFill>
                  <a:sysClr val="windowText" lastClr="000000"/>
                </a:solidFill>
                <a:effectLst/>
                <a:uLnTx/>
                <a:uFillTx/>
                <a:latin typeface="Calibri"/>
                <a:cs typeface="Calibri"/>
              </a:rPr>
              <a:t> offeredload</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871766" y="5007772"/>
            <a:ext cx="7451090" cy="981075"/>
          </a:xfrm>
          <a:prstGeom prst="rect">
            <a:avLst/>
          </a:prstGeom>
        </p:spPr>
        <p:txBody>
          <a:bodyPr vert="horz" wrap="square" lIns="0" tIns="13335" rIns="0" bIns="0" rtlCol="0">
            <a:spAutoFit/>
          </a:bodyPr>
          <a:lstStyle/>
          <a:p>
            <a:pPr marL="397510" marR="0" lvl="0" indent="0" algn="ctr"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Fig7.</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Measures</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to</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drawback</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MAP</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ts val="2110"/>
              </a:lnSpc>
              <a:spcBef>
                <a:spcPts val="1435"/>
              </a:spcBef>
              <a:spcAft>
                <a:spcPts val="0"/>
              </a:spcAft>
              <a:buClr>
                <a:srgbClr val="4471C4"/>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Due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to</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switching</a:t>
            </a:r>
            <a:r>
              <a:rPr kumimoji="0" sz="1800" b="1" i="0" u="sng" strike="noStrike" kern="0" cap="none" spc="-8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proposed</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scheme,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deterioration</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at</a:t>
            </a:r>
            <a:r>
              <a:rPr kumimoji="0" sz="1800" b="1" i="0" u="none" strike="noStrike" kern="0" cap="none" spc="-25"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the</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time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 low offeredload</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decreases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4190491" y="3775964"/>
            <a:ext cx="930910" cy="504190"/>
            <a:chOff x="4190491" y="3775964"/>
            <a:chExt cx="930910" cy="504190"/>
          </a:xfrm>
        </p:grpSpPr>
        <p:sp>
          <p:nvSpPr>
            <p:cNvPr id="12" name="object 12"/>
            <p:cNvSpPr/>
            <p:nvPr/>
          </p:nvSpPr>
          <p:spPr>
            <a:xfrm>
              <a:off x="4203191" y="3788664"/>
              <a:ext cx="905510" cy="478790"/>
            </a:xfrm>
            <a:custGeom>
              <a:avLst/>
              <a:gdLst/>
              <a:ahLst/>
              <a:cxnLst/>
              <a:rect l="l" t="t" r="r" b="b"/>
              <a:pathLst>
                <a:path w="905510" h="478789">
                  <a:moveTo>
                    <a:pt x="665988" y="0"/>
                  </a:moveTo>
                  <a:lnTo>
                    <a:pt x="665988" y="119634"/>
                  </a:lnTo>
                  <a:lnTo>
                    <a:pt x="239268" y="119634"/>
                  </a:lnTo>
                  <a:lnTo>
                    <a:pt x="239268" y="0"/>
                  </a:lnTo>
                  <a:lnTo>
                    <a:pt x="0" y="239268"/>
                  </a:lnTo>
                  <a:lnTo>
                    <a:pt x="239268" y="478536"/>
                  </a:lnTo>
                  <a:lnTo>
                    <a:pt x="239268" y="358902"/>
                  </a:lnTo>
                  <a:lnTo>
                    <a:pt x="665988" y="358902"/>
                  </a:lnTo>
                  <a:lnTo>
                    <a:pt x="665988" y="478536"/>
                  </a:lnTo>
                  <a:lnTo>
                    <a:pt x="905256" y="239268"/>
                  </a:lnTo>
                  <a:lnTo>
                    <a:pt x="66598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4203191" y="3788664"/>
              <a:ext cx="905510" cy="478790"/>
            </a:xfrm>
            <a:custGeom>
              <a:avLst/>
              <a:gdLst/>
              <a:ahLst/>
              <a:cxnLst/>
              <a:rect l="l" t="t" r="r" b="b"/>
              <a:pathLst>
                <a:path w="905510" h="478789">
                  <a:moveTo>
                    <a:pt x="0" y="239268"/>
                  </a:moveTo>
                  <a:lnTo>
                    <a:pt x="239268" y="0"/>
                  </a:lnTo>
                  <a:lnTo>
                    <a:pt x="239268" y="119634"/>
                  </a:lnTo>
                  <a:lnTo>
                    <a:pt x="665988" y="119634"/>
                  </a:lnTo>
                  <a:lnTo>
                    <a:pt x="665988" y="0"/>
                  </a:lnTo>
                  <a:lnTo>
                    <a:pt x="905256" y="239268"/>
                  </a:lnTo>
                  <a:lnTo>
                    <a:pt x="665988" y="478536"/>
                  </a:lnTo>
                  <a:lnTo>
                    <a:pt x="665988" y="358902"/>
                  </a:lnTo>
                  <a:lnTo>
                    <a:pt x="239268" y="358902"/>
                  </a:lnTo>
                  <a:lnTo>
                    <a:pt x="239268" y="478536"/>
                  </a:lnTo>
                  <a:lnTo>
                    <a:pt x="0" y="239268"/>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438912" y="1274063"/>
            <a:ext cx="1210310" cy="365760"/>
          </a:xfrm>
          <a:prstGeom prst="rect">
            <a:avLst/>
          </a:prstGeom>
          <a:solidFill>
            <a:srgbClr val="EDF8F4"/>
          </a:solidFill>
          <a:ln w="25400">
            <a:solidFill>
              <a:srgbClr val="00946E"/>
            </a:solidFill>
          </a:ln>
        </p:spPr>
        <p:txBody>
          <a:bodyPr vert="horz" wrap="square" lIns="0" tIns="43815" rIns="0" bIns="0" rtlCol="0">
            <a:spAutoFit/>
          </a:bodyPr>
          <a:lstStyle/>
          <a:p>
            <a:pPr marL="89535" marR="0" lvl="0" indent="0" defTabSz="914400" eaLnBrk="1" fontAlgn="auto" latinLnBrk="0" hangingPunct="1">
              <a:lnSpc>
                <a:spcPct val="100000"/>
              </a:lnSpc>
              <a:spcBef>
                <a:spcPts val="345"/>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Measures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4673697" y="6498526"/>
            <a:ext cx="233045" cy="229870"/>
          </a:xfrm>
          <a:prstGeom prst="rect">
            <a:avLst/>
          </a:prstGeom>
        </p:spPr>
        <p:txBody>
          <a:bodyPr vert="horz" wrap="square" lIns="0" tIns="0" rIns="0" bIns="0" rtlCol="0">
            <a:spAutoFit/>
          </a:bodyPr>
          <a:lstStyle/>
          <a:p>
            <a:pPr marL="12700" marR="0" lvl="0" indent="0" defTabSz="914400" eaLnBrk="1" fontAlgn="auto" latinLnBrk="0" hangingPunct="1">
              <a:lnSpc>
                <a:spcPts val="1625"/>
              </a:lnSpc>
              <a:spcBef>
                <a:spcPts val="0"/>
              </a:spcBef>
              <a:spcAft>
                <a:spcPts val="0"/>
              </a:spcAft>
              <a:buClrTx/>
              <a:buSzTx/>
              <a:buFontTx/>
              <a:buNone/>
              <a:tabLst/>
              <a:defRPr/>
            </a:pPr>
            <a:r>
              <a:rPr kumimoji="0" sz="1600" b="0" i="0" u="none" strike="noStrike" kern="0" cap="none" spc="-25" normalizeH="0" baseline="0" noProof="0" dirty="0">
                <a:ln>
                  <a:noFill/>
                </a:ln>
                <a:solidFill>
                  <a:srgbClr val="888888"/>
                </a:solidFill>
                <a:effectLst/>
                <a:uLnTx/>
                <a:uFillTx/>
                <a:latin typeface="Calibri"/>
                <a:cs typeface="Calibri"/>
              </a:rPr>
              <a:t>15</a:t>
            </a:r>
            <a:endParaRPr kumimoji="0" sz="16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4346844" y="3441803"/>
            <a:ext cx="67818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55" normalizeH="0" baseline="0" noProof="0" dirty="0">
                <a:ln>
                  <a:noFill/>
                </a:ln>
                <a:solidFill>
                  <a:sysClr val="windowText" lastClr="000000"/>
                </a:solidFill>
                <a:effectLst/>
                <a:uLnTx/>
                <a:uFillTx/>
                <a:latin typeface="Gill Sans MT"/>
                <a:cs typeface="Gill Sans MT"/>
              </a:rPr>
              <a:t>switching</a:t>
            </a:r>
            <a:endParaRPr kumimoji="0" sz="1200" b="0" i="0" u="none" strike="noStrike" kern="0" cap="none" spc="0" normalizeH="0" baseline="0" noProof="0">
              <a:ln>
                <a:noFill/>
              </a:ln>
              <a:solidFill>
                <a:sysClr val="windowText" lastClr="000000"/>
              </a:solidFill>
              <a:effectLst/>
              <a:uLnTx/>
              <a:uFillTx/>
              <a:latin typeface="Gill Sans MT"/>
              <a:cs typeface="Gill Sans MT"/>
            </a:endParaRPr>
          </a:p>
        </p:txBody>
      </p:sp>
      <p:sp>
        <p:nvSpPr>
          <p:cNvPr id="16" name="object 16"/>
          <p:cNvSpPr txBox="1"/>
          <p:nvPr/>
        </p:nvSpPr>
        <p:spPr>
          <a:xfrm>
            <a:off x="3025139" y="3970020"/>
            <a:ext cx="372110" cy="256540"/>
          </a:xfrm>
          <a:prstGeom prst="rect">
            <a:avLst/>
          </a:prstGeom>
          <a:solidFill>
            <a:srgbClr val="FFFFFF"/>
          </a:solidFill>
          <a:ln w="9525">
            <a:solidFill>
              <a:srgbClr val="FFC000"/>
            </a:solidFill>
          </a:ln>
        </p:spPr>
        <p:txBody>
          <a:bodyPr vert="horz" wrap="square" lIns="0" tIns="43180" rIns="0" bIns="0" rtlCol="0">
            <a:spAutoFit/>
          </a:bodyPr>
          <a:lstStyle/>
          <a:p>
            <a:pPr marL="90170" marR="0" lvl="0" indent="0" defTabSz="914400" eaLnBrk="1" fontAlgn="auto" latinLnBrk="0" hangingPunct="1">
              <a:lnSpc>
                <a:spcPct val="100000"/>
              </a:lnSpc>
              <a:spcBef>
                <a:spcPts val="340"/>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7002780" y="3945635"/>
            <a:ext cx="372110" cy="256540"/>
          </a:xfrm>
          <a:prstGeom prst="rect">
            <a:avLst/>
          </a:prstGeom>
          <a:solidFill>
            <a:srgbClr val="FFFFFF"/>
          </a:solidFill>
          <a:ln w="9525">
            <a:solidFill>
              <a:srgbClr val="FFC000"/>
            </a:solidFill>
          </a:ln>
        </p:spPr>
        <p:txBody>
          <a:bodyPr vert="horz" wrap="square" lIns="0" tIns="42544" rIns="0" bIns="0" rtlCol="0">
            <a:spAutoFit/>
          </a:bodyPr>
          <a:lstStyle/>
          <a:p>
            <a:pPr marL="89535" marR="0" lvl="0" indent="0" defTabSz="914400" eaLnBrk="1" fontAlgn="auto" latinLnBrk="0" hangingPunct="1">
              <a:lnSpc>
                <a:spcPct val="100000"/>
              </a:lnSpc>
              <a:spcBef>
                <a:spcPts val="334"/>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C2</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1869948" y="3930396"/>
            <a:ext cx="372110" cy="253365"/>
          </a:xfrm>
          <a:prstGeom prst="rect">
            <a:avLst/>
          </a:prstGeom>
          <a:solidFill>
            <a:srgbClr val="FFFFFF"/>
          </a:solidFill>
          <a:ln w="9525">
            <a:solidFill>
              <a:srgbClr val="3333CC"/>
            </a:solidFill>
          </a:ln>
        </p:spPr>
        <p:txBody>
          <a:bodyPr vert="horz" wrap="square" lIns="0" tIns="40005" rIns="0" bIns="0" rtlCol="0">
            <a:spAutoFit/>
          </a:bodyPr>
          <a:lstStyle/>
          <a:p>
            <a:pPr marL="88900"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5871971" y="3963923"/>
            <a:ext cx="372110" cy="253365"/>
          </a:xfrm>
          <a:prstGeom prst="rect">
            <a:avLst/>
          </a:prstGeom>
          <a:ln w="9525">
            <a:solidFill>
              <a:srgbClr val="3333CC"/>
            </a:solidFill>
          </a:ln>
        </p:spPr>
        <p:txBody>
          <a:bodyPr vert="horz" wrap="square" lIns="0" tIns="40005" rIns="0" bIns="0" rtlCol="0">
            <a:spAutoFit/>
          </a:bodyPr>
          <a:lstStyle/>
          <a:p>
            <a:pPr marL="88265" marR="0" lvl="0" indent="0" defTabSz="914400" eaLnBrk="1" fontAlgn="auto" latinLnBrk="0" hangingPunct="1">
              <a:lnSpc>
                <a:spcPct val="100000"/>
              </a:lnSpc>
              <a:spcBef>
                <a:spcPts val="315"/>
              </a:spcBef>
              <a:spcAft>
                <a:spcPts val="0"/>
              </a:spcAft>
              <a:buClrTx/>
              <a:buSzTx/>
              <a:buFontTx/>
              <a:buNone/>
              <a:tabLst/>
              <a:defRPr/>
            </a:pPr>
            <a:r>
              <a:rPr kumimoji="0" sz="1050" b="0" i="0" u="none" strike="noStrike" kern="0" cap="none" spc="-25" normalizeH="0" baseline="0" noProof="0" dirty="0">
                <a:ln>
                  <a:noFill/>
                </a:ln>
                <a:solidFill>
                  <a:sysClr val="windowText" lastClr="000000"/>
                </a:solidFill>
                <a:effectLst/>
                <a:uLnTx/>
                <a:uFillTx/>
                <a:latin typeface="Arial"/>
                <a:cs typeface="Arial"/>
              </a:rPr>
              <a:t>C1</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4720844" y="1733804"/>
            <a:ext cx="4317365" cy="3811270"/>
            <a:chOff x="4720844" y="1733804"/>
            <a:chExt cx="4317365" cy="3811270"/>
          </a:xfrm>
        </p:grpSpPr>
        <p:sp>
          <p:nvSpPr>
            <p:cNvPr id="4" name="object 4"/>
            <p:cNvSpPr/>
            <p:nvPr/>
          </p:nvSpPr>
          <p:spPr>
            <a:xfrm>
              <a:off x="4733544" y="1880616"/>
              <a:ext cx="4291965" cy="3651885"/>
            </a:xfrm>
            <a:custGeom>
              <a:avLst/>
              <a:gdLst/>
              <a:ahLst/>
              <a:cxnLst/>
              <a:rect l="l" t="t" r="r" b="b"/>
              <a:pathLst>
                <a:path w="4291965" h="3651885">
                  <a:moveTo>
                    <a:pt x="0" y="0"/>
                  </a:moveTo>
                  <a:lnTo>
                    <a:pt x="4291584" y="0"/>
                  </a:lnTo>
                  <a:lnTo>
                    <a:pt x="4291584" y="3651504"/>
                  </a:lnTo>
                  <a:lnTo>
                    <a:pt x="0" y="3651504"/>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904232" y="1746504"/>
              <a:ext cx="1271270" cy="307975"/>
            </a:xfrm>
            <a:custGeom>
              <a:avLst/>
              <a:gdLst/>
              <a:ahLst/>
              <a:cxnLst/>
              <a:rect l="l" t="t" r="r" b="b"/>
              <a:pathLst>
                <a:path w="1271270" h="307975">
                  <a:moveTo>
                    <a:pt x="1271015" y="0"/>
                  </a:moveTo>
                  <a:lnTo>
                    <a:pt x="0" y="0"/>
                  </a:lnTo>
                  <a:lnTo>
                    <a:pt x="0" y="307848"/>
                  </a:lnTo>
                  <a:lnTo>
                    <a:pt x="1271015" y="307848"/>
                  </a:lnTo>
                  <a:lnTo>
                    <a:pt x="12710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904232" y="1746504"/>
              <a:ext cx="1271270" cy="307975"/>
            </a:xfrm>
            <a:custGeom>
              <a:avLst/>
              <a:gdLst/>
              <a:ahLst/>
              <a:cxnLst/>
              <a:rect l="l" t="t" r="r" b="b"/>
              <a:pathLst>
                <a:path w="1271270" h="307975">
                  <a:moveTo>
                    <a:pt x="0" y="0"/>
                  </a:moveTo>
                  <a:lnTo>
                    <a:pt x="1271015" y="0"/>
                  </a:lnTo>
                  <a:lnTo>
                    <a:pt x="1271015" y="307848"/>
                  </a:lnTo>
                  <a:lnTo>
                    <a:pt x="0" y="307848"/>
                  </a:lnTo>
                  <a:lnTo>
                    <a:pt x="0" y="0"/>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a:spLocks noGrp="1"/>
          </p:cNvSpPr>
          <p:nvPr>
            <p:ph type="title"/>
          </p:nvPr>
        </p:nvSpPr>
        <p:spPr>
          <a:xfrm>
            <a:off x="155673" y="558717"/>
            <a:ext cx="8228420"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8.8</a:t>
            </a:r>
            <a:r>
              <a:rPr sz="3600" b="1" dirty="0">
                <a:latin typeface="Times New Roman"/>
                <a:cs typeface="Times New Roman"/>
              </a:rPr>
              <a:t>.3</a:t>
            </a:r>
            <a:r>
              <a:rPr sz="3600" b="1" spc="-20" dirty="0">
                <a:latin typeface="Times New Roman"/>
                <a:cs typeface="Times New Roman"/>
              </a:rPr>
              <a:t> </a:t>
            </a:r>
            <a:r>
              <a:rPr sz="3600" b="1" dirty="0">
                <a:latin typeface="Times New Roman"/>
                <a:cs typeface="Times New Roman"/>
              </a:rPr>
              <a:t>Control to</a:t>
            </a:r>
            <a:r>
              <a:rPr sz="3600" b="1" spc="-10" dirty="0">
                <a:latin typeface="Times New Roman"/>
                <a:cs typeface="Times New Roman"/>
              </a:rPr>
              <a:t> </a:t>
            </a:r>
            <a:r>
              <a:rPr sz="3600" b="1" dirty="0">
                <a:latin typeface="Times New Roman"/>
                <a:cs typeface="Times New Roman"/>
              </a:rPr>
              <a:t>make</a:t>
            </a:r>
            <a:r>
              <a:rPr sz="3600" b="1" spc="25" dirty="0">
                <a:latin typeface="Times New Roman"/>
                <a:cs typeface="Times New Roman"/>
              </a:rPr>
              <a:t> </a:t>
            </a:r>
            <a:r>
              <a:rPr sz="3600" b="1" dirty="0">
                <a:latin typeface="Times New Roman"/>
                <a:cs typeface="Times New Roman"/>
              </a:rPr>
              <a:t>the</a:t>
            </a:r>
            <a:r>
              <a:rPr sz="3600" b="1" spc="-25" dirty="0">
                <a:latin typeface="Times New Roman"/>
                <a:cs typeface="Times New Roman"/>
              </a:rPr>
              <a:t> </a:t>
            </a:r>
            <a:r>
              <a:rPr sz="3600" b="1" dirty="0">
                <a:latin typeface="Times New Roman"/>
                <a:cs typeface="Times New Roman"/>
              </a:rPr>
              <a:t>priority</a:t>
            </a:r>
            <a:r>
              <a:rPr sz="3600" b="1" spc="-10" dirty="0">
                <a:latin typeface="Times New Roman"/>
                <a:cs typeface="Times New Roman"/>
              </a:rPr>
              <a:t> higher</a:t>
            </a:r>
            <a:endParaRPr sz="3600" b="1" dirty="0">
              <a:latin typeface="Times New Roman"/>
              <a:cs typeface="Times New Roman"/>
            </a:endParaRPr>
          </a:p>
        </p:txBody>
      </p:sp>
      <p:sp>
        <p:nvSpPr>
          <p:cNvPr id="29" name="object 29"/>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31" name="object 3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30" name="object 30"/>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63</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9" name="object 9"/>
          <p:cNvSpPr txBox="1"/>
          <p:nvPr/>
        </p:nvSpPr>
        <p:spPr>
          <a:xfrm>
            <a:off x="535207" y="1129610"/>
            <a:ext cx="8161655" cy="57404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MAC</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 not only</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giving</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whole, </a:t>
            </a:r>
            <a:r>
              <a:rPr kumimoji="0" sz="1800" b="0" i="0" u="none" strike="noStrike" kern="0" cap="none" spc="0" normalizeH="0" baseline="0" noProof="0" dirty="0">
                <a:ln>
                  <a:noFill/>
                </a:ln>
                <a:solidFill>
                  <a:sysClr val="windowText" lastClr="000000"/>
                </a:solidFill>
                <a:effectLst/>
                <a:uLnTx/>
                <a:uFillTx/>
                <a:latin typeface="Arial"/>
                <a:cs typeface="Arial"/>
              </a:rPr>
              <a:t>but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also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differentiating</a:t>
            </a:r>
            <a:r>
              <a:rPr kumimoji="0" sz="1800" b="0" i="0" u="none" strike="noStrike" kern="0" cap="none" spc="-6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between</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high</a:t>
            </a:r>
            <a:r>
              <a:rPr kumimoji="0" sz="1800" b="0" i="0" u="none" strike="noStrike" kern="0" cap="none" spc="-3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and</a:t>
            </a:r>
            <a:r>
              <a:rPr kumimoji="0" sz="1800" b="0" i="0" u="none" strike="noStrike" kern="0" cap="none" spc="-1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low</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5" normalizeH="0" baseline="0" noProof="0" dirty="0">
                <a:ln>
                  <a:noFill/>
                </a:ln>
                <a:solidFill>
                  <a:srgbClr val="FF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16932" y="1893316"/>
            <a:ext cx="1245870" cy="148590"/>
          </a:xfrm>
          <a:prstGeom prst="rect">
            <a:avLst/>
          </a:prstGeom>
          <a:solidFill>
            <a:srgbClr val="FFFFFF"/>
          </a:solidFill>
        </p:spPr>
        <p:txBody>
          <a:bodyPr vert="horz" wrap="square" lIns="0" tIns="0" rIns="0" bIns="0" rtlCol="0">
            <a:spAutoFit/>
          </a:bodyPr>
          <a:lstStyle/>
          <a:p>
            <a:pPr marL="450850" marR="0" lvl="0" indent="0" defTabSz="914400" eaLnBrk="1" fontAlgn="auto" latinLnBrk="0" hangingPunct="1">
              <a:lnSpc>
                <a:spcPts val="1080"/>
              </a:lnSpc>
              <a:spcBef>
                <a:spcPts val="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Arial"/>
                <a:cs typeface="Arial"/>
              </a:rPr>
              <a:t>MAP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123363" y="3842667"/>
            <a:ext cx="856615" cy="255904"/>
          </a:xfrm>
          <a:prstGeom prst="rect">
            <a:avLst/>
          </a:prstGeom>
        </p:spPr>
        <p:txBody>
          <a:bodyPr vert="horz" wrap="square" lIns="0" tIns="0" rIns="0" bIns="0" rtlCol="0">
            <a:spAutoFit/>
          </a:bodyPr>
          <a:lstStyle/>
          <a:p>
            <a:pPr marL="0" marR="0" lvl="0" indent="0" defTabSz="914400" eaLnBrk="1" fontAlgn="auto" latinLnBrk="0" hangingPunct="1">
              <a:lnSpc>
                <a:spcPts val="1989"/>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usual</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2" name="object 12"/>
          <p:cNvGrpSpPr/>
          <p:nvPr/>
        </p:nvGrpSpPr>
        <p:grpSpPr>
          <a:xfrm>
            <a:off x="4973828" y="2157476"/>
            <a:ext cx="3838575" cy="1052830"/>
            <a:chOff x="4973828" y="2157476"/>
            <a:chExt cx="3838575" cy="1052830"/>
          </a:xfrm>
        </p:grpSpPr>
        <p:sp>
          <p:nvSpPr>
            <p:cNvPr id="13" name="object 13"/>
            <p:cNvSpPr/>
            <p:nvPr/>
          </p:nvSpPr>
          <p:spPr>
            <a:xfrm>
              <a:off x="4986528" y="2420112"/>
              <a:ext cx="3813175" cy="777240"/>
            </a:xfrm>
            <a:custGeom>
              <a:avLst/>
              <a:gdLst/>
              <a:ahLst/>
              <a:cxnLst/>
              <a:rect l="l" t="t" r="r" b="b"/>
              <a:pathLst>
                <a:path w="3813175" h="777239">
                  <a:moveTo>
                    <a:pt x="0" y="0"/>
                  </a:moveTo>
                  <a:lnTo>
                    <a:pt x="3813048" y="0"/>
                  </a:lnTo>
                  <a:lnTo>
                    <a:pt x="3813048" y="777239"/>
                  </a:lnTo>
                  <a:lnTo>
                    <a:pt x="0" y="777239"/>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117592" y="2170176"/>
              <a:ext cx="3505200" cy="353695"/>
            </a:xfrm>
            <a:custGeom>
              <a:avLst/>
              <a:gdLst/>
              <a:ahLst/>
              <a:cxnLst/>
              <a:rect l="l" t="t" r="r" b="b"/>
              <a:pathLst>
                <a:path w="3505200" h="353694">
                  <a:moveTo>
                    <a:pt x="3505200" y="0"/>
                  </a:moveTo>
                  <a:lnTo>
                    <a:pt x="0" y="0"/>
                  </a:lnTo>
                  <a:lnTo>
                    <a:pt x="0" y="353567"/>
                  </a:lnTo>
                  <a:lnTo>
                    <a:pt x="3505200" y="353567"/>
                  </a:lnTo>
                  <a:lnTo>
                    <a:pt x="3505200" y="0"/>
                  </a:lnTo>
                  <a:close/>
                </a:path>
              </a:pathLst>
            </a:custGeom>
            <a:solidFill>
              <a:srgbClr val="CCCCC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117592" y="2170176"/>
              <a:ext cx="3505200" cy="353695"/>
            </a:xfrm>
            <a:custGeom>
              <a:avLst/>
              <a:gdLst/>
              <a:ahLst/>
              <a:cxnLst/>
              <a:rect l="l" t="t" r="r" b="b"/>
              <a:pathLst>
                <a:path w="3505200" h="353694">
                  <a:moveTo>
                    <a:pt x="0" y="0"/>
                  </a:moveTo>
                  <a:lnTo>
                    <a:pt x="3505200" y="0"/>
                  </a:lnTo>
                  <a:lnTo>
                    <a:pt x="3505200" y="353567"/>
                  </a:lnTo>
                  <a:lnTo>
                    <a:pt x="0" y="353567"/>
                  </a:lnTo>
                  <a:lnTo>
                    <a:pt x="0" y="0"/>
                  </a:lnTo>
                  <a:close/>
                </a:path>
              </a:pathLst>
            </a:custGeom>
            <a:ln w="254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5117591" y="2170176"/>
            <a:ext cx="3505200" cy="250190"/>
          </a:xfrm>
          <a:prstGeom prst="rect">
            <a:avLst/>
          </a:prstGeom>
          <a:solidFill>
            <a:srgbClr val="CCCCCC"/>
          </a:solidFill>
          <a:ln w="25400">
            <a:solidFill>
              <a:srgbClr val="000000"/>
            </a:solidFill>
          </a:ln>
        </p:spPr>
        <p:txBody>
          <a:bodyPr vert="horz" wrap="square" lIns="0" tIns="25400" rIns="0" bIns="0" rtlCol="0">
            <a:spAutoFit/>
          </a:bodyPr>
          <a:lstStyle/>
          <a:p>
            <a:pPr marL="52705" marR="0" lvl="0" indent="0" defTabSz="914400" eaLnBrk="1" fontAlgn="auto" latinLnBrk="0" hangingPunct="1">
              <a:lnSpc>
                <a:spcPts val="1770"/>
              </a:lnSpc>
              <a:spcBef>
                <a:spcPts val="2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How</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assign</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transmission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rights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txBox="1"/>
          <p:nvPr/>
        </p:nvSpPr>
        <p:spPr>
          <a:xfrm>
            <a:off x="4986528" y="2523744"/>
            <a:ext cx="3813175" cy="673735"/>
          </a:xfrm>
          <a:prstGeom prst="rect">
            <a:avLst/>
          </a:prstGeom>
          <a:ln w="25400">
            <a:solidFill>
              <a:srgbClr val="000000"/>
            </a:solidFill>
          </a:ln>
        </p:spPr>
        <p:txBody>
          <a:bodyPr vert="horz" wrap="square" lIns="0" tIns="33655" rIns="0" bIns="0" rtlCol="0">
            <a:spAutoFit/>
          </a:bodyPr>
          <a:lstStyle/>
          <a:p>
            <a:pPr marL="604520" marR="716915" lvl="0" indent="0" defTabSz="914400" eaLnBrk="1" fontAlgn="auto" latinLnBrk="0" hangingPunct="1">
              <a:lnSpc>
                <a:spcPct val="100000"/>
              </a:lnSpc>
              <a:spcBef>
                <a:spcPts val="2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 one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largest </a:t>
            </a:r>
            <a:r>
              <a:rPr kumimoji="0" sz="1800" b="0" i="0" u="none" strike="noStrike" kern="0" cap="none" spc="0" normalizeH="0" baseline="0" noProof="0" dirty="0">
                <a:ln>
                  <a:noFill/>
                </a:ln>
                <a:solidFill>
                  <a:srgbClr val="FF0000"/>
                </a:solidFill>
                <a:effectLst/>
                <a:uLnTx/>
                <a:uFillTx/>
                <a:latin typeface="Arial"/>
                <a:cs typeface="Arial"/>
              </a:rPr>
              <a:t>UP</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elapsed</a:t>
            </a:r>
            <a:r>
              <a:rPr kumimoji="0" sz="1800" b="0" i="0" u="none" strike="noStrike" kern="0" cap="none" spc="-30"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time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5190744" y="4242815"/>
            <a:ext cx="3371215" cy="612775"/>
          </a:xfrm>
          <a:prstGeom prst="rect">
            <a:avLst/>
          </a:prstGeom>
          <a:ln w="25400">
            <a:solidFill>
              <a:srgbClr val="000000"/>
            </a:solidFill>
          </a:ln>
        </p:spPr>
        <p:txBody>
          <a:bodyPr vert="horz" wrap="square" lIns="0" tIns="46355" rIns="0" bIns="0" rtlCol="0">
            <a:spAutoFit/>
          </a:bodyPr>
          <a:lstStyle/>
          <a:p>
            <a:pPr marL="389255" marR="282575" lvl="0" indent="0" defTabSz="914400" eaLnBrk="1" fontAlgn="auto" latinLnBrk="0" hangingPunct="1">
              <a:lnSpc>
                <a:spcPct val="100000"/>
              </a:lnSpc>
              <a:spcBef>
                <a:spcPts val="36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changed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weighting </a:t>
            </a:r>
            <a:r>
              <a:rPr kumimoji="0" sz="1800" b="0" i="0" u="none" strike="noStrike" kern="0" cap="none" spc="0" normalizeH="0" baseline="0" noProof="0" dirty="0">
                <a:ln>
                  <a:noFill/>
                </a:ln>
                <a:solidFill>
                  <a:sysClr val="windowText" lastClr="000000"/>
                </a:solidFill>
                <a:effectLst/>
                <a:uLnTx/>
                <a:uFillTx/>
                <a:latin typeface="Arial"/>
                <a:cs typeface="Arial"/>
              </a:rPr>
              <a:t>value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called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value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19" name="object 19"/>
          <p:cNvGrpSpPr/>
          <p:nvPr/>
        </p:nvGrpSpPr>
        <p:grpSpPr>
          <a:xfrm>
            <a:off x="6482588" y="3407155"/>
            <a:ext cx="873125" cy="656590"/>
            <a:chOff x="6482588" y="3407155"/>
            <a:chExt cx="873125" cy="656590"/>
          </a:xfrm>
        </p:grpSpPr>
        <p:sp>
          <p:nvSpPr>
            <p:cNvPr id="20" name="object 20"/>
            <p:cNvSpPr/>
            <p:nvPr/>
          </p:nvSpPr>
          <p:spPr>
            <a:xfrm>
              <a:off x="6495288" y="3419855"/>
              <a:ext cx="847725" cy="631190"/>
            </a:xfrm>
            <a:custGeom>
              <a:avLst/>
              <a:gdLst/>
              <a:ahLst/>
              <a:cxnLst/>
              <a:rect l="l" t="t" r="r" b="b"/>
              <a:pathLst>
                <a:path w="847725" h="631189">
                  <a:moveTo>
                    <a:pt x="635508" y="0"/>
                  </a:moveTo>
                  <a:lnTo>
                    <a:pt x="211836" y="0"/>
                  </a:lnTo>
                  <a:lnTo>
                    <a:pt x="211836" y="315467"/>
                  </a:lnTo>
                  <a:lnTo>
                    <a:pt x="0" y="315467"/>
                  </a:lnTo>
                  <a:lnTo>
                    <a:pt x="423672" y="630935"/>
                  </a:lnTo>
                  <a:lnTo>
                    <a:pt x="847344" y="315467"/>
                  </a:lnTo>
                  <a:lnTo>
                    <a:pt x="635508" y="315467"/>
                  </a:lnTo>
                  <a:lnTo>
                    <a:pt x="63550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6495288" y="3419855"/>
              <a:ext cx="847725" cy="631190"/>
            </a:xfrm>
            <a:custGeom>
              <a:avLst/>
              <a:gdLst/>
              <a:ahLst/>
              <a:cxnLst/>
              <a:rect l="l" t="t" r="r" b="b"/>
              <a:pathLst>
                <a:path w="847725" h="631189">
                  <a:moveTo>
                    <a:pt x="0" y="315467"/>
                  </a:moveTo>
                  <a:lnTo>
                    <a:pt x="211836" y="315467"/>
                  </a:lnTo>
                  <a:lnTo>
                    <a:pt x="211836" y="0"/>
                  </a:lnTo>
                  <a:lnTo>
                    <a:pt x="635508" y="0"/>
                  </a:lnTo>
                  <a:lnTo>
                    <a:pt x="635508" y="315467"/>
                  </a:lnTo>
                  <a:lnTo>
                    <a:pt x="847344" y="315467"/>
                  </a:lnTo>
                  <a:lnTo>
                    <a:pt x="423672" y="630935"/>
                  </a:lnTo>
                  <a:lnTo>
                    <a:pt x="0" y="315467"/>
                  </a:lnTo>
                  <a:close/>
                </a:path>
              </a:pathLst>
            </a:custGeom>
            <a:ln w="25400">
              <a:solidFill>
                <a:srgbClr val="0094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2" name="object 22"/>
          <p:cNvPicPr/>
          <p:nvPr/>
        </p:nvPicPr>
        <p:blipFill>
          <a:blip r:embed="rId2" cstate="print"/>
          <a:stretch>
            <a:fillRect/>
          </a:stretch>
        </p:blipFill>
        <p:spPr>
          <a:xfrm>
            <a:off x="1088369" y="3934732"/>
            <a:ext cx="2653002" cy="1351538"/>
          </a:xfrm>
          <a:prstGeom prst="rect">
            <a:avLst/>
          </a:prstGeom>
        </p:spPr>
      </p:pic>
      <p:sp>
        <p:nvSpPr>
          <p:cNvPr id="23" name="object 23"/>
          <p:cNvSpPr txBox="1"/>
          <p:nvPr/>
        </p:nvSpPr>
        <p:spPr>
          <a:xfrm>
            <a:off x="640448" y="4935666"/>
            <a:ext cx="8120380" cy="1244600"/>
          </a:xfrm>
          <a:prstGeom prst="rect">
            <a:avLst/>
          </a:prstGeom>
        </p:spPr>
        <p:txBody>
          <a:bodyPr vert="horz" wrap="square" lIns="0" tIns="12700" rIns="0" bIns="0" rtlCol="0">
            <a:spAutoFit/>
          </a:bodyPr>
          <a:lstStyle/>
          <a:p>
            <a:pPr marL="4501515"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make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priority</a:t>
            </a:r>
            <a:r>
              <a:rPr kumimoji="0" sz="1800" b="0" i="0" u="none" strike="noStrike" kern="0" cap="none" spc="-20" normalizeH="0" baseline="0" noProof="0" dirty="0">
                <a:ln>
                  <a:noFill/>
                </a:ln>
                <a:solidFill>
                  <a:sysClr val="windowText" lastClr="000000"/>
                </a:solidFill>
                <a:effectLst/>
                <a:uLnTx/>
                <a:uFillTx/>
                <a:latin typeface="Arial"/>
                <a:cs typeface="Arial"/>
              </a:rPr>
              <a:t> more </a:t>
            </a:r>
            <a:r>
              <a:rPr kumimoji="0" sz="1800" b="0" i="0" u="none" strike="noStrike" kern="0" cap="none" spc="-10" normalizeH="0" baseline="0" noProof="0" dirty="0">
                <a:ln>
                  <a:noFill/>
                </a:ln>
                <a:solidFill>
                  <a:sysClr val="windowText" lastClr="000000"/>
                </a:solidFill>
                <a:effectLst/>
                <a:uLnTx/>
                <a:uFillTx/>
                <a:latin typeface="Arial"/>
                <a:cs typeface="Arial"/>
              </a:rPr>
              <a:t>dominant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7804" lvl="0" indent="-287020" defTabSz="914400" eaLnBrk="1" fontAlgn="auto" latinLnBrk="0" hangingPunct="1">
              <a:lnSpc>
                <a:spcPct val="100000"/>
              </a:lnSpc>
              <a:spcBef>
                <a:spcPts val="955"/>
              </a:spcBef>
              <a:spcAft>
                <a:spcPts val="0"/>
              </a:spcAft>
              <a:buClr>
                <a:srgbClr val="00CC99"/>
              </a:buClr>
              <a:buSzTx/>
              <a:buFont typeface="Wingdings"/>
              <a:buChar char=""/>
              <a:tabLst>
                <a:tab pos="299085" algn="l"/>
              </a:tabLst>
              <a:defRPr/>
            </a:pP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By</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changing</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parameters,</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we</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can</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cope</a:t>
            </a:r>
            <a:r>
              <a:rPr kumimoji="0" sz="18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with</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each</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design</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policy </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(giving</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performance</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t>
            </a:r>
            <a:r>
              <a:rPr kumimoji="0" sz="18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1"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1"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1"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18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grpSp>
        <p:nvGrpSpPr>
          <p:cNvPr id="24" name="object 24"/>
          <p:cNvGrpSpPr/>
          <p:nvPr/>
        </p:nvGrpSpPr>
        <p:grpSpPr>
          <a:xfrm>
            <a:off x="1654873" y="4477321"/>
            <a:ext cx="1487805" cy="281305"/>
            <a:chOff x="1654873" y="4477321"/>
            <a:chExt cx="1487805" cy="281305"/>
          </a:xfrm>
        </p:grpSpPr>
        <p:sp>
          <p:nvSpPr>
            <p:cNvPr id="25" name="object 25"/>
            <p:cNvSpPr/>
            <p:nvPr/>
          </p:nvSpPr>
          <p:spPr>
            <a:xfrm>
              <a:off x="2766059" y="4482084"/>
              <a:ext cx="372110" cy="256540"/>
            </a:xfrm>
            <a:custGeom>
              <a:avLst/>
              <a:gdLst/>
              <a:ahLst/>
              <a:cxnLst/>
              <a:rect l="l" t="t" r="r" b="b"/>
              <a:pathLst>
                <a:path w="372110" h="256539">
                  <a:moveTo>
                    <a:pt x="371856" y="0"/>
                  </a:moveTo>
                  <a:lnTo>
                    <a:pt x="0" y="0"/>
                  </a:lnTo>
                  <a:lnTo>
                    <a:pt x="0" y="256032"/>
                  </a:lnTo>
                  <a:lnTo>
                    <a:pt x="371856" y="256032"/>
                  </a:lnTo>
                  <a:lnTo>
                    <a:pt x="37185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2766059" y="4482084"/>
              <a:ext cx="372110" cy="256540"/>
            </a:xfrm>
            <a:custGeom>
              <a:avLst/>
              <a:gdLst/>
              <a:ahLst/>
              <a:cxnLst/>
              <a:rect l="l" t="t" r="r" b="b"/>
              <a:pathLst>
                <a:path w="372110" h="256539">
                  <a:moveTo>
                    <a:pt x="0" y="0"/>
                  </a:moveTo>
                  <a:lnTo>
                    <a:pt x="371856" y="0"/>
                  </a:lnTo>
                  <a:lnTo>
                    <a:pt x="371856" y="256032"/>
                  </a:lnTo>
                  <a:lnTo>
                    <a:pt x="0" y="256032"/>
                  </a:lnTo>
                  <a:lnTo>
                    <a:pt x="0" y="0"/>
                  </a:lnTo>
                  <a:close/>
                </a:path>
              </a:pathLst>
            </a:custGeom>
            <a:ln w="9525">
              <a:solidFill>
                <a:srgbClr val="FFC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659635" y="4500372"/>
              <a:ext cx="372110" cy="253365"/>
            </a:xfrm>
            <a:custGeom>
              <a:avLst/>
              <a:gdLst/>
              <a:ahLst/>
              <a:cxnLst/>
              <a:rect l="l" t="t" r="r" b="b"/>
              <a:pathLst>
                <a:path w="372110" h="253364">
                  <a:moveTo>
                    <a:pt x="0" y="0"/>
                  </a:moveTo>
                  <a:lnTo>
                    <a:pt x="371856" y="0"/>
                  </a:lnTo>
                  <a:lnTo>
                    <a:pt x="371856" y="252984"/>
                  </a:lnTo>
                  <a:lnTo>
                    <a:pt x="0" y="252984"/>
                  </a:lnTo>
                  <a:lnTo>
                    <a:pt x="0" y="0"/>
                  </a:lnTo>
                  <a:close/>
                </a:path>
              </a:pathLst>
            </a:custGeom>
            <a:ln w="9525">
              <a:solidFill>
                <a:srgbClr val="3333C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aphicFrame>
        <p:nvGraphicFramePr>
          <p:cNvPr id="28" name="object 28"/>
          <p:cNvGraphicFramePr>
            <a:graphicFrameLocks noGrp="1"/>
          </p:cNvGraphicFramePr>
          <p:nvPr/>
        </p:nvGraphicFramePr>
        <p:xfrm>
          <a:off x="81788" y="1752092"/>
          <a:ext cx="4508500" cy="3805555"/>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1271270">
                  <a:extLst>
                    <a:ext uri="{9D8B030D-6E8A-4147-A177-3AD203B41FA5}">
                      <a16:colId xmlns:a16="http://schemas.microsoft.com/office/drawing/2014/main" val="20001"/>
                    </a:ext>
                  </a:extLst>
                </a:gridCol>
                <a:gridCol w="2962910">
                  <a:extLst>
                    <a:ext uri="{9D8B030D-6E8A-4147-A177-3AD203B41FA5}">
                      <a16:colId xmlns:a16="http://schemas.microsoft.com/office/drawing/2014/main" val="20002"/>
                    </a:ext>
                  </a:extLst>
                </a:gridCol>
              </a:tblGrid>
              <a:tr h="115570">
                <a:tc>
                  <a:txBody>
                    <a:bodyPr/>
                    <a:lstStyle/>
                    <a:p>
                      <a:pPr>
                        <a:lnSpc>
                          <a:spcPct val="100000"/>
                        </a:lnSpc>
                      </a:pPr>
                      <a:endParaRPr sz="6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6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91770">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462280">
                        <a:lnSpc>
                          <a:spcPts val="1330"/>
                        </a:lnSpc>
                      </a:pPr>
                      <a:r>
                        <a:rPr sz="1800" spc="-25" dirty="0">
                          <a:latin typeface="Arial"/>
                          <a:cs typeface="Arial"/>
                        </a:rPr>
                        <a:t>RAP</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11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3459479">
                <a:tc gridSpan="3">
                  <a:txBody>
                    <a:bodyPr/>
                    <a:lstStyle/>
                    <a:p>
                      <a:pPr marL="519430" marR="344805" indent="-344805">
                        <a:lnSpc>
                          <a:spcPct val="100000"/>
                        </a:lnSpc>
                        <a:spcBef>
                          <a:spcPts val="805"/>
                        </a:spcBef>
                        <a:buClr>
                          <a:srgbClr val="00CC99"/>
                        </a:buClr>
                        <a:buAutoNum type="arabicPeriod"/>
                        <a:tabLst>
                          <a:tab pos="519430" algn="l"/>
                        </a:tabLst>
                      </a:pPr>
                      <a:r>
                        <a:rPr sz="1800" dirty="0">
                          <a:latin typeface="Arial"/>
                          <a:cs typeface="Arial"/>
                        </a:rPr>
                        <a:t>If 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low</a:t>
                      </a:r>
                      <a:r>
                        <a:rPr sz="1800" spc="-15"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(4</a:t>
                      </a:r>
                      <a:r>
                        <a:rPr sz="1800" spc="-10" dirty="0">
                          <a:latin typeface="Arial"/>
                          <a:cs typeface="Arial"/>
                        </a:rPr>
                        <a:t> </a:t>
                      </a:r>
                      <a:r>
                        <a:rPr sz="1800" dirty="0">
                          <a:latin typeface="Arial"/>
                          <a:cs typeface="Arial"/>
                        </a:rPr>
                        <a:t>or</a:t>
                      </a:r>
                      <a:r>
                        <a:rPr sz="1800" spc="5" dirty="0">
                          <a:latin typeface="Arial"/>
                          <a:cs typeface="Arial"/>
                        </a:rPr>
                        <a:t> </a:t>
                      </a:r>
                      <a:r>
                        <a:rPr sz="1800" dirty="0">
                          <a:latin typeface="Arial"/>
                          <a:cs typeface="Arial"/>
                        </a:rPr>
                        <a:t>less)</a:t>
                      </a:r>
                      <a:r>
                        <a:rPr sz="1800" spc="-35" dirty="0">
                          <a:latin typeface="Arial"/>
                          <a:cs typeface="Arial"/>
                        </a:rPr>
                        <a:t> </a:t>
                      </a:r>
                      <a:r>
                        <a:rPr sz="1800" spc="-10" dirty="0">
                          <a:solidFill>
                            <a:srgbClr val="FF0000"/>
                          </a:solidFill>
                          <a:latin typeface="Arial"/>
                          <a:cs typeface="Arial"/>
                        </a:rPr>
                        <a:t>irrespective </a:t>
                      </a:r>
                      <a:r>
                        <a:rPr sz="1800" dirty="0">
                          <a:solidFill>
                            <a:srgbClr val="FF0000"/>
                          </a:solidFill>
                          <a:latin typeface="Arial"/>
                          <a:cs typeface="Arial"/>
                        </a:rPr>
                        <a:t>of</a:t>
                      </a:r>
                      <a:r>
                        <a:rPr sz="1800" spc="-10" dirty="0">
                          <a:solidFill>
                            <a:srgbClr val="FF0000"/>
                          </a:solidFill>
                          <a:latin typeface="Arial"/>
                          <a:cs typeface="Arial"/>
                        </a:rPr>
                        <a:t> </a:t>
                      </a:r>
                      <a:r>
                        <a:rPr sz="1800" dirty="0">
                          <a:solidFill>
                            <a:srgbClr val="FF0000"/>
                          </a:solidFill>
                          <a:latin typeface="Arial"/>
                          <a:cs typeface="Arial"/>
                        </a:rPr>
                        <a:t>interference</a:t>
                      </a:r>
                      <a:r>
                        <a:rPr sz="1800" spc="-4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dirty="0">
                          <a:solidFill>
                            <a:srgbClr val="FF0000"/>
                          </a:solidFill>
                          <a:latin typeface="Arial"/>
                          <a:cs typeface="Arial"/>
                        </a:rPr>
                        <a:t>non-</a:t>
                      </a:r>
                      <a:r>
                        <a:rPr sz="1800" spc="-10" dirty="0">
                          <a:solidFill>
                            <a:srgbClr val="FF0000"/>
                          </a:solidFill>
                          <a:latin typeface="Arial"/>
                          <a:cs typeface="Arial"/>
                        </a:rPr>
                        <a:t>interference</a:t>
                      </a:r>
                      <a:r>
                        <a:rPr sz="1800" spc="-10" dirty="0">
                          <a:latin typeface="Arial"/>
                          <a:cs typeface="Arial"/>
                        </a:rPr>
                        <a:t>, </a:t>
                      </a:r>
                      <a:r>
                        <a:rPr sz="1800" dirty="0">
                          <a:latin typeface="Arial"/>
                          <a:cs typeface="Arial"/>
                        </a:rPr>
                        <a:t>do</a:t>
                      </a:r>
                      <a:r>
                        <a:rPr sz="1800" spc="5" dirty="0">
                          <a:latin typeface="Arial"/>
                          <a:cs typeface="Arial"/>
                        </a:rPr>
                        <a:t> </a:t>
                      </a:r>
                      <a:r>
                        <a:rPr sz="1800" dirty="0">
                          <a:latin typeface="Arial"/>
                          <a:cs typeface="Arial"/>
                        </a:rPr>
                        <a:t>not</a:t>
                      </a:r>
                      <a:r>
                        <a:rPr sz="1800" spc="5" dirty="0">
                          <a:latin typeface="Arial"/>
                          <a:cs typeface="Arial"/>
                        </a:rPr>
                        <a:t> </a:t>
                      </a:r>
                      <a:r>
                        <a:rPr sz="1800" dirty="0">
                          <a:latin typeface="Arial"/>
                          <a:cs typeface="Arial"/>
                        </a:rPr>
                        <a:t>compete</a:t>
                      </a:r>
                      <a:r>
                        <a:rPr sz="1800" spc="-20" dirty="0">
                          <a:latin typeface="Arial"/>
                          <a:cs typeface="Arial"/>
                        </a:rPr>
                        <a:t> </a:t>
                      </a:r>
                      <a:r>
                        <a:rPr sz="1800" dirty="0">
                          <a:latin typeface="Arial"/>
                          <a:cs typeface="Arial"/>
                        </a:rPr>
                        <a:t>transmission</a:t>
                      </a:r>
                      <a:r>
                        <a:rPr sz="1800" spc="-65" dirty="0">
                          <a:latin typeface="Arial"/>
                          <a:cs typeface="Arial"/>
                        </a:rPr>
                        <a:t> </a:t>
                      </a:r>
                      <a:r>
                        <a:rPr sz="1800" spc="-10" dirty="0">
                          <a:latin typeface="Arial"/>
                          <a:cs typeface="Arial"/>
                        </a:rPr>
                        <a:t>right</a:t>
                      </a:r>
                      <a:endParaRPr sz="1800">
                        <a:latin typeface="Arial"/>
                        <a:cs typeface="Arial"/>
                      </a:endParaRPr>
                    </a:p>
                    <a:p>
                      <a:pPr marL="519430" marR="414020" indent="-344805">
                        <a:lnSpc>
                          <a:spcPct val="100000"/>
                        </a:lnSpc>
                        <a:buClr>
                          <a:srgbClr val="00CC99"/>
                        </a:buClr>
                        <a:buAutoNum type="arabicPeriod"/>
                        <a:tabLst>
                          <a:tab pos="519430" algn="l"/>
                        </a:tabLst>
                      </a:pPr>
                      <a:r>
                        <a:rPr sz="1800" dirty="0">
                          <a:latin typeface="Arial"/>
                          <a:cs typeface="Arial"/>
                        </a:rPr>
                        <a:t>If</a:t>
                      </a:r>
                      <a:r>
                        <a:rPr sz="1800" spc="5" dirty="0">
                          <a:latin typeface="Arial"/>
                          <a:cs typeface="Arial"/>
                        </a:rPr>
                        <a:t> </a:t>
                      </a:r>
                      <a:r>
                        <a:rPr sz="1800" dirty="0">
                          <a:latin typeface="Arial"/>
                          <a:cs typeface="Arial"/>
                        </a:rPr>
                        <a:t>it</a:t>
                      </a:r>
                      <a:r>
                        <a:rPr sz="1800" spc="-15" dirty="0">
                          <a:latin typeface="Arial"/>
                          <a:cs typeface="Arial"/>
                        </a:rPr>
                        <a:t> </a:t>
                      </a:r>
                      <a:r>
                        <a:rPr sz="1800" dirty="0">
                          <a:latin typeface="Arial"/>
                          <a:cs typeface="Arial"/>
                        </a:rPr>
                        <a:t>is</a:t>
                      </a:r>
                      <a:r>
                        <a:rPr sz="1800" spc="-5" dirty="0">
                          <a:latin typeface="Arial"/>
                          <a:cs typeface="Arial"/>
                        </a:rPr>
                        <a:t> </a:t>
                      </a:r>
                      <a:r>
                        <a:rPr sz="1800" dirty="0">
                          <a:latin typeface="Arial"/>
                          <a:cs typeface="Arial"/>
                        </a:rPr>
                        <a:t>high</a:t>
                      </a:r>
                      <a:r>
                        <a:rPr sz="1800" spc="-40"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(5</a:t>
                      </a:r>
                      <a:r>
                        <a:rPr sz="1800" spc="-10" dirty="0">
                          <a:latin typeface="Arial"/>
                          <a:cs typeface="Arial"/>
                        </a:rPr>
                        <a:t> </a:t>
                      </a:r>
                      <a:r>
                        <a:rPr sz="1800" dirty="0">
                          <a:latin typeface="Arial"/>
                          <a:cs typeface="Arial"/>
                        </a:rPr>
                        <a:t>or</a:t>
                      </a:r>
                      <a:r>
                        <a:rPr sz="1800" spc="5" dirty="0">
                          <a:latin typeface="Arial"/>
                          <a:cs typeface="Arial"/>
                        </a:rPr>
                        <a:t> </a:t>
                      </a:r>
                      <a:r>
                        <a:rPr sz="1800" spc="-20" dirty="0">
                          <a:latin typeface="Arial"/>
                          <a:cs typeface="Arial"/>
                        </a:rPr>
                        <a:t>more) </a:t>
                      </a:r>
                      <a:r>
                        <a:rPr sz="1800" dirty="0">
                          <a:solidFill>
                            <a:srgbClr val="FF0000"/>
                          </a:solidFill>
                          <a:latin typeface="Arial"/>
                          <a:cs typeface="Arial"/>
                        </a:rPr>
                        <a:t>irrespective</a:t>
                      </a:r>
                      <a:r>
                        <a:rPr sz="1800" spc="-50" dirty="0">
                          <a:solidFill>
                            <a:srgbClr val="FF0000"/>
                          </a:solidFill>
                          <a:latin typeface="Arial"/>
                          <a:cs typeface="Arial"/>
                        </a:rPr>
                        <a:t> </a:t>
                      </a:r>
                      <a:r>
                        <a:rPr sz="1800" dirty="0">
                          <a:solidFill>
                            <a:srgbClr val="FF0000"/>
                          </a:solidFill>
                          <a:latin typeface="Arial"/>
                          <a:cs typeface="Arial"/>
                        </a:rPr>
                        <a:t>of</a:t>
                      </a:r>
                      <a:r>
                        <a:rPr sz="1800" spc="30" dirty="0">
                          <a:solidFill>
                            <a:srgbClr val="FF0000"/>
                          </a:solidFill>
                          <a:latin typeface="Arial"/>
                          <a:cs typeface="Arial"/>
                        </a:rPr>
                        <a:t> </a:t>
                      </a:r>
                      <a:r>
                        <a:rPr sz="1800" dirty="0">
                          <a:solidFill>
                            <a:srgbClr val="FF0000"/>
                          </a:solidFill>
                          <a:latin typeface="Arial"/>
                          <a:cs typeface="Arial"/>
                        </a:rPr>
                        <a:t>interference</a:t>
                      </a:r>
                      <a:r>
                        <a:rPr sz="1800" spc="-75" dirty="0">
                          <a:solidFill>
                            <a:srgbClr val="FF0000"/>
                          </a:solidFill>
                          <a:latin typeface="Arial"/>
                          <a:cs typeface="Arial"/>
                        </a:rPr>
                        <a:t> </a:t>
                      </a:r>
                      <a:r>
                        <a:rPr sz="1800" dirty="0">
                          <a:solidFill>
                            <a:srgbClr val="FF0000"/>
                          </a:solidFill>
                          <a:latin typeface="Arial"/>
                          <a:cs typeface="Arial"/>
                        </a:rPr>
                        <a:t>or</a:t>
                      </a:r>
                      <a:r>
                        <a:rPr sz="1800" spc="25" dirty="0">
                          <a:solidFill>
                            <a:srgbClr val="FF0000"/>
                          </a:solidFill>
                          <a:latin typeface="Arial"/>
                          <a:cs typeface="Arial"/>
                        </a:rPr>
                        <a:t> </a:t>
                      </a:r>
                      <a:r>
                        <a:rPr sz="1800" spc="-20" dirty="0">
                          <a:solidFill>
                            <a:srgbClr val="FF0000"/>
                          </a:solidFill>
                          <a:latin typeface="Arial"/>
                          <a:cs typeface="Arial"/>
                        </a:rPr>
                        <a:t>non- </a:t>
                      </a:r>
                      <a:r>
                        <a:rPr sz="1800" dirty="0">
                          <a:solidFill>
                            <a:srgbClr val="FF0000"/>
                          </a:solidFill>
                          <a:latin typeface="Arial"/>
                          <a:cs typeface="Arial"/>
                        </a:rPr>
                        <a:t>interference</a:t>
                      </a:r>
                      <a:r>
                        <a:rPr sz="1800" dirty="0">
                          <a:latin typeface="Arial"/>
                          <a:cs typeface="Arial"/>
                        </a:rPr>
                        <a:t>,</a:t>
                      </a:r>
                      <a:r>
                        <a:rPr sz="1800" spc="-25" dirty="0">
                          <a:latin typeface="Arial"/>
                          <a:cs typeface="Arial"/>
                        </a:rPr>
                        <a:t> </a:t>
                      </a:r>
                      <a:r>
                        <a:rPr sz="1800" dirty="0">
                          <a:latin typeface="Arial"/>
                          <a:cs typeface="Arial"/>
                        </a:rPr>
                        <a:t>compete</a:t>
                      </a:r>
                      <a:r>
                        <a:rPr sz="1800" spc="-25" dirty="0">
                          <a:latin typeface="Arial"/>
                          <a:cs typeface="Arial"/>
                        </a:rPr>
                        <a:t> </a:t>
                      </a:r>
                      <a:r>
                        <a:rPr sz="1800" spc="-10" dirty="0">
                          <a:latin typeface="Arial"/>
                          <a:cs typeface="Arial"/>
                        </a:rPr>
                        <a:t>transmission right</a:t>
                      </a:r>
                      <a:endParaRPr sz="1800">
                        <a:latin typeface="Arial"/>
                        <a:cs typeface="Arial"/>
                      </a:endParaRPr>
                    </a:p>
                    <a:p>
                      <a:pPr>
                        <a:lnSpc>
                          <a:spcPct val="100000"/>
                        </a:lnSpc>
                        <a:spcBef>
                          <a:spcPts val="50"/>
                        </a:spcBef>
                      </a:pPr>
                      <a:endParaRPr sz="2900">
                        <a:latin typeface="Times New Roman"/>
                        <a:cs typeface="Times New Roman"/>
                      </a:endParaRPr>
                    </a:p>
                    <a:p>
                      <a:pPr marL="80645" algn="ctr">
                        <a:lnSpc>
                          <a:spcPct val="100000"/>
                        </a:lnSpc>
                        <a:tabLst>
                          <a:tab pos="1187450" algn="l"/>
                        </a:tabLst>
                      </a:pPr>
                      <a:r>
                        <a:rPr sz="1575" spc="-37" baseline="-7936" dirty="0">
                          <a:latin typeface="Arial"/>
                          <a:cs typeface="Arial"/>
                        </a:rPr>
                        <a:t>C1</a:t>
                      </a:r>
                      <a:r>
                        <a:rPr sz="1575" baseline="-7936" dirty="0">
                          <a:latin typeface="Arial"/>
                          <a:cs typeface="Arial"/>
                        </a:rPr>
                        <a:t>	</a:t>
                      </a:r>
                      <a:r>
                        <a:rPr sz="1050" spc="-25" dirty="0">
                          <a:latin typeface="Arial"/>
                          <a:cs typeface="Arial"/>
                        </a:rPr>
                        <a:t>C2</a:t>
                      </a:r>
                      <a:endParaRPr sz="105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50"/>
                        </a:spcBef>
                      </a:pPr>
                      <a:endParaRPr sz="1550">
                        <a:latin typeface="Times New Roman"/>
                        <a:cs typeface="Times New Roman"/>
                      </a:endParaRPr>
                    </a:p>
                    <a:p>
                      <a:pPr marL="377825" algn="ctr">
                        <a:lnSpc>
                          <a:spcPts val="1745"/>
                        </a:lnSpc>
                        <a:spcBef>
                          <a:spcPts val="5"/>
                        </a:spcBef>
                      </a:pPr>
                      <a:r>
                        <a:rPr sz="1600" dirty="0">
                          <a:latin typeface="Arial"/>
                          <a:cs typeface="Arial"/>
                        </a:rPr>
                        <a:t>Fig8.</a:t>
                      </a:r>
                      <a:r>
                        <a:rPr sz="1600" spc="-25" dirty="0">
                          <a:latin typeface="Arial"/>
                          <a:cs typeface="Arial"/>
                        </a:rPr>
                        <a:t> RAP</a:t>
                      </a:r>
                      <a:endParaRPr sz="1600">
                        <a:latin typeface="Arial"/>
                        <a:cs typeface="Arial"/>
                      </a:endParaRPr>
                    </a:p>
                  </a:txBody>
                  <a:tcPr marL="0" marR="0" marT="10223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3" name="object 3"/>
          <p:cNvGraphicFramePr>
            <a:graphicFrameLocks noGrp="1"/>
          </p:cNvGraphicFramePr>
          <p:nvPr/>
        </p:nvGraphicFramePr>
        <p:xfrm>
          <a:off x="4035044" y="4406900"/>
          <a:ext cx="4935220" cy="1961515"/>
        </p:xfrm>
        <a:graphic>
          <a:graphicData uri="http://schemas.openxmlformats.org/drawingml/2006/table">
            <a:tbl>
              <a:tblPr firstRow="1" bandRow="1">
                <a:tableStyleId>{2D5ABB26-0587-4C30-8999-92F81FD0307C}</a:tableStyleId>
              </a:tblPr>
              <a:tblGrid>
                <a:gridCol w="137160">
                  <a:extLst>
                    <a:ext uri="{9D8B030D-6E8A-4147-A177-3AD203B41FA5}">
                      <a16:colId xmlns:a16="http://schemas.microsoft.com/office/drawing/2014/main" val="20000"/>
                    </a:ext>
                  </a:extLst>
                </a:gridCol>
                <a:gridCol w="2292350">
                  <a:extLst>
                    <a:ext uri="{9D8B030D-6E8A-4147-A177-3AD203B41FA5}">
                      <a16:colId xmlns:a16="http://schemas.microsoft.com/office/drawing/2014/main" val="20001"/>
                    </a:ext>
                  </a:extLst>
                </a:gridCol>
                <a:gridCol w="2505710">
                  <a:extLst>
                    <a:ext uri="{9D8B030D-6E8A-4147-A177-3AD203B41FA5}">
                      <a16:colId xmlns:a16="http://schemas.microsoft.com/office/drawing/2014/main" val="20002"/>
                    </a:ext>
                  </a:extLst>
                </a:gridCol>
              </a:tblGrid>
              <a:tr h="170180">
                <a:tc>
                  <a:txBody>
                    <a:bodyPr/>
                    <a:lstStyle/>
                    <a:p>
                      <a:pPr>
                        <a:lnSpc>
                          <a:spcPct val="100000"/>
                        </a:lnSpc>
                      </a:pPr>
                      <a:endParaRPr sz="900">
                        <a:latin typeface="Times New Roman"/>
                        <a:cs typeface="Times New Roman"/>
                      </a:endParaRPr>
                    </a:p>
                  </a:txBody>
                  <a:tcPr marL="0" marR="0" marT="0" marB="0">
                    <a:lnR w="28575">
                      <a:solidFill>
                        <a:srgbClr val="00946E"/>
                      </a:solidFill>
                      <a:prstDash val="solid"/>
                    </a:lnR>
                    <a:lnB w="28575">
                      <a:solidFill>
                        <a:srgbClr val="00946E"/>
                      </a:solidFill>
                      <a:prstDash val="solid"/>
                    </a:lnB>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B w="28575">
                      <a:solidFill>
                        <a:srgbClr val="00946E"/>
                      </a:solidFill>
                      <a:prstDash val="solid"/>
                    </a:lnB>
                  </a:tcPr>
                </a:tc>
                <a:extLst>
                  <a:ext uri="{0D108BD9-81ED-4DB2-BD59-A6C34878D82A}">
                    <a16:rowId xmlns:a16="http://schemas.microsoft.com/office/drawing/2014/main" val="10000"/>
                  </a:ext>
                </a:extLst>
              </a:tr>
              <a:tr h="167005">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tc>
                  <a:txBody>
                    <a:bodyPr/>
                    <a:lstStyle/>
                    <a:p>
                      <a:pPr marL="91440">
                        <a:lnSpc>
                          <a:spcPts val="1100"/>
                        </a:lnSpc>
                      </a:pPr>
                      <a:r>
                        <a:rPr sz="1800" dirty="0">
                          <a:latin typeface="Arial"/>
                          <a:cs typeface="Arial"/>
                        </a:rPr>
                        <a:t>Content</a:t>
                      </a:r>
                      <a:r>
                        <a:rPr sz="1800" spc="-40" dirty="0">
                          <a:latin typeface="Arial"/>
                          <a:cs typeface="Arial"/>
                        </a:rPr>
                        <a:t> </a:t>
                      </a:r>
                      <a:r>
                        <a:rPr sz="1800" dirty="0">
                          <a:latin typeface="Arial"/>
                          <a:cs typeface="Arial"/>
                        </a:rPr>
                        <a:t>of</a:t>
                      </a:r>
                      <a:r>
                        <a:rPr sz="1800" spc="20" dirty="0">
                          <a:latin typeface="Arial"/>
                          <a:cs typeface="Arial"/>
                        </a:rPr>
                        <a:t> </a:t>
                      </a:r>
                      <a:r>
                        <a:rPr sz="1800" spc="-10" dirty="0">
                          <a:latin typeface="Arial"/>
                          <a:cs typeface="Arial"/>
                        </a:rPr>
                        <a:t>evaluation</a:t>
                      </a:r>
                      <a:endParaRPr sz="1800">
                        <a:latin typeface="Arial"/>
                        <a:cs typeface="Arial"/>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lnB w="28575">
                      <a:solidFill>
                        <a:srgbClr val="00946E"/>
                      </a:solidFill>
                      <a:prstDash val="solid"/>
                    </a:lnB>
                    <a:solidFill>
                      <a:srgbClr val="EDF8F4"/>
                    </a:solidFill>
                  </a:tcPr>
                </a:tc>
                <a:tc>
                  <a:txBody>
                    <a:bodyPr/>
                    <a:lstStyle/>
                    <a:p>
                      <a:pPr>
                        <a:lnSpc>
                          <a:spcPct val="100000"/>
                        </a:lnSpc>
                      </a:pPr>
                      <a:endParaRPr sz="900">
                        <a:latin typeface="Times New Roman"/>
                        <a:cs typeface="Times New Roman"/>
                      </a:endParaRPr>
                    </a:p>
                  </a:txBody>
                  <a:tcPr marL="0" marR="0" marT="0" marB="0">
                    <a:lnL w="28575">
                      <a:solidFill>
                        <a:srgbClr val="00946E"/>
                      </a:solidFill>
                      <a:prstDash val="solid"/>
                    </a:lnL>
                    <a:lnR w="28575">
                      <a:solidFill>
                        <a:srgbClr val="00946E"/>
                      </a:solidFill>
                      <a:prstDash val="solid"/>
                    </a:lnR>
                    <a:lnT w="28575">
                      <a:solidFill>
                        <a:srgbClr val="00946E"/>
                      </a:solidFill>
                      <a:prstDash val="solid"/>
                    </a:lnT>
                  </a:tcPr>
                </a:tc>
                <a:extLst>
                  <a:ext uri="{0D108BD9-81ED-4DB2-BD59-A6C34878D82A}">
                    <a16:rowId xmlns:a16="http://schemas.microsoft.com/office/drawing/2014/main" val="10001"/>
                  </a:ext>
                </a:extLst>
              </a:tr>
              <a:tr h="1624330">
                <a:tc gridSpan="3">
                  <a:txBody>
                    <a:bodyPr/>
                    <a:lstStyle/>
                    <a:p>
                      <a:pPr marL="836930" indent="-286385">
                        <a:lnSpc>
                          <a:spcPct val="100000"/>
                        </a:lnSpc>
                        <a:spcBef>
                          <a:spcPts val="585"/>
                        </a:spcBef>
                        <a:buClr>
                          <a:srgbClr val="00CC99"/>
                        </a:buClr>
                        <a:buChar char="•"/>
                        <a:tabLst>
                          <a:tab pos="836930" algn="l"/>
                        </a:tabLst>
                      </a:pPr>
                      <a:r>
                        <a:rPr sz="1600" dirty="0">
                          <a:latin typeface="Arial"/>
                          <a:cs typeface="Arial"/>
                        </a:rPr>
                        <a:t>Overall</a:t>
                      </a:r>
                      <a:r>
                        <a:rPr sz="1600" spc="-70" dirty="0">
                          <a:latin typeface="Arial"/>
                          <a:cs typeface="Arial"/>
                        </a:rPr>
                        <a:t> </a:t>
                      </a:r>
                      <a:r>
                        <a:rPr sz="1600" dirty="0">
                          <a:latin typeface="Arial"/>
                          <a:cs typeface="Arial"/>
                        </a:rPr>
                        <a:t>network</a:t>
                      </a:r>
                      <a:r>
                        <a:rPr sz="1600" spc="-45" dirty="0">
                          <a:latin typeface="Arial"/>
                          <a:cs typeface="Arial"/>
                        </a:rPr>
                        <a:t> </a:t>
                      </a:r>
                      <a:r>
                        <a:rPr sz="1600" dirty="0">
                          <a:latin typeface="Arial"/>
                          <a:cs typeface="Arial"/>
                        </a:rPr>
                        <a:t>throughput</a:t>
                      </a:r>
                      <a:r>
                        <a:rPr sz="1600" spc="-65" dirty="0">
                          <a:latin typeface="Arial"/>
                          <a:cs typeface="Arial"/>
                        </a:rPr>
                        <a:t> </a:t>
                      </a:r>
                      <a:r>
                        <a:rPr sz="1600" spc="-10" dirty="0">
                          <a:latin typeface="Arial"/>
                          <a:cs typeface="Arial"/>
                        </a:rPr>
                        <a:t>characteristics</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Throughput</a:t>
                      </a:r>
                      <a:r>
                        <a:rPr sz="1600" spc="-45" dirty="0">
                          <a:latin typeface="Arial"/>
                          <a:cs typeface="Arial"/>
                        </a:rPr>
                        <a:t> </a:t>
                      </a:r>
                      <a:r>
                        <a:rPr sz="1600" dirty="0">
                          <a:latin typeface="Arial"/>
                          <a:cs typeface="Arial"/>
                        </a:rPr>
                        <a:t>characteristics</a:t>
                      </a:r>
                      <a:r>
                        <a:rPr sz="1600" spc="-110" dirty="0">
                          <a:latin typeface="Arial"/>
                          <a:cs typeface="Arial"/>
                        </a:rPr>
                        <a:t> </a:t>
                      </a:r>
                      <a:r>
                        <a:rPr sz="1600" dirty="0">
                          <a:latin typeface="Arial"/>
                          <a:cs typeface="Arial"/>
                        </a:rPr>
                        <a:t>per</a:t>
                      </a:r>
                      <a:r>
                        <a:rPr sz="1600" spc="-35" dirty="0">
                          <a:latin typeface="Arial"/>
                          <a:cs typeface="Arial"/>
                        </a:rPr>
                        <a:t> </a:t>
                      </a:r>
                      <a:r>
                        <a:rPr sz="1600" spc="-25" dirty="0">
                          <a:latin typeface="Arial"/>
                          <a:cs typeface="Arial"/>
                        </a:rPr>
                        <a:t>UP</a:t>
                      </a:r>
                      <a:endParaRPr sz="1600">
                        <a:latin typeface="Arial"/>
                        <a:cs typeface="Arial"/>
                      </a:endParaRPr>
                    </a:p>
                    <a:p>
                      <a:pPr marL="836930" indent="-286385">
                        <a:lnSpc>
                          <a:spcPct val="100000"/>
                        </a:lnSpc>
                        <a:buClr>
                          <a:srgbClr val="00CC99"/>
                        </a:buClr>
                        <a:buChar char="•"/>
                        <a:tabLst>
                          <a:tab pos="836930" algn="l"/>
                        </a:tabLst>
                      </a:pPr>
                      <a:r>
                        <a:rPr sz="1600" dirty="0">
                          <a:latin typeface="Arial"/>
                          <a:cs typeface="Arial"/>
                        </a:rPr>
                        <a:t>Delay</a:t>
                      </a:r>
                      <a:r>
                        <a:rPr sz="1600" spc="-30" dirty="0">
                          <a:latin typeface="Arial"/>
                          <a:cs typeface="Arial"/>
                        </a:rPr>
                        <a:t> </a:t>
                      </a:r>
                      <a:r>
                        <a:rPr sz="1600" dirty="0">
                          <a:latin typeface="Arial"/>
                          <a:cs typeface="Arial"/>
                        </a:rPr>
                        <a:t>characteristics</a:t>
                      </a:r>
                      <a:r>
                        <a:rPr sz="1600" spc="-100" dirty="0">
                          <a:latin typeface="Arial"/>
                          <a:cs typeface="Arial"/>
                        </a:rPr>
                        <a:t> </a:t>
                      </a:r>
                      <a:r>
                        <a:rPr sz="1600" dirty="0">
                          <a:latin typeface="Arial"/>
                          <a:cs typeface="Arial"/>
                        </a:rPr>
                        <a:t>per</a:t>
                      </a:r>
                      <a:r>
                        <a:rPr sz="1600" spc="-30" dirty="0">
                          <a:latin typeface="Arial"/>
                          <a:cs typeface="Arial"/>
                        </a:rPr>
                        <a:t> </a:t>
                      </a:r>
                      <a:r>
                        <a:rPr sz="1600" spc="-25" dirty="0">
                          <a:latin typeface="Arial"/>
                          <a:cs typeface="Arial"/>
                        </a:rPr>
                        <a:t>UP</a:t>
                      </a:r>
                      <a:endParaRPr sz="1600">
                        <a:latin typeface="Arial"/>
                        <a:cs typeface="Arial"/>
                      </a:endParaRPr>
                    </a:p>
                    <a:p>
                      <a:pPr marL="92710" marR="368935">
                        <a:lnSpc>
                          <a:spcPct val="100000"/>
                        </a:lnSpc>
                        <a:spcBef>
                          <a:spcPts val="290"/>
                        </a:spcBef>
                      </a:pPr>
                      <a:r>
                        <a:rPr sz="1600" dirty="0">
                          <a:latin typeface="Arial"/>
                          <a:cs typeface="Arial"/>
                        </a:rPr>
                        <a:t>Evaluation</a:t>
                      </a:r>
                      <a:r>
                        <a:rPr sz="1600" spc="-70" dirty="0">
                          <a:latin typeface="Arial"/>
                          <a:cs typeface="Arial"/>
                        </a:rPr>
                        <a:t> </a:t>
                      </a:r>
                      <a:r>
                        <a:rPr sz="1600" dirty="0">
                          <a:latin typeface="Arial"/>
                          <a:cs typeface="Arial"/>
                        </a:rPr>
                        <a:t>is</a:t>
                      </a:r>
                      <a:r>
                        <a:rPr sz="1600" spc="-25" dirty="0">
                          <a:latin typeface="Arial"/>
                          <a:cs typeface="Arial"/>
                        </a:rPr>
                        <a:t> </a:t>
                      </a:r>
                      <a:r>
                        <a:rPr sz="1600" dirty="0">
                          <a:latin typeface="Arial"/>
                          <a:cs typeface="Arial"/>
                        </a:rPr>
                        <a:t>made</a:t>
                      </a:r>
                      <a:r>
                        <a:rPr sz="1600" spc="-60" dirty="0">
                          <a:latin typeface="Arial"/>
                          <a:cs typeface="Arial"/>
                        </a:rPr>
                        <a:t> </a:t>
                      </a:r>
                      <a:r>
                        <a:rPr sz="1600" dirty="0">
                          <a:latin typeface="Arial"/>
                          <a:cs typeface="Arial"/>
                        </a:rPr>
                        <a:t>in</a:t>
                      </a:r>
                      <a:r>
                        <a:rPr sz="1600" spc="-15" dirty="0">
                          <a:latin typeface="Arial"/>
                          <a:cs typeface="Arial"/>
                        </a:rPr>
                        <a:t> </a:t>
                      </a:r>
                      <a:r>
                        <a:rPr sz="1600" dirty="0">
                          <a:latin typeface="Arial"/>
                          <a:cs typeface="Arial"/>
                        </a:rPr>
                        <a:t>two</a:t>
                      </a:r>
                      <a:r>
                        <a:rPr sz="1600" spc="-15" dirty="0">
                          <a:latin typeface="Arial"/>
                          <a:cs typeface="Arial"/>
                        </a:rPr>
                        <a:t> </a:t>
                      </a:r>
                      <a:r>
                        <a:rPr sz="1600" dirty="0">
                          <a:latin typeface="Arial"/>
                          <a:cs typeface="Arial"/>
                        </a:rPr>
                        <a:t>ways</a:t>
                      </a:r>
                      <a:r>
                        <a:rPr sz="1600" spc="5" dirty="0">
                          <a:latin typeface="Arial"/>
                          <a:cs typeface="Arial"/>
                        </a:rPr>
                        <a:t> </a:t>
                      </a:r>
                      <a:r>
                        <a:rPr sz="1600" dirty="0">
                          <a:solidFill>
                            <a:srgbClr val="FF0000"/>
                          </a:solidFill>
                          <a:latin typeface="Arial"/>
                          <a:cs typeface="Arial"/>
                        </a:rPr>
                        <a:t>such</a:t>
                      </a:r>
                      <a:r>
                        <a:rPr sz="1600" spc="-35" dirty="0">
                          <a:solidFill>
                            <a:srgbClr val="FF0000"/>
                          </a:solidFill>
                          <a:latin typeface="Arial"/>
                          <a:cs typeface="Arial"/>
                        </a:rPr>
                        <a:t> </a:t>
                      </a:r>
                      <a:r>
                        <a:rPr sz="1600" dirty="0">
                          <a:solidFill>
                            <a:srgbClr val="FF0000"/>
                          </a:solidFill>
                          <a:latin typeface="Arial"/>
                          <a:cs typeface="Arial"/>
                        </a:rPr>
                        <a:t>as</a:t>
                      </a:r>
                      <a:r>
                        <a:rPr sz="1600" spc="-20" dirty="0">
                          <a:solidFill>
                            <a:srgbClr val="FF0000"/>
                          </a:solidFill>
                          <a:latin typeface="Arial"/>
                          <a:cs typeface="Arial"/>
                        </a:rPr>
                        <a:t> </a:t>
                      </a:r>
                      <a:r>
                        <a:rPr sz="1600" spc="-10" dirty="0">
                          <a:solidFill>
                            <a:srgbClr val="FF0000"/>
                          </a:solidFill>
                          <a:latin typeface="Arial"/>
                          <a:cs typeface="Arial"/>
                        </a:rPr>
                        <a:t>average </a:t>
                      </a:r>
                      <a:r>
                        <a:rPr sz="1600" dirty="0">
                          <a:solidFill>
                            <a:srgbClr val="FF0000"/>
                          </a:solidFill>
                          <a:latin typeface="Arial"/>
                          <a:cs typeface="Arial"/>
                        </a:rPr>
                        <a:t>performance</a:t>
                      </a:r>
                      <a:r>
                        <a:rPr sz="1600" dirty="0">
                          <a:latin typeface="Arial"/>
                          <a:cs typeface="Arial"/>
                        </a:rPr>
                        <a:t>,</a:t>
                      </a:r>
                      <a:r>
                        <a:rPr sz="1600" spc="-45" dirty="0">
                          <a:latin typeface="Arial"/>
                          <a:cs typeface="Arial"/>
                        </a:rPr>
                        <a:t> </a:t>
                      </a:r>
                      <a:r>
                        <a:rPr sz="1600" spc="-10" dirty="0">
                          <a:solidFill>
                            <a:srgbClr val="FF0000"/>
                          </a:solidFill>
                          <a:latin typeface="Arial"/>
                          <a:cs typeface="Arial"/>
                        </a:rPr>
                        <a:t>differentiating</a:t>
                      </a:r>
                      <a:r>
                        <a:rPr sz="1600" spc="-55" dirty="0">
                          <a:solidFill>
                            <a:srgbClr val="FF0000"/>
                          </a:solidFill>
                          <a:latin typeface="Arial"/>
                          <a:cs typeface="Arial"/>
                        </a:rPr>
                        <a:t> </a:t>
                      </a:r>
                      <a:r>
                        <a:rPr sz="1600" dirty="0">
                          <a:solidFill>
                            <a:srgbClr val="FF0000"/>
                          </a:solidFill>
                          <a:latin typeface="Arial"/>
                          <a:cs typeface="Arial"/>
                        </a:rPr>
                        <a:t>between</a:t>
                      </a:r>
                      <a:r>
                        <a:rPr sz="1600" spc="-15" dirty="0">
                          <a:solidFill>
                            <a:srgbClr val="FF0000"/>
                          </a:solidFill>
                          <a:latin typeface="Arial"/>
                          <a:cs typeface="Arial"/>
                        </a:rPr>
                        <a:t> </a:t>
                      </a:r>
                      <a:r>
                        <a:rPr sz="1600" dirty="0">
                          <a:solidFill>
                            <a:srgbClr val="FF0000"/>
                          </a:solidFill>
                          <a:latin typeface="Arial"/>
                          <a:cs typeface="Arial"/>
                        </a:rPr>
                        <a:t>high</a:t>
                      </a:r>
                      <a:r>
                        <a:rPr sz="1600" spc="-30" dirty="0">
                          <a:solidFill>
                            <a:srgbClr val="FF0000"/>
                          </a:solidFill>
                          <a:latin typeface="Arial"/>
                          <a:cs typeface="Arial"/>
                        </a:rPr>
                        <a:t> </a:t>
                      </a:r>
                      <a:r>
                        <a:rPr sz="1600" dirty="0">
                          <a:solidFill>
                            <a:srgbClr val="FF0000"/>
                          </a:solidFill>
                          <a:latin typeface="Arial"/>
                          <a:cs typeface="Arial"/>
                        </a:rPr>
                        <a:t>UP</a:t>
                      </a:r>
                      <a:r>
                        <a:rPr sz="1600" spc="-40" dirty="0">
                          <a:solidFill>
                            <a:srgbClr val="FF0000"/>
                          </a:solidFill>
                          <a:latin typeface="Arial"/>
                          <a:cs typeface="Arial"/>
                        </a:rPr>
                        <a:t> </a:t>
                      </a:r>
                      <a:r>
                        <a:rPr sz="1600" spc="-25" dirty="0">
                          <a:solidFill>
                            <a:srgbClr val="FF0000"/>
                          </a:solidFill>
                          <a:latin typeface="Arial"/>
                          <a:cs typeface="Arial"/>
                        </a:rPr>
                        <a:t>and </a:t>
                      </a:r>
                      <a:r>
                        <a:rPr sz="1600" dirty="0">
                          <a:solidFill>
                            <a:srgbClr val="FF0000"/>
                          </a:solidFill>
                          <a:latin typeface="Arial"/>
                          <a:cs typeface="Arial"/>
                        </a:rPr>
                        <a:t>low</a:t>
                      </a:r>
                      <a:r>
                        <a:rPr sz="1600" spc="-35" dirty="0">
                          <a:solidFill>
                            <a:srgbClr val="FF0000"/>
                          </a:solidFill>
                          <a:latin typeface="Arial"/>
                          <a:cs typeface="Arial"/>
                        </a:rPr>
                        <a:t> </a:t>
                      </a:r>
                      <a:r>
                        <a:rPr sz="1600" spc="-25" dirty="0">
                          <a:solidFill>
                            <a:srgbClr val="FF0000"/>
                          </a:solidFill>
                          <a:latin typeface="Arial"/>
                          <a:cs typeface="Arial"/>
                        </a:rPr>
                        <a:t>UP</a:t>
                      </a:r>
                      <a:endParaRPr sz="1600">
                        <a:latin typeface="Arial"/>
                        <a:cs typeface="Arial"/>
                      </a:endParaRPr>
                    </a:p>
                  </a:txBody>
                  <a:tcPr marL="0" marR="0" marT="74295" marB="0">
                    <a:lnL w="28575">
                      <a:solidFill>
                        <a:srgbClr val="00946E"/>
                      </a:solidFill>
                      <a:prstDash val="solid"/>
                    </a:lnL>
                    <a:lnR w="28575">
                      <a:solidFill>
                        <a:srgbClr val="00946E"/>
                      </a:solidFill>
                      <a:prstDash val="solid"/>
                    </a:lnR>
                    <a:lnB w="28575">
                      <a:solidFill>
                        <a:srgbClr val="00946E"/>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a:spLocks noGrp="1"/>
          </p:cNvSpPr>
          <p:nvPr>
            <p:ph type="title"/>
          </p:nvPr>
        </p:nvSpPr>
        <p:spPr>
          <a:xfrm>
            <a:off x="1321420" y="633050"/>
            <a:ext cx="6493866"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8.8.</a:t>
            </a:r>
            <a:r>
              <a:rPr sz="3600" b="1" dirty="0">
                <a:latin typeface="Times New Roman"/>
                <a:cs typeface="Times New Roman"/>
              </a:rPr>
              <a:t>4.1</a:t>
            </a:r>
            <a:r>
              <a:rPr sz="3600" b="1" spc="-25" dirty="0">
                <a:latin typeface="Times New Roman"/>
                <a:cs typeface="Times New Roman"/>
              </a:rPr>
              <a:t> </a:t>
            </a:r>
            <a:r>
              <a:rPr sz="3600" b="1" dirty="0">
                <a:latin typeface="Times New Roman"/>
                <a:cs typeface="Times New Roman"/>
              </a:rPr>
              <a:t>Simulation</a:t>
            </a:r>
            <a:r>
              <a:rPr sz="3600" b="1" spc="-15" dirty="0">
                <a:latin typeface="Times New Roman"/>
                <a:cs typeface="Times New Roman"/>
              </a:rPr>
              <a:t> </a:t>
            </a:r>
            <a:r>
              <a:rPr sz="3600" b="1" spc="-10" dirty="0">
                <a:latin typeface="Times New Roman"/>
                <a:cs typeface="Times New Roman"/>
              </a:rPr>
              <a:t>characteristics</a:t>
            </a:r>
            <a:endParaRPr sz="3600" b="1" dirty="0">
              <a:latin typeface="Times New Roman"/>
              <a:cs typeface="Times New Roman"/>
            </a:endParaRPr>
          </a:p>
        </p:txBody>
      </p:sp>
      <p:sp>
        <p:nvSpPr>
          <p:cNvPr id="12" name="object 12"/>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3" name="object 13"/>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64</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5142558" y="1302801"/>
            <a:ext cx="3802379" cy="2952750"/>
          </a:xfrm>
          <a:prstGeom prst="rect">
            <a:avLst/>
          </a:prstGeom>
        </p:spPr>
        <p:txBody>
          <a:bodyPr vert="horz" wrap="square" lIns="0" tIns="13335" rIns="0" bIns="0" rtlCol="0">
            <a:spAutoFit/>
          </a:bodyPr>
          <a:lstStyle/>
          <a:p>
            <a:pPr marL="299085" marR="81915" lvl="0" indent="-287020" defTabSz="914400" eaLnBrk="1" fontAlgn="auto" latinLnBrk="0" hangingPunct="1">
              <a:lnSpc>
                <a:spcPct val="100000"/>
              </a:lnSpc>
              <a:spcBef>
                <a:spcPts val="105"/>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Determining</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parameters</a:t>
            </a:r>
            <a:r>
              <a:rPr kumimoji="0" sz="1600" b="0" i="0" u="none" strike="noStrike" kern="0" cap="none" spc="-5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based</a:t>
            </a:r>
            <a:r>
              <a:rPr kumimoji="0" sz="1600" b="0" i="0" u="none" strike="noStrike" kern="0" cap="none" spc="-4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on</a:t>
            </a:r>
            <a:r>
              <a:rPr kumimoji="0" sz="1600" b="0" i="0" u="none" strike="noStrike" kern="0" cap="none" spc="-25" normalizeH="0" baseline="0" noProof="0" dirty="0">
                <a:ln>
                  <a:noFill/>
                </a:ln>
                <a:solidFill>
                  <a:sysClr val="windowText" lastClr="000000"/>
                </a:solidFill>
                <a:effectLst/>
                <a:uLnTx/>
                <a:uFillTx/>
                <a:latin typeface="Arial"/>
                <a:cs typeface="Arial"/>
              </a:rPr>
              <a:t> the </a:t>
            </a:r>
            <a:r>
              <a:rPr kumimoji="0" sz="1600" b="0" i="0" u="none" strike="noStrike" kern="0" cap="none" spc="0" normalizeH="0" baseline="0" noProof="0" dirty="0">
                <a:ln>
                  <a:noFill/>
                </a:ln>
                <a:solidFill>
                  <a:sysClr val="windowText" lastClr="000000"/>
                </a:solidFill>
                <a:effectLst/>
                <a:uLnTx/>
                <a:uFillTx/>
                <a:latin typeface="Arial"/>
                <a:cs typeface="Arial"/>
              </a:rPr>
              <a:t>standard</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(IEEE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802.15.6)</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812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probability</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occurrence</a:t>
            </a:r>
            <a:r>
              <a:rPr kumimoji="0" sz="1600" b="0" i="0" u="none" strike="noStrike" kern="0" cap="none" spc="-6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for</a:t>
            </a:r>
            <a:r>
              <a:rPr kumimoji="0" sz="1600" b="0" i="0" u="none" strike="noStrike" kern="0" cap="none" spc="-20" normalizeH="0" baseline="0" noProof="0" dirty="0">
                <a:ln>
                  <a:noFill/>
                </a:ln>
                <a:solidFill>
                  <a:srgbClr val="FF0000"/>
                </a:solidFill>
                <a:effectLst/>
                <a:uLnTx/>
                <a:uFillTx/>
                <a:latin typeface="Arial"/>
                <a:cs typeface="Arial"/>
              </a:rPr>
              <a:t> each </a:t>
            </a:r>
            <a:r>
              <a:rPr kumimoji="0" sz="1600" b="0" i="0" u="none" strike="noStrike" kern="0" cap="none" spc="0" normalizeH="0" baseline="0" noProof="0" dirty="0">
                <a:ln>
                  <a:noFill/>
                </a:ln>
                <a:solidFill>
                  <a:srgbClr val="FF0000"/>
                </a:solidFill>
                <a:effectLst/>
                <a:uLnTx/>
                <a:uFillTx/>
                <a:latin typeface="Arial"/>
                <a:cs typeface="Arial"/>
              </a:rPr>
              <a:t>UP</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the</a:t>
            </a:r>
            <a:r>
              <a:rPr kumimoji="0" sz="1600" b="0" i="0" u="none" strike="noStrike" kern="0" cap="none" spc="-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same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1473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type</a:t>
            </a:r>
            <a:r>
              <a:rPr kumimoji="0" sz="1600" b="0" i="0" u="none" strike="noStrike" kern="0" cap="none" spc="-2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of</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packet</a:t>
            </a:r>
            <a:r>
              <a:rPr kumimoji="0" sz="1600" b="0" i="0" u="none" strike="noStrike" kern="0" cap="none" spc="-4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is</a:t>
            </a:r>
            <a:r>
              <a:rPr kumimoji="0" sz="1600" b="0" i="0" u="none" strike="noStrike" kern="0" cap="none" spc="-25"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generated</a:t>
            </a:r>
            <a:r>
              <a:rPr kumimoji="0" sz="1600" b="0" i="0" u="none" strike="noStrike" kern="0" cap="none" spc="-20" normalizeH="0" baseline="0" noProof="0" dirty="0">
                <a:ln>
                  <a:noFill/>
                </a:ln>
                <a:solidFill>
                  <a:srgbClr val="FF0000"/>
                </a:solidFill>
                <a:effectLst/>
                <a:uLnTx/>
                <a:uFillTx/>
                <a:latin typeface="Arial"/>
                <a:cs typeface="Arial"/>
              </a:rPr>
              <a:t> from </a:t>
            </a:r>
            <a:r>
              <a:rPr kumimoji="0" sz="1600" b="0" i="0" u="none" strike="noStrike" kern="0" cap="none" spc="0" normalizeH="0" baseline="0" noProof="0" dirty="0">
                <a:ln>
                  <a:noFill/>
                </a:ln>
                <a:solidFill>
                  <a:srgbClr val="FF0000"/>
                </a:solidFill>
                <a:effectLst/>
                <a:uLnTx/>
                <a:uFillTx/>
                <a:latin typeface="Arial"/>
                <a:cs typeface="Arial"/>
              </a:rPr>
              <a:t>one</a:t>
            </a:r>
            <a:r>
              <a:rPr kumimoji="0" sz="1600" b="0" i="0" u="none" strike="noStrike" kern="0" cap="none" spc="-15" normalizeH="0" baseline="0" noProof="0" dirty="0">
                <a:ln>
                  <a:noFill/>
                </a:ln>
                <a:solidFill>
                  <a:srgbClr val="FF0000"/>
                </a:solidFill>
                <a:effectLst/>
                <a:uLnTx/>
                <a:uFillTx/>
                <a:latin typeface="Arial"/>
                <a:cs typeface="Arial"/>
              </a:rPr>
              <a:t> </a:t>
            </a:r>
            <a:r>
              <a:rPr kumimoji="0" sz="1600" b="0" i="0" u="none" strike="noStrike" kern="0" cap="none" spc="-20" normalizeH="0" baseline="0" noProof="0" dirty="0">
                <a:ln>
                  <a:noFill/>
                </a:ln>
                <a:solidFill>
                  <a:srgbClr val="FF0000"/>
                </a:solidFill>
                <a:effectLst/>
                <a:uLnTx/>
                <a:uFillTx/>
                <a:latin typeface="Arial"/>
                <a:cs typeface="Arial"/>
              </a:rPr>
              <a:t>node</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50" normalizeH="0" baseline="0" noProof="0" dirty="0">
                <a:ln>
                  <a:noFill/>
                </a:ln>
                <a:solidFill>
                  <a:srgbClr val="FF0000"/>
                </a:solidFill>
                <a:effectLst/>
                <a:uLnTx/>
                <a:uFillTx/>
                <a:latin typeface="Arial"/>
                <a:cs typeface="Arial"/>
              </a:rPr>
              <a:t>RAP, </a:t>
            </a:r>
            <a:r>
              <a:rPr kumimoji="0" sz="1600" b="0" i="0" u="none" strike="noStrike" kern="0" cap="none" spc="0" normalizeH="0" baseline="0" noProof="0" dirty="0">
                <a:ln>
                  <a:noFill/>
                </a:ln>
                <a:solidFill>
                  <a:srgbClr val="FF0000"/>
                </a:solidFill>
                <a:effectLst/>
                <a:uLnTx/>
                <a:uFillTx/>
                <a:latin typeface="Arial"/>
                <a:cs typeface="Arial"/>
              </a:rPr>
              <a:t>MAP</a:t>
            </a:r>
            <a:r>
              <a:rPr kumimoji="0" sz="1600" b="0" i="0" u="none" strike="noStrike" kern="0" cap="none" spc="-5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handle</a:t>
            </a:r>
            <a:r>
              <a:rPr kumimoji="0" sz="1600" b="0" i="0" u="none" strike="noStrike" kern="0" cap="none" spc="-40" normalizeH="0" baseline="0" noProof="0" dirty="0">
                <a:ln>
                  <a:noFill/>
                </a:ln>
                <a:solidFill>
                  <a:srgbClr val="FF0000"/>
                </a:solidFill>
                <a:effectLst/>
                <a:uLnTx/>
                <a:uFillTx/>
                <a:latin typeface="Arial"/>
                <a:cs typeface="Arial"/>
              </a:rPr>
              <a:t> </a:t>
            </a:r>
            <a:r>
              <a:rPr kumimoji="0" sz="1600" b="0" i="0" u="none" strike="noStrike" kern="0" cap="none" spc="0" normalizeH="0" baseline="0" noProof="0" dirty="0">
                <a:ln>
                  <a:noFill/>
                </a:ln>
                <a:solidFill>
                  <a:srgbClr val="FF0000"/>
                </a:solidFill>
                <a:effectLst/>
                <a:uLnTx/>
                <a:uFillTx/>
                <a:latin typeface="Arial"/>
                <a:cs typeface="Arial"/>
              </a:rPr>
              <a:t>all</a:t>
            </a:r>
            <a:r>
              <a:rPr kumimoji="0" sz="1600" b="0" i="0" u="none" strike="noStrike" kern="0" cap="none" spc="-30" normalizeH="0" baseline="0" noProof="0" dirty="0">
                <a:ln>
                  <a:noFill/>
                </a:ln>
                <a:solidFill>
                  <a:srgbClr val="FF0000"/>
                </a:solidFill>
                <a:effectLst/>
                <a:uLnTx/>
                <a:uFillTx/>
                <a:latin typeface="Arial"/>
                <a:cs typeface="Arial"/>
              </a:rPr>
              <a:t> </a:t>
            </a:r>
            <a:r>
              <a:rPr kumimoji="0" sz="1600" b="0" i="0" u="none" strike="noStrike" kern="0" cap="none" spc="-10" normalizeH="0" baseline="0" noProof="0" dirty="0">
                <a:ln>
                  <a:noFill/>
                </a:ln>
                <a:solidFill>
                  <a:srgbClr val="FF0000"/>
                </a:solidFill>
                <a:effectLst/>
                <a:uLnTx/>
                <a:uFillTx/>
                <a:latin typeface="Arial"/>
                <a:cs typeface="Arial"/>
              </a:rPr>
              <a:t>packets</a:t>
            </a:r>
            <a:endParaRPr kumimoji="0" sz="16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4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condition</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for</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discarding</a:t>
            </a:r>
            <a:r>
              <a:rPr kumimoji="0" sz="1600" b="0" i="0" u="none" strike="noStrike" kern="0" cap="none" spc="-5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10" normalizeH="0" baseline="0" noProof="0" dirty="0">
                <a:ln>
                  <a:noFill/>
                </a:ln>
                <a:solidFill>
                  <a:sysClr val="windowText" lastClr="000000"/>
                </a:solidFill>
                <a:effectLst/>
                <a:uLnTx/>
                <a:uFillTx/>
                <a:latin typeface="Arial"/>
                <a:cs typeface="Arial"/>
              </a:rPr>
              <a:t>packet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of </a:t>
            </a:r>
            <a:r>
              <a:rPr kumimoji="0" sz="1600" b="0" i="0" u="none" strike="noStrike" kern="0" cap="none" spc="0" normalizeH="0" baseline="0" noProof="0" dirty="0">
                <a:ln>
                  <a:noFill/>
                </a:ln>
                <a:solidFill>
                  <a:sysClr val="windowText" lastClr="000000"/>
                </a:solidFill>
                <a:effectLst/>
                <a:uLnTx/>
                <a:uFillTx/>
                <a:latin typeface="Arial"/>
                <a:cs typeface="Arial"/>
              </a:rPr>
              <a:t>retransmissions</a:t>
            </a:r>
            <a:r>
              <a:rPr kumimoji="0" sz="1600" b="0" i="0" u="none" strike="noStrike" kern="0" cap="none" spc="-8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4</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more</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and</a:t>
            </a:r>
            <a:r>
              <a:rPr kumimoji="0" sz="1600" b="0" i="0" u="none" strike="noStrike" kern="0" cap="none" spc="-3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the </a:t>
            </a:r>
            <a:r>
              <a:rPr kumimoji="0" sz="1600" b="0" i="0" u="none" strike="noStrike" kern="0" cap="none" spc="0" normalizeH="0" baseline="0" noProof="0" dirty="0">
                <a:ln>
                  <a:noFill/>
                </a:ln>
                <a:solidFill>
                  <a:sysClr val="windowText" lastClr="000000"/>
                </a:solidFill>
                <a:effectLst/>
                <a:uLnTx/>
                <a:uFillTx/>
                <a:latin typeface="Arial"/>
                <a:cs typeface="Arial"/>
              </a:rPr>
              <a:t>case</a:t>
            </a:r>
            <a:r>
              <a:rPr kumimoji="0" sz="1600" b="0" i="0" u="none" strike="noStrike" kern="0" cap="none" spc="-6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where</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the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number</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of</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packets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to </a:t>
            </a:r>
            <a:r>
              <a:rPr kumimoji="0" sz="1600" b="0" i="0" u="none" strike="noStrike" kern="0" cap="none" spc="0" normalizeH="0" baseline="0" noProof="0" dirty="0">
                <a:ln>
                  <a:noFill/>
                </a:ln>
                <a:solidFill>
                  <a:sysClr val="windowText" lastClr="000000"/>
                </a:solidFill>
                <a:effectLst/>
                <a:uLnTx/>
                <a:uFillTx/>
                <a:latin typeface="Arial"/>
                <a:cs typeface="Arial"/>
              </a:rPr>
              <a:t>be</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crowded</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becomes</a:t>
            </a:r>
            <a:r>
              <a:rPr kumimoji="0" sz="1600" b="0" i="0" u="none" strike="noStrike" kern="0" cap="none" spc="-65"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3</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or</a:t>
            </a:r>
            <a:r>
              <a:rPr kumimoji="0" sz="1600" b="0" i="0" u="none" strike="noStrike" kern="0" cap="none" spc="-15" normalizeH="0" baseline="0" noProof="0" dirty="0">
                <a:ln>
                  <a:noFill/>
                </a:ln>
                <a:solidFill>
                  <a:sysClr val="windowText" lastClr="000000"/>
                </a:solidFill>
                <a:effectLst/>
                <a:uLnTx/>
                <a:uFillTx/>
                <a:latin typeface="Arial"/>
                <a:cs typeface="Arial"/>
              </a:rPr>
              <a:t> </a:t>
            </a:r>
            <a:r>
              <a:rPr kumimoji="0" sz="1600" b="0" i="0" u="none" strike="noStrike" kern="0" cap="none" spc="-20" normalizeH="0" baseline="0" noProof="0" dirty="0">
                <a:ln>
                  <a:noFill/>
                </a:ln>
                <a:solidFill>
                  <a:sysClr val="windowText" lastClr="000000"/>
                </a:solidFill>
                <a:effectLst/>
                <a:uLnTx/>
                <a:uFillTx/>
                <a:latin typeface="Arial"/>
                <a:cs typeface="Arial"/>
              </a:rPr>
              <a:t>more</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pic>
        <p:nvPicPr>
          <p:cNvPr id="7" name="object 7"/>
          <p:cNvPicPr/>
          <p:nvPr/>
        </p:nvPicPr>
        <p:blipFill>
          <a:blip r:embed="rId2" cstate="print"/>
          <a:stretch>
            <a:fillRect/>
          </a:stretch>
        </p:blipFill>
        <p:spPr>
          <a:xfrm>
            <a:off x="142628" y="1960870"/>
            <a:ext cx="3521693" cy="703311"/>
          </a:xfrm>
          <a:prstGeom prst="rect">
            <a:avLst/>
          </a:prstGeom>
        </p:spPr>
      </p:pic>
      <p:graphicFrame>
        <p:nvGraphicFramePr>
          <p:cNvPr id="8" name="object 8"/>
          <p:cNvGraphicFramePr>
            <a:graphicFrameLocks noGrp="1"/>
          </p:cNvGraphicFramePr>
          <p:nvPr/>
        </p:nvGraphicFramePr>
        <p:xfrm>
          <a:off x="264440" y="4086957"/>
          <a:ext cx="3469639" cy="2071999"/>
        </p:xfrm>
        <a:graphic>
          <a:graphicData uri="http://schemas.openxmlformats.org/drawingml/2006/table">
            <a:tbl>
              <a:tblPr firstRow="1" bandRow="1">
                <a:tableStyleId>{2D5ABB26-0587-4C30-8999-92F81FD0307C}</a:tableStyleId>
              </a:tblPr>
              <a:tblGrid>
                <a:gridCol w="2018664">
                  <a:extLst>
                    <a:ext uri="{9D8B030D-6E8A-4147-A177-3AD203B41FA5}">
                      <a16:colId xmlns:a16="http://schemas.microsoft.com/office/drawing/2014/main" val="20000"/>
                    </a:ext>
                  </a:extLst>
                </a:gridCol>
                <a:gridCol w="1450975">
                  <a:extLst>
                    <a:ext uri="{9D8B030D-6E8A-4147-A177-3AD203B41FA5}">
                      <a16:colId xmlns:a16="http://schemas.microsoft.com/office/drawing/2014/main" val="20001"/>
                    </a:ext>
                  </a:extLst>
                </a:gridCol>
              </a:tblGrid>
              <a:tr h="263525">
                <a:tc>
                  <a:txBody>
                    <a:bodyPr/>
                    <a:lstStyle/>
                    <a:p>
                      <a:pPr marL="186690" algn="ctr">
                        <a:lnSpc>
                          <a:spcPct val="100000"/>
                        </a:lnSpc>
                        <a:spcBef>
                          <a:spcPts val="340"/>
                        </a:spcBef>
                      </a:pPr>
                      <a:r>
                        <a:rPr sz="1100" dirty="0">
                          <a:latin typeface="Arial"/>
                          <a:cs typeface="Arial"/>
                        </a:rPr>
                        <a:t>Number</a:t>
                      </a:r>
                      <a:r>
                        <a:rPr sz="1100" spc="-30" dirty="0">
                          <a:latin typeface="Arial"/>
                          <a:cs typeface="Arial"/>
                        </a:rPr>
                        <a:t> </a:t>
                      </a:r>
                      <a:r>
                        <a:rPr sz="1100" dirty="0">
                          <a:latin typeface="Arial"/>
                          <a:cs typeface="Arial"/>
                        </a:rPr>
                        <a:t>of</a:t>
                      </a:r>
                      <a:r>
                        <a:rPr sz="1100" spc="-35" dirty="0">
                          <a:latin typeface="Arial"/>
                          <a:cs typeface="Arial"/>
                        </a:rPr>
                        <a:t> </a:t>
                      </a:r>
                      <a:r>
                        <a:rPr sz="1100" spc="-10" dirty="0">
                          <a:latin typeface="Arial"/>
                          <a:cs typeface="Arial"/>
                        </a:rPr>
                        <a:t>nodes</a:t>
                      </a:r>
                      <a:endParaRPr sz="1100">
                        <a:latin typeface="Arial"/>
                        <a:cs typeface="Arial"/>
                      </a:endParaRPr>
                    </a:p>
                  </a:txBody>
                  <a:tcPr marL="0" marR="0" marT="43180" marB="0">
                    <a:lnL w="12700">
                      <a:solidFill>
                        <a:srgbClr val="000000"/>
                      </a:solidFill>
                      <a:prstDash val="solid"/>
                    </a:lnL>
                    <a:lnT w="12700">
                      <a:solidFill>
                        <a:srgbClr val="000000"/>
                      </a:solidFill>
                      <a:prstDash val="solid"/>
                    </a:lnT>
                  </a:tcPr>
                </a:tc>
                <a:tc>
                  <a:txBody>
                    <a:bodyPr/>
                    <a:lstStyle/>
                    <a:p>
                      <a:pPr marL="185420" algn="ctr">
                        <a:lnSpc>
                          <a:spcPct val="100000"/>
                        </a:lnSpc>
                        <a:spcBef>
                          <a:spcPts val="340"/>
                        </a:spcBef>
                      </a:pPr>
                      <a:r>
                        <a:rPr sz="1100" b="1" spc="-10" dirty="0">
                          <a:latin typeface="Arial"/>
                          <a:cs typeface="Arial"/>
                        </a:rPr>
                        <a:t>4(UP</a:t>
                      </a:r>
                      <a:r>
                        <a:rPr sz="1100" b="1" dirty="0">
                          <a:latin typeface="ＭＳ ゴシック"/>
                          <a:cs typeface="ＭＳ ゴシック"/>
                        </a:rPr>
                        <a:t>高</a:t>
                      </a:r>
                      <a:r>
                        <a:rPr sz="1100" b="1" dirty="0">
                          <a:latin typeface="Arial"/>
                          <a:cs typeface="Arial"/>
                        </a:rPr>
                        <a:t>2,</a:t>
                      </a:r>
                      <a:r>
                        <a:rPr sz="1100" b="1" dirty="0">
                          <a:latin typeface="ＭＳ ゴシック"/>
                          <a:cs typeface="ＭＳ ゴシック"/>
                        </a:rPr>
                        <a:t>低</a:t>
                      </a:r>
                      <a:r>
                        <a:rPr sz="1100" b="1" spc="-25" dirty="0">
                          <a:latin typeface="Arial"/>
                          <a:cs typeface="Arial"/>
                        </a:rPr>
                        <a:t>2)</a:t>
                      </a:r>
                      <a:endParaRPr sz="1100">
                        <a:latin typeface="Arial"/>
                        <a:cs typeface="Arial"/>
                      </a:endParaRPr>
                    </a:p>
                  </a:txBody>
                  <a:tcPr marL="0" marR="0" marT="4318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259079">
                <a:tc>
                  <a:txBody>
                    <a:bodyPr/>
                    <a:lstStyle/>
                    <a:p>
                      <a:pPr marL="182880" algn="ctr">
                        <a:lnSpc>
                          <a:spcPct val="100000"/>
                        </a:lnSpc>
                        <a:spcBef>
                          <a:spcPts val="300"/>
                        </a:spcBef>
                      </a:pPr>
                      <a:r>
                        <a:rPr sz="1100" b="1" dirty="0">
                          <a:latin typeface="Arial"/>
                          <a:cs typeface="Arial"/>
                        </a:rPr>
                        <a:t>Data</a:t>
                      </a:r>
                      <a:r>
                        <a:rPr sz="1100" b="1" spc="-20" dirty="0">
                          <a:latin typeface="Arial"/>
                          <a:cs typeface="Arial"/>
                        </a:rPr>
                        <a:t> rate</a:t>
                      </a:r>
                      <a:endParaRPr sz="1100">
                        <a:latin typeface="Arial"/>
                        <a:cs typeface="Arial"/>
                      </a:endParaRPr>
                    </a:p>
                  </a:txBody>
                  <a:tcPr marL="0" marR="0" marT="38100" marB="0">
                    <a:lnL w="12700">
                      <a:solidFill>
                        <a:srgbClr val="000000"/>
                      </a:solidFill>
                      <a:prstDash val="solid"/>
                    </a:lnL>
                  </a:tcPr>
                </a:tc>
                <a:tc>
                  <a:txBody>
                    <a:bodyPr/>
                    <a:lstStyle/>
                    <a:p>
                      <a:pPr marL="414655">
                        <a:lnSpc>
                          <a:spcPct val="100000"/>
                        </a:lnSpc>
                        <a:spcBef>
                          <a:spcPts val="300"/>
                        </a:spcBef>
                      </a:pPr>
                      <a:r>
                        <a:rPr sz="1100" b="1" dirty="0">
                          <a:latin typeface="Arial"/>
                          <a:cs typeface="Arial"/>
                        </a:rPr>
                        <a:t>242.9</a:t>
                      </a:r>
                      <a:r>
                        <a:rPr sz="1100" b="1" spc="-35" dirty="0">
                          <a:latin typeface="Arial"/>
                          <a:cs typeface="Arial"/>
                        </a:rPr>
                        <a:t> </a:t>
                      </a:r>
                      <a:r>
                        <a:rPr sz="1100" b="1" spc="-10" dirty="0">
                          <a:latin typeface="Arial"/>
                          <a:cs typeface="Arial"/>
                        </a:rPr>
                        <a:t>[kbps]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1"/>
                  </a:ext>
                </a:extLst>
              </a:tr>
              <a:tr h="259079">
                <a:tc>
                  <a:txBody>
                    <a:bodyPr/>
                    <a:lstStyle/>
                    <a:p>
                      <a:pPr marL="182880" algn="ctr">
                        <a:lnSpc>
                          <a:spcPct val="100000"/>
                        </a:lnSpc>
                        <a:spcBef>
                          <a:spcPts val="300"/>
                        </a:spcBef>
                      </a:pPr>
                      <a:r>
                        <a:rPr sz="1100" b="1" dirty="0">
                          <a:latin typeface="Arial"/>
                          <a:cs typeface="Arial"/>
                        </a:rPr>
                        <a:t>Payload</a:t>
                      </a:r>
                      <a:r>
                        <a:rPr sz="1100" b="1" spc="-20"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128</a:t>
                      </a:r>
                      <a:r>
                        <a:rPr sz="1100" b="1" spc="-35" dirty="0">
                          <a:latin typeface="Arial"/>
                          <a:cs typeface="Arial"/>
                        </a:rPr>
                        <a:t> </a:t>
                      </a:r>
                      <a:r>
                        <a:rPr sz="1100" b="1" spc="-10" dirty="0">
                          <a:latin typeface="Arial"/>
                          <a:cs typeface="Arial"/>
                        </a:rPr>
                        <a:t>[octets]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2"/>
                  </a:ext>
                </a:extLst>
              </a:tr>
              <a:tr h="259079">
                <a:tc>
                  <a:txBody>
                    <a:bodyPr/>
                    <a:lstStyle/>
                    <a:p>
                      <a:pPr marL="187325" algn="ctr">
                        <a:lnSpc>
                          <a:spcPct val="100000"/>
                        </a:lnSpc>
                        <a:spcBef>
                          <a:spcPts val="300"/>
                        </a:spcBef>
                      </a:pPr>
                      <a:r>
                        <a:rPr sz="1100" b="1" dirty="0">
                          <a:latin typeface="Arial"/>
                          <a:cs typeface="Arial"/>
                        </a:rPr>
                        <a:t>Number</a:t>
                      </a:r>
                      <a:r>
                        <a:rPr sz="1100" b="1" spc="-15" dirty="0">
                          <a:latin typeface="Arial"/>
                          <a:cs typeface="Arial"/>
                        </a:rPr>
                        <a:t> </a:t>
                      </a:r>
                      <a:r>
                        <a:rPr sz="1100" b="1" dirty="0">
                          <a:latin typeface="Arial"/>
                          <a:cs typeface="Arial"/>
                        </a:rPr>
                        <a:t>of</a:t>
                      </a:r>
                      <a:r>
                        <a:rPr sz="1100" b="1" spc="-30" dirty="0">
                          <a:latin typeface="Arial"/>
                          <a:cs typeface="Arial"/>
                        </a:rPr>
                        <a:t> </a:t>
                      </a:r>
                      <a:r>
                        <a:rPr sz="1100" b="1" spc="-20" dirty="0">
                          <a:latin typeface="Arial"/>
                          <a:cs typeface="Arial"/>
                        </a:rPr>
                        <a:t>BANs</a:t>
                      </a:r>
                      <a:endParaRPr sz="1100">
                        <a:latin typeface="Arial"/>
                        <a:cs typeface="Arial"/>
                      </a:endParaRPr>
                    </a:p>
                  </a:txBody>
                  <a:tcPr marL="0" marR="0" marT="38100" marB="0">
                    <a:lnL w="12700">
                      <a:solidFill>
                        <a:srgbClr val="000000"/>
                      </a:solidFill>
                      <a:prstDash val="solid"/>
                    </a:lnL>
                  </a:tcPr>
                </a:tc>
                <a:tc>
                  <a:txBody>
                    <a:bodyPr/>
                    <a:lstStyle/>
                    <a:p>
                      <a:pPr marL="182245" algn="ctr">
                        <a:lnSpc>
                          <a:spcPct val="100000"/>
                        </a:lnSpc>
                        <a:spcBef>
                          <a:spcPts val="300"/>
                        </a:spcBef>
                      </a:pPr>
                      <a:r>
                        <a:rPr sz="1100" b="1" dirty="0">
                          <a:latin typeface="Arial"/>
                          <a:cs typeface="Arial"/>
                        </a:rPr>
                        <a:t>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3"/>
                  </a:ext>
                </a:extLst>
              </a:tr>
              <a:tr h="259079">
                <a:tc>
                  <a:txBody>
                    <a:bodyPr/>
                    <a:lstStyle/>
                    <a:p>
                      <a:pPr marL="182880" algn="ctr">
                        <a:lnSpc>
                          <a:spcPct val="100000"/>
                        </a:lnSpc>
                        <a:spcBef>
                          <a:spcPts val="300"/>
                        </a:spcBef>
                      </a:pPr>
                      <a:r>
                        <a:rPr sz="1100" b="1" dirty="0">
                          <a:latin typeface="Arial"/>
                          <a:cs typeface="Arial"/>
                        </a:rPr>
                        <a:t>Superframe</a:t>
                      </a:r>
                      <a:r>
                        <a:rPr sz="1100" b="1" spc="-55" dirty="0">
                          <a:latin typeface="Arial"/>
                          <a:cs typeface="Arial"/>
                        </a:rPr>
                        <a:t> </a:t>
                      </a:r>
                      <a:r>
                        <a:rPr sz="1100" b="1" spc="-10" dirty="0">
                          <a:latin typeface="Arial"/>
                          <a:cs typeface="Arial"/>
                        </a:rPr>
                        <a:t>length</a:t>
                      </a:r>
                      <a:endParaRPr sz="1100">
                        <a:latin typeface="Arial"/>
                        <a:cs typeface="Arial"/>
                      </a:endParaRPr>
                    </a:p>
                  </a:txBody>
                  <a:tcPr marL="0" marR="0" marT="38100" marB="0">
                    <a:lnL w="12700">
                      <a:solidFill>
                        <a:srgbClr val="000000"/>
                      </a:solidFill>
                      <a:prstDash val="solid"/>
                    </a:lnL>
                  </a:tcPr>
                </a:tc>
                <a:tc>
                  <a:txBody>
                    <a:bodyPr/>
                    <a:lstStyle/>
                    <a:p>
                      <a:pPr marL="184150" algn="ctr">
                        <a:lnSpc>
                          <a:spcPct val="100000"/>
                        </a:lnSpc>
                        <a:spcBef>
                          <a:spcPts val="300"/>
                        </a:spcBef>
                      </a:pPr>
                      <a:r>
                        <a:rPr sz="1100" b="1" dirty="0">
                          <a:latin typeface="Arial"/>
                          <a:cs typeface="Arial"/>
                        </a:rPr>
                        <a:t>115</a:t>
                      </a:r>
                      <a:r>
                        <a:rPr sz="1100" b="1" spc="-35" dirty="0">
                          <a:latin typeface="Arial"/>
                          <a:cs typeface="Arial"/>
                        </a:rPr>
                        <a:t> </a:t>
                      </a:r>
                      <a:r>
                        <a:rPr sz="1100" b="1" spc="-20" dirty="0">
                          <a:latin typeface="Arial"/>
                          <a:cs typeface="Arial"/>
                        </a:rPr>
                        <a:t>[ms]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4"/>
                  </a:ext>
                </a:extLst>
              </a:tr>
              <a:tr h="259079">
                <a:tc>
                  <a:txBody>
                    <a:bodyPr/>
                    <a:lstStyle/>
                    <a:p>
                      <a:pPr marL="186055"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slots</a:t>
                      </a:r>
                      <a:endParaRPr sz="1100">
                        <a:latin typeface="Arial"/>
                        <a:cs typeface="Arial"/>
                      </a:endParaRPr>
                    </a:p>
                  </a:txBody>
                  <a:tcPr marL="0" marR="0" marT="38100" marB="0">
                    <a:lnL w="12700">
                      <a:solidFill>
                        <a:srgbClr val="000000"/>
                      </a:solidFill>
                      <a:prstDash val="solid"/>
                    </a:lnL>
                  </a:tcPr>
                </a:tc>
                <a:tc>
                  <a:txBody>
                    <a:bodyPr/>
                    <a:lstStyle/>
                    <a:p>
                      <a:pPr marL="184785" algn="ctr">
                        <a:lnSpc>
                          <a:spcPct val="100000"/>
                        </a:lnSpc>
                        <a:spcBef>
                          <a:spcPts val="300"/>
                        </a:spcBef>
                      </a:pPr>
                      <a:r>
                        <a:rPr sz="1100" b="1" spc="-10" dirty="0">
                          <a:latin typeface="Arial"/>
                          <a:cs typeface="Arial"/>
                        </a:rPr>
                        <a:t>RAP=5,MAP=12</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5"/>
                  </a:ext>
                </a:extLst>
              </a:tr>
              <a:tr h="259079">
                <a:tc>
                  <a:txBody>
                    <a:bodyPr/>
                    <a:lstStyle/>
                    <a:p>
                      <a:pPr marL="180975" algn="ctr">
                        <a:lnSpc>
                          <a:spcPct val="100000"/>
                        </a:lnSpc>
                        <a:spcBef>
                          <a:spcPts val="300"/>
                        </a:spcBef>
                      </a:pPr>
                      <a:r>
                        <a:rPr sz="1100" b="1" dirty="0">
                          <a:latin typeface="Arial"/>
                          <a:cs typeface="Arial"/>
                        </a:rPr>
                        <a:t>Simulation</a:t>
                      </a:r>
                      <a:r>
                        <a:rPr sz="1100" b="1" spc="-75" dirty="0">
                          <a:latin typeface="Arial"/>
                          <a:cs typeface="Arial"/>
                        </a:rPr>
                        <a:t> </a:t>
                      </a:r>
                      <a:r>
                        <a:rPr sz="1100" b="1" spc="-20" dirty="0">
                          <a:latin typeface="Arial"/>
                          <a:cs typeface="Arial"/>
                        </a:rPr>
                        <a:t>time</a:t>
                      </a:r>
                      <a:endParaRPr sz="1100">
                        <a:latin typeface="Arial"/>
                        <a:cs typeface="Arial"/>
                      </a:endParaRPr>
                    </a:p>
                  </a:txBody>
                  <a:tcPr marL="0" marR="0" marT="38100" marB="0">
                    <a:lnL w="12700">
                      <a:solidFill>
                        <a:srgbClr val="000000"/>
                      </a:solidFill>
                      <a:prstDash val="solid"/>
                    </a:lnL>
                  </a:tcPr>
                </a:tc>
                <a:tc>
                  <a:txBody>
                    <a:bodyPr/>
                    <a:lstStyle/>
                    <a:p>
                      <a:pPr marL="187325" algn="ctr">
                        <a:lnSpc>
                          <a:spcPct val="100000"/>
                        </a:lnSpc>
                        <a:spcBef>
                          <a:spcPts val="300"/>
                        </a:spcBef>
                      </a:pPr>
                      <a:r>
                        <a:rPr sz="1100" b="1" dirty="0">
                          <a:latin typeface="Arial"/>
                          <a:cs typeface="Arial"/>
                        </a:rPr>
                        <a:t>30</a:t>
                      </a:r>
                      <a:r>
                        <a:rPr sz="1100" b="1" spc="-5" dirty="0">
                          <a:latin typeface="Arial"/>
                          <a:cs typeface="Arial"/>
                        </a:rPr>
                        <a:t> </a:t>
                      </a:r>
                      <a:r>
                        <a:rPr sz="1100" b="1" spc="-25" dirty="0">
                          <a:latin typeface="Arial"/>
                          <a:cs typeface="Arial"/>
                        </a:rPr>
                        <a:t>[s]</a:t>
                      </a:r>
                      <a:endParaRPr sz="1100">
                        <a:latin typeface="Arial"/>
                        <a:cs typeface="Arial"/>
                      </a:endParaRPr>
                    </a:p>
                  </a:txBody>
                  <a:tcPr marL="0" marR="0" marT="38100" marB="0">
                    <a:lnR w="12700">
                      <a:solidFill>
                        <a:srgbClr val="000000"/>
                      </a:solidFill>
                      <a:prstDash val="solid"/>
                    </a:lnR>
                  </a:tcPr>
                </a:tc>
                <a:extLst>
                  <a:ext uri="{0D108BD9-81ED-4DB2-BD59-A6C34878D82A}">
                    <a16:rowId xmlns:a16="http://schemas.microsoft.com/office/drawing/2014/main" val="10006"/>
                  </a:ext>
                </a:extLst>
              </a:tr>
              <a:tr h="254000">
                <a:tc>
                  <a:txBody>
                    <a:bodyPr/>
                    <a:lstStyle/>
                    <a:p>
                      <a:pPr marL="181610" algn="ctr">
                        <a:lnSpc>
                          <a:spcPct val="100000"/>
                        </a:lnSpc>
                        <a:spcBef>
                          <a:spcPts val="300"/>
                        </a:spcBef>
                      </a:pPr>
                      <a:r>
                        <a:rPr sz="1100" b="1" dirty="0">
                          <a:latin typeface="Arial"/>
                          <a:cs typeface="Arial"/>
                        </a:rPr>
                        <a:t>Number</a:t>
                      </a:r>
                      <a:r>
                        <a:rPr sz="1100" b="1" spc="-5" dirty="0">
                          <a:latin typeface="Arial"/>
                          <a:cs typeface="Arial"/>
                        </a:rPr>
                        <a:t> </a:t>
                      </a:r>
                      <a:r>
                        <a:rPr sz="1100" b="1" dirty="0">
                          <a:latin typeface="Arial"/>
                          <a:cs typeface="Arial"/>
                        </a:rPr>
                        <a:t>of</a:t>
                      </a:r>
                      <a:r>
                        <a:rPr sz="1100" b="1" spc="-30" dirty="0">
                          <a:latin typeface="Arial"/>
                          <a:cs typeface="Arial"/>
                        </a:rPr>
                        <a:t> </a:t>
                      </a:r>
                      <a:r>
                        <a:rPr sz="1100" b="1" spc="-10" dirty="0">
                          <a:latin typeface="Arial"/>
                          <a:cs typeface="Arial"/>
                        </a:rPr>
                        <a:t>trials</a:t>
                      </a:r>
                      <a:endParaRPr sz="1100">
                        <a:latin typeface="Arial"/>
                        <a:cs typeface="Arial"/>
                      </a:endParaRPr>
                    </a:p>
                  </a:txBody>
                  <a:tcPr marL="0" marR="0" marT="38100" marB="0">
                    <a:lnL w="12700">
                      <a:solidFill>
                        <a:srgbClr val="000000"/>
                      </a:solidFill>
                      <a:prstDash val="solid"/>
                    </a:lnL>
                    <a:lnB w="12700">
                      <a:solidFill>
                        <a:srgbClr val="000000"/>
                      </a:solidFill>
                      <a:prstDash val="solid"/>
                    </a:lnB>
                  </a:tcPr>
                </a:tc>
                <a:tc>
                  <a:txBody>
                    <a:bodyPr/>
                    <a:lstStyle/>
                    <a:p>
                      <a:pPr marL="182880" algn="ctr">
                        <a:lnSpc>
                          <a:spcPct val="100000"/>
                        </a:lnSpc>
                        <a:spcBef>
                          <a:spcPts val="300"/>
                        </a:spcBef>
                      </a:pPr>
                      <a:r>
                        <a:rPr sz="1100" b="1" spc="-25" dirty="0">
                          <a:latin typeface="Arial"/>
                          <a:cs typeface="Arial"/>
                        </a:rPr>
                        <a:t>100</a:t>
                      </a:r>
                      <a:endParaRPr sz="1100">
                        <a:latin typeface="Arial"/>
                        <a:cs typeface="Arial"/>
                      </a:endParaRPr>
                    </a:p>
                  </a:txBody>
                  <a:tcPr marL="0" marR="0" marT="3810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9" name="object 9"/>
          <p:cNvSpPr txBox="1"/>
          <p:nvPr/>
        </p:nvSpPr>
        <p:spPr>
          <a:xfrm>
            <a:off x="966871" y="3894541"/>
            <a:ext cx="226314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dirty="0">
                <a:ln>
                  <a:noFill/>
                </a:ln>
                <a:solidFill>
                  <a:sysClr val="windowText" lastClr="000000"/>
                </a:solidFill>
                <a:effectLst/>
                <a:uLnTx/>
                <a:uFillTx/>
                <a:latin typeface="Arial"/>
                <a:cs typeface="Arial"/>
              </a:rPr>
              <a:t>Table1.</a:t>
            </a:r>
            <a:r>
              <a:rPr kumimoji="0" sz="1200" b="0" i="0" u="none" strike="noStrike" kern="0" cap="none" spc="-1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simulation</a:t>
            </a:r>
            <a:r>
              <a:rPr kumimoji="0" sz="1200" b="0" i="0" u="none" strike="noStrike" kern="0" cap="none" spc="-35"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characteristics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1189527" y="2686314"/>
            <a:ext cx="183896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Arial"/>
                <a:cs typeface="Arial"/>
              </a:rPr>
              <a:t>Fig9.</a:t>
            </a:r>
            <a:r>
              <a:rPr kumimoji="0" sz="1200" b="0" i="0" u="none" strike="noStrike" kern="0" cap="none" spc="-45" normalizeH="0" baseline="0" noProof="0" dirty="0">
                <a:ln>
                  <a:noFill/>
                </a:ln>
                <a:solidFill>
                  <a:sysClr val="windowText" lastClr="000000"/>
                </a:solidFill>
                <a:effectLst/>
                <a:uLnTx/>
                <a:uFillTx/>
                <a:latin typeface="Arial"/>
                <a:cs typeface="Arial"/>
              </a:rPr>
              <a:t> </a:t>
            </a:r>
            <a:r>
              <a:rPr kumimoji="0" sz="1200" b="0" i="0" u="none" strike="noStrike" kern="0" cap="none" spc="0" normalizeH="0" baseline="0" noProof="0" dirty="0">
                <a:ln>
                  <a:noFill/>
                </a:ln>
                <a:solidFill>
                  <a:sysClr val="windowText" lastClr="000000"/>
                </a:solidFill>
                <a:effectLst/>
                <a:uLnTx/>
                <a:uFillTx/>
                <a:latin typeface="Arial"/>
                <a:cs typeface="Arial"/>
              </a:rPr>
              <a:t>Superframe</a:t>
            </a:r>
            <a:r>
              <a:rPr kumimoji="0" sz="1200" b="0" i="0" u="none" strike="noStrike" kern="0" cap="none" spc="-20" normalizeH="0" baseline="0" noProof="0" dirty="0">
                <a:ln>
                  <a:noFill/>
                </a:ln>
                <a:solidFill>
                  <a:sysClr val="windowText" lastClr="000000"/>
                </a:solidFill>
                <a:effectLst/>
                <a:uLnTx/>
                <a:uFillTx/>
                <a:latin typeface="Arial"/>
                <a:cs typeface="Arial"/>
              </a:rPr>
              <a:t> </a:t>
            </a:r>
            <a:r>
              <a:rPr kumimoji="0" sz="1200" b="0" i="0" u="none" strike="noStrike" kern="0" cap="none" spc="-10" normalizeH="0" baseline="0" noProof="0" dirty="0">
                <a:ln>
                  <a:noFill/>
                </a:ln>
                <a:solidFill>
                  <a:sysClr val="windowText" lastClr="000000"/>
                </a:solidFill>
                <a:effectLst/>
                <a:uLnTx/>
                <a:uFillTx/>
                <a:latin typeface="Arial"/>
                <a:cs typeface="Arial"/>
              </a:rPr>
              <a:t>structure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833736" y="1952150"/>
            <a:ext cx="1040765" cy="758190"/>
          </a:xfrm>
          <a:prstGeom prst="rect">
            <a:avLst/>
          </a:prstGeom>
        </p:spPr>
        <p:txBody>
          <a:bodyPr vert="horz" wrap="square" lIns="0" tIns="13335" rIns="0" bIns="0" rtlCol="0">
            <a:spAutoFit/>
          </a:bodyPr>
          <a:lstStyle/>
          <a:p>
            <a:pPr marL="12700" marR="5080" lvl="0" indent="0" defTabSz="914400" eaLnBrk="1" fontAlgn="auto" latinLnBrk="0" hangingPunct="1">
              <a:lnSpc>
                <a:spcPct val="100000"/>
              </a:lnSpc>
              <a:spcBef>
                <a:spcPts val="10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Arial"/>
                <a:cs typeface="Arial"/>
              </a:rPr>
              <a:t>There</a:t>
            </a:r>
            <a:r>
              <a:rPr kumimoji="0" sz="1600" b="0" i="0" u="none" strike="noStrike" kern="0" cap="none" spc="-20" normalizeH="0" baseline="0" noProof="0" dirty="0">
                <a:ln>
                  <a:noFill/>
                </a:ln>
                <a:solidFill>
                  <a:sysClr val="windowText" lastClr="000000"/>
                </a:solidFill>
                <a:effectLst/>
                <a:uLnTx/>
                <a:uFillTx/>
                <a:latin typeface="Arial"/>
                <a:cs typeface="Arial"/>
              </a:rPr>
              <a:t> </a:t>
            </a:r>
            <a:r>
              <a:rPr kumimoji="0" sz="1600" b="0" i="0" u="none" strike="noStrike" kern="0" cap="none" spc="0" normalizeH="0" baseline="0" noProof="0" dirty="0">
                <a:ln>
                  <a:noFill/>
                </a:ln>
                <a:solidFill>
                  <a:sysClr val="windowText" lastClr="000000"/>
                </a:solidFill>
                <a:effectLst/>
                <a:uLnTx/>
                <a:uFillTx/>
                <a:latin typeface="Arial"/>
                <a:cs typeface="Arial"/>
              </a:rPr>
              <a:t>is</a:t>
            </a:r>
            <a:r>
              <a:rPr kumimoji="0" sz="1600" b="0" i="0" u="none" strike="noStrike" kern="0" cap="none" spc="-35"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no </a:t>
            </a:r>
            <a:r>
              <a:rPr kumimoji="0" sz="1600" b="0" i="0" u="none" strike="noStrike" kern="0" cap="none" spc="0" normalizeH="0" baseline="0" noProof="0" dirty="0">
                <a:ln>
                  <a:noFill/>
                </a:ln>
                <a:solidFill>
                  <a:sysClr val="windowText" lastClr="000000"/>
                </a:solidFill>
                <a:effectLst/>
                <a:uLnTx/>
                <a:uFillTx/>
                <a:latin typeface="Arial"/>
                <a:cs typeface="Arial"/>
              </a:rPr>
              <a:t>EAP</a:t>
            </a:r>
            <a:r>
              <a:rPr kumimoji="0" sz="1600" b="0" i="0" u="none" strike="noStrike" kern="0" cap="none" spc="-70" normalizeH="0" baseline="0" noProof="0" dirty="0">
                <a:ln>
                  <a:noFill/>
                </a:ln>
                <a:solidFill>
                  <a:sysClr val="windowText" lastClr="000000"/>
                </a:solidFill>
                <a:effectLst/>
                <a:uLnTx/>
                <a:uFillTx/>
                <a:latin typeface="Arial"/>
                <a:cs typeface="Arial"/>
              </a:rPr>
              <a:t> </a:t>
            </a:r>
            <a:r>
              <a:rPr kumimoji="0" sz="1600" b="0" i="0" u="none" strike="noStrike" kern="0" cap="none" spc="-25" normalizeH="0" baseline="0" noProof="0" dirty="0">
                <a:ln>
                  <a:noFill/>
                </a:ln>
                <a:solidFill>
                  <a:sysClr val="windowText" lastClr="000000"/>
                </a:solidFill>
                <a:effectLst/>
                <a:uLnTx/>
                <a:uFillTx/>
                <a:latin typeface="Arial"/>
                <a:cs typeface="Arial"/>
              </a:rPr>
              <a:t>for </a:t>
            </a:r>
            <a:r>
              <a:rPr kumimoji="0" sz="1600" b="0" i="0" u="none" strike="noStrike" kern="0" cap="none" spc="-10" normalizeH="0" baseline="0" noProof="0" dirty="0">
                <a:ln>
                  <a:noFill/>
                </a:ln>
                <a:solidFill>
                  <a:sysClr val="windowText" lastClr="000000"/>
                </a:solidFill>
                <a:effectLst/>
                <a:uLnTx/>
                <a:uFillTx/>
                <a:latin typeface="Arial"/>
                <a:cs typeface="Arial"/>
              </a:rPr>
              <a:t>simplicity</a:t>
            </a:r>
            <a:endParaRPr kumimoji="0" sz="16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title"/>
          </p:nvPr>
        </p:nvSpPr>
        <p:spPr>
          <a:xfrm>
            <a:off x="747132" y="605161"/>
            <a:ext cx="6000347"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8.8.</a:t>
            </a:r>
            <a:r>
              <a:rPr sz="3600" b="1" dirty="0">
                <a:latin typeface="Times New Roman"/>
                <a:cs typeface="Times New Roman"/>
              </a:rPr>
              <a:t>4.2</a:t>
            </a:r>
            <a:r>
              <a:rPr sz="3600" b="1" spc="-25" dirty="0">
                <a:latin typeface="Times New Roman"/>
                <a:cs typeface="Times New Roman"/>
              </a:rPr>
              <a:t> </a:t>
            </a:r>
            <a:r>
              <a:rPr sz="3600" b="1" dirty="0">
                <a:latin typeface="Times New Roman"/>
                <a:cs typeface="Times New Roman"/>
              </a:rPr>
              <a:t>Simulation</a:t>
            </a:r>
            <a:r>
              <a:rPr sz="3600" b="1" spc="-15" dirty="0">
                <a:latin typeface="Times New Roman"/>
                <a:cs typeface="Times New Roman"/>
              </a:rPr>
              <a:t> </a:t>
            </a:r>
            <a:r>
              <a:rPr sz="3600" b="1" spc="-10" dirty="0">
                <a:latin typeface="Times New Roman"/>
                <a:cs typeface="Times New Roman"/>
              </a:rPr>
              <a:t>scenario</a:t>
            </a:r>
            <a:endParaRPr sz="3600" b="1" dirty="0">
              <a:latin typeface="Times New Roman"/>
              <a:cs typeface="Times New Roman"/>
            </a:endParaRPr>
          </a:p>
        </p:txBody>
      </p:sp>
      <p:sp>
        <p:nvSpPr>
          <p:cNvPr id="13" name="object 13"/>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5" name="object 15"/>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4" name="object 14"/>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65</a:t>
            </a:fld>
            <a:endParaRPr kumimoji="0" sz="1200" b="0" i="0" u="none" strike="noStrike" kern="0" cap="none" spc="-25" normalizeH="0" baseline="0" noProof="0" dirty="0">
              <a:ln>
                <a:noFill/>
              </a:ln>
              <a:solidFill>
                <a:prstClr val="black"/>
              </a:solidFill>
              <a:effectLst/>
              <a:uLnTx/>
              <a:uFillTx/>
              <a:latin typeface="Arial"/>
              <a:cs typeface="Arial"/>
            </a:endParaRPr>
          </a:p>
        </p:txBody>
      </p:sp>
      <p:pic>
        <p:nvPicPr>
          <p:cNvPr id="6" name="object 6"/>
          <p:cNvPicPr/>
          <p:nvPr/>
        </p:nvPicPr>
        <p:blipFill>
          <a:blip r:embed="rId2" cstate="print"/>
          <a:stretch>
            <a:fillRect/>
          </a:stretch>
        </p:blipFill>
        <p:spPr>
          <a:xfrm>
            <a:off x="2707780" y="1617670"/>
            <a:ext cx="3916608" cy="1827015"/>
          </a:xfrm>
          <a:prstGeom prst="rect">
            <a:avLst/>
          </a:prstGeom>
        </p:spPr>
      </p:pic>
      <p:pic>
        <p:nvPicPr>
          <p:cNvPr id="7" name="object 7"/>
          <p:cNvPicPr/>
          <p:nvPr/>
        </p:nvPicPr>
        <p:blipFill>
          <a:blip r:embed="rId3" cstate="print"/>
          <a:stretch>
            <a:fillRect/>
          </a:stretch>
        </p:blipFill>
        <p:spPr>
          <a:xfrm>
            <a:off x="822960" y="3968496"/>
            <a:ext cx="3343655" cy="1953767"/>
          </a:xfrm>
          <a:prstGeom prst="rect">
            <a:avLst/>
          </a:prstGeom>
        </p:spPr>
      </p:pic>
      <p:pic>
        <p:nvPicPr>
          <p:cNvPr id="8" name="object 8"/>
          <p:cNvPicPr/>
          <p:nvPr/>
        </p:nvPicPr>
        <p:blipFill>
          <a:blip r:embed="rId4" cstate="print"/>
          <a:stretch>
            <a:fillRect/>
          </a:stretch>
        </p:blipFill>
        <p:spPr>
          <a:xfrm>
            <a:off x="6148968" y="4052763"/>
            <a:ext cx="2162901" cy="1812270"/>
          </a:xfrm>
          <a:prstGeom prst="rect">
            <a:avLst/>
          </a:prstGeom>
        </p:spPr>
      </p:pic>
      <p:sp>
        <p:nvSpPr>
          <p:cNvPr id="9" name="object 9"/>
          <p:cNvSpPr txBox="1"/>
          <p:nvPr/>
        </p:nvSpPr>
        <p:spPr>
          <a:xfrm>
            <a:off x="2897764" y="1316545"/>
            <a:ext cx="39179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 are 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38485" y="3568255"/>
            <a:ext cx="413131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two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4792858" y="3568255"/>
            <a:ext cx="3994150"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3,</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 four(all)</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nodes </a:t>
            </a:r>
            <a:r>
              <a:rPr kumimoji="0" sz="1800" b="0" i="0" u="none" strike="noStrike" kern="0" cap="none" spc="-20" normalizeH="0" baseline="0" noProof="0" dirty="0">
                <a:ln>
                  <a:noFill/>
                </a:ln>
                <a:solidFill>
                  <a:sysClr val="windowText" lastClr="000000"/>
                </a:solidFill>
                <a:effectLst/>
                <a:uLnTx/>
                <a:uFillTx/>
                <a:latin typeface="Arial"/>
                <a:cs typeface="Arial"/>
              </a:rPr>
              <a:t>each</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6" name="Google Shape;18;p1">
            <a:extLst>
              <a:ext uri="{FF2B5EF4-FFF2-40B4-BE49-F238E27FC236}">
                <a16:creationId xmlns:a16="http://schemas.microsoft.com/office/drawing/2014/main" id="{0ADFF13E-841D-261B-F302-82F1897E51A3}"/>
              </a:ext>
            </a:extLst>
          </p:cNvPr>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P802.15-23-0</a:t>
            </a:r>
            <a:r>
              <a:rPr lang="en-US" altLang="ja-JP" sz="1400" b="1" i="0" u="none" strike="noStrike" cap="none" dirty="0">
                <a:solidFill>
                  <a:schemeClr val="dk1"/>
                </a:solidFill>
                <a:latin typeface="Times New Roman"/>
                <a:ea typeface="Times New Roman"/>
                <a:cs typeface="Times New Roman"/>
                <a:sym typeface="Times New Roman"/>
              </a:rPr>
              <a:t>557</a:t>
            </a:r>
            <a:r>
              <a:rPr lang="en-US" sz="1400" b="1" i="0" u="none" strike="noStrike" cap="none" dirty="0">
                <a:solidFill>
                  <a:schemeClr val="tx1"/>
                </a:solidFill>
                <a:latin typeface="Times New Roman"/>
                <a:ea typeface="Times New Roman"/>
                <a:cs typeface="Times New Roman"/>
                <a:sym typeface="Times New Roman"/>
              </a:rPr>
              <a:t>-0</a:t>
            </a:r>
            <a:r>
              <a:rPr lang="en-US" altLang="ja-JP" sz="1400" b="1" i="0" u="none" strike="noStrike" cap="none" dirty="0">
                <a:solidFill>
                  <a:schemeClr val="tx1"/>
                </a:solidFill>
                <a:latin typeface="Times New Roman"/>
                <a:ea typeface="Times New Roman"/>
                <a:cs typeface="Times New Roman"/>
                <a:sym typeface="Times New Roman"/>
              </a:rPr>
              <a:t>3</a:t>
            </a:r>
            <a:r>
              <a:rPr lang="en-US" sz="1400" b="1" i="0" u="none" strike="noStrike" cap="none" dirty="0">
                <a:solidFill>
                  <a:schemeClr val="dk1"/>
                </a:solidFill>
                <a:latin typeface="Times New Roman"/>
                <a:ea typeface="Times New Roman"/>
                <a:cs typeface="Times New Roman"/>
                <a:sym typeface="Times New Roman"/>
              </a:rPr>
              <a:t>-6a</a:t>
            </a:r>
            <a:endParaRPr sz="1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39030" y="503888"/>
            <a:ext cx="8585051" cy="579646"/>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Times New Roman"/>
                <a:cs typeface="Times New Roman"/>
              </a:rPr>
              <a:t>8.8.</a:t>
            </a:r>
            <a:r>
              <a:rPr sz="3600" b="1" dirty="0">
                <a:latin typeface="Times New Roman"/>
                <a:cs typeface="Times New Roman"/>
              </a:rPr>
              <a:t>4.3</a:t>
            </a:r>
            <a:r>
              <a:rPr sz="3600" b="1" spc="-5" dirty="0">
                <a:latin typeface="Times New Roman"/>
                <a:cs typeface="Times New Roman"/>
              </a:rPr>
              <a:t> </a:t>
            </a:r>
            <a:r>
              <a:rPr sz="3600" b="1" dirty="0">
                <a:latin typeface="Times New Roman"/>
                <a:cs typeface="Times New Roman"/>
              </a:rPr>
              <a:t>Simulation</a:t>
            </a:r>
            <a:r>
              <a:rPr sz="3600" b="1" spc="-5" dirty="0">
                <a:latin typeface="Times New Roman"/>
                <a:cs typeface="Times New Roman"/>
              </a:rPr>
              <a:t> </a:t>
            </a:r>
            <a:r>
              <a:rPr sz="3600" b="1" dirty="0">
                <a:latin typeface="Times New Roman"/>
                <a:cs typeface="Times New Roman"/>
              </a:rPr>
              <a:t>result(Total</a:t>
            </a:r>
            <a:r>
              <a:rPr sz="3600" b="1" spc="-45" dirty="0">
                <a:latin typeface="Times New Roman"/>
                <a:cs typeface="Times New Roman"/>
              </a:rPr>
              <a:t> </a:t>
            </a:r>
            <a:r>
              <a:rPr sz="3600" b="1" spc="-10" dirty="0">
                <a:latin typeface="Times New Roman"/>
                <a:cs typeface="Times New Roman"/>
              </a:rPr>
              <a:t>throughput)</a:t>
            </a:r>
            <a:endParaRPr sz="3600" b="1" dirty="0">
              <a:latin typeface="Times New Roman"/>
              <a:cs typeface="Times New Roman"/>
            </a:endParaRPr>
          </a:p>
        </p:txBody>
      </p:sp>
      <p:sp>
        <p:nvSpPr>
          <p:cNvPr id="10" name="object 10"/>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2" name="object 12"/>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66</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395354" y="1011577"/>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46605" y="1011577"/>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Differentiating</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low</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high</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516205" y="4242505"/>
            <a:ext cx="8407400" cy="1878330"/>
          </a:xfrm>
          <a:prstGeom prst="rect">
            <a:avLst/>
          </a:prstGeom>
        </p:spPr>
        <p:txBody>
          <a:bodyPr vert="horz" wrap="square" lIns="0" tIns="11430" rIns="0" bIns="0" rtlCol="0">
            <a:spAutoFit/>
          </a:bodyPr>
          <a:lstStyle/>
          <a:p>
            <a:pPr marL="719455" marR="0" lvl="0" indent="0" defTabSz="914400" eaLnBrk="1" fontAlgn="auto" latinLnBrk="0" hangingPunct="1">
              <a:lnSpc>
                <a:spcPct val="100000"/>
              </a:lnSpc>
              <a:spcBef>
                <a:spcPts val="90"/>
              </a:spcBef>
              <a:spcAft>
                <a:spcPts val="0"/>
              </a:spcAft>
              <a:buClrTx/>
              <a:buSzTx/>
              <a:buFontTx/>
              <a:buNone/>
              <a:tabLst>
                <a:tab pos="5008880" algn="l"/>
              </a:tabLst>
              <a:defRPr/>
            </a:pPr>
            <a:r>
              <a:rPr kumimoji="0" sz="2100" b="0" i="0" u="none" strike="noStrike" kern="0" cap="none" spc="-30" normalizeH="0" baseline="1984" noProof="0" dirty="0">
                <a:ln>
                  <a:noFill/>
                </a:ln>
                <a:solidFill>
                  <a:sysClr val="windowText" lastClr="000000"/>
                </a:solidFill>
                <a:effectLst/>
                <a:uLnTx/>
                <a:uFillTx/>
                <a:latin typeface="Arial"/>
                <a:cs typeface="Arial"/>
              </a:rPr>
              <a:t>Fig11.</a:t>
            </a:r>
            <a:r>
              <a:rPr kumimoji="0" sz="2100" b="0" i="0" u="none" strike="noStrike" kern="0" cap="none" spc="-104"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Overall</a:t>
            </a:r>
            <a:r>
              <a:rPr kumimoji="0" sz="2100" b="0" i="0" u="none" strike="noStrike" kern="0" cap="none" spc="-60" normalizeH="0" baseline="1984" noProof="0" dirty="0">
                <a:ln>
                  <a:noFill/>
                </a:ln>
                <a:solidFill>
                  <a:sysClr val="windowText" lastClr="000000"/>
                </a:solidFill>
                <a:effectLst/>
                <a:uLnTx/>
                <a:uFillTx/>
                <a:latin typeface="Arial"/>
                <a:cs typeface="Arial"/>
              </a:rPr>
              <a:t> </a:t>
            </a:r>
            <a:r>
              <a:rPr kumimoji="0" sz="2100" b="0" i="0" u="none" strike="noStrike" kern="0" cap="none" spc="0" normalizeH="0" baseline="1984" noProof="0" dirty="0">
                <a:ln>
                  <a:noFill/>
                </a:ln>
                <a:solidFill>
                  <a:sysClr val="windowText" lastClr="000000"/>
                </a:solidFill>
                <a:effectLst/>
                <a:uLnTx/>
                <a:uFillTx/>
                <a:latin typeface="Arial"/>
                <a:cs typeface="Arial"/>
              </a:rPr>
              <a:t>network</a:t>
            </a:r>
            <a:r>
              <a:rPr kumimoji="0" sz="2100" b="0" i="0" u="none" strike="noStrike" kern="0" cap="none" spc="-37" normalizeH="0" baseline="1984" noProof="0" dirty="0">
                <a:ln>
                  <a:noFill/>
                </a:ln>
                <a:solidFill>
                  <a:sysClr val="windowText" lastClr="000000"/>
                </a:solidFill>
                <a:effectLst/>
                <a:uLnTx/>
                <a:uFillTx/>
                <a:latin typeface="Arial"/>
                <a:cs typeface="Arial"/>
              </a:rPr>
              <a:t> </a:t>
            </a:r>
            <a:r>
              <a:rPr kumimoji="0" sz="2100" b="0" i="0" u="none" strike="noStrike" kern="0" cap="none" spc="-15" normalizeH="0" baseline="1984" noProof="0" dirty="0">
                <a:ln>
                  <a:noFill/>
                </a:ln>
                <a:solidFill>
                  <a:sysClr val="windowText" lastClr="000000"/>
                </a:solidFill>
                <a:effectLst/>
                <a:uLnTx/>
                <a:uFillTx/>
                <a:latin typeface="Arial"/>
                <a:cs typeface="Arial"/>
              </a:rPr>
              <a:t>throughput</a:t>
            </a:r>
            <a:r>
              <a:rPr kumimoji="0" sz="2100" b="0" i="0" u="none" strike="noStrike" kern="0" cap="none" spc="0" normalizeH="0" baseline="1984"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Fig12.</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Overall</a:t>
            </a:r>
            <a:r>
              <a:rPr kumimoji="0" sz="1400" b="0" i="0" u="none" strike="noStrike" kern="0" cap="none" spc="-7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network</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5"/>
              </a:spcBef>
              <a:spcAft>
                <a:spcPts val="0"/>
              </a:spcAft>
              <a:buClr>
                <a:srgbClr val="00CC99"/>
              </a:buClr>
              <a:buSzTx/>
              <a:buFont typeface="Arial"/>
              <a:buChar char="•"/>
              <a:tabLst>
                <a:tab pos="299085" algn="l"/>
              </a:tabLst>
              <a:defRPr/>
            </a:pP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theorical</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bound</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is</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throughput</a:t>
            </a:r>
            <a:r>
              <a:rPr kumimoji="0" sz="1800" b="1" i="0" u="none" strike="noStrike" kern="0" cap="none" spc="-1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of the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entire</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network</a:t>
            </a:r>
            <a:r>
              <a:rPr kumimoji="0" sz="1800" b="1" i="0" u="none" strike="noStrike" kern="0" cap="none" spc="-65"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in</a:t>
            </a:r>
            <a:r>
              <a:rPr kumimoji="0" sz="1800" b="1" i="0" u="none" strike="noStrike" kern="0" cap="none" spc="10" normalizeH="0" baseline="0" noProof="0" dirty="0">
                <a:ln>
                  <a:noFill/>
                </a:ln>
                <a:solidFill>
                  <a:sysClr val="windowText" lastClr="000000"/>
                </a:solidFill>
                <a:effectLst/>
                <a:uLnTx/>
                <a:uFillTx/>
                <a:latin typeface="Arial"/>
                <a:cs typeface="Arial"/>
              </a:rPr>
              <a:t> </a:t>
            </a:r>
            <a:r>
              <a:rPr kumimoji="0" sz="1800" b="1" i="0" u="none" strike="noStrike" kern="0" cap="none" spc="0" normalizeH="0" baseline="0" noProof="0" dirty="0">
                <a:ln>
                  <a:noFill/>
                </a:ln>
                <a:solidFill>
                  <a:sysClr val="windowText" lastClr="000000"/>
                </a:solidFill>
                <a:effectLst/>
                <a:uLnTx/>
                <a:uFillTx/>
                <a:latin typeface="Arial"/>
                <a:cs typeface="Arial"/>
              </a:rPr>
              <a:t>the</a:t>
            </a:r>
            <a:r>
              <a:rPr kumimoji="0" sz="1800" b="1" i="0" u="none" strike="noStrike" kern="0" cap="none" spc="-10" normalizeH="0" baseline="0" noProof="0" dirty="0">
                <a:ln>
                  <a:noFill/>
                </a:ln>
                <a:solidFill>
                  <a:sysClr val="windowText" lastClr="000000"/>
                </a:solidFill>
                <a:effectLst/>
                <a:uLnTx/>
                <a:uFillTx/>
                <a:latin typeface="Arial"/>
                <a:cs typeface="Arial"/>
              </a:rPr>
              <a:t> absence </a:t>
            </a:r>
            <a:r>
              <a:rPr kumimoji="0" sz="1800" b="1" i="0" u="none" strike="noStrike" kern="0" cap="none" spc="0" normalizeH="0" baseline="0" noProof="0" dirty="0">
                <a:ln>
                  <a:noFill/>
                </a:ln>
                <a:solidFill>
                  <a:sysClr val="windowText" lastClr="000000"/>
                </a:solidFill>
                <a:effectLst/>
                <a:uLnTx/>
                <a:uFillTx/>
                <a:latin typeface="Arial"/>
                <a:cs typeface="Arial"/>
              </a:rPr>
              <a:t>of </a:t>
            </a:r>
            <a:r>
              <a:rPr kumimoji="0" sz="1800" b="1" i="0" u="none" strike="noStrike" kern="0" cap="none" spc="-10" normalizeH="0" baseline="0" noProof="0" dirty="0">
                <a:ln>
                  <a:noFill/>
                </a:ln>
                <a:solidFill>
                  <a:sysClr val="windowText" lastClr="000000"/>
                </a:solidFill>
                <a:effectLst/>
                <a:uLnTx/>
                <a:uFillTx/>
                <a:latin typeface="Arial"/>
                <a:cs typeface="Arial"/>
              </a:rPr>
              <a:t>interference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1082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Compared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standard,</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whole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network is improved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in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case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Since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there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overall</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design</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policy, </a:t>
            </a:r>
            <a:r>
              <a:rPr kumimoji="0" sz="1800" b="0" i="0" u="none" strike="noStrike" kern="0" cap="none" spc="0" normalizeH="0" baseline="0" noProof="0" dirty="0">
                <a:ln>
                  <a:noFill/>
                </a:ln>
                <a:solidFill>
                  <a:sysClr val="windowText" lastClr="000000"/>
                </a:solidFill>
                <a:effectLst/>
                <a:uLnTx/>
                <a:uFillTx/>
                <a:latin typeface="Arial"/>
                <a:cs typeface="Arial"/>
              </a:rPr>
              <a:t>both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are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valid</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697991" y="1271016"/>
            <a:ext cx="3544823" cy="3017519"/>
          </a:xfrm>
          <a:prstGeom prst="rect">
            <a:avLst/>
          </a:prstGeom>
        </p:spPr>
      </p:pic>
      <p:pic>
        <p:nvPicPr>
          <p:cNvPr id="9" name="object 9"/>
          <p:cNvPicPr/>
          <p:nvPr/>
        </p:nvPicPr>
        <p:blipFill>
          <a:blip r:embed="rId2" cstate="print"/>
          <a:stretch>
            <a:fillRect/>
          </a:stretch>
        </p:blipFill>
        <p:spPr>
          <a:xfrm>
            <a:off x="4977384" y="1271016"/>
            <a:ext cx="3544823" cy="3017519"/>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661416" y="1368552"/>
            <a:ext cx="3660647" cy="3102863"/>
          </a:xfrm>
          <a:prstGeom prst="rect">
            <a:avLst/>
          </a:prstGeom>
        </p:spPr>
      </p:pic>
      <p:sp>
        <p:nvSpPr>
          <p:cNvPr id="5" name="object 5"/>
          <p:cNvSpPr txBox="1">
            <a:spLocks noGrp="1"/>
          </p:cNvSpPr>
          <p:nvPr>
            <p:ph type="title"/>
          </p:nvPr>
        </p:nvSpPr>
        <p:spPr>
          <a:xfrm>
            <a:off x="116372" y="557768"/>
            <a:ext cx="8126474" cy="763029"/>
          </a:xfrm>
          <a:prstGeom prst="rect">
            <a:avLst/>
          </a:prstGeom>
        </p:spPr>
        <p:txBody>
          <a:bodyPr vert="horz" wrap="square" lIns="0" tIns="11430" rIns="0" bIns="0" rtlCol="0">
            <a:spAutoFit/>
          </a:bodyPr>
          <a:lstStyle/>
          <a:p>
            <a:pPr marL="12700">
              <a:lnSpc>
                <a:spcPct val="100000"/>
              </a:lnSpc>
              <a:spcBef>
                <a:spcPts val="90"/>
              </a:spcBef>
            </a:pPr>
            <a:r>
              <a:rPr lang="en-US" sz="2400" b="1" dirty="0">
                <a:latin typeface="Times New Roman"/>
                <a:cs typeface="Times New Roman"/>
              </a:rPr>
              <a:t>8.8.</a:t>
            </a:r>
            <a:r>
              <a:rPr sz="2400" b="1" dirty="0">
                <a:latin typeface="Times New Roman"/>
                <a:cs typeface="Times New Roman"/>
              </a:rPr>
              <a:t>4.3</a:t>
            </a:r>
            <a:r>
              <a:rPr sz="2400" b="1" spc="-50" dirty="0">
                <a:latin typeface="Times New Roman"/>
                <a:cs typeface="Times New Roman"/>
              </a:rPr>
              <a:t> </a:t>
            </a:r>
            <a:r>
              <a:rPr sz="2400" b="1" dirty="0">
                <a:latin typeface="Times New Roman"/>
                <a:cs typeface="Times New Roman"/>
              </a:rPr>
              <a:t>Simulation </a:t>
            </a:r>
            <a:r>
              <a:rPr sz="2400" b="1" spc="-10" dirty="0">
                <a:latin typeface="Times New Roman"/>
                <a:cs typeface="Times New Roman"/>
              </a:rPr>
              <a:t>result(Throughput </a:t>
            </a:r>
            <a:r>
              <a:rPr sz="2400" b="1" dirty="0">
                <a:latin typeface="Times New Roman"/>
                <a:cs typeface="Times New Roman"/>
              </a:rPr>
              <a:t>of</a:t>
            </a:r>
            <a:r>
              <a:rPr sz="2400" b="1" spc="-55" dirty="0">
                <a:latin typeface="Times New Roman"/>
                <a:cs typeface="Times New Roman"/>
              </a:rPr>
              <a:t> </a:t>
            </a:r>
            <a:r>
              <a:rPr sz="2400" b="1" dirty="0">
                <a:latin typeface="Times New Roman"/>
                <a:cs typeface="Times New Roman"/>
              </a:rPr>
              <a:t>each</a:t>
            </a:r>
            <a:r>
              <a:rPr sz="2400" b="1" spc="-45" dirty="0">
                <a:latin typeface="Times New Roman"/>
                <a:cs typeface="Times New Roman"/>
              </a:rPr>
              <a:t> </a:t>
            </a:r>
            <a:r>
              <a:rPr sz="2400" b="1" dirty="0">
                <a:latin typeface="Times New Roman"/>
                <a:cs typeface="Times New Roman"/>
              </a:rPr>
              <a:t>UP</a:t>
            </a:r>
            <a:r>
              <a:rPr sz="2400" b="1" spc="-30" dirty="0">
                <a:latin typeface="Times New Roman"/>
                <a:cs typeface="Times New Roman"/>
              </a:rPr>
              <a:t> </a:t>
            </a:r>
            <a:r>
              <a:rPr sz="2400" b="1" dirty="0">
                <a:latin typeface="Times New Roman"/>
                <a:cs typeface="Times New Roman"/>
              </a:rPr>
              <a:t>overlapped</a:t>
            </a:r>
            <a:r>
              <a:rPr sz="2400" b="1" spc="-45" dirty="0">
                <a:latin typeface="Times New Roman"/>
                <a:cs typeface="Times New Roman"/>
              </a:rPr>
              <a:t> </a:t>
            </a:r>
            <a:r>
              <a:rPr sz="2400" b="1" dirty="0">
                <a:latin typeface="Times New Roman"/>
                <a:cs typeface="Times New Roman"/>
              </a:rPr>
              <a:t>2</a:t>
            </a:r>
            <a:r>
              <a:rPr sz="2400" b="1" spc="-50" dirty="0">
                <a:latin typeface="Times New Roman"/>
                <a:cs typeface="Times New Roman"/>
              </a:rPr>
              <a:t> </a:t>
            </a:r>
            <a:r>
              <a:rPr sz="2400" b="1" spc="-10" dirty="0">
                <a:latin typeface="Times New Roman"/>
                <a:cs typeface="Times New Roman"/>
              </a:rPr>
              <a:t>nodes)</a:t>
            </a:r>
            <a:endParaRPr sz="2400" b="1" dirty="0">
              <a:latin typeface="Times New Roman"/>
              <a:cs typeface="Times New Roman"/>
            </a:endParaRPr>
          </a:p>
        </p:txBody>
      </p:sp>
      <p:sp>
        <p:nvSpPr>
          <p:cNvPr id="17" name="object 1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67</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6" name="object 6"/>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642260" y="45240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Fig13.</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37227" y="446960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1822824" y="3676731"/>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6258483" y="3725093"/>
            <a:ext cx="2195830" cy="411480"/>
          </a:xfrm>
          <a:prstGeom prst="rect">
            <a:avLst/>
          </a:prstGeom>
        </p:spPr>
        <p:txBody>
          <a:bodyPr vert="horz" wrap="square" lIns="0" tIns="0" rIns="0" bIns="0" rtlCol="0">
            <a:spAutoFit/>
          </a:bodyPr>
          <a:lstStyle/>
          <a:p>
            <a:pPr marL="0" marR="0" lvl="0" indent="0" defTabSz="914400" eaLnBrk="1" fontAlgn="auto" latinLnBrk="0" hangingPunct="1">
              <a:lnSpc>
                <a:spcPts val="154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a:t>
            </a:r>
            <a:endParaRPr kumimoji="0" sz="14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3" name="object 13"/>
          <p:cNvPicPr/>
          <p:nvPr/>
        </p:nvPicPr>
        <p:blipFill>
          <a:blip r:embed="rId3" cstate="print"/>
          <a:stretch>
            <a:fillRect/>
          </a:stretch>
        </p:blipFill>
        <p:spPr>
          <a:xfrm>
            <a:off x="4858511" y="1399032"/>
            <a:ext cx="3657587" cy="2980943"/>
          </a:xfrm>
          <a:prstGeom prst="rect">
            <a:avLst/>
          </a:prstGeom>
        </p:spPr>
      </p:pic>
      <p:sp>
        <p:nvSpPr>
          <p:cNvPr id="14" name="object 14"/>
          <p:cNvSpPr txBox="1"/>
          <p:nvPr/>
        </p:nvSpPr>
        <p:spPr>
          <a:xfrm>
            <a:off x="5966528" y="3623257"/>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15" name="object 15"/>
          <p:cNvPicPr/>
          <p:nvPr/>
        </p:nvPicPr>
        <p:blipFill>
          <a:blip r:embed="rId4" cstate="print"/>
          <a:stretch>
            <a:fillRect/>
          </a:stretch>
        </p:blipFill>
        <p:spPr>
          <a:xfrm>
            <a:off x="1075944" y="1633727"/>
            <a:ext cx="1335023" cy="826007"/>
          </a:xfrm>
          <a:prstGeom prst="rect">
            <a:avLst/>
          </a:prstGeom>
        </p:spPr>
      </p:pic>
      <p:pic>
        <p:nvPicPr>
          <p:cNvPr id="16" name="object 16"/>
          <p:cNvPicPr/>
          <p:nvPr/>
        </p:nvPicPr>
        <p:blipFill>
          <a:blip r:embed="rId4" cstate="print"/>
          <a:stretch>
            <a:fillRect/>
          </a:stretch>
        </p:blipFill>
        <p:spPr>
          <a:xfrm>
            <a:off x="5218176" y="1645920"/>
            <a:ext cx="1338071" cy="826007"/>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250902" y="656121"/>
            <a:ext cx="8089862" cy="332142"/>
          </a:xfrm>
          <a:prstGeom prst="rect">
            <a:avLst/>
          </a:prstGeom>
        </p:spPr>
        <p:txBody>
          <a:bodyPr vert="horz" wrap="square" lIns="0" tIns="11430" rIns="0" bIns="0" rtlCol="0">
            <a:spAutoFit/>
          </a:bodyPr>
          <a:lstStyle/>
          <a:p>
            <a:pPr marL="12700">
              <a:lnSpc>
                <a:spcPct val="100000"/>
              </a:lnSpc>
              <a:spcBef>
                <a:spcPts val="90"/>
              </a:spcBef>
            </a:pPr>
            <a:r>
              <a:rPr lang="en-US" sz="2000" b="1" dirty="0">
                <a:latin typeface="Times New Roman"/>
                <a:cs typeface="Times New Roman"/>
              </a:rPr>
              <a:t>8.8.</a:t>
            </a: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dirty="0">
              <a:latin typeface="Times New Roman"/>
              <a:cs typeface="Times New Roman"/>
            </a:endParaRPr>
          </a:p>
        </p:txBody>
      </p:sp>
      <p:sp>
        <p:nvSpPr>
          <p:cNvPr id="21" name="object 21"/>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3" name="object 23"/>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2" name="object 22"/>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68</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Fig15.</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pic>
        <p:nvPicPr>
          <p:cNvPr id="8" name="object 8"/>
          <p:cNvPicPr/>
          <p:nvPr/>
        </p:nvPicPr>
        <p:blipFill>
          <a:blip r:embed="rId2" cstate="print"/>
          <a:stretch>
            <a:fillRect/>
          </a:stretch>
        </p:blipFill>
        <p:spPr>
          <a:xfrm>
            <a:off x="1240536" y="3898391"/>
            <a:ext cx="2706623" cy="2246363"/>
          </a:xfrm>
          <a:prstGeom prst="rect">
            <a:avLst/>
          </a:prstGeom>
        </p:spPr>
      </p:pic>
      <p:pic>
        <p:nvPicPr>
          <p:cNvPr id="9" name="object 9"/>
          <p:cNvPicPr/>
          <p:nvPr/>
        </p:nvPicPr>
        <p:blipFill>
          <a:blip r:embed="rId3" cstate="print"/>
          <a:stretch>
            <a:fillRect/>
          </a:stretch>
        </p:blipFill>
        <p:spPr>
          <a:xfrm>
            <a:off x="5516880" y="3922776"/>
            <a:ext cx="2706623" cy="2246375"/>
          </a:xfrm>
          <a:prstGeom prst="rect">
            <a:avLst/>
          </a:prstGeom>
        </p:spPr>
      </p:pic>
      <p:sp>
        <p:nvSpPr>
          <p:cNvPr id="10" name="object 10"/>
          <p:cNvSpPr txBox="1"/>
          <p:nvPr/>
        </p:nvSpPr>
        <p:spPr>
          <a:xfrm>
            <a:off x="4978298" y="3634201"/>
            <a:ext cx="390779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Fig16.</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763237" y="6128093"/>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Fig17.</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87844" y="6124557"/>
            <a:ext cx="399542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Fig18.</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Throughput</a:t>
            </a:r>
            <a:r>
              <a:rPr kumimoji="0" sz="1400" b="0" i="0" u="none" strike="noStrike" kern="0" cap="none" spc="0" normalizeH="0" baseline="0" noProof="0" dirty="0">
                <a:ln>
                  <a:noFill/>
                </a:ln>
                <a:solidFill>
                  <a:sysClr val="windowText" lastClr="000000"/>
                </a:solidFill>
                <a:effectLst/>
                <a:uLnTx/>
                <a:uFillTx/>
                <a:latin typeface="Arial"/>
                <a:cs typeface="Arial"/>
              </a:rPr>
              <a:t> 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3" name="object 13"/>
          <p:cNvGrpSpPr/>
          <p:nvPr/>
        </p:nvGrpSpPr>
        <p:grpSpPr>
          <a:xfrm>
            <a:off x="1258824" y="1328927"/>
            <a:ext cx="2688590" cy="2240280"/>
            <a:chOff x="1258824" y="1328927"/>
            <a:chExt cx="2688590" cy="2240280"/>
          </a:xfrm>
        </p:grpSpPr>
        <p:pic>
          <p:nvPicPr>
            <p:cNvPr id="14" name="object 14"/>
            <p:cNvPicPr/>
            <p:nvPr/>
          </p:nvPicPr>
          <p:blipFill>
            <a:blip r:embed="rId4" cstate="print"/>
            <a:stretch>
              <a:fillRect/>
            </a:stretch>
          </p:blipFill>
          <p:spPr>
            <a:xfrm>
              <a:off x="1258824" y="1328927"/>
              <a:ext cx="2688335" cy="2240279"/>
            </a:xfrm>
            <a:prstGeom prst="rect">
              <a:avLst/>
            </a:prstGeom>
          </p:spPr>
        </p:pic>
        <p:pic>
          <p:nvPicPr>
            <p:cNvPr id="15" name="object 15"/>
            <p:cNvPicPr/>
            <p:nvPr/>
          </p:nvPicPr>
          <p:blipFill>
            <a:blip r:embed="rId5" cstate="print"/>
            <a:stretch>
              <a:fillRect/>
            </a:stretch>
          </p:blipFill>
          <p:spPr>
            <a:xfrm>
              <a:off x="1609344" y="1533144"/>
              <a:ext cx="1048511" cy="649223"/>
            </a:xfrm>
            <a:prstGeom prst="rect">
              <a:avLst/>
            </a:prstGeom>
          </p:spPr>
        </p:pic>
      </p:grpSp>
      <p:grpSp>
        <p:nvGrpSpPr>
          <p:cNvPr id="16" name="object 16"/>
          <p:cNvGrpSpPr/>
          <p:nvPr/>
        </p:nvGrpSpPr>
        <p:grpSpPr>
          <a:xfrm>
            <a:off x="5535167" y="1328928"/>
            <a:ext cx="2688590" cy="2273935"/>
            <a:chOff x="5535167" y="1328928"/>
            <a:chExt cx="2688590" cy="2273935"/>
          </a:xfrm>
        </p:grpSpPr>
        <p:pic>
          <p:nvPicPr>
            <p:cNvPr id="17" name="object 17"/>
            <p:cNvPicPr/>
            <p:nvPr/>
          </p:nvPicPr>
          <p:blipFill>
            <a:blip r:embed="rId6" cstate="print"/>
            <a:stretch>
              <a:fillRect/>
            </a:stretch>
          </p:blipFill>
          <p:spPr>
            <a:xfrm>
              <a:off x="5535167" y="1328928"/>
              <a:ext cx="2688335" cy="2273807"/>
            </a:xfrm>
            <a:prstGeom prst="rect">
              <a:avLst/>
            </a:prstGeom>
          </p:spPr>
        </p:pic>
        <p:pic>
          <p:nvPicPr>
            <p:cNvPr id="18" name="object 18"/>
            <p:cNvPicPr/>
            <p:nvPr/>
          </p:nvPicPr>
          <p:blipFill>
            <a:blip r:embed="rId5" cstate="print"/>
            <a:stretch>
              <a:fillRect/>
            </a:stretch>
          </p:blipFill>
          <p:spPr>
            <a:xfrm>
              <a:off x="5827776" y="1545336"/>
              <a:ext cx="1048511" cy="649223"/>
            </a:xfrm>
            <a:prstGeom prst="rect">
              <a:avLst/>
            </a:prstGeom>
          </p:spPr>
        </p:pic>
      </p:grpSp>
      <p:pic>
        <p:nvPicPr>
          <p:cNvPr id="19" name="object 19"/>
          <p:cNvPicPr/>
          <p:nvPr/>
        </p:nvPicPr>
        <p:blipFill>
          <a:blip r:embed="rId5" cstate="print"/>
          <a:stretch>
            <a:fillRect/>
          </a:stretch>
        </p:blipFill>
        <p:spPr>
          <a:xfrm>
            <a:off x="1530096" y="4075176"/>
            <a:ext cx="960119" cy="594359"/>
          </a:xfrm>
          <a:prstGeom prst="rect">
            <a:avLst/>
          </a:prstGeom>
        </p:spPr>
      </p:pic>
      <p:pic>
        <p:nvPicPr>
          <p:cNvPr id="20" name="object 20"/>
          <p:cNvPicPr/>
          <p:nvPr/>
        </p:nvPicPr>
        <p:blipFill>
          <a:blip r:embed="rId5" cstate="print"/>
          <a:stretch>
            <a:fillRect/>
          </a:stretch>
        </p:blipFill>
        <p:spPr>
          <a:xfrm>
            <a:off x="5827776" y="4078224"/>
            <a:ext cx="960119" cy="594359"/>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object 4"/>
          <p:cNvGrpSpPr/>
          <p:nvPr/>
        </p:nvGrpSpPr>
        <p:grpSpPr>
          <a:xfrm>
            <a:off x="624840" y="1338072"/>
            <a:ext cx="3776979" cy="3148965"/>
            <a:chOff x="624840" y="1338072"/>
            <a:chExt cx="3776979" cy="3148965"/>
          </a:xfrm>
        </p:grpSpPr>
        <p:pic>
          <p:nvPicPr>
            <p:cNvPr id="5" name="object 5"/>
            <p:cNvPicPr/>
            <p:nvPr/>
          </p:nvPicPr>
          <p:blipFill>
            <a:blip r:embed="rId2" cstate="print"/>
            <a:stretch>
              <a:fillRect/>
            </a:stretch>
          </p:blipFill>
          <p:spPr>
            <a:xfrm>
              <a:off x="624840" y="1338072"/>
              <a:ext cx="3776471" cy="3148583"/>
            </a:xfrm>
            <a:prstGeom prst="rect">
              <a:avLst/>
            </a:prstGeom>
          </p:spPr>
        </p:pic>
        <p:pic>
          <p:nvPicPr>
            <p:cNvPr id="6" name="object 6"/>
            <p:cNvPicPr/>
            <p:nvPr/>
          </p:nvPicPr>
          <p:blipFill>
            <a:blip r:embed="rId3" cstate="print"/>
            <a:stretch>
              <a:fillRect/>
            </a:stretch>
          </p:blipFill>
          <p:spPr>
            <a:xfrm>
              <a:off x="2968751" y="3252216"/>
              <a:ext cx="1338071" cy="826007"/>
            </a:xfrm>
            <a:prstGeom prst="rect">
              <a:avLst/>
            </a:prstGeom>
          </p:spPr>
        </p:pic>
      </p:grpSp>
      <p:sp>
        <p:nvSpPr>
          <p:cNvPr id="7" name="object 7"/>
          <p:cNvSpPr txBox="1">
            <a:spLocks noGrp="1"/>
          </p:cNvSpPr>
          <p:nvPr>
            <p:ph type="title"/>
          </p:nvPr>
        </p:nvSpPr>
        <p:spPr>
          <a:xfrm>
            <a:off x="317810" y="656121"/>
            <a:ext cx="7574420" cy="332142"/>
          </a:xfrm>
          <a:prstGeom prst="rect">
            <a:avLst/>
          </a:prstGeom>
        </p:spPr>
        <p:txBody>
          <a:bodyPr vert="horz" wrap="square" lIns="0" tIns="11430" rIns="0" bIns="0" rtlCol="0">
            <a:spAutoFit/>
          </a:bodyPr>
          <a:lstStyle/>
          <a:p>
            <a:pPr marL="12700">
              <a:lnSpc>
                <a:spcPct val="100000"/>
              </a:lnSpc>
              <a:spcBef>
                <a:spcPts val="90"/>
              </a:spcBef>
            </a:pPr>
            <a:r>
              <a:rPr lang="en-US" sz="2000" b="1" dirty="0">
                <a:latin typeface="Times New Roman"/>
                <a:cs typeface="Times New Roman"/>
              </a:rPr>
              <a:t>8.8.</a:t>
            </a:r>
            <a:r>
              <a:rPr sz="2000" b="1" dirty="0">
                <a:latin typeface="Times New Roman"/>
                <a:cs typeface="Times New Roman"/>
              </a:rPr>
              <a:t>4.3</a:t>
            </a:r>
            <a:r>
              <a:rPr sz="2000" b="1" spc="-65" dirty="0">
                <a:latin typeface="Times New Roman"/>
                <a:cs typeface="Times New Roman"/>
              </a:rPr>
              <a:t> </a:t>
            </a:r>
            <a:r>
              <a:rPr sz="2000" b="1" dirty="0">
                <a:latin typeface="Times New Roman"/>
                <a:cs typeface="Times New Roman"/>
              </a:rPr>
              <a:t>Simulation</a:t>
            </a:r>
            <a:r>
              <a:rPr sz="2000" b="1" spc="-10" dirty="0">
                <a:latin typeface="Times New Roman"/>
                <a:cs typeface="Times New Roman"/>
              </a:rPr>
              <a:t> </a:t>
            </a:r>
            <a:r>
              <a:rPr sz="2000" b="1" dirty="0">
                <a:latin typeface="Times New Roman"/>
                <a:cs typeface="Times New Roman"/>
              </a:rPr>
              <a:t>result(Delay</a:t>
            </a:r>
            <a:r>
              <a:rPr sz="2000" b="1" spc="-60" dirty="0">
                <a:latin typeface="Times New Roman"/>
                <a:cs typeface="Times New Roman"/>
              </a:rPr>
              <a:t> </a:t>
            </a:r>
            <a:r>
              <a:rPr sz="2000" b="1" dirty="0">
                <a:latin typeface="Times New Roman"/>
                <a:cs typeface="Times New Roman"/>
              </a:rPr>
              <a:t>of</a:t>
            </a:r>
            <a:r>
              <a:rPr sz="2000" b="1" spc="-65" dirty="0">
                <a:latin typeface="Times New Roman"/>
                <a:cs typeface="Times New Roman"/>
              </a:rPr>
              <a:t> </a:t>
            </a:r>
            <a:r>
              <a:rPr sz="2000" b="1" dirty="0">
                <a:latin typeface="Times New Roman"/>
                <a:cs typeface="Times New Roman"/>
              </a:rPr>
              <a:t>each</a:t>
            </a:r>
            <a:r>
              <a:rPr sz="2000" b="1" spc="-55" dirty="0">
                <a:latin typeface="Times New Roman"/>
                <a:cs typeface="Times New Roman"/>
              </a:rPr>
              <a:t> </a:t>
            </a:r>
            <a:r>
              <a:rPr sz="2000" b="1" dirty="0">
                <a:latin typeface="Times New Roman"/>
                <a:cs typeface="Times New Roman"/>
              </a:rPr>
              <a:t>UP</a:t>
            </a:r>
            <a:r>
              <a:rPr sz="2000" b="1" spc="-40" dirty="0">
                <a:latin typeface="Times New Roman"/>
                <a:cs typeface="Times New Roman"/>
              </a:rPr>
              <a:t> </a:t>
            </a:r>
            <a:r>
              <a:rPr sz="2000" b="1" dirty="0">
                <a:latin typeface="Times New Roman"/>
                <a:cs typeface="Times New Roman"/>
              </a:rPr>
              <a:t>overlapped</a:t>
            </a:r>
            <a:r>
              <a:rPr sz="2000" b="1" spc="-55" dirty="0">
                <a:latin typeface="Times New Roman"/>
                <a:cs typeface="Times New Roman"/>
              </a:rPr>
              <a:t> </a:t>
            </a:r>
            <a:r>
              <a:rPr sz="2000" b="1" dirty="0">
                <a:latin typeface="Times New Roman"/>
                <a:cs typeface="Times New Roman"/>
              </a:rPr>
              <a:t>2</a:t>
            </a:r>
            <a:r>
              <a:rPr sz="2000" b="1" spc="-40" dirty="0">
                <a:latin typeface="Times New Roman"/>
                <a:cs typeface="Times New Roman"/>
              </a:rPr>
              <a:t> </a:t>
            </a:r>
            <a:r>
              <a:rPr sz="2000" b="1" spc="-10" dirty="0">
                <a:latin typeface="Times New Roman"/>
                <a:cs typeface="Times New Roman"/>
              </a:rPr>
              <a:t>nodes)</a:t>
            </a:r>
            <a:endParaRPr sz="2000" dirty="0">
              <a:latin typeface="Times New Roman"/>
              <a:cs typeface="Times New Roman"/>
            </a:endParaRPr>
          </a:p>
        </p:txBody>
      </p:sp>
      <p:sp>
        <p:nvSpPr>
          <p:cNvPr id="17" name="object 17"/>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9" name="object 19"/>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8" name="object 18"/>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69</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8" name="object 8"/>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853264" y="5200381"/>
            <a:ext cx="7625080" cy="84836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10" normalizeH="0" baseline="0" noProof="0" dirty="0">
                <a:ln>
                  <a:noFill/>
                </a:ln>
                <a:solidFill>
                  <a:sysClr val="windowText" lastClr="000000"/>
                </a:solidFill>
                <a:effectLst/>
                <a:uLnTx/>
                <a:uFillTx/>
                <a:latin typeface="Arial"/>
                <a:cs typeface="Arial"/>
              </a:rPr>
              <a:t>Similarly,</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proposed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method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superior</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 throughput</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25" normalizeH="0" baseline="0" noProof="0" dirty="0">
                <a:ln>
                  <a:noFill/>
                </a:ln>
                <a:solidFill>
                  <a:sysClr val="windowText" lastClr="000000"/>
                </a:solidFill>
                <a:effectLst/>
                <a:uLnTx/>
                <a:uFillTx/>
                <a:latin typeface="Arial"/>
                <a:cs typeface="Arial"/>
              </a:rPr>
              <a:t> 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50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cope</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average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performance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the </a:t>
            </a:r>
            <a:r>
              <a:rPr kumimoji="0" sz="1800" b="0" i="0" u="none" strike="noStrike" kern="0" cap="none" spc="0" normalizeH="0" baseline="0" noProof="0" dirty="0">
                <a:ln>
                  <a:noFill/>
                </a:ln>
                <a:solidFill>
                  <a:sysClr val="windowText" lastClr="000000"/>
                </a:solidFill>
                <a:effectLst/>
                <a:uLnTx/>
                <a:uFillTx/>
                <a:latin typeface="Arial"/>
                <a:cs typeface="Arial"/>
              </a:rPr>
              <a:t>case</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difference</a:t>
            </a:r>
            <a:r>
              <a:rPr kumimoji="0" sz="1800" b="0" i="0" u="none" strike="noStrike" kern="0" cap="none" spc="-6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is given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642260" y="452405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Fig19.</a:t>
            </a:r>
            <a:r>
              <a:rPr kumimoji="0" sz="1400" b="0" i="0" u="none" strike="noStrike" kern="0" cap="none" spc="-1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4937050" y="4469607"/>
            <a:ext cx="354647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Fig20.</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2</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6245606" y="3695470"/>
            <a:ext cx="2221230" cy="451484"/>
          </a:xfrm>
          <a:prstGeom prst="rect">
            <a:avLst/>
          </a:prstGeom>
        </p:spPr>
        <p:txBody>
          <a:bodyPr vert="horz" wrap="square" lIns="0" tIns="11430" rIns="0" bIns="0" rtlCol="0">
            <a:spAutoFit/>
          </a:bodyPr>
          <a:lstStyle/>
          <a:p>
            <a:pPr marL="12700" marR="508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Solid</a:t>
            </a:r>
            <a:r>
              <a:rPr kumimoji="0" sz="1400" b="0" i="0" u="none" strike="noStrike" kern="0" cap="none" spc="-6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5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proposed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method </a:t>
            </a:r>
            <a:r>
              <a:rPr kumimoji="0" sz="1400" b="0" i="0" u="none" strike="noStrike" kern="0" cap="none" spc="0" normalizeH="0" baseline="0" noProof="0" dirty="0">
                <a:ln>
                  <a:noFill/>
                </a:ln>
                <a:solidFill>
                  <a:sysClr val="windowText" lastClr="000000"/>
                </a:solidFill>
                <a:effectLst/>
                <a:uLnTx/>
                <a:uFillTx/>
                <a:latin typeface="Arial"/>
                <a:cs typeface="Arial"/>
              </a:rPr>
              <a:t>Dashed</a:t>
            </a:r>
            <a:r>
              <a:rPr kumimoji="0" sz="1400" b="0" i="0" u="none" strike="noStrike" kern="0" cap="none" spc="-3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line:</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Standard</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4" name="object 14"/>
          <p:cNvGrpSpPr/>
          <p:nvPr/>
        </p:nvGrpSpPr>
        <p:grpSpPr>
          <a:xfrm>
            <a:off x="4828032" y="1338072"/>
            <a:ext cx="3886200" cy="3148965"/>
            <a:chOff x="4828032" y="1338072"/>
            <a:chExt cx="3886200" cy="3148965"/>
          </a:xfrm>
        </p:grpSpPr>
        <p:pic>
          <p:nvPicPr>
            <p:cNvPr id="15" name="object 15"/>
            <p:cNvPicPr/>
            <p:nvPr/>
          </p:nvPicPr>
          <p:blipFill>
            <a:blip r:embed="rId4" cstate="print"/>
            <a:stretch>
              <a:fillRect/>
            </a:stretch>
          </p:blipFill>
          <p:spPr>
            <a:xfrm>
              <a:off x="4828032" y="1338072"/>
              <a:ext cx="3886199" cy="3148583"/>
            </a:xfrm>
            <a:prstGeom prst="rect">
              <a:avLst/>
            </a:prstGeom>
          </p:spPr>
        </p:pic>
        <p:pic>
          <p:nvPicPr>
            <p:cNvPr id="16" name="object 16"/>
            <p:cNvPicPr/>
            <p:nvPr/>
          </p:nvPicPr>
          <p:blipFill>
            <a:blip r:embed="rId3" cstate="print"/>
            <a:stretch>
              <a:fillRect/>
            </a:stretch>
          </p:blipFill>
          <p:spPr>
            <a:xfrm>
              <a:off x="7324344" y="3288792"/>
              <a:ext cx="1338071" cy="826007"/>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C752-A3D7-42AC-B4C7-CAB8B52AF0A7}"/>
              </a:ext>
            </a:extLst>
          </p:cNvPr>
          <p:cNvSpPr>
            <a:spLocks noGrp="1"/>
          </p:cNvSpPr>
          <p:nvPr>
            <p:ph type="title"/>
          </p:nvPr>
        </p:nvSpPr>
        <p:spPr>
          <a:xfrm>
            <a:off x="-13293" y="685799"/>
            <a:ext cx="9031889" cy="504612"/>
          </a:xfrm>
        </p:spPr>
        <p:txBody>
          <a:bodyPr/>
          <a:lstStyle/>
          <a:p>
            <a:r>
              <a:rPr lang="en-US" sz="3200" b="1" dirty="0">
                <a:latin typeface="+mn-lt"/>
              </a:rPr>
              <a:t>2. 15.6ma PHY and MAC New Features(2/2) </a:t>
            </a:r>
          </a:p>
        </p:txBody>
      </p:sp>
      <p:sp>
        <p:nvSpPr>
          <p:cNvPr id="3" name="Date Placeholder 2">
            <a:extLst>
              <a:ext uri="{FF2B5EF4-FFF2-40B4-BE49-F238E27FC236}">
                <a16:creationId xmlns:a16="http://schemas.microsoft.com/office/drawing/2014/main" id="{AAF162E6-A212-4409-804F-3493D5092189}"/>
              </a:ext>
            </a:extLst>
          </p:cNvPr>
          <p:cNvSpPr>
            <a:spLocks noGrp="1"/>
          </p:cNvSpPr>
          <p:nvPr>
            <p:ph type="dt" idx="10"/>
          </p:nvPr>
        </p:nvSpPr>
        <p:spPr>
          <a:xfrm>
            <a:off x="684483" y="291932"/>
            <a:ext cx="1600200" cy="246221"/>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600" b="1" i="0" u="none" strike="noStrike" kern="0" cap="none" spc="0" normalizeH="0" baseline="0" noProof="0">
                <a:ln>
                  <a:noFill/>
                </a:ln>
                <a:solidFill>
                  <a:srgbClr val="000000"/>
                </a:solidFill>
                <a:effectLst/>
                <a:uLnTx/>
                <a:uFillTx/>
                <a:latin typeface="Times New Roman"/>
                <a:cs typeface="Times New Roman"/>
                <a:sym typeface="Times New Roman"/>
              </a:rPr>
              <a:t>September 2024</a:t>
            </a:r>
            <a:endParaRPr kumimoji="0" lang="en-US" altLang="ja-JP" sz="16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5" name="Slide Number Placeholder 4">
            <a:extLst>
              <a:ext uri="{FF2B5EF4-FFF2-40B4-BE49-F238E27FC236}">
                <a16:creationId xmlns:a16="http://schemas.microsoft.com/office/drawing/2014/main" id="{C56F368F-E887-4D15-993A-4FAB722665C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1200" b="0" i="0" u="none" strike="noStrike" kern="0" cap="none" spc="0" normalizeH="0" baseline="0" noProof="0" smtClean="0">
                <a:ln>
                  <a:noFill/>
                </a:ln>
                <a:solidFill>
                  <a:srgbClr val="000000"/>
                </a:solidFill>
                <a:effectLst/>
                <a:uLnTx/>
                <a:uFillTx/>
                <a:latin typeface="Times New Roman"/>
                <a:cs typeface="Times New Roman"/>
                <a:sym typeface="Times New Roman"/>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6" name="Content Placeholder 5">
            <a:extLst>
              <a:ext uri="{FF2B5EF4-FFF2-40B4-BE49-F238E27FC236}">
                <a16:creationId xmlns:a16="http://schemas.microsoft.com/office/drawing/2014/main" id="{1A48043A-D9A8-4984-B0D9-B5BD16B7CCB8}"/>
              </a:ext>
            </a:extLst>
          </p:cNvPr>
          <p:cNvSpPr>
            <a:spLocks noGrp="1"/>
          </p:cNvSpPr>
          <p:nvPr>
            <p:ph sz="quarter" idx="13"/>
          </p:nvPr>
        </p:nvSpPr>
        <p:spPr>
          <a:xfrm>
            <a:off x="438592" y="1281066"/>
            <a:ext cx="8471492" cy="5285002"/>
          </a:xfrm>
        </p:spPr>
        <p:txBody>
          <a:bodyPr/>
          <a:lstStyle/>
          <a:p>
            <a:pPr marL="365760" lvl="1" indent="0">
              <a:lnSpc>
                <a:spcPts val="2000"/>
              </a:lnSpc>
              <a:buNone/>
            </a:pPr>
            <a:r>
              <a:rPr lang="en-US" dirty="0"/>
              <a:t>3. Cross Layer of PHY and MAC</a:t>
            </a:r>
          </a:p>
          <a:p>
            <a:pPr lvl="2">
              <a:lnSpc>
                <a:spcPts val="2000"/>
              </a:lnSpc>
            </a:pPr>
            <a:r>
              <a:rPr lang="en-US" dirty="0"/>
              <a:t>Hybrid ARQ for higher priority of packets in high class of coexistence</a:t>
            </a:r>
          </a:p>
          <a:p>
            <a:pPr lvl="2">
              <a:lnSpc>
                <a:spcPts val="2000"/>
              </a:lnSpc>
            </a:pPr>
            <a:r>
              <a:rPr lang="en-US" dirty="0">
                <a:solidFill>
                  <a:srgbClr val="FF0000"/>
                </a:solidFill>
              </a:rPr>
              <a:t>For the sake of easy implementation, hybrid ARQ is optional in limited high classes of </a:t>
            </a:r>
            <a:r>
              <a:rPr lang="en-US" dirty="0" err="1">
                <a:solidFill>
                  <a:srgbClr val="FF0000"/>
                </a:solidFill>
              </a:rPr>
              <a:t>coexistene</a:t>
            </a:r>
            <a:r>
              <a:rPr lang="en-US" dirty="0">
                <a:solidFill>
                  <a:srgbClr val="FF0000"/>
                </a:solidFill>
              </a:rPr>
              <a:t>.</a:t>
            </a:r>
          </a:p>
          <a:p>
            <a:pPr lvl="2">
              <a:lnSpc>
                <a:spcPts val="2000"/>
              </a:lnSpc>
            </a:pPr>
            <a:r>
              <a:rPr lang="en-US" dirty="0">
                <a:solidFill>
                  <a:srgbClr val="FF0000"/>
                </a:solidFill>
              </a:rPr>
              <a:t>Ranging between coexisting </a:t>
            </a:r>
            <a:r>
              <a:rPr lang="en-US" dirty="0" err="1">
                <a:solidFill>
                  <a:srgbClr val="FF0000"/>
                </a:solidFill>
              </a:rPr>
              <a:t>BANs’</a:t>
            </a:r>
            <a:r>
              <a:rPr lang="en-US" dirty="0">
                <a:solidFill>
                  <a:srgbClr val="FF0000"/>
                </a:solidFill>
              </a:rPr>
              <a:t> coordinators could be proceeded by C2C(coordinator-to-coordinator) functionality.</a:t>
            </a:r>
          </a:p>
          <a:p>
            <a:pPr lvl="2">
              <a:lnSpc>
                <a:spcPts val="2000"/>
              </a:lnSpc>
            </a:pPr>
            <a:r>
              <a:rPr lang="en-US" dirty="0">
                <a:solidFill>
                  <a:srgbClr val="FF0000"/>
                </a:solidFill>
              </a:rPr>
              <a:t>Ranging information in PHY is applied for identifying coexistence class states in which appropriate MAC is selected.</a:t>
            </a:r>
          </a:p>
          <a:p>
            <a:pPr marL="731520" lvl="2" indent="0">
              <a:lnSpc>
                <a:spcPts val="2000"/>
              </a:lnSpc>
              <a:buNone/>
            </a:pPr>
            <a:r>
              <a:rPr lang="en-US" dirty="0"/>
              <a:t> </a:t>
            </a:r>
          </a:p>
          <a:p>
            <a:pPr marL="365760" lvl="1" indent="0">
              <a:lnSpc>
                <a:spcPts val="2000"/>
              </a:lnSpc>
              <a:buNone/>
            </a:pPr>
            <a:endParaRPr lang="en-US" dirty="0"/>
          </a:p>
        </p:txBody>
      </p:sp>
      <p:sp>
        <p:nvSpPr>
          <p:cNvPr id="4" name="フッター プレースホルダー 3">
            <a:extLst>
              <a:ext uri="{FF2B5EF4-FFF2-40B4-BE49-F238E27FC236}">
                <a16:creationId xmlns:a16="http://schemas.microsoft.com/office/drawing/2014/main" id="{0AAFFA96-D4A2-5958-654A-DE8967E5BE2F}"/>
              </a:ext>
            </a:extLst>
          </p:cNvPr>
          <p:cNvSpPr>
            <a:spLocks noGrp="1"/>
          </p:cNvSpPr>
          <p:nvPr>
            <p:ph type="ftr" idx="11"/>
          </p:nvPr>
        </p:nvSpPr>
        <p:spPr/>
        <p:txBody>
          <a:bodyPr/>
          <a:lstStyle/>
          <a:p>
            <a:r>
              <a:rPr lang="en-US"/>
              <a:t>R.Kohno, M.Kim, T.Kobayashi, M.Hernandez, D.Anzai, K.Takabayashi, SS.Joo, J.Haapola</a:t>
            </a:r>
            <a:endParaRPr lang="en-US" dirty="0"/>
          </a:p>
        </p:txBody>
      </p:sp>
    </p:spTree>
    <p:extLst>
      <p:ext uri="{BB962C8B-B14F-4D97-AF65-F5344CB8AC3E}">
        <p14:creationId xmlns:p14="http://schemas.microsoft.com/office/powerpoint/2010/main" val="3406971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468351" y="656121"/>
            <a:ext cx="7872413" cy="332142"/>
          </a:xfrm>
          <a:prstGeom prst="rect">
            <a:avLst/>
          </a:prstGeom>
        </p:spPr>
        <p:txBody>
          <a:bodyPr vert="horz" wrap="square" lIns="0" tIns="11430" rIns="0" bIns="0" rtlCol="0">
            <a:spAutoFit/>
          </a:bodyPr>
          <a:lstStyle/>
          <a:p>
            <a:pPr marL="12700">
              <a:lnSpc>
                <a:spcPct val="100000"/>
              </a:lnSpc>
              <a:spcBef>
                <a:spcPts val="90"/>
              </a:spcBef>
            </a:pPr>
            <a:r>
              <a:rPr lang="en-US" sz="2000" b="1" dirty="0">
                <a:latin typeface="Times New Roman"/>
                <a:cs typeface="Times New Roman"/>
              </a:rPr>
              <a:t>8.8.</a:t>
            </a:r>
            <a:r>
              <a:rPr sz="2000" b="1" dirty="0">
                <a:latin typeface="Times New Roman"/>
                <a:cs typeface="Times New Roman"/>
              </a:rPr>
              <a:t>4.3</a:t>
            </a:r>
            <a:r>
              <a:rPr sz="2000" b="1" spc="-50" dirty="0">
                <a:latin typeface="Times New Roman"/>
                <a:cs typeface="Times New Roman"/>
              </a:rPr>
              <a:t> </a:t>
            </a:r>
            <a:r>
              <a:rPr sz="2000" b="1" dirty="0">
                <a:latin typeface="Times New Roman"/>
                <a:cs typeface="Times New Roman"/>
              </a:rPr>
              <a:t>Simulation </a:t>
            </a:r>
            <a:r>
              <a:rPr sz="2000" b="1" spc="-10" dirty="0">
                <a:latin typeface="Times New Roman"/>
                <a:cs typeface="Times New Roman"/>
              </a:rPr>
              <a:t>result(Throughput </a:t>
            </a:r>
            <a:r>
              <a:rPr sz="2000" b="1" dirty="0">
                <a:latin typeface="Times New Roman"/>
                <a:cs typeface="Times New Roman"/>
              </a:rPr>
              <a:t>of</a:t>
            </a:r>
            <a:r>
              <a:rPr sz="2000" b="1" spc="-55" dirty="0">
                <a:latin typeface="Times New Roman"/>
                <a:cs typeface="Times New Roman"/>
              </a:rPr>
              <a:t> </a:t>
            </a:r>
            <a:r>
              <a:rPr sz="2000" b="1" dirty="0">
                <a:latin typeface="Times New Roman"/>
                <a:cs typeface="Times New Roman"/>
              </a:rPr>
              <a:t>each</a:t>
            </a:r>
            <a:r>
              <a:rPr sz="2000" b="1" spc="-45" dirty="0">
                <a:latin typeface="Times New Roman"/>
                <a:cs typeface="Times New Roman"/>
              </a:rPr>
              <a:t> </a:t>
            </a:r>
            <a:r>
              <a:rPr sz="2000" b="1" dirty="0">
                <a:latin typeface="Times New Roman"/>
                <a:cs typeface="Times New Roman"/>
              </a:rPr>
              <a:t>UP</a:t>
            </a:r>
            <a:r>
              <a:rPr sz="2000" b="1" spc="-30" dirty="0">
                <a:latin typeface="Times New Roman"/>
                <a:cs typeface="Times New Roman"/>
              </a:rPr>
              <a:t> </a:t>
            </a:r>
            <a:r>
              <a:rPr sz="2000" b="1" dirty="0">
                <a:latin typeface="Times New Roman"/>
                <a:cs typeface="Times New Roman"/>
              </a:rPr>
              <a:t>overlapped</a:t>
            </a:r>
            <a:r>
              <a:rPr sz="2000" b="1" spc="-45" dirty="0">
                <a:latin typeface="Times New Roman"/>
                <a:cs typeface="Times New Roman"/>
              </a:rPr>
              <a:t> </a:t>
            </a:r>
            <a:r>
              <a:rPr sz="2000" b="1" dirty="0">
                <a:latin typeface="Times New Roman"/>
                <a:cs typeface="Times New Roman"/>
              </a:rPr>
              <a:t>0,4</a:t>
            </a:r>
            <a:r>
              <a:rPr sz="2000" b="1" spc="-50" dirty="0">
                <a:latin typeface="Times New Roman"/>
                <a:cs typeface="Times New Roman"/>
              </a:rPr>
              <a:t> </a:t>
            </a:r>
            <a:r>
              <a:rPr sz="2000" b="1" spc="-10" dirty="0">
                <a:latin typeface="Times New Roman"/>
                <a:cs typeface="Times New Roman"/>
              </a:rPr>
              <a:t>nodes)</a:t>
            </a:r>
            <a:endParaRPr sz="2000" dirty="0">
              <a:latin typeface="Times New Roman"/>
              <a:cs typeface="Times New Roman"/>
            </a:endParaRPr>
          </a:p>
        </p:txBody>
      </p:sp>
      <p:sp>
        <p:nvSpPr>
          <p:cNvPr id="23" name="object 23"/>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25" name="object 25"/>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24" name="object 24"/>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70</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1471438" y="1029671"/>
            <a:ext cx="222885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Average</a:t>
            </a:r>
            <a:r>
              <a:rPr kumimoji="0" sz="1800" b="0"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performance</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4566753" y="1051201"/>
            <a:ext cx="446087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Differentiating</a:t>
            </a:r>
            <a:r>
              <a:rPr kumimoji="0" sz="1800" b="0"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between</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low</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UP</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high</a:t>
            </a:r>
            <a:r>
              <a:rPr kumimoji="0" sz="1800" b="0" i="0" u="sng" strike="noStrike" kern="0" cap="none" spc="-35" normalizeH="0" baseline="0" noProof="0" dirty="0">
                <a:ln>
                  <a:noFill/>
                </a:ln>
                <a:solidFill>
                  <a:sysClr val="windowText" lastClr="000000"/>
                </a:solidFill>
                <a:effectLst/>
                <a:uLnTx/>
                <a:uFill>
                  <a:solidFill>
                    <a:srgbClr val="000000"/>
                  </a:solidFill>
                </a:uFill>
                <a:latin typeface="Arial"/>
                <a:cs typeface="Arial"/>
              </a:rPr>
              <a:t> </a:t>
            </a:r>
            <a:r>
              <a:rPr kumimoji="0" sz="1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703802" y="3621980"/>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Fig21.</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978298" y="3634201"/>
            <a:ext cx="3458845"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Fig22.</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0</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20" normalizeH="0" baseline="0" noProof="0" dirty="0">
                <a:ln>
                  <a:noFill/>
                </a:ln>
                <a:solidFill>
                  <a:sysClr val="windowText" lastClr="000000"/>
                </a:solidFill>
                <a:effectLst/>
                <a:uLnTx/>
                <a:uFillTx/>
                <a:latin typeface="Arial"/>
                <a:cs typeface="Arial"/>
              </a:rPr>
              <a:t>node</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763237" y="6128093"/>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Fig23.</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4987844" y="6124557"/>
            <a:ext cx="3547110" cy="238125"/>
          </a:xfrm>
          <a:prstGeom prst="rect">
            <a:avLst/>
          </a:prstGeom>
        </p:spPr>
        <p:txBody>
          <a:bodyPr vert="horz" wrap="square" lIns="0" tIns="11430" rIns="0" bIns="0" rtlCol="0">
            <a:spAutoFit/>
          </a:bodyPr>
          <a:lstStyle/>
          <a:p>
            <a:pPr marL="12700" marR="0" lvl="0" indent="0" defTabSz="914400" eaLnBrk="1" fontAlgn="auto" latinLnBrk="0" hangingPunct="1">
              <a:lnSpc>
                <a:spcPct val="100000"/>
              </a:lnSpc>
              <a:spcBef>
                <a:spcPts val="90"/>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Arial"/>
                <a:cs typeface="Arial"/>
              </a:rPr>
              <a:t>Fig24.</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Delay</a:t>
            </a:r>
            <a:r>
              <a:rPr kumimoji="0" sz="1400" b="0" i="0" u="none" strike="noStrike" kern="0" cap="none" spc="-2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of</a:t>
            </a:r>
            <a:r>
              <a:rPr kumimoji="0" sz="1400" b="0" i="0" u="none" strike="noStrike" kern="0" cap="none" spc="-4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each</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UP</a:t>
            </a:r>
            <a:r>
              <a:rPr kumimoji="0" sz="1400" b="0" i="0" u="none" strike="noStrike" kern="0" cap="none" spc="-4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overlapped</a:t>
            </a:r>
            <a:r>
              <a:rPr kumimoji="0" sz="1400" b="0" i="0" u="none" strike="noStrike" kern="0" cap="none" spc="-5" normalizeH="0" baseline="0" noProof="0" dirty="0">
                <a:ln>
                  <a:noFill/>
                </a:ln>
                <a:solidFill>
                  <a:sysClr val="windowText" lastClr="000000"/>
                </a:solidFill>
                <a:effectLst/>
                <a:uLnTx/>
                <a:uFillTx/>
                <a:latin typeface="Arial"/>
                <a:cs typeface="Arial"/>
              </a:rPr>
              <a:t> </a:t>
            </a:r>
            <a:r>
              <a:rPr kumimoji="0" sz="1400" b="0" i="0" u="none" strike="noStrike" kern="0" cap="none" spc="0" normalizeH="0" baseline="0" noProof="0" dirty="0">
                <a:ln>
                  <a:noFill/>
                </a:ln>
                <a:solidFill>
                  <a:sysClr val="windowText" lastClr="000000"/>
                </a:solidFill>
                <a:effectLst/>
                <a:uLnTx/>
                <a:uFillTx/>
                <a:latin typeface="Arial"/>
                <a:cs typeface="Arial"/>
              </a:rPr>
              <a:t>4</a:t>
            </a:r>
            <a:r>
              <a:rPr kumimoji="0" sz="1400" b="0" i="0" u="none" strike="noStrike" kern="0" cap="none" spc="-30" normalizeH="0" baseline="0" noProof="0" dirty="0">
                <a:ln>
                  <a:noFill/>
                </a:ln>
                <a:solidFill>
                  <a:sysClr val="windowText" lastClr="000000"/>
                </a:solidFill>
                <a:effectLst/>
                <a:uLnTx/>
                <a:uFillTx/>
                <a:latin typeface="Arial"/>
                <a:cs typeface="Arial"/>
              </a:rPr>
              <a:t> </a:t>
            </a:r>
            <a:r>
              <a:rPr kumimoji="0" sz="1400" b="0" i="0" u="none" strike="noStrike" kern="0" cap="none" spc="-10" normalizeH="0" baseline="0" noProof="0" dirty="0">
                <a:ln>
                  <a:noFill/>
                </a:ln>
                <a:solidFill>
                  <a:sysClr val="windowText" lastClr="000000"/>
                </a:solidFill>
                <a:effectLst/>
                <a:uLnTx/>
                <a:uFillTx/>
                <a:latin typeface="Arial"/>
                <a:cs typeface="Arial"/>
              </a:rPr>
              <a:t>nodes</a:t>
            </a:r>
            <a:endParaRPr kumimoji="0" sz="14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5251703" y="1368552"/>
            <a:ext cx="2725420" cy="2270760"/>
            <a:chOff x="5251703" y="1368552"/>
            <a:chExt cx="2725420" cy="2270760"/>
          </a:xfrm>
        </p:grpSpPr>
        <p:pic>
          <p:nvPicPr>
            <p:cNvPr id="12" name="object 12"/>
            <p:cNvPicPr/>
            <p:nvPr/>
          </p:nvPicPr>
          <p:blipFill>
            <a:blip r:embed="rId2" cstate="print"/>
            <a:stretch>
              <a:fillRect/>
            </a:stretch>
          </p:blipFill>
          <p:spPr>
            <a:xfrm>
              <a:off x="5251703" y="1368552"/>
              <a:ext cx="2724911" cy="2270759"/>
            </a:xfrm>
            <a:prstGeom prst="rect">
              <a:avLst/>
            </a:prstGeom>
          </p:spPr>
        </p:pic>
        <p:pic>
          <p:nvPicPr>
            <p:cNvPr id="13" name="object 13"/>
            <p:cNvPicPr/>
            <p:nvPr/>
          </p:nvPicPr>
          <p:blipFill>
            <a:blip r:embed="rId3" cstate="print"/>
            <a:stretch>
              <a:fillRect/>
            </a:stretch>
          </p:blipFill>
          <p:spPr>
            <a:xfrm>
              <a:off x="5550407" y="1542288"/>
              <a:ext cx="960119" cy="594359"/>
            </a:xfrm>
            <a:prstGeom prst="rect">
              <a:avLst/>
            </a:prstGeom>
          </p:spPr>
        </p:pic>
      </p:grpSp>
      <p:grpSp>
        <p:nvGrpSpPr>
          <p:cNvPr id="14" name="object 14"/>
          <p:cNvGrpSpPr/>
          <p:nvPr/>
        </p:nvGrpSpPr>
        <p:grpSpPr>
          <a:xfrm>
            <a:off x="1225296" y="1344167"/>
            <a:ext cx="2734310" cy="2273935"/>
            <a:chOff x="1225296" y="1344167"/>
            <a:chExt cx="2734310" cy="2273935"/>
          </a:xfrm>
        </p:grpSpPr>
        <p:pic>
          <p:nvPicPr>
            <p:cNvPr id="15" name="object 15"/>
            <p:cNvPicPr/>
            <p:nvPr/>
          </p:nvPicPr>
          <p:blipFill>
            <a:blip r:embed="rId4" cstate="print"/>
            <a:stretch>
              <a:fillRect/>
            </a:stretch>
          </p:blipFill>
          <p:spPr>
            <a:xfrm>
              <a:off x="1225296" y="1344167"/>
              <a:ext cx="2734055" cy="2273807"/>
            </a:xfrm>
            <a:prstGeom prst="rect">
              <a:avLst/>
            </a:prstGeom>
          </p:spPr>
        </p:pic>
        <p:pic>
          <p:nvPicPr>
            <p:cNvPr id="16" name="object 16"/>
            <p:cNvPicPr/>
            <p:nvPr/>
          </p:nvPicPr>
          <p:blipFill>
            <a:blip r:embed="rId5" cstate="print"/>
            <a:stretch>
              <a:fillRect/>
            </a:stretch>
          </p:blipFill>
          <p:spPr>
            <a:xfrm>
              <a:off x="1594104" y="1542287"/>
              <a:ext cx="963155" cy="597407"/>
            </a:xfrm>
            <a:prstGeom prst="rect">
              <a:avLst/>
            </a:prstGeom>
          </p:spPr>
        </p:pic>
      </p:grpSp>
      <p:grpSp>
        <p:nvGrpSpPr>
          <p:cNvPr id="17" name="object 17"/>
          <p:cNvGrpSpPr/>
          <p:nvPr/>
        </p:nvGrpSpPr>
        <p:grpSpPr>
          <a:xfrm>
            <a:off x="1304544" y="3910584"/>
            <a:ext cx="2654935" cy="2158365"/>
            <a:chOff x="1304544" y="3910584"/>
            <a:chExt cx="2654935" cy="2158365"/>
          </a:xfrm>
        </p:grpSpPr>
        <p:pic>
          <p:nvPicPr>
            <p:cNvPr id="18" name="object 18"/>
            <p:cNvPicPr/>
            <p:nvPr/>
          </p:nvPicPr>
          <p:blipFill>
            <a:blip r:embed="rId6" cstate="print"/>
            <a:stretch>
              <a:fillRect/>
            </a:stretch>
          </p:blipFill>
          <p:spPr>
            <a:xfrm>
              <a:off x="1304544" y="3910584"/>
              <a:ext cx="2654807" cy="2157983"/>
            </a:xfrm>
            <a:prstGeom prst="rect">
              <a:avLst/>
            </a:prstGeom>
          </p:spPr>
        </p:pic>
        <p:pic>
          <p:nvPicPr>
            <p:cNvPr id="19" name="object 19"/>
            <p:cNvPicPr/>
            <p:nvPr/>
          </p:nvPicPr>
          <p:blipFill>
            <a:blip r:embed="rId3" cstate="print"/>
            <a:stretch>
              <a:fillRect/>
            </a:stretch>
          </p:blipFill>
          <p:spPr>
            <a:xfrm>
              <a:off x="1594104" y="4084320"/>
              <a:ext cx="890003" cy="548639"/>
            </a:xfrm>
            <a:prstGeom prst="rect">
              <a:avLst/>
            </a:prstGeom>
          </p:spPr>
        </p:pic>
      </p:grpSp>
      <p:grpSp>
        <p:nvGrpSpPr>
          <p:cNvPr id="20" name="object 20"/>
          <p:cNvGrpSpPr/>
          <p:nvPr/>
        </p:nvGrpSpPr>
        <p:grpSpPr>
          <a:xfrm>
            <a:off x="5251703" y="3864864"/>
            <a:ext cx="2773680" cy="2258695"/>
            <a:chOff x="5251703" y="3864864"/>
            <a:chExt cx="2773680" cy="2258695"/>
          </a:xfrm>
        </p:grpSpPr>
        <p:pic>
          <p:nvPicPr>
            <p:cNvPr id="21" name="object 21"/>
            <p:cNvPicPr/>
            <p:nvPr/>
          </p:nvPicPr>
          <p:blipFill>
            <a:blip r:embed="rId7" cstate="print"/>
            <a:stretch>
              <a:fillRect/>
            </a:stretch>
          </p:blipFill>
          <p:spPr>
            <a:xfrm>
              <a:off x="5251703" y="3864864"/>
              <a:ext cx="2773678" cy="2258567"/>
            </a:xfrm>
            <a:prstGeom prst="rect">
              <a:avLst/>
            </a:prstGeom>
          </p:spPr>
        </p:pic>
        <p:pic>
          <p:nvPicPr>
            <p:cNvPr id="22" name="object 22"/>
            <p:cNvPicPr/>
            <p:nvPr/>
          </p:nvPicPr>
          <p:blipFill>
            <a:blip r:embed="rId3" cstate="print"/>
            <a:stretch>
              <a:fillRect/>
            </a:stretch>
          </p:blipFill>
          <p:spPr>
            <a:xfrm>
              <a:off x="5550407" y="3983736"/>
              <a:ext cx="844295" cy="649223"/>
            </a:xfrm>
            <a:prstGeom prst="rect">
              <a:avLst/>
            </a:prstGeom>
          </p:spPr>
        </p:pic>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a:spLocks noGrp="1"/>
          </p:cNvSpPr>
          <p:nvPr>
            <p:ph type="title"/>
          </p:nvPr>
        </p:nvSpPr>
        <p:spPr>
          <a:xfrm>
            <a:off x="1243361" y="595909"/>
            <a:ext cx="6750224" cy="516808"/>
          </a:xfrm>
          <a:prstGeom prst="rect">
            <a:avLst/>
          </a:prstGeom>
        </p:spPr>
        <p:txBody>
          <a:bodyPr vert="horz" wrap="square" lIns="0" tIns="11430" rIns="0" bIns="0" rtlCol="0">
            <a:spAutoFit/>
          </a:bodyPr>
          <a:lstStyle/>
          <a:p>
            <a:pPr marL="12700">
              <a:lnSpc>
                <a:spcPct val="100000"/>
              </a:lnSpc>
              <a:spcBef>
                <a:spcPts val="90"/>
              </a:spcBef>
            </a:pPr>
            <a:r>
              <a:rPr lang="en-US" sz="3200" b="1" dirty="0">
                <a:latin typeface="Times New Roman"/>
                <a:cs typeface="Times New Roman"/>
              </a:rPr>
              <a:t>8.8.</a:t>
            </a:r>
            <a:r>
              <a:rPr sz="3200" b="1" dirty="0">
                <a:latin typeface="Times New Roman"/>
                <a:cs typeface="Times New Roman"/>
              </a:rPr>
              <a:t>5.1</a:t>
            </a:r>
            <a:r>
              <a:rPr sz="3200" b="1" spc="-65" dirty="0">
                <a:latin typeface="Times New Roman"/>
                <a:cs typeface="Times New Roman"/>
              </a:rPr>
              <a:t> </a:t>
            </a:r>
            <a:r>
              <a:rPr sz="3200" b="1" dirty="0">
                <a:latin typeface="Times New Roman"/>
                <a:cs typeface="Times New Roman"/>
              </a:rPr>
              <a:t>Conclusion</a:t>
            </a:r>
            <a:r>
              <a:rPr sz="3200" b="1" spc="-85" dirty="0">
                <a:latin typeface="Times New Roman"/>
                <a:cs typeface="Times New Roman"/>
              </a:rPr>
              <a:t> </a:t>
            </a:r>
            <a:r>
              <a:rPr sz="3200" b="1" dirty="0">
                <a:latin typeface="Times New Roman"/>
                <a:cs typeface="Times New Roman"/>
              </a:rPr>
              <a:t>and</a:t>
            </a:r>
            <a:r>
              <a:rPr sz="3200" b="1" spc="-65" dirty="0">
                <a:latin typeface="Times New Roman"/>
                <a:cs typeface="Times New Roman"/>
              </a:rPr>
              <a:t> </a:t>
            </a:r>
            <a:r>
              <a:rPr sz="3200" b="1" dirty="0">
                <a:latin typeface="Times New Roman"/>
                <a:cs typeface="Times New Roman"/>
              </a:rPr>
              <a:t>Future</a:t>
            </a:r>
            <a:r>
              <a:rPr sz="3200" b="1" spc="-75" dirty="0">
                <a:latin typeface="Times New Roman"/>
                <a:cs typeface="Times New Roman"/>
              </a:rPr>
              <a:t> </a:t>
            </a:r>
            <a:r>
              <a:rPr sz="3200" b="1" spc="-10" dirty="0">
                <a:latin typeface="Times New Roman"/>
                <a:cs typeface="Times New Roman"/>
              </a:rPr>
              <a:t>works</a:t>
            </a:r>
            <a:endParaRPr sz="3200" b="1" dirty="0">
              <a:latin typeface="Times New Roman"/>
              <a:cs typeface="Times New Roman"/>
            </a:endParaRPr>
          </a:p>
        </p:txBody>
      </p:sp>
      <p:sp>
        <p:nvSpPr>
          <p:cNvPr id="9" name="object 9"/>
          <p:cNvSpPr txBox="1">
            <a:spLocks noGrp="1"/>
          </p:cNvSpPr>
          <p:nvPr>
            <p:ph type="dt" idx="10"/>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lang="en-US" altLang="ja-JP" sz="1200" b="0" i="0" u="none" strike="noStrike" kern="0" cap="none" spc="-10" normalizeH="0" baseline="0" noProof="0">
                <a:ln>
                  <a:noFill/>
                </a:ln>
                <a:solidFill>
                  <a:prstClr val="black"/>
                </a:solidFill>
                <a:effectLst/>
                <a:uLnTx/>
                <a:uFillTx/>
                <a:latin typeface="Arial"/>
                <a:cs typeface="Arial"/>
              </a:rPr>
              <a:t>September 2024</a:t>
            </a:r>
            <a:endParaRPr kumimoji="0" sz="1200" b="0" i="0" u="none" strike="noStrike" kern="0" cap="none" spc="-10" normalizeH="0" baseline="0" noProof="0" dirty="0">
              <a:ln>
                <a:noFill/>
              </a:ln>
              <a:solidFill>
                <a:prstClr val="black"/>
              </a:solidFill>
              <a:effectLst/>
              <a:uLnTx/>
              <a:uFillTx/>
              <a:latin typeface="Arial"/>
              <a:cs typeface="Arial"/>
            </a:endParaRPr>
          </a:p>
        </p:txBody>
      </p:sp>
      <p:sp>
        <p:nvSpPr>
          <p:cNvPr id="11" name="object 11"/>
          <p:cNvSpPr txBox="1">
            <a:spLocks noGrp="1"/>
          </p:cNvSpPr>
          <p:nvPr>
            <p:ph type="ftr" idx="11"/>
          </p:nvPr>
        </p:nvSpPr>
        <p:spPr>
          <a:prstGeom prst="rect">
            <a:avLst/>
          </a:prstGeom>
        </p:spPr>
        <p:txBody>
          <a:bodyPr vert="horz" wrap="square" lIns="0" tIns="0" rIns="0" bIns="0" rtlCol="0">
            <a:spAutoFit/>
          </a:bodyPr>
          <a:lstStyle/>
          <a:p>
            <a:pPr marL="0" marR="5080" lvl="0" indent="0" algn="r" defTabSz="914400" eaLnBrk="1" fontAlgn="auto" latinLnBrk="0" hangingPunct="1">
              <a:lnSpc>
                <a:spcPts val="1425"/>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Arial"/>
                <a:cs typeface="Arial"/>
              </a:rPr>
              <a:t>R.Kohno, M.Kim, T.Kobayashi, M.Hernandez, D.Anzai, K.Takabayashi, SS.Joo, J.Haapola</a:t>
            </a:r>
            <a:endParaRPr kumimoji="0" sz="1200" b="0" i="0" u="none" strike="noStrike" kern="0" cap="none" spc="-20" normalizeH="0" baseline="0" noProof="0" dirty="0">
              <a:ln>
                <a:noFill/>
              </a:ln>
              <a:solidFill>
                <a:prstClr val="black"/>
              </a:solidFill>
              <a:effectLst/>
              <a:uLnTx/>
              <a:uFillTx/>
              <a:latin typeface="Arial"/>
              <a:cs typeface="Arial"/>
            </a:endParaRPr>
          </a:p>
        </p:txBody>
      </p:sp>
      <p:sp>
        <p:nvSpPr>
          <p:cNvPr id="10" name="object 10"/>
          <p:cNvSpPr txBox="1">
            <a:spLocks noGrp="1"/>
          </p:cNvSpPr>
          <p:nvPr>
            <p:ph type="sldNum" idx="12"/>
          </p:nvPr>
        </p:nvSpPr>
        <p:spPr>
          <a:prstGeom prst="rect">
            <a:avLst/>
          </a:prstGeom>
        </p:spPr>
        <p:txBody>
          <a:bodyPr vert="horz" wrap="square" lIns="0" tIns="0" rIns="0" bIns="0" rtlCol="0">
            <a:spAutoFit/>
          </a:bodyPr>
          <a:lstStyle/>
          <a:p>
            <a:pPr marL="104139" marR="0" lvl="0" indent="0" defTabSz="91440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0" cap="none" spc="-25" normalizeH="0" baseline="0" noProof="0" dirty="0">
                <a:ln>
                  <a:noFill/>
                </a:ln>
                <a:solidFill>
                  <a:prstClr val="black"/>
                </a:solidFill>
                <a:effectLst/>
                <a:uLnTx/>
                <a:uFillTx/>
                <a:latin typeface="Arial"/>
                <a:cs typeface="Arial"/>
              </a:rPr>
              <a:pPr marL="104139" marR="0" lvl="0" indent="0" defTabSz="914400" eaLnBrk="1" fontAlgn="auto" latinLnBrk="0" hangingPunct="1">
                <a:lnSpc>
                  <a:spcPts val="1425"/>
                </a:lnSpc>
                <a:spcBef>
                  <a:spcPts val="0"/>
                </a:spcBef>
                <a:spcAft>
                  <a:spcPts val="0"/>
                </a:spcAft>
                <a:buClrTx/>
                <a:buSzTx/>
                <a:buFontTx/>
                <a:buNone/>
                <a:tabLst/>
                <a:defRPr/>
              </a:pPr>
              <a:t>71</a:t>
            </a:fld>
            <a:endParaRPr kumimoji="0" sz="1200" b="0" i="0" u="none" strike="noStrike" kern="0" cap="none" spc="-25" normalizeH="0" baseline="0" noProof="0" dirty="0">
              <a:ln>
                <a:noFill/>
              </a:ln>
              <a:solidFill>
                <a:prstClr val="black"/>
              </a:solidFill>
              <a:effectLst/>
              <a:uLnTx/>
              <a:uFillTx/>
              <a:latin typeface="Arial"/>
              <a:cs typeface="Arial"/>
            </a:endParaRPr>
          </a:p>
        </p:txBody>
      </p:sp>
      <p:sp>
        <p:nvSpPr>
          <p:cNvPr id="5" name="object 5"/>
          <p:cNvSpPr txBox="1"/>
          <p:nvPr/>
        </p:nvSpPr>
        <p:spPr>
          <a:xfrm>
            <a:off x="252984" y="1130808"/>
            <a:ext cx="1280160" cy="365760"/>
          </a:xfrm>
          <a:prstGeom prst="rect">
            <a:avLst/>
          </a:prstGeom>
          <a:solidFill>
            <a:srgbClr val="EDF8F4"/>
          </a:solidFill>
          <a:ln w="25400">
            <a:solidFill>
              <a:srgbClr val="00946E"/>
            </a:solidFill>
          </a:ln>
        </p:spPr>
        <p:txBody>
          <a:bodyPr vert="horz" wrap="square" lIns="0" tIns="52069" rIns="0" bIns="0" rtlCol="0">
            <a:spAutoFit/>
          </a:bodyPr>
          <a:lstStyle/>
          <a:p>
            <a:pPr marL="99695" marR="0" lvl="0" indent="0" defTabSz="914400" eaLnBrk="1" fontAlgn="auto" latinLnBrk="0" hangingPunct="1">
              <a:lnSpc>
                <a:spcPct val="100000"/>
              </a:lnSpc>
              <a:spcBef>
                <a:spcPts val="409"/>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cs typeface="Arial"/>
              </a:rPr>
              <a:t>Conclusion</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274320" y="3989832"/>
            <a:ext cx="1408430" cy="365760"/>
          </a:xfrm>
          <a:prstGeom prst="rect">
            <a:avLst/>
          </a:prstGeom>
          <a:solidFill>
            <a:srgbClr val="EDF8F4"/>
          </a:solidFill>
          <a:ln w="25400">
            <a:solidFill>
              <a:srgbClr val="00946E"/>
            </a:solidFill>
          </a:ln>
        </p:spPr>
        <p:txBody>
          <a:bodyPr vert="horz" wrap="square" lIns="0" tIns="13335" rIns="0" bIns="0" rtlCol="0">
            <a:spAutoFit/>
          </a:bodyPr>
          <a:lstStyle/>
          <a:p>
            <a:pPr marL="62230" marR="0" lvl="0" indent="0" defTabSz="914400" eaLnBrk="1" fontAlgn="auto" latinLnBrk="0" hangingPunct="1">
              <a:lnSpc>
                <a:spcPct val="100000"/>
              </a:lnSpc>
              <a:spcBef>
                <a:spcPts val="10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cs typeface="Arial"/>
              </a:rPr>
              <a:t>Future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works</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443523" y="4426158"/>
            <a:ext cx="7563484" cy="1671320"/>
          </a:xfrm>
          <a:prstGeom prst="rect">
            <a:avLst/>
          </a:prstGeom>
        </p:spPr>
        <p:txBody>
          <a:bodyPr vert="horz" wrap="square" lIns="0" tIns="12700" rIns="0" bIns="0" rtlCol="0">
            <a:spAutoFit/>
          </a:bodyPr>
          <a:lstStyle/>
          <a:p>
            <a:pPr marL="299085" marR="0" lvl="0" indent="-286385"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8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number</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becomes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3</a:t>
            </a:r>
            <a:r>
              <a:rPr kumimoji="0" sz="1800" b="0" i="0" u="none" strike="noStrike" kern="0" cap="none" spc="-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or</a:t>
            </a:r>
            <a:r>
              <a:rPr kumimoji="0" sz="1800" b="0" i="0" u="none" strike="noStrike" kern="0" cap="none" spc="15" normalizeH="0" baseline="0" noProof="0" dirty="0">
                <a:ln>
                  <a:noFill/>
                </a:ln>
                <a:solidFill>
                  <a:srgbClr val="FF0000"/>
                </a:solidFill>
                <a:effectLst/>
                <a:uLnTx/>
                <a:uFillTx/>
                <a:latin typeface="Arial"/>
                <a:cs typeface="Arial"/>
              </a:rPr>
              <a:t> </a:t>
            </a:r>
            <a:r>
              <a:rPr kumimoji="0" sz="1800" b="0" i="0" u="none" strike="noStrike" kern="0" cap="none" spc="-20" normalizeH="0" baseline="0" noProof="0" dirty="0">
                <a:ln>
                  <a:noFill/>
                </a:ln>
                <a:solidFill>
                  <a:srgbClr val="FF0000"/>
                </a:solidFill>
                <a:effectLst/>
                <a:uLnTx/>
                <a:uFillTx/>
                <a:latin typeface="Arial"/>
                <a:cs typeface="Arial"/>
              </a:rPr>
              <a:t>more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Consideration</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when</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packet</a:t>
            </a:r>
            <a:r>
              <a:rPr kumimoji="0" sz="1800" b="0" i="0" u="none" strike="noStrike" kern="0" cap="none" spc="-2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occurrence</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probability</a:t>
            </a:r>
            <a:r>
              <a:rPr kumimoji="0" sz="1800" b="0" i="0" u="none" strike="noStrike" kern="0" cap="none" spc="-5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changes</a:t>
            </a:r>
            <a:r>
              <a:rPr kumimoji="0" sz="1800" b="0" i="0" u="none" strike="noStrike" kern="0" cap="none" spc="-40"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for</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each</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UP</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
                <a:srgbClr val="00CC99"/>
              </a:buClr>
              <a:buSzTx/>
              <a:buFont typeface="Arial"/>
              <a:buChar char="•"/>
              <a:tabLst/>
              <a:defRPr/>
            </a:pPr>
            <a:endParaRPr kumimoji="0" sz="185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Theoretical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analysis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on</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optimum</a:t>
            </a:r>
            <a:r>
              <a:rPr kumimoji="0" sz="1800" b="0" i="0" u="none" strike="noStrike" kern="0" cap="none" spc="-4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rgbClr val="FF0000"/>
                </a:solidFill>
                <a:effectLst/>
                <a:uLnTx/>
                <a:uFillTx/>
                <a:latin typeface="Arial"/>
                <a:cs typeface="Arial"/>
              </a:rPr>
              <a:t>values</a:t>
            </a:r>
            <a:r>
              <a:rPr kumimoji="0" sz="1800" b="0" i="0" u="none" strike="noStrike" kern="0" cap="none" spc="-25" normalizeH="0" baseline="0" noProof="0" dirty="0">
                <a:ln>
                  <a:noFill/>
                </a:ln>
                <a:solidFill>
                  <a:srgbClr val="FF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of</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various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parameters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0" lvl="0" indent="-286385" defTabSz="914400" eaLnBrk="1" fontAlgn="auto" latinLnBrk="0" hangingPunct="1">
              <a:lnSpc>
                <a:spcPct val="100000"/>
              </a:lnSpc>
              <a:spcBef>
                <a:spcPts val="0"/>
              </a:spcBef>
              <a:spcAft>
                <a:spcPts val="0"/>
              </a:spcAft>
              <a:buClr>
                <a:srgbClr val="00CC99"/>
              </a:buClr>
              <a:buSzTx/>
              <a:buFont typeface="Wingdings"/>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1</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MAP</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2</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ratio,</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UP</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weighting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etc.</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25070" y="1588034"/>
            <a:ext cx="8557260" cy="2219960"/>
          </a:xfrm>
          <a:prstGeom prst="rect">
            <a:avLst/>
          </a:prstGeom>
        </p:spPr>
        <p:txBody>
          <a:bodyPr vert="horz" wrap="square" lIns="0" tIns="12700" rIns="0" bIns="0" rtlCol="0">
            <a:spAutoFit/>
          </a:bodyPr>
          <a:lstStyle/>
          <a:p>
            <a:pPr marL="299085" marR="5080" lvl="0" indent="-287020" defTabSz="914400" eaLnBrk="1" fontAlgn="auto" latinLnBrk="0" hangingPunct="1">
              <a:lnSpc>
                <a:spcPct val="100000"/>
              </a:lnSpc>
              <a:spcBef>
                <a:spcPts val="10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conducted</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research</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mitigate</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against</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 </a:t>
            </a:r>
            <a:r>
              <a:rPr kumimoji="0" sz="1800" b="0" i="0" u="none" strike="noStrike" kern="0" cap="none" spc="0" normalizeH="0" baseline="0" noProof="0" dirty="0">
                <a:ln>
                  <a:noFill/>
                </a:ln>
                <a:solidFill>
                  <a:sysClr val="windowText" lastClr="000000"/>
                </a:solidFill>
                <a:effectLst/>
                <a:uLnTx/>
                <a:uFillTx/>
                <a:latin typeface="Arial"/>
                <a:cs typeface="Arial"/>
              </a:rPr>
              <a:t>MAC </a:t>
            </a:r>
            <a:r>
              <a:rPr kumimoji="0" sz="1800" b="0" i="0" u="none" strike="noStrike" kern="0" cap="none" spc="-10" normalizeH="0" baseline="0" noProof="0" dirty="0">
                <a:ln>
                  <a:noFill/>
                </a:ln>
                <a:solidFill>
                  <a:sysClr val="windowText" lastClr="000000"/>
                </a:solidFill>
                <a:effectLst/>
                <a:uLnTx/>
                <a:uFillTx/>
                <a:latin typeface="Arial"/>
                <a:cs typeface="Arial"/>
              </a:rPr>
              <a:t>protocol</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44475"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In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order</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reduce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interference</a:t>
            </a:r>
            <a:r>
              <a:rPr kumimoji="0" sz="1800" b="0" i="0" u="none" strike="noStrike" kern="0" cap="none" spc="-8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 multiple</a:t>
            </a:r>
            <a:r>
              <a:rPr kumimoji="0" sz="1800" b="0" i="0" u="none" strike="noStrike" kern="0" cap="none" spc="-2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BAN</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environments,</a:t>
            </a:r>
            <a:r>
              <a:rPr kumimoji="0" sz="1800" b="0" i="0" u="none" strike="noStrike" kern="0" cap="none" spc="-7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a:t>
            </a:r>
            <a:r>
              <a:rPr kumimoji="0" sz="1800" b="0" i="0" u="none" strike="noStrike" kern="0" cap="none" spc="-25" normalizeH="0" baseline="0" noProof="0" dirty="0">
                <a:ln>
                  <a:noFill/>
                </a:ln>
                <a:solidFill>
                  <a:sysClr val="windowText" lastClr="000000"/>
                </a:solidFill>
                <a:effectLst/>
                <a:uLnTx/>
                <a:uFillTx/>
                <a:latin typeface="Arial"/>
                <a:cs typeface="Arial"/>
              </a:rPr>
              <a:t> to </a:t>
            </a:r>
            <a:r>
              <a:rPr kumimoji="0" sz="1800" b="0" i="0" u="none" strike="noStrike" kern="0" cap="none" spc="0" normalizeH="0" baseline="0" noProof="0" dirty="0">
                <a:ln>
                  <a:noFill/>
                </a:ln>
                <a:solidFill>
                  <a:sysClr val="windowText" lastClr="000000"/>
                </a:solidFill>
                <a:effectLst/>
                <a:uLnTx/>
                <a:uFillTx/>
                <a:latin typeface="Arial"/>
                <a:cs typeface="Arial"/>
              </a:rPr>
              <a:t>communicate</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between</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coordinators</a:t>
            </a:r>
            <a:r>
              <a:rPr kumimoji="0" sz="1800" b="0" i="0" u="none" strike="noStrike" kern="0" cap="none" spc="-6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a:t>
            </a:r>
            <a:r>
              <a:rPr kumimoji="0" sz="1800" b="0" i="0" u="none" strike="noStrike" kern="0" cap="none" spc="3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identify</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share</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interfering</a:t>
            </a:r>
            <a:r>
              <a:rPr kumimoji="0" sz="1800" b="0" i="0" u="none" strike="noStrike" kern="0" cap="none" spc="-4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nodes,</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25" normalizeH="0" baseline="0" noProof="0" dirty="0">
                <a:ln>
                  <a:noFill/>
                </a:ln>
                <a:solidFill>
                  <a:sysClr val="windowText" lastClr="000000"/>
                </a:solidFill>
                <a:effectLst/>
                <a:uLnTx/>
                <a:uFillTx/>
                <a:latin typeface="Arial"/>
                <a:cs typeface="Arial"/>
              </a:rPr>
              <a:t>and </a:t>
            </a:r>
            <a:r>
              <a:rPr kumimoji="0" sz="1800" b="0" i="0" u="none" strike="noStrike" kern="0" cap="none" spc="0" normalizeH="0" baseline="0" noProof="0" dirty="0">
                <a:ln>
                  <a:noFill/>
                </a:ln>
                <a:solidFill>
                  <a:sysClr val="windowText" lastClr="000000"/>
                </a:solidFill>
                <a:effectLst/>
                <a:uLnTx/>
                <a:uFillTx/>
                <a:latin typeface="Arial"/>
                <a:cs typeface="Arial"/>
              </a:rPr>
              <a:t>the</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proposed</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protocol</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has</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improved</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throughput</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and</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delay</a:t>
            </a:r>
            <a:r>
              <a:rPr kumimoji="0" sz="1800" b="0" i="0" u="none" strike="noStrike" kern="0" cap="none" spc="-1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characteristics</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20" normalizeH="0" baseline="0" noProof="0" dirty="0">
                <a:ln>
                  <a:noFill/>
                </a:ln>
                <a:solidFill>
                  <a:sysClr val="windowText" lastClr="000000"/>
                </a:solidFill>
                <a:effectLst/>
                <a:uLnTx/>
                <a:uFillTx/>
                <a:latin typeface="Arial"/>
                <a:cs typeface="Arial"/>
              </a:rPr>
              <a:t>over </a:t>
            </a:r>
            <a:r>
              <a:rPr kumimoji="0" sz="1800" b="0" i="0" u="none" strike="noStrike" kern="0" cap="none" spc="0" normalizeH="0" baseline="0" noProof="0" dirty="0">
                <a:ln>
                  <a:noFill/>
                </a:ln>
                <a:solidFill>
                  <a:sysClr val="windowText" lastClr="000000"/>
                </a:solidFill>
                <a:effectLst/>
                <a:uLnTx/>
                <a:uFillTx/>
                <a:latin typeface="Arial"/>
                <a:cs typeface="Arial"/>
              </a:rPr>
              <a:t>international</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10" normalizeH="0" baseline="0" noProof="0" dirty="0">
                <a:ln>
                  <a:noFill/>
                </a:ln>
                <a:solidFill>
                  <a:sysClr val="windowText" lastClr="000000"/>
                </a:solidFill>
                <a:effectLst/>
                <a:uLnTx/>
                <a:uFillTx/>
                <a:latin typeface="Arial"/>
                <a:cs typeface="Arial"/>
              </a:rPr>
              <a:t>standards</a:t>
            </a:r>
            <a:endParaRPr kumimoji="0" sz="1800" b="0" i="0" u="none" strike="noStrike" kern="0" cap="none" spc="0" normalizeH="0" baseline="0" noProof="0">
              <a:ln>
                <a:noFill/>
              </a:ln>
              <a:solidFill>
                <a:sysClr val="windowText" lastClr="000000"/>
              </a:solidFill>
              <a:effectLst/>
              <a:uLnTx/>
              <a:uFillTx/>
              <a:latin typeface="Arial"/>
              <a:cs typeface="Arial"/>
            </a:endParaRPr>
          </a:p>
          <a:p>
            <a:pPr marL="299085" marR="297180" lvl="0" indent="-287020" defTabSz="914400" eaLnBrk="1" fontAlgn="auto" latinLnBrk="0" hangingPunct="1">
              <a:lnSpc>
                <a:spcPct val="100000"/>
              </a:lnSpc>
              <a:spcBef>
                <a:spcPts val="0"/>
              </a:spcBef>
              <a:spcAft>
                <a:spcPts val="0"/>
              </a:spcAft>
              <a:buClr>
                <a:srgbClr val="00CC99"/>
              </a:buClr>
              <a:buSzTx/>
              <a:buFontTx/>
              <a:buChar char="•"/>
              <a:tabLst>
                <a:tab pos="299085" algn="l"/>
              </a:tabLst>
              <a:defRPr/>
            </a:pP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showed</a:t>
            </a:r>
            <a:r>
              <a:rPr kumimoji="0" sz="1800" b="0" i="0" u="none" strike="noStrike" kern="0" cap="none" spc="-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that</a:t>
            </a:r>
            <a:r>
              <a:rPr kumimoji="0" sz="1800" b="0" i="0" u="none" strike="noStrike" kern="0" cap="none" spc="-1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we</a:t>
            </a:r>
            <a:r>
              <a:rPr kumimoji="0" sz="1800" b="0" i="0" u="none" strike="noStrike" kern="0" cap="none" spc="4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can</a:t>
            </a:r>
            <a:r>
              <a:rPr kumimoji="0" sz="1800" b="0" i="0" u="none" strike="noStrike" kern="0" cap="none" spc="-3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deal with</a:t>
            </a:r>
            <a:r>
              <a:rPr kumimoji="0" sz="1800" b="0" i="0" u="none" strike="noStrike" kern="0" cap="none" spc="2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by changing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parameters</a:t>
            </a:r>
            <a:r>
              <a:rPr kumimoji="0" sz="1800" b="0" i="0" u="none" strike="noStrike" kern="0" cap="none" spc="-50"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according</a:t>
            </a:r>
            <a:r>
              <a:rPr kumimoji="0" sz="1800" b="0" i="0" u="none" strike="noStrike" kern="0" cap="none" spc="-55" normalizeH="0" baseline="0" noProof="0" dirty="0">
                <a:ln>
                  <a:noFill/>
                </a:ln>
                <a:solidFill>
                  <a:sysClr val="windowText" lastClr="000000"/>
                </a:solidFill>
                <a:effectLst/>
                <a:uLnTx/>
                <a:uFillTx/>
                <a:latin typeface="Arial"/>
                <a:cs typeface="Arial"/>
              </a:rPr>
              <a:t> </a:t>
            </a:r>
            <a:r>
              <a:rPr kumimoji="0" sz="1800" b="0" i="0" u="none" strike="noStrike" kern="0" cap="none" spc="0" normalizeH="0" baseline="0" noProof="0" dirty="0">
                <a:ln>
                  <a:noFill/>
                </a:ln>
                <a:solidFill>
                  <a:sysClr val="windowText" lastClr="000000"/>
                </a:solidFill>
                <a:effectLst/>
                <a:uLnTx/>
                <a:uFillTx/>
                <a:latin typeface="Arial"/>
                <a:cs typeface="Arial"/>
              </a:rPr>
              <a:t>to </a:t>
            </a:r>
            <a:r>
              <a:rPr kumimoji="0" sz="1800" b="0" i="0" u="none" strike="noStrike" kern="0" cap="none" spc="-10" normalizeH="0" baseline="0" noProof="0" dirty="0">
                <a:ln>
                  <a:noFill/>
                </a:ln>
                <a:solidFill>
                  <a:sysClr val="windowText" lastClr="000000"/>
                </a:solidFill>
                <a:effectLst/>
                <a:uLnTx/>
                <a:uFillTx/>
                <a:latin typeface="Arial"/>
                <a:cs typeface="Arial"/>
              </a:rPr>
              <a:t>design policy</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sz="quarter" idx="5"/>
          </p:nvPr>
        </p:nvSpPr>
        <p:spPr>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sz="half" idx="6"/>
          </p:nvPr>
        </p:nvSpPr>
        <p:spPr>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sz="quarter" idx="7"/>
          </p:nvPr>
        </p:nvSpPr>
        <p:spPr>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72</a:t>
            </a:fld>
            <a:endParaRPr dirty="0"/>
          </a:p>
        </p:txBody>
      </p:sp>
      <p:sp>
        <p:nvSpPr>
          <p:cNvPr id="5" name="Title 1">
            <a:extLst>
              <a:ext uri="{FF2B5EF4-FFF2-40B4-BE49-F238E27FC236}">
                <a16:creationId xmlns:a16="http://schemas.microsoft.com/office/drawing/2014/main" id="{D26289A1-8C05-DBEF-E268-A2AFD5985AAC}"/>
              </a:ext>
            </a:extLst>
          </p:cNvPr>
          <p:cNvSpPr txBox="1">
            <a:spLocks/>
          </p:cNvSpPr>
          <p:nvPr/>
        </p:nvSpPr>
        <p:spPr>
          <a:xfrm>
            <a:off x="685800" y="639793"/>
            <a:ext cx="7772400" cy="731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sz="2400" b="1" kern="0" dirty="0"/>
              <a:t>9.  MAC for Transition among Different Classes of Coexistence</a:t>
            </a:r>
          </a:p>
        </p:txBody>
      </p:sp>
      <p:sp>
        <p:nvSpPr>
          <p:cNvPr id="6" name="テキスト ボックス 5">
            <a:extLst>
              <a:ext uri="{FF2B5EF4-FFF2-40B4-BE49-F238E27FC236}">
                <a16:creationId xmlns:a16="http://schemas.microsoft.com/office/drawing/2014/main" id="{9B03FABD-FBEB-CE2C-2CBB-87CBE030B3FC}"/>
              </a:ext>
            </a:extLst>
          </p:cNvPr>
          <p:cNvSpPr txBox="1"/>
          <p:nvPr/>
        </p:nvSpPr>
        <p:spPr>
          <a:xfrm>
            <a:off x="671625" y="1489168"/>
            <a:ext cx="7772400" cy="507831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solidFill>
                  <a:srgbClr val="FF0000"/>
                </a:solidFill>
              </a:rPr>
              <a:t>In practical use cases, if mobility of BAN should be taken into account, then MAC function for transition among different classes of coexistence should be defined.</a:t>
            </a:r>
          </a:p>
          <a:p>
            <a:pPr marL="285750" indent="-285750">
              <a:buFont typeface="Arial" panose="020B0604020202020204" pitchFamily="34" charset="0"/>
              <a:buChar char="•"/>
            </a:pPr>
            <a:r>
              <a:rPr kumimoji="1" lang="en-US" altLang="ja-JP" dirty="0">
                <a:solidFill>
                  <a:srgbClr val="FF0000"/>
                </a:solidFill>
              </a:rPr>
              <a:t>While periodical detection in CCA period, if a beacon is detected and a beacon packet preamble is decoded using pre-knowledge of possible coexisting systems, then it is possible to identify transition of classes of coexistence.</a:t>
            </a:r>
            <a:endParaRPr kumimoji="1" lang="en-US" altLang="ja-JP" dirty="0"/>
          </a:p>
          <a:p>
            <a:pPr marL="285750" indent="-285750">
              <a:buFont typeface="Arial" panose="020B0604020202020204" pitchFamily="34" charset="0"/>
              <a:buChar char="•"/>
            </a:pPr>
            <a:r>
              <a:rPr kumimoji="1" lang="en-US" altLang="ja-JP" dirty="0"/>
              <a:t>The transition of classes of coexistence can be described with finite state transition diagram such as Markov model.</a:t>
            </a:r>
          </a:p>
          <a:p>
            <a:pPr marL="285750" indent="-285750">
              <a:buFont typeface="Arial" panose="020B0604020202020204" pitchFamily="34" charset="0"/>
              <a:buChar char="•"/>
            </a:pPr>
            <a:r>
              <a:rPr kumimoji="1" lang="en-US" altLang="ja-JP" dirty="0"/>
              <a:t>In practical use cases, the finite state or class transition can be simplified and useful to predict transition using probabilistic approach.</a:t>
            </a:r>
          </a:p>
          <a:p>
            <a:pPr marL="285750" indent="-285750">
              <a:buFont typeface="Arial" panose="020B0604020202020204" pitchFamily="34" charset="0"/>
              <a:buChar char="•"/>
            </a:pPr>
            <a:r>
              <a:rPr kumimoji="1" lang="en-US" altLang="ja-JP" dirty="0"/>
              <a:t>The transition between class 0 and 1 could be covered by above-mentioned MAC.  The transition among classes 0, 1, 2 and 4 may be described shortly only in case that legacy 15.6-2012 BAN and 15.4ab can be detectable by new 15,6ma BAN.</a:t>
            </a:r>
          </a:p>
          <a:p>
            <a:pPr marL="285750" indent="-285750">
              <a:buFont typeface="Arial" panose="020B0604020202020204" pitchFamily="34" charset="0"/>
              <a:buChar char="•"/>
            </a:pPr>
            <a:r>
              <a:rPr kumimoji="1" lang="en-US" altLang="ja-JP" dirty="0"/>
              <a:t>Transition to class 3, 5, 6, and 7 can be detectable in periodical CCA, so </a:t>
            </a:r>
            <a:r>
              <a:rPr kumimoji="1" lang="en-US" altLang="ja-JP" dirty="0">
                <a:solidFill>
                  <a:srgbClr val="FF0000"/>
                </a:solidFill>
              </a:rPr>
              <a:t>interference from coexisting systems different from 15.6ma, 15.6, and 15.4ab can be mitigated and then the same MAC could </a:t>
            </a:r>
            <a:r>
              <a:rPr kumimoji="1" lang="en-US" altLang="ja-JP" dirty="0"/>
              <a:t>be proceeded by the same manner as in class</a:t>
            </a:r>
            <a:r>
              <a:rPr kumimoji="1" lang="ja-JP" altLang="en-US" dirty="0"/>
              <a:t> </a:t>
            </a:r>
            <a:r>
              <a:rPr kumimoji="1" lang="en-US" altLang="ja-JP" dirty="0"/>
              <a:t>1,2</a:t>
            </a:r>
            <a:r>
              <a:rPr kumimoji="1" lang="ja-JP" altLang="en-US" dirty="0"/>
              <a:t> </a:t>
            </a:r>
            <a:r>
              <a:rPr kumimoji="1" lang="en-US" altLang="ja-JP" dirty="0"/>
              <a:t>and</a:t>
            </a:r>
            <a:r>
              <a:rPr kumimoji="1" lang="ja-JP" altLang="en-US" dirty="0"/>
              <a:t> </a:t>
            </a:r>
            <a:r>
              <a:rPr kumimoji="1" lang="en-US" altLang="ja-JP" dirty="0"/>
              <a:t>4.</a:t>
            </a:r>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77804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D354A37-D06F-EF7F-F7A1-3BFFC3700FB8}"/>
              </a:ext>
            </a:extLst>
          </p:cNvPr>
          <p:cNvSpPr>
            <a:spLocks noGrp="1"/>
          </p:cNvSpPr>
          <p:nvPr>
            <p:ph type="ftr" sz="quarter" idx="5"/>
          </p:nvPr>
        </p:nvSpPr>
        <p:spPr>
          <a:prstGeom prst="rect">
            <a:avLst/>
          </a:prstGeom>
          <a:noFill/>
          <a:ln>
            <a:noFill/>
          </a:ln>
        </p:spPr>
        <p:txBody>
          <a:bodyPr spcFirstLastPara="1" wrap="square" lIns="0" tIns="0" rIns="0" bIns="0" anchor="t" anchorCtr="0">
            <a:noAutofit/>
          </a:bodyPr>
          <a:lstStyle>
            <a:defPPr>
              <a:defRPr lang="en-US"/>
            </a:defPPr>
            <a:lvl1pPr marL="0" marR="0" lvl="0" indent="0" algn="r"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t>R.Kohno, M.Kim, T.Kobayashi, M.Hernandez, D.Anzai, K.Takabayashi, SS.Joo, J.Haapola</a:t>
            </a:r>
            <a:endParaRPr lang="en-US" dirty="0"/>
          </a:p>
        </p:txBody>
      </p:sp>
      <p:sp>
        <p:nvSpPr>
          <p:cNvPr id="2" name="日付プレースホルダー 1">
            <a:extLst>
              <a:ext uri="{FF2B5EF4-FFF2-40B4-BE49-F238E27FC236}">
                <a16:creationId xmlns:a16="http://schemas.microsoft.com/office/drawing/2014/main" id="{D1CE1914-D5B6-A742-74BF-E834AF92308C}"/>
              </a:ext>
            </a:extLst>
          </p:cNvPr>
          <p:cNvSpPr>
            <a:spLocks noGrp="1"/>
          </p:cNvSpPr>
          <p:nvPr>
            <p:ph type="dt" sz="half" idx="6"/>
          </p:nvPr>
        </p:nvSpPr>
        <p:spPr>
          <a:prstGeom prst="rect">
            <a:avLst/>
          </a:prstGeom>
          <a:noFill/>
          <a:ln>
            <a:noFill/>
          </a:ln>
        </p:spPr>
        <p:txBody>
          <a:bodyPr spcFirstLastPara="1" wrap="square" lIns="0" tIns="0" rIns="0" bIns="0" anchor="b" anchorCtr="0">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457200" marR="0" lvl="1"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2pPr>
            <a:lvl3pPr marL="914400" marR="0" lvl="2"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3pPr>
            <a:lvl4pPr marL="1371600" marR="0" lvl="3"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4pPr>
            <a:lvl5pPr marL="1828800" marR="0" lvl="4"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5pPr>
            <a:lvl6pPr marL="2286000" marR="0" lvl="5"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6pPr>
            <a:lvl7pPr marL="2743200" marR="0" lvl="6"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7pPr>
            <a:lvl8pPr marL="3200400" marR="0" lvl="7"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8pPr>
            <a:lvl9pPr marL="3657600" marR="0" lvl="8" indent="0" algn="l" defTabSz="457200" rtl="0" eaLnBrk="1" latinLnBrk="0" hangingPunct="1">
              <a:spcBef>
                <a:spcPts val="0"/>
              </a:spcBef>
              <a:spcAft>
                <a:spcPts val="0"/>
              </a:spcAft>
              <a:buSzPts val="1400"/>
              <a:buNone/>
              <a:defRPr sz="1200" b="0" i="0" u="none" strike="noStrike" kern="1200" cap="none">
                <a:solidFill>
                  <a:schemeClr val="dk1"/>
                </a:solidFill>
                <a:latin typeface="Times New Roman"/>
                <a:ea typeface="Times New Roman"/>
                <a:cs typeface="Times New Roman"/>
                <a:sym typeface="Times New Roman"/>
              </a:defRPr>
            </a:lvl9pPr>
          </a:lstStyle>
          <a:p>
            <a:r>
              <a:rPr lang="en-US" altLang="ja-JP"/>
              <a:t>September 2024</a:t>
            </a:r>
            <a:endParaRPr lang="en-US" altLang="ja-JP" dirty="0"/>
          </a:p>
        </p:txBody>
      </p:sp>
      <p:sp>
        <p:nvSpPr>
          <p:cNvPr id="4" name="スライド番号プレースホルダー 3">
            <a:extLst>
              <a:ext uri="{FF2B5EF4-FFF2-40B4-BE49-F238E27FC236}">
                <a16:creationId xmlns:a16="http://schemas.microsoft.com/office/drawing/2014/main" id="{61DD31F0-606B-96B9-DBD4-50652902ABA3}"/>
              </a:ext>
            </a:extLst>
          </p:cNvPr>
          <p:cNvSpPr>
            <a:spLocks noGrp="1"/>
          </p:cNvSpPr>
          <p:nvPr>
            <p:ph type="sldNum" sz="quarter" idx="7"/>
          </p:nvPr>
        </p:nvSpPr>
        <p:spPr>
          <a:prstGeom prst="rect">
            <a:avLst/>
          </a:prstGeom>
          <a:noFill/>
          <a:ln>
            <a:noFill/>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1200" b="0" i="0" u="none" strike="noStrike" kern="1200"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smtClean="0"/>
              <a:pPr marL="0" lvl="0" indent="0" algn="ctr" rtl="0">
                <a:spcBef>
                  <a:spcPts val="0"/>
                </a:spcBef>
                <a:spcAft>
                  <a:spcPts val="0"/>
                </a:spcAft>
                <a:buNone/>
              </a:pPr>
              <a:t>73</a:t>
            </a:fld>
            <a:endParaRPr dirty="0"/>
          </a:p>
        </p:txBody>
      </p:sp>
      <p:sp>
        <p:nvSpPr>
          <p:cNvPr id="7" name="object 2">
            <a:extLst>
              <a:ext uri="{FF2B5EF4-FFF2-40B4-BE49-F238E27FC236}">
                <a16:creationId xmlns:a16="http://schemas.microsoft.com/office/drawing/2014/main" id="{84A5E9B8-08AB-0F41-3568-3B48EC7C6215}"/>
              </a:ext>
            </a:extLst>
          </p:cNvPr>
          <p:cNvSpPr/>
          <p:nvPr/>
        </p:nvSpPr>
        <p:spPr>
          <a:xfrm>
            <a:off x="27432" y="6477000"/>
            <a:ext cx="8997950" cy="0"/>
          </a:xfrm>
          <a:custGeom>
            <a:avLst/>
            <a:gdLst/>
            <a:ahLst/>
            <a:cxnLst/>
            <a:rect l="l" t="t" r="r" b="b"/>
            <a:pathLst>
              <a:path w="8997950">
                <a:moveTo>
                  <a:pt x="0" y="0"/>
                </a:moveTo>
                <a:lnTo>
                  <a:pt x="8997696"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テキスト ボックス 7">
            <a:extLst>
              <a:ext uri="{FF2B5EF4-FFF2-40B4-BE49-F238E27FC236}">
                <a16:creationId xmlns:a16="http://schemas.microsoft.com/office/drawing/2014/main" id="{F65619F6-42B5-1F78-C410-4809F2EC2311}"/>
              </a:ext>
            </a:extLst>
          </p:cNvPr>
          <p:cNvSpPr txBox="1"/>
          <p:nvPr/>
        </p:nvSpPr>
        <p:spPr>
          <a:xfrm>
            <a:off x="1056643" y="2333446"/>
            <a:ext cx="7357730" cy="1200329"/>
          </a:xfrm>
          <a:prstGeom prst="rect">
            <a:avLst/>
          </a:prstGeom>
          <a:noFill/>
        </p:spPr>
        <p:txBody>
          <a:bodyPr wrap="square" rtlCol="0">
            <a:spAutoFit/>
          </a:bodyPr>
          <a:lstStyle/>
          <a:p>
            <a:r>
              <a:rPr kumimoji="1" lang="en-US" altLang="ja-JP" dirty="0"/>
              <a:t>Reference : MAC documents in MENTOR 802.15</a:t>
            </a:r>
          </a:p>
          <a:p>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48128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83837F-BDC4-69A0-ED98-53203B0AEBCC}"/>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1E3A95E6-A4D7-E68C-7C37-6E6596D0116F}"/>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FCC9989A-5364-F320-3E2A-A39C7E1B5D4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pic>
        <p:nvPicPr>
          <p:cNvPr id="5" name="図 4">
            <a:extLst>
              <a:ext uri="{FF2B5EF4-FFF2-40B4-BE49-F238E27FC236}">
                <a16:creationId xmlns:a16="http://schemas.microsoft.com/office/drawing/2014/main" id="{22E34449-12DA-E4EB-07BA-A56651783E8B}"/>
              </a:ext>
            </a:extLst>
          </p:cNvPr>
          <p:cNvPicPr>
            <a:picLocks noChangeAspect="1"/>
          </p:cNvPicPr>
          <p:nvPr/>
        </p:nvPicPr>
        <p:blipFill>
          <a:blip r:embed="rId2"/>
          <a:stretch>
            <a:fillRect/>
          </a:stretch>
        </p:blipFill>
        <p:spPr>
          <a:xfrm>
            <a:off x="189485" y="1447800"/>
            <a:ext cx="2737860" cy="2246580"/>
          </a:xfrm>
          <a:prstGeom prst="rect">
            <a:avLst/>
          </a:prstGeom>
        </p:spPr>
      </p:pic>
      <p:sp>
        <p:nvSpPr>
          <p:cNvPr id="6" name="タイトル 6">
            <a:extLst>
              <a:ext uri="{FF2B5EF4-FFF2-40B4-BE49-F238E27FC236}">
                <a16:creationId xmlns:a16="http://schemas.microsoft.com/office/drawing/2014/main" id="{494D8CD6-92AC-EEB4-1001-60B5D996F868}"/>
              </a:ext>
            </a:extLst>
          </p:cNvPr>
          <p:cNvSpPr txBox="1">
            <a:spLocks/>
          </p:cNvSpPr>
          <p:nvPr/>
        </p:nvSpPr>
        <p:spPr>
          <a:xfrm>
            <a:off x="381000" y="696875"/>
            <a:ext cx="8206740" cy="9042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r>
              <a:rPr lang="en-US" altLang="ja-JP" sz="2400" b="1" kern="0" dirty="0">
                <a:latin typeface="Arial" panose="020B0604020202020204" pitchFamily="34" charset="0"/>
                <a:cs typeface="Arial" panose="020B0604020202020204" pitchFamily="34" charset="0"/>
              </a:rPr>
              <a:t>3.   Channel models and scenarios in IEEE802.15.6ma</a:t>
            </a:r>
            <a:endParaRPr lang="ja-JP" altLang="en-US" sz="2400" b="1" kern="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6D13B313-B91A-684F-73CB-85E8FFBE447C}"/>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graphicFrame>
        <p:nvGraphicFramePr>
          <p:cNvPr id="8" name="表 7">
            <a:extLst>
              <a:ext uri="{FF2B5EF4-FFF2-40B4-BE49-F238E27FC236}">
                <a16:creationId xmlns:a16="http://schemas.microsoft.com/office/drawing/2014/main" id="{188A3CB4-13DB-3725-287F-8A142148FC5D}"/>
              </a:ext>
            </a:extLst>
          </p:cNvPr>
          <p:cNvGraphicFramePr>
            <a:graphicFrameLocks noGrp="1"/>
          </p:cNvGraphicFramePr>
          <p:nvPr>
            <p:extLst>
              <p:ext uri="{D42A27DB-BD31-4B8C-83A1-F6EECF244321}">
                <p14:modId xmlns:p14="http://schemas.microsoft.com/office/powerpoint/2010/main" val="4000863423"/>
              </p:ext>
            </p:extLst>
          </p:nvPr>
        </p:nvGraphicFramePr>
        <p:xfrm>
          <a:off x="3938472" y="1280160"/>
          <a:ext cx="5132549" cy="4846320"/>
        </p:xfrm>
        <a:graphic>
          <a:graphicData uri="http://schemas.openxmlformats.org/drawingml/2006/table">
            <a:tbl>
              <a:tblPr/>
              <a:tblGrid>
                <a:gridCol w="785928">
                  <a:extLst>
                    <a:ext uri="{9D8B030D-6E8A-4147-A177-3AD203B41FA5}">
                      <a16:colId xmlns:a16="http://schemas.microsoft.com/office/drawing/2014/main" val="3234609428"/>
                    </a:ext>
                  </a:extLst>
                </a:gridCol>
                <a:gridCol w="1752600">
                  <a:extLst>
                    <a:ext uri="{9D8B030D-6E8A-4147-A177-3AD203B41FA5}">
                      <a16:colId xmlns:a16="http://schemas.microsoft.com/office/drawing/2014/main" val="2296176781"/>
                    </a:ext>
                  </a:extLst>
                </a:gridCol>
                <a:gridCol w="1819809">
                  <a:extLst>
                    <a:ext uri="{9D8B030D-6E8A-4147-A177-3AD203B41FA5}">
                      <a16:colId xmlns:a16="http://schemas.microsoft.com/office/drawing/2014/main" val="1066244525"/>
                    </a:ext>
                  </a:extLst>
                </a:gridCol>
                <a:gridCol w="774212">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45900">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sz="12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cxnSp>
        <p:nvCxnSpPr>
          <p:cNvPr id="9" name="直線コネクタ 8">
            <a:extLst>
              <a:ext uri="{FF2B5EF4-FFF2-40B4-BE49-F238E27FC236}">
                <a16:creationId xmlns:a16="http://schemas.microsoft.com/office/drawing/2014/main" id="{2084AD26-B6D5-4A66-5207-3C071D6F630B}"/>
              </a:ext>
            </a:extLst>
          </p:cNvPr>
          <p:cNvCxnSpPr>
            <a:cxnSpLocks/>
          </p:cNvCxnSpPr>
          <p:nvPr/>
        </p:nvCxnSpPr>
        <p:spPr>
          <a:xfrm flipH="1">
            <a:off x="3672444" y="2214024"/>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AFA151ED-258F-2BB3-83D2-0713765A98C3}"/>
              </a:ext>
            </a:extLst>
          </p:cNvPr>
          <p:cNvCxnSpPr>
            <a:cxnSpLocks/>
          </p:cNvCxnSpPr>
          <p:nvPr/>
        </p:nvCxnSpPr>
        <p:spPr>
          <a:xfrm flipV="1">
            <a:off x="3672444" y="2214024"/>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id="{748A7868-3E7B-B2FB-ECB5-E86A04659172}"/>
              </a:ext>
            </a:extLst>
          </p:cNvPr>
          <p:cNvCxnSpPr>
            <a:cxnSpLocks/>
          </p:cNvCxnSpPr>
          <p:nvPr/>
        </p:nvCxnSpPr>
        <p:spPr>
          <a:xfrm flipH="1">
            <a:off x="2948889" y="5810691"/>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3F308D32-0B44-E932-FC88-968EE34B2C92}"/>
              </a:ext>
            </a:extLst>
          </p:cNvPr>
          <p:cNvCxnSpPr>
            <a:cxnSpLocks/>
          </p:cNvCxnSpPr>
          <p:nvPr/>
        </p:nvCxnSpPr>
        <p:spPr>
          <a:xfrm flipH="1">
            <a:off x="2955196" y="5254213"/>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id="{E81985BA-D894-A81C-9F5D-94946F40385D}"/>
              </a:ext>
            </a:extLst>
          </p:cNvPr>
          <p:cNvCxnSpPr>
            <a:cxnSpLocks/>
          </p:cNvCxnSpPr>
          <p:nvPr/>
        </p:nvCxnSpPr>
        <p:spPr>
          <a:xfrm flipH="1">
            <a:off x="2955196" y="5547135"/>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id="{E8253D8B-63F6-751F-6BF5-F42E309B7548}"/>
              </a:ext>
            </a:extLst>
          </p:cNvPr>
          <p:cNvCxnSpPr>
            <a:cxnSpLocks/>
          </p:cNvCxnSpPr>
          <p:nvPr/>
        </p:nvCxnSpPr>
        <p:spPr>
          <a:xfrm flipV="1">
            <a:off x="3052061" y="2652209"/>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9660E756-C2EE-A56F-CE44-546D527CF948}"/>
              </a:ext>
            </a:extLst>
          </p:cNvPr>
          <p:cNvCxnSpPr>
            <a:cxnSpLocks/>
          </p:cNvCxnSpPr>
          <p:nvPr/>
        </p:nvCxnSpPr>
        <p:spPr>
          <a:xfrm flipH="1">
            <a:off x="3052061" y="2652209"/>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6" name="直線コネクタ 15">
            <a:extLst>
              <a:ext uri="{FF2B5EF4-FFF2-40B4-BE49-F238E27FC236}">
                <a16:creationId xmlns:a16="http://schemas.microsoft.com/office/drawing/2014/main" id="{C897134C-4FDF-C1AB-C1D0-59110C4CFB56}"/>
              </a:ext>
            </a:extLst>
          </p:cNvPr>
          <p:cNvCxnSpPr>
            <a:cxnSpLocks/>
          </p:cNvCxnSpPr>
          <p:nvPr/>
        </p:nvCxnSpPr>
        <p:spPr>
          <a:xfrm flipH="1">
            <a:off x="3348989" y="3983024"/>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17" name="直線コネクタ 16">
            <a:extLst>
              <a:ext uri="{FF2B5EF4-FFF2-40B4-BE49-F238E27FC236}">
                <a16:creationId xmlns:a16="http://schemas.microsoft.com/office/drawing/2014/main" id="{E7B6ADD8-BB2F-7E52-322B-BA566798ECE1}"/>
              </a:ext>
            </a:extLst>
          </p:cNvPr>
          <p:cNvCxnSpPr>
            <a:cxnSpLocks/>
          </p:cNvCxnSpPr>
          <p:nvPr/>
        </p:nvCxnSpPr>
        <p:spPr>
          <a:xfrm flipH="1">
            <a:off x="2955196" y="5043662"/>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直線コネクタ 17">
            <a:extLst>
              <a:ext uri="{FF2B5EF4-FFF2-40B4-BE49-F238E27FC236}">
                <a16:creationId xmlns:a16="http://schemas.microsoft.com/office/drawing/2014/main" id="{AD735977-9C58-61B5-6CDF-AC3B5E7F0EC9}"/>
              </a:ext>
            </a:extLst>
          </p:cNvPr>
          <p:cNvCxnSpPr>
            <a:cxnSpLocks/>
          </p:cNvCxnSpPr>
          <p:nvPr/>
        </p:nvCxnSpPr>
        <p:spPr>
          <a:xfrm flipV="1">
            <a:off x="3348989" y="3983024"/>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19" name="表 18">
            <a:extLst>
              <a:ext uri="{FF2B5EF4-FFF2-40B4-BE49-F238E27FC236}">
                <a16:creationId xmlns:a16="http://schemas.microsoft.com/office/drawing/2014/main" id="{7C2AAC2D-45D4-27EA-136D-F28CCD5FA570}"/>
              </a:ext>
            </a:extLst>
          </p:cNvPr>
          <p:cNvGraphicFramePr>
            <a:graphicFrameLocks noGrp="1"/>
          </p:cNvGraphicFramePr>
          <p:nvPr>
            <p:extLst>
              <p:ext uri="{D42A27DB-BD31-4B8C-83A1-F6EECF244321}">
                <p14:modId xmlns:p14="http://schemas.microsoft.com/office/powerpoint/2010/main" val="2928436509"/>
              </p:ext>
            </p:extLst>
          </p:nvPr>
        </p:nvGraphicFramePr>
        <p:xfrm>
          <a:off x="152400" y="4645270"/>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20" name="直線コネクタ 19">
            <a:extLst>
              <a:ext uri="{FF2B5EF4-FFF2-40B4-BE49-F238E27FC236}">
                <a16:creationId xmlns:a16="http://schemas.microsoft.com/office/drawing/2014/main" id="{C1AA26EE-F7E6-6C89-18F9-D8E513982C34}"/>
              </a:ext>
            </a:extLst>
          </p:cNvPr>
          <p:cNvCxnSpPr>
            <a:cxnSpLocks/>
          </p:cNvCxnSpPr>
          <p:nvPr/>
        </p:nvCxnSpPr>
        <p:spPr>
          <a:xfrm flipV="1">
            <a:off x="3205891" y="3104838"/>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F061A63F-96B9-6305-C7CA-B81145D2CC62}"/>
              </a:ext>
            </a:extLst>
          </p:cNvPr>
          <p:cNvCxnSpPr>
            <a:cxnSpLocks/>
          </p:cNvCxnSpPr>
          <p:nvPr/>
        </p:nvCxnSpPr>
        <p:spPr>
          <a:xfrm flipH="1">
            <a:off x="3205891" y="3104838"/>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2" name="直線コネクタ 21">
            <a:extLst>
              <a:ext uri="{FF2B5EF4-FFF2-40B4-BE49-F238E27FC236}">
                <a16:creationId xmlns:a16="http://schemas.microsoft.com/office/drawing/2014/main" id="{92835B90-1B9A-FED2-A222-FB12D5DB819F}"/>
              </a:ext>
            </a:extLst>
          </p:cNvPr>
          <p:cNvCxnSpPr>
            <a:cxnSpLocks/>
          </p:cNvCxnSpPr>
          <p:nvPr/>
        </p:nvCxnSpPr>
        <p:spPr>
          <a:xfrm flipH="1">
            <a:off x="2955196" y="6052767"/>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EB0920A6-32D4-2CB7-9949-DF5C79F15C8A}"/>
              </a:ext>
            </a:extLst>
          </p:cNvPr>
          <p:cNvCxnSpPr>
            <a:cxnSpLocks/>
          </p:cNvCxnSpPr>
          <p:nvPr/>
        </p:nvCxnSpPr>
        <p:spPr>
          <a:xfrm flipV="1">
            <a:off x="3520439" y="4891074"/>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D16114D5-A683-79EC-9A59-BB28524D2075}"/>
              </a:ext>
            </a:extLst>
          </p:cNvPr>
          <p:cNvCxnSpPr>
            <a:cxnSpLocks/>
          </p:cNvCxnSpPr>
          <p:nvPr/>
        </p:nvCxnSpPr>
        <p:spPr>
          <a:xfrm flipH="1">
            <a:off x="3526789" y="4891074"/>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
        <p:nvSpPr>
          <p:cNvPr id="25" name="object 5">
            <a:extLst>
              <a:ext uri="{FF2B5EF4-FFF2-40B4-BE49-F238E27FC236}">
                <a16:creationId xmlns:a16="http://schemas.microsoft.com/office/drawing/2014/main" id="{6B11A1B6-9BD1-BC7C-DAA0-D7C81A771BE1}"/>
              </a:ext>
            </a:extLst>
          </p:cNvPr>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26" name="object 4">
            <a:extLst>
              <a:ext uri="{FF2B5EF4-FFF2-40B4-BE49-F238E27FC236}">
                <a16:creationId xmlns:a16="http://schemas.microsoft.com/office/drawing/2014/main" id="{1CDEFCE3-FBB6-6711-9D2B-ABB0FC081951}"/>
              </a:ext>
            </a:extLst>
          </p:cNvPr>
          <p:cNvSpPr/>
          <p:nvPr/>
        </p:nvSpPr>
        <p:spPr>
          <a:xfrm>
            <a:off x="685800" y="6476999"/>
            <a:ext cx="7782216" cy="66164"/>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149579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A97CE22-85AB-88D9-8624-C08AE707AD2A}"/>
              </a:ext>
            </a:extLst>
          </p:cNvPr>
          <p:cNvSpPr>
            <a:spLocks noGrp="1"/>
          </p:cNvSpPr>
          <p:nvPr>
            <p:ph type="dt" idx="10"/>
          </p:nvPr>
        </p:nvSpPr>
        <p:spPr/>
        <p:txBody>
          <a:bodyPr/>
          <a:lstStyle/>
          <a:p>
            <a:r>
              <a:rPr lang="en-US" altLang="ja-JP"/>
              <a:t>September 2024</a:t>
            </a:r>
            <a:endParaRPr lang="en-US" altLang="ja-JP" dirty="0"/>
          </a:p>
        </p:txBody>
      </p:sp>
      <p:sp>
        <p:nvSpPr>
          <p:cNvPr id="3" name="フッター プレースホルダー 2">
            <a:extLst>
              <a:ext uri="{FF2B5EF4-FFF2-40B4-BE49-F238E27FC236}">
                <a16:creationId xmlns:a16="http://schemas.microsoft.com/office/drawing/2014/main" id="{2D8A61DD-2949-35B4-BCE2-82C422E93E84}"/>
              </a:ext>
            </a:extLst>
          </p:cNvPr>
          <p:cNvSpPr>
            <a:spLocks noGrp="1"/>
          </p:cNvSpPr>
          <p:nvPr>
            <p:ph type="ftr" idx="11"/>
          </p:nvPr>
        </p:nvSpPr>
        <p:spPr/>
        <p:txBody>
          <a:bodyPr/>
          <a:lstStyle/>
          <a:p>
            <a:r>
              <a:rPr lang="en-US"/>
              <a:t>R.Kohno, M.Kim, T.Kobayashi, M.Hernandez, D.Anzai, K.Takabayashi, SS.Joo, J.Haapola</a:t>
            </a:r>
            <a:endParaRPr lang="en-US" dirty="0"/>
          </a:p>
        </p:txBody>
      </p:sp>
      <p:sp>
        <p:nvSpPr>
          <p:cNvPr id="4" name="スライド番号プレースホルダー 3">
            <a:extLst>
              <a:ext uri="{FF2B5EF4-FFF2-40B4-BE49-F238E27FC236}">
                <a16:creationId xmlns:a16="http://schemas.microsoft.com/office/drawing/2014/main" id="{1B716192-FBC7-A32D-C764-124FFCE581A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テキスト ボックス 4">
            <a:extLst>
              <a:ext uri="{FF2B5EF4-FFF2-40B4-BE49-F238E27FC236}">
                <a16:creationId xmlns:a16="http://schemas.microsoft.com/office/drawing/2014/main" id="{F6ED2DB9-AEC3-8A77-8B09-3B023E87FB57}"/>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6" name="タイトル 24">
            <a:extLst>
              <a:ext uri="{FF2B5EF4-FFF2-40B4-BE49-F238E27FC236}">
                <a16:creationId xmlns:a16="http://schemas.microsoft.com/office/drawing/2014/main" id="{7120ED02-2D62-5E9A-83AC-B5355474F40C}"/>
              </a:ext>
            </a:extLst>
          </p:cNvPr>
          <p:cNvSpPr txBox="1">
            <a:spLocks/>
          </p:cNvSpPr>
          <p:nvPr/>
        </p:nvSpPr>
        <p:spPr>
          <a:xfrm>
            <a:off x="-42532" y="676080"/>
            <a:ext cx="9191624" cy="5112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400"/>
            <a:r>
              <a:rPr lang="en-US" altLang="ja-JP" sz="2400" b="1" kern="0" dirty="0">
                <a:latin typeface="+mn-lt"/>
                <a:ea typeface="+mn-ea"/>
                <a:cs typeface="Arial" panose="020B0604020202020204" pitchFamily="34" charset="0"/>
              </a:rPr>
              <a:t>3.1 Classification of Channel and Environment Models for Human and Vehicle Body Area Networks (HBAN&amp;VBAN)</a:t>
            </a:r>
            <a:endParaRPr lang="ja-JP" altLang="en-US" sz="2400" b="1" kern="0" dirty="0">
              <a:latin typeface="+mn-lt"/>
              <a:ea typeface="+mn-ea"/>
              <a:cs typeface="Arial" panose="020B0604020202020204" pitchFamily="34" charset="0"/>
            </a:endParaRPr>
          </a:p>
        </p:txBody>
      </p:sp>
      <p:sp>
        <p:nvSpPr>
          <p:cNvPr id="7" name="テキスト ボックス 6">
            <a:extLst>
              <a:ext uri="{FF2B5EF4-FFF2-40B4-BE49-F238E27FC236}">
                <a16:creationId xmlns:a16="http://schemas.microsoft.com/office/drawing/2014/main" id="{A8BD9347-CB97-A3F5-8C68-B51A4A24EADA}"/>
              </a:ext>
            </a:extLst>
          </p:cNvPr>
          <p:cNvSpPr txBox="1"/>
          <p:nvPr/>
        </p:nvSpPr>
        <p:spPr>
          <a:xfrm>
            <a:off x="44387" y="1466464"/>
            <a:ext cx="1083076" cy="523220"/>
          </a:xfrm>
          <a:prstGeom prst="rect">
            <a:avLst/>
          </a:prstGeom>
          <a:noFill/>
          <a:ln>
            <a:solidFill>
              <a:schemeClr val="tx1"/>
            </a:solidFill>
          </a:ln>
        </p:spPr>
        <p:txBody>
          <a:bodyPr wrap="square" rtlCol="0">
            <a:spAutoFit/>
          </a:bodyPr>
          <a:lstStyle/>
          <a:p>
            <a:r>
              <a:rPr kumimoji="1" lang="en-US" altLang="ja-JP" sz="1400" b="0" dirty="0"/>
              <a:t>Channel model</a:t>
            </a:r>
            <a:endParaRPr kumimoji="1" lang="ja-JP" altLang="en-US" sz="1400" b="0" dirty="0"/>
          </a:p>
        </p:txBody>
      </p:sp>
      <p:sp>
        <p:nvSpPr>
          <p:cNvPr id="8" name="テキスト ボックス 7">
            <a:extLst>
              <a:ext uri="{FF2B5EF4-FFF2-40B4-BE49-F238E27FC236}">
                <a16:creationId xmlns:a16="http://schemas.microsoft.com/office/drawing/2014/main" id="{324351CF-25E2-387A-28BD-A6FF888E8D58}"/>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9" name="テキスト ボックス 8">
            <a:extLst>
              <a:ext uri="{FF2B5EF4-FFF2-40B4-BE49-F238E27FC236}">
                <a16:creationId xmlns:a16="http://schemas.microsoft.com/office/drawing/2014/main" id="{8660B924-8EA2-869E-E0D9-7A26A95EA802}"/>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10" name="テキスト ボックス 9">
            <a:extLst>
              <a:ext uri="{FF2B5EF4-FFF2-40B4-BE49-F238E27FC236}">
                <a16:creationId xmlns:a16="http://schemas.microsoft.com/office/drawing/2014/main" id="{5C83263F-80EF-5261-D9C1-3DA7E30BFCDF}"/>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1" name="テキスト ボックス 10">
            <a:extLst>
              <a:ext uri="{FF2B5EF4-FFF2-40B4-BE49-F238E27FC236}">
                <a16:creationId xmlns:a16="http://schemas.microsoft.com/office/drawing/2014/main" id="{10368DA4-D0A6-FAA6-D596-839DA18D2717}"/>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2" name="テキスト ボックス 11">
            <a:extLst>
              <a:ext uri="{FF2B5EF4-FFF2-40B4-BE49-F238E27FC236}">
                <a16:creationId xmlns:a16="http://schemas.microsoft.com/office/drawing/2014/main" id="{CF5D927A-5C9A-54B3-2B40-9FCACD637E6D}"/>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3" name="テキスト ボックス 12">
            <a:extLst>
              <a:ext uri="{FF2B5EF4-FFF2-40B4-BE49-F238E27FC236}">
                <a16:creationId xmlns:a16="http://schemas.microsoft.com/office/drawing/2014/main" id="{7219C165-10E7-9397-AE67-547D2C3AD4DA}"/>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4" name="テキスト ボックス 13">
            <a:extLst>
              <a:ext uri="{FF2B5EF4-FFF2-40B4-BE49-F238E27FC236}">
                <a16:creationId xmlns:a16="http://schemas.microsoft.com/office/drawing/2014/main" id="{F75780C6-64F4-CF83-4351-6294F5DC2414}"/>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5" name="テキスト ボックス 14">
            <a:extLst>
              <a:ext uri="{FF2B5EF4-FFF2-40B4-BE49-F238E27FC236}">
                <a16:creationId xmlns:a16="http://schemas.microsoft.com/office/drawing/2014/main" id="{EA1B1CA6-4446-E869-F514-CFCE1BC29942}"/>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6" name="テキスト ボックス 15">
            <a:extLst>
              <a:ext uri="{FF2B5EF4-FFF2-40B4-BE49-F238E27FC236}">
                <a16:creationId xmlns:a16="http://schemas.microsoft.com/office/drawing/2014/main" id="{3EE476C5-9183-5821-6A89-24EEFB7DFD72}"/>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7" name="テキスト ボックス 16">
            <a:extLst>
              <a:ext uri="{FF2B5EF4-FFF2-40B4-BE49-F238E27FC236}">
                <a16:creationId xmlns:a16="http://schemas.microsoft.com/office/drawing/2014/main" id="{4ADCE89B-EC4A-7B89-7665-879DB21ECFC7}"/>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8" name="テキスト ボックス 17">
            <a:extLst>
              <a:ext uri="{FF2B5EF4-FFF2-40B4-BE49-F238E27FC236}">
                <a16:creationId xmlns:a16="http://schemas.microsoft.com/office/drawing/2014/main" id="{061B7056-52F3-7BBA-5F4A-706A2E058F87}"/>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9" name="テキスト ボックス 18">
            <a:extLst>
              <a:ext uri="{FF2B5EF4-FFF2-40B4-BE49-F238E27FC236}">
                <a16:creationId xmlns:a16="http://schemas.microsoft.com/office/drawing/2014/main" id="{2D21F399-5CEC-4C4E-0792-536C05C5EA31}"/>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20" name="テキスト ボックス 19">
            <a:extLst>
              <a:ext uri="{FF2B5EF4-FFF2-40B4-BE49-F238E27FC236}">
                <a16:creationId xmlns:a16="http://schemas.microsoft.com/office/drawing/2014/main" id="{5DCC4852-6914-C513-9D18-B3B5E24806B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1" name="テキスト ボックス 20">
            <a:extLst>
              <a:ext uri="{FF2B5EF4-FFF2-40B4-BE49-F238E27FC236}">
                <a16:creationId xmlns:a16="http://schemas.microsoft.com/office/drawing/2014/main" id="{BA4D1310-BF2C-9076-477F-51AB3CFD079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2" name="テキスト ボックス 21">
            <a:extLst>
              <a:ext uri="{FF2B5EF4-FFF2-40B4-BE49-F238E27FC236}">
                <a16:creationId xmlns:a16="http://schemas.microsoft.com/office/drawing/2014/main" id="{AC0EAC23-45DC-3C6B-5722-F573B79556D8}"/>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99E7570F-86F3-EA05-125C-6E5B617D14C2}"/>
              </a:ext>
            </a:extLst>
          </p:cNvPr>
          <p:cNvCxnSpPr>
            <a:cxnSpLocks/>
            <a:stCxn id="7" idx="3"/>
            <a:endCxn id="8" idx="1"/>
          </p:cNvCxnSpPr>
          <p:nvPr/>
        </p:nvCxnSpPr>
        <p:spPr>
          <a:xfrm>
            <a:off x="1127463" y="1728074"/>
            <a:ext cx="257453" cy="61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0A0A5B8-F690-E180-6624-07EE8F38A022}"/>
              </a:ext>
            </a:extLst>
          </p:cNvPr>
          <p:cNvCxnSpPr>
            <a:cxnSpLocks/>
            <a:endCxn id="10"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4739057-60A9-3A57-049B-B95700F5B9B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71FCE06-C253-82A9-8998-56CD7359C8B0}"/>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6BD1184-08EB-0034-4DE8-8E21CDDE2C0A}"/>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F291825-C648-12FF-E391-70B307C48F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8E1EA14-EEB0-EC27-4C7A-B5FEE14324D9}"/>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FABFC2B-1D4C-389A-497C-896ED7E965A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98E68E9-86A4-255A-3CD5-246CC27AD3D5}"/>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394CE5F-8E68-8735-C3D1-4C9DB152F08E}"/>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87D2B3A-D980-E69F-A005-F26C4BF8C4BC}"/>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BADF46F-45B4-07BB-D904-8CE0DA88716F}"/>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62EE230-4DE9-C5E3-E6A5-74BC7BC1704D}"/>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2FD86C2-0C76-2737-F974-8EECF01CE8A3}"/>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498A964-966C-BBCA-C8FA-F2E792539954}"/>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D0B09F-738E-9C5D-609E-68193B60B760}"/>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98A3B1D-5E1D-29CB-F5D2-B03AD444BDD9}"/>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457EF06-9FA3-7E69-419F-592159832F6F}"/>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DD1E9E1-1EE3-4CBF-BB5E-6BCADD3B5CC2}"/>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B850516-56A2-DBB2-4CFC-5BCBA1DD031C}"/>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63523ABB-C94B-11D6-023D-BAAC37CF20C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E2C3C0F-0FAB-C1F3-CF89-DD05128C6631}"/>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EE1390A-FBAF-7209-B7CF-DF81C65AD31A}"/>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46" name="直線コネクタ 45">
            <a:extLst>
              <a:ext uri="{FF2B5EF4-FFF2-40B4-BE49-F238E27FC236}">
                <a16:creationId xmlns:a16="http://schemas.microsoft.com/office/drawing/2014/main" id="{CA71DAEE-4E0C-1505-E09E-404F4EC87AE8}"/>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CD003AC-5CB9-34E1-601F-29ECEF061AAD}"/>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F3ED2C4-D80B-8EC5-327A-76761FE44489}"/>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60670C9-4D04-A91E-8739-EB4A160AB1C2}"/>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3A5993F-A223-9EAE-08E5-A10CA2D38A1B}"/>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1" name="テキスト ボックス 50">
            <a:extLst>
              <a:ext uri="{FF2B5EF4-FFF2-40B4-BE49-F238E27FC236}">
                <a16:creationId xmlns:a16="http://schemas.microsoft.com/office/drawing/2014/main" id="{394CC4D3-2CE3-EB62-8A32-D1CEDC4C57AC}"/>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52" name="テキスト ボックス 51">
            <a:extLst>
              <a:ext uri="{FF2B5EF4-FFF2-40B4-BE49-F238E27FC236}">
                <a16:creationId xmlns:a16="http://schemas.microsoft.com/office/drawing/2014/main" id="{19899F17-1C06-6D62-CF96-10CD31D4E22A}"/>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53" name="直線コネクタ 52">
            <a:extLst>
              <a:ext uri="{FF2B5EF4-FFF2-40B4-BE49-F238E27FC236}">
                <a16:creationId xmlns:a16="http://schemas.microsoft.com/office/drawing/2014/main" id="{6AD3F99E-5603-BF0B-4C90-A573FD28E235}"/>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5D15C1E-29F7-6EFC-7494-4E52136E660A}"/>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B746E89-DB9D-ECBE-1379-00AB80144173}"/>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453BA94-1464-302D-9E97-1D36E80FACE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850BD4DF-1B5A-FC75-B3DB-0EF769617C75}"/>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58" name="テキスト ボックス 57">
            <a:extLst>
              <a:ext uri="{FF2B5EF4-FFF2-40B4-BE49-F238E27FC236}">
                <a16:creationId xmlns:a16="http://schemas.microsoft.com/office/drawing/2014/main" id="{24E83929-F8D4-FAFF-11C3-FCB905F4FFA7}"/>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59" name="テキスト ボックス 58">
            <a:extLst>
              <a:ext uri="{FF2B5EF4-FFF2-40B4-BE49-F238E27FC236}">
                <a16:creationId xmlns:a16="http://schemas.microsoft.com/office/drawing/2014/main" id="{CC9A6492-95D8-6B10-AD78-B4F5BE17D52D}"/>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60" name="四角形: 角を丸くする 59">
            <a:extLst>
              <a:ext uri="{FF2B5EF4-FFF2-40B4-BE49-F238E27FC236}">
                <a16:creationId xmlns:a16="http://schemas.microsoft.com/office/drawing/2014/main" id="{136B14F5-A3EE-160F-F984-A27D500B37B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1" name="テキスト ボックス 60">
            <a:extLst>
              <a:ext uri="{FF2B5EF4-FFF2-40B4-BE49-F238E27FC236}">
                <a16:creationId xmlns:a16="http://schemas.microsoft.com/office/drawing/2014/main" id="{62DC64EF-623E-814B-7F44-7B8B796749A8}"/>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62" name="テキスト ボックス 61">
            <a:extLst>
              <a:ext uri="{FF2B5EF4-FFF2-40B4-BE49-F238E27FC236}">
                <a16:creationId xmlns:a16="http://schemas.microsoft.com/office/drawing/2014/main" id="{8871FF0D-97A5-9406-7991-0A7EE0688E94}"/>
              </a:ext>
            </a:extLst>
          </p:cNvPr>
          <p:cNvSpPr txBox="1"/>
          <p:nvPr/>
        </p:nvSpPr>
        <p:spPr>
          <a:xfrm>
            <a:off x="0" y="2057400"/>
            <a:ext cx="1179246" cy="954107"/>
          </a:xfrm>
          <a:prstGeom prst="rect">
            <a:avLst/>
          </a:prstGeom>
          <a:noFill/>
          <a:ln>
            <a:solidFill>
              <a:schemeClr val="tx1"/>
            </a:solidFill>
          </a:ln>
        </p:spPr>
        <p:txBody>
          <a:bodyPr wrap="square" rtlCol="0">
            <a:spAutoFit/>
          </a:bodyPr>
          <a:lstStyle/>
          <a:p>
            <a:r>
              <a:rPr kumimoji="1" lang="en-US" altLang="ja-JP" sz="1400" b="0" dirty="0"/>
              <a:t>Channel model</a:t>
            </a:r>
          </a:p>
          <a:p>
            <a:r>
              <a:rPr lang="en-US" altLang="ja-JP" sz="1400" b="0" dirty="0"/>
              <a:t>With environment</a:t>
            </a:r>
            <a:endParaRPr kumimoji="1" lang="ja-JP" altLang="en-US" sz="1400" b="0" dirty="0"/>
          </a:p>
        </p:txBody>
      </p:sp>
      <p:sp>
        <p:nvSpPr>
          <p:cNvPr id="63" name="テキスト ボックス 62">
            <a:extLst>
              <a:ext uri="{FF2B5EF4-FFF2-40B4-BE49-F238E27FC236}">
                <a16:creationId xmlns:a16="http://schemas.microsoft.com/office/drawing/2014/main" id="{03F4225A-1193-07CD-0D58-7677F3793C0C}"/>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4" name="テキスト ボックス 63">
            <a:extLst>
              <a:ext uri="{FF2B5EF4-FFF2-40B4-BE49-F238E27FC236}">
                <a16:creationId xmlns:a16="http://schemas.microsoft.com/office/drawing/2014/main" id="{5C6D5468-2593-475B-12C6-53D4A954322A}"/>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5" name="テキスト ボックス 64">
            <a:extLst>
              <a:ext uri="{FF2B5EF4-FFF2-40B4-BE49-F238E27FC236}">
                <a16:creationId xmlns:a16="http://schemas.microsoft.com/office/drawing/2014/main" id="{D799555A-EE36-D21B-CDC2-DC9EFCFD9BCC}"/>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6" name="テキスト ボックス 65">
            <a:extLst>
              <a:ext uri="{FF2B5EF4-FFF2-40B4-BE49-F238E27FC236}">
                <a16:creationId xmlns:a16="http://schemas.microsoft.com/office/drawing/2014/main" id="{43D2EBD3-709E-2342-ADA0-7B259A5C06C4}"/>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7" name="テキスト ボックス 66">
            <a:extLst>
              <a:ext uri="{FF2B5EF4-FFF2-40B4-BE49-F238E27FC236}">
                <a16:creationId xmlns:a16="http://schemas.microsoft.com/office/drawing/2014/main" id="{9EF6CBF3-C70E-2D53-4C51-A8916B8C2FC6}"/>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8" name="テキスト ボックス 67">
            <a:extLst>
              <a:ext uri="{FF2B5EF4-FFF2-40B4-BE49-F238E27FC236}">
                <a16:creationId xmlns:a16="http://schemas.microsoft.com/office/drawing/2014/main" id="{24D4442F-43AB-A41F-266F-608200E18606}"/>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69" name="直線コネクタ 68">
            <a:extLst>
              <a:ext uri="{FF2B5EF4-FFF2-40B4-BE49-F238E27FC236}">
                <a16:creationId xmlns:a16="http://schemas.microsoft.com/office/drawing/2014/main" id="{CDF94F30-1529-C6C9-E57A-B15A973A1ABC}"/>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391CE584-90DA-FC31-A9A1-BFDC90B0C9C6}"/>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71" name="テキスト ボックス 70">
            <a:extLst>
              <a:ext uri="{FF2B5EF4-FFF2-40B4-BE49-F238E27FC236}">
                <a16:creationId xmlns:a16="http://schemas.microsoft.com/office/drawing/2014/main" id="{8E970BD5-596F-7534-8E4E-76C6FBD1440A}"/>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72" name="直線コネクタ 71">
            <a:extLst>
              <a:ext uri="{FF2B5EF4-FFF2-40B4-BE49-F238E27FC236}">
                <a16:creationId xmlns:a16="http://schemas.microsoft.com/office/drawing/2014/main" id="{AAD226F5-088E-589B-7E6D-CCEEB31579D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B6AE1ED-1AD9-8AB0-B72F-7F83725D53AF}"/>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211F236F-6384-37F2-8ADE-6852F8E959DD}"/>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
        <p:nvSpPr>
          <p:cNvPr id="75" name="object 5">
            <a:extLst>
              <a:ext uri="{FF2B5EF4-FFF2-40B4-BE49-F238E27FC236}">
                <a16:creationId xmlns:a16="http://schemas.microsoft.com/office/drawing/2014/main" id="{89E8B05D-7760-A61A-7A4C-793EFE250E49}"/>
              </a:ext>
            </a:extLst>
          </p:cNvPr>
          <p:cNvSpPr/>
          <p:nvPr/>
        </p:nvSpPr>
        <p:spPr>
          <a:xfrm>
            <a:off x="685799" y="6476999"/>
            <a:ext cx="7977375" cy="45719"/>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
        <p:nvSpPr>
          <p:cNvPr id="76" name="object 4">
            <a:extLst>
              <a:ext uri="{FF2B5EF4-FFF2-40B4-BE49-F238E27FC236}">
                <a16:creationId xmlns:a16="http://schemas.microsoft.com/office/drawing/2014/main" id="{F0CF4156-D45B-452A-D226-FA0DA3DB0239}"/>
              </a:ext>
            </a:extLst>
          </p:cNvPr>
          <p:cNvSpPr/>
          <p:nvPr/>
        </p:nvSpPr>
        <p:spPr>
          <a:xfrm>
            <a:off x="685800" y="6476999"/>
            <a:ext cx="7909902" cy="57561"/>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754082283"/>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0B6093-462C-47C2-AF18-B115647D6BD4}">
  <ds:schemaRefs>
    <ds:schemaRef ds:uri="58117694-ffd4-4546-bf26-f6211cd5f70e"/>
    <ds:schemaRef ds:uri="14dc06ee-e31a-4d25-81ea-3d4566fe9411"/>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4D5DD33-C871-4CC5-9665-C80243EEB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BA138-2565-4219-A276-350F81B52B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16570</TotalTime>
  <Words>11375</Words>
  <Application>Microsoft Office PowerPoint</Application>
  <PresentationFormat>画面に合わせる (4:3)</PresentationFormat>
  <Paragraphs>1291</Paragraphs>
  <Slides>73</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73</vt:i4>
      </vt:variant>
    </vt:vector>
  </HeadingPairs>
  <TitlesOfParts>
    <vt:vector size="84" baseType="lpstr">
      <vt:lpstr>굴림</vt:lpstr>
      <vt:lpstr>ＭＳ ゴシック</vt:lpstr>
      <vt:lpstr>TimesNewRomanPSMT</vt:lpstr>
      <vt:lpstr>游ゴシック</vt:lpstr>
      <vt:lpstr>Arial</vt:lpstr>
      <vt:lpstr>Calibri</vt:lpstr>
      <vt:lpstr>Cambria Math</vt:lpstr>
      <vt:lpstr>Gill Sans MT</vt:lpstr>
      <vt:lpstr>Times New Roman</vt:lpstr>
      <vt:lpstr>Wingdings</vt:lpstr>
      <vt:lpstr>Default Design</vt:lpstr>
      <vt:lpstr>PowerPoint プレゼンテーション</vt:lpstr>
      <vt:lpstr>Overview of 6ma MAC Specification of IEEE802.15.6ma (Revision of IEEE802.15.6-2012)</vt:lpstr>
      <vt:lpstr>PowerPoint プレゼンテーション</vt:lpstr>
      <vt:lpstr>1. Concept of Depedable BAN in 6ma(1/2)</vt:lpstr>
      <vt:lpstr>1. Concept of Depedable BAN in 6ma(2/2)</vt:lpstr>
      <vt:lpstr>2.  15.6ma PHY and MAC New Features(1/2) </vt:lpstr>
      <vt:lpstr>2. 15.6ma PHY and MAC New Features(2/2)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5.1.1. MSDU format in 15.6-2012</vt:lpstr>
      <vt:lpstr>5.1.2  15.6ma MAC </vt:lpstr>
      <vt:lpstr>PowerPoint プレゼンテーション</vt:lpstr>
      <vt:lpstr>PowerPoint プレゼンテーション</vt:lpstr>
      <vt:lpstr>examples</vt:lpstr>
      <vt:lpstr>PowerPoint プレゼンテーション</vt:lpstr>
      <vt:lpstr>6.1 Group MAC superframe structure (I)</vt:lpstr>
      <vt:lpstr>6.1  Group MAC superframe structure (II)</vt:lpstr>
      <vt:lpstr>6.2  BAN Node Service Features</vt:lpstr>
      <vt:lpstr>6.2  BAN Coordinator Service Features (I)</vt:lpstr>
      <vt:lpstr>6.2  BAN Coordinator Service Features (II)</vt:lpstr>
      <vt:lpstr>6.3 Group BAN Coordinator Service Features (I)</vt:lpstr>
      <vt:lpstr>6.3 Group BAN Coordinator Service Features (II)</vt:lpstr>
      <vt:lpstr>6.3 Group BAN Coordinator Service Features (III)</vt:lpstr>
      <vt:lpstr>6.3 Group BAN Coordinator Service Features (IV)</vt:lpstr>
      <vt:lpstr>6.3 Group BAN Coordinator Service Features (V)</vt:lpstr>
      <vt:lpstr>6.4 Interference Mitigation Service Features (I)</vt:lpstr>
      <vt:lpstr>6.4 Interference Mitigation Service Features (II)</vt:lpstr>
      <vt:lpstr>6.4 Interference Mitigation Service Features (III)</vt:lpstr>
      <vt:lpstr>6.4 Interference Mitigation Service Features (IV)</vt:lpstr>
      <vt:lpstr>6.4 Interference Mitigation Service Features (V)</vt:lpstr>
      <vt:lpstr>PowerPoint プレゼンテーション</vt:lpstr>
      <vt:lpstr>7.1 BAN Creation</vt:lpstr>
      <vt:lpstr>7.1 BAN Creation (cont.)</vt:lpstr>
      <vt:lpstr>7.2 Superframe transition due to proximity of BAN piconets</vt:lpstr>
      <vt:lpstr>7.2 Superframe transition due to proximity of BAN piconets (cont.)</vt:lpstr>
      <vt:lpstr>7.2 Superframe transition due to proximity of BAN piconets (cont.)</vt:lpstr>
      <vt:lpstr>7.3 Node Connection/Disconnection</vt:lpstr>
      <vt:lpstr>7.4 Fields in Control Beacon</vt:lpstr>
      <vt:lpstr>7.4 Fields in Control Beacon (cont.)</vt:lpstr>
      <vt:lpstr>7.4 Fields in Data Beacon</vt:lpstr>
      <vt:lpstr>7.4 Fields in Data Beacon (cont.)</vt:lpstr>
      <vt:lpstr>7.5 List of Frame Type</vt:lpstr>
      <vt:lpstr>7.6 Summary</vt:lpstr>
      <vt:lpstr>PowerPoint プレゼンテーション</vt:lpstr>
      <vt:lpstr>8. C2C Communications and Ranging</vt:lpstr>
      <vt:lpstr>8.1 Introduction</vt:lpstr>
      <vt:lpstr>8.2 Issues in the standard</vt:lpstr>
      <vt:lpstr>8.3 Outline of proposed method</vt:lpstr>
      <vt:lpstr>8.4 Time synchronization method between coordinators</vt:lpstr>
      <vt:lpstr>8.5 procedure of how to identify overlap situations</vt:lpstr>
      <vt:lpstr>8.6 MAC protocol of MAP(Managed access period)</vt:lpstr>
      <vt:lpstr>8.7 MAC protocol of RAP(Random Access Period)</vt:lpstr>
      <vt:lpstr>8.8 Drawback of proposed method</vt:lpstr>
      <vt:lpstr>8.8.1 Measures to drawback MAP</vt:lpstr>
      <vt:lpstr>8.8.2 Measures to drawback MAP</vt:lpstr>
      <vt:lpstr>8.8.3 Control to make the priority higher</vt:lpstr>
      <vt:lpstr>8.8.4.1 Simulation characteristics</vt:lpstr>
      <vt:lpstr>8.8.4.2 Simulation scenario</vt:lpstr>
      <vt:lpstr>8.8.4.3 Simulation result(Total throughput)</vt:lpstr>
      <vt:lpstr>8.8.4.3 Simulation result(Throughput of each UP overlapped 2 nodes)</vt:lpstr>
      <vt:lpstr>8.8.4.3 Simulation result(Throughput of each UP overlapped 0,4 nodes)</vt:lpstr>
      <vt:lpstr>8.8.4.3 Simulation result(Delay of each UP overlapped 2 nodes)</vt:lpstr>
      <vt:lpstr>8.8.4.3 Simulation result(Throughput of each UP overlapped 0,4 nodes)</vt:lpstr>
      <vt:lpstr>8.8.5.1 Conclusion and Future works</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 Ryuji</dc:creator>
  <cp:lastModifiedBy>kohno@ynu.ac.jp</cp:lastModifiedBy>
  <cp:revision>28</cp:revision>
  <dcterms:created xsi:type="dcterms:W3CDTF">2023-10-29T07:35:16Z</dcterms:created>
  <dcterms:modified xsi:type="dcterms:W3CDTF">2024-09-12T20:23:40Z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