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15"/>
  </p:notesMasterIdLst>
  <p:handoutMasterIdLst>
    <p:handoutMasterId r:id="rId16"/>
  </p:handoutMasterIdLst>
  <p:sldIdLst>
    <p:sldId id="256" r:id="rId2"/>
    <p:sldId id="2139118852" r:id="rId3"/>
    <p:sldId id="2139118848" r:id="rId4"/>
    <p:sldId id="2139118849" r:id="rId5"/>
    <p:sldId id="2139118850" r:id="rId6"/>
    <p:sldId id="2139118827" r:id="rId7"/>
    <p:sldId id="2139118851" r:id="rId8"/>
    <p:sldId id="2139118822" r:id="rId9"/>
    <p:sldId id="2139118829" r:id="rId10"/>
    <p:sldId id="2139118828" r:id="rId11"/>
    <p:sldId id="2139118832" r:id="rId12"/>
    <p:sldId id="2139118838" r:id="rId13"/>
    <p:sldId id="2139118853" r:id="rId1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D6D6"/>
    <a:srgbClr val="FF6600"/>
    <a:srgbClr val="0432FF"/>
    <a:srgbClr val="C2FFF0"/>
    <a:srgbClr val="EEF7CC"/>
    <a:srgbClr val="99FFCC"/>
    <a:srgbClr val="AAABC4"/>
    <a:srgbClr val="D6D6F5"/>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6" autoAdjust="0"/>
    <p:restoredTop sz="95285" autoAdjust="0"/>
  </p:normalViewPr>
  <p:slideViewPr>
    <p:cSldViewPr>
      <p:cViewPr varScale="1">
        <p:scale>
          <a:sx n="83" d="100"/>
          <a:sy n="83" d="100"/>
        </p:scale>
        <p:origin x="1022" y="77"/>
      </p:cViewPr>
      <p:guideLst>
        <p:guide orient="horz" pos="2160"/>
        <p:guide pos="3840"/>
      </p:guideLst>
    </p:cSldViewPr>
  </p:slideViewPr>
  <p:outlineViewPr>
    <p:cViewPr>
      <p:scale>
        <a:sx n="33" d="100"/>
        <a:sy n="33" d="100"/>
      </p:scale>
      <p:origin x="0" y="0"/>
    </p:cViewPr>
  </p:outlineViewPr>
  <p:notesTextViewPr>
    <p:cViewPr>
      <p:scale>
        <a:sx n="25" d="100"/>
        <a:sy n="25" d="100"/>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15-22-0392-00-04ab</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07902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914400" y="378281"/>
            <a:ext cx="21336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sp>
        <p:nvSpPr>
          <p:cNvPr id="44" name="Rectangle 226"/>
          <p:cNvSpPr>
            <a:spLocks noGrp="1" noChangeArrowheads="1"/>
          </p:cNvSpPr>
          <p:nvPr>
            <p:ph type="title" hasCustomPrompt="1"/>
          </p:nvPr>
        </p:nvSpPr>
        <p:spPr bwMode="auto">
          <a:xfrm>
            <a:off x="394775" y="565151"/>
            <a:ext cx="11425752" cy="65404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defRPr sz="2000">
                <a:solidFill>
                  <a:schemeClr val="tx1"/>
                </a:solidFill>
                <a:latin typeface="Arial" panose="020B0604020202020204" pitchFamily="34" charset="0"/>
                <a:cs typeface="Arial" panose="020B0604020202020204" pitchFamily="34" charset="0"/>
              </a:defRPr>
            </a:lvl1pPr>
          </a:lstStyle>
          <a:p>
            <a:pPr lvl="0"/>
            <a:r>
              <a:rPr lang="en-US" dirty="0"/>
              <a:t>Click to add title here</a:t>
            </a:r>
            <a:br>
              <a:rPr lang="en-US" dirty="0"/>
            </a:br>
            <a:r>
              <a:rPr lang="en-US" dirty="0"/>
              <a:t>second line title</a:t>
            </a:r>
          </a:p>
        </p:txBody>
      </p:sp>
      <p:sp>
        <p:nvSpPr>
          <p:cNvPr id="46" name="Text Placeholder 45"/>
          <p:cNvSpPr>
            <a:spLocks noGrp="1"/>
          </p:cNvSpPr>
          <p:nvPr>
            <p:ph type="body" sz="quarter" idx="10"/>
          </p:nvPr>
        </p:nvSpPr>
        <p:spPr>
          <a:xfrm>
            <a:off x="394774" y="1371600"/>
            <a:ext cx="11425752" cy="444891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233780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5879101"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p:txStyles>
    <p:titleStyle>
      <a:lvl1pPr algn="ctr" rtl="0" eaLnBrk="1" fontAlgn="base" hangingPunct="1">
        <a:spcBef>
          <a:spcPct val="0"/>
        </a:spcBef>
        <a:spcAft>
          <a:spcPct val="0"/>
        </a:spcAft>
        <a:defRPr sz="24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F3C118-7B24-C152-CCEC-F3319FDC1704}"/>
              </a:ext>
            </a:extLst>
          </p:cNvPr>
          <p:cNvSpPr>
            <a:spLocks noGrp="1"/>
          </p:cNvSpPr>
          <p:nvPr>
            <p:ph type="dt" sz="half" idx="10"/>
          </p:nvPr>
        </p:nvSpPr>
        <p:spPr/>
        <p:txBody>
          <a:bodyPr/>
          <a:lstStyle/>
          <a:p>
            <a:r>
              <a:rPr lang="en-US" altLang="en-US" dirty="0"/>
              <a:t>October 2024</a:t>
            </a:r>
          </a:p>
        </p:txBody>
      </p:sp>
      <p:sp>
        <p:nvSpPr>
          <p:cNvPr id="5" name="Footer Placeholder 4">
            <a:extLst>
              <a:ext uri="{FF2B5EF4-FFF2-40B4-BE49-F238E27FC236}">
                <a16:creationId xmlns:a16="http://schemas.microsoft.com/office/drawing/2014/main" id="{B04B500C-795C-3700-54D8-24381F08947B}"/>
              </a:ext>
            </a:extLst>
          </p:cNvPr>
          <p:cNvSpPr>
            <a:spLocks noGrp="1"/>
          </p:cNvSpPr>
          <p:nvPr>
            <p:ph type="ftr" sz="quarter" idx="11"/>
          </p:nvPr>
        </p:nvSpPr>
        <p:spPr/>
        <p:txBody>
          <a:bodyPr/>
          <a:lstStyle/>
          <a:p>
            <a:r>
              <a:rPr lang="en-US" altLang="en-US" dirty="0"/>
              <a:t>R. Pirhonen </a:t>
            </a:r>
          </a:p>
        </p:txBody>
      </p:sp>
      <p:sp>
        <p:nvSpPr>
          <p:cNvPr id="6" name="Slide Number Placeholder 5">
            <a:extLst>
              <a:ext uri="{FF2B5EF4-FFF2-40B4-BE49-F238E27FC236}">
                <a16:creationId xmlns:a16="http://schemas.microsoft.com/office/drawing/2014/main" id="{1306ACF3-0138-B8F6-D304-482AD6A9DE19}"/>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1</a:t>
            </a:fld>
            <a:endParaRPr lang="en-US" altLang="en-US"/>
          </a:p>
        </p:txBody>
      </p:sp>
      <p:sp>
        <p:nvSpPr>
          <p:cNvPr id="7" name="Rectangle 3">
            <a:extLst>
              <a:ext uri="{FF2B5EF4-FFF2-40B4-BE49-F238E27FC236}">
                <a16:creationId xmlns:a16="http://schemas.microsoft.com/office/drawing/2014/main" id="{ADBC4A04-37D9-65FB-8E38-DDFB7596A322}"/>
              </a:ext>
            </a:extLst>
          </p:cNvPr>
          <p:cNvSpPr>
            <a:spLocks noChangeArrowheads="1"/>
          </p:cNvSpPr>
          <p:nvPr/>
        </p:nvSpPr>
        <p:spPr bwMode="auto">
          <a:xfrm>
            <a:off x="914400" y="849233"/>
            <a:ext cx="10363200" cy="4719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0"/>
              </a:spcBef>
            </a:pP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800" dirty="0">
              <a:solidFill>
                <a:schemeClr val="tx2"/>
              </a:solidFill>
            </a:endParaRPr>
          </a:p>
          <a:p>
            <a:pPr>
              <a:spcBef>
                <a:spcPts val="2000"/>
              </a:spcBef>
            </a:pPr>
            <a:r>
              <a:rPr lang="en-US" altLang="en-US" sz="1800" b="1" dirty="0"/>
              <a:t>Submission Title:</a:t>
            </a:r>
            <a:r>
              <a:rPr lang="en-US" altLang="en-US" sz="1800" dirty="0"/>
              <a:t> 	Non-interleaved MMS comment resolution</a:t>
            </a:r>
          </a:p>
          <a:p>
            <a:pPr>
              <a:spcBef>
                <a:spcPts val="500"/>
              </a:spcBef>
            </a:pPr>
            <a:r>
              <a:rPr lang="en-US" altLang="en-US" sz="1800" b="1" dirty="0"/>
              <a:t>Date Submitted:</a:t>
            </a:r>
            <a:r>
              <a:rPr lang="en-US" altLang="en-US" sz="1800" dirty="0">
                <a:solidFill>
                  <a:srgbClr val="FF0000"/>
                </a:solidFill>
              </a:rPr>
              <a:t> 	</a:t>
            </a:r>
            <a:r>
              <a:rPr lang="en-US" altLang="en-US" sz="1800" dirty="0">
                <a:solidFill>
                  <a:srgbClr val="000000"/>
                </a:solidFill>
              </a:rPr>
              <a:t>October 15, 2024</a:t>
            </a:r>
            <a:endParaRPr lang="en-US" altLang="en-US" sz="1800" dirty="0"/>
          </a:p>
          <a:p>
            <a:pPr>
              <a:spcBef>
                <a:spcPts val="500"/>
              </a:spcBef>
            </a:pPr>
            <a:r>
              <a:rPr lang="en-US" altLang="en-US" sz="1800" b="1" dirty="0"/>
              <a:t>Source:</a:t>
            </a:r>
            <a:r>
              <a:rPr lang="en-US" altLang="en-US" sz="1800" dirty="0"/>
              <a:t> 	Riku Pirhonen (NXP) </a:t>
            </a:r>
          </a:p>
          <a:p>
            <a:pPr>
              <a:spcBef>
                <a:spcPts val="500"/>
              </a:spcBef>
            </a:pPr>
            <a:r>
              <a:rPr lang="en-US" altLang="en-US" sz="1800" b="1" dirty="0"/>
              <a:t>Abstract: </a:t>
            </a:r>
            <a:r>
              <a:rPr lang="en-US" altLang="en-US" sz="1800" dirty="0"/>
              <a:t>Current UWB Multi-millisecond (MMS) operation supports interleaved transmission of initiator and responder ranging packets. This proposals introduces minimal changes to allow also non-interleaved operation to support traditional SS-TWR and DS-TWR.   </a:t>
            </a:r>
          </a:p>
          <a:p>
            <a:pPr>
              <a:spcBef>
                <a:spcPts val="500"/>
              </a:spcBef>
              <a:spcAft>
                <a:spcPts val="600"/>
              </a:spcAft>
            </a:pPr>
            <a:r>
              <a:rPr lang="en-US" altLang="en-US" sz="1800" b="1" dirty="0"/>
              <a:t>Purpose:	</a:t>
            </a:r>
            <a:r>
              <a:rPr lang="en-US" altLang="en-US" sz="1800" dirty="0"/>
              <a:t> Propose non-interleaved option for MMS by introducing ExtendedRpDuration.</a:t>
            </a:r>
          </a:p>
          <a:p>
            <a:pPr>
              <a:spcBef>
                <a:spcPts val="500"/>
              </a:spcBef>
            </a:pPr>
            <a:r>
              <a:rPr lang="en-US" altLang="en-US" sz="1800" b="1" dirty="0"/>
              <a:t>Notice:	</a:t>
            </a:r>
            <a:r>
              <a:rPr lang="en-US" altLang="en-US"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500"/>
              </a:spcBef>
            </a:pPr>
            <a:r>
              <a:rPr lang="en-US" altLang="en-US" sz="1800" b="1" dirty="0"/>
              <a:t>Release:</a:t>
            </a:r>
            <a:r>
              <a:rPr lang="en-US" altLang="en-US" sz="1800" dirty="0"/>
              <a:t>	The contributor acknowledges and accepts that this contribution becomes the property of IEEE and may be made publicly available by P802.15.	</a:t>
            </a:r>
          </a:p>
        </p:txBody>
      </p:sp>
      <p:sp>
        <p:nvSpPr>
          <p:cNvPr id="8" name="Rectangle 7">
            <a:extLst>
              <a:ext uri="{FF2B5EF4-FFF2-40B4-BE49-F238E27FC236}">
                <a16:creationId xmlns:a16="http://schemas.microsoft.com/office/drawing/2014/main" id="{8C70CB1A-BF61-6881-966D-EE94B224F43C}"/>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DCN 15-24-0532-01-04ab</a:t>
            </a:r>
          </a:p>
        </p:txBody>
      </p:sp>
    </p:spTree>
    <p:extLst>
      <p:ext uri="{BB962C8B-B14F-4D97-AF65-F5344CB8AC3E}">
        <p14:creationId xmlns:p14="http://schemas.microsoft.com/office/powerpoint/2010/main" val="223414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Other text edits throughout the document</a:t>
            </a:r>
          </a:p>
        </p:txBody>
      </p:sp>
      <p:sp>
        <p:nvSpPr>
          <p:cNvPr id="3" name="Rectangle 3">
            <a:extLst>
              <a:ext uri="{FF2B5EF4-FFF2-40B4-BE49-F238E27FC236}">
                <a16:creationId xmlns:a16="http://schemas.microsoft.com/office/drawing/2014/main" id="{75A61C5B-FADC-737F-049C-B0EFF699E6E9}"/>
              </a:ext>
            </a:extLst>
          </p:cNvPr>
          <p:cNvSpPr>
            <a:spLocks noChangeArrowheads="1"/>
          </p:cNvSpPr>
          <p:nvPr/>
        </p:nvSpPr>
        <p:spPr bwMode="auto">
          <a:xfrm>
            <a:off x="838200" y="1600200"/>
            <a:ext cx="10363200" cy="244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spcBef>
                <a:spcPts val="500"/>
              </a:spcBef>
              <a:spcAft>
                <a:spcPts val="600"/>
              </a:spcAft>
              <a:buFont typeface="Arial" panose="020B0604020202020204" pitchFamily="34" charset="0"/>
              <a:buChar char="•"/>
            </a:pPr>
            <a:r>
              <a:rPr lang="en-US" altLang="en-US" sz="1800" dirty="0"/>
              <a:t>10.38.5 UWB MMS ranging phase (</a:t>
            </a:r>
            <a:r>
              <a:rPr lang="en-US" altLang="en-US" sz="1800" b="1" dirty="0">
                <a:highlight>
                  <a:srgbClr val="FFFF00"/>
                </a:highlight>
              </a:rPr>
              <a:t>952</a:t>
            </a:r>
            <a:r>
              <a:rPr lang="en-US" altLang="en-US" sz="1800" dirty="0"/>
              <a:t>)</a:t>
            </a:r>
            <a:br>
              <a:rPr lang="en-US" altLang="en-US" sz="1800" dirty="0"/>
            </a:br>
            <a:r>
              <a:rPr lang="en-US" altLang="en-US" sz="1800" dirty="0"/>
              <a:t>p 69, line 7. </a:t>
            </a:r>
            <a:r>
              <a:rPr lang="en-US" altLang="en-US" sz="1800" dirty="0">
                <a:solidFill>
                  <a:srgbClr val="00B050"/>
                </a:solidFill>
              </a:rPr>
              <a:t>In non-interleaved mode responder shall start transmission of MMS packet after one RpDuration from the start of the ranging phase, and when DS-TWR is desired, initiator may transmit a second MMS packet after two RpDurations from the start of the ranging phase.</a:t>
            </a:r>
          </a:p>
          <a:p>
            <a:pPr marL="285750" indent="-285750">
              <a:spcBef>
                <a:spcPts val="500"/>
              </a:spcBef>
              <a:spcAft>
                <a:spcPts val="600"/>
              </a:spcAft>
              <a:buFont typeface="Arial" panose="020B0604020202020204" pitchFamily="34" charset="0"/>
              <a:buChar char="•"/>
            </a:pPr>
            <a:r>
              <a:rPr lang="en-US" altLang="en-US" sz="1800" dirty="0"/>
              <a:t>10.38.5 UWB MMS ranging phase (</a:t>
            </a:r>
            <a:r>
              <a:rPr lang="en-US" altLang="en-US" sz="1800" b="1" dirty="0">
                <a:highlight>
                  <a:srgbClr val="FFFF00"/>
                </a:highlight>
              </a:rPr>
              <a:t>953</a:t>
            </a:r>
            <a:r>
              <a:rPr lang="en-US" altLang="en-US" sz="1800" dirty="0"/>
              <a:t>)</a:t>
            </a:r>
            <a:br>
              <a:rPr lang="en-US" altLang="en-US" sz="1800" dirty="0"/>
            </a:br>
            <a:r>
              <a:rPr lang="en-US" altLang="en-US" sz="1800" dirty="0"/>
              <a:t>p 69, line 12. After macMmsRpDuration, </a:t>
            </a:r>
            <a:r>
              <a:rPr lang="en-US" altLang="en-US" sz="1800" dirty="0">
                <a:solidFill>
                  <a:srgbClr val="00B050"/>
                </a:solidFill>
              </a:rPr>
              <a:t>or in case of non-interleaved mode after double or triple macMmsRpDuration as defined by the ExtendedRpDuration,</a:t>
            </a:r>
            <a:r>
              <a:rPr lang="en-US" altLang="en-US" sz="1800" dirty="0"/>
              <a:t> and transmission and reception of all the fragm</a:t>
            </a:r>
            <a:r>
              <a:rPr lang="en-US" altLang="en-US" sz="1800" dirty="0">
                <a:latin typeface="+mj-lt"/>
              </a:rPr>
              <a:t>ents…</a:t>
            </a:r>
          </a:p>
        </p:txBody>
      </p:sp>
    </p:spTree>
    <p:extLst>
      <p:ext uri="{BB962C8B-B14F-4D97-AF65-F5344CB8AC3E}">
        <p14:creationId xmlns:p14="http://schemas.microsoft.com/office/powerpoint/2010/main" val="187062723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Summary of comments </a:t>
            </a:r>
            <a:r>
              <a:rPr lang="en-US" sz="1800" b="1" dirty="0">
                <a:effectLst/>
                <a:latin typeface="Calibri" panose="020F0502020204030204" pitchFamily="34" charset="0"/>
                <a:ea typeface="Times New Roman" panose="02020603050405020304" pitchFamily="18" charset="0"/>
              </a:rPr>
              <a:t>952</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953</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97, 954, 955</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956</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959</a:t>
            </a:r>
            <a:endParaRPr lang="en-US" b="1" dirty="0"/>
          </a:p>
        </p:txBody>
      </p:sp>
      <p:graphicFrame>
        <p:nvGraphicFramePr>
          <p:cNvPr id="3" name="Table 2">
            <a:extLst>
              <a:ext uri="{FF2B5EF4-FFF2-40B4-BE49-F238E27FC236}">
                <a16:creationId xmlns:a16="http://schemas.microsoft.com/office/drawing/2014/main" id="{2EF478F2-466B-4DA2-B624-7C5716F6BCF9}"/>
              </a:ext>
            </a:extLst>
          </p:cNvPr>
          <p:cNvGraphicFramePr>
            <a:graphicFrameLocks noGrp="1"/>
          </p:cNvGraphicFramePr>
          <p:nvPr>
            <p:extLst>
              <p:ext uri="{D42A27DB-BD31-4B8C-83A1-F6EECF244321}">
                <p14:modId xmlns:p14="http://schemas.microsoft.com/office/powerpoint/2010/main" val="2599817341"/>
              </p:ext>
            </p:extLst>
          </p:nvPr>
        </p:nvGraphicFramePr>
        <p:xfrm>
          <a:off x="914400" y="1645718"/>
          <a:ext cx="10287000" cy="4667880"/>
        </p:xfrm>
        <a:graphic>
          <a:graphicData uri="http://schemas.openxmlformats.org/drawingml/2006/table">
            <a:tbl>
              <a:tblPr/>
              <a:tblGrid>
                <a:gridCol w="1851202">
                  <a:extLst>
                    <a:ext uri="{9D8B030D-6E8A-4147-A177-3AD203B41FA5}">
                      <a16:colId xmlns:a16="http://schemas.microsoft.com/office/drawing/2014/main" val="3896273451"/>
                    </a:ext>
                  </a:extLst>
                </a:gridCol>
                <a:gridCol w="467575">
                  <a:extLst>
                    <a:ext uri="{9D8B030D-6E8A-4147-A177-3AD203B41FA5}">
                      <a16:colId xmlns:a16="http://schemas.microsoft.com/office/drawing/2014/main" val="3339852522"/>
                    </a:ext>
                  </a:extLst>
                </a:gridCol>
                <a:gridCol w="467575">
                  <a:extLst>
                    <a:ext uri="{9D8B030D-6E8A-4147-A177-3AD203B41FA5}">
                      <a16:colId xmlns:a16="http://schemas.microsoft.com/office/drawing/2014/main" val="4287908147"/>
                    </a:ext>
                  </a:extLst>
                </a:gridCol>
                <a:gridCol w="1397372">
                  <a:extLst>
                    <a:ext uri="{9D8B030D-6E8A-4147-A177-3AD203B41FA5}">
                      <a16:colId xmlns:a16="http://schemas.microsoft.com/office/drawing/2014/main" val="4089501100"/>
                    </a:ext>
                  </a:extLst>
                </a:gridCol>
                <a:gridCol w="334748">
                  <a:extLst>
                    <a:ext uri="{9D8B030D-6E8A-4147-A177-3AD203B41FA5}">
                      <a16:colId xmlns:a16="http://schemas.microsoft.com/office/drawing/2014/main" val="3905928588"/>
                    </a:ext>
                  </a:extLst>
                </a:gridCol>
                <a:gridCol w="2884264">
                  <a:extLst>
                    <a:ext uri="{9D8B030D-6E8A-4147-A177-3AD203B41FA5}">
                      <a16:colId xmlns:a16="http://schemas.microsoft.com/office/drawing/2014/main" val="2147447075"/>
                    </a:ext>
                  </a:extLst>
                </a:gridCol>
                <a:gridCol w="2884264">
                  <a:extLst>
                    <a:ext uri="{9D8B030D-6E8A-4147-A177-3AD203B41FA5}">
                      <a16:colId xmlns:a16="http://schemas.microsoft.com/office/drawing/2014/main" val="2508813351"/>
                    </a:ext>
                  </a:extLst>
                </a:gridCol>
              </a:tblGrid>
              <a:tr h="823594">
                <a:tc>
                  <a:txBody>
                    <a:bodyPr/>
                    <a:lstStyle/>
                    <a:p>
                      <a:pPr algn="l" rtl="0" fontAlgn="ctr"/>
                      <a:r>
                        <a:rPr lang="en-US" sz="900" b="0" i="0" u="none" strike="noStrike">
                          <a:solidFill>
                            <a:srgbClr val="000000"/>
                          </a:solidFill>
                          <a:effectLst/>
                          <a:latin typeface="Arial" panose="020B0604020202020204" pitchFamily="34" charset="0"/>
                        </a:rPr>
                        <a:t>Riku Pirhonen</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952</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69</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10.38.5</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7</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In order to support traditional SS-TWR and DS-TWR, non-interleaved mode is proposed. It would delay sending responder MMS packet by RpDuration and, for DS-TWR, initiator can send another MMS packet after two RpDurations.</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In non-interleaved mode responder shall start transmission of MMS packet after one RpDuration from the start of the ranging phase, and when DS-TWR is desired, initiator may transmit a second MMS packet after two RpDurations from the start of the ranging phase.</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9118279"/>
                  </a:ext>
                </a:extLst>
              </a:tr>
              <a:tr h="549274">
                <a:tc>
                  <a:txBody>
                    <a:bodyPr/>
                    <a:lstStyle/>
                    <a:p>
                      <a:pPr algn="l" rtl="0" fontAlgn="ctr"/>
                      <a:r>
                        <a:rPr lang="en-US" sz="900" b="0" i="0" u="none" strike="noStrike">
                          <a:solidFill>
                            <a:srgbClr val="000000"/>
                          </a:solidFill>
                          <a:effectLst/>
                          <a:latin typeface="Arial" panose="020B0604020202020204" pitchFamily="34" charset="0"/>
                        </a:rPr>
                        <a:t>Riku Pirhonen</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953</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69</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10.38.5</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12</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Add behavior in case of the proposed non-interleaved mode.</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After macMmsRpDuration, or in case of non-interleaved mode after double or triple macMmsRpDuration as defined by the ExtendedRpDuration, and transmission and reception of all the fragments…</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2812010"/>
                  </a:ext>
                </a:extLst>
              </a:tr>
              <a:tr h="549274">
                <a:tc>
                  <a:txBody>
                    <a:bodyPr/>
                    <a:lstStyle/>
                    <a:p>
                      <a:pPr algn="l" rtl="0" fontAlgn="ctr"/>
                      <a:r>
                        <a:rPr lang="en-US" sz="900" b="0" i="0" u="none" strike="noStrike">
                          <a:solidFill>
                            <a:srgbClr val="000000"/>
                          </a:solidFill>
                          <a:effectLst/>
                          <a:latin typeface="Arial" panose="020B0604020202020204" pitchFamily="34" charset="0"/>
                        </a:rPr>
                        <a:t>Frank Leong</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97</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69</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10.38.5</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15</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a:solidFill>
                            <a:srgbClr val="000000"/>
                          </a:solidFill>
                          <a:effectLst/>
                          <a:latin typeface="Arial" panose="020B0604020202020204" pitchFamily="34" charset="0"/>
                        </a:rPr>
                        <a:t>The example only represents interleaved MMS operation. A non-interleaved example should be added.</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Add two similar figures, one showing non-interleaved SS-TWR MMS operation (2*RpDuration), and another showing non-interleaved DS-TWR MMS operation (3*RpDuration).</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7738506"/>
                  </a:ext>
                </a:extLst>
              </a:tr>
              <a:tr h="274955">
                <a:tc>
                  <a:txBody>
                    <a:bodyPr/>
                    <a:lstStyle/>
                    <a:p>
                      <a:pPr algn="l" rtl="0" fontAlgn="ctr"/>
                      <a:r>
                        <a:rPr lang="en-US" sz="900" b="0" i="0" u="none" strike="noStrike">
                          <a:solidFill>
                            <a:srgbClr val="000000"/>
                          </a:solidFill>
                          <a:effectLst/>
                          <a:latin typeface="Arial" panose="020B0604020202020204" pitchFamily="34" charset="0"/>
                        </a:rPr>
                        <a:t>Riku Pirhonen</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954</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69</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10.38.5</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16</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a:solidFill>
                            <a:srgbClr val="000000"/>
                          </a:solidFill>
                          <a:effectLst/>
                          <a:latin typeface="Arial" panose="020B0604020202020204" pitchFamily="34" charset="0"/>
                        </a:rPr>
                        <a:t>Add picture of the proposed non-interleaved mode</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Add picture that shows non-interleaved mode with double and triple RpDuration.</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6919529"/>
                  </a:ext>
                </a:extLst>
              </a:tr>
              <a:tr h="274955">
                <a:tc>
                  <a:txBody>
                    <a:bodyPr/>
                    <a:lstStyle/>
                    <a:p>
                      <a:pPr algn="l" rtl="0" fontAlgn="ctr"/>
                      <a:r>
                        <a:rPr lang="en-US" sz="900" b="0" i="0" u="none" strike="noStrike">
                          <a:solidFill>
                            <a:srgbClr val="000000"/>
                          </a:solidFill>
                          <a:effectLst/>
                          <a:latin typeface="Arial" panose="020B0604020202020204" pitchFamily="34" charset="0"/>
                        </a:rPr>
                        <a:t>Riku Pirhonen</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955</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86</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10.38.9.3.12</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Add ExtendedRpDuration field to the </a:t>
                      </a:r>
                      <a:r>
                        <a:rPr lang="en-US" sz="900" b="0" i="0" u="none" strike="noStrike" dirty="0" err="1">
                          <a:solidFill>
                            <a:srgbClr val="000000"/>
                          </a:solidFill>
                          <a:effectLst/>
                          <a:latin typeface="Arial" panose="020B0604020202020204" pitchFamily="34" charset="0"/>
                        </a:rPr>
                        <a:t>Managemetn</a:t>
                      </a:r>
                      <a:r>
                        <a:rPr lang="en-US" sz="900" b="0" i="0" u="none" strike="noStrike" dirty="0">
                          <a:solidFill>
                            <a:srgbClr val="000000"/>
                          </a:solidFill>
                          <a:effectLst/>
                          <a:latin typeface="Arial" panose="020B0604020202020204" pitchFamily="34" charset="0"/>
                        </a:rPr>
                        <a:t> MAC Configuration field figure</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Add ExtendedRpDuration field between RpDuration and Reserved, and use bits 44 and 45 for this</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847834"/>
                  </a:ext>
                </a:extLst>
              </a:tr>
              <a:tr h="1509394">
                <a:tc>
                  <a:txBody>
                    <a:bodyPr/>
                    <a:lstStyle/>
                    <a:p>
                      <a:pPr algn="l" rtl="0" fontAlgn="ctr"/>
                      <a:r>
                        <a:rPr lang="en-US" sz="900" b="0" i="0" u="none" strike="noStrike" dirty="0">
                          <a:solidFill>
                            <a:srgbClr val="000000"/>
                          </a:solidFill>
                          <a:effectLst/>
                          <a:latin typeface="Arial" panose="020B0604020202020204" pitchFamily="34" charset="0"/>
                        </a:rPr>
                        <a:t>Riku Pirhonen</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956</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86</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10.38.9.3.12</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Arial" panose="020B0604020202020204" pitchFamily="34" charset="0"/>
                        </a:rPr>
                        <a:t>33</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Add description for ExtendedRpDuration field</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The ExtendedRpDuration field enables non-interleaved MMS packets by extending the ranging phase to double or triple of the RpDuration. By default, bits are 00, which means interleaved initiator and responder transmissions. Bit values 01 </a:t>
                      </a:r>
                      <a:r>
                        <a:rPr lang="en-US" sz="900" b="0" i="0" u="none" strike="noStrike" dirty="0" err="1">
                          <a:solidFill>
                            <a:srgbClr val="000000"/>
                          </a:solidFill>
                          <a:effectLst/>
                          <a:latin typeface="Arial" panose="020B0604020202020204" pitchFamily="34" charset="0"/>
                        </a:rPr>
                        <a:t>meand</a:t>
                      </a:r>
                      <a:r>
                        <a:rPr lang="en-US" sz="900" b="0" i="0" u="none" strike="noStrike" dirty="0">
                          <a:solidFill>
                            <a:srgbClr val="000000"/>
                          </a:solidFill>
                          <a:effectLst/>
                          <a:latin typeface="Arial" panose="020B0604020202020204" pitchFamily="34" charset="0"/>
                        </a:rPr>
                        <a:t> double RpDuration and non-interleaved transmission by initiator and responder as shown in Figure XX [in chapter 10.38.5], and bits set to 10 mean triple RpDuration and non-interleaved transmissions by initiator – responder – initiator, as shown in figure XX [in chapter 10.38.5]. Bit combination 11 is reserved.</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2119813"/>
                  </a:ext>
                </a:extLst>
              </a:tr>
              <a:tr h="686434">
                <a:tc>
                  <a:txBody>
                    <a:bodyPr/>
                    <a:lstStyle/>
                    <a:p>
                      <a:pPr algn="l" rtl="0" fontAlgn="ctr"/>
                      <a:r>
                        <a:rPr lang="en-US" sz="900" b="0" i="0" u="none" strike="noStrike">
                          <a:solidFill>
                            <a:srgbClr val="000000"/>
                          </a:solidFill>
                          <a:effectLst/>
                          <a:latin typeface="Arial" panose="020B0604020202020204" pitchFamily="34" charset="0"/>
                        </a:rPr>
                        <a:t>Riku Pirhonen</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Arial" panose="020B0604020202020204" pitchFamily="34" charset="0"/>
                        </a:rPr>
                        <a:t>959</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125</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10.38.10.1</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panose="020B0604020202020204" pitchFamily="34" charset="0"/>
                        </a:rPr>
                        <a:t>1</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Add MAC PIB attribute macMmsExtendedRpDuration to Table 20 on the row after MacMmsRpDuration</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900" b="0" i="0" u="none" strike="noStrike" dirty="0">
                          <a:solidFill>
                            <a:srgbClr val="000000"/>
                          </a:solidFill>
                          <a:effectLst/>
                          <a:latin typeface="Arial" panose="020B0604020202020204" pitchFamily="34" charset="0"/>
                        </a:rPr>
                        <a:t>macMmsExtendedRpDuration, Integer, 0 - 3, 0 = Interleaved ranging phase, 1 = Non-interleaved ranging phase of double RpDuration, 2 = Non-interleaved ranging phase of triple RpDuration, 3 = reserved, Default 0</a:t>
                      </a:r>
                    </a:p>
                  </a:txBody>
                  <a:tcPr marL="576" marR="576" marT="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0829637"/>
                  </a:ext>
                </a:extLst>
              </a:tr>
            </a:tbl>
          </a:graphicData>
        </a:graphic>
      </p:graphicFrame>
    </p:spTree>
    <p:extLst>
      <p:ext uri="{BB962C8B-B14F-4D97-AF65-F5344CB8AC3E}">
        <p14:creationId xmlns:p14="http://schemas.microsoft.com/office/powerpoint/2010/main" val="47985699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60207-27C8-0A8D-4D3D-A2F04D3FF3AE}"/>
              </a:ext>
            </a:extLst>
          </p:cNvPr>
          <p:cNvSpPr>
            <a:spLocks noGrp="1"/>
          </p:cNvSpPr>
          <p:nvPr>
            <p:ph type="title"/>
          </p:nvPr>
        </p:nvSpPr>
        <p:spPr/>
        <p:txBody>
          <a:bodyPr/>
          <a:lstStyle/>
          <a:p>
            <a:r>
              <a:rPr lang="en-US" dirty="0"/>
              <a:t>DS-TWR for MMS – reference from IEEE802.15.4</a:t>
            </a:r>
          </a:p>
        </p:txBody>
      </p:sp>
      <p:pic>
        <p:nvPicPr>
          <p:cNvPr id="7" name="Picture 6">
            <a:extLst>
              <a:ext uri="{FF2B5EF4-FFF2-40B4-BE49-F238E27FC236}">
                <a16:creationId xmlns:a16="http://schemas.microsoft.com/office/drawing/2014/main" id="{AFBD6617-F039-A3EC-F8D7-6CC7BE81446C}"/>
              </a:ext>
            </a:extLst>
          </p:cNvPr>
          <p:cNvPicPr>
            <a:picLocks noChangeAspect="1"/>
          </p:cNvPicPr>
          <p:nvPr/>
        </p:nvPicPr>
        <p:blipFill>
          <a:blip r:embed="rId2"/>
          <a:stretch>
            <a:fillRect/>
          </a:stretch>
        </p:blipFill>
        <p:spPr>
          <a:xfrm>
            <a:off x="1143000" y="1447800"/>
            <a:ext cx="7359732" cy="3305791"/>
          </a:xfrm>
          <a:prstGeom prst="rect">
            <a:avLst/>
          </a:prstGeom>
        </p:spPr>
      </p:pic>
    </p:spTree>
    <p:extLst>
      <p:ext uri="{BB962C8B-B14F-4D97-AF65-F5344CB8AC3E}">
        <p14:creationId xmlns:p14="http://schemas.microsoft.com/office/powerpoint/2010/main" val="1677109247"/>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Comments </a:t>
            </a:r>
            <a:r>
              <a:rPr lang="en-US" sz="1800" b="1" dirty="0">
                <a:effectLst/>
                <a:latin typeface="Calibri" panose="020F0502020204030204" pitchFamily="34" charset="0"/>
                <a:ea typeface="Times New Roman" panose="02020603050405020304" pitchFamily="18" charset="0"/>
              </a:rPr>
              <a:t>8</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96</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98</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100</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962</a:t>
            </a:r>
            <a:endParaRPr lang="en-US" b="1" dirty="0"/>
          </a:p>
        </p:txBody>
      </p:sp>
      <p:graphicFrame>
        <p:nvGraphicFramePr>
          <p:cNvPr id="3" name="Table 2">
            <a:extLst>
              <a:ext uri="{FF2B5EF4-FFF2-40B4-BE49-F238E27FC236}">
                <a16:creationId xmlns:a16="http://schemas.microsoft.com/office/drawing/2014/main" id="{2EF478F2-466B-4DA2-B624-7C5716F6BCF9}"/>
              </a:ext>
            </a:extLst>
          </p:cNvPr>
          <p:cNvGraphicFramePr>
            <a:graphicFrameLocks noGrp="1"/>
          </p:cNvGraphicFramePr>
          <p:nvPr>
            <p:extLst>
              <p:ext uri="{D42A27DB-BD31-4B8C-83A1-F6EECF244321}">
                <p14:modId xmlns:p14="http://schemas.microsoft.com/office/powerpoint/2010/main" val="508196350"/>
              </p:ext>
            </p:extLst>
          </p:nvPr>
        </p:nvGraphicFramePr>
        <p:xfrm>
          <a:off x="914400" y="1274880"/>
          <a:ext cx="9908913" cy="4287720"/>
        </p:xfrm>
        <a:graphic>
          <a:graphicData uri="http://schemas.openxmlformats.org/drawingml/2006/table">
            <a:tbl>
              <a:tblPr/>
              <a:tblGrid>
                <a:gridCol w="1219200">
                  <a:extLst>
                    <a:ext uri="{9D8B030D-6E8A-4147-A177-3AD203B41FA5}">
                      <a16:colId xmlns:a16="http://schemas.microsoft.com/office/drawing/2014/main" val="3896273451"/>
                    </a:ext>
                  </a:extLst>
                </a:gridCol>
                <a:gridCol w="415462">
                  <a:extLst>
                    <a:ext uri="{9D8B030D-6E8A-4147-A177-3AD203B41FA5}">
                      <a16:colId xmlns:a16="http://schemas.microsoft.com/office/drawing/2014/main" val="3339852522"/>
                    </a:ext>
                  </a:extLst>
                </a:gridCol>
                <a:gridCol w="415462">
                  <a:extLst>
                    <a:ext uri="{9D8B030D-6E8A-4147-A177-3AD203B41FA5}">
                      <a16:colId xmlns:a16="http://schemas.microsoft.com/office/drawing/2014/main" val="4287908147"/>
                    </a:ext>
                  </a:extLst>
                </a:gridCol>
                <a:gridCol w="763125">
                  <a:extLst>
                    <a:ext uri="{9D8B030D-6E8A-4147-A177-3AD203B41FA5}">
                      <a16:colId xmlns:a16="http://schemas.microsoft.com/office/drawing/2014/main" val="4089501100"/>
                    </a:ext>
                  </a:extLst>
                </a:gridCol>
                <a:gridCol w="337675">
                  <a:extLst>
                    <a:ext uri="{9D8B030D-6E8A-4147-A177-3AD203B41FA5}">
                      <a16:colId xmlns:a16="http://schemas.microsoft.com/office/drawing/2014/main" val="3905928588"/>
                    </a:ext>
                  </a:extLst>
                </a:gridCol>
                <a:gridCol w="2252663">
                  <a:extLst>
                    <a:ext uri="{9D8B030D-6E8A-4147-A177-3AD203B41FA5}">
                      <a16:colId xmlns:a16="http://schemas.microsoft.com/office/drawing/2014/main" val="2147447075"/>
                    </a:ext>
                  </a:extLst>
                </a:gridCol>
                <a:gridCol w="2521213">
                  <a:extLst>
                    <a:ext uri="{9D8B030D-6E8A-4147-A177-3AD203B41FA5}">
                      <a16:colId xmlns:a16="http://schemas.microsoft.com/office/drawing/2014/main" val="2508813351"/>
                    </a:ext>
                  </a:extLst>
                </a:gridCol>
                <a:gridCol w="1984113">
                  <a:extLst>
                    <a:ext uri="{9D8B030D-6E8A-4147-A177-3AD203B41FA5}">
                      <a16:colId xmlns:a16="http://schemas.microsoft.com/office/drawing/2014/main" val="3159302529"/>
                    </a:ext>
                  </a:extLst>
                </a:gridCol>
              </a:tblGrid>
              <a:tr h="772197">
                <a:tc>
                  <a:txBody>
                    <a:bodyPr/>
                    <a:lstStyle/>
                    <a:p>
                      <a:pPr algn="l" rtl="0" fontAlgn="ctr"/>
                      <a:r>
                        <a:rPr lang="en-US" sz="1100" b="0" i="0" u="none" strike="noStrike" dirty="0">
                          <a:solidFill>
                            <a:srgbClr val="000000"/>
                          </a:solidFill>
                          <a:effectLst/>
                          <a:latin typeface="Arial" panose="020B0604020202020204" pitchFamily="34" charset="0"/>
                        </a:rPr>
                        <a:t>Frank Leong</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96</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69</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10.38.5</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3</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dirty="0">
                          <a:solidFill>
                            <a:srgbClr val="000000"/>
                          </a:solidFill>
                          <a:effectLst/>
                          <a:latin typeface="Arial" panose="020B0604020202020204" pitchFamily="34" charset="0"/>
                        </a:rPr>
                        <a:t>The example only represents interleaved MMS operation. A non-interleaved example should be added.</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a:solidFill>
                            <a:srgbClr val="000000"/>
                          </a:solidFill>
                          <a:effectLst/>
                          <a:latin typeface="Arial" panose="020B0604020202020204" pitchFamily="34" charset="0"/>
                        </a:rPr>
                        <a:t>Add a paragraph stating "The responder may start transmitting a first RIF or RSF fragment at 1200 RSTU after the start of the last initiator RSF or RIF fragment." Add another similar paragraph for the DS-TWR case.</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dirty="0">
                          <a:solidFill>
                            <a:srgbClr val="000000"/>
                          </a:solidFill>
                          <a:effectLst/>
                          <a:latin typeface="Arial" panose="020B0604020202020204" pitchFamily="34" charset="0"/>
                        </a:rPr>
                        <a:t>Frank -&gt; Riku</a:t>
                      </a:r>
                      <a:br>
                        <a:rPr lang="en-US" sz="1100" b="0" i="0" u="none" strike="noStrike" dirty="0">
                          <a:solidFill>
                            <a:srgbClr val="000000"/>
                          </a:solidFill>
                          <a:effectLst/>
                          <a:latin typeface="Arial" panose="020B0604020202020204" pitchFamily="34" charset="0"/>
                        </a:rPr>
                      </a:br>
                      <a:r>
                        <a:rPr lang="en-US" sz="1100" b="0" i="0" u="none" strike="noStrike" dirty="0">
                          <a:solidFill>
                            <a:srgbClr val="000000"/>
                          </a:solidFill>
                          <a:effectLst/>
                          <a:latin typeface="Arial" panose="020B0604020202020204" pitchFamily="34" charset="0"/>
                        </a:rPr>
                        <a:t>See 952, 953</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1956462099"/>
                  </a:ext>
                </a:extLst>
              </a:tr>
              <a:tr h="386554">
                <a:tc>
                  <a:txBody>
                    <a:bodyPr/>
                    <a:lstStyle/>
                    <a:p>
                      <a:pPr algn="l" rtl="0" fontAlgn="ctr"/>
                      <a:r>
                        <a:rPr lang="en-US" sz="1100" b="0" i="0" u="none" strike="noStrike">
                          <a:solidFill>
                            <a:srgbClr val="000000"/>
                          </a:solidFill>
                          <a:effectLst/>
                          <a:latin typeface="Arial" panose="020B0604020202020204" pitchFamily="34" charset="0"/>
                        </a:rPr>
                        <a:t>Stefan Lemsitzer</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8</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187</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16.2.1</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13</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a:solidFill>
                            <a:srgbClr val="000000"/>
                          </a:solidFill>
                          <a:effectLst/>
                          <a:latin typeface="Arial" panose="020B0604020202020204" pitchFamily="34" charset="0"/>
                        </a:rPr>
                        <a:t>PPDUs can also be transmitted sequentially, propose to make this a "may" statement</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dirty="0">
                          <a:solidFill>
                            <a:srgbClr val="000000"/>
                          </a:solidFill>
                          <a:effectLst/>
                          <a:latin typeface="Arial" panose="020B0604020202020204" pitchFamily="34" charset="0"/>
                        </a:rPr>
                        <a:t>“In this MMS mode, the transmission and reception of the PPDU fragments </a:t>
                      </a:r>
                      <a:r>
                        <a:rPr lang="en-US" sz="1100" b="0" i="0" u="none" strike="sngStrike" dirty="0">
                          <a:solidFill>
                            <a:srgbClr val="CD5937"/>
                          </a:solidFill>
                          <a:effectLst/>
                          <a:latin typeface="Arial" panose="020B0604020202020204" pitchFamily="34" charset="0"/>
                        </a:rPr>
                        <a:t>are typically </a:t>
                      </a:r>
                      <a:r>
                        <a:rPr lang="en-US" sz="1100" b="0" i="0" u="none" strike="noStrike" dirty="0">
                          <a:solidFill>
                            <a:srgbClr val="CD5937"/>
                          </a:solidFill>
                          <a:effectLst/>
                          <a:latin typeface="Arial" panose="020B0604020202020204" pitchFamily="34" charset="0"/>
                        </a:rPr>
                        <a:t>may be </a:t>
                      </a:r>
                      <a:r>
                        <a:rPr lang="en-US" sz="1100" b="0" i="0" u="none" strike="noStrike" dirty="0">
                          <a:solidFill>
                            <a:srgbClr val="000000"/>
                          </a:solidFill>
                          <a:effectLst/>
                          <a:latin typeface="Arial" panose="020B0604020202020204" pitchFamily="34" charset="0"/>
                        </a:rPr>
                        <a:t>interleaved.”</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dirty="0">
                          <a:solidFill>
                            <a:srgbClr val="000000"/>
                          </a:solidFill>
                          <a:effectLst/>
                          <a:latin typeface="Arial" panose="020B0604020202020204" pitchFamily="34" charset="0"/>
                        </a:rPr>
                        <a:t>Billy</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786998669"/>
                  </a:ext>
                </a:extLst>
              </a:tr>
              <a:tr h="193733">
                <a:tc>
                  <a:txBody>
                    <a:bodyPr/>
                    <a:lstStyle/>
                    <a:p>
                      <a:pPr algn="l" rtl="0" fontAlgn="ctr"/>
                      <a:r>
                        <a:rPr lang="en-US" sz="1100" b="0" i="0" u="none" strike="noStrike">
                          <a:solidFill>
                            <a:srgbClr val="000000"/>
                          </a:solidFill>
                          <a:effectLst/>
                          <a:latin typeface="Arial" panose="020B0604020202020204" pitchFamily="34" charset="0"/>
                        </a:rPr>
                        <a:t>Frank Leong</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98</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187</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16.2.1</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14</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a:solidFill>
                            <a:srgbClr val="000000"/>
                          </a:solidFill>
                          <a:effectLst/>
                          <a:latin typeface="Arial" panose="020B0604020202020204" pitchFamily="34" charset="0"/>
                        </a:rPr>
                        <a:t>Suggesting interleaving is typical represents bias.</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a:solidFill>
                            <a:srgbClr val="000000"/>
                          </a:solidFill>
                          <a:effectLst/>
                          <a:latin typeface="Arial" panose="020B0604020202020204" pitchFamily="34" charset="0"/>
                        </a:rPr>
                        <a:t>Change "are typically" to "may be".</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dirty="0">
                          <a:solidFill>
                            <a:srgbClr val="000000"/>
                          </a:solidFill>
                          <a:effectLst/>
                          <a:latin typeface="Arial" panose="020B0604020202020204" pitchFamily="34" charset="0"/>
                        </a:rPr>
                        <a:t>Frank -&gt; Billy, see 98</a:t>
                      </a:r>
                    </a:p>
                    <a:p>
                      <a:pPr algn="l" rtl="0" fontAlgn="t"/>
                      <a:endParaRPr lang="en-US" sz="1100" b="0" i="0" u="none" strike="noStrike" dirty="0">
                        <a:solidFill>
                          <a:srgbClr val="000000"/>
                        </a:solidFill>
                        <a:effectLst/>
                        <a:latin typeface="Arial" panose="020B0604020202020204" pitchFamily="34" charset="0"/>
                      </a:endParaRP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2334631094"/>
                  </a:ext>
                </a:extLst>
              </a:tr>
              <a:tr h="772197">
                <a:tc>
                  <a:txBody>
                    <a:bodyPr/>
                    <a:lstStyle/>
                    <a:p>
                      <a:pPr algn="l" rtl="0" fontAlgn="ctr"/>
                      <a:r>
                        <a:rPr lang="en-US" sz="1100" b="0" i="0" u="none" strike="noStrike">
                          <a:solidFill>
                            <a:srgbClr val="000000"/>
                          </a:solidFill>
                          <a:effectLst/>
                          <a:latin typeface="Arial" panose="020B0604020202020204" pitchFamily="34" charset="0"/>
                        </a:rPr>
                        <a:t>Stefan Lemsitzer</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9</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192</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16.2.11.1</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31</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a:solidFill>
                            <a:srgbClr val="000000"/>
                          </a:solidFill>
                          <a:effectLst/>
                          <a:latin typeface="Arial" panose="020B0604020202020204" pitchFamily="34" charset="0"/>
                        </a:rPr>
                        <a:t>In some ranging protocols, it may be beneficial if no interleaving is used. Propose to make this a "may" statement</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a:solidFill>
                            <a:srgbClr val="000000"/>
                          </a:solidFill>
                          <a:effectLst/>
                          <a:latin typeface="Arial" panose="020B0604020202020204" pitchFamily="34" charset="0"/>
                        </a:rPr>
                        <a:t>“For two-way ranging (TWR) with MMS packets, the fragment transmissions of the transmitted MMS packet </a:t>
                      </a:r>
                      <a:r>
                        <a:rPr lang="en-US" sz="1100" b="0" i="0" u="none" strike="sngStrike">
                          <a:solidFill>
                            <a:srgbClr val="CD5937"/>
                          </a:solidFill>
                          <a:effectLst/>
                          <a:latin typeface="Arial" panose="020B0604020202020204" pitchFamily="34" charset="0"/>
                        </a:rPr>
                        <a:t>are</a:t>
                      </a:r>
                      <a:r>
                        <a:rPr lang="en-US" sz="1100" b="0" i="0" u="none" strike="noStrike">
                          <a:solidFill>
                            <a:srgbClr val="CD5937"/>
                          </a:solidFill>
                          <a:effectLst/>
                          <a:latin typeface="Arial" panose="020B0604020202020204" pitchFamily="34" charset="0"/>
                        </a:rPr>
                        <a:t>may be</a:t>
                      </a:r>
                      <a:r>
                        <a:rPr lang="en-US" sz="1100" b="0" i="0" u="none" strike="noStrike">
                          <a:solidFill>
                            <a:srgbClr val="000000"/>
                          </a:solidFill>
                          <a:effectLst/>
                          <a:latin typeface="Arial" panose="020B0604020202020204" pitchFamily="34" charset="0"/>
                        </a:rPr>
                        <a:t> interleaved with fragment receptions of the received MMS response packet.”</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dirty="0">
                          <a:solidFill>
                            <a:srgbClr val="000000"/>
                          </a:solidFill>
                          <a:effectLst/>
                          <a:latin typeface="Arial" panose="020B0604020202020204" pitchFamily="34" charset="0"/>
                        </a:rPr>
                        <a:t>Billy</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358938339"/>
                  </a:ext>
                </a:extLst>
              </a:tr>
              <a:tr h="193733">
                <a:tc>
                  <a:txBody>
                    <a:bodyPr/>
                    <a:lstStyle/>
                    <a:p>
                      <a:pPr algn="l" rtl="0" fontAlgn="ctr"/>
                      <a:r>
                        <a:rPr lang="en-US" sz="1100" b="0" i="0" u="none" strike="noStrike">
                          <a:solidFill>
                            <a:srgbClr val="000000"/>
                          </a:solidFill>
                          <a:effectLst/>
                          <a:latin typeface="Arial" panose="020B0604020202020204" pitchFamily="34" charset="0"/>
                        </a:rPr>
                        <a:t>Frank Leong</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100</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192</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16.2.11.1</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32</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a:solidFill>
                            <a:srgbClr val="000000"/>
                          </a:solidFill>
                          <a:effectLst/>
                          <a:latin typeface="Arial" panose="020B0604020202020204" pitchFamily="34" charset="0"/>
                        </a:rPr>
                        <a:t> </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dirty="0">
                          <a:solidFill>
                            <a:srgbClr val="000000"/>
                          </a:solidFill>
                          <a:effectLst/>
                          <a:latin typeface="Arial" panose="020B0604020202020204" pitchFamily="34" charset="0"/>
                        </a:rPr>
                        <a:t>Change "are interleaved" to "may be interleaved".</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dirty="0">
                          <a:solidFill>
                            <a:srgbClr val="000000"/>
                          </a:solidFill>
                          <a:effectLst/>
                          <a:latin typeface="Arial" panose="020B0604020202020204" pitchFamily="34" charset="0"/>
                        </a:rPr>
                        <a:t>Frank –&gt; Xiliang, see 962</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2293393398"/>
                  </a:ext>
                </a:extLst>
              </a:tr>
              <a:tr h="386554">
                <a:tc>
                  <a:txBody>
                    <a:bodyPr/>
                    <a:lstStyle/>
                    <a:p>
                      <a:pPr algn="l" rtl="0" fontAlgn="ctr"/>
                      <a:r>
                        <a:rPr lang="en-US" sz="1100" b="0" i="0" u="none" strike="noStrike">
                          <a:solidFill>
                            <a:srgbClr val="000000"/>
                          </a:solidFill>
                          <a:effectLst/>
                          <a:latin typeface="Arial" panose="020B0604020202020204" pitchFamily="34" charset="0"/>
                        </a:rPr>
                        <a:t>Riku Pirhonen</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962</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192</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16.2.11.1</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32</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dirty="0">
                          <a:solidFill>
                            <a:srgbClr val="000000"/>
                          </a:solidFill>
                          <a:effectLst/>
                          <a:latin typeface="Arial" panose="020B0604020202020204" pitchFamily="34" charset="0"/>
                        </a:rPr>
                        <a:t>Add word typically to reflect that also non-interleaved packets could be used in case of proposed non-interleaved mode.</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dirty="0">
                          <a:solidFill>
                            <a:srgbClr val="000000"/>
                          </a:solidFill>
                          <a:effectLst/>
                          <a:latin typeface="Arial" panose="020B0604020202020204" pitchFamily="34" charset="0"/>
                        </a:rPr>
                        <a:t>… the fragment transmissions of the transmitted MMS packets are typically interleaved …</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1100" b="0" i="0" u="none" strike="noStrike" dirty="0">
                          <a:solidFill>
                            <a:srgbClr val="000000"/>
                          </a:solidFill>
                          <a:effectLst/>
                          <a:latin typeface="Arial" panose="020B0604020202020204" pitchFamily="34" charset="0"/>
                        </a:rPr>
                        <a:t>Xiliang</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3562768562"/>
                  </a:ext>
                </a:extLst>
              </a:tr>
            </a:tbl>
          </a:graphicData>
        </a:graphic>
      </p:graphicFrame>
    </p:spTree>
    <p:extLst>
      <p:ext uri="{BB962C8B-B14F-4D97-AF65-F5344CB8AC3E}">
        <p14:creationId xmlns:p14="http://schemas.microsoft.com/office/powerpoint/2010/main" val="321907765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1675-5176-B31E-38A7-A138112D5383}"/>
              </a:ext>
            </a:extLst>
          </p:cNvPr>
          <p:cNvSpPr>
            <a:spLocks noGrp="1"/>
          </p:cNvSpPr>
          <p:nvPr>
            <p:ph type="title"/>
          </p:nvPr>
        </p:nvSpPr>
        <p:spPr/>
        <p:txBody>
          <a:bodyPr/>
          <a:lstStyle/>
          <a:p>
            <a:r>
              <a:rPr lang="en-US" dirty="0"/>
              <a:t>This presentation</a:t>
            </a:r>
          </a:p>
        </p:txBody>
      </p:sp>
      <p:sp>
        <p:nvSpPr>
          <p:cNvPr id="71" name="Text Placeholder 2">
            <a:extLst>
              <a:ext uri="{FF2B5EF4-FFF2-40B4-BE49-F238E27FC236}">
                <a16:creationId xmlns:a16="http://schemas.microsoft.com/office/drawing/2014/main" id="{8ECC873E-152A-5802-0D73-08FEBA19625E}"/>
              </a:ext>
            </a:extLst>
          </p:cNvPr>
          <p:cNvSpPr>
            <a:spLocks noGrp="1"/>
          </p:cNvSpPr>
          <p:nvPr>
            <p:ph type="body" sz="quarter" idx="10"/>
          </p:nvPr>
        </p:nvSpPr>
        <p:spPr>
          <a:xfrm>
            <a:off x="533400" y="1447800"/>
            <a:ext cx="9199093" cy="843502"/>
          </a:xfrm>
        </p:spPr>
        <p:txBody>
          <a:bodyPr/>
          <a:lstStyle/>
          <a:p>
            <a:r>
              <a:rPr lang="en-US" sz="1800" dirty="0"/>
              <a:t>Graphical presentation of</a:t>
            </a:r>
          </a:p>
          <a:p>
            <a:pPr lvl="1"/>
            <a:r>
              <a:rPr lang="en-US" sz="1400" dirty="0"/>
              <a:t>Non-Interleaved SS- and DS-TWR for UWB Driven Mode</a:t>
            </a:r>
          </a:p>
          <a:p>
            <a:pPr lvl="1"/>
            <a:r>
              <a:rPr lang="en-US" sz="1400" dirty="0"/>
              <a:t>Non-Interleaved SS- and DS-TWR for NBA-MMS</a:t>
            </a:r>
          </a:p>
          <a:p>
            <a:pPr lvl="1"/>
            <a:r>
              <a:rPr lang="en-US" sz="1400" dirty="0"/>
              <a:t>Non-Interleaved SS- and DS-TWR for UWB Driven Mode with SP0 control packet</a:t>
            </a:r>
          </a:p>
          <a:p>
            <a:r>
              <a:rPr lang="en-US" sz="1800" dirty="0"/>
              <a:t>Recap of the key comments presented in DCN 15-24-0409-01-04ab</a:t>
            </a:r>
          </a:p>
          <a:p>
            <a:pPr lvl="1"/>
            <a:r>
              <a:rPr lang="en-US" sz="1400" dirty="0"/>
              <a:t>ExtendedRpDuration in Draft 1 “Management MAC Configuration Field” </a:t>
            </a:r>
          </a:p>
          <a:p>
            <a:pPr lvl="1"/>
            <a:r>
              <a:rPr lang="en-US" sz="1400" dirty="0"/>
              <a:t>macMmsExtendedRpDuration to  MAC PIB attributes</a:t>
            </a:r>
          </a:p>
          <a:p>
            <a:pPr lvl="1"/>
            <a:r>
              <a:rPr lang="en-US" sz="1400" dirty="0"/>
              <a:t>Stylized proposal how to edit the figures in 10.38.5</a:t>
            </a:r>
          </a:p>
          <a:p>
            <a:pPr lvl="1"/>
            <a:r>
              <a:rPr lang="en-US" sz="1400" dirty="0"/>
              <a:t>Some minor text edits in 10.38.5</a:t>
            </a:r>
          </a:p>
          <a:p>
            <a:endParaRPr lang="en-US" sz="1800" dirty="0"/>
          </a:p>
          <a:p>
            <a:endParaRPr lang="en-US" sz="1800" dirty="0"/>
          </a:p>
        </p:txBody>
      </p:sp>
    </p:spTree>
    <p:extLst>
      <p:ext uri="{BB962C8B-B14F-4D97-AF65-F5344CB8AC3E}">
        <p14:creationId xmlns:p14="http://schemas.microsoft.com/office/powerpoint/2010/main" val="77698860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1675-5176-B31E-38A7-A138112D5383}"/>
              </a:ext>
            </a:extLst>
          </p:cNvPr>
          <p:cNvSpPr>
            <a:spLocks noGrp="1"/>
          </p:cNvSpPr>
          <p:nvPr>
            <p:ph type="title"/>
          </p:nvPr>
        </p:nvSpPr>
        <p:spPr/>
        <p:txBody>
          <a:bodyPr/>
          <a:lstStyle/>
          <a:p>
            <a:r>
              <a:rPr lang="en-US" dirty="0"/>
              <a:t>Non-Interleaved SS- and DS-TWR for UWB Driven Mode</a:t>
            </a:r>
          </a:p>
        </p:txBody>
      </p:sp>
      <p:cxnSp>
        <p:nvCxnSpPr>
          <p:cNvPr id="11" name="Straight Arrow Connector 10">
            <a:extLst>
              <a:ext uri="{FF2B5EF4-FFF2-40B4-BE49-F238E27FC236}">
                <a16:creationId xmlns:a16="http://schemas.microsoft.com/office/drawing/2014/main" id="{3B0186DA-9B13-D0F5-C459-74537E879577}"/>
              </a:ext>
            </a:extLst>
          </p:cNvPr>
          <p:cNvCxnSpPr/>
          <p:nvPr/>
        </p:nvCxnSpPr>
        <p:spPr bwMode="auto">
          <a:xfrm>
            <a:off x="39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a:extLst>
              <a:ext uri="{FF2B5EF4-FFF2-40B4-BE49-F238E27FC236}">
                <a16:creationId xmlns:a16="http://schemas.microsoft.com/office/drawing/2014/main" id="{8374F423-DD65-E7AA-268F-2A2D5F278C67}"/>
              </a:ext>
            </a:extLst>
          </p:cNvPr>
          <p:cNvCxnSpPr/>
          <p:nvPr/>
        </p:nvCxnSpPr>
        <p:spPr bwMode="auto">
          <a:xfrm>
            <a:off x="450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2D1EDEEB-B710-3E78-2F38-9E62192BC40C}"/>
              </a:ext>
            </a:extLst>
          </p:cNvPr>
          <p:cNvCxnSpPr/>
          <p:nvPr/>
        </p:nvCxnSpPr>
        <p:spPr bwMode="auto">
          <a:xfrm>
            <a:off x="504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348447F7-FB6D-238F-2EDE-E55CC2375F73}"/>
              </a:ext>
            </a:extLst>
          </p:cNvPr>
          <p:cNvCxnSpPr/>
          <p:nvPr/>
        </p:nvCxnSpPr>
        <p:spPr bwMode="auto">
          <a:xfrm>
            <a:off x="55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672D590E-113C-B4F0-D750-E9AE6CB3CC8C}"/>
              </a:ext>
            </a:extLst>
          </p:cNvPr>
          <p:cNvCxnSpPr/>
          <p:nvPr/>
        </p:nvCxnSpPr>
        <p:spPr bwMode="auto">
          <a:xfrm>
            <a:off x="61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8027A5AD-E69C-D6B6-300D-31BD0A38A0B1}"/>
              </a:ext>
            </a:extLst>
          </p:cNvPr>
          <p:cNvCxnSpPr/>
          <p:nvPr/>
        </p:nvCxnSpPr>
        <p:spPr bwMode="auto">
          <a:xfrm>
            <a:off x="66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Arrow Connector 44">
            <a:extLst>
              <a:ext uri="{FF2B5EF4-FFF2-40B4-BE49-F238E27FC236}">
                <a16:creationId xmlns:a16="http://schemas.microsoft.com/office/drawing/2014/main" id="{78CD05EC-2B3F-CD9E-FCB0-19C8C9E7401B}"/>
              </a:ext>
            </a:extLst>
          </p:cNvPr>
          <p:cNvCxnSpPr/>
          <p:nvPr/>
        </p:nvCxnSpPr>
        <p:spPr bwMode="auto">
          <a:xfrm>
            <a:off x="34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Arrow Connector 4">
            <a:extLst>
              <a:ext uri="{FF2B5EF4-FFF2-40B4-BE49-F238E27FC236}">
                <a16:creationId xmlns:a16="http://schemas.microsoft.com/office/drawing/2014/main" id="{C5A51835-47BC-C620-19EC-3BCCDE4A640F}"/>
              </a:ext>
            </a:extLst>
          </p:cNvPr>
          <p:cNvCxnSpPr/>
          <p:nvPr/>
        </p:nvCxnSpPr>
        <p:spPr bwMode="auto">
          <a:xfrm>
            <a:off x="7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Arrow Connector 5">
            <a:extLst>
              <a:ext uri="{FF2B5EF4-FFF2-40B4-BE49-F238E27FC236}">
                <a16:creationId xmlns:a16="http://schemas.microsoft.com/office/drawing/2014/main" id="{B7FEB85B-F84C-669B-4364-5FC5F77A2AB3}"/>
              </a:ext>
            </a:extLst>
          </p:cNvPr>
          <p:cNvCxnSpPr/>
          <p:nvPr/>
        </p:nvCxnSpPr>
        <p:spPr bwMode="auto">
          <a:xfrm>
            <a:off x="12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34">
            <a:extLst>
              <a:ext uri="{FF2B5EF4-FFF2-40B4-BE49-F238E27FC236}">
                <a16:creationId xmlns:a16="http://schemas.microsoft.com/office/drawing/2014/main" id="{5D001197-929E-D025-375E-7FD8F01659B8}"/>
              </a:ext>
            </a:extLst>
          </p:cNvPr>
          <p:cNvSpPr/>
          <p:nvPr/>
        </p:nvSpPr>
        <p:spPr bwMode="auto">
          <a:xfrm>
            <a:off x="72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6" name="Rectangle 35">
            <a:extLst>
              <a:ext uri="{FF2B5EF4-FFF2-40B4-BE49-F238E27FC236}">
                <a16:creationId xmlns:a16="http://schemas.microsoft.com/office/drawing/2014/main" id="{F2705CD9-74FF-9AB3-5D52-C72A1F369A4F}"/>
              </a:ext>
            </a:extLst>
          </p:cNvPr>
          <p:cNvSpPr/>
          <p:nvPr/>
        </p:nvSpPr>
        <p:spPr bwMode="auto">
          <a:xfrm>
            <a:off x="126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38" name="Group 37">
            <a:extLst>
              <a:ext uri="{FF2B5EF4-FFF2-40B4-BE49-F238E27FC236}">
                <a16:creationId xmlns:a16="http://schemas.microsoft.com/office/drawing/2014/main" id="{3900710B-C3A5-2708-B08A-8EFA103F0BD9}"/>
              </a:ext>
            </a:extLst>
          </p:cNvPr>
          <p:cNvGrpSpPr/>
          <p:nvPr/>
        </p:nvGrpSpPr>
        <p:grpSpPr>
          <a:xfrm>
            <a:off x="1800000" y="3240000"/>
            <a:ext cx="1080000" cy="360000"/>
            <a:chOff x="720000" y="3240000"/>
            <a:chExt cx="2160000" cy="360000"/>
          </a:xfrm>
        </p:grpSpPr>
        <p:cxnSp>
          <p:nvCxnSpPr>
            <p:cNvPr id="39" name="Straight Arrow Connector 38">
              <a:extLst>
                <a:ext uri="{FF2B5EF4-FFF2-40B4-BE49-F238E27FC236}">
                  <a16:creationId xmlns:a16="http://schemas.microsoft.com/office/drawing/2014/main" id="{9CA1E7FA-D2EA-3338-8632-3C088B0068A2}"/>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39">
              <a:extLst>
                <a:ext uri="{FF2B5EF4-FFF2-40B4-BE49-F238E27FC236}">
                  <a16:creationId xmlns:a16="http://schemas.microsoft.com/office/drawing/2014/main" id="{150569A5-92F7-970B-9C52-4D0544846EE2}"/>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Rectangle 40">
              <a:extLst>
                <a:ext uri="{FF2B5EF4-FFF2-40B4-BE49-F238E27FC236}">
                  <a16:creationId xmlns:a16="http://schemas.microsoft.com/office/drawing/2014/main" id="{F78C18C3-918E-14A9-4828-D33E18690A0A}"/>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Rectangle 41">
              <a:extLst>
                <a:ext uri="{FF2B5EF4-FFF2-40B4-BE49-F238E27FC236}">
                  <a16:creationId xmlns:a16="http://schemas.microsoft.com/office/drawing/2014/main" id="{DCF70752-1D22-CEB8-7759-F8F3A1EC8700}"/>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44" name="Straight Arrow Connector 43">
            <a:extLst>
              <a:ext uri="{FF2B5EF4-FFF2-40B4-BE49-F238E27FC236}">
                <a16:creationId xmlns:a16="http://schemas.microsoft.com/office/drawing/2014/main" id="{F6B4F316-BB61-E345-0A2D-A1DB61BF8C9E}"/>
              </a:ext>
            </a:extLst>
          </p:cNvPr>
          <p:cNvCxnSpPr/>
          <p:nvPr/>
        </p:nvCxnSpPr>
        <p:spPr bwMode="auto">
          <a:xfrm>
            <a:off x="28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a:extLst>
              <a:ext uri="{FF2B5EF4-FFF2-40B4-BE49-F238E27FC236}">
                <a16:creationId xmlns:a16="http://schemas.microsoft.com/office/drawing/2014/main" id="{82B04702-E3D3-71D2-0779-077611998548}"/>
              </a:ext>
            </a:extLst>
          </p:cNvPr>
          <p:cNvSpPr/>
          <p:nvPr/>
        </p:nvSpPr>
        <p:spPr bwMode="auto">
          <a:xfrm>
            <a:off x="288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8" name="Rectangle 47">
            <a:extLst>
              <a:ext uri="{FF2B5EF4-FFF2-40B4-BE49-F238E27FC236}">
                <a16:creationId xmlns:a16="http://schemas.microsoft.com/office/drawing/2014/main" id="{0293D17C-D15D-84A1-4351-4F757E5CF01A}"/>
              </a:ext>
            </a:extLst>
          </p:cNvPr>
          <p:cNvSpPr/>
          <p:nvPr/>
        </p:nvSpPr>
        <p:spPr bwMode="auto">
          <a:xfrm>
            <a:off x="855300" y="3240000"/>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1" name="Straight Arrow Connector 20">
            <a:extLst>
              <a:ext uri="{FF2B5EF4-FFF2-40B4-BE49-F238E27FC236}">
                <a16:creationId xmlns:a16="http://schemas.microsoft.com/office/drawing/2014/main" id="{C4072169-F7B1-01C0-74C6-3EC8C1758331}"/>
              </a:ext>
            </a:extLst>
          </p:cNvPr>
          <p:cNvCxnSpPr/>
          <p:nvPr/>
        </p:nvCxnSpPr>
        <p:spPr bwMode="auto">
          <a:xfrm>
            <a:off x="7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a:extLst>
              <a:ext uri="{FF2B5EF4-FFF2-40B4-BE49-F238E27FC236}">
                <a16:creationId xmlns:a16="http://schemas.microsoft.com/office/drawing/2014/main" id="{297FB030-8662-DBA2-1316-22483374E5C0}"/>
              </a:ext>
            </a:extLst>
          </p:cNvPr>
          <p:cNvCxnSpPr/>
          <p:nvPr/>
        </p:nvCxnSpPr>
        <p:spPr bwMode="auto">
          <a:xfrm>
            <a:off x="126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64477DDF-6948-2D35-1E4B-3B7CFE014EF7}"/>
              </a:ext>
            </a:extLst>
          </p:cNvPr>
          <p:cNvCxnSpPr/>
          <p:nvPr/>
        </p:nvCxnSpPr>
        <p:spPr bwMode="auto">
          <a:xfrm>
            <a:off x="180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a:extLst>
              <a:ext uri="{FF2B5EF4-FFF2-40B4-BE49-F238E27FC236}">
                <a16:creationId xmlns:a16="http://schemas.microsoft.com/office/drawing/2014/main" id="{75D97491-3851-4930-B4A2-F991E9B2995E}"/>
              </a:ext>
            </a:extLst>
          </p:cNvPr>
          <p:cNvCxnSpPr/>
          <p:nvPr/>
        </p:nvCxnSpPr>
        <p:spPr bwMode="auto">
          <a:xfrm>
            <a:off x="234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30">
            <a:extLst>
              <a:ext uri="{FF2B5EF4-FFF2-40B4-BE49-F238E27FC236}">
                <a16:creationId xmlns:a16="http://schemas.microsoft.com/office/drawing/2014/main" id="{4D6789AB-7739-2DDB-1473-E3BD7559057D}"/>
              </a:ext>
            </a:extLst>
          </p:cNvPr>
          <p:cNvCxnSpPr/>
          <p:nvPr/>
        </p:nvCxnSpPr>
        <p:spPr bwMode="auto">
          <a:xfrm>
            <a:off x="288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0" name="Group 49">
            <a:extLst>
              <a:ext uri="{FF2B5EF4-FFF2-40B4-BE49-F238E27FC236}">
                <a16:creationId xmlns:a16="http://schemas.microsoft.com/office/drawing/2014/main" id="{B4C90EF1-0C17-8C2B-347B-19295B25476F}"/>
              </a:ext>
            </a:extLst>
          </p:cNvPr>
          <p:cNvGrpSpPr/>
          <p:nvPr/>
        </p:nvGrpSpPr>
        <p:grpSpPr>
          <a:xfrm>
            <a:off x="3420000" y="4320000"/>
            <a:ext cx="2700000" cy="360000"/>
            <a:chOff x="720000" y="3240000"/>
            <a:chExt cx="5400000" cy="360000"/>
          </a:xfrm>
        </p:grpSpPr>
        <p:grpSp>
          <p:nvGrpSpPr>
            <p:cNvPr id="51" name="Group 50">
              <a:extLst>
                <a:ext uri="{FF2B5EF4-FFF2-40B4-BE49-F238E27FC236}">
                  <a16:creationId xmlns:a16="http://schemas.microsoft.com/office/drawing/2014/main" id="{BC03F1FA-600A-CFB7-E74F-D1B8EA5F9256}"/>
                </a:ext>
              </a:extLst>
            </p:cNvPr>
            <p:cNvGrpSpPr/>
            <p:nvPr/>
          </p:nvGrpSpPr>
          <p:grpSpPr>
            <a:xfrm>
              <a:off x="720000" y="3240000"/>
              <a:ext cx="2160000" cy="360000"/>
              <a:chOff x="720000" y="3240000"/>
              <a:chExt cx="2160000" cy="360000"/>
            </a:xfrm>
          </p:grpSpPr>
          <p:cxnSp>
            <p:nvCxnSpPr>
              <p:cNvPr id="60" name="Straight Arrow Connector 59">
                <a:extLst>
                  <a:ext uri="{FF2B5EF4-FFF2-40B4-BE49-F238E27FC236}">
                    <a16:creationId xmlns:a16="http://schemas.microsoft.com/office/drawing/2014/main" id="{DB0014F3-47AE-E9F7-5F68-D1F4CCFECF01}"/>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a:extLst>
                  <a:ext uri="{FF2B5EF4-FFF2-40B4-BE49-F238E27FC236}">
                    <a16:creationId xmlns:a16="http://schemas.microsoft.com/office/drawing/2014/main" id="{98557806-1052-6C9E-6CB1-BE77AB4D8F06}"/>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tangle 61">
                <a:extLst>
                  <a:ext uri="{FF2B5EF4-FFF2-40B4-BE49-F238E27FC236}">
                    <a16:creationId xmlns:a16="http://schemas.microsoft.com/office/drawing/2014/main" id="{B7650278-A627-F014-AB7B-84FDDF7A57D2}"/>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63" name="Rectangle 62">
                <a:extLst>
                  <a:ext uri="{FF2B5EF4-FFF2-40B4-BE49-F238E27FC236}">
                    <a16:creationId xmlns:a16="http://schemas.microsoft.com/office/drawing/2014/main" id="{BEB8A191-E34C-89BB-EC29-CE40DF96AC27}"/>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52" name="Group 51">
              <a:extLst>
                <a:ext uri="{FF2B5EF4-FFF2-40B4-BE49-F238E27FC236}">
                  <a16:creationId xmlns:a16="http://schemas.microsoft.com/office/drawing/2014/main" id="{0D69F5FE-7C9C-1D2F-172A-F759A6EF3F3A}"/>
                </a:ext>
              </a:extLst>
            </p:cNvPr>
            <p:cNvGrpSpPr/>
            <p:nvPr/>
          </p:nvGrpSpPr>
          <p:grpSpPr>
            <a:xfrm>
              <a:off x="2880000" y="3240000"/>
              <a:ext cx="2160000" cy="360000"/>
              <a:chOff x="720000" y="3240000"/>
              <a:chExt cx="2160000" cy="360000"/>
            </a:xfrm>
          </p:grpSpPr>
          <p:cxnSp>
            <p:nvCxnSpPr>
              <p:cNvPr id="56" name="Straight Arrow Connector 55">
                <a:extLst>
                  <a:ext uri="{FF2B5EF4-FFF2-40B4-BE49-F238E27FC236}">
                    <a16:creationId xmlns:a16="http://schemas.microsoft.com/office/drawing/2014/main" id="{98B7D0A2-B20C-FA03-81BF-347CBCD28D8B}"/>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a:extLst>
                  <a:ext uri="{FF2B5EF4-FFF2-40B4-BE49-F238E27FC236}">
                    <a16:creationId xmlns:a16="http://schemas.microsoft.com/office/drawing/2014/main" id="{32A7BE7F-A23B-ED21-5BEE-00246FBDCBF0}"/>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a:extLst>
                  <a:ext uri="{FF2B5EF4-FFF2-40B4-BE49-F238E27FC236}">
                    <a16:creationId xmlns:a16="http://schemas.microsoft.com/office/drawing/2014/main" id="{11AE106A-6888-A489-B70A-C2EDF298FA18}"/>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9" name="Rectangle 58">
                <a:extLst>
                  <a:ext uri="{FF2B5EF4-FFF2-40B4-BE49-F238E27FC236}">
                    <a16:creationId xmlns:a16="http://schemas.microsoft.com/office/drawing/2014/main" id="{DE90B0D5-4464-60D1-CD7C-D217D150DDFE}"/>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53" name="Straight Arrow Connector 52">
              <a:extLst>
                <a:ext uri="{FF2B5EF4-FFF2-40B4-BE49-F238E27FC236}">
                  <a16:creationId xmlns:a16="http://schemas.microsoft.com/office/drawing/2014/main" id="{FDC3CCC8-831E-22BF-1C2E-83CCB29CDCCA}"/>
                </a:ext>
              </a:extLst>
            </p:cNvPr>
            <p:cNvCxnSpPr/>
            <p:nvPr/>
          </p:nvCxnSpPr>
          <p:spPr bwMode="auto">
            <a:xfrm>
              <a:off x="504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Rectangle 53">
              <a:extLst>
                <a:ext uri="{FF2B5EF4-FFF2-40B4-BE49-F238E27FC236}">
                  <a16:creationId xmlns:a16="http://schemas.microsoft.com/office/drawing/2014/main" id="{538FD026-91D5-1984-F899-DD8298760731}"/>
                </a:ext>
              </a:extLst>
            </p:cNvPr>
            <p:cNvSpPr/>
            <p:nvPr/>
          </p:nvSpPr>
          <p:spPr bwMode="auto">
            <a:xfrm>
              <a:off x="504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5" name="Rectangle 54">
              <a:extLst>
                <a:ext uri="{FF2B5EF4-FFF2-40B4-BE49-F238E27FC236}">
                  <a16:creationId xmlns:a16="http://schemas.microsoft.com/office/drawing/2014/main" id="{B294FF18-E539-4F69-3077-C8CB74FEB027}"/>
                </a:ext>
              </a:extLst>
            </p:cNvPr>
            <p:cNvSpPr/>
            <p:nvPr/>
          </p:nvSpPr>
          <p:spPr bwMode="auto">
            <a:xfrm>
              <a:off x="990600" y="3240000"/>
              <a:ext cx="72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4" name="Group 3">
            <a:extLst>
              <a:ext uri="{FF2B5EF4-FFF2-40B4-BE49-F238E27FC236}">
                <a16:creationId xmlns:a16="http://schemas.microsoft.com/office/drawing/2014/main" id="{E82F0834-0E21-FDC4-4F88-DCE0E8CC9150}"/>
              </a:ext>
            </a:extLst>
          </p:cNvPr>
          <p:cNvGrpSpPr/>
          <p:nvPr/>
        </p:nvGrpSpPr>
        <p:grpSpPr>
          <a:xfrm>
            <a:off x="6120000" y="3240000"/>
            <a:ext cx="2700000" cy="360000"/>
            <a:chOff x="720000" y="3240000"/>
            <a:chExt cx="5400000" cy="360000"/>
          </a:xfrm>
        </p:grpSpPr>
        <p:grpSp>
          <p:nvGrpSpPr>
            <p:cNvPr id="7" name="Group 6">
              <a:extLst>
                <a:ext uri="{FF2B5EF4-FFF2-40B4-BE49-F238E27FC236}">
                  <a16:creationId xmlns:a16="http://schemas.microsoft.com/office/drawing/2014/main" id="{49B5D562-1FE0-B2E8-4407-93F89447A56B}"/>
                </a:ext>
              </a:extLst>
            </p:cNvPr>
            <p:cNvGrpSpPr/>
            <p:nvPr/>
          </p:nvGrpSpPr>
          <p:grpSpPr>
            <a:xfrm>
              <a:off x="720000" y="3240000"/>
              <a:ext cx="2160000" cy="360000"/>
              <a:chOff x="720000" y="3240000"/>
              <a:chExt cx="2160000" cy="360000"/>
            </a:xfrm>
          </p:grpSpPr>
          <p:cxnSp>
            <p:nvCxnSpPr>
              <p:cNvPr id="26" name="Straight Arrow Connector 25">
                <a:extLst>
                  <a:ext uri="{FF2B5EF4-FFF2-40B4-BE49-F238E27FC236}">
                    <a16:creationId xmlns:a16="http://schemas.microsoft.com/office/drawing/2014/main" id="{A40B642B-CADC-4365-AD43-6066AA3FEBEC}"/>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id="{EAB6F342-34D7-101B-A2B0-8D55CBAF90CB}"/>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ectangle 27">
                <a:extLst>
                  <a:ext uri="{FF2B5EF4-FFF2-40B4-BE49-F238E27FC236}">
                    <a16:creationId xmlns:a16="http://schemas.microsoft.com/office/drawing/2014/main" id="{12C74EC4-E474-A1A6-5C6F-CB62E1629C4E}"/>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2" name="Rectangle 31">
                <a:extLst>
                  <a:ext uri="{FF2B5EF4-FFF2-40B4-BE49-F238E27FC236}">
                    <a16:creationId xmlns:a16="http://schemas.microsoft.com/office/drawing/2014/main" id="{50A07E25-CBA5-0896-DF2C-0C8B6DCEDF8D}"/>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8" name="Group 7">
              <a:extLst>
                <a:ext uri="{FF2B5EF4-FFF2-40B4-BE49-F238E27FC236}">
                  <a16:creationId xmlns:a16="http://schemas.microsoft.com/office/drawing/2014/main" id="{990938D1-F527-A287-F22E-128EF6A2263F}"/>
                </a:ext>
              </a:extLst>
            </p:cNvPr>
            <p:cNvGrpSpPr/>
            <p:nvPr/>
          </p:nvGrpSpPr>
          <p:grpSpPr>
            <a:xfrm>
              <a:off x="2880000" y="3240000"/>
              <a:ext cx="2160000" cy="360000"/>
              <a:chOff x="720000" y="3240000"/>
              <a:chExt cx="2160000" cy="360000"/>
            </a:xfrm>
          </p:grpSpPr>
          <p:cxnSp>
            <p:nvCxnSpPr>
              <p:cNvPr id="14" name="Straight Arrow Connector 13">
                <a:extLst>
                  <a:ext uri="{FF2B5EF4-FFF2-40B4-BE49-F238E27FC236}">
                    <a16:creationId xmlns:a16="http://schemas.microsoft.com/office/drawing/2014/main" id="{6ABA769A-FF1C-AB74-C0D8-6733875CEB80}"/>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CF9424AD-BA69-8890-EC85-F385BACD499F}"/>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a:extLst>
                  <a:ext uri="{FF2B5EF4-FFF2-40B4-BE49-F238E27FC236}">
                    <a16:creationId xmlns:a16="http://schemas.microsoft.com/office/drawing/2014/main" id="{F1F4A950-68EF-8394-B015-5EAB4AC63040}"/>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5" name="Rectangle 24">
                <a:extLst>
                  <a:ext uri="{FF2B5EF4-FFF2-40B4-BE49-F238E27FC236}">
                    <a16:creationId xmlns:a16="http://schemas.microsoft.com/office/drawing/2014/main" id="{9C453220-054D-A740-CEF2-EF1FB37D2C06}"/>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9" name="Straight Arrow Connector 8">
              <a:extLst>
                <a:ext uri="{FF2B5EF4-FFF2-40B4-BE49-F238E27FC236}">
                  <a16:creationId xmlns:a16="http://schemas.microsoft.com/office/drawing/2014/main" id="{430BB52C-7751-43E0-D779-8A7C1C44CE3E}"/>
                </a:ext>
              </a:extLst>
            </p:cNvPr>
            <p:cNvCxnSpPr/>
            <p:nvPr/>
          </p:nvCxnSpPr>
          <p:spPr bwMode="auto">
            <a:xfrm>
              <a:off x="504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a:extLst>
                <a:ext uri="{FF2B5EF4-FFF2-40B4-BE49-F238E27FC236}">
                  <a16:creationId xmlns:a16="http://schemas.microsoft.com/office/drawing/2014/main" id="{3B69BEBC-4260-39B9-6EBF-02F6B05DD36F}"/>
                </a:ext>
              </a:extLst>
            </p:cNvPr>
            <p:cNvSpPr/>
            <p:nvPr/>
          </p:nvSpPr>
          <p:spPr bwMode="auto">
            <a:xfrm>
              <a:off x="504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Rectangle 12">
              <a:extLst>
                <a:ext uri="{FF2B5EF4-FFF2-40B4-BE49-F238E27FC236}">
                  <a16:creationId xmlns:a16="http://schemas.microsoft.com/office/drawing/2014/main" id="{A7E972CD-798E-9884-2C2A-4DD152452F77}"/>
                </a:ext>
              </a:extLst>
            </p:cNvPr>
            <p:cNvSpPr/>
            <p:nvPr/>
          </p:nvSpPr>
          <p:spPr bwMode="auto">
            <a:xfrm>
              <a:off x="990600" y="3240000"/>
              <a:ext cx="72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sp>
        <p:nvSpPr>
          <p:cNvPr id="33" name="Right Brace 32">
            <a:extLst>
              <a:ext uri="{FF2B5EF4-FFF2-40B4-BE49-F238E27FC236}">
                <a16:creationId xmlns:a16="http://schemas.microsoft.com/office/drawing/2014/main" id="{1ED16508-411B-69F3-1335-D4CB22AD80EF}"/>
              </a:ext>
            </a:extLst>
          </p:cNvPr>
          <p:cNvSpPr/>
          <p:nvPr/>
        </p:nvSpPr>
        <p:spPr bwMode="auto">
          <a:xfrm rot="16200000">
            <a:off x="1980000" y="1710000"/>
            <a:ext cx="180000" cy="270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4" name="TextBox 33">
            <a:extLst>
              <a:ext uri="{FF2B5EF4-FFF2-40B4-BE49-F238E27FC236}">
                <a16:creationId xmlns:a16="http://schemas.microsoft.com/office/drawing/2014/main" id="{4CAE2225-9CB1-B5E4-28D2-01267A0F7361}"/>
              </a:ext>
            </a:extLst>
          </p:cNvPr>
          <p:cNvSpPr txBox="1"/>
          <p:nvPr/>
        </p:nvSpPr>
        <p:spPr>
          <a:xfrm>
            <a:off x="1613785" y="2672600"/>
            <a:ext cx="912429" cy="276999"/>
          </a:xfrm>
          <a:prstGeom prst="rect">
            <a:avLst/>
          </a:prstGeom>
          <a:noFill/>
        </p:spPr>
        <p:txBody>
          <a:bodyPr wrap="none" rtlCol="0">
            <a:spAutoFit/>
          </a:bodyPr>
          <a:lstStyle/>
          <a:p>
            <a:r>
              <a:rPr lang="fi-FI" dirty="0"/>
              <a:t>RpDuration</a:t>
            </a:r>
            <a:endParaRPr lang="en-US" dirty="0"/>
          </a:p>
        </p:txBody>
      </p:sp>
      <p:sp>
        <p:nvSpPr>
          <p:cNvPr id="43" name="Right Brace 42">
            <a:extLst>
              <a:ext uri="{FF2B5EF4-FFF2-40B4-BE49-F238E27FC236}">
                <a16:creationId xmlns:a16="http://schemas.microsoft.com/office/drawing/2014/main" id="{41FA0B31-7949-B065-1367-DDA0C6F8B09D}"/>
              </a:ext>
            </a:extLst>
          </p:cNvPr>
          <p:cNvSpPr/>
          <p:nvPr/>
        </p:nvSpPr>
        <p:spPr bwMode="auto">
          <a:xfrm rot="16200000">
            <a:off x="3330001" y="-247799"/>
            <a:ext cx="180000" cy="540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0D012EBC-3F2F-8897-9A92-9233D4A9ED71}"/>
              </a:ext>
            </a:extLst>
          </p:cNvPr>
          <p:cNvSpPr txBox="1"/>
          <p:nvPr/>
        </p:nvSpPr>
        <p:spPr>
          <a:xfrm>
            <a:off x="2819400" y="2057400"/>
            <a:ext cx="1143262" cy="276999"/>
          </a:xfrm>
          <a:prstGeom prst="rect">
            <a:avLst/>
          </a:prstGeom>
          <a:noFill/>
        </p:spPr>
        <p:txBody>
          <a:bodyPr wrap="none" rtlCol="0">
            <a:spAutoFit/>
          </a:bodyPr>
          <a:lstStyle/>
          <a:p>
            <a:r>
              <a:rPr lang="fi-FI" dirty="0"/>
              <a:t>2 x RpDuration</a:t>
            </a:r>
            <a:endParaRPr lang="en-US" dirty="0"/>
          </a:p>
        </p:txBody>
      </p:sp>
      <p:sp>
        <p:nvSpPr>
          <p:cNvPr id="64" name="Right Brace 63">
            <a:extLst>
              <a:ext uri="{FF2B5EF4-FFF2-40B4-BE49-F238E27FC236}">
                <a16:creationId xmlns:a16="http://schemas.microsoft.com/office/drawing/2014/main" id="{B5FAF56F-AE9C-3C83-103E-F2524169CB67}"/>
              </a:ext>
            </a:extLst>
          </p:cNvPr>
          <p:cNvSpPr/>
          <p:nvPr/>
        </p:nvSpPr>
        <p:spPr bwMode="auto">
          <a:xfrm rot="16200000">
            <a:off x="4680000" y="-2207399"/>
            <a:ext cx="180000" cy="8100000"/>
          </a:xfrm>
          <a:prstGeom prst="rightBrace">
            <a:avLst/>
          </a:prstGeom>
          <a:noFill/>
          <a:ln w="12700" cap="flat" cmpd="sng" algn="ctr">
            <a:solidFill>
              <a:schemeClr val="tx1">
                <a:alpha val="98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65" name="TextBox 64">
            <a:extLst>
              <a:ext uri="{FF2B5EF4-FFF2-40B4-BE49-F238E27FC236}">
                <a16:creationId xmlns:a16="http://schemas.microsoft.com/office/drawing/2014/main" id="{31AF1BB1-BEA5-4908-2B35-E00653CC18B4}"/>
              </a:ext>
            </a:extLst>
          </p:cNvPr>
          <p:cNvSpPr txBox="1"/>
          <p:nvPr/>
        </p:nvSpPr>
        <p:spPr>
          <a:xfrm>
            <a:off x="4190738" y="1447800"/>
            <a:ext cx="1143262" cy="276999"/>
          </a:xfrm>
          <a:prstGeom prst="rect">
            <a:avLst/>
          </a:prstGeom>
          <a:noFill/>
        </p:spPr>
        <p:txBody>
          <a:bodyPr wrap="none" rtlCol="0">
            <a:spAutoFit/>
          </a:bodyPr>
          <a:lstStyle/>
          <a:p>
            <a:r>
              <a:rPr lang="fi-FI" dirty="0"/>
              <a:t>3 x RpDuration</a:t>
            </a:r>
            <a:endParaRPr lang="en-US" dirty="0"/>
          </a:p>
        </p:txBody>
      </p:sp>
      <p:sp>
        <p:nvSpPr>
          <p:cNvPr id="66" name="TextBox 65">
            <a:extLst>
              <a:ext uri="{FF2B5EF4-FFF2-40B4-BE49-F238E27FC236}">
                <a16:creationId xmlns:a16="http://schemas.microsoft.com/office/drawing/2014/main" id="{9B5CD6EF-0CC7-EA35-6545-4EC5C330A270}"/>
              </a:ext>
            </a:extLst>
          </p:cNvPr>
          <p:cNvSpPr txBox="1"/>
          <p:nvPr/>
        </p:nvSpPr>
        <p:spPr>
          <a:xfrm>
            <a:off x="9650552" y="2086434"/>
            <a:ext cx="1229696" cy="646331"/>
          </a:xfrm>
          <a:prstGeom prst="rect">
            <a:avLst/>
          </a:prstGeom>
          <a:noFill/>
        </p:spPr>
        <p:txBody>
          <a:bodyPr wrap="none" rtlCol="0">
            <a:spAutoFit/>
          </a:bodyPr>
          <a:lstStyle/>
          <a:p>
            <a:r>
              <a:rPr lang="en-US" dirty="0"/>
              <a:t>Report content:</a:t>
            </a:r>
          </a:p>
          <a:p>
            <a:r>
              <a:rPr lang="en-US" dirty="0"/>
              <a:t>Responder T</a:t>
            </a:r>
            <a:r>
              <a:rPr lang="en-US" baseline="-25000" dirty="0"/>
              <a:t>reply1</a:t>
            </a:r>
          </a:p>
          <a:p>
            <a:r>
              <a:rPr lang="en-US" dirty="0"/>
              <a:t>Initiator T</a:t>
            </a:r>
            <a:r>
              <a:rPr lang="en-US" baseline="-25000" dirty="0"/>
              <a:t>reply2</a:t>
            </a:r>
          </a:p>
        </p:txBody>
      </p:sp>
      <p:sp>
        <p:nvSpPr>
          <p:cNvPr id="67" name="Right Brace 66">
            <a:extLst>
              <a:ext uri="{FF2B5EF4-FFF2-40B4-BE49-F238E27FC236}">
                <a16:creationId xmlns:a16="http://schemas.microsoft.com/office/drawing/2014/main" id="{D99F601F-237F-4AC2-F5F9-E92EB0D21AF4}"/>
              </a:ext>
            </a:extLst>
          </p:cNvPr>
          <p:cNvSpPr/>
          <p:nvPr/>
        </p:nvSpPr>
        <p:spPr bwMode="auto">
          <a:xfrm rot="16200000">
            <a:off x="10175400" y="492600"/>
            <a:ext cx="180000" cy="270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68" name="TextBox 67">
            <a:extLst>
              <a:ext uri="{FF2B5EF4-FFF2-40B4-BE49-F238E27FC236}">
                <a16:creationId xmlns:a16="http://schemas.microsoft.com/office/drawing/2014/main" id="{6515AE0C-36F6-A293-764F-D4DA5E28C028}"/>
              </a:ext>
            </a:extLst>
          </p:cNvPr>
          <p:cNvSpPr txBox="1"/>
          <p:nvPr/>
        </p:nvSpPr>
        <p:spPr>
          <a:xfrm>
            <a:off x="9666776" y="1455200"/>
            <a:ext cx="1229824" cy="276999"/>
          </a:xfrm>
          <a:prstGeom prst="rect">
            <a:avLst/>
          </a:prstGeom>
          <a:noFill/>
        </p:spPr>
        <p:txBody>
          <a:bodyPr wrap="none" rtlCol="0">
            <a:spAutoFit/>
          </a:bodyPr>
          <a:lstStyle/>
          <a:p>
            <a:r>
              <a:rPr lang="fi-FI" dirty="0"/>
              <a:t>Reporting phase </a:t>
            </a:r>
            <a:endParaRPr lang="en-US" dirty="0"/>
          </a:p>
        </p:txBody>
      </p:sp>
      <p:sp>
        <p:nvSpPr>
          <p:cNvPr id="69" name="TextBox 68">
            <a:extLst>
              <a:ext uri="{FF2B5EF4-FFF2-40B4-BE49-F238E27FC236}">
                <a16:creationId xmlns:a16="http://schemas.microsoft.com/office/drawing/2014/main" id="{3EA17523-E249-E021-574E-1602AF368EAE}"/>
              </a:ext>
            </a:extLst>
          </p:cNvPr>
          <p:cNvSpPr txBox="1"/>
          <p:nvPr/>
        </p:nvSpPr>
        <p:spPr>
          <a:xfrm rot="16200000">
            <a:off x="53633" y="3461497"/>
            <a:ext cx="683200" cy="276999"/>
          </a:xfrm>
          <a:prstGeom prst="rect">
            <a:avLst/>
          </a:prstGeom>
          <a:noFill/>
        </p:spPr>
        <p:txBody>
          <a:bodyPr wrap="none" rtlCol="0">
            <a:spAutoFit/>
          </a:bodyPr>
          <a:lstStyle/>
          <a:p>
            <a:r>
              <a:rPr lang="fi-FI" dirty="0"/>
              <a:t>Initiator</a:t>
            </a:r>
            <a:endParaRPr lang="en-US" dirty="0"/>
          </a:p>
        </p:txBody>
      </p:sp>
      <p:sp>
        <p:nvSpPr>
          <p:cNvPr id="70" name="TextBox 69">
            <a:extLst>
              <a:ext uri="{FF2B5EF4-FFF2-40B4-BE49-F238E27FC236}">
                <a16:creationId xmlns:a16="http://schemas.microsoft.com/office/drawing/2014/main" id="{1BA09386-CF39-61C1-EAEC-B3616E38868D}"/>
              </a:ext>
            </a:extLst>
          </p:cNvPr>
          <p:cNvSpPr txBox="1"/>
          <p:nvPr/>
        </p:nvSpPr>
        <p:spPr>
          <a:xfrm rot="16200000">
            <a:off x="-26976" y="4541497"/>
            <a:ext cx="843501" cy="276999"/>
          </a:xfrm>
          <a:prstGeom prst="rect">
            <a:avLst/>
          </a:prstGeom>
          <a:noFill/>
        </p:spPr>
        <p:txBody>
          <a:bodyPr wrap="none" rtlCol="0">
            <a:spAutoFit/>
          </a:bodyPr>
          <a:lstStyle/>
          <a:p>
            <a:r>
              <a:rPr lang="fi-FI" dirty="0"/>
              <a:t>Responder</a:t>
            </a:r>
            <a:endParaRPr lang="en-US" dirty="0"/>
          </a:p>
        </p:txBody>
      </p:sp>
      <p:sp>
        <p:nvSpPr>
          <p:cNvPr id="71" name="Text Placeholder 2">
            <a:extLst>
              <a:ext uri="{FF2B5EF4-FFF2-40B4-BE49-F238E27FC236}">
                <a16:creationId xmlns:a16="http://schemas.microsoft.com/office/drawing/2014/main" id="{8ECC873E-152A-5802-0D73-08FEBA19625E}"/>
              </a:ext>
            </a:extLst>
          </p:cNvPr>
          <p:cNvSpPr>
            <a:spLocks noGrp="1"/>
          </p:cNvSpPr>
          <p:nvPr>
            <p:ph type="body" sz="quarter" idx="10"/>
          </p:nvPr>
        </p:nvSpPr>
        <p:spPr>
          <a:xfrm>
            <a:off x="533400" y="5257800"/>
            <a:ext cx="9199093" cy="843502"/>
          </a:xfrm>
        </p:spPr>
        <p:txBody>
          <a:bodyPr/>
          <a:lstStyle/>
          <a:p>
            <a:r>
              <a:rPr lang="en-US" sz="1800" dirty="0"/>
              <a:t>Note that RpDuration can be longer than, e.g., exact 5 ms</a:t>
            </a:r>
          </a:p>
          <a:p>
            <a:r>
              <a:rPr lang="en-US" sz="1800" dirty="0"/>
              <a:t>ExtendedRpDuration defines number of MMS packets</a:t>
            </a:r>
          </a:p>
          <a:p>
            <a:endParaRPr lang="en-US" sz="1800" dirty="0"/>
          </a:p>
        </p:txBody>
      </p:sp>
      <p:grpSp>
        <p:nvGrpSpPr>
          <p:cNvPr id="72" name="Group 71">
            <a:extLst>
              <a:ext uri="{FF2B5EF4-FFF2-40B4-BE49-F238E27FC236}">
                <a16:creationId xmlns:a16="http://schemas.microsoft.com/office/drawing/2014/main" id="{8EF02D8C-22A9-D927-C4F0-E482800BD394}"/>
              </a:ext>
            </a:extLst>
          </p:cNvPr>
          <p:cNvGrpSpPr/>
          <p:nvPr/>
        </p:nvGrpSpPr>
        <p:grpSpPr>
          <a:xfrm>
            <a:off x="6120000" y="4680000"/>
            <a:ext cx="2700000" cy="0"/>
            <a:chOff x="3572400" y="4832400"/>
            <a:chExt cx="2700000" cy="0"/>
          </a:xfrm>
        </p:grpSpPr>
        <p:cxnSp>
          <p:nvCxnSpPr>
            <p:cNvPr id="73" name="Straight Arrow Connector 72">
              <a:extLst>
                <a:ext uri="{FF2B5EF4-FFF2-40B4-BE49-F238E27FC236}">
                  <a16:creationId xmlns:a16="http://schemas.microsoft.com/office/drawing/2014/main" id="{7AF0D857-D5E7-7DA8-F3CB-83FE80421C61}"/>
                </a:ext>
              </a:extLst>
            </p:cNvPr>
            <p:cNvCxnSpPr/>
            <p:nvPr/>
          </p:nvCxnSpPr>
          <p:spPr bwMode="auto">
            <a:xfrm>
              <a:off x="357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C4272A02-C86C-55F7-ACB8-C16EE43DBBFD}"/>
                </a:ext>
              </a:extLst>
            </p:cNvPr>
            <p:cNvCxnSpPr/>
            <p:nvPr/>
          </p:nvCxnSpPr>
          <p:spPr bwMode="auto">
            <a:xfrm>
              <a:off x="411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3B9F9EDF-2E4B-E2FB-2842-8761808F4D3E}"/>
                </a:ext>
              </a:extLst>
            </p:cNvPr>
            <p:cNvCxnSpPr/>
            <p:nvPr/>
          </p:nvCxnSpPr>
          <p:spPr bwMode="auto">
            <a:xfrm>
              <a:off x="465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Arrow Connector 75">
              <a:extLst>
                <a:ext uri="{FF2B5EF4-FFF2-40B4-BE49-F238E27FC236}">
                  <a16:creationId xmlns:a16="http://schemas.microsoft.com/office/drawing/2014/main" id="{0C358C00-1996-8E58-991D-A3FF8392190B}"/>
                </a:ext>
              </a:extLst>
            </p:cNvPr>
            <p:cNvCxnSpPr/>
            <p:nvPr/>
          </p:nvCxnSpPr>
          <p:spPr bwMode="auto">
            <a:xfrm>
              <a:off x="519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46976B15-63E6-3F8C-AF19-E567AC4D57D9}"/>
                </a:ext>
              </a:extLst>
            </p:cNvPr>
            <p:cNvCxnSpPr/>
            <p:nvPr/>
          </p:nvCxnSpPr>
          <p:spPr bwMode="auto">
            <a:xfrm>
              <a:off x="573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7" name="Rectangle 86">
            <a:extLst>
              <a:ext uri="{FF2B5EF4-FFF2-40B4-BE49-F238E27FC236}">
                <a16:creationId xmlns:a16="http://schemas.microsoft.com/office/drawing/2014/main" id="{E6D2B3D0-7DD3-7B10-5B1A-BB3BA5C8100A}"/>
              </a:ext>
            </a:extLst>
          </p:cNvPr>
          <p:cNvSpPr/>
          <p:nvPr/>
        </p:nvSpPr>
        <p:spPr bwMode="auto">
          <a:xfrm>
            <a:off x="9829800" y="3961006"/>
            <a:ext cx="2105467" cy="2287394"/>
          </a:xfrm>
          <a:prstGeom prst="rect">
            <a:avLst/>
          </a:prstGeom>
          <a:solidFill>
            <a:srgbClr val="C2FF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88" name="Straight Arrow Connector 87">
            <a:extLst>
              <a:ext uri="{FF2B5EF4-FFF2-40B4-BE49-F238E27FC236}">
                <a16:creationId xmlns:a16="http://schemas.microsoft.com/office/drawing/2014/main" id="{2D968D5A-5145-15DD-D341-DDCA79D4D865}"/>
              </a:ext>
            </a:extLst>
          </p:cNvPr>
          <p:cNvCxnSpPr/>
          <p:nvPr/>
        </p:nvCxnSpPr>
        <p:spPr bwMode="auto">
          <a:xfrm>
            <a:off x="10035900" y="4302607"/>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Rectangle 88">
            <a:extLst>
              <a:ext uri="{FF2B5EF4-FFF2-40B4-BE49-F238E27FC236}">
                <a16:creationId xmlns:a16="http://schemas.microsoft.com/office/drawing/2014/main" id="{5E8C9C3F-5E52-CBD8-BFF7-302FF4D9B53D}"/>
              </a:ext>
            </a:extLst>
          </p:cNvPr>
          <p:cNvSpPr/>
          <p:nvPr/>
        </p:nvSpPr>
        <p:spPr bwMode="auto">
          <a:xfrm>
            <a:off x="10134600" y="44642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90" name="Rectangle 89">
            <a:extLst>
              <a:ext uri="{FF2B5EF4-FFF2-40B4-BE49-F238E27FC236}">
                <a16:creationId xmlns:a16="http://schemas.microsoft.com/office/drawing/2014/main" id="{6FF11231-0038-9653-DD0A-AA9FC9EEADC4}"/>
              </a:ext>
            </a:extLst>
          </p:cNvPr>
          <p:cNvSpPr/>
          <p:nvPr/>
        </p:nvSpPr>
        <p:spPr bwMode="auto">
          <a:xfrm>
            <a:off x="10269900" y="4464207"/>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1" name="TextBox 90">
            <a:extLst>
              <a:ext uri="{FF2B5EF4-FFF2-40B4-BE49-F238E27FC236}">
                <a16:creationId xmlns:a16="http://schemas.microsoft.com/office/drawing/2014/main" id="{B112E232-CA92-84CE-A22C-5D1B24473FE2}"/>
              </a:ext>
            </a:extLst>
          </p:cNvPr>
          <p:cNvSpPr txBox="1"/>
          <p:nvPr/>
        </p:nvSpPr>
        <p:spPr>
          <a:xfrm>
            <a:off x="10672954" y="4122608"/>
            <a:ext cx="740908" cy="276999"/>
          </a:xfrm>
          <a:prstGeom prst="rect">
            <a:avLst/>
          </a:prstGeom>
          <a:noFill/>
        </p:spPr>
        <p:txBody>
          <a:bodyPr wrap="none" rtlCol="0">
            <a:spAutoFit/>
          </a:bodyPr>
          <a:lstStyle/>
          <a:p>
            <a:r>
              <a:rPr lang="fi-FI" dirty="0"/>
              <a:t>1 ms slot</a:t>
            </a:r>
            <a:endParaRPr lang="en-US" dirty="0"/>
          </a:p>
        </p:txBody>
      </p:sp>
      <p:sp>
        <p:nvSpPr>
          <p:cNvPr id="92" name="TextBox 91">
            <a:extLst>
              <a:ext uri="{FF2B5EF4-FFF2-40B4-BE49-F238E27FC236}">
                <a16:creationId xmlns:a16="http://schemas.microsoft.com/office/drawing/2014/main" id="{E2563090-007F-0187-B63A-6B81F7DA40F2}"/>
              </a:ext>
            </a:extLst>
          </p:cNvPr>
          <p:cNvSpPr txBox="1"/>
          <p:nvPr/>
        </p:nvSpPr>
        <p:spPr>
          <a:xfrm>
            <a:off x="10668000" y="4616611"/>
            <a:ext cx="1358064" cy="276999"/>
          </a:xfrm>
          <a:prstGeom prst="rect">
            <a:avLst/>
          </a:prstGeom>
          <a:noFill/>
        </p:spPr>
        <p:txBody>
          <a:bodyPr wrap="none" rtlCol="0">
            <a:spAutoFit/>
          </a:bodyPr>
          <a:lstStyle/>
          <a:p>
            <a:r>
              <a:rPr lang="fi-FI" dirty="0"/>
              <a:t>UWB SYNC+SFD</a:t>
            </a:r>
            <a:endParaRPr lang="en-US" dirty="0"/>
          </a:p>
        </p:txBody>
      </p:sp>
      <p:sp>
        <p:nvSpPr>
          <p:cNvPr id="93" name="Rectangle 92">
            <a:extLst>
              <a:ext uri="{FF2B5EF4-FFF2-40B4-BE49-F238E27FC236}">
                <a16:creationId xmlns:a16="http://schemas.microsoft.com/office/drawing/2014/main" id="{23326E7B-B6B2-3DF0-CA48-754E4A21DA60}"/>
              </a:ext>
            </a:extLst>
          </p:cNvPr>
          <p:cNvSpPr/>
          <p:nvPr/>
        </p:nvSpPr>
        <p:spPr bwMode="auto">
          <a:xfrm>
            <a:off x="10134600" y="49976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94" name="TextBox 93">
            <a:extLst>
              <a:ext uri="{FF2B5EF4-FFF2-40B4-BE49-F238E27FC236}">
                <a16:creationId xmlns:a16="http://schemas.microsoft.com/office/drawing/2014/main" id="{8CD4D27B-A486-C674-ABE0-FEE127E0C3E0}"/>
              </a:ext>
            </a:extLst>
          </p:cNvPr>
          <p:cNvSpPr txBox="1"/>
          <p:nvPr/>
        </p:nvSpPr>
        <p:spPr>
          <a:xfrm>
            <a:off x="10668000" y="5150011"/>
            <a:ext cx="1136850" cy="276999"/>
          </a:xfrm>
          <a:prstGeom prst="rect">
            <a:avLst/>
          </a:prstGeom>
          <a:noFill/>
        </p:spPr>
        <p:txBody>
          <a:bodyPr wrap="none" rtlCol="0">
            <a:spAutoFit/>
          </a:bodyPr>
          <a:lstStyle/>
          <a:p>
            <a:r>
              <a:rPr lang="fi-FI" dirty="0"/>
              <a:t>UWB RSF/RIF</a:t>
            </a:r>
            <a:endParaRPr lang="en-US" dirty="0"/>
          </a:p>
        </p:txBody>
      </p:sp>
    </p:spTree>
    <p:extLst>
      <p:ext uri="{BB962C8B-B14F-4D97-AF65-F5344CB8AC3E}">
        <p14:creationId xmlns:p14="http://schemas.microsoft.com/office/powerpoint/2010/main" val="223655769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219D3044-3310-E03E-CD96-2E647E1D5F26}"/>
              </a:ext>
            </a:extLst>
          </p:cNvPr>
          <p:cNvSpPr/>
          <p:nvPr/>
        </p:nvSpPr>
        <p:spPr bwMode="auto">
          <a:xfrm>
            <a:off x="9829800" y="3961006"/>
            <a:ext cx="2105467" cy="2287394"/>
          </a:xfrm>
          <a:prstGeom prst="rect">
            <a:avLst/>
          </a:prstGeom>
          <a:solidFill>
            <a:srgbClr val="C2FF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70D91675-5176-B31E-38A7-A138112D5383}"/>
              </a:ext>
            </a:extLst>
          </p:cNvPr>
          <p:cNvSpPr>
            <a:spLocks noGrp="1"/>
          </p:cNvSpPr>
          <p:nvPr>
            <p:ph type="title"/>
          </p:nvPr>
        </p:nvSpPr>
        <p:spPr/>
        <p:txBody>
          <a:bodyPr/>
          <a:lstStyle/>
          <a:p>
            <a:r>
              <a:rPr lang="en-US" dirty="0"/>
              <a:t>Non-Interleaved SS- and DS-TWR for NBA-MMS</a:t>
            </a:r>
          </a:p>
        </p:txBody>
      </p:sp>
      <p:cxnSp>
        <p:nvCxnSpPr>
          <p:cNvPr id="11" name="Straight Arrow Connector 10">
            <a:extLst>
              <a:ext uri="{FF2B5EF4-FFF2-40B4-BE49-F238E27FC236}">
                <a16:creationId xmlns:a16="http://schemas.microsoft.com/office/drawing/2014/main" id="{3B0186DA-9B13-D0F5-C459-74537E879577}"/>
              </a:ext>
            </a:extLst>
          </p:cNvPr>
          <p:cNvCxnSpPr/>
          <p:nvPr/>
        </p:nvCxnSpPr>
        <p:spPr bwMode="auto">
          <a:xfrm>
            <a:off x="39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a:extLst>
              <a:ext uri="{FF2B5EF4-FFF2-40B4-BE49-F238E27FC236}">
                <a16:creationId xmlns:a16="http://schemas.microsoft.com/office/drawing/2014/main" id="{8374F423-DD65-E7AA-268F-2A2D5F278C67}"/>
              </a:ext>
            </a:extLst>
          </p:cNvPr>
          <p:cNvCxnSpPr/>
          <p:nvPr/>
        </p:nvCxnSpPr>
        <p:spPr bwMode="auto">
          <a:xfrm>
            <a:off x="450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2D1EDEEB-B710-3E78-2F38-9E62192BC40C}"/>
              </a:ext>
            </a:extLst>
          </p:cNvPr>
          <p:cNvCxnSpPr/>
          <p:nvPr/>
        </p:nvCxnSpPr>
        <p:spPr bwMode="auto">
          <a:xfrm>
            <a:off x="504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348447F7-FB6D-238F-2EDE-E55CC2375F73}"/>
              </a:ext>
            </a:extLst>
          </p:cNvPr>
          <p:cNvCxnSpPr/>
          <p:nvPr/>
        </p:nvCxnSpPr>
        <p:spPr bwMode="auto">
          <a:xfrm>
            <a:off x="55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672D590E-113C-B4F0-D750-E9AE6CB3CC8C}"/>
              </a:ext>
            </a:extLst>
          </p:cNvPr>
          <p:cNvCxnSpPr/>
          <p:nvPr/>
        </p:nvCxnSpPr>
        <p:spPr bwMode="auto">
          <a:xfrm>
            <a:off x="61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8027A5AD-E69C-D6B6-300D-31BD0A38A0B1}"/>
              </a:ext>
            </a:extLst>
          </p:cNvPr>
          <p:cNvCxnSpPr/>
          <p:nvPr/>
        </p:nvCxnSpPr>
        <p:spPr bwMode="auto">
          <a:xfrm>
            <a:off x="66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Arrow Connector 44">
            <a:extLst>
              <a:ext uri="{FF2B5EF4-FFF2-40B4-BE49-F238E27FC236}">
                <a16:creationId xmlns:a16="http://schemas.microsoft.com/office/drawing/2014/main" id="{78CD05EC-2B3F-CD9E-FCB0-19C8C9E7401B}"/>
              </a:ext>
            </a:extLst>
          </p:cNvPr>
          <p:cNvCxnSpPr/>
          <p:nvPr/>
        </p:nvCxnSpPr>
        <p:spPr bwMode="auto">
          <a:xfrm>
            <a:off x="34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Arrow Connector 4">
            <a:extLst>
              <a:ext uri="{FF2B5EF4-FFF2-40B4-BE49-F238E27FC236}">
                <a16:creationId xmlns:a16="http://schemas.microsoft.com/office/drawing/2014/main" id="{C5A51835-47BC-C620-19EC-3BCCDE4A640F}"/>
              </a:ext>
            </a:extLst>
          </p:cNvPr>
          <p:cNvCxnSpPr/>
          <p:nvPr/>
        </p:nvCxnSpPr>
        <p:spPr bwMode="auto">
          <a:xfrm>
            <a:off x="7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Arrow Connector 5">
            <a:extLst>
              <a:ext uri="{FF2B5EF4-FFF2-40B4-BE49-F238E27FC236}">
                <a16:creationId xmlns:a16="http://schemas.microsoft.com/office/drawing/2014/main" id="{B7FEB85B-F84C-669B-4364-5FC5F77A2AB3}"/>
              </a:ext>
            </a:extLst>
          </p:cNvPr>
          <p:cNvCxnSpPr/>
          <p:nvPr/>
        </p:nvCxnSpPr>
        <p:spPr bwMode="auto">
          <a:xfrm>
            <a:off x="12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34">
            <a:extLst>
              <a:ext uri="{FF2B5EF4-FFF2-40B4-BE49-F238E27FC236}">
                <a16:creationId xmlns:a16="http://schemas.microsoft.com/office/drawing/2014/main" id="{5D001197-929E-D025-375E-7FD8F01659B8}"/>
              </a:ext>
            </a:extLst>
          </p:cNvPr>
          <p:cNvSpPr/>
          <p:nvPr/>
        </p:nvSpPr>
        <p:spPr bwMode="auto">
          <a:xfrm>
            <a:off x="719999" y="3505200"/>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6" name="Rectangle 35">
            <a:extLst>
              <a:ext uri="{FF2B5EF4-FFF2-40B4-BE49-F238E27FC236}">
                <a16:creationId xmlns:a16="http://schemas.microsoft.com/office/drawing/2014/main" id="{F2705CD9-74FF-9AB3-5D52-C72A1F369A4F}"/>
              </a:ext>
            </a:extLst>
          </p:cNvPr>
          <p:cNvSpPr/>
          <p:nvPr/>
        </p:nvSpPr>
        <p:spPr bwMode="auto">
          <a:xfrm>
            <a:off x="126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38" name="Group 37">
            <a:extLst>
              <a:ext uri="{FF2B5EF4-FFF2-40B4-BE49-F238E27FC236}">
                <a16:creationId xmlns:a16="http://schemas.microsoft.com/office/drawing/2014/main" id="{3900710B-C3A5-2708-B08A-8EFA103F0BD9}"/>
              </a:ext>
            </a:extLst>
          </p:cNvPr>
          <p:cNvGrpSpPr/>
          <p:nvPr/>
        </p:nvGrpSpPr>
        <p:grpSpPr>
          <a:xfrm>
            <a:off x="1800000" y="3240000"/>
            <a:ext cx="1080000" cy="360000"/>
            <a:chOff x="720000" y="3240000"/>
            <a:chExt cx="2160000" cy="360000"/>
          </a:xfrm>
        </p:grpSpPr>
        <p:cxnSp>
          <p:nvCxnSpPr>
            <p:cNvPr id="39" name="Straight Arrow Connector 38">
              <a:extLst>
                <a:ext uri="{FF2B5EF4-FFF2-40B4-BE49-F238E27FC236}">
                  <a16:creationId xmlns:a16="http://schemas.microsoft.com/office/drawing/2014/main" id="{9CA1E7FA-D2EA-3338-8632-3C088B0068A2}"/>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39">
              <a:extLst>
                <a:ext uri="{FF2B5EF4-FFF2-40B4-BE49-F238E27FC236}">
                  <a16:creationId xmlns:a16="http://schemas.microsoft.com/office/drawing/2014/main" id="{150569A5-92F7-970B-9C52-4D0544846EE2}"/>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Rectangle 40">
              <a:extLst>
                <a:ext uri="{FF2B5EF4-FFF2-40B4-BE49-F238E27FC236}">
                  <a16:creationId xmlns:a16="http://schemas.microsoft.com/office/drawing/2014/main" id="{F78C18C3-918E-14A9-4828-D33E18690A0A}"/>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Rectangle 41">
              <a:extLst>
                <a:ext uri="{FF2B5EF4-FFF2-40B4-BE49-F238E27FC236}">
                  <a16:creationId xmlns:a16="http://schemas.microsoft.com/office/drawing/2014/main" id="{DCF70752-1D22-CEB8-7759-F8F3A1EC8700}"/>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44" name="Straight Arrow Connector 43">
            <a:extLst>
              <a:ext uri="{FF2B5EF4-FFF2-40B4-BE49-F238E27FC236}">
                <a16:creationId xmlns:a16="http://schemas.microsoft.com/office/drawing/2014/main" id="{F6B4F316-BB61-E345-0A2D-A1DB61BF8C9E}"/>
              </a:ext>
            </a:extLst>
          </p:cNvPr>
          <p:cNvCxnSpPr/>
          <p:nvPr/>
        </p:nvCxnSpPr>
        <p:spPr bwMode="auto">
          <a:xfrm>
            <a:off x="28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a:extLst>
              <a:ext uri="{FF2B5EF4-FFF2-40B4-BE49-F238E27FC236}">
                <a16:creationId xmlns:a16="http://schemas.microsoft.com/office/drawing/2014/main" id="{82B04702-E3D3-71D2-0779-077611998548}"/>
              </a:ext>
            </a:extLst>
          </p:cNvPr>
          <p:cNvSpPr/>
          <p:nvPr/>
        </p:nvSpPr>
        <p:spPr bwMode="auto">
          <a:xfrm>
            <a:off x="288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1" name="Straight Arrow Connector 20">
            <a:extLst>
              <a:ext uri="{FF2B5EF4-FFF2-40B4-BE49-F238E27FC236}">
                <a16:creationId xmlns:a16="http://schemas.microsoft.com/office/drawing/2014/main" id="{C4072169-F7B1-01C0-74C6-3EC8C1758331}"/>
              </a:ext>
            </a:extLst>
          </p:cNvPr>
          <p:cNvCxnSpPr/>
          <p:nvPr/>
        </p:nvCxnSpPr>
        <p:spPr bwMode="auto">
          <a:xfrm>
            <a:off x="7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a:extLst>
              <a:ext uri="{FF2B5EF4-FFF2-40B4-BE49-F238E27FC236}">
                <a16:creationId xmlns:a16="http://schemas.microsoft.com/office/drawing/2014/main" id="{297FB030-8662-DBA2-1316-22483374E5C0}"/>
              </a:ext>
            </a:extLst>
          </p:cNvPr>
          <p:cNvCxnSpPr/>
          <p:nvPr/>
        </p:nvCxnSpPr>
        <p:spPr bwMode="auto">
          <a:xfrm>
            <a:off x="126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64477DDF-6948-2D35-1E4B-3B7CFE014EF7}"/>
              </a:ext>
            </a:extLst>
          </p:cNvPr>
          <p:cNvCxnSpPr/>
          <p:nvPr/>
        </p:nvCxnSpPr>
        <p:spPr bwMode="auto">
          <a:xfrm>
            <a:off x="180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a:extLst>
              <a:ext uri="{FF2B5EF4-FFF2-40B4-BE49-F238E27FC236}">
                <a16:creationId xmlns:a16="http://schemas.microsoft.com/office/drawing/2014/main" id="{75D97491-3851-4930-B4A2-F991E9B2995E}"/>
              </a:ext>
            </a:extLst>
          </p:cNvPr>
          <p:cNvCxnSpPr/>
          <p:nvPr/>
        </p:nvCxnSpPr>
        <p:spPr bwMode="auto">
          <a:xfrm>
            <a:off x="234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30">
            <a:extLst>
              <a:ext uri="{FF2B5EF4-FFF2-40B4-BE49-F238E27FC236}">
                <a16:creationId xmlns:a16="http://schemas.microsoft.com/office/drawing/2014/main" id="{4D6789AB-7739-2DDB-1473-E3BD7559057D}"/>
              </a:ext>
            </a:extLst>
          </p:cNvPr>
          <p:cNvCxnSpPr/>
          <p:nvPr/>
        </p:nvCxnSpPr>
        <p:spPr bwMode="auto">
          <a:xfrm>
            <a:off x="288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a16="http://schemas.microsoft.com/office/drawing/2014/main" id="{DB0014F3-47AE-E9F7-5F68-D1F4CCFECF01}"/>
              </a:ext>
            </a:extLst>
          </p:cNvPr>
          <p:cNvCxnSpPr/>
          <p:nvPr/>
        </p:nvCxnSpPr>
        <p:spPr bwMode="auto">
          <a:xfrm>
            <a:off x="34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a:extLst>
              <a:ext uri="{FF2B5EF4-FFF2-40B4-BE49-F238E27FC236}">
                <a16:creationId xmlns:a16="http://schemas.microsoft.com/office/drawing/2014/main" id="{98557806-1052-6C9E-6CB1-BE77AB4D8F06}"/>
              </a:ext>
            </a:extLst>
          </p:cNvPr>
          <p:cNvCxnSpPr/>
          <p:nvPr/>
        </p:nvCxnSpPr>
        <p:spPr bwMode="auto">
          <a:xfrm>
            <a:off x="396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tangle 61">
            <a:extLst>
              <a:ext uri="{FF2B5EF4-FFF2-40B4-BE49-F238E27FC236}">
                <a16:creationId xmlns:a16="http://schemas.microsoft.com/office/drawing/2014/main" id="{B7650278-A627-F014-AB7B-84FDDF7A57D2}"/>
              </a:ext>
            </a:extLst>
          </p:cNvPr>
          <p:cNvSpPr/>
          <p:nvPr/>
        </p:nvSpPr>
        <p:spPr bwMode="auto">
          <a:xfrm>
            <a:off x="3419999" y="4585200"/>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63" name="Rectangle 62">
            <a:extLst>
              <a:ext uri="{FF2B5EF4-FFF2-40B4-BE49-F238E27FC236}">
                <a16:creationId xmlns:a16="http://schemas.microsoft.com/office/drawing/2014/main" id="{BEB8A191-E34C-89BB-EC29-CE40DF96AC27}"/>
              </a:ext>
            </a:extLst>
          </p:cNvPr>
          <p:cNvSpPr/>
          <p:nvPr/>
        </p:nvSpPr>
        <p:spPr bwMode="auto">
          <a:xfrm>
            <a:off x="396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56" name="Straight Arrow Connector 55">
            <a:extLst>
              <a:ext uri="{FF2B5EF4-FFF2-40B4-BE49-F238E27FC236}">
                <a16:creationId xmlns:a16="http://schemas.microsoft.com/office/drawing/2014/main" id="{98B7D0A2-B20C-FA03-81BF-347CBCD28D8B}"/>
              </a:ext>
            </a:extLst>
          </p:cNvPr>
          <p:cNvCxnSpPr/>
          <p:nvPr/>
        </p:nvCxnSpPr>
        <p:spPr bwMode="auto">
          <a:xfrm>
            <a:off x="450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a:extLst>
              <a:ext uri="{FF2B5EF4-FFF2-40B4-BE49-F238E27FC236}">
                <a16:creationId xmlns:a16="http://schemas.microsoft.com/office/drawing/2014/main" id="{32A7BE7F-A23B-ED21-5BEE-00246FBDCBF0}"/>
              </a:ext>
            </a:extLst>
          </p:cNvPr>
          <p:cNvCxnSpPr/>
          <p:nvPr/>
        </p:nvCxnSpPr>
        <p:spPr bwMode="auto">
          <a:xfrm>
            <a:off x="504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a:extLst>
              <a:ext uri="{FF2B5EF4-FFF2-40B4-BE49-F238E27FC236}">
                <a16:creationId xmlns:a16="http://schemas.microsoft.com/office/drawing/2014/main" id="{11AE106A-6888-A489-B70A-C2EDF298FA18}"/>
              </a:ext>
            </a:extLst>
          </p:cNvPr>
          <p:cNvSpPr/>
          <p:nvPr/>
        </p:nvSpPr>
        <p:spPr bwMode="auto">
          <a:xfrm>
            <a:off x="450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9" name="Rectangle 58">
            <a:extLst>
              <a:ext uri="{FF2B5EF4-FFF2-40B4-BE49-F238E27FC236}">
                <a16:creationId xmlns:a16="http://schemas.microsoft.com/office/drawing/2014/main" id="{DE90B0D5-4464-60D1-CD7C-D217D150DDFE}"/>
              </a:ext>
            </a:extLst>
          </p:cNvPr>
          <p:cNvSpPr/>
          <p:nvPr/>
        </p:nvSpPr>
        <p:spPr bwMode="auto">
          <a:xfrm>
            <a:off x="504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53" name="Straight Arrow Connector 52">
            <a:extLst>
              <a:ext uri="{FF2B5EF4-FFF2-40B4-BE49-F238E27FC236}">
                <a16:creationId xmlns:a16="http://schemas.microsoft.com/office/drawing/2014/main" id="{FDC3CCC8-831E-22BF-1C2E-83CCB29CDCCA}"/>
              </a:ext>
            </a:extLst>
          </p:cNvPr>
          <p:cNvCxnSpPr/>
          <p:nvPr/>
        </p:nvCxnSpPr>
        <p:spPr bwMode="auto">
          <a:xfrm>
            <a:off x="558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Rectangle 53">
            <a:extLst>
              <a:ext uri="{FF2B5EF4-FFF2-40B4-BE49-F238E27FC236}">
                <a16:creationId xmlns:a16="http://schemas.microsoft.com/office/drawing/2014/main" id="{538FD026-91D5-1984-F899-DD8298760731}"/>
              </a:ext>
            </a:extLst>
          </p:cNvPr>
          <p:cNvSpPr/>
          <p:nvPr/>
        </p:nvSpPr>
        <p:spPr bwMode="auto">
          <a:xfrm>
            <a:off x="558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6" name="Straight Arrow Connector 25">
            <a:extLst>
              <a:ext uri="{FF2B5EF4-FFF2-40B4-BE49-F238E27FC236}">
                <a16:creationId xmlns:a16="http://schemas.microsoft.com/office/drawing/2014/main" id="{A40B642B-CADC-4365-AD43-6066AA3FEBEC}"/>
              </a:ext>
            </a:extLst>
          </p:cNvPr>
          <p:cNvCxnSpPr/>
          <p:nvPr/>
        </p:nvCxnSpPr>
        <p:spPr bwMode="auto">
          <a:xfrm>
            <a:off x="61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id="{EAB6F342-34D7-101B-A2B0-8D55CBAF90CB}"/>
              </a:ext>
            </a:extLst>
          </p:cNvPr>
          <p:cNvCxnSpPr/>
          <p:nvPr/>
        </p:nvCxnSpPr>
        <p:spPr bwMode="auto">
          <a:xfrm>
            <a:off x="66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ectangle 27">
            <a:extLst>
              <a:ext uri="{FF2B5EF4-FFF2-40B4-BE49-F238E27FC236}">
                <a16:creationId xmlns:a16="http://schemas.microsoft.com/office/drawing/2014/main" id="{12C74EC4-E474-A1A6-5C6F-CB62E1629C4E}"/>
              </a:ext>
            </a:extLst>
          </p:cNvPr>
          <p:cNvSpPr/>
          <p:nvPr/>
        </p:nvSpPr>
        <p:spPr bwMode="auto">
          <a:xfrm>
            <a:off x="6119999" y="3505200"/>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2" name="Rectangle 31">
            <a:extLst>
              <a:ext uri="{FF2B5EF4-FFF2-40B4-BE49-F238E27FC236}">
                <a16:creationId xmlns:a16="http://schemas.microsoft.com/office/drawing/2014/main" id="{50A07E25-CBA5-0896-DF2C-0C8B6DCEDF8D}"/>
              </a:ext>
            </a:extLst>
          </p:cNvPr>
          <p:cNvSpPr/>
          <p:nvPr/>
        </p:nvSpPr>
        <p:spPr bwMode="auto">
          <a:xfrm>
            <a:off x="666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8" name="Group 7">
            <a:extLst>
              <a:ext uri="{FF2B5EF4-FFF2-40B4-BE49-F238E27FC236}">
                <a16:creationId xmlns:a16="http://schemas.microsoft.com/office/drawing/2014/main" id="{990938D1-F527-A287-F22E-128EF6A2263F}"/>
              </a:ext>
            </a:extLst>
          </p:cNvPr>
          <p:cNvGrpSpPr/>
          <p:nvPr/>
        </p:nvGrpSpPr>
        <p:grpSpPr>
          <a:xfrm>
            <a:off x="7200000" y="3240000"/>
            <a:ext cx="1080000" cy="360000"/>
            <a:chOff x="720000" y="3240000"/>
            <a:chExt cx="2160000" cy="360000"/>
          </a:xfrm>
        </p:grpSpPr>
        <p:cxnSp>
          <p:nvCxnSpPr>
            <p:cNvPr id="14" name="Straight Arrow Connector 13">
              <a:extLst>
                <a:ext uri="{FF2B5EF4-FFF2-40B4-BE49-F238E27FC236}">
                  <a16:creationId xmlns:a16="http://schemas.microsoft.com/office/drawing/2014/main" id="{6ABA769A-FF1C-AB74-C0D8-6733875CEB80}"/>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CF9424AD-BA69-8890-EC85-F385BACD499F}"/>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a:extLst>
                <a:ext uri="{FF2B5EF4-FFF2-40B4-BE49-F238E27FC236}">
                  <a16:creationId xmlns:a16="http://schemas.microsoft.com/office/drawing/2014/main" id="{F1F4A950-68EF-8394-B015-5EAB4AC63040}"/>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5" name="Rectangle 24">
              <a:extLst>
                <a:ext uri="{FF2B5EF4-FFF2-40B4-BE49-F238E27FC236}">
                  <a16:creationId xmlns:a16="http://schemas.microsoft.com/office/drawing/2014/main" id="{9C453220-054D-A740-CEF2-EF1FB37D2C06}"/>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9" name="Straight Arrow Connector 8">
            <a:extLst>
              <a:ext uri="{FF2B5EF4-FFF2-40B4-BE49-F238E27FC236}">
                <a16:creationId xmlns:a16="http://schemas.microsoft.com/office/drawing/2014/main" id="{430BB52C-7751-43E0-D779-8A7C1C44CE3E}"/>
              </a:ext>
            </a:extLst>
          </p:cNvPr>
          <p:cNvCxnSpPr/>
          <p:nvPr/>
        </p:nvCxnSpPr>
        <p:spPr bwMode="auto">
          <a:xfrm>
            <a:off x="82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a:extLst>
              <a:ext uri="{FF2B5EF4-FFF2-40B4-BE49-F238E27FC236}">
                <a16:creationId xmlns:a16="http://schemas.microsoft.com/office/drawing/2014/main" id="{3B69BEBC-4260-39B9-6EBF-02F6B05DD36F}"/>
              </a:ext>
            </a:extLst>
          </p:cNvPr>
          <p:cNvSpPr/>
          <p:nvPr/>
        </p:nvSpPr>
        <p:spPr bwMode="auto">
          <a:xfrm>
            <a:off x="828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3" name="Right Brace 32">
            <a:extLst>
              <a:ext uri="{FF2B5EF4-FFF2-40B4-BE49-F238E27FC236}">
                <a16:creationId xmlns:a16="http://schemas.microsoft.com/office/drawing/2014/main" id="{1ED16508-411B-69F3-1335-D4CB22AD80EF}"/>
              </a:ext>
            </a:extLst>
          </p:cNvPr>
          <p:cNvSpPr/>
          <p:nvPr/>
        </p:nvSpPr>
        <p:spPr bwMode="auto">
          <a:xfrm rot="16200000">
            <a:off x="2259000" y="1980000"/>
            <a:ext cx="180000" cy="216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4" name="TextBox 33">
            <a:extLst>
              <a:ext uri="{FF2B5EF4-FFF2-40B4-BE49-F238E27FC236}">
                <a16:creationId xmlns:a16="http://schemas.microsoft.com/office/drawing/2014/main" id="{4CAE2225-9CB1-B5E4-28D2-01267A0F7361}"/>
              </a:ext>
            </a:extLst>
          </p:cNvPr>
          <p:cNvSpPr txBox="1"/>
          <p:nvPr/>
        </p:nvSpPr>
        <p:spPr>
          <a:xfrm>
            <a:off x="1905000" y="2672600"/>
            <a:ext cx="912429" cy="276999"/>
          </a:xfrm>
          <a:prstGeom prst="rect">
            <a:avLst/>
          </a:prstGeom>
          <a:noFill/>
        </p:spPr>
        <p:txBody>
          <a:bodyPr wrap="none" rtlCol="0">
            <a:spAutoFit/>
          </a:bodyPr>
          <a:lstStyle/>
          <a:p>
            <a:r>
              <a:rPr lang="fi-FI" dirty="0"/>
              <a:t>RpDuration</a:t>
            </a:r>
            <a:endParaRPr lang="en-US" dirty="0"/>
          </a:p>
        </p:txBody>
      </p:sp>
      <p:sp>
        <p:nvSpPr>
          <p:cNvPr id="47" name="TextBox 46">
            <a:extLst>
              <a:ext uri="{FF2B5EF4-FFF2-40B4-BE49-F238E27FC236}">
                <a16:creationId xmlns:a16="http://schemas.microsoft.com/office/drawing/2014/main" id="{0D012EBC-3F2F-8897-9A92-9233D4A9ED71}"/>
              </a:ext>
            </a:extLst>
          </p:cNvPr>
          <p:cNvSpPr txBox="1"/>
          <p:nvPr/>
        </p:nvSpPr>
        <p:spPr>
          <a:xfrm>
            <a:off x="3200138" y="2057400"/>
            <a:ext cx="1143262" cy="276999"/>
          </a:xfrm>
          <a:prstGeom prst="rect">
            <a:avLst/>
          </a:prstGeom>
          <a:noFill/>
        </p:spPr>
        <p:txBody>
          <a:bodyPr wrap="none" rtlCol="0">
            <a:spAutoFit/>
          </a:bodyPr>
          <a:lstStyle/>
          <a:p>
            <a:r>
              <a:rPr lang="fi-FI" dirty="0">
                <a:solidFill>
                  <a:srgbClr val="0432FF"/>
                </a:solidFill>
              </a:rPr>
              <a:t>2 x RpDuration</a:t>
            </a:r>
            <a:endParaRPr lang="en-US" dirty="0">
              <a:solidFill>
                <a:srgbClr val="0432FF"/>
              </a:solidFill>
            </a:endParaRPr>
          </a:p>
        </p:txBody>
      </p:sp>
      <p:sp>
        <p:nvSpPr>
          <p:cNvPr id="65" name="TextBox 64">
            <a:extLst>
              <a:ext uri="{FF2B5EF4-FFF2-40B4-BE49-F238E27FC236}">
                <a16:creationId xmlns:a16="http://schemas.microsoft.com/office/drawing/2014/main" id="{31AF1BB1-BEA5-4908-2B35-E00653CC18B4}"/>
              </a:ext>
            </a:extLst>
          </p:cNvPr>
          <p:cNvSpPr txBox="1"/>
          <p:nvPr/>
        </p:nvSpPr>
        <p:spPr>
          <a:xfrm>
            <a:off x="4419600" y="1399401"/>
            <a:ext cx="1143262" cy="276999"/>
          </a:xfrm>
          <a:prstGeom prst="rect">
            <a:avLst/>
          </a:prstGeom>
          <a:noFill/>
        </p:spPr>
        <p:txBody>
          <a:bodyPr wrap="none" rtlCol="0">
            <a:spAutoFit/>
          </a:bodyPr>
          <a:lstStyle/>
          <a:p>
            <a:r>
              <a:rPr lang="fi-FI" dirty="0">
                <a:solidFill>
                  <a:srgbClr val="7030A0"/>
                </a:solidFill>
              </a:rPr>
              <a:t>3 x RpDuration</a:t>
            </a:r>
            <a:endParaRPr lang="en-US" dirty="0">
              <a:solidFill>
                <a:srgbClr val="7030A0"/>
              </a:solidFill>
            </a:endParaRPr>
          </a:p>
        </p:txBody>
      </p:sp>
      <p:sp>
        <p:nvSpPr>
          <p:cNvPr id="66" name="TextBox 65">
            <a:extLst>
              <a:ext uri="{FF2B5EF4-FFF2-40B4-BE49-F238E27FC236}">
                <a16:creationId xmlns:a16="http://schemas.microsoft.com/office/drawing/2014/main" id="{9B5CD6EF-0CC7-EA35-6545-4EC5C330A270}"/>
              </a:ext>
            </a:extLst>
          </p:cNvPr>
          <p:cNvSpPr txBox="1"/>
          <p:nvPr/>
        </p:nvSpPr>
        <p:spPr>
          <a:xfrm>
            <a:off x="9650552" y="2086434"/>
            <a:ext cx="1229696" cy="646331"/>
          </a:xfrm>
          <a:prstGeom prst="rect">
            <a:avLst/>
          </a:prstGeom>
          <a:noFill/>
        </p:spPr>
        <p:txBody>
          <a:bodyPr wrap="none" rtlCol="0">
            <a:spAutoFit/>
          </a:bodyPr>
          <a:lstStyle/>
          <a:p>
            <a:r>
              <a:rPr lang="en-US" dirty="0"/>
              <a:t>Report content:</a:t>
            </a:r>
          </a:p>
          <a:p>
            <a:r>
              <a:rPr lang="en-US" dirty="0"/>
              <a:t>Responder T</a:t>
            </a:r>
            <a:r>
              <a:rPr lang="en-US" baseline="-25000" dirty="0"/>
              <a:t>reply1</a:t>
            </a:r>
          </a:p>
          <a:p>
            <a:r>
              <a:rPr lang="en-US" dirty="0"/>
              <a:t>Initiator T</a:t>
            </a:r>
            <a:r>
              <a:rPr lang="en-US" baseline="-25000" dirty="0"/>
              <a:t>reply2</a:t>
            </a:r>
          </a:p>
        </p:txBody>
      </p:sp>
      <p:sp>
        <p:nvSpPr>
          <p:cNvPr id="67" name="Right Brace 66">
            <a:extLst>
              <a:ext uri="{FF2B5EF4-FFF2-40B4-BE49-F238E27FC236}">
                <a16:creationId xmlns:a16="http://schemas.microsoft.com/office/drawing/2014/main" id="{D99F601F-237F-4AC2-F5F9-E92EB0D21AF4}"/>
              </a:ext>
            </a:extLst>
          </p:cNvPr>
          <p:cNvSpPr/>
          <p:nvPr/>
        </p:nvSpPr>
        <p:spPr bwMode="auto">
          <a:xfrm rot="16200000">
            <a:off x="10175400" y="492600"/>
            <a:ext cx="180000" cy="270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68" name="TextBox 67">
            <a:extLst>
              <a:ext uri="{FF2B5EF4-FFF2-40B4-BE49-F238E27FC236}">
                <a16:creationId xmlns:a16="http://schemas.microsoft.com/office/drawing/2014/main" id="{6515AE0C-36F6-A293-764F-D4DA5E28C028}"/>
              </a:ext>
            </a:extLst>
          </p:cNvPr>
          <p:cNvSpPr txBox="1"/>
          <p:nvPr/>
        </p:nvSpPr>
        <p:spPr>
          <a:xfrm>
            <a:off x="9666776" y="1455200"/>
            <a:ext cx="1229824" cy="276999"/>
          </a:xfrm>
          <a:prstGeom prst="rect">
            <a:avLst/>
          </a:prstGeom>
          <a:noFill/>
        </p:spPr>
        <p:txBody>
          <a:bodyPr wrap="none" rtlCol="0">
            <a:spAutoFit/>
          </a:bodyPr>
          <a:lstStyle/>
          <a:p>
            <a:r>
              <a:rPr lang="fi-FI" dirty="0"/>
              <a:t>Reporting phase </a:t>
            </a:r>
            <a:endParaRPr lang="en-US" dirty="0"/>
          </a:p>
        </p:txBody>
      </p:sp>
      <p:sp>
        <p:nvSpPr>
          <p:cNvPr id="3" name="TextBox 2">
            <a:extLst>
              <a:ext uri="{FF2B5EF4-FFF2-40B4-BE49-F238E27FC236}">
                <a16:creationId xmlns:a16="http://schemas.microsoft.com/office/drawing/2014/main" id="{B57DF49A-A78F-592C-3499-961B68D178B7}"/>
              </a:ext>
            </a:extLst>
          </p:cNvPr>
          <p:cNvSpPr txBox="1"/>
          <p:nvPr/>
        </p:nvSpPr>
        <p:spPr>
          <a:xfrm rot="16200000">
            <a:off x="53633" y="3461497"/>
            <a:ext cx="683200" cy="276999"/>
          </a:xfrm>
          <a:prstGeom prst="rect">
            <a:avLst/>
          </a:prstGeom>
          <a:noFill/>
        </p:spPr>
        <p:txBody>
          <a:bodyPr wrap="none" rtlCol="0">
            <a:spAutoFit/>
          </a:bodyPr>
          <a:lstStyle/>
          <a:p>
            <a:r>
              <a:rPr lang="fi-FI" dirty="0"/>
              <a:t>Initiator</a:t>
            </a:r>
            <a:endParaRPr lang="en-US" dirty="0"/>
          </a:p>
        </p:txBody>
      </p:sp>
      <p:sp>
        <p:nvSpPr>
          <p:cNvPr id="29" name="TextBox 28">
            <a:extLst>
              <a:ext uri="{FF2B5EF4-FFF2-40B4-BE49-F238E27FC236}">
                <a16:creationId xmlns:a16="http://schemas.microsoft.com/office/drawing/2014/main" id="{A5C6FE71-4BE7-D77E-A73E-432213270F46}"/>
              </a:ext>
            </a:extLst>
          </p:cNvPr>
          <p:cNvSpPr txBox="1"/>
          <p:nvPr/>
        </p:nvSpPr>
        <p:spPr>
          <a:xfrm rot="16200000">
            <a:off x="-26976" y="4541497"/>
            <a:ext cx="843501" cy="276999"/>
          </a:xfrm>
          <a:prstGeom prst="rect">
            <a:avLst/>
          </a:prstGeom>
          <a:noFill/>
        </p:spPr>
        <p:txBody>
          <a:bodyPr wrap="none" rtlCol="0">
            <a:spAutoFit/>
          </a:bodyPr>
          <a:lstStyle/>
          <a:p>
            <a:r>
              <a:rPr lang="fi-FI" dirty="0"/>
              <a:t>Responder</a:t>
            </a:r>
            <a:endParaRPr lang="en-US" dirty="0"/>
          </a:p>
        </p:txBody>
      </p:sp>
      <p:sp>
        <p:nvSpPr>
          <p:cNvPr id="30" name="Right Brace 29">
            <a:extLst>
              <a:ext uri="{FF2B5EF4-FFF2-40B4-BE49-F238E27FC236}">
                <a16:creationId xmlns:a16="http://schemas.microsoft.com/office/drawing/2014/main" id="{180608E2-82F3-2D45-137F-535C3305C31D}"/>
              </a:ext>
            </a:extLst>
          </p:cNvPr>
          <p:cNvSpPr/>
          <p:nvPr/>
        </p:nvSpPr>
        <p:spPr bwMode="auto">
          <a:xfrm rot="16200000">
            <a:off x="2259000" y="1372201"/>
            <a:ext cx="180000" cy="2160000"/>
          </a:xfrm>
          <a:prstGeom prst="rightBrace">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69" name="Right Brace 68">
            <a:extLst>
              <a:ext uri="{FF2B5EF4-FFF2-40B4-BE49-F238E27FC236}">
                <a16:creationId xmlns:a16="http://schemas.microsoft.com/office/drawing/2014/main" id="{958D3EF3-C375-BCBA-DC25-B2D5EE63F62E}"/>
              </a:ext>
            </a:extLst>
          </p:cNvPr>
          <p:cNvSpPr/>
          <p:nvPr/>
        </p:nvSpPr>
        <p:spPr bwMode="auto">
          <a:xfrm rot="16200000">
            <a:off x="4926000" y="1372201"/>
            <a:ext cx="180000" cy="2160000"/>
          </a:xfrm>
          <a:prstGeom prst="rightBrace">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0" name="Right Brace 69">
            <a:extLst>
              <a:ext uri="{FF2B5EF4-FFF2-40B4-BE49-F238E27FC236}">
                <a16:creationId xmlns:a16="http://schemas.microsoft.com/office/drawing/2014/main" id="{78F4D3CF-5F00-628B-8C3D-4C79A70E8D97}"/>
              </a:ext>
            </a:extLst>
          </p:cNvPr>
          <p:cNvSpPr/>
          <p:nvPr/>
        </p:nvSpPr>
        <p:spPr bwMode="auto">
          <a:xfrm rot="16200000">
            <a:off x="2285400" y="762601"/>
            <a:ext cx="180000" cy="2160000"/>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1" name="Right Brace 70">
            <a:extLst>
              <a:ext uri="{FF2B5EF4-FFF2-40B4-BE49-F238E27FC236}">
                <a16:creationId xmlns:a16="http://schemas.microsoft.com/office/drawing/2014/main" id="{28114A3D-DF98-5917-DA60-746FC5781A30}"/>
              </a:ext>
            </a:extLst>
          </p:cNvPr>
          <p:cNvSpPr/>
          <p:nvPr/>
        </p:nvSpPr>
        <p:spPr bwMode="auto">
          <a:xfrm rot="16200000">
            <a:off x="4952400" y="762601"/>
            <a:ext cx="180000" cy="2160000"/>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3" name="Right Brace 72">
            <a:extLst>
              <a:ext uri="{FF2B5EF4-FFF2-40B4-BE49-F238E27FC236}">
                <a16:creationId xmlns:a16="http://schemas.microsoft.com/office/drawing/2014/main" id="{8E857004-9340-13A6-022F-B0C65DB76E30}"/>
              </a:ext>
            </a:extLst>
          </p:cNvPr>
          <p:cNvSpPr/>
          <p:nvPr/>
        </p:nvSpPr>
        <p:spPr bwMode="auto">
          <a:xfrm rot="16200000">
            <a:off x="7619400" y="762601"/>
            <a:ext cx="180000" cy="2160000"/>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81" name="Group 80">
            <a:extLst>
              <a:ext uri="{FF2B5EF4-FFF2-40B4-BE49-F238E27FC236}">
                <a16:creationId xmlns:a16="http://schemas.microsoft.com/office/drawing/2014/main" id="{A053350C-6B55-04BF-EFF5-418078453038}"/>
              </a:ext>
            </a:extLst>
          </p:cNvPr>
          <p:cNvGrpSpPr/>
          <p:nvPr/>
        </p:nvGrpSpPr>
        <p:grpSpPr>
          <a:xfrm>
            <a:off x="6120000" y="4680000"/>
            <a:ext cx="2700000" cy="0"/>
            <a:chOff x="3572400" y="4832400"/>
            <a:chExt cx="2700000" cy="0"/>
          </a:xfrm>
        </p:grpSpPr>
        <p:cxnSp>
          <p:nvCxnSpPr>
            <p:cNvPr id="76" name="Straight Arrow Connector 75">
              <a:extLst>
                <a:ext uri="{FF2B5EF4-FFF2-40B4-BE49-F238E27FC236}">
                  <a16:creationId xmlns:a16="http://schemas.microsoft.com/office/drawing/2014/main" id="{179B9677-53D8-853F-5DE7-309FDCAE948C}"/>
                </a:ext>
              </a:extLst>
            </p:cNvPr>
            <p:cNvCxnSpPr/>
            <p:nvPr/>
          </p:nvCxnSpPr>
          <p:spPr bwMode="auto">
            <a:xfrm>
              <a:off x="357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83653590-78C2-A3D8-675C-6ECC1672313A}"/>
                </a:ext>
              </a:extLst>
            </p:cNvPr>
            <p:cNvCxnSpPr/>
            <p:nvPr/>
          </p:nvCxnSpPr>
          <p:spPr bwMode="auto">
            <a:xfrm>
              <a:off x="411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Arrow Connector 77">
              <a:extLst>
                <a:ext uri="{FF2B5EF4-FFF2-40B4-BE49-F238E27FC236}">
                  <a16:creationId xmlns:a16="http://schemas.microsoft.com/office/drawing/2014/main" id="{38F7407D-0021-C1EC-9C83-3EE145693D1B}"/>
                </a:ext>
              </a:extLst>
            </p:cNvPr>
            <p:cNvCxnSpPr/>
            <p:nvPr/>
          </p:nvCxnSpPr>
          <p:spPr bwMode="auto">
            <a:xfrm>
              <a:off x="465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9CECD514-50E8-1FE7-EA02-598552DEAB52}"/>
                </a:ext>
              </a:extLst>
            </p:cNvPr>
            <p:cNvCxnSpPr/>
            <p:nvPr/>
          </p:nvCxnSpPr>
          <p:spPr bwMode="auto">
            <a:xfrm>
              <a:off x="519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Arrow Connector 79">
              <a:extLst>
                <a:ext uri="{FF2B5EF4-FFF2-40B4-BE49-F238E27FC236}">
                  <a16:creationId xmlns:a16="http://schemas.microsoft.com/office/drawing/2014/main" id="{75F0B23E-C204-DBFF-DFBA-995DF70D72C2}"/>
                </a:ext>
              </a:extLst>
            </p:cNvPr>
            <p:cNvCxnSpPr/>
            <p:nvPr/>
          </p:nvCxnSpPr>
          <p:spPr bwMode="auto">
            <a:xfrm>
              <a:off x="573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2" name="Straight Arrow Connector 81">
            <a:extLst>
              <a:ext uri="{FF2B5EF4-FFF2-40B4-BE49-F238E27FC236}">
                <a16:creationId xmlns:a16="http://schemas.microsoft.com/office/drawing/2014/main" id="{DD7ED57E-1543-266B-8742-581562D655DA}"/>
              </a:ext>
            </a:extLst>
          </p:cNvPr>
          <p:cNvCxnSpPr/>
          <p:nvPr/>
        </p:nvCxnSpPr>
        <p:spPr bwMode="auto">
          <a:xfrm>
            <a:off x="10035900" y="4302607"/>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TextBox 84">
            <a:extLst>
              <a:ext uri="{FF2B5EF4-FFF2-40B4-BE49-F238E27FC236}">
                <a16:creationId xmlns:a16="http://schemas.microsoft.com/office/drawing/2014/main" id="{01E5AA62-CB17-FB9C-7B91-8A608C8FFF1E}"/>
              </a:ext>
            </a:extLst>
          </p:cNvPr>
          <p:cNvSpPr txBox="1"/>
          <p:nvPr/>
        </p:nvSpPr>
        <p:spPr>
          <a:xfrm>
            <a:off x="10672954" y="4122608"/>
            <a:ext cx="740908" cy="276999"/>
          </a:xfrm>
          <a:prstGeom prst="rect">
            <a:avLst/>
          </a:prstGeom>
          <a:noFill/>
        </p:spPr>
        <p:txBody>
          <a:bodyPr wrap="none" rtlCol="0">
            <a:spAutoFit/>
          </a:bodyPr>
          <a:lstStyle/>
          <a:p>
            <a:r>
              <a:rPr lang="fi-FI" dirty="0"/>
              <a:t>1 ms slot</a:t>
            </a:r>
            <a:endParaRPr lang="en-US" dirty="0"/>
          </a:p>
        </p:txBody>
      </p:sp>
      <p:sp>
        <p:nvSpPr>
          <p:cNvPr id="87" name="Rectangle 86">
            <a:extLst>
              <a:ext uri="{FF2B5EF4-FFF2-40B4-BE49-F238E27FC236}">
                <a16:creationId xmlns:a16="http://schemas.microsoft.com/office/drawing/2014/main" id="{410930F9-733A-A40D-DA46-0E439E20D427}"/>
              </a:ext>
            </a:extLst>
          </p:cNvPr>
          <p:cNvSpPr/>
          <p:nvPr/>
        </p:nvSpPr>
        <p:spPr bwMode="auto">
          <a:xfrm>
            <a:off x="10134600" y="49976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88" name="TextBox 87">
            <a:extLst>
              <a:ext uri="{FF2B5EF4-FFF2-40B4-BE49-F238E27FC236}">
                <a16:creationId xmlns:a16="http://schemas.microsoft.com/office/drawing/2014/main" id="{1A9A4E84-79AE-DF72-E43B-679B5AB1F701}"/>
              </a:ext>
            </a:extLst>
          </p:cNvPr>
          <p:cNvSpPr txBox="1"/>
          <p:nvPr/>
        </p:nvSpPr>
        <p:spPr>
          <a:xfrm>
            <a:off x="10668000" y="5150011"/>
            <a:ext cx="1136850" cy="276999"/>
          </a:xfrm>
          <a:prstGeom prst="rect">
            <a:avLst/>
          </a:prstGeom>
          <a:noFill/>
        </p:spPr>
        <p:txBody>
          <a:bodyPr wrap="none" rtlCol="0">
            <a:spAutoFit/>
          </a:bodyPr>
          <a:lstStyle/>
          <a:p>
            <a:r>
              <a:rPr lang="fi-FI" dirty="0"/>
              <a:t>UWB RSF/RIF</a:t>
            </a:r>
            <a:endParaRPr lang="en-US" dirty="0"/>
          </a:p>
        </p:txBody>
      </p:sp>
      <p:sp>
        <p:nvSpPr>
          <p:cNvPr id="89" name="Rectangle 88">
            <a:extLst>
              <a:ext uri="{FF2B5EF4-FFF2-40B4-BE49-F238E27FC236}">
                <a16:creationId xmlns:a16="http://schemas.microsoft.com/office/drawing/2014/main" id="{291F09BC-F2F4-3A7C-6C10-4C518E7AD437}"/>
              </a:ext>
            </a:extLst>
          </p:cNvPr>
          <p:cNvSpPr/>
          <p:nvPr/>
        </p:nvSpPr>
        <p:spPr bwMode="auto">
          <a:xfrm>
            <a:off x="10142220" y="4712597"/>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94" name="TextBox 93">
            <a:extLst>
              <a:ext uri="{FF2B5EF4-FFF2-40B4-BE49-F238E27FC236}">
                <a16:creationId xmlns:a16="http://schemas.microsoft.com/office/drawing/2014/main" id="{E9A578C7-3312-6AF2-EC2F-8944F2A4018D}"/>
              </a:ext>
            </a:extLst>
          </p:cNvPr>
          <p:cNvSpPr txBox="1"/>
          <p:nvPr/>
        </p:nvSpPr>
        <p:spPr>
          <a:xfrm>
            <a:off x="10668000" y="4599801"/>
            <a:ext cx="840295" cy="276999"/>
          </a:xfrm>
          <a:prstGeom prst="rect">
            <a:avLst/>
          </a:prstGeom>
          <a:noFill/>
        </p:spPr>
        <p:txBody>
          <a:bodyPr wrap="none" rtlCol="0">
            <a:spAutoFit/>
          </a:bodyPr>
          <a:lstStyle/>
          <a:p>
            <a:r>
              <a:rPr lang="fi-FI" dirty="0"/>
              <a:t>NB packet</a:t>
            </a:r>
            <a:endParaRPr lang="en-US" dirty="0"/>
          </a:p>
        </p:txBody>
      </p:sp>
      <p:sp>
        <p:nvSpPr>
          <p:cNvPr id="51" name="Text Placeholder 2">
            <a:extLst>
              <a:ext uri="{FF2B5EF4-FFF2-40B4-BE49-F238E27FC236}">
                <a16:creationId xmlns:a16="http://schemas.microsoft.com/office/drawing/2014/main" id="{3395F3FB-723A-6A0E-54B3-7E32CE2A3D7A}"/>
              </a:ext>
            </a:extLst>
          </p:cNvPr>
          <p:cNvSpPr>
            <a:spLocks noGrp="1"/>
          </p:cNvSpPr>
          <p:nvPr>
            <p:ph type="body" sz="quarter" idx="10"/>
          </p:nvPr>
        </p:nvSpPr>
        <p:spPr>
          <a:xfrm>
            <a:off x="533400" y="5267397"/>
            <a:ext cx="9199093" cy="843502"/>
          </a:xfrm>
        </p:spPr>
        <p:txBody>
          <a:bodyPr/>
          <a:lstStyle/>
          <a:p>
            <a:r>
              <a:rPr lang="en-US" sz="1800" dirty="0"/>
              <a:t>Initiator NB slots length is defined by macMmsRcpPollNSlots</a:t>
            </a:r>
          </a:p>
          <a:p>
            <a:r>
              <a:rPr lang="en-US" sz="1800" dirty="0"/>
              <a:t>Responder NB slot length is defined be macMmsRcpRespNSlots</a:t>
            </a:r>
          </a:p>
          <a:p>
            <a:r>
              <a:rPr lang="en-US" sz="1800" dirty="0"/>
              <a:t>ExtendedRpDuration defines number of MMS packets</a:t>
            </a:r>
          </a:p>
          <a:p>
            <a:endParaRPr lang="en-US" sz="1800" dirty="0"/>
          </a:p>
          <a:p>
            <a:endParaRPr lang="en-US" sz="1800" dirty="0"/>
          </a:p>
          <a:p>
            <a:endParaRPr lang="en-US" sz="1800" dirty="0"/>
          </a:p>
        </p:txBody>
      </p:sp>
      <p:grpSp>
        <p:nvGrpSpPr>
          <p:cNvPr id="48" name="Group 47">
            <a:extLst>
              <a:ext uri="{FF2B5EF4-FFF2-40B4-BE49-F238E27FC236}">
                <a16:creationId xmlns:a16="http://schemas.microsoft.com/office/drawing/2014/main" id="{4710E0BC-A01B-1E73-2722-B124F957EB50}"/>
              </a:ext>
            </a:extLst>
          </p:cNvPr>
          <p:cNvGrpSpPr/>
          <p:nvPr/>
        </p:nvGrpSpPr>
        <p:grpSpPr>
          <a:xfrm>
            <a:off x="594244" y="2857654"/>
            <a:ext cx="823677" cy="598947"/>
            <a:chOff x="594244" y="2857654"/>
            <a:chExt cx="823677" cy="598947"/>
          </a:xfrm>
        </p:grpSpPr>
        <p:sp>
          <p:nvSpPr>
            <p:cNvPr id="4" name="Right Brace 3">
              <a:extLst>
                <a:ext uri="{FF2B5EF4-FFF2-40B4-BE49-F238E27FC236}">
                  <a16:creationId xmlns:a16="http://schemas.microsoft.com/office/drawing/2014/main" id="{89AFB2AD-4C4B-62CA-2879-293AAB2F700D}"/>
                </a:ext>
              </a:extLst>
            </p:cNvPr>
            <p:cNvSpPr/>
            <p:nvPr/>
          </p:nvSpPr>
          <p:spPr bwMode="auto">
            <a:xfrm rot="16200000">
              <a:off x="901574" y="3104642"/>
              <a:ext cx="180000" cy="52391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B9CAAAB7-C306-55ED-AFF5-2C0E36A62ECD}"/>
                </a:ext>
              </a:extLst>
            </p:cNvPr>
            <p:cNvSpPr txBox="1"/>
            <p:nvPr/>
          </p:nvSpPr>
          <p:spPr>
            <a:xfrm>
              <a:off x="594244" y="2857654"/>
              <a:ext cx="823677" cy="415498"/>
            </a:xfrm>
            <a:prstGeom prst="rect">
              <a:avLst/>
            </a:prstGeom>
            <a:noFill/>
          </p:spPr>
          <p:txBody>
            <a:bodyPr wrap="square">
              <a:spAutoFit/>
            </a:bodyPr>
            <a:lstStyle/>
            <a:p>
              <a:pPr algn="ctr"/>
              <a:r>
                <a:rPr lang="en-US" sz="700" dirty="0"/>
                <a:t>macMms</a:t>
              </a:r>
              <a:br>
                <a:rPr lang="en-US" sz="700" dirty="0"/>
              </a:br>
              <a:r>
                <a:rPr lang="en-US" sz="700" dirty="0"/>
                <a:t>RcpPoll</a:t>
              </a:r>
              <a:br>
                <a:rPr lang="en-US" sz="700" dirty="0"/>
              </a:br>
              <a:r>
                <a:rPr lang="en-US" sz="700" dirty="0"/>
                <a:t>NSlots</a:t>
              </a:r>
            </a:p>
          </p:txBody>
        </p:sp>
      </p:grpSp>
      <p:grpSp>
        <p:nvGrpSpPr>
          <p:cNvPr id="49" name="Group 48">
            <a:extLst>
              <a:ext uri="{FF2B5EF4-FFF2-40B4-BE49-F238E27FC236}">
                <a16:creationId xmlns:a16="http://schemas.microsoft.com/office/drawing/2014/main" id="{47F88736-3CAC-DAFC-1310-50B9E0FAE411}"/>
              </a:ext>
            </a:extLst>
          </p:cNvPr>
          <p:cNvGrpSpPr/>
          <p:nvPr/>
        </p:nvGrpSpPr>
        <p:grpSpPr>
          <a:xfrm>
            <a:off x="5985159" y="2858853"/>
            <a:ext cx="823677" cy="598947"/>
            <a:chOff x="594244" y="2857654"/>
            <a:chExt cx="823677" cy="598947"/>
          </a:xfrm>
        </p:grpSpPr>
        <p:sp>
          <p:nvSpPr>
            <p:cNvPr id="50" name="Right Brace 49">
              <a:extLst>
                <a:ext uri="{FF2B5EF4-FFF2-40B4-BE49-F238E27FC236}">
                  <a16:creationId xmlns:a16="http://schemas.microsoft.com/office/drawing/2014/main" id="{F32678A1-411F-7128-35B8-4942B07C42D8}"/>
                </a:ext>
              </a:extLst>
            </p:cNvPr>
            <p:cNvSpPr/>
            <p:nvPr/>
          </p:nvSpPr>
          <p:spPr bwMode="auto">
            <a:xfrm rot="16200000">
              <a:off x="901574" y="3104642"/>
              <a:ext cx="180000" cy="52391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2" name="TextBox 51">
              <a:extLst>
                <a:ext uri="{FF2B5EF4-FFF2-40B4-BE49-F238E27FC236}">
                  <a16:creationId xmlns:a16="http://schemas.microsoft.com/office/drawing/2014/main" id="{A10A702E-DC59-E931-4A71-5DF2862033D0}"/>
                </a:ext>
              </a:extLst>
            </p:cNvPr>
            <p:cNvSpPr txBox="1"/>
            <p:nvPr/>
          </p:nvSpPr>
          <p:spPr>
            <a:xfrm>
              <a:off x="594244" y="2857654"/>
              <a:ext cx="823677" cy="415498"/>
            </a:xfrm>
            <a:prstGeom prst="rect">
              <a:avLst/>
            </a:prstGeom>
            <a:noFill/>
          </p:spPr>
          <p:txBody>
            <a:bodyPr wrap="square">
              <a:spAutoFit/>
            </a:bodyPr>
            <a:lstStyle/>
            <a:p>
              <a:pPr algn="ctr"/>
              <a:r>
                <a:rPr lang="en-US" sz="700" dirty="0"/>
                <a:t>macMms</a:t>
              </a:r>
              <a:br>
                <a:rPr lang="en-US" sz="700" dirty="0"/>
              </a:br>
              <a:r>
                <a:rPr lang="en-US" sz="700" dirty="0"/>
                <a:t>RcpPoll</a:t>
              </a:r>
              <a:br>
                <a:rPr lang="en-US" sz="700" dirty="0"/>
              </a:br>
              <a:r>
                <a:rPr lang="en-US" sz="700" dirty="0"/>
                <a:t>NSlots</a:t>
              </a:r>
            </a:p>
          </p:txBody>
        </p:sp>
      </p:grpSp>
      <p:grpSp>
        <p:nvGrpSpPr>
          <p:cNvPr id="55" name="Group 54">
            <a:extLst>
              <a:ext uri="{FF2B5EF4-FFF2-40B4-BE49-F238E27FC236}">
                <a16:creationId xmlns:a16="http://schemas.microsoft.com/office/drawing/2014/main" id="{1491EB16-2833-6763-68A4-50E85F865FDE}"/>
              </a:ext>
            </a:extLst>
          </p:cNvPr>
          <p:cNvGrpSpPr/>
          <p:nvPr/>
        </p:nvGrpSpPr>
        <p:grpSpPr>
          <a:xfrm>
            <a:off x="3288792" y="3948411"/>
            <a:ext cx="823677" cy="598947"/>
            <a:chOff x="594244" y="2857654"/>
            <a:chExt cx="823677" cy="598947"/>
          </a:xfrm>
        </p:grpSpPr>
        <p:sp>
          <p:nvSpPr>
            <p:cNvPr id="64" name="Right Brace 63">
              <a:extLst>
                <a:ext uri="{FF2B5EF4-FFF2-40B4-BE49-F238E27FC236}">
                  <a16:creationId xmlns:a16="http://schemas.microsoft.com/office/drawing/2014/main" id="{F2AB6EAF-A8B2-5BA0-B2D2-777591192911}"/>
                </a:ext>
              </a:extLst>
            </p:cNvPr>
            <p:cNvSpPr/>
            <p:nvPr/>
          </p:nvSpPr>
          <p:spPr bwMode="auto">
            <a:xfrm rot="16200000">
              <a:off x="901574" y="3104642"/>
              <a:ext cx="180000" cy="52391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2" name="TextBox 71">
              <a:extLst>
                <a:ext uri="{FF2B5EF4-FFF2-40B4-BE49-F238E27FC236}">
                  <a16:creationId xmlns:a16="http://schemas.microsoft.com/office/drawing/2014/main" id="{5E1E21BD-8110-BB60-B03D-9ACA762806AF}"/>
                </a:ext>
              </a:extLst>
            </p:cNvPr>
            <p:cNvSpPr txBox="1"/>
            <p:nvPr/>
          </p:nvSpPr>
          <p:spPr>
            <a:xfrm>
              <a:off x="594244" y="2857654"/>
              <a:ext cx="823677" cy="415498"/>
            </a:xfrm>
            <a:prstGeom prst="rect">
              <a:avLst/>
            </a:prstGeom>
            <a:noFill/>
          </p:spPr>
          <p:txBody>
            <a:bodyPr wrap="square">
              <a:spAutoFit/>
            </a:bodyPr>
            <a:lstStyle/>
            <a:p>
              <a:pPr algn="ctr"/>
              <a:r>
                <a:rPr lang="en-US" sz="700" dirty="0"/>
                <a:t>macMms</a:t>
              </a:r>
              <a:br>
                <a:rPr lang="en-US" sz="700" dirty="0"/>
              </a:br>
              <a:r>
                <a:rPr lang="en-US" sz="700" dirty="0"/>
                <a:t>RcpResp</a:t>
              </a:r>
              <a:br>
                <a:rPr lang="en-US" sz="700" dirty="0"/>
              </a:br>
              <a:r>
                <a:rPr lang="en-US" sz="700" dirty="0"/>
                <a:t>NSlots</a:t>
              </a:r>
            </a:p>
          </p:txBody>
        </p:sp>
      </p:grpSp>
    </p:spTree>
    <p:extLst>
      <p:ext uri="{BB962C8B-B14F-4D97-AF65-F5344CB8AC3E}">
        <p14:creationId xmlns:p14="http://schemas.microsoft.com/office/powerpoint/2010/main" val="242716511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1675-5176-B31E-38A7-A138112D5383}"/>
              </a:ext>
            </a:extLst>
          </p:cNvPr>
          <p:cNvSpPr>
            <a:spLocks noGrp="1"/>
          </p:cNvSpPr>
          <p:nvPr>
            <p:ph type="title"/>
          </p:nvPr>
        </p:nvSpPr>
        <p:spPr/>
        <p:txBody>
          <a:bodyPr/>
          <a:lstStyle/>
          <a:p>
            <a:r>
              <a:rPr lang="en-US" dirty="0"/>
              <a:t>Non-Interleaved SS- and DS-TWR for UWB Driven Mode with SP0 control packet</a:t>
            </a:r>
          </a:p>
        </p:txBody>
      </p:sp>
      <p:cxnSp>
        <p:nvCxnSpPr>
          <p:cNvPr id="11" name="Straight Arrow Connector 10">
            <a:extLst>
              <a:ext uri="{FF2B5EF4-FFF2-40B4-BE49-F238E27FC236}">
                <a16:creationId xmlns:a16="http://schemas.microsoft.com/office/drawing/2014/main" id="{3B0186DA-9B13-D0F5-C459-74537E879577}"/>
              </a:ext>
            </a:extLst>
          </p:cNvPr>
          <p:cNvCxnSpPr/>
          <p:nvPr/>
        </p:nvCxnSpPr>
        <p:spPr bwMode="auto">
          <a:xfrm>
            <a:off x="39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a:extLst>
              <a:ext uri="{FF2B5EF4-FFF2-40B4-BE49-F238E27FC236}">
                <a16:creationId xmlns:a16="http://schemas.microsoft.com/office/drawing/2014/main" id="{8374F423-DD65-E7AA-268F-2A2D5F278C67}"/>
              </a:ext>
            </a:extLst>
          </p:cNvPr>
          <p:cNvCxnSpPr/>
          <p:nvPr/>
        </p:nvCxnSpPr>
        <p:spPr bwMode="auto">
          <a:xfrm>
            <a:off x="450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2D1EDEEB-B710-3E78-2F38-9E62192BC40C}"/>
              </a:ext>
            </a:extLst>
          </p:cNvPr>
          <p:cNvCxnSpPr/>
          <p:nvPr/>
        </p:nvCxnSpPr>
        <p:spPr bwMode="auto">
          <a:xfrm>
            <a:off x="504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348447F7-FB6D-238F-2EDE-E55CC2375F73}"/>
              </a:ext>
            </a:extLst>
          </p:cNvPr>
          <p:cNvCxnSpPr/>
          <p:nvPr/>
        </p:nvCxnSpPr>
        <p:spPr bwMode="auto">
          <a:xfrm>
            <a:off x="55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672D590E-113C-B4F0-D750-E9AE6CB3CC8C}"/>
              </a:ext>
            </a:extLst>
          </p:cNvPr>
          <p:cNvCxnSpPr/>
          <p:nvPr/>
        </p:nvCxnSpPr>
        <p:spPr bwMode="auto">
          <a:xfrm>
            <a:off x="61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8027A5AD-E69C-D6B6-300D-31BD0A38A0B1}"/>
              </a:ext>
            </a:extLst>
          </p:cNvPr>
          <p:cNvCxnSpPr/>
          <p:nvPr/>
        </p:nvCxnSpPr>
        <p:spPr bwMode="auto">
          <a:xfrm>
            <a:off x="66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a:extLst>
              <a:ext uri="{FF2B5EF4-FFF2-40B4-BE49-F238E27FC236}">
                <a16:creationId xmlns:a16="http://schemas.microsoft.com/office/drawing/2014/main" id="{C4072169-F7B1-01C0-74C6-3EC8C1758331}"/>
              </a:ext>
            </a:extLst>
          </p:cNvPr>
          <p:cNvCxnSpPr/>
          <p:nvPr/>
        </p:nvCxnSpPr>
        <p:spPr bwMode="auto">
          <a:xfrm>
            <a:off x="7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a:extLst>
              <a:ext uri="{FF2B5EF4-FFF2-40B4-BE49-F238E27FC236}">
                <a16:creationId xmlns:a16="http://schemas.microsoft.com/office/drawing/2014/main" id="{297FB030-8662-DBA2-1316-22483374E5C0}"/>
              </a:ext>
            </a:extLst>
          </p:cNvPr>
          <p:cNvCxnSpPr/>
          <p:nvPr/>
        </p:nvCxnSpPr>
        <p:spPr bwMode="auto">
          <a:xfrm>
            <a:off x="126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64477DDF-6948-2D35-1E4B-3B7CFE014EF7}"/>
              </a:ext>
            </a:extLst>
          </p:cNvPr>
          <p:cNvCxnSpPr/>
          <p:nvPr/>
        </p:nvCxnSpPr>
        <p:spPr bwMode="auto">
          <a:xfrm>
            <a:off x="180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a:extLst>
              <a:ext uri="{FF2B5EF4-FFF2-40B4-BE49-F238E27FC236}">
                <a16:creationId xmlns:a16="http://schemas.microsoft.com/office/drawing/2014/main" id="{75D97491-3851-4930-B4A2-F991E9B2995E}"/>
              </a:ext>
            </a:extLst>
          </p:cNvPr>
          <p:cNvCxnSpPr/>
          <p:nvPr/>
        </p:nvCxnSpPr>
        <p:spPr bwMode="auto">
          <a:xfrm>
            <a:off x="234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30">
            <a:extLst>
              <a:ext uri="{FF2B5EF4-FFF2-40B4-BE49-F238E27FC236}">
                <a16:creationId xmlns:a16="http://schemas.microsoft.com/office/drawing/2014/main" id="{4D6789AB-7739-2DDB-1473-E3BD7559057D}"/>
              </a:ext>
            </a:extLst>
          </p:cNvPr>
          <p:cNvCxnSpPr/>
          <p:nvPr/>
        </p:nvCxnSpPr>
        <p:spPr bwMode="auto">
          <a:xfrm>
            <a:off x="288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TextBox 68">
            <a:extLst>
              <a:ext uri="{FF2B5EF4-FFF2-40B4-BE49-F238E27FC236}">
                <a16:creationId xmlns:a16="http://schemas.microsoft.com/office/drawing/2014/main" id="{3EA17523-E249-E021-574E-1602AF368EAE}"/>
              </a:ext>
            </a:extLst>
          </p:cNvPr>
          <p:cNvSpPr txBox="1"/>
          <p:nvPr/>
        </p:nvSpPr>
        <p:spPr>
          <a:xfrm rot="16200000">
            <a:off x="53633" y="3461497"/>
            <a:ext cx="683200" cy="276999"/>
          </a:xfrm>
          <a:prstGeom prst="rect">
            <a:avLst/>
          </a:prstGeom>
          <a:noFill/>
        </p:spPr>
        <p:txBody>
          <a:bodyPr wrap="none" rtlCol="0">
            <a:spAutoFit/>
          </a:bodyPr>
          <a:lstStyle/>
          <a:p>
            <a:r>
              <a:rPr lang="fi-FI" dirty="0"/>
              <a:t>Initiator</a:t>
            </a:r>
            <a:endParaRPr lang="en-US" dirty="0"/>
          </a:p>
        </p:txBody>
      </p:sp>
      <p:sp>
        <p:nvSpPr>
          <p:cNvPr id="70" name="TextBox 69">
            <a:extLst>
              <a:ext uri="{FF2B5EF4-FFF2-40B4-BE49-F238E27FC236}">
                <a16:creationId xmlns:a16="http://schemas.microsoft.com/office/drawing/2014/main" id="{1BA09386-CF39-61C1-EAEC-B3616E38868D}"/>
              </a:ext>
            </a:extLst>
          </p:cNvPr>
          <p:cNvSpPr txBox="1"/>
          <p:nvPr/>
        </p:nvSpPr>
        <p:spPr>
          <a:xfrm rot="16200000">
            <a:off x="-26976" y="4541497"/>
            <a:ext cx="843501" cy="276999"/>
          </a:xfrm>
          <a:prstGeom prst="rect">
            <a:avLst/>
          </a:prstGeom>
          <a:noFill/>
        </p:spPr>
        <p:txBody>
          <a:bodyPr wrap="none" rtlCol="0">
            <a:spAutoFit/>
          </a:bodyPr>
          <a:lstStyle/>
          <a:p>
            <a:r>
              <a:rPr lang="fi-FI" dirty="0"/>
              <a:t>Responder</a:t>
            </a:r>
            <a:endParaRPr lang="en-US" dirty="0"/>
          </a:p>
        </p:txBody>
      </p:sp>
      <p:sp>
        <p:nvSpPr>
          <p:cNvPr id="71" name="Text Placeholder 2">
            <a:extLst>
              <a:ext uri="{FF2B5EF4-FFF2-40B4-BE49-F238E27FC236}">
                <a16:creationId xmlns:a16="http://schemas.microsoft.com/office/drawing/2014/main" id="{8ECC873E-152A-5802-0D73-08FEBA19625E}"/>
              </a:ext>
            </a:extLst>
          </p:cNvPr>
          <p:cNvSpPr>
            <a:spLocks noGrp="1"/>
          </p:cNvSpPr>
          <p:nvPr>
            <p:ph type="body" sz="quarter" idx="10"/>
          </p:nvPr>
        </p:nvSpPr>
        <p:spPr>
          <a:xfrm>
            <a:off x="533400" y="5257800"/>
            <a:ext cx="9199093" cy="843502"/>
          </a:xfrm>
        </p:spPr>
        <p:txBody>
          <a:bodyPr/>
          <a:lstStyle/>
          <a:p>
            <a:r>
              <a:rPr lang="en-US" sz="1800" dirty="0"/>
              <a:t>Initiator SP0 slots length is defined by macMmsRcpPollNSlots</a:t>
            </a:r>
          </a:p>
          <a:p>
            <a:r>
              <a:rPr lang="en-US" sz="1800" dirty="0"/>
              <a:t>Responder SP0 slot length is defined be macMmsRcpRespNSlots</a:t>
            </a:r>
          </a:p>
          <a:p>
            <a:r>
              <a:rPr lang="en-US" sz="1800" dirty="0"/>
              <a:t>ExtendedRpDuration defines number of MMS packets</a:t>
            </a:r>
          </a:p>
          <a:p>
            <a:endParaRPr lang="en-US" sz="1800" dirty="0"/>
          </a:p>
        </p:txBody>
      </p:sp>
      <p:grpSp>
        <p:nvGrpSpPr>
          <p:cNvPr id="72" name="Group 71">
            <a:extLst>
              <a:ext uri="{FF2B5EF4-FFF2-40B4-BE49-F238E27FC236}">
                <a16:creationId xmlns:a16="http://schemas.microsoft.com/office/drawing/2014/main" id="{8EF02D8C-22A9-D927-C4F0-E482800BD394}"/>
              </a:ext>
            </a:extLst>
          </p:cNvPr>
          <p:cNvGrpSpPr/>
          <p:nvPr/>
        </p:nvGrpSpPr>
        <p:grpSpPr>
          <a:xfrm>
            <a:off x="6120000" y="4680000"/>
            <a:ext cx="2700000" cy="0"/>
            <a:chOff x="3572400" y="4832400"/>
            <a:chExt cx="2700000" cy="0"/>
          </a:xfrm>
        </p:grpSpPr>
        <p:cxnSp>
          <p:nvCxnSpPr>
            <p:cNvPr id="73" name="Straight Arrow Connector 72">
              <a:extLst>
                <a:ext uri="{FF2B5EF4-FFF2-40B4-BE49-F238E27FC236}">
                  <a16:creationId xmlns:a16="http://schemas.microsoft.com/office/drawing/2014/main" id="{7AF0D857-D5E7-7DA8-F3CB-83FE80421C61}"/>
                </a:ext>
              </a:extLst>
            </p:cNvPr>
            <p:cNvCxnSpPr/>
            <p:nvPr/>
          </p:nvCxnSpPr>
          <p:spPr bwMode="auto">
            <a:xfrm>
              <a:off x="357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C4272A02-C86C-55F7-ACB8-C16EE43DBBFD}"/>
                </a:ext>
              </a:extLst>
            </p:cNvPr>
            <p:cNvCxnSpPr/>
            <p:nvPr/>
          </p:nvCxnSpPr>
          <p:spPr bwMode="auto">
            <a:xfrm>
              <a:off x="411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3B9F9EDF-2E4B-E2FB-2842-8761808F4D3E}"/>
                </a:ext>
              </a:extLst>
            </p:cNvPr>
            <p:cNvCxnSpPr/>
            <p:nvPr/>
          </p:nvCxnSpPr>
          <p:spPr bwMode="auto">
            <a:xfrm>
              <a:off x="465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Arrow Connector 75">
              <a:extLst>
                <a:ext uri="{FF2B5EF4-FFF2-40B4-BE49-F238E27FC236}">
                  <a16:creationId xmlns:a16="http://schemas.microsoft.com/office/drawing/2014/main" id="{0C358C00-1996-8E58-991D-A3FF8392190B}"/>
                </a:ext>
              </a:extLst>
            </p:cNvPr>
            <p:cNvCxnSpPr/>
            <p:nvPr/>
          </p:nvCxnSpPr>
          <p:spPr bwMode="auto">
            <a:xfrm>
              <a:off x="519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46976B15-63E6-3F8C-AF19-E567AC4D57D9}"/>
                </a:ext>
              </a:extLst>
            </p:cNvPr>
            <p:cNvCxnSpPr/>
            <p:nvPr/>
          </p:nvCxnSpPr>
          <p:spPr bwMode="auto">
            <a:xfrm>
              <a:off x="573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7" name="Rectangle 86">
            <a:extLst>
              <a:ext uri="{FF2B5EF4-FFF2-40B4-BE49-F238E27FC236}">
                <a16:creationId xmlns:a16="http://schemas.microsoft.com/office/drawing/2014/main" id="{E6D2B3D0-7DD3-7B10-5B1A-BB3BA5C8100A}"/>
              </a:ext>
            </a:extLst>
          </p:cNvPr>
          <p:cNvSpPr/>
          <p:nvPr/>
        </p:nvSpPr>
        <p:spPr bwMode="auto">
          <a:xfrm>
            <a:off x="9829800" y="3961006"/>
            <a:ext cx="2105467" cy="2287394"/>
          </a:xfrm>
          <a:prstGeom prst="rect">
            <a:avLst/>
          </a:prstGeom>
          <a:solidFill>
            <a:srgbClr val="C2FF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88" name="Straight Arrow Connector 87">
            <a:extLst>
              <a:ext uri="{FF2B5EF4-FFF2-40B4-BE49-F238E27FC236}">
                <a16:creationId xmlns:a16="http://schemas.microsoft.com/office/drawing/2014/main" id="{2D968D5A-5145-15DD-D341-DDCA79D4D865}"/>
              </a:ext>
            </a:extLst>
          </p:cNvPr>
          <p:cNvCxnSpPr/>
          <p:nvPr/>
        </p:nvCxnSpPr>
        <p:spPr bwMode="auto">
          <a:xfrm>
            <a:off x="10035900" y="4302607"/>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Rectangle 88">
            <a:extLst>
              <a:ext uri="{FF2B5EF4-FFF2-40B4-BE49-F238E27FC236}">
                <a16:creationId xmlns:a16="http://schemas.microsoft.com/office/drawing/2014/main" id="{5E8C9C3F-5E52-CBD8-BFF7-302FF4D9B53D}"/>
              </a:ext>
            </a:extLst>
          </p:cNvPr>
          <p:cNvSpPr/>
          <p:nvPr/>
        </p:nvSpPr>
        <p:spPr bwMode="auto">
          <a:xfrm>
            <a:off x="10134600" y="44642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90" name="Rectangle 89">
            <a:extLst>
              <a:ext uri="{FF2B5EF4-FFF2-40B4-BE49-F238E27FC236}">
                <a16:creationId xmlns:a16="http://schemas.microsoft.com/office/drawing/2014/main" id="{6FF11231-0038-9653-DD0A-AA9FC9EEADC4}"/>
              </a:ext>
            </a:extLst>
          </p:cNvPr>
          <p:cNvSpPr/>
          <p:nvPr/>
        </p:nvSpPr>
        <p:spPr bwMode="auto">
          <a:xfrm>
            <a:off x="10269900" y="4464207"/>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1" name="TextBox 90">
            <a:extLst>
              <a:ext uri="{FF2B5EF4-FFF2-40B4-BE49-F238E27FC236}">
                <a16:creationId xmlns:a16="http://schemas.microsoft.com/office/drawing/2014/main" id="{B112E232-CA92-84CE-A22C-5D1B24473FE2}"/>
              </a:ext>
            </a:extLst>
          </p:cNvPr>
          <p:cNvSpPr txBox="1"/>
          <p:nvPr/>
        </p:nvSpPr>
        <p:spPr>
          <a:xfrm>
            <a:off x="10672954" y="4122608"/>
            <a:ext cx="740908" cy="276999"/>
          </a:xfrm>
          <a:prstGeom prst="rect">
            <a:avLst/>
          </a:prstGeom>
          <a:noFill/>
        </p:spPr>
        <p:txBody>
          <a:bodyPr wrap="none" rtlCol="0">
            <a:spAutoFit/>
          </a:bodyPr>
          <a:lstStyle/>
          <a:p>
            <a:r>
              <a:rPr lang="fi-FI" dirty="0"/>
              <a:t>1 ms slot</a:t>
            </a:r>
            <a:endParaRPr lang="en-US" dirty="0"/>
          </a:p>
        </p:txBody>
      </p:sp>
      <p:sp>
        <p:nvSpPr>
          <p:cNvPr id="92" name="TextBox 91">
            <a:extLst>
              <a:ext uri="{FF2B5EF4-FFF2-40B4-BE49-F238E27FC236}">
                <a16:creationId xmlns:a16="http://schemas.microsoft.com/office/drawing/2014/main" id="{E2563090-007F-0187-B63A-6B81F7DA40F2}"/>
              </a:ext>
            </a:extLst>
          </p:cNvPr>
          <p:cNvSpPr txBox="1"/>
          <p:nvPr/>
        </p:nvSpPr>
        <p:spPr>
          <a:xfrm>
            <a:off x="10668000" y="4616611"/>
            <a:ext cx="1358064" cy="276999"/>
          </a:xfrm>
          <a:prstGeom prst="rect">
            <a:avLst/>
          </a:prstGeom>
          <a:noFill/>
        </p:spPr>
        <p:txBody>
          <a:bodyPr wrap="none" rtlCol="0">
            <a:spAutoFit/>
          </a:bodyPr>
          <a:lstStyle/>
          <a:p>
            <a:r>
              <a:rPr lang="fi-FI" dirty="0"/>
              <a:t>UWB SYNC+SFD</a:t>
            </a:r>
            <a:endParaRPr lang="en-US" dirty="0"/>
          </a:p>
        </p:txBody>
      </p:sp>
      <p:sp>
        <p:nvSpPr>
          <p:cNvPr id="93" name="Rectangle 92">
            <a:extLst>
              <a:ext uri="{FF2B5EF4-FFF2-40B4-BE49-F238E27FC236}">
                <a16:creationId xmlns:a16="http://schemas.microsoft.com/office/drawing/2014/main" id="{23326E7B-B6B2-3DF0-CA48-754E4A21DA60}"/>
              </a:ext>
            </a:extLst>
          </p:cNvPr>
          <p:cNvSpPr/>
          <p:nvPr/>
        </p:nvSpPr>
        <p:spPr bwMode="auto">
          <a:xfrm>
            <a:off x="10134600" y="49976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94" name="TextBox 93">
            <a:extLst>
              <a:ext uri="{FF2B5EF4-FFF2-40B4-BE49-F238E27FC236}">
                <a16:creationId xmlns:a16="http://schemas.microsoft.com/office/drawing/2014/main" id="{8CD4D27B-A486-C674-ABE0-FEE127E0C3E0}"/>
              </a:ext>
            </a:extLst>
          </p:cNvPr>
          <p:cNvSpPr txBox="1"/>
          <p:nvPr/>
        </p:nvSpPr>
        <p:spPr>
          <a:xfrm>
            <a:off x="10668000" y="5150011"/>
            <a:ext cx="1136850" cy="276999"/>
          </a:xfrm>
          <a:prstGeom prst="rect">
            <a:avLst/>
          </a:prstGeom>
          <a:noFill/>
        </p:spPr>
        <p:txBody>
          <a:bodyPr wrap="none" rtlCol="0">
            <a:spAutoFit/>
          </a:bodyPr>
          <a:lstStyle/>
          <a:p>
            <a:r>
              <a:rPr lang="fi-FI" dirty="0"/>
              <a:t>UWB RSF/RIF</a:t>
            </a:r>
            <a:endParaRPr lang="en-US" dirty="0"/>
          </a:p>
        </p:txBody>
      </p:sp>
      <p:sp>
        <p:nvSpPr>
          <p:cNvPr id="83" name="Right Brace 82">
            <a:extLst>
              <a:ext uri="{FF2B5EF4-FFF2-40B4-BE49-F238E27FC236}">
                <a16:creationId xmlns:a16="http://schemas.microsoft.com/office/drawing/2014/main" id="{CE33D4F2-9E13-83F2-B762-4FFE67FDDB25}"/>
              </a:ext>
            </a:extLst>
          </p:cNvPr>
          <p:cNvSpPr/>
          <p:nvPr/>
        </p:nvSpPr>
        <p:spPr bwMode="auto">
          <a:xfrm rot="16200000">
            <a:off x="2522400" y="1704400"/>
            <a:ext cx="180000" cy="270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4" name="TextBox 83">
            <a:extLst>
              <a:ext uri="{FF2B5EF4-FFF2-40B4-BE49-F238E27FC236}">
                <a16:creationId xmlns:a16="http://schemas.microsoft.com/office/drawing/2014/main" id="{0BE68408-6AC5-D6E4-82B0-F5BEA2CC0A4B}"/>
              </a:ext>
            </a:extLst>
          </p:cNvPr>
          <p:cNvSpPr txBox="1"/>
          <p:nvPr/>
        </p:nvSpPr>
        <p:spPr>
          <a:xfrm>
            <a:off x="2156185" y="2667000"/>
            <a:ext cx="912429" cy="276999"/>
          </a:xfrm>
          <a:prstGeom prst="rect">
            <a:avLst/>
          </a:prstGeom>
          <a:noFill/>
        </p:spPr>
        <p:txBody>
          <a:bodyPr wrap="none" rtlCol="0">
            <a:spAutoFit/>
          </a:bodyPr>
          <a:lstStyle/>
          <a:p>
            <a:r>
              <a:rPr lang="fi-FI" dirty="0"/>
              <a:t>RpDuration</a:t>
            </a:r>
            <a:endParaRPr lang="en-US" dirty="0"/>
          </a:p>
        </p:txBody>
      </p:sp>
      <p:grpSp>
        <p:nvGrpSpPr>
          <p:cNvPr id="106" name="Group 105">
            <a:extLst>
              <a:ext uri="{FF2B5EF4-FFF2-40B4-BE49-F238E27FC236}">
                <a16:creationId xmlns:a16="http://schemas.microsoft.com/office/drawing/2014/main" id="{6A544EFA-FE02-C28D-DB8A-738F3D3711C5}"/>
              </a:ext>
            </a:extLst>
          </p:cNvPr>
          <p:cNvGrpSpPr/>
          <p:nvPr/>
        </p:nvGrpSpPr>
        <p:grpSpPr>
          <a:xfrm>
            <a:off x="720000" y="3234400"/>
            <a:ext cx="3242400" cy="365600"/>
            <a:chOff x="720000" y="3234400"/>
            <a:chExt cx="3242400" cy="365600"/>
          </a:xfrm>
        </p:grpSpPr>
        <p:cxnSp>
          <p:nvCxnSpPr>
            <p:cNvPr id="30" name="Straight Arrow Connector 29">
              <a:extLst>
                <a:ext uri="{FF2B5EF4-FFF2-40B4-BE49-F238E27FC236}">
                  <a16:creationId xmlns:a16="http://schemas.microsoft.com/office/drawing/2014/main" id="{52E29F4A-FD4F-8158-0492-CE56781EB994}"/>
                </a:ext>
              </a:extLst>
            </p:cNvPr>
            <p:cNvCxnSpPr/>
            <p:nvPr/>
          </p:nvCxnSpPr>
          <p:spPr bwMode="auto">
            <a:xfrm>
              <a:off x="126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36">
              <a:extLst>
                <a:ext uri="{FF2B5EF4-FFF2-40B4-BE49-F238E27FC236}">
                  <a16:creationId xmlns:a16="http://schemas.microsoft.com/office/drawing/2014/main" id="{AE83D8D2-A01F-10EA-57E9-74944E6FBFAC}"/>
                </a:ext>
              </a:extLst>
            </p:cNvPr>
            <p:cNvCxnSpPr/>
            <p:nvPr/>
          </p:nvCxnSpPr>
          <p:spPr bwMode="auto">
            <a:xfrm>
              <a:off x="180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Rectangle 48">
              <a:extLst>
                <a:ext uri="{FF2B5EF4-FFF2-40B4-BE49-F238E27FC236}">
                  <a16:creationId xmlns:a16="http://schemas.microsoft.com/office/drawing/2014/main" id="{FF8B2206-6EB3-F3ED-1247-22B193955C74}"/>
                </a:ext>
              </a:extLst>
            </p:cNvPr>
            <p:cNvSpPr/>
            <p:nvPr/>
          </p:nvSpPr>
          <p:spPr bwMode="auto">
            <a:xfrm>
              <a:off x="126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78" name="Rectangle 77">
              <a:extLst>
                <a:ext uri="{FF2B5EF4-FFF2-40B4-BE49-F238E27FC236}">
                  <a16:creationId xmlns:a16="http://schemas.microsoft.com/office/drawing/2014/main" id="{EE997C08-C09B-1207-3A3C-008BB4C18BAD}"/>
                </a:ext>
              </a:extLst>
            </p:cNvPr>
            <p:cNvSpPr/>
            <p:nvPr/>
          </p:nvSpPr>
          <p:spPr bwMode="auto">
            <a:xfrm>
              <a:off x="180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79" name="Group 78">
              <a:extLst>
                <a:ext uri="{FF2B5EF4-FFF2-40B4-BE49-F238E27FC236}">
                  <a16:creationId xmlns:a16="http://schemas.microsoft.com/office/drawing/2014/main" id="{12B1612A-737B-EA2D-2738-9AB77BFE98A6}"/>
                </a:ext>
              </a:extLst>
            </p:cNvPr>
            <p:cNvGrpSpPr/>
            <p:nvPr/>
          </p:nvGrpSpPr>
          <p:grpSpPr>
            <a:xfrm>
              <a:off x="2342400" y="3234400"/>
              <a:ext cx="1080000" cy="360000"/>
              <a:chOff x="720000" y="3240000"/>
              <a:chExt cx="2160000" cy="360000"/>
            </a:xfrm>
          </p:grpSpPr>
          <p:cxnSp>
            <p:nvCxnSpPr>
              <p:cNvPr id="85" name="Straight Arrow Connector 84">
                <a:extLst>
                  <a:ext uri="{FF2B5EF4-FFF2-40B4-BE49-F238E27FC236}">
                    <a16:creationId xmlns:a16="http://schemas.microsoft.com/office/drawing/2014/main" id="{A2C71906-3A17-93F4-717C-5357A4D28ED4}"/>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a:extLst>
                  <a:ext uri="{FF2B5EF4-FFF2-40B4-BE49-F238E27FC236}">
                    <a16:creationId xmlns:a16="http://schemas.microsoft.com/office/drawing/2014/main" id="{FCC649D0-92CE-8057-9D62-D409DED73B3E}"/>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5" name="Rectangle 94">
                <a:extLst>
                  <a:ext uri="{FF2B5EF4-FFF2-40B4-BE49-F238E27FC236}">
                    <a16:creationId xmlns:a16="http://schemas.microsoft.com/office/drawing/2014/main" id="{FBBEFCD0-54DB-6A3B-4A06-C2DA3D64BB9D}"/>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6" name="Rectangle 95">
                <a:extLst>
                  <a:ext uri="{FF2B5EF4-FFF2-40B4-BE49-F238E27FC236}">
                    <a16:creationId xmlns:a16="http://schemas.microsoft.com/office/drawing/2014/main" id="{A1BD37BA-E51F-35DB-3D40-85B62CEA7A33}"/>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80" name="Straight Arrow Connector 79">
              <a:extLst>
                <a:ext uri="{FF2B5EF4-FFF2-40B4-BE49-F238E27FC236}">
                  <a16:creationId xmlns:a16="http://schemas.microsoft.com/office/drawing/2014/main" id="{CB8CC65E-DB38-706A-0B23-8F40A80AA19B}"/>
                </a:ext>
              </a:extLst>
            </p:cNvPr>
            <p:cNvCxnSpPr/>
            <p:nvPr/>
          </p:nvCxnSpPr>
          <p:spPr bwMode="auto">
            <a:xfrm>
              <a:off x="342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Rectangle 80">
              <a:extLst>
                <a:ext uri="{FF2B5EF4-FFF2-40B4-BE49-F238E27FC236}">
                  <a16:creationId xmlns:a16="http://schemas.microsoft.com/office/drawing/2014/main" id="{B3CF9461-B681-D4D8-0198-17A9C4FD2770}"/>
                </a:ext>
              </a:extLst>
            </p:cNvPr>
            <p:cNvSpPr/>
            <p:nvPr/>
          </p:nvSpPr>
          <p:spPr bwMode="auto">
            <a:xfrm>
              <a:off x="342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2" name="Rectangle 81">
              <a:extLst>
                <a:ext uri="{FF2B5EF4-FFF2-40B4-BE49-F238E27FC236}">
                  <a16:creationId xmlns:a16="http://schemas.microsoft.com/office/drawing/2014/main" id="{EBA2096D-CD4D-DADB-78FB-7F20430D51F4}"/>
                </a:ext>
              </a:extLst>
            </p:cNvPr>
            <p:cNvSpPr/>
            <p:nvPr/>
          </p:nvSpPr>
          <p:spPr bwMode="auto">
            <a:xfrm>
              <a:off x="1397700" y="3234400"/>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45" name="Straight Arrow Connector 44">
              <a:extLst>
                <a:ext uri="{FF2B5EF4-FFF2-40B4-BE49-F238E27FC236}">
                  <a16:creationId xmlns:a16="http://schemas.microsoft.com/office/drawing/2014/main" id="{78CD05EC-2B3F-CD9E-FCB0-19C8C9E7401B}"/>
                </a:ext>
              </a:extLst>
            </p:cNvPr>
            <p:cNvCxnSpPr/>
            <p:nvPr/>
          </p:nvCxnSpPr>
          <p:spPr bwMode="auto">
            <a:xfrm>
              <a:off x="34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Arrow Connector 4">
              <a:extLst>
                <a:ext uri="{FF2B5EF4-FFF2-40B4-BE49-F238E27FC236}">
                  <a16:creationId xmlns:a16="http://schemas.microsoft.com/office/drawing/2014/main" id="{C5A51835-47BC-C620-19EC-3BCCDE4A640F}"/>
                </a:ext>
              </a:extLst>
            </p:cNvPr>
            <p:cNvCxnSpPr/>
            <p:nvPr/>
          </p:nvCxnSpPr>
          <p:spPr bwMode="auto">
            <a:xfrm>
              <a:off x="7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34">
              <a:extLst>
                <a:ext uri="{FF2B5EF4-FFF2-40B4-BE49-F238E27FC236}">
                  <a16:creationId xmlns:a16="http://schemas.microsoft.com/office/drawing/2014/main" id="{5D001197-929E-D025-375E-7FD8F01659B8}"/>
                </a:ext>
              </a:extLst>
            </p:cNvPr>
            <p:cNvSpPr/>
            <p:nvPr/>
          </p:nvSpPr>
          <p:spPr bwMode="auto">
            <a:xfrm>
              <a:off x="72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48" name="Rectangle 47">
              <a:extLst>
                <a:ext uri="{FF2B5EF4-FFF2-40B4-BE49-F238E27FC236}">
                  <a16:creationId xmlns:a16="http://schemas.microsoft.com/office/drawing/2014/main" id="{0293D17C-D15D-84A1-4351-4F757E5CF01A}"/>
                </a:ext>
              </a:extLst>
            </p:cNvPr>
            <p:cNvSpPr/>
            <p:nvPr/>
          </p:nvSpPr>
          <p:spPr bwMode="auto">
            <a:xfrm>
              <a:off x="856800" y="3240000"/>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8" name="Rectangle 97">
              <a:extLst>
                <a:ext uri="{FF2B5EF4-FFF2-40B4-BE49-F238E27FC236}">
                  <a16:creationId xmlns:a16="http://schemas.microsoft.com/office/drawing/2014/main" id="{2EB20358-8FF4-A521-3268-206764ACFAC8}"/>
                </a:ext>
              </a:extLst>
            </p:cNvPr>
            <p:cNvSpPr/>
            <p:nvPr/>
          </p:nvSpPr>
          <p:spPr bwMode="auto">
            <a:xfrm>
              <a:off x="893400" y="3240000"/>
              <a:ext cx="72000" cy="3600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107" name="Group 106">
            <a:extLst>
              <a:ext uri="{FF2B5EF4-FFF2-40B4-BE49-F238E27FC236}">
                <a16:creationId xmlns:a16="http://schemas.microsoft.com/office/drawing/2014/main" id="{79AFD3A0-7710-A767-125B-FC66C1768CD7}"/>
              </a:ext>
            </a:extLst>
          </p:cNvPr>
          <p:cNvGrpSpPr/>
          <p:nvPr/>
        </p:nvGrpSpPr>
        <p:grpSpPr>
          <a:xfrm>
            <a:off x="3960000" y="4320000"/>
            <a:ext cx="3240000" cy="360000"/>
            <a:chOff x="720000" y="3234400"/>
            <a:chExt cx="3242400" cy="365600"/>
          </a:xfrm>
        </p:grpSpPr>
        <p:cxnSp>
          <p:nvCxnSpPr>
            <p:cNvPr id="108" name="Straight Arrow Connector 107">
              <a:extLst>
                <a:ext uri="{FF2B5EF4-FFF2-40B4-BE49-F238E27FC236}">
                  <a16:creationId xmlns:a16="http://schemas.microsoft.com/office/drawing/2014/main" id="{DE34AB2A-9CC6-1B0D-0F4C-4D238CA8B0D5}"/>
                </a:ext>
              </a:extLst>
            </p:cNvPr>
            <p:cNvCxnSpPr/>
            <p:nvPr/>
          </p:nvCxnSpPr>
          <p:spPr bwMode="auto">
            <a:xfrm>
              <a:off x="126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Arrow Connector 108">
              <a:extLst>
                <a:ext uri="{FF2B5EF4-FFF2-40B4-BE49-F238E27FC236}">
                  <a16:creationId xmlns:a16="http://schemas.microsoft.com/office/drawing/2014/main" id="{2D24F316-CA2B-E8D3-CCC7-368FCB4D958D}"/>
                </a:ext>
              </a:extLst>
            </p:cNvPr>
            <p:cNvCxnSpPr/>
            <p:nvPr/>
          </p:nvCxnSpPr>
          <p:spPr bwMode="auto">
            <a:xfrm>
              <a:off x="180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Rectangle 109">
              <a:extLst>
                <a:ext uri="{FF2B5EF4-FFF2-40B4-BE49-F238E27FC236}">
                  <a16:creationId xmlns:a16="http://schemas.microsoft.com/office/drawing/2014/main" id="{D0774A7F-5D91-6CDA-ABCA-0293C584E4DC}"/>
                </a:ext>
              </a:extLst>
            </p:cNvPr>
            <p:cNvSpPr/>
            <p:nvPr/>
          </p:nvSpPr>
          <p:spPr bwMode="auto">
            <a:xfrm>
              <a:off x="126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11" name="Rectangle 110">
              <a:extLst>
                <a:ext uri="{FF2B5EF4-FFF2-40B4-BE49-F238E27FC236}">
                  <a16:creationId xmlns:a16="http://schemas.microsoft.com/office/drawing/2014/main" id="{E974630C-0051-A552-9D95-32DBE8DE02C8}"/>
                </a:ext>
              </a:extLst>
            </p:cNvPr>
            <p:cNvSpPr/>
            <p:nvPr/>
          </p:nvSpPr>
          <p:spPr bwMode="auto">
            <a:xfrm>
              <a:off x="180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112" name="Group 111">
              <a:extLst>
                <a:ext uri="{FF2B5EF4-FFF2-40B4-BE49-F238E27FC236}">
                  <a16:creationId xmlns:a16="http://schemas.microsoft.com/office/drawing/2014/main" id="{3EBA89D5-BC30-EE8A-99A1-0A22E38F7A5A}"/>
                </a:ext>
              </a:extLst>
            </p:cNvPr>
            <p:cNvGrpSpPr/>
            <p:nvPr/>
          </p:nvGrpSpPr>
          <p:grpSpPr>
            <a:xfrm>
              <a:off x="2342400" y="3234400"/>
              <a:ext cx="1080000" cy="360000"/>
              <a:chOff x="720000" y="3240000"/>
              <a:chExt cx="2160000" cy="360000"/>
            </a:xfrm>
          </p:grpSpPr>
          <p:cxnSp>
            <p:nvCxnSpPr>
              <p:cNvPr id="121" name="Straight Arrow Connector 120">
                <a:extLst>
                  <a:ext uri="{FF2B5EF4-FFF2-40B4-BE49-F238E27FC236}">
                    <a16:creationId xmlns:a16="http://schemas.microsoft.com/office/drawing/2014/main" id="{D10CB918-470C-4138-B5E5-C4227DF813F3}"/>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Straight Arrow Connector 121">
                <a:extLst>
                  <a:ext uri="{FF2B5EF4-FFF2-40B4-BE49-F238E27FC236}">
                    <a16:creationId xmlns:a16="http://schemas.microsoft.com/office/drawing/2014/main" id="{AC6627BC-77FF-91AA-5E16-4FA92C7FF755}"/>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 name="Rectangle 122">
                <a:extLst>
                  <a:ext uri="{FF2B5EF4-FFF2-40B4-BE49-F238E27FC236}">
                    <a16:creationId xmlns:a16="http://schemas.microsoft.com/office/drawing/2014/main" id="{5F342343-9A30-0CBF-6031-D274E50D73AA}"/>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4" name="Rectangle 123">
                <a:extLst>
                  <a:ext uri="{FF2B5EF4-FFF2-40B4-BE49-F238E27FC236}">
                    <a16:creationId xmlns:a16="http://schemas.microsoft.com/office/drawing/2014/main" id="{1E05F8F0-AEB7-3394-36FF-3F9EC9D68FB7}"/>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113" name="Straight Arrow Connector 112">
              <a:extLst>
                <a:ext uri="{FF2B5EF4-FFF2-40B4-BE49-F238E27FC236}">
                  <a16:creationId xmlns:a16="http://schemas.microsoft.com/office/drawing/2014/main" id="{5D11439E-A774-679D-44FC-F38479D15523}"/>
                </a:ext>
              </a:extLst>
            </p:cNvPr>
            <p:cNvCxnSpPr/>
            <p:nvPr/>
          </p:nvCxnSpPr>
          <p:spPr bwMode="auto">
            <a:xfrm>
              <a:off x="342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Rectangle 113">
              <a:extLst>
                <a:ext uri="{FF2B5EF4-FFF2-40B4-BE49-F238E27FC236}">
                  <a16:creationId xmlns:a16="http://schemas.microsoft.com/office/drawing/2014/main" id="{06F54731-1800-8605-7C1B-5115DCF7DF6A}"/>
                </a:ext>
              </a:extLst>
            </p:cNvPr>
            <p:cNvSpPr/>
            <p:nvPr/>
          </p:nvSpPr>
          <p:spPr bwMode="auto">
            <a:xfrm>
              <a:off x="342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5" name="Rectangle 114">
              <a:extLst>
                <a:ext uri="{FF2B5EF4-FFF2-40B4-BE49-F238E27FC236}">
                  <a16:creationId xmlns:a16="http://schemas.microsoft.com/office/drawing/2014/main" id="{9CA8F6C3-6D6D-046A-CAD6-89FB6B267644}"/>
                </a:ext>
              </a:extLst>
            </p:cNvPr>
            <p:cNvSpPr/>
            <p:nvPr/>
          </p:nvSpPr>
          <p:spPr bwMode="auto">
            <a:xfrm>
              <a:off x="1397700" y="3234400"/>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116" name="Straight Arrow Connector 115">
              <a:extLst>
                <a:ext uri="{FF2B5EF4-FFF2-40B4-BE49-F238E27FC236}">
                  <a16:creationId xmlns:a16="http://schemas.microsoft.com/office/drawing/2014/main" id="{C7FD4D20-2B66-CE69-CE71-D1E6F3C63285}"/>
                </a:ext>
              </a:extLst>
            </p:cNvPr>
            <p:cNvCxnSpPr/>
            <p:nvPr/>
          </p:nvCxnSpPr>
          <p:spPr bwMode="auto">
            <a:xfrm>
              <a:off x="34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Straight Arrow Connector 116">
              <a:extLst>
                <a:ext uri="{FF2B5EF4-FFF2-40B4-BE49-F238E27FC236}">
                  <a16:creationId xmlns:a16="http://schemas.microsoft.com/office/drawing/2014/main" id="{7ADEA776-61DA-A225-931A-6CAEB544501E}"/>
                </a:ext>
              </a:extLst>
            </p:cNvPr>
            <p:cNvCxnSpPr/>
            <p:nvPr/>
          </p:nvCxnSpPr>
          <p:spPr bwMode="auto">
            <a:xfrm>
              <a:off x="7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Rectangle 117">
              <a:extLst>
                <a:ext uri="{FF2B5EF4-FFF2-40B4-BE49-F238E27FC236}">
                  <a16:creationId xmlns:a16="http://schemas.microsoft.com/office/drawing/2014/main" id="{A50C529C-8CCE-9B24-0A97-BDE180D7B662}"/>
                </a:ext>
              </a:extLst>
            </p:cNvPr>
            <p:cNvSpPr/>
            <p:nvPr/>
          </p:nvSpPr>
          <p:spPr bwMode="auto">
            <a:xfrm>
              <a:off x="72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19" name="Rectangle 118">
              <a:extLst>
                <a:ext uri="{FF2B5EF4-FFF2-40B4-BE49-F238E27FC236}">
                  <a16:creationId xmlns:a16="http://schemas.microsoft.com/office/drawing/2014/main" id="{70D47D37-BA9B-CCFD-3F74-906311583545}"/>
                </a:ext>
              </a:extLst>
            </p:cNvPr>
            <p:cNvSpPr/>
            <p:nvPr/>
          </p:nvSpPr>
          <p:spPr bwMode="auto">
            <a:xfrm>
              <a:off x="856800" y="3240000"/>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0" name="Rectangle 119">
              <a:extLst>
                <a:ext uri="{FF2B5EF4-FFF2-40B4-BE49-F238E27FC236}">
                  <a16:creationId xmlns:a16="http://schemas.microsoft.com/office/drawing/2014/main" id="{11FD3412-3F97-52C6-6147-432DAD2EB4A6}"/>
                </a:ext>
              </a:extLst>
            </p:cNvPr>
            <p:cNvSpPr/>
            <p:nvPr/>
          </p:nvSpPr>
          <p:spPr bwMode="auto">
            <a:xfrm>
              <a:off x="893400" y="3240000"/>
              <a:ext cx="72000" cy="3600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cxnSp>
        <p:nvCxnSpPr>
          <p:cNvPr id="125" name="Straight Arrow Connector 124">
            <a:extLst>
              <a:ext uri="{FF2B5EF4-FFF2-40B4-BE49-F238E27FC236}">
                <a16:creationId xmlns:a16="http://schemas.microsoft.com/office/drawing/2014/main" id="{CC084C14-EDB9-5A3F-AF86-BB8035114245}"/>
              </a:ext>
            </a:extLst>
          </p:cNvPr>
          <p:cNvCxnSpPr/>
          <p:nvPr/>
        </p:nvCxnSpPr>
        <p:spPr bwMode="auto">
          <a:xfrm>
            <a:off x="34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Straight Arrow Connector 126">
            <a:extLst>
              <a:ext uri="{FF2B5EF4-FFF2-40B4-BE49-F238E27FC236}">
                <a16:creationId xmlns:a16="http://schemas.microsoft.com/office/drawing/2014/main" id="{83F613C3-CA5C-B350-019D-7AD425D4E1E9}"/>
              </a:ext>
            </a:extLst>
          </p:cNvPr>
          <p:cNvCxnSpPr/>
          <p:nvPr/>
        </p:nvCxnSpPr>
        <p:spPr bwMode="auto">
          <a:xfrm>
            <a:off x="7741999" y="3594486"/>
            <a:ext cx="5396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Straight Arrow Connector 127">
            <a:extLst>
              <a:ext uri="{FF2B5EF4-FFF2-40B4-BE49-F238E27FC236}">
                <a16:creationId xmlns:a16="http://schemas.microsoft.com/office/drawing/2014/main" id="{09F0FE22-5757-14DA-3ADB-254117C3A3A1}"/>
              </a:ext>
            </a:extLst>
          </p:cNvPr>
          <p:cNvCxnSpPr/>
          <p:nvPr/>
        </p:nvCxnSpPr>
        <p:spPr bwMode="auto">
          <a:xfrm>
            <a:off x="8281599" y="3594486"/>
            <a:ext cx="5396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Rectangle 128">
            <a:extLst>
              <a:ext uri="{FF2B5EF4-FFF2-40B4-BE49-F238E27FC236}">
                <a16:creationId xmlns:a16="http://schemas.microsoft.com/office/drawing/2014/main" id="{70FA63AD-3301-6DE5-40E7-8495C4C5BFD5}"/>
              </a:ext>
            </a:extLst>
          </p:cNvPr>
          <p:cNvSpPr/>
          <p:nvPr/>
        </p:nvSpPr>
        <p:spPr bwMode="auto">
          <a:xfrm>
            <a:off x="7741999" y="3240000"/>
            <a:ext cx="135200" cy="35448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30" name="Rectangle 129">
            <a:extLst>
              <a:ext uri="{FF2B5EF4-FFF2-40B4-BE49-F238E27FC236}">
                <a16:creationId xmlns:a16="http://schemas.microsoft.com/office/drawing/2014/main" id="{61BCBCC3-CE92-6D22-E3DE-AAFE37096E5F}"/>
              </a:ext>
            </a:extLst>
          </p:cNvPr>
          <p:cNvSpPr/>
          <p:nvPr/>
        </p:nvSpPr>
        <p:spPr bwMode="auto">
          <a:xfrm>
            <a:off x="8281599" y="3240000"/>
            <a:ext cx="135200" cy="35448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131" name="Group 130">
            <a:extLst>
              <a:ext uri="{FF2B5EF4-FFF2-40B4-BE49-F238E27FC236}">
                <a16:creationId xmlns:a16="http://schemas.microsoft.com/office/drawing/2014/main" id="{9CE3D021-CE12-C4ED-4E77-68E41DC1867C}"/>
              </a:ext>
            </a:extLst>
          </p:cNvPr>
          <p:cNvGrpSpPr/>
          <p:nvPr/>
        </p:nvGrpSpPr>
        <p:grpSpPr>
          <a:xfrm>
            <a:off x="8821199" y="3240000"/>
            <a:ext cx="1079201" cy="354486"/>
            <a:chOff x="720000" y="3240000"/>
            <a:chExt cx="2160000" cy="360000"/>
          </a:xfrm>
        </p:grpSpPr>
        <p:cxnSp>
          <p:nvCxnSpPr>
            <p:cNvPr id="140" name="Straight Arrow Connector 139">
              <a:extLst>
                <a:ext uri="{FF2B5EF4-FFF2-40B4-BE49-F238E27FC236}">
                  <a16:creationId xmlns:a16="http://schemas.microsoft.com/office/drawing/2014/main" id="{7E197A2C-04A8-4A8A-FDB7-1B56C40D0E54}"/>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Arrow Connector 140">
              <a:extLst>
                <a:ext uri="{FF2B5EF4-FFF2-40B4-BE49-F238E27FC236}">
                  <a16:creationId xmlns:a16="http://schemas.microsoft.com/office/drawing/2014/main" id="{4B84AFBA-7B6A-9747-C44D-3A754D02F653}"/>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2" name="Rectangle 141">
              <a:extLst>
                <a:ext uri="{FF2B5EF4-FFF2-40B4-BE49-F238E27FC236}">
                  <a16:creationId xmlns:a16="http://schemas.microsoft.com/office/drawing/2014/main" id="{EA236CE0-F3E1-0B68-040B-CCD4E40C0B98}"/>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43" name="Rectangle 142">
              <a:extLst>
                <a:ext uri="{FF2B5EF4-FFF2-40B4-BE49-F238E27FC236}">
                  <a16:creationId xmlns:a16="http://schemas.microsoft.com/office/drawing/2014/main" id="{CE70D397-17DF-78DA-AFF7-A7AC6A2ADC0F}"/>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132" name="Straight Arrow Connector 131">
            <a:extLst>
              <a:ext uri="{FF2B5EF4-FFF2-40B4-BE49-F238E27FC236}">
                <a16:creationId xmlns:a16="http://schemas.microsoft.com/office/drawing/2014/main" id="{F44F2666-E8B6-7F90-4479-165A7DB54161}"/>
              </a:ext>
            </a:extLst>
          </p:cNvPr>
          <p:cNvCxnSpPr/>
          <p:nvPr/>
        </p:nvCxnSpPr>
        <p:spPr bwMode="auto">
          <a:xfrm>
            <a:off x="9900400" y="3594486"/>
            <a:ext cx="5396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 name="Rectangle 132">
            <a:extLst>
              <a:ext uri="{FF2B5EF4-FFF2-40B4-BE49-F238E27FC236}">
                <a16:creationId xmlns:a16="http://schemas.microsoft.com/office/drawing/2014/main" id="{15987D09-B966-4626-EEDE-2E8E190B00EA}"/>
              </a:ext>
            </a:extLst>
          </p:cNvPr>
          <p:cNvSpPr/>
          <p:nvPr/>
        </p:nvSpPr>
        <p:spPr bwMode="auto">
          <a:xfrm>
            <a:off x="9900400" y="3240000"/>
            <a:ext cx="135200" cy="35448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4" name="Rectangle 133">
            <a:extLst>
              <a:ext uri="{FF2B5EF4-FFF2-40B4-BE49-F238E27FC236}">
                <a16:creationId xmlns:a16="http://schemas.microsoft.com/office/drawing/2014/main" id="{7E69DF95-1C83-959B-7428-676077ACB79E}"/>
              </a:ext>
            </a:extLst>
          </p:cNvPr>
          <p:cNvSpPr/>
          <p:nvPr/>
        </p:nvSpPr>
        <p:spPr bwMode="auto">
          <a:xfrm>
            <a:off x="7877198" y="3240000"/>
            <a:ext cx="35973" cy="354483"/>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135" name="Straight Arrow Connector 134">
            <a:extLst>
              <a:ext uri="{FF2B5EF4-FFF2-40B4-BE49-F238E27FC236}">
                <a16:creationId xmlns:a16="http://schemas.microsoft.com/office/drawing/2014/main" id="{6B42D58C-3367-D558-4701-8A50A8125299}"/>
              </a:ext>
            </a:extLst>
          </p:cNvPr>
          <p:cNvCxnSpPr/>
          <p:nvPr/>
        </p:nvCxnSpPr>
        <p:spPr bwMode="auto">
          <a:xfrm>
            <a:off x="9898001" y="3600000"/>
            <a:ext cx="5396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Arrow Connector 135">
            <a:extLst>
              <a:ext uri="{FF2B5EF4-FFF2-40B4-BE49-F238E27FC236}">
                <a16:creationId xmlns:a16="http://schemas.microsoft.com/office/drawing/2014/main" id="{9DB2153C-1C0B-0D05-2163-E4ECCA75D2B9}"/>
              </a:ext>
            </a:extLst>
          </p:cNvPr>
          <p:cNvCxnSpPr/>
          <p:nvPr/>
        </p:nvCxnSpPr>
        <p:spPr bwMode="auto">
          <a:xfrm>
            <a:off x="7200000" y="3600000"/>
            <a:ext cx="5396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4" name="Group 143">
            <a:extLst>
              <a:ext uri="{FF2B5EF4-FFF2-40B4-BE49-F238E27FC236}">
                <a16:creationId xmlns:a16="http://schemas.microsoft.com/office/drawing/2014/main" id="{23C26C21-CB6F-ED2D-317C-EEDB67AEF381}"/>
              </a:ext>
            </a:extLst>
          </p:cNvPr>
          <p:cNvGrpSpPr/>
          <p:nvPr/>
        </p:nvGrpSpPr>
        <p:grpSpPr>
          <a:xfrm>
            <a:off x="7200000" y="3245514"/>
            <a:ext cx="245219" cy="354486"/>
            <a:chOff x="7200000" y="3245514"/>
            <a:chExt cx="245219" cy="354486"/>
          </a:xfrm>
        </p:grpSpPr>
        <p:sp>
          <p:nvSpPr>
            <p:cNvPr id="137" name="Rectangle 136">
              <a:extLst>
                <a:ext uri="{FF2B5EF4-FFF2-40B4-BE49-F238E27FC236}">
                  <a16:creationId xmlns:a16="http://schemas.microsoft.com/office/drawing/2014/main" id="{103BE810-5C11-0183-C346-FDDFE5DC4BE5}"/>
                </a:ext>
              </a:extLst>
            </p:cNvPr>
            <p:cNvSpPr/>
            <p:nvPr/>
          </p:nvSpPr>
          <p:spPr bwMode="auto">
            <a:xfrm>
              <a:off x="7200000" y="3245514"/>
              <a:ext cx="135200" cy="35448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38" name="Rectangle 137">
              <a:extLst>
                <a:ext uri="{FF2B5EF4-FFF2-40B4-BE49-F238E27FC236}">
                  <a16:creationId xmlns:a16="http://schemas.microsoft.com/office/drawing/2014/main" id="{4176351F-74F4-2F43-3E7C-493A8FB2F0DD}"/>
                </a:ext>
              </a:extLst>
            </p:cNvPr>
            <p:cNvSpPr/>
            <p:nvPr/>
          </p:nvSpPr>
          <p:spPr bwMode="auto">
            <a:xfrm>
              <a:off x="7336699" y="3245514"/>
              <a:ext cx="35973" cy="354483"/>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9" name="Rectangle 138">
              <a:extLst>
                <a:ext uri="{FF2B5EF4-FFF2-40B4-BE49-F238E27FC236}">
                  <a16:creationId xmlns:a16="http://schemas.microsoft.com/office/drawing/2014/main" id="{666DA524-C9E6-470A-4CE7-F3E781DBB7E7}"/>
                </a:ext>
              </a:extLst>
            </p:cNvPr>
            <p:cNvSpPr/>
            <p:nvPr/>
          </p:nvSpPr>
          <p:spPr bwMode="auto">
            <a:xfrm>
              <a:off x="7373272" y="3245514"/>
              <a:ext cx="71947" cy="354486"/>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145" name="Group 144">
            <a:extLst>
              <a:ext uri="{FF2B5EF4-FFF2-40B4-BE49-F238E27FC236}">
                <a16:creationId xmlns:a16="http://schemas.microsoft.com/office/drawing/2014/main" id="{C978EA34-04DE-A5EA-43E9-757DC12F5C3E}"/>
              </a:ext>
            </a:extLst>
          </p:cNvPr>
          <p:cNvGrpSpPr/>
          <p:nvPr/>
        </p:nvGrpSpPr>
        <p:grpSpPr>
          <a:xfrm>
            <a:off x="10131756" y="5544350"/>
            <a:ext cx="245219" cy="354486"/>
            <a:chOff x="7200000" y="3245514"/>
            <a:chExt cx="245219" cy="354486"/>
          </a:xfrm>
        </p:grpSpPr>
        <p:sp>
          <p:nvSpPr>
            <p:cNvPr id="146" name="Rectangle 145">
              <a:extLst>
                <a:ext uri="{FF2B5EF4-FFF2-40B4-BE49-F238E27FC236}">
                  <a16:creationId xmlns:a16="http://schemas.microsoft.com/office/drawing/2014/main" id="{0727D24C-86F1-DD4B-3DDF-65859CC85895}"/>
                </a:ext>
              </a:extLst>
            </p:cNvPr>
            <p:cNvSpPr/>
            <p:nvPr/>
          </p:nvSpPr>
          <p:spPr bwMode="auto">
            <a:xfrm>
              <a:off x="7200000" y="3245514"/>
              <a:ext cx="135200" cy="35448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47" name="Rectangle 146">
              <a:extLst>
                <a:ext uri="{FF2B5EF4-FFF2-40B4-BE49-F238E27FC236}">
                  <a16:creationId xmlns:a16="http://schemas.microsoft.com/office/drawing/2014/main" id="{576CACBB-428A-933D-DED8-635C73AEAE63}"/>
                </a:ext>
              </a:extLst>
            </p:cNvPr>
            <p:cNvSpPr/>
            <p:nvPr/>
          </p:nvSpPr>
          <p:spPr bwMode="auto">
            <a:xfrm>
              <a:off x="7336699" y="3245514"/>
              <a:ext cx="35973" cy="354483"/>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48" name="Rectangle 147">
              <a:extLst>
                <a:ext uri="{FF2B5EF4-FFF2-40B4-BE49-F238E27FC236}">
                  <a16:creationId xmlns:a16="http://schemas.microsoft.com/office/drawing/2014/main" id="{B32B7958-8CAE-2584-5C32-18AF2E35DB2A}"/>
                </a:ext>
              </a:extLst>
            </p:cNvPr>
            <p:cNvSpPr/>
            <p:nvPr/>
          </p:nvSpPr>
          <p:spPr bwMode="auto">
            <a:xfrm>
              <a:off x="7373272" y="3245514"/>
              <a:ext cx="71947" cy="354486"/>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149" name="TextBox 148">
            <a:extLst>
              <a:ext uri="{FF2B5EF4-FFF2-40B4-BE49-F238E27FC236}">
                <a16:creationId xmlns:a16="http://schemas.microsoft.com/office/drawing/2014/main" id="{DA09119C-01EC-8651-776D-BAD00ADDDAD5}"/>
              </a:ext>
            </a:extLst>
          </p:cNvPr>
          <p:cNvSpPr txBox="1"/>
          <p:nvPr/>
        </p:nvSpPr>
        <p:spPr>
          <a:xfrm>
            <a:off x="10668000" y="5666601"/>
            <a:ext cx="1372492" cy="276999"/>
          </a:xfrm>
          <a:prstGeom prst="rect">
            <a:avLst/>
          </a:prstGeom>
          <a:noFill/>
        </p:spPr>
        <p:txBody>
          <a:bodyPr wrap="none" rtlCol="0">
            <a:spAutoFit/>
          </a:bodyPr>
          <a:lstStyle/>
          <a:p>
            <a:r>
              <a:rPr lang="fi-FI" dirty="0"/>
              <a:t>UWB SP0 CNTRL</a:t>
            </a:r>
            <a:endParaRPr lang="en-US" dirty="0"/>
          </a:p>
        </p:txBody>
      </p:sp>
      <p:sp>
        <p:nvSpPr>
          <p:cNvPr id="150" name="TextBox 149">
            <a:extLst>
              <a:ext uri="{FF2B5EF4-FFF2-40B4-BE49-F238E27FC236}">
                <a16:creationId xmlns:a16="http://schemas.microsoft.com/office/drawing/2014/main" id="{32F31C81-6D5D-3A7E-8955-E1DA1F06A80A}"/>
              </a:ext>
            </a:extLst>
          </p:cNvPr>
          <p:cNvSpPr txBox="1"/>
          <p:nvPr/>
        </p:nvSpPr>
        <p:spPr>
          <a:xfrm>
            <a:off x="3581138" y="2009001"/>
            <a:ext cx="1143262" cy="276999"/>
          </a:xfrm>
          <a:prstGeom prst="rect">
            <a:avLst/>
          </a:prstGeom>
          <a:noFill/>
        </p:spPr>
        <p:txBody>
          <a:bodyPr wrap="none" rtlCol="0">
            <a:spAutoFit/>
          </a:bodyPr>
          <a:lstStyle/>
          <a:p>
            <a:r>
              <a:rPr lang="fi-FI" dirty="0">
                <a:solidFill>
                  <a:srgbClr val="0432FF"/>
                </a:solidFill>
              </a:rPr>
              <a:t>2 x RpDuration</a:t>
            </a:r>
            <a:endParaRPr lang="en-US" dirty="0">
              <a:solidFill>
                <a:srgbClr val="0432FF"/>
              </a:solidFill>
            </a:endParaRPr>
          </a:p>
        </p:txBody>
      </p:sp>
      <p:sp>
        <p:nvSpPr>
          <p:cNvPr id="151" name="TextBox 150">
            <a:extLst>
              <a:ext uri="{FF2B5EF4-FFF2-40B4-BE49-F238E27FC236}">
                <a16:creationId xmlns:a16="http://schemas.microsoft.com/office/drawing/2014/main" id="{8758F63B-F361-12FD-4333-D6D380B0064A}"/>
              </a:ext>
            </a:extLst>
          </p:cNvPr>
          <p:cNvSpPr txBox="1"/>
          <p:nvPr/>
        </p:nvSpPr>
        <p:spPr>
          <a:xfrm>
            <a:off x="4926600" y="1399401"/>
            <a:ext cx="1143262" cy="276999"/>
          </a:xfrm>
          <a:prstGeom prst="rect">
            <a:avLst/>
          </a:prstGeom>
          <a:noFill/>
        </p:spPr>
        <p:txBody>
          <a:bodyPr wrap="none" rtlCol="0">
            <a:spAutoFit/>
          </a:bodyPr>
          <a:lstStyle/>
          <a:p>
            <a:r>
              <a:rPr lang="fi-FI" dirty="0">
                <a:solidFill>
                  <a:srgbClr val="7030A0"/>
                </a:solidFill>
              </a:rPr>
              <a:t>3 x RpDuration</a:t>
            </a:r>
            <a:endParaRPr lang="en-US" dirty="0">
              <a:solidFill>
                <a:srgbClr val="7030A0"/>
              </a:solidFill>
            </a:endParaRPr>
          </a:p>
        </p:txBody>
      </p:sp>
      <p:sp>
        <p:nvSpPr>
          <p:cNvPr id="152" name="Right Brace 151">
            <a:extLst>
              <a:ext uri="{FF2B5EF4-FFF2-40B4-BE49-F238E27FC236}">
                <a16:creationId xmlns:a16="http://schemas.microsoft.com/office/drawing/2014/main" id="{8AB8A86B-8B19-C795-41A4-A33978A8731D}"/>
              </a:ext>
            </a:extLst>
          </p:cNvPr>
          <p:cNvSpPr/>
          <p:nvPr/>
        </p:nvSpPr>
        <p:spPr bwMode="auto">
          <a:xfrm rot="16200000">
            <a:off x="2559703" y="1071497"/>
            <a:ext cx="173194" cy="2754601"/>
          </a:xfrm>
          <a:prstGeom prst="rightBrace">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3" name="Right Brace 152">
            <a:extLst>
              <a:ext uri="{FF2B5EF4-FFF2-40B4-BE49-F238E27FC236}">
                <a16:creationId xmlns:a16="http://schemas.microsoft.com/office/drawing/2014/main" id="{F6EEB90E-DDBB-FA84-4E6D-71A1D7F5C2E3}"/>
              </a:ext>
            </a:extLst>
          </p:cNvPr>
          <p:cNvSpPr/>
          <p:nvPr/>
        </p:nvSpPr>
        <p:spPr bwMode="auto">
          <a:xfrm rot="16200000">
            <a:off x="5733703" y="1071497"/>
            <a:ext cx="173194" cy="2754601"/>
          </a:xfrm>
          <a:prstGeom prst="rightBrace">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4" name="Right Brace 153">
            <a:extLst>
              <a:ext uri="{FF2B5EF4-FFF2-40B4-BE49-F238E27FC236}">
                <a16:creationId xmlns:a16="http://schemas.microsoft.com/office/drawing/2014/main" id="{1E1A7980-934A-70DA-5B8E-836216083E66}"/>
              </a:ext>
            </a:extLst>
          </p:cNvPr>
          <p:cNvSpPr/>
          <p:nvPr/>
        </p:nvSpPr>
        <p:spPr bwMode="auto">
          <a:xfrm rot="16200000">
            <a:off x="2586103" y="461897"/>
            <a:ext cx="173194" cy="2754601"/>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5" name="Right Brace 154">
            <a:extLst>
              <a:ext uri="{FF2B5EF4-FFF2-40B4-BE49-F238E27FC236}">
                <a16:creationId xmlns:a16="http://schemas.microsoft.com/office/drawing/2014/main" id="{0D50F238-511E-2DD5-28A0-8697DF7EC1E6}"/>
              </a:ext>
            </a:extLst>
          </p:cNvPr>
          <p:cNvSpPr/>
          <p:nvPr/>
        </p:nvSpPr>
        <p:spPr bwMode="auto">
          <a:xfrm rot="16200000">
            <a:off x="5760103" y="461897"/>
            <a:ext cx="173194" cy="2754601"/>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6" name="Right Brace 155">
            <a:extLst>
              <a:ext uri="{FF2B5EF4-FFF2-40B4-BE49-F238E27FC236}">
                <a16:creationId xmlns:a16="http://schemas.microsoft.com/office/drawing/2014/main" id="{9FBA4450-CF22-BE03-9A97-BF45981434F1}"/>
              </a:ext>
            </a:extLst>
          </p:cNvPr>
          <p:cNvSpPr/>
          <p:nvPr/>
        </p:nvSpPr>
        <p:spPr bwMode="auto">
          <a:xfrm rot="16200000">
            <a:off x="8975502" y="461897"/>
            <a:ext cx="173194" cy="2754601"/>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7" name="TextBox 156">
            <a:extLst>
              <a:ext uri="{FF2B5EF4-FFF2-40B4-BE49-F238E27FC236}">
                <a16:creationId xmlns:a16="http://schemas.microsoft.com/office/drawing/2014/main" id="{2095FF34-966A-5727-7D14-C7FD8C9CA275}"/>
              </a:ext>
            </a:extLst>
          </p:cNvPr>
          <p:cNvSpPr txBox="1"/>
          <p:nvPr/>
        </p:nvSpPr>
        <p:spPr>
          <a:xfrm>
            <a:off x="10591800" y="1455200"/>
            <a:ext cx="1229824" cy="276999"/>
          </a:xfrm>
          <a:prstGeom prst="rect">
            <a:avLst/>
          </a:prstGeom>
          <a:noFill/>
        </p:spPr>
        <p:txBody>
          <a:bodyPr wrap="none" rtlCol="0">
            <a:spAutoFit/>
          </a:bodyPr>
          <a:lstStyle/>
          <a:p>
            <a:r>
              <a:rPr lang="fi-FI" dirty="0"/>
              <a:t>Reporting phase </a:t>
            </a:r>
            <a:endParaRPr lang="en-US" dirty="0"/>
          </a:p>
        </p:txBody>
      </p:sp>
      <p:sp>
        <p:nvSpPr>
          <p:cNvPr id="158" name="Right Brace 157">
            <a:extLst>
              <a:ext uri="{FF2B5EF4-FFF2-40B4-BE49-F238E27FC236}">
                <a16:creationId xmlns:a16="http://schemas.microsoft.com/office/drawing/2014/main" id="{06D5357C-BA9F-5ACF-1F04-11D3712B0D83}"/>
              </a:ext>
            </a:extLst>
          </p:cNvPr>
          <p:cNvSpPr/>
          <p:nvPr/>
        </p:nvSpPr>
        <p:spPr bwMode="auto">
          <a:xfrm rot="16200000">
            <a:off x="11052000" y="1176600"/>
            <a:ext cx="180000" cy="1332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3" name="Group 2">
            <a:extLst>
              <a:ext uri="{FF2B5EF4-FFF2-40B4-BE49-F238E27FC236}">
                <a16:creationId xmlns:a16="http://schemas.microsoft.com/office/drawing/2014/main" id="{CFCE0E1C-5246-4FF9-857C-097CE38C865C}"/>
              </a:ext>
            </a:extLst>
          </p:cNvPr>
          <p:cNvGrpSpPr/>
          <p:nvPr/>
        </p:nvGrpSpPr>
        <p:grpSpPr>
          <a:xfrm>
            <a:off x="594244" y="2611786"/>
            <a:ext cx="823677" cy="598947"/>
            <a:chOff x="594244" y="2857654"/>
            <a:chExt cx="823677" cy="598947"/>
          </a:xfrm>
        </p:grpSpPr>
        <p:sp>
          <p:nvSpPr>
            <p:cNvPr id="4" name="Right Brace 3">
              <a:extLst>
                <a:ext uri="{FF2B5EF4-FFF2-40B4-BE49-F238E27FC236}">
                  <a16:creationId xmlns:a16="http://schemas.microsoft.com/office/drawing/2014/main" id="{D148BCFF-894B-64DF-E8A2-7F1AA969890C}"/>
                </a:ext>
              </a:extLst>
            </p:cNvPr>
            <p:cNvSpPr/>
            <p:nvPr/>
          </p:nvSpPr>
          <p:spPr bwMode="auto">
            <a:xfrm rot="16200000">
              <a:off x="901574" y="3104642"/>
              <a:ext cx="180000" cy="52391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6" name="TextBox 5">
              <a:extLst>
                <a:ext uri="{FF2B5EF4-FFF2-40B4-BE49-F238E27FC236}">
                  <a16:creationId xmlns:a16="http://schemas.microsoft.com/office/drawing/2014/main" id="{2E813ABF-75CF-468C-C7B8-621B3B497EDD}"/>
                </a:ext>
              </a:extLst>
            </p:cNvPr>
            <p:cNvSpPr txBox="1"/>
            <p:nvPr/>
          </p:nvSpPr>
          <p:spPr>
            <a:xfrm>
              <a:off x="594244" y="2857654"/>
              <a:ext cx="823677" cy="415498"/>
            </a:xfrm>
            <a:prstGeom prst="rect">
              <a:avLst/>
            </a:prstGeom>
            <a:noFill/>
          </p:spPr>
          <p:txBody>
            <a:bodyPr wrap="square">
              <a:spAutoFit/>
            </a:bodyPr>
            <a:lstStyle/>
            <a:p>
              <a:pPr algn="ctr"/>
              <a:r>
                <a:rPr lang="en-US" sz="700" dirty="0"/>
                <a:t>macMms</a:t>
              </a:r>
              <a:br>
                <a:rPr lang="en-US" sz="700" dirty="0"/>
              </a:br>
              <a:r>
                <a:rPr lang="en-US" sz="700" dirty="0"/>
                <a:t>RcpPoll</a:t>
              </a:r>
              <a:br>
                <a:rPr lang="en-US" sz="700" dirty="0"/>
              </a:br>
              <a:r>
                <a:rPr lang="en-US" sz="700" dirty="0"/>
                <a:t>NSlots</a:t>
              </a:r>
            </a:p>
          </p:txBody>
        </p:sp>
      </p:grpSp>
      <p:grpSp>
        <p:nvGrpSpPr>
          <p:cNvPr id="7" name="Group 6">
            <a:extLst>
              <a:ext uri="{FF2B5EF4-FFF2-40B4-BE49-F238E27FC236}">
                <a16:creationId xmlns:a16="http://schemas.microsoft.com/office/drawing/2014/main" id="{82E0C2E6-72BF-CFD5-3256-17703F46824C}"/>
              </a:ext>
            </a:extLst>
          </p:cNvPr>
          <p:cNvGrpSpPr/>
          <p:nvPr/>
        </p:nvGrpSpPr>
        <p:grpSpPr>
          <a:xfrm>
            <a:off x="7054943" y="2612985"/>
            <a:ext cx="823677" cy="598947"/>
            <a:chOff x="594244" y="2857654"/>
            <a:chExt cx="823677" cy="598947"/>
          </a:xfrm>
        </p:grpSpPr>
        <p:sp>
          <p:nvSpPr>
            <p:cNvPr id="8" name="Right Brace 7">
              <a:extLst>
                <a:ext uri="{FF2B5EF4-FFF2-40B4-BE49-F238E27FC236}">
                  <a16:creationId xmlns:a16="http://schemas.microsoft.com/office/drawing/2014/main" id="{5C94BC15-9E37-AC4B-52B5-907D22F485F4}"/>
                </a:ext>
              </a:extLst>
            </p:cNvPr>
            <p:cNvSpPr/>
            <p:nvPr/>
          </p:nvSpPr>
          <p:spPr bwMode="auto">
            <a:xfrm rot="16200000">
              <a:off x="901574" y="3104642"/>
              <a:ext cx="180000" cy="52391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 name="TextBox 8">
              <a:extLst>
                <a:ext uri="{FF2B5EF4-FFF2-40B4-BE49-F238E27FC236}">
                  <a16:creationId xmlns:a16="http://schemas.microsoft.com/office/drawing/2014/main" id="{D9160C5C-4450-A48F-AC9A-0F4D6B91D481}"/>
                </a:ext>
              </a:extLst>
            </p:cNvPr>
            <p:cNvSpPr txBox="1"/>
            <p:nvPr/>
          </p:nvSpPr>
          <p:spPr>
            <a:xfrm>
              <a:off x="594244" y="2857654"/>
              <a:ext cx="823677" cy="415498"/>
            </a:xfrm>
            <a:prstGeom prst="rect">
              <a:avLst/>
            </a:prstGeom>
            <a:noFill/>
          </p:spPr>
          <p:txBody>
            <a:bodyPr wrap="square">
              <a:spAutoFit/>
            </a:bodyPr>
            <a:lstStyle/>
            <a:p>
              <a:pPr algn="ctr"/>
              <a:r>
                <a:rPr lang="en-US" sz="700" dirty="0"/>
                <a:t>macMms</a:t>
              </a:r>
              <a:br>
                <a:rPr lang="en-US" sz="700" dirty="0"/>
              </a:br>
              <a:r>
                <a:rPr lang="en-US" sz="700" dirty="0"/>
                <a:t>RcpPoll</a:t>
              </a:r>
              <a:br>
                <a:rPr lang="en-US" sz="700" dirty="0"/>
              </a:br>
              <a:r>
                <a:rPr lang="en-US" sz="700" dirty="0"/>
                <a:t>NSlots</a:t>
              </a:r>
            </a:p>
          </p:txBody>
        </p:sp>
      </p:grpSp>
      <p:grpSp>
        <p:nvGrpSpPr>
          <p:cNvPr id="10" name="Group 9">
            <a:extLst>
              <a:ext uri="{FF2B5EF4-FFF2-40B4-BE49-F238E27FC236}">
                <a16:creationId xmlns:a16="http://schemas.microsoft.com/office/drawing/2014/main" id="{8006E5A2-BCBC-D574-E153-10489D87AD3D}"/>
              </a:ext>
            </a:extLst>
          </p:cNvPr>
          <p:cNvGrpSpPr/>
          <p:nvPr/>
        </p:nvGrpSpPr>
        <p:grpSpPr>
          <a:xfrm>
            <a:off x="3824523" y="3702543"/>
            <a:ext cx="823677" cy="598947"/>
            <a:chOff x="594244" y="2857654"/>
            <a:chExt cx="823677" cy="598947"/>
          </a:xfrm>
        </p:grpSpPr>
        <p:sp>
          <p:nvSpPr>
            <p:cNvPr id="13" name="Right Brace 12">
              <a:extLst>
                <a:ext uri="{FF2B5EF4-FFF2-40B4-BE49-F238E27FC236}">
                  <a16:creationId xmlns:a16="http://schemas.microsoft.com/office/drawing/2014/main" id="{848BB0E6-E156-CF05-5EA1-85DFA0B73B25}"/>
                </a:ext>
              </a:extLst>
            </p:cNvPr>
            <p:cNvSpPr/>
            <p:nvPr/>
          </p:nvSpPr>
          <p:spPr bwMode="auto">
            <a:xfrm rot="16200000">
              <a:off x="901574" y="3104642"/>
              <a:ext cx="180000" cy="52391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4" name="TextBox 13">
              <a:extLst>
                <a:ext uri="{FF2B5EF4-FFF2-40B4-BE49-F238E27FC236}">
                  <a16:creationId xmlns:a16="http://schemas.microsoft.com/office/drawing/2014/main" id="{0F742574-D81A-EB01-CD8A-B0DE47CC36EE}"/>
                </a:ext>
              </a:extLst>
            </p:cNvPr>
            <p:cNvSpPr txBox="1"/>
            <p:nvPr/>
          </p:nvSpPr>
          <p:spPr>
            <a:xfrm>
              <a:off x="594244" y="2857654"/>
              <a:ext cx="823677" cy="415498"/>
            </a:xfrm>
            <a:prstGeom prst="rect">
              <a:avLst/>
            </a:prstGeom>
            <a:noFill/>
          </p:spPr>
          <p:txBody>
            <a:bodyPr wrap="square">
              <a:spAutoFit/>
            </a:bodyPr>
            <a:lstStyle/>
            <a:p>
              <a:pPr algn="ctr"/>
              <a:r>
                <a:rPr lang="en-US" sz="700" dirty="0"/>
                <a:t>macMms</a:t>
              </a:r>
              <a:br>
                <a:rPr lang="en-US" sz="700" dirty="0"/>
              </a:br>
              <a:r>
                <a:rPr lang="en-US" sz="700" dirty="0"/>
                <a:t>RcpResp</a:t>
              </a:r>
              <a:br>
                <a:rPr lang="en-US" sz="700" dirty="0"/>
              </a:br>
              <a:r>
                <a:rPr lang="en-US" sz="700" dirty="0"/>
                <a:t>NSlots</a:t>
              </a:r>
            </a:p>
          </p:txBody>
        </p:sp>
      </p:grpSp>
    </p:spTree>
    <p:extLst>
      <p:ext uri="{BB962C8B-B14F-4D97-AF65-F5344CB8AC3E}">
        <p14:creationId xmlns:p14="http://schemas.microsoft.com/office/powerpoint/2010/main" val="192506930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B687640-9365-B6D5-C38F-4AE2753F0BCD}"/>
              </a:ext>
            </a:extLst>
          </p:cNvPr>
          <p:cNvPicPr>
            <a:picLocks noChangeAspect="1"/>
          </p:cNvPicPr>
          <p:nvPr/>
        </p:nvPicPr>
        <p:blipFill>
          <a:blip r:embed="rId2"/>
          <a:stretch>
            <a:fillRect/>
          </a:stretch>
        </p:blipFill>
        <p:spPr>
          <a:xfrm>
            <a:off x="394775" y="1038031"/>
            <a:ext cx="8267684" cy="2140614"/>
          </a:xfrm>
          <a:prstGeom prst="rect">
            <a:avLst/>
          </a:prstGeom>
        </p:spPr>
      </p:pic>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10.38.9.3.12 The Management MAC Configuration field</a:t>
            </a:r>
          </a:p>
        </p:txBody>
      </p:sp>
      <p:grpSp>
        <p:nvGrpSpPr>
          <p:cNvPr id="12" name="Group 11">
            <a:extLst>
              <a:ext uri="{FF2B5EF4-FFF2-40B4-BE49-F238E27FC236}">
                <a16:creationId xmlns:a16="http://schemas.microsoft.com/office/drawing/2014/main" id="{012AD3DD-B168-8807-778F-760F72FF8787}"/>
              </a:ext>
            </a:extLst>
          </p:cNvPr>
          <p:cNvGrpSpPr/>
          <p:nvPr/>
        </p:nvGrpSpPr>
        <p:grpSpPr>
          <a:xfrm>
            <a:off x="364294" y="3048000"/>
            <a:ext cx="11141906" cy="3156722"/>
            <a:chOff x="364294" y="1096677"/>
            <a:chExt cx="11141906" cy="3156722"/>
          </a:xfrm>
        </p:grpSpPr>
        <p:pic>
          <p:nvPicPr>
            <p:cNvPr id="4" name="Picture 3">
              <a:extLst>
                <a:ext uri="{FF2B5EF4-FFF2-40B4-BE49-F238E27FC236}">
                  <a16:creationId xmlns:a16="http://schemas.microsoft.com/office/drawing/2014/main" id="{6B3D9321-7922-043B-4B48-96050F55732A}"/>
                </a:ext>
              </a:extLst>
            </p:cNvPr>
            <p:cNvPicPr>
              <a:picLocks noChangeAspect="1"/>
            </p:cNvPicPr>
            <p:nvPr/>
          </p:nvPicPr>
          <p:blipFill>
            <a:blip r:embed="rId3"/>
            <a:stretch>
              <a:fillRect/>
            </a:stretch>
          </p:blipFill>
          <p:spPr>
            <a:xfrm>
              <a:off x="364294" y="2057399"/>
              <a:ext cx="8145514" cy="2196000"/>
            </a:xfrm>
            <a:prstGeom prst="rect">
              <a:avLst/>
            </a:prstGeom>
          </p:spPr>
        </p:pic>
        <p:pic>
          <p:nvPicPr>
            <p:cNvPr id="7" name="Picture 6">
              <a:extLst>
                <a:ext uri="{FF2B5EF4-FFF2-40B4-BE49-F238E27FC236}">
                  <a16:creationId xmlns:a16="http://schemas.microsoft.com/office/drawing/2014/main" id="{84DC9681-12D1-0B17-7F24-5530ECB43E5C}"/>
                </a:ext>
              </a:extLst>
            </p:cNvPr>
            <p:cNvPicPr>
              <a:picLocks noChangeAspect="1"/>
            </p:cNvPicPr>
            <p:nvPr/>
          </p:nvPicPr>
          <p:blipFill>
            <a:blip r:embed="rId4"/>
            <a:stretch>
              <a:fillRect/>
            </a:stretch>
          </p:blipFill>
          <p:spPr>
            <a:xfrm>
              <a:off x="6168390" y="2213884"/>
              <a:ext cx="2742166" cy="1748516"/>
            </a:xfrm>
            <a:prstGeom prst="rect">
              <a:avLst/>
            </a:prstGeom>
          </p:spPr>
        </p:pic>
        <p:sp>
          <p:nvSpPr>
            <p:cNvPr id="18" name="Rectangle 17">
              <a:extLst>
                <a:ext uri="{FF2B5EF4-FFF2-40B4-BE49-F238E27FC236}">
                  <a16:creationId xmlns:a16="http://schemas.microsoft.com/office/drawing/2014/main" id="{FB1C3CE6-0F26-4344-8CAA-85FEE7D9930D}"/>
                </a:ext>
              </a:extLst>
            </p:cNvPr>
            <p:cNvSpPr/>
            <p:nvPr/>
          </p:nvSpPr>
          <p:spPr bwMode="auto">
            <a:xfrm>
              <a:off x="5741670" y="2321323"/>
              <a:ext cx="436552" cy="246221"/>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 name="TextBox 14">
              <a:extLst>
                <a:ext uri="{FF2B5EF4-FFF2-40B4-BE49-F238E27FC236}">
                  <a16:creationId xmlns:a16="http://schemas.microsoft.com/office/drawing/2014/main" id="{0A00D3F5-0120-6B70-593F-5B8475488796}"/>
                </a:ext>
              </a:extLst>
            </p:cNvPr>
            <p:cNvSpPr txBox="1"/>
            <p:nvPr/>
          </p:nvSpPr>
          <p:spPr>
            <a:xfrm>
              <a:off x="5714742" y="2274326"/>
              <a:ext cx="685800" cy="261610"/>
            </a:xfrm>
            <a:prstGeom prst="rect">
              <a:avLst/>
            </a:prstGeom>
            <a:noFill/>
          </p:spPr>
          <p:txBody>
            <a:bodyPr wrap="square" rtlCol="0">
              <a:spAutoFit/>
            </a:bodyPr>
            <a:lstStyle/>
            <a:p>
              <a:r>
                <a:rPr lang="en-US" sz="1100" b="1" dirty="0"/>
                <a:t>44-45</a:t>
              </a:r>
              <a:endParaRPr lang="en-US" sz="1050" b="1" dirty="0"/>
            </a:p>
          </p:txBody>
        </p:sp>
        <p:sp>
          <p:nvSpPr>
            <p:cNvPr id="17" name="Rectangle 16">
              <a:extLst>
                <a:ext uri="{FF2B5EF4-FFF2-40B4-BE49-F238E27FC236}">
                  <a16:creationId xmlns:a16="http://schemas.microsoft.com/office/drawing/2014/main" id="{5AA96885-1DF6-0C53-CAC7-721DEBC5A476}"/>
                </a:ext>
              </a:extLst>
            </p:cNvPr>
            <p:cNvSpPr/>
            <p:nvPr/>
          </p:nvSpPr>
          <p:spPr bwMode="auto">
            <a:xfrm>
              <a:off x="6248142" y="2310289"/>
              <a:ext cx="457200" cy="246221"/>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6" name="TextBox 15">
              <a:extLst>
                <a:ext uri="{FF2B5EF4-FFF2-40B4-BE49-F238E27FC236}">
                  <a16:creationId xmlns:a16="http://schemas.microsoft.com/office/drawing/2014/main" id="{3F0ACBFF-BE8B-4353-5318-C02FDE8F4661}"/>
                </a:ext>
              </a:extLst>
            </p:cNvPr>
            <p:cNvSpPr txBox="1"/>
            <p:nvPr/>
          </p:nvSpPr>
          <p:spPr>
            <a:xfrm>
              <a:off x="6248400" y="2274326"/>
              <a:ext cx="685800" cy="261610"/>
            </a:xfrm>
            <a:prstGeom prst="rect">
              <a:avLst/>
            </a:prstGeom>
            <a:noFill/>
          </p:spPr>
          <p:txBody>
            <a:bodyPr wrap="square" rtlCol="0">
              <a:spAutoFit/>
            </a:bodyPr>
            <a:lstStyle/>
            <a:p>
              <a:r>
                <a:rPr lang="en-US" sz="1100" b="1" dirty="0"/>
                <a:t>46-47</a:t>
              </a:r>
            </a:p>
          </p:txBody>
        </p:sp>
        <p:sp>
          <p:nvSpPr>
            <p:cNvPr id="3" name="Rectangle 2">
              <a:extLst>
                <a:ext uri="{FF2B5EF4-FFF2-40B4-BE49-F238E27FC236}">
                  <a16:creationId xmlns:a16="http://schemas.microsoft.com/office/drawing/2014/main" id="{C567ADE5-5A4A-9416-E2E4-B4F44CA5C13E}"/>
                </a:ext>
              </a:extLst>
            </p:cNvPr>
            <p:cNvSpPr/>
            <p:nvPr/>
          </p:nvSpPr>
          <p:spPr bwMode="auto">
            <a:xfrm>
              <a:off x="5735648" y="2667834"/>
              <a:ext cx="436552" cy="1168025"/>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TextBox 9">
              <a:extLst>
                <a:ext uri="{FF2B5EF4-FFF2-40B4-BE49-F238E27FC236}">
                  <a16:creationId xmlns:a16="http://schemas.microsoft.com/office/drawing/2014/main" id="{ABB261AC-71CF-ADD2-66E6-A73521B309FB}"/>
                </a:ext>
              </a:extLst>
            </p:cNvPr>
            <p:cNvSpPr txBox="1"/>
            <p:nvPr/>
          </p:nvSpPr>
          <p:spPr>
            <a:xfrm rot="16200000">
              <a:off x="5268125" y="3103637"/>
              <a:ext cx="1371598" cy="246221"/>
            </a:xfrm>
            <a:prstGeom prst="rect">
              <a:avLst/>
            </a:prstGeom>
            <a:noFill/>
          </p:spPr>
          <p:txBody>
            <a:bodyPr wrap="square" rtlCol="0">
              <a:spAutoFit/>
            </a:bodyPr>
            <a:lstStyle/>
            <a:p>
              <a:r>
                <a:rPr lang="en-US" sz="1000" dirty="0"/>
                <a:t>ExtendedRpDuration</a:t>
              </a:r>
            </a:p>
          </p:txBody>
        </p:sp>
        <p:sp>
          <p:nvSpPr>
            <p:cNvPr id="11" name="Speech Bubble: Rectangle 10">
              <a:extLst>
                <a:ext uri="{FF2B5EF4-FFF2-40B4-BE49-F238E27FC236}">
                  <a16:creationId xmlns:a16="http://schemas.microsoft.com/office/drawing/2014/main" id="{4CC6C895-1AF5-BF3A-9DFE-403D41D3207E}"/>
                </a:ext>
              </a:extLst>
            </p:cNvPr>
            <p:cNvSpPr/>
            <p:nvPr/>
          </p:nvSpPr>
          <p:spPr bwMode="auto">
            <a:xfrm>
              <a:off x="8001000" y="1096677"/>
              <a:ext cx="3505200" cy="536046"/>
            </a:xfrm>
            <a:prstGeom prst="wedgeRectCallout">
              <a:avLst>
                <a:gd name="adj1" fmla="val -108496"/>
                <a:gd name="adj2" fmla="val 153015"/>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Times New Roman" panose="02020603050405020304" pitchFamily="18" charset="0"/>
                </a:rPr>
                <a:t>Add ExtendedRpDuration bits (</a:t>
              </a:r>
              <a:r>
                <a:rPr kumimoji="0" lang="en-US" sz="1600" b="1" i="0" u="none" strike="noStrike" cap="none" normalizeH="0" baseline="0" dirty="0">
                  <a:ln>
                    <a:noFill/>
                  </a:ln>
                  <a:effectLst/>
                  <a:highlight>
                    <a:srgbClr val="FFFF00"/>
                  </a:highlight>
                  <a:latin typeface="Times New Roman" panose="02020603050405020304" pitchFamily="18" charset="0"/>
                </a:rPr>
                <a:t>955</a:t>
              </a:r>
              <a:r>
                <a:rPr kumimoji="0" lang="en-US" sz="1600" b="0" i="0" u="none" strike="noStrike" cap="none" normalizeH="0" baseline="0" dirty="0">
                  <a:ln>
                    <a:noFill/>
                  </a:ln>
                  <a:solidFill>
                    <a:schemeClr val="bg1"/>
                  </a:solidFill>
                  <a:effectLst/>
                  <a:latin typeface="Times New Roman" panose="02020603050405020304" pitchFamily="18" charset="0"/>
                </a:rPr>
                <a:t>)</a:t>
              </a:r>
            </a:p>
          </p:txBody>
        </p:sp>
        <p:sp>
          <p:nvSpPr>
            <p:cNvPr id="5" name="Rectangle 4">
              <a:extLst>
                <a:ext uri="{FF2B5EF4-FFF2-40B4-BE49-F238E27FC236}">
                  <a16:creationId xmlns:a16="http://schemas.microsoft.com/office/drawing/2014/main" id="{6501DA00-8613-EAB5-FBB4-3B2F81C86022}"/>
                </a:ext>
              </a:extLst>
            </p:cNvPr>
            <p:cNvSpPr/>
            <p:nvPr/>
          </p:nvSpPr>
          <p:spPr bwMode="auto">
            <a:xfrm>
              <a:off x="5644896" y="2213884"/>
              <a:ext cx="621534" cy="1760708"/>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solidFill>
                    <a:schemeClr val="bg1"/>
                  </a:solid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269440612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10.38.9.3.12 The Management MAC Configuration field</a:t>
            </a:r>
          </a:p>
        </p:txBody>
      </p:sp>
      <p:sp>
        <p:nvSpPr>
          <p:cNvPr id="20" name="TextBox 19">
            <a:extLst>
              <a:ext uri="{FF2B5EF4-FFF2-40B4-BE49-F238E27FC236}">
                <a16:creationId xmlns:a16="http://schemas.microsoft.com/office/drawing/2014/main" id="{333B6B19-EB12-77C5-D875-00C22684C732}"/>
              </a:ext>
            </a:extLst>
          </p:cNvPr>
          <p:cNvSpPr txBox="1"/>
          <p:nvPr/>
        </p:nvSpPr>
        <p:spPr>
          <a:xfrm>
            <a:off x="757259" y="4263115"/>
            <a:ext cx="10684335" cy="1015663"/>
          </a:xfrm>
          <a:prstGeom prst="rect">
            <a:avLst/>
          </a:prstGeom>
          <a:noFill/>
        </p:spPr>
        <p:txBody>
          <a:bodyPr wrap="none" rtlCol="0">
            <a:spAutoFit/>
          </a:bodyPr>
          <a:lstStyle/>
          <a:p>
            <a:r>
              <a:rPr lang="en-US" dirty="0"/>
              <a:t>Page 86, line 33</a:t>
            </a:r>
            <a:br>
              <a:rPr lang="en-US" dirty="0"/>
            </a:br>
            <a:r>
              <a:rPr lang="en-US" dirty="0"/>
              <a:t>The ExtendedRpDuration field enables non-interleaved MMS packets by extending the ranging phase to double or triple of the RpDuration. By default, bits are 00, </a:t>
            </a:r>
            <a:br>
              <a:rPr lang="en-US" dirty="0"/>
            </a:br>
            <a:r>
              <a:rPr lang="en-US" dirty="0"/>
              <a:t>which means interleaved initiator and responder transmissions. Bit values 01 mean double RpDuration and non-interleaved transmission by initiator and responder </a:t>
            </a:r>
            <a:br>
              <a:rPr lang="en-US" dirty="0"/>
            </a:br>
            <a:r>
              <a:rPr lang="en-US" dirty="0"/>
              <a:t>as shown in Figure XX [in chapter 10.38.5], and bits set to 10 mean triple RpDuration and non-interleaved transmissions by initiator – responder – initiator, as shown </a:t>
            </a:r>
            <a:br>
              <a:rPr lang="en-US" dirty="0"/>
            </a:br>
            <a:r>
              <a:rPr lang="en-US" dirty="0"/>
              <a:t>in figure XX [in chapter 10.38.5]. Bit combination 11 is reserved. If control phase is used, each ranging phase defined by RpDuration is preceded by a control phase.  </a:t>
            </a:r>
          </a:p>
        </p:txBody>
      </p:sp>
      <p:sp>
        <p:nvSpPr>
          <p:cNvPr id="6" name="Speech Bubble: Rectangle 5">
            <a:extLst>
              <a:ext uri="{FF2B5EF4-FFF2-40B4-BE49-F238E27FC236}">
                <a16:creationId xmlns:a16="http://schemas.microsoft.com/office/drawing/2014/main" id="{C025E131-FB43-549F-47EA-5BBDB885D570}"/>
              </a:ext>
            </a:extLst>
          </p:cNvPr>
          <p:cNvSpPr/>
          <p:nvPr/>
        </p:nvSpPr>
        <p:spPr bwMode="auto">
          <a:xfrm>
            <a:off x="8305800" y="3256263"/>
            <a:ext cx="2895600" cy="536046"/>
          </a:xfrm>
          <a:prstGeom prst="wedgeRectCallout">
            <a:avLst>
              <a:gd name="adj1" fmla="val -108496"/>
              <a:gd name="adj2" fmla="val 153015"/>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Times New Roman" panose="02020603050405020304" pitchFamily="18" charset="0"/>
              </a:rPr>
              <a:t>Add description below </a:t>
            </a:r>
            <a:br>
              <a:rPr kumimoji="0" lang="en-US" sz="1600" b="0" i="0" u="none" strike="noStrike" cap="none" normalizeH="0" baseline="0" dirty="0">
                <a:ln>
                  <a:noFill/>
                </a:ln>
                <a:solidFill>
                  <a:schemeClr val="bg1"/>
                </a:solidFill>
                <a:effectLst/>
                <a:latin typeface="Times New Roman" panose="02020603050405020304" pitchFamily="18" charset="0"/>
              </a:rPr>
            </a:br>
            <a:r>
              <a:rPr kumimoji="0" lang="en-US" sz="1600" b="0" i="0" u="none" strike="noStrike" cap="none" normalizeH="0" baseline="0" dirty="0">
                <a:ln>
                  <a:noFill/>
                </a:ln>
                <a:solidFill>
                  <a:schemeClr val="bg1"/>
                </a:solidFill>
                <a:effectLst/>
                <a:latin typeface="Times New Roman" panose="02020603050405020304" pitchFamily="18" charset="0"/>
              </a:rPr>
              <a:t>the Figure (</a:t>
            </a:r>
            <a:r>
              <a:rPr kumimoji="0" lang="en-US" sz="1600" b="1" i="0" u="none" strike="noStrike" cap="none" normalizeH="0" baseline="0" dirty="0">
                <a:ln>
                  <a:noFill/>
                </a:ln>
                <a:effectLst/>
                <a:highlight>
                  <a:srgbClr val="FFFF00"/>
                </a:highlight>
                <a:latin typeface="Times New Roman" panose="02020603050405020304" pitchFamily="18" charset="0"/>
              </a:rPr>
              <a:t>956</a:t>
            </a:r>
            <a:r>
              <a:rPr kumimoji="0" lang="en-US" sz="1600" b="0" i="0" u="none" strike="noStrike" cap="none" normalizeH="0" baseline="0" dirty="0">
                <a:ln>
                  <a:noFill/>
                </a:ln>
                <a:solidFill>
                  <a:schemeClr val="bg1"/>
                </a:solidFill>
                <a:effectLst/>
                <a:latin typeface="Times New Roman" panose="02020603050405020304" pitchFamily="18" charset="0"/>
              </a:rPr>
              <a:t>)</a:t>
            </a:r>
          </a:p>
        </p:txBody>
      </p:sp>
      <p:pic>
        <p:nvPicPr>
          <p:cNvPr id="9" name="Picture 8">
            <a:extLst>
              <a:ext uri="{FF2B5EF4-FFF2-40B4-BE49-F238E27FC236}">
                <a16:creationId xmlns:a16="http://schemas.microsoft.com/office/drawing/2014/main" id="{94ACA448-EA74-3137-9ACC-2C7FC867CAA8}"/>
              </a:ext>
            </a:extLst>
          </p:cNvPr>
          <p:cNvPicPr>
            <a:picLocks noChangeAspect="1"/>
          </p:cNvPicPr>
          <p:nvPr/>
        </p:nvPicPr>
        <p:blipFill>
          <a:blip r:embed="rId2"/>
          <a:stretch>
            <a:fillRect/>
          </a:stretch>
        </p:blipFill>
        <p:spPr>
          <a:xfrm>
            <a:off x="394775" y="1382989"/>
            <a:ext cx="7301425" cy="1921428"/>
          </a:xfrm>
          <a:prstGeom prst="rect">
            <a:avLst/>
          </a:prstGeom>
        </p:spPr>
      </p:pic>
      <p:sp>
        <p:nvSpPr>
          <p:cNvPr id="12" name="Arrow: Left 11">
            <a:extLst>
              <a:ext uri="{FF2B5EF4-FFF2-40B4-BE49-F238E27FC236}">
                <a16:creationId xmlns:a16="http://schemas.microsoft.com/office/drawing/2014/main" id="{C75DDCE4-2132-0367-4264-F92F651C079C}"/>
              </a:ext>
            </a:extLst>
          </p:cNvPr>
          <p:cNvSpPr/>
          <p:nvPr/>
        </p:nvSpPr>
        <p:spPr bwMode="auto">
          <a:xfrm rot="20443125">
            <a:off x="7453365" y="2309876"/>
            <a:ext cx="838200" cy="228600"/>
          </a:xfrm>
          <a:prstGeom prst="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39159899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10.38.10.1 MMS specific MAC PIB attributes</a:t>
            </a:r>
          </a:p>
        </p:txBody>
      </p:sp>
      <p:pic>
        <p:nvPicPr>
          <p:cNvPr id="8" name="Picture 7">
            <a:extLst>
              <a:ext uri="{FF2B5EF4-FFF2-40B4-BE49-F238E27FC236}">
                <a16:creationId xmlns:a16="http://schemas.microsoft.com/office/drawing/2014/main" id="{DD733D6F-46F5-FEC4-D72D-825AEBF43F86}"/>
              </a:ext>
            </a:extLst>
          </p:cNvPr>
          <p:cNvPicPr>
            <a:picLocks noChangeAspect="1"/>
          </p:cNvPicPr>
          <p:nvPr/>
        </p:nvPicPr>
        <p:blipFill>
          <a:blip r:embed="rId2"/>
          <a:stretch>
            <a:fillRect/>
          </a:stretch>
        </p:blipFill>
        <p:spPr>
          <a:xfrm>
            <a:off x="805115" y="1521599"/>
            <a:ext cx="6814885" cy="1907401"/>
          </a:xfrm>
          <a:prstGeom prst="rect">
            <a:avLst/>
          </a:prstGeom>
        </p:spPr>
      </p:pic>
      <p:graphicFrame>
        <p:nvGraphicFramePr>
          <p:cNvPr id="9" name="Table 9">
            <a:extLst>
              <a:ext uri="{FF2B5EF4-FFF2-40B4-BE49-F238E27FC236}">
                <a16:creationId xmlns:a16="http://schemas.microsoft.com/office/drawing/2014/main" id="{51FEDA17-4EA3-7721-D0D4-62E75AA65FB3}"/>
              </a:ext>
            </a:extLst>
          </p:cNvPr>
          <p:cNvGraphicFramePr>
            <a:graphicFrameLocks noGrp="1"/>
          </p:cNvGraphicFramePr>
          <p:nvPr>
            <p:extLst>
              <p:ext uri="{D42A27DB-BD31-4B8C-83A1-F6EECF244321}">
                <p14:modId xmlns:p14="http://schemas.microsoft.com/office/powerpoint/2010/main" val="2299602503"/>
              </p:ext>
            </p:extLst>
          </p:nvPr>
        </p:nvGraphicFramePr>
        <p:xfrm>
          <a:off x="914400" y="3048000"/>
          <a:ext cx="6484620" cy="1097280"/>
        </p:xfrm>
        <a:graphic>
          <a:graphicData uri="http://schemas.openxmlformats.org/drawingml/2006/table">
            <a:tbl>
              <a:tblPr firstRow="1" bandRow="1">
                <a:tableStyleId>{616DA210-FB5B-4158-B5E0-FEB733F419BA}</a:tableStyleId>
              </a:tblPr>
              <a:tblGrid>
                <a:gridCol w="1975902">
                  <a:extLst>
                    <a:ext uri="{9D8B030D-6E8A-4147-A177-3AD203B41FA5}">
                      <a16:colId xmlns:a16="http://schemas.microsoft.com/office/drawing/2014/main" val="2675774013"/>
                    </a:ext>
                  </a:extLst>
                </a:gridCol>
                <a:gridCol w="617946">
                  <a:extLst>
                    <a:ext uri="{9D8B030D-6E8A-4147-A177-3AD203B41FA5}">
                      <a16:colId xmlns:a16="http://schemas.microsoft.com/office/drawing/2014/main" val="2213343353"/>
                    </a:ext>
                  </a:extLst>
                </a:gridCol>
                <a:gridCol w="839186">
                  <a:extLst>
                    <a:ext uri="{9D8B030D-6E8A-4147-A177-3AD203B41FA5}">
                      <a16:colId xmlns:a16="http://schemas.microsoft.com/office/drawing/2014/main" val="3666966783"/>
                    </a:ext>
                  </a:extLst>
                </a:gridCol>
                <a:gridCol w="2288689">
                  <a:extLst>
                    <a:ext uri="{9D8B030D-6E8A-4147-A177-3AD203B41FA5}">
                      <a16:colId xmlns:a16="http://schemas.microsoft.com/office/drawing/2014/main" val="1215904264"/>
                    </a:ext>
                  </a:extLst>
                </a:gridCol>
                <a:gridCol w="762897">
                  <a:extLst>
                    <a:ext uri="{9D8B030D-6E8A-4147-A177-3AD203B41FA5}">
                      <a16:colId xmlns:a16="http://schemas.microsoft.com/office/drawing/2014/main" val="4286366111"/>
                    </a:ext>
                  </a:extLst>
                </a:gridCol>
              </a:tblGrid>
              <a:tr h="370840">
                <a:tc>
                  <a:txBody>
                    <a:bodyPr/>
                    <a:lstStyle/>
                    <a:p>
                      <a:r>
                        <a:rPr lang="en-US" sz="1100" b="0" i="1" dirty="0">
                          <a:latin typeface="+mj-lt"/>
                        </a:rPr>
                        <a:t>macMmsExtendedRpDuration</a:t>
                      </a:r>
                      <a:endParaRPr lang="en-US" sz="1600" b="0" i="1" dirty="0">
                        <a:latin typeface="+mj-lt"/>
                      </a:endParaRPr>
                    </a:p>
                  </a:txBody>
                  <a:tcPr anchor="ctr">
                    <a:lnL w="38100" cap="flat" cmpd="sng" algn="ctr">
                      <a:solidFill>
                        <a:schemeClr val="tx1"/>
                      </a:solidFill>
                      <a:prstDash val="solid"/>
                      <a:round/>
                      <a:headEnd type="none" w="med" len="med"/>
                      <a:tailEnd type="none" w="med" len="med"/>
                    </a:lnL>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dirty="0">
                          <a:solidFill>
                            <a:schemeClr val="tx1"/>
                          </a:solidFill>
                          <a:latin typeface="+mj-lt"/>
                          <a:ea typeface="+mn-ea"/>
                          <a:cs typeface="+mn-cs"/>
                        </a:rPr>
                        <a:t>Integer</a:t>
                      </a:r>
                    </a:p>
                  </a:txBody>
                  <a:tcPr anchor="ctr">
                    <a:solidFill>
                      <a:schemeClr val="bg1"/>
                    </a:solidFill>
                  </a:tcPr>
                </a:tc>
                <a:tc>
                  <a:txBody>
                    <a:bodyPr/>
                    <a:lstStyle/>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0 – 3</a:t>
                      </a:r>
                      <a:endParaRPr lang="en-US" dirty="0"/>
                    </a:p>
                  </a:txBody>
                  <a:tcPr anchor="ctr">
                    <a:solidFill>
                      <a:schemeClr val="bg1"/>
                    </a:solidFill>
                  </a:tcPr>
                </a:tc>
                <a:tc>
                  <a:txBody>
                    <a:bodyPr/>
                    <a:lstStyle/>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0 = Interleaved ranging phase</a:t>
                      </a:r>
                    </a:p>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1 = Non-interleaved ranging phase of double RpDuration</a:t>
                      </a:r>
                    </a:p>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2 = Non-interleaved ranging phase of triple RpDuration</a:t>
                      </a:r>
                    </a:p>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3 = reserved</a:t>
                      </a:r>
                      <a:endParaRPr lang="en-US" dirty="0"/>
                    </a:p>
                  </a:txBody>
                  <a:tcPr anchor="ctr">
                    <a:solidFill>
                      <a:schemeClr val="bg1"/>
                    </a:solidFill>
                  </a:tcPr>
                </a:tc>
                <a:tc>
                  <a:txBody>
                    <a:bodyPr/>
                    <a:lstStyle/>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0</a:t>
                      </a:r>
                      <a:endParaRPr lang="en-US" dirty="0"/>
                    </a:p>
                  </a:txBody>
                  <a:tcPr anchor="ctr">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687036926"/>
                  </a:ext>
                </a:extLst>
              </a:tr>
            </a:tbl>
          </a:graphicData>
        </a:graphic>
      </p:graphicFrame>
      <p:sp>
        <p:nvSpPr>
          <p:cNvPr id="11" name="Speech Bubble: Rectangle 10">
            <a:extLst>
              <a:ext uri="{FF2B5EF4-FFF2-40B4-BE49-F238E27FC236}">
                <a16:creationId xmlns:a16="http://schemas.microsoft.com/office/drawing/2014/main" id="{4CC6C895-1AF5-BF3A-9DFE-403D41D3207E}"/>
              </a:ext>
            </a:extLst>
          </p:cNvPr>
          <p:cNvSpPr/>
          <p:nvPr/>
        </p:nvSpPr>
        <p:spPr bwMode="auto">
          <a:xfrm>
            <a:off x="8004756" y="2758440"/>
            <a:ext cx="1748843" cy="670560"/>
          </a:xfrm>
          <a:prstGeom prst="wedgeRectCallout">
            <a:avLst>
              <a:gd name="adj1" fmla="val -83280"/>
              <a:gd name="adj2" fmla="val 54710"/>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Times New Roman" panose="02020603050405020304" pitchFamily="18" charset="0"/>
              </a:rPr>
              <a:t>Add MAC PIB attribute</a:t>
            </a:r>
          </a:p>
        </p:txBody>
      </p:sp>
      <p:sp>
        <p:nvSpPr>
          <p:cNvPr id="3" name="Rectangle 2">
            <a:extLst>
              <a:ext uri="{FF2B5EF4-FFF2-40B4-BE49-F238E27FC236}">
                <a16:creationId xmlns:a16="http://schemas.microsoft.com/office/drawing/2014/main" id="{DCC910A0-06B9-3363-49E7-005023CC1FD0}"/>
              </a:ext>
            </a:extLst>
          </p:cNvPr>
          <p:cNvSpPr/>
          <p:nvPr/>
        </p:nvSpPr>
        <p:spPr bwMode="auto">
          <a:xfrm>
            <a:off x="838200" y="2971800"/>
            <a:ext cx="6644640" cy="12954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solidFill>
                  <a:schemeClr val="bg1"/>
                </a:solidFill>
              </a:ln>
              <a:solidFill>
                <a:schemeClr val="tx1"/>
              </a:solidFill>
              <a:effectLst/>
              <a:latin typeface="Times New Roman" panose="02020603050405020304" pitchFamily="18" charset="0"/>
            </a:endParaRPr>
          </a:p>
        </p:txBody>
      </p:sp>
      <p:sp>
        <p:nvSpPr>
          <p:cNvPr id="5" name="TextBox 4">
            <a:extLst>
              <a:ext uri="{FF2B5EF4-FFF2-40B4-BE49-F238E27FC236}">
                <a16:creationId xmlns:a16="http://schemas.microsoft.com/office/drawing/2014/main" id="{07F7BB0A-9AFD-68EB-9D25-9FEA9D83E249}"/>
              </a:ext>
            </a:extLst>
          </p:cNvPr>
          <p:cNvSpPr txBox="1"/>
          <p:nvPr/>
        </p:nvSpPr>
        <p:spPr>
          <a:xfrm>
            <a:off x="685800" y="4879201"/>
            <a:ext cx="2438488" cy="307777"/>
          </a:xfrm>
          <a:prstGeom prst="rect">
            <a:avLst/>
          </a:prstGeom>
          <a:noFill/>
        </p:spPr>
        <p:txBody>
          <a:bodyPr wrap="none" rtlCol="0">
            <a:spAutoFit/>
          </a:bodyPr>
          <a:lstStyle/>
          <a:p>
            <a:r>
              <a:rPr lang="en-US" sz="1400" dirty="0"/>
              <a:t>Page 125, line 1, table 20 (</a:t>
            </a:r>
            <a:r>
              <a:rPr lang="en-US" sz="1400" b="1" dirty="0">
                <a:highlight>
                  <a:srgbClr val="FFFF00"/>
                </a:highlight>
              </a:rPr>
              <a:t>959</a:t>
            </a:r>
            <a:r>
              <a:rPr lang="en-US" sz="1400" dirty="0"/>
              <a:t>)</a:t>
            </a:r>
          </a:p>
        </p:txBody>
      </p:sp>
    </p:spTree>
    <p:extLst>
      <p:ext uri="{BB962C8B-B14F-4D97-AF65-F5344CB8AC3E}">
        <p14:creationId xmlns:p14="http://schemas.microsoft.com/office/powerpoint/2010/main" val="131145783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10.38.5 UWB MMS ranging phase (stylized pictures)</a:t>
            </a:r>
          </a:p>
        </p:txBody>
      </p:sp>
      <p:pic>
        <p:nvPicPr>
          <p:cNvPr id="3" name="Picture 2">
            <a:extLst>
              <a:ext uri="{FF2B5EF4-FFF2-40B4-BE49-F238E27FC236}">
                <a16:creationId xmlns:a16="http://schemas.microsoft.com/office/drawing/2014/main" id="{420434C2-28A5-ABC8-DB34-A6474BF3C050}"/>
              </a:ext>
            </a:extLst>
          </p:cNvPr>
          <p:cNvPicPr>
            <a:picLocks noChangeAspect="1"/>
          </p:cNvPicPr>
          <p:nvPr/>
        </p:nvPicPr>
        <p:blipFill>
          <a:blip r:embed="rId2"/>
          <a:stretch>
            <a:fillRect/>
          </a:stretch>
        </p:blipFill>
        <p:spPr>
          <a:xfrm>
            <a:off x="304800" y="1312388"/>
            <a:ext cx="4046785" cy="1126012"/>
          </a:xfrm>
          <a:prstGeom prst="rect">
            <a:avLst/>
          </a:prstGeom>
        </p:spPr>
      </p:pic>
      <p:sp>
        <p:nvSpPr>
          <p:cNvPr id="18" name="Speech Bubble: Rectangle 17">
            <a:extLst>
              <a:ext uri="{FF2B5EF4-FFF2-40B4-BE49-F238E27FC236}">
                <a16:creationId xmlns:a16="http://schemas.microsoft.com/office/drawing/2014/main" id="{E8ABFBFA-8765-294A-3AC1-0C106E193C55}"/>
              </a:ext>
            </a:extLst>
          </p:cNvPr>
          <p:cNvSpPr/>
          <p:nvPr/>
        </p:nvSpPr>
        <p:spPr bwMode="auto">
          <a:xfrm>
            <a:off x="8991599" y="1075724"/>
            <a:ext cx="2895601" cy="1286476"/>
          </a:xfrm>
          <a:prstGeom prst="wedgeRectCallout">
            <a:avLst>
              <a:gd name="adj1" fmla="val -83280"/>
              <a:gd name="adj2" fmla="val 54710"/>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Times New Roman" panose="02020603050405020304" pitchFamily="18" charset="0"/>
              </a:rPr>
              <a:t>Add Figures to illustrate non-interleaved response possible with ExtendedRpDuration</a:t>
            </a:r>
            <a:br>
              <a:rPr kumimoji="0" lang="en-US" sz="1600" b="0" i="0" u="none" strike="noStrike" cap="none" normalizeH="0" baseline="0" dirty="0">
                <a:ln>
                  <a:noFill/>
                </a:ln>
                <a:solidFill>
                  <a:schemeClr val="bg1"/>
                </a:solidFill>
                <a:effectLst/>
                <a:latin typeface="Times New Roman" panose="02020603050405020304" pitchFamily="18" charset="0"/>
              </a:rPr>
            </a:br>
            <a:r>
              <a:rPr kumimoji="0" lang="en-US" sz="1600" b="0" i="0" u="none" strike="noStrike" cap="none" normalizeH="0" baseline="0" dirty="0">
                <a:ln>
                  <a:noFill/>
                </a:ln>
                <a:solidFill>
                  <a:schemeClr val="bg1"/>
                </a:solidFill>
                <a:effectLst/>
                <a:latin typeface="Times New Roman" panose="02020603050405020304" pitchFamily="18" charset="0"/>
              </a:rPr>
              <a:t>(see pages 3-5 in this document)</a:t>
            </a:r>
          </a:p>
        </p:txBody>
      </p:sp>
      <p:pic>
        <p:nvPicPr>
          <p:cNvPr id="9" name="Picture 8">
            <a:extLst>
              <a:ext uri="{FF2B5EF4-FFF2-40B4-BE49-F238E27FC236}">
                <a16:creationId xmlns:a16="http://schemas.microsoft.com/office/drawing/2014/main" id="{84963439-0BFD-8EB9-66C1-7AEF7DBFEE0F}"/>
              </a:ext>
            </a:extLst>
          </p:cNvPr>
          <p:cNvPicPr>
            <a:picLocks noChangeAspect="1"/>
          </p:cNvPicPr>
          <p:nvPr/>
        </p:nvPicPr>
        <p:blipFill>
          <a:blip r:embed="rId3"/>
          <a:stretch>
            <a:fillRect/>
          </a:stretch>
        </p:blipFill>
        <p:spPr>
          <a:xfrm>
            <a:off x="403088" y="2667000"/>
            <a:ext cx="3816650" cy="469260"/>
          </a:xfrm>
          <a:prstGeom prst="rect">
            <a:avLst/>
          </a:prstGeom>
        </p:spPr>
      </p:pic>
      <p:pic>
        <p:nvPicPr>
          <p:cNvPr id="15" name="Picture 14">
            <a:extLst>
              <a:ext uri="{FF2B5EF4-FFF2-40B4-BE49-F238E27FC236}">
                <a16:creationId xmlns:a16="http://schemas.microsoft.com/office/drawing/2014/main" id="{4F0DFD3D-3707-4BF5-FA3F-40F2FDF353F7}"/>
              </a:ext>
            </a:extLst>
          </p:cNvPr>
          <p:cNvPicPr>
            <a:picLocks noChangeAspect="1"/>
          </p:cNvPicPr>
          <p:nvPr/>
        </p:nvPicPr>
        <p:blipFill>
          <a:blip r:embed="rId4"/>
          <a:stretch>
            <a:fillRect/>
          </a:stretch>
        </p:blipFill>
        <p:spPr>
          <a:xfrm>
            <a:off x="3721839" y="3203519"/>
            <a:ext cx="272171" cy="78210"/>
          </a:xfrm>
          <a:prstGeom prst="rect">
            <a:avLst/>
          </a:prstGeom>
        </p:spPr>
      </p:pic>
      <p:sp>
        <p:nvSpPr>
          <p:cNvPr id="16" name="Rectangle 15">
            <a:extLst>
              <a:ext uri="{FF2B5EF4-FFF2-40B4-BE49-F238E27FC236}">
                <a16:creationId xmlns:a16="http://schemas.microsoft.com/office/drawing/2014/main" id="{79C30BEB-FAF5-6FDA-A4A9-5D2E602D27B4}"/>
              </a:ext>
            </a:extLst>
          </p:cNvPr>
          <p:cNvSpPr/>
          <p:nvPr/>
        </p:nvSpPr>
        <p:spPr bwMode="auto">
          <a:xfrm>
            <a:off x="4050183" y="2970247"/>
            <a:ext cx="3194695" cy="108701"/>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0" name="TextBox 19">
            <a:extLst>
              <a:ext uri="{FF2B5EF4-FFF2-40B4-BE49-F238E27FC236}">
                <a16:creationId xmlns:a16="http://schemas.microsoft.com/office/drawing/2014/main" id="{96D4847B-4BB2-B969-19C6-172C0F109969}"/>
              </a:ext>
            </a:extLst>
          </p:cNvPr>
          <p:cNvSpPr txBox="1"/>
          <p:nvPr/>
        </p:nvSpPr>
        <p:spPr>
          <a:xfrm>
            <a:off x="1255190" y="3467902"/>
            <a:ext cx="4231210" cy="461665"/>
          </a:xfrm>
          <a:prstGeom prst="rect">
            <a:avLst/>
          </a:prstGeom>
          <a:noFill/>
        </p:spPr>
        <p:txBody>
          <a:bodyPr wrap="square">
            <a:spAutoFit/>
          </a:bodyPr>
          <a:lstStyle/>
          <a:p>
            <a:r>
              <a:rPr lang="en-US" sz="1200" b="1" i="0" kern="1200" dirty="0">
                <a:solidFill>
                  <a:schemeClr val="tx1"/>
                </a:solidFill>
                <a:latin typeface="+mj-lt"/>
                <a:ea typeface="+mn-ea"/>
                <a:cs typeface="+mn-cs"/>
              </a:rPr>
              <a:t>Figure XX – Example non-interleaved UWB MMS ranging  phase with 2xRpDuration (</a:t>
            </a:r>
            <a:r>
              <a:rPr lang="en-US" sz="1200" b="0" i="1" dirty="0">
                <a:latin typeface="+mj-lt"/>
              </a:rPr>
              <a:t>macMmsExtendedRpDuration </a:t>
            </a:r>
            <a:r>
              <a:rPr lang="en-US" sz="1200" b="1" i="0" kern="1200" dirty="0">
                <a:solidFill>
                  <a:schemeClr val="tx1"/>
                </a:solidFill>
                <a:latin typeface="+mj-lt"/>
                <a:ea typeface="+mn-ea"/>
                <a:cs typeface="+mn-cs"/>
              </a:rPr>
              <a:t>= 1)</a:t>
            </a:r>
            <a:endParaRPr lang="en-US" b="1" dirty="0"/>
          </a:p>
        </p:txBody>
      </p:sp>
      <p:pic>
        <p:nvPicPr>
          <p:cNvPr id="5" name="Picture 4">
            <a:extLst>
              <a:ext uri="{FF2B5EF4-FFF2-40B4-BE49-F238E27FC236}">
                <a16:creationId xmlns:a16="http://schemas.microsoft.com/office/drawing/2014/main" id="{FBB0758F-4623-47D5-0E68-D108864761DB}"/>
              </a:ext>
            </a:extLst>
          </p:cNvPr>
          <p:cNvPicPr>
            <a:picLocks noChangeAspect="1"/>
          </p:cNvPicPr>
          <p:nvPr/>
        </p:nvPicPr>
        <p:blipFill>
          <a:blip r:embed="rId3"/>
          <a:stretch>
            <a:fillRect/>
          </a:stretch>
        </p:blipFill>
        <p:spPr>
          <a:xfrm>
            <a:off x="394776" y="4223833"/>
            <a:ext cx="3816650" cy="469260"/>
          </a:xfrm>
          <a:prstGeom prst="rect">
            <a:avLst/>
          </a:prstGeom>
        </p:spPr>
      </p:pic>
      <p:pic>
        <p:nvPicPr>
          <p:cNvPr id="7" name="Picture 6">
            <a:extLst>
              <a:ext uri="{FF2B5EF4-FFF2-40B4-BE49-F238E27FC236}">
                <a16:creationId xmlns:a16="http://schemas.microsoft.com/office/drawing/2014/main" id="{053A870E-E63D-65AF-C6D4-F813D50F5F11}"/>
              </a:ext>
            </a:extLst>
          </p:cNvPr>
          <p:cNvPicPr>
            <a:picLocks noChangeAspect="1"/>
          </p:cNvPicPr>
          <p:nvPr/>
        </p:nvPicPr>
        <p:blipFill>
          <a:blip r:embed="rId4"/>
          <a:stretch>
            <a:fillRect/>
          </a:stretch>
        </p:blipFill>
        <p:spPr>
          <a:xfrm>
            <a:off x="3713527" y="4760352"/>
            <a:ext cx="272171" cy="78210"/>
          </a:xfrm>
          <a:prstGeom prst="rect">
            <a:avLst/>
          </a:prstGeom>
        </p:spPr>
      </p:pic>
      <p:sp>
        <p:nvSpPr>
          <p:cNvPr id="8" name="Rectangle 7">
            <a:extLst>
              <a:ext uri="{FF2B5EF4-FFF2-40B4-BE49-F238E27FC236}">
                <a16:creationId xmlns:a16="http://schemas.microsoft.com/office/drawing/2014/main" id="{75AB6A37-A17B-A7E1-F136-7157650AE3D5}"/>
              </a:ext>
            </a:extLst>
          </p:cNvPr>
          <p:cNvSpPr/>
          <p:nvPr/>
        </p:nvSpPr>
        <p:spPr bwMode="auto">
          <a:xfrm>
            <a:off x="4041871" y="4527080"/>
            <a:ext cx="3194695" cy="108701"/>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TextBox 9">
            <a:extLst>
              <a:ext uri="{FF2B5EF4-FFF2-40B4-BE49-F238E27FC236}">
                <a16:creationId xmlns:a16="http://schemas.microsoft.com/office/drawing/2014/main" id="{EE276F17-A24A-47B4-DD7F-2AA941F3B4FB}"/>
              </a:ext>
            </a:extLst>
          </p:cNvPr>
          <p:cNvSpPr txBox="1"/>
          <p:nvPr/>
        </p:nvSpPr>
        <p:spPr>
          <a:xfrm>
            <a:off x="1255190" y="5024735"/>
            <a:ext cx="4383609" cy="461665"/>
          </a:xfrm>
          <a:prstGeom prst="rect">
            <a:avLst/>
          </a:prstGeom>
          <a:noFill/>
        </p:spPr>
        <p:txBody>
          <a:bodyPr wrap="square">
            <a:spAutoFit/>
          </a:bodyPr>
          <a:lstStyle/>
          <a:p>
            <a:r>
              <a:rPr lang="en-US" sz="1200" b="1" i="0" kern="1200" dirty="0">
                <a:solidFill>
                  <a:schemeClr val="tx1"/>
                </a:solidFill>
                <a:latin typeface="+mj-lt"/>
                <a:ea typeface="+mn-ea"/>
                <a:cs typeface="+mn-cs"/>
              </a:rPr>
              <a:t>Figure XX – Example non-interleaved UWB MMS ranging phase with 3xRpDuration (</a:t>
            </a:r>
            <a:r>
              <a:rPr lang="en-US" sz="1200" b="0" i="1" dirty="0">
                <a:latin typeface="+mj-lt"/>
              </a:rPr>
              <a:t>macMmsExtendedRpDuration </a:t>
            </a:r>
            <a:r>
              <a:rPr lang="en-US" sz="1200" b="1" i="0" kern="1200" dirty="0">
                <a:solidFill>
                  <a:schemeClr val="tx1"/>
                </a:solidFill>
                <a:latin typeface="+mj-lt"/>
                <a:ea typeface="+mn-ea"/>
                <a:cs typeface="+mn-cs"/>
              </a:rPr>
              <a:t>= 2)</a:t>
            </a:r>
            <a:endParaRPr lang="en-US" b="1" dirty="0"/>
          </a:p>
        </p:txBody>
      </p:sp>
      <p:sp>
        <p:nvSpPr>
          <p:cNvPr id="19" name="TextBox 18">
            <a:extLst>
              <a:ext uri="{FF2B5EF4-FFF2-40B4-BE49-F238E27FC236}">
                <a16:creationId xmlns:a16="http://schemas.microsoft.com/office/drawing/2014/main" id="{AEFA6523-C095-3DE6-9FEF-1F83E983DB4B}"/>
              </a:ext>
            </a:extLst>
          </p:cNvPr>
          <p:cNvSpPr txBox="1"/>
          <p:nvPr/>
        </p:nvSpPr>
        <p:spPr>
          <a:xfrm>
            <a:off x="413248" y="5791200"/>
            <a:ext cx="10392589" cy="400110"/>
          </a:xfrm>
          <a:prstGeom prst="rect">
            <a:avLst/>
          </a:prstGeom>
          <a:noFill/>
        </p:spPr>
        <p:txBody>
          <a:bodyPr wrap="none" rtlCol="0">
            <a:spAutoFit/>
          </a:bodyPr>
          <a:lstStyle/>
          <a:p>
            <a:pPr marL="171450" indent="-171450">
              <a:buFont typeface="Arial" panose="020B0604020202020204" pitchFamily="34" charset="0"/>
              <a:buChar char="•"/>
            </a:pPr>
            <a:r>
              <a:rPr lang="en-US" sz="2000" dirty="0"/>
              <a:t>Example with ExtendedRpDuration value 1 (2xRpDuration) and 2 (3xRpDuration) (</a:t>
            </a:r>
            <a:r>
              <a:rPr lang="en-US" sz="2000" b="1" dirty="0">
                <a:highlight>
                  <a:srgbClr val="FFFF00"/>
                </a:highlight>
              </a:rPr>
              <a:t>97</a:t>
            </a:r>
            <a:r>
              <a:rPr lang="en-US" sz="2000" dirty="0"/>
              <a:t>) and (</a:t>
            </a:r>
            <a:r>
              <a:rPr lang="en-US" sz="2000" b="1" dirty="0">
                <a:highlight>
                  <a:srgbClr val="FFFF00"/>
                </a:highlight>
              </a:rPr>
              <a:t>954</a:t>
            </a:r>
            <a:r>
              <a:rPr lang="en-US" sz="2000" dirty="0"/>
              <a:t>) </a:t>
            </a:r>
          </a:p>
        </p:txBody>
      </p:sp>
      <p:pic>
        <p:nvPicPr>
          <p:cNvPr id="22" name="Picture 21">
            <a:extLst>
              <a:ext uri="{FF2B5EF4-FFF2-40B4-BE49-F238E27FC236}">
                <a16:creationId xmlns:a16="http://schemas.microsoft.com/office/drawing/2014/main" id="{2BB3ADF2-1E00-D34F-BEF1-82E486BF7759}"/>
              </a:ext>
            </a:extLst>
          </p:cNvPr>
          <p:cNvPicPr>
            <a:picLocks noChangeAspect="1"/>
          </p:cNvPicPr>
          <p:nvPr/>
        </p:nvPicPr>
        <p:blipFill>
          <a:blip r:embed="rId5"/>
          <a:stretch>
            <a:fillRect/>
          </a:stretch>
        </p:blipFill>
        <p:spPr>
          <a:xfrm>
            <a:off x="4041871" y="2996184"/>
            <a:ext cx="3216472" cy="408201"/>
          </a:xfrm>
          <a:prstGeom prst="rect">
            <a:avLst/>
          </a:prstGeom>
        </p:spPr>
      </p:pic>
      <p:pic>
        <p:nvPicPr>
          <p:cNvPr id="23" name="Picture 22">
            <a:extLst>
              <a:ext uri="{FF2B5EF4-FFF2-40B4-BE49-F238E27FC236}">
                <a16:creationId xmlns:a16="http://schemas.microsoft.com/office/drawing/2014/main" id="{DEB59D1A-3241-E43C-14C1-7239148D84A3}"/>
              </a:ext>
            </a:extLst>
          </p:cNvPr>
          <p:cNvPicPr>
            <a:picLocks noChangeAspect="1"/>
          </p:cNvPicPr>
          <p:nvPr/>
        </p:nvPicPr>
        <p:blipFill>
          <a:blip r:embed="rId5"/>
          <a:stretch>
            <a:fillRect/>
          </a:stretch>
        </p:blipFill>
        <p:spPr>
          <a:xfrm>
            <a:off x="4030980" y="4556229"/>
            <a:ext cx="3216472" cy="408201"/>
          </a:xfrm>
          <a:prstGeom prst="rect">
            <a:avLst/>
          </a:prstGeom>
        </p:spPr>
      </p:pic>
      <p:pic>
        <p:nvPicPr>
          <p:cNvPr id="12" name="Picture 11">
            <a:extLst>
              <a:ext uri="{FF2B5EF4-FFF2-40B4-BE49-F238E27FC236}">
                <a16:creationId xmlns:a16="http://schemas.microsoft.com/office/drawing/2014/main" id="{018BAADD-6811-94AD-5720-BF4765904C17}"/>
              </a:ext>
            </a:extLst>
          </p:cNvPr>
          <p:cNvPicPr>
            <a:picLocks noChangeAspect="1"/>
          </p:cNvPicPr>
          <p:nvPr/>
        </p:nvPicPr>
        <p:blipFill rotWithShape="1">
          <a:blip r:embed="rId3"/>
          <a:srcRect l="6971"/>
          <a:stretch/>
        </p:blipFill>
        <p:spPr>
          <a:xfrm>
            <a:off x="7004480" y="4224441"/>
            <a:ext cx="3550595" cy="469260"/>
          </a:xfrm>
          <a:prstGeom prst="rect">
            <a:avLst/>
          </a:prstGeom>
        </p:spPr>
      </p:pic>
    </p:spTree>
    <p:extLst>
      <p:ext uri="{BB962C8B-B14F-4D97-AF65-F5344CB8AC3E}">
        <p14:creationId xmlns:p14="http://schemas.microsoft.com/office/powerpoint/2010/main" val="2883528311"/>
      </p:ext>
    </p:extLst>
  </p:cSld>
  <p:clrMapOvr>
    <a:masterClrMapping/>
  </p:clrMapOvr>
  <p:transition>
    <p:fade/>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1575</Words>
  <Application>Microsoft Office PowerPoint</Application>
  <PresentationFormat>Widescreen</PresentationFormat>
  <Paragraphs>204</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PowerPoint Presentation</vt:lpstr>
      <vt:lpstr>This presentation</vt:lpstr>
      <vt:lpstr>Non-Interleaved SS- and DS-TWR for UWB Driven Mode</vt:lpstr>
      <vt:lpstr>Non-Interleaved SS- and DS-TWR for NBA-MMS</vt:lpstr>
      <vt:lpstr>Non-Interleaved SS- and DS-TWR for UWB Driven Mode with SP0 control packet</vt:lpstr>
      <vt:lpstr>10.38.9.3.12 The Management MAC Configuration field</vt:lpstr>
      <vt:lpstr>10.38.9.3.12 The Management MAC Configuration field</vt:lpstr>
      <vt:lpstr>10.38.10.1 MMS specific MAC PIB attributes</vt:lpstr>
      <vt:lpstr>10.38.5 UWB MMS ranging phase (stylized pictures)</vt:lpstr>
      <vt:lpstr>Other text edits throughout the document</vt:lpstr>
      <vt:lpstr>Summary of comments 952, 953, 97, 954, 955, 956, 959</vt:lpstr>
      <vt:lpstr>DS-TWR for MMS – reference from IEEE802.15.4</vt:lpstr>
      <vt:lpstr>Comments 8, 9, 96, 98, 100, 962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2023-09-14T03:52:09Z</dcterms:created>
  <dcterms:modified xsi:type="dcterms:W3CDTF">2024-10-15T12:33:13Z</dcterms:modified>
</cp:coreProperties>
</file>