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448" r:id="rId3"/>
    <p:sldId id="449" r:id="rId4"/>
    <p:sldId id="451" r:id="rId5"/>
    <p:sldId id="452" r:id="rId6"/>
    <p:sldId id="467" r:id="rId7"/>
    <p:sldId id="459" r:id="rId8"/>
    <p:sldId id="477" r:id="rId9"/>
    <p:sldId id="470" r:id="rId10"/>
    <p:sldId id="478" r:id="rId11"/>
    <p:sldId id="47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5" autoAdjust="0"/>
    <p:restoredTop sz="94771" autoAdjust="0"/>
  </p:normalViewPr>
  <p:slideViewPr>
    <p:cSldViewPr>
      <p:cViewPr varScale="1">
        <p:scale>
          <a:sx n="82" d="100"/>
          <a:sy n="82" d="100"/>
        </p:scale>
        <p:origin x="173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a:t>August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April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September 2024</a:t>
            </a:r>
          </a:p>
        </p:txBody>
      </p:sp>
      <p:sp>
        <p:nvSpPr>
          <p:cNvPr id="1029" name="Rectangle 5"/>
          <p:cNvSpPr>
            <a:spLocks noGrp="1" noChangeArrowheads="1"/>
          </p:cNvSpPr>
          <p:nvPr>
            <p:ph type="ftr" sz="quarter" idx="3"/>
          </p:nvPr>
        </p:nvSpPr>
        <p:spPr bwMode="auto">
          <a:xfrm>
            <a:off x="7049477" y="6475413"/>
            <a:ext cx="14944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rgbClr val="FF0000"/>
                </a:solidFill>
                <a:latin typeface="Times New Roman" pitchFamily="18" charset="0"/>
              </a:defRPr>
            </a:lvl1pPr>
          </a:lstStyle>
          <a:p>
            <a:pPr>
              <a:defRPr/>
            </a:pPr>
            <a:r>
              <a:rPr lang="en-US" dirty="0"/>
              <a:t>[WG chair (affiliation)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515210" y="332601"/>
            <a:ext cx="2930290" cy="276999"/>
          </a:xfrm>
          <a:prstGeom prst="rect">
            <a:avLst/>
          </a:prstGeom>
          <a:noFill/>
          <a:ln w="9525">
            <a:noFill/>
            <a:miter lim="800000"/>
            <a:headEnd/>
            <a:tailEnd/>
          </a:ln>
          <a:effectLst/>
        </p:spPr>
        <p:txBody>
          <a:bodyPr wrap="none" lIns="0" tIns="0" rIns="0" bIns="0" anchor="b">
            <a:spAutoFit/>
          </a:bodyPr>
          <a:lstStyle/>
          <a:p>
            <a:pPr marL="457200" lvl="4" algn="r">
              <a:defRPr/>
            </a:pPr>
            <a:r>
              <a:rPr lang="it-IT" altLang="ko-KR" sz="1800" b="0" i="0" dirty="0">
                <a:solidFill>
                  <a:srgbClr val="000000"/>
                </a:solidFill>
                <a:effectLst/>
                <a:latin typeface="+mj-lt"/>
              </a:rPr>
              <a:t>DCN </a:t>
            </a:r>
            <a:r>
              <a:rPr lang="it-IT" altLang="ko-KR" sz="1800" b="1" i="0" dirty="0">
                <a:solidFill>
                  <a:srgbClr val="000000"/>
                </a:solidFill>
                <a:effectLst/>
                <a:latin typeface="+mj-lt"/>
              </a:rPr>
              <a:t>15-24-0531-00-007a</a:t>
            </a:r>
            <a:endParaRPr lang="en-US" sz="1800" b="1" dirty="0">
              <a:latin typeface="+mj-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19/15-19-0297-03-0vat-csd-for-high-rate-occ-task-group.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19/15-19-0297-03-0vat-csd-for-high-rate-occ-task-group.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[LMSC package</a:t>
            </a:r>
            <a:r>
              <a:rPr lang="ko-KR" altLang="en-US" sz="1600" dirty="0">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for approval to forward draft to RevCom]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[11 Sept.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a:t>
            </a:r>
            <a:r>
              <a:rPr lang="en-US" sz="1600" dirty="0" err="1">
                <a:latin typeface="Calibri" panose="020F0502020204030204" pitchFamily="34" charset="0"/>
                <a:ea typeface="ＭＳ Ｐゴシック" pitchFamily="-65" charset="-128"/>
                <a:cs typeface="Calibri" panose="020F0502020204030204" pitchFamily="34" charset="0"/>
              </a:rPr>
              <a:t>Y</a:t>
            </a:r>
            <a:r>
              <a:rPr lang="en-US" altLang="ko-KR" sz="1600" dirty="0" err="1">
                <a:latin typeface="Calibri" panose="020F0502020204030204" pitchFamily="34" charset="0"/>
                <a:ea typeface="ＭＳ Ｐゴシック" pitchFamily="-65" charset="-128"/>
                <a:cs typeface="Calibri" panose="020F0502020204030204" pitchFamily="34" charset="0"/>
              </a:rPr>
              <a:t>eong</a:t>
            </a:r>
            <a:r>
              <a:rPr lang="ko-KR" altLang="en-US" sz="1600" dirty="0">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Min Jang</a:t>
            </a:r>
            <a:r>
              <a:rPr lang="en-US" sz="1600" dirty="0">
                <a:latin typeface="Calibri" panose="020F0502020204030204" pitchFamily="34" charset="0"/>
                <a:ea typeface="ＭＳ Ｐゴシック" pitchFamily="-65" charset="-128"/>
                <a:cs typeface="Calibri" panose="020F0502020204030204" pitchFamily="34" charset="0"/>
              </a:rPr>
              <a:t>] [</a:t>
            </a:r>
            <a:r>
              <a:rPr lang="en-US" sz="1600" dirty="0" err="1">
                <a:latin typeface="Calibri" panose="020F0502020204030204" pitchFamily="34" charset="0"/>
                <a:ea typeface="ＭＳ Ｐゴシック" pitchFamily="-65" charset="-128"/>
                <a:cs typeface="Calibri" panose="020F0502020204030204" pitchFamily="34" charset="0"/>
              </a:rPr>
              <a:t>Kookmin</a:t>
            </a:r>
            <a:r>
              <a:rPr lang="en-US" sz="1600" dirty="0">
                <a:latin typeface="Calibri" panose="020F0502020204030204" pitchFamily="34" charset="0"/>
                <a:ea typeface="ＭＳ Ｐゴシック" pitchFamily="-65" charset="-128"/>
                <a:cs typeface="Calibri" panose="020F0502020204030204" pitchFamily="34" charset="0"/>
              </a:rPr>
              <a:t> University]</a:t>
            </a:r>
          </a:p>
          <a:p>
            <a:pPr>
              <a:defRPr/>
            </a:pPr>
            <a:r>
              <a:rPr lang="en-US" sz="1600" dirty="0">
                <a:latin typeface="Calibri" panose="020F0502020204030204" pitchFamily="34" charset="0"/>
                <a:ea typeface="ＭＳ Ｐゴシック" pitchFamily="-65" charset="-128"/>
                <a:cs typeface="Calibri" panose="020F0502020204030204" pitchFamily="34" charset="0"/>
              </a:rPr>
              <a:t>Address [</a:t>
            </a:r>
            <a:r>
              <a:rPr lang="en-US" altLang="ko-KR" sz="1600" dirty="0">
                <a:latin typeface="Calibri" panose="020F0502020204030204" pitchFamily="34" charset="0"/>
                <a:ea typeface="ＭＳ Ｐゴシック" pitchFamily="-65" charset="-128"/>
                <a:cs typeface="Calibri" panose="020F0502020204030204" pitchFamily="34" charset="0"/>
              </a:rPr>
              <a:t>77 JEONGNEUNG-RO, SEONGBUK-GU, SEOUL, 02707, Republic of Korea</a:t>
            </a:r>
            <a:r>
              <a:rPr lang="en-US" sz="1600" dirty="0">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Voice:[+82-2-910-5068], E-Mail:[yjang@kookmin.ac.kr]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b="1">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a:solidFill>
                  <a:schemeClr val="tx2"/>
                </a:solidFill>
                <a:latin typeface="Calibri" panose="020F0502020204030204" pitchFamily="34" charset="0"/>
                <a:ea typeface="ＭＳ Ｐゴシック" pitchFamily="-65" charset="-128"/>
                <a:cs typeface="Calibri" panose="020F0502020204030204" pitchFamily="34" charset="0"/>
              </a:rPr>
              <a:t> </a:t>
            </a:r>
            <a:r>
              <a:rPr lang="en-US" altLang="ko-KR" sz="1600">
                <a:latin typeface="Calibri" panose="020F0502020204030204" pitchFamily="34" charset="0"/>
                <a:ea typeface="ＭＳ Ｐゴシック" pitchFamily="-65" charset="-128"/>
                <a:cs typeface="Calibri" panose="020F0502020204030204" pitchFamily="34" charset="0"/>
              </a:rPr>
              <a:t>LMSC </a:t>
            </a:r>
            <a:r>
              <a:rPr lang="en-US" altLang="ko-KR" sz="1600" dirty="0">
                <a:latin typeface="Calibri" panose="020F0502020204030204" pitchFamily="34" charset="0"/>
                <a:ea typeface="ＭＳ Ｐゴシック" pitchFamily="-65" charset="-128"/>
                <a:cs typeface="Calibri" panose="020F0502020204030204" pitchFamily="34" charset="0"/>
              </a:rPr>
              <a:t>package</a:t>
            </a:r>
            <a:r>
              <a:rPr lang="ko-KR" altLang="en-US" sz="1600" dirty="0">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for approval to forward draft to RevCom </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LMSC package</a:t>
            </a:r>
            <a:r>
              <a:rPr lang="ko-KR" altLang="en-US" sz="1600" dirty="0">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for approval to forward draft to RevCom</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LMSC package</a:t>
            </a:r>
            <a:r>
              <a:rPr lang="ko-KR" altLang="en-US" sz="1600" dirty="0">
                <a:latin typeface="Calibri" panose="020F0502020204030204" pitchFamily="34" charset="0"/>
                <a:ea typeface="ＭＳ Ｐゴシック" pitchFamily="-65" charset="-128"/>
                <a:cs typeface="Calibri" panose="020F0502020204030204" pitchFamily="34" charset="0"/>
              </a:rPr>
              <a:t> </a:t>
            </a:r>
            <a:r>
              <a:rPr lang="en-US" altLang="ko-KR" sz="1600" dirty="0">
                <a:latin typeface="Calibri" panose="020F0502020204030204" pitchFamily="34" charset="0"/>
                <a:ea typeface="ＭＳ Ｐゴシック" pitchFamily="-65" charset="-128"/>
                <a:cs typeface="Calibri" panose="020F0502020204030204" pitchFamily="34" charset="0"/>
              </a:rPr>
              <a:t>for approval to forward draft to RevCom</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TG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10</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2362200"/>
            <a:ext cx="8380412" cy="389969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5800">
              <a:spcBef>
                <a:spcPts val="0"/>
              </a:spcBef>
              <a:spcAft>
                <a:spcPts val="0"/>
              </a:spcAft>
            </a:pP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802.15 has reviewed and approves the CSD [5-19-0297-r3], and the CA document [15-24-0370-r1]; and requests conditional approval from the EC to submit P802.15.7a-D8 (or current revision) to Standards Association ballot.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685800" marR="0">
              <a:spcBef>
                <a:spcPts val="0"/>
              </a:spcBef>
              <a:spcAft>
                <a:spcPts val="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B21A6188-0D9F-4969-AA90-D63390DF06B0}"/>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DFB63C0F-F109-4D79-B43C-3349D6948463}"/>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3623394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WG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2362200"/>
            <a:ext cx="8380412" cy="389969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5800" marR="0">
              <a:spcBef>
                <a:spcPts val="0"/>
              </a:spcBef>
              <a:spcAft>
                <a:spcPts val="0"/>
              </a:spcAft>
            </a:pP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Motion: that 802.15 WG has reviewed and approves the CSD [15-19-0297-r3] and requests unconditional approval from the IEEE 802 LMSC to submit [15-24-0370-r1]-D8 to </a:t>
            </a:r>
            <a:r>
              <a:rPr lang="en-US" sz="1800" i="1" dirty="0" err="1">
                <a:effectLst/>
                <a:latin typeface="Arial" panose="020B0604020202020204" pitchFamily="34" charset="0"/>
                <a:ea typeface="Times New Roman" panose="02020603050405020304" pitchFamily="18" charset="0"/>
                <a:cs typeface="Times New Roman" panose="02020603050405020304" pitchFamily="18" charset="0"/>
              </a:rPr>
              <a:t>RevCom</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Date Placeholder 3">
            <a:extLst>
              <a:ext uri="{FF2B5EF4-FFF2-40B4-BE49-F238E27FC236}">
                <a16:creationId xmlns:a16="http://schemas.microsoft.com/office/drawing/2014/main" id="{6506610F-22A1-4D36-9B2D-F141E28D4650}"/>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75F8AE02-763F-4C49-8C1C-E61F02F87A2B}"/>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39155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667624" y="2232864"/>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effectLst/>
                <a:uLnTx/>
                <a:uFillTx/>
                <a:latin typeface="+mn-lt"/>
                <a:ea typeface="+mn-ea"/>
                <a:cs typeface="+mn-cs"/>
              </a:rPr>
              <a:t>Date:</a:t>
            </a:r>
            <a:r>
              <a:rPr kumimoji="0" lang="en-US" sz="2000" b="0" i="0" u="none" strike="noStrike" kern="0" cap="none" spc="0" normalizeH="0" baseline="0" noProof="0" dirty="0">
                <a:ln>
                  <a:noFill/>
                </a:ln>
                <a:effectLst/>
                <a:uLnTx/>
                <a:uFillTx/>
                <a:latin typeface="+mn-lt"/>
                <a:ea typeface="+mn-ea"/>
                <a:cs typeface="+mn-cs"/>
              </a:rPr>
              <a:t> [2024.09.11]</a:t>
            </a:r>
          </a:p>
        </p:txBody>
      </p:sp>
      <p:sp>
        <p:nvSpPr>
          <p:cNvPr id="11" name="Rectangle 12"/>
          <p:cNvSpPr>
            <a:spLocks noChangeArrowheads="1"/>
          </p:cNvSpPr>
          <p:nvPr/>
        </p:nvSpPr>
        <p:spPr bwMode="auto">
          <a:xfrm>
            <a:off x="533400" y="3122797"/>
            <a:ext cx="72390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 </a:t>
            </a:r>
            <a:r>
              <a:rPr lang="en-US" sz="2000" b="1" dirty="0" err="1"/>
              <a:t>Yeong</a:t>
            </a:r>
            <a:r>
              <a:rPr lang="en-US" sz="2000" b="1" dirty="0"/>
              <a:t>  Min Jang (</a:t>
            </a:r>
            <a:r>
              <a:rPr lang="en-US" sz="2000" b="1" dirty="0" err="1"/>
              <a:t>Kookmin</a:t>
            </a:r>
            <a:r>
              <a:rPr lang="en-US" sz="2000" b="1" dirty="0"/>
              <a:t> University)</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dirty="0">
                <a:ea typeface="ＭＳ Ｐゴシック" pitchFamily="34" charset="-128"/>
              </a:rPr>
              <a:t>[P802.15.7a]</a:t>
            </a:r>
            <a:r>
              <a:rPr lang="en-US" sz="1400" b="1" kern="0" dirty="0">
                <a:latin typeface="+mj-lt"/>
                <a:ea typeface="+mj-ea"/>
                <a:cs typeface="+mj-cs"/>
              </a:rPr>
              <a:t> </a:t>
            </a:r>
            <a:r>
              <a:rPr lang="en-US" sz="3200" b="1" kern="0" dirty="0">
                <a:latin typeface="+mj-lt"/>
                <a:ea typeface="+mj-ea"/>
                <a:cs typeface="+mj-cs"/>
              </a:rPr>
              <a:t>Report to EC on Unconditional Approval to forward draft to RevCom</a:t>
            </a:r>
            <a:endParaRPr kumimoji="0" lang="en-US" sz="3200" b="1" i="0" u="none" strike="noStrike" kern="0" cap="none" spc="0" normalizeH="0" baseline="0" noProof="0" dirty="0">
              <a:ln>
                <a:noFill/>
              </a:ln>
              <a:effectLst/>
              <a:uLnTx/>
              <a:uFillTx/>
              <a:latin typeface="+mj-lt"/>
              <a:ea typeface="+mj-ea"/>
              <a:cs typeface="+mj-cs"/>
            </a:endParaRPr>
          </a:p>
        </p:txBody>
      </p:sp>
      <p:sp>
        <p:nvSpPr>
          <p:cNvPr id="7" name="Footer Placeholder 2">
            <a:extLst>
              <a:ext uri="{FF2B5EF4-FFF2-40B4-BE49-F238E27FC236}">
                <a16:creationId xmlns:a16="http://schemas.microsoft.com/office/drawing/2014/main" id="{811A6C7A-F6DA-4658-A6BC-82CD0FB0C41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P802.15.7a/D8 to RevCom.</a:t>
            </a:r>
          </a:p>
          <a:p>
            <a:r>
              <a:rPr lang="en-GB" sz="1800" dirty="0">
                <a:ea typeface="ＭＳ Ｐゴシック" pitchFamily="34" charset="-128"/>
              </a:rPr>
              <a:t>The 802 EC motion is on slide #9.</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7" name="Rectangle 3">
            <a:extLst>
              <a:ext uri="{FF2B5EF4-FFF2-40B4-BE49-F238E27FC236}">
                <a16:creationId xmlns:a16="http://schemas.microsoft.com/office/drawing/2014/main" id="{13B36173-6D58-4461-9623-9BE81FDA5407}"/>
              </a:ext>
            </a:extLst>
          </p:cNvPr>
          <p:cNvSpPr txBox="1">
            <a:spLocks noChangeArrowheads="1"/>
          </p:cNvSpPr>
          <p:nvPr/>
        </p:nvSpPr>
        <p:spPr>
          <a:xfrm>
            <a:off x="990600" y="3200400"/>
            <a:ext cx="7600949" cy="2756694"/>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600" dirty="0"/>
              <a:t>802 EC Motion: </a:t>
            </a:r>
          </a:p>
          <a:p>
            <a:pPr marL="0" lvl="2" indent="0">
              <a:buFont typeface="Arial" pitchFamily="34" charset="0"/>
              <a:buNone/>
            </a:pPr>
            <a:endParaRPr lang="en-US" sz="1400" dirty="0"/>
          </a:p>
          <a:p>
            <a:pPr marL="0" lvl="2" indent="0">
              <a:buFont typeface="Arial" pitchFamily="34" charset="0"/>
              <a:buNone/>
            </a:pPr>
            <a:r>
              <a:rPr lang="en-US" sz="1400" dirty="0"/>
              <a:t>Approve sending IEEE P802.15.7a_D8 to </a:t>
            </a:r>
            <a:r>
              <a:rPr lang="en-US" sz="1400" dirty="0" err="1"/>
              <a:t>RevCom</a:t>
            </a:r>
            <a:r>
              <a:rPr lang="en-US" sz="1400" dirty="0"/>
              <a:t>.</a:t>
            </a:r>
          </a:p>
          <a:p>
            <a:pPr marL="0" lvl="2" indent="0">
              <a:buFont typeface="Arial" pitchFamily="34" charset="0"/>
              <a:buNone/>
            </a:pPr>
            <a:r>
              <a:rPr lang="en-US" sz="1400" dirty="0"/>
              <a:t>Approve CSD for P802.15.7a in</a:t>
            </a:r>
          </a:p>
          <a:p>
            <a:pPr marL="0" lvl="2" indent="0">
              <a:buFont typeface="Arial" pitchFamily="34" charset="0"/>
              <a:buNone/>
            </a:pPr>
            <a:r>
              <a:rPr lang="en-US" sz="1400" dirty="0">
                <a:hlinkClick r:id="rId3">
                  <a:extLst>
                    <a:ext uri="{A12FA001-AC4F-418D-AE19-62706E023703}">
                      <ahyp:hlinkClr xmlns:ahyp="http://schemas.microsoft.com/office/drawing/2018/hyperlinkcolor" val="tx"/>
                    </a:ext>
                  </a:extLst>
                </a:hlinkClick>
              </a:rPr>
              <a:t>https://mentor.ieee.org/802.15/dcn/19/15-19-0297-03-0vat-csd-for-high-rate-occ-task-group.docx</a:t>
            </a:r>
            <a:r>
              <a:rPr lang="en-US" sz="1400" dirty="0"/>
              <a:t> </a:t>
            </a:r>
          </a:p>
          <a:p>
            <a:pPr marL="0" lvl="2" indent="0">
              <a:buFont typeface="Arial" pitchFamily="34" charset="0"/>
              <a:buNone/>
            </a:pPr>
            <a:endParaRPr lang="en-US" sz="1400" dirty="0"/>
          </a:p>
          <a:p>
            <a:pPr marL="0" lvl="2" indent="0">
              <a:buFont typeface="Arial" pitchFamily="34" charset="0"/>
              <a:buNone/>
            </a:pPr>
            <a:endParaRPr lang="en-US" sz="1400" dirty="0"/>
          </a:p>
          <a:p>
            <a:pPr marL="0" lvl="2" indent="0">
              <a:buFont typeface="Arial" pitchFamily="34" charset="0"/>
              <a:buNone/>
            </a:pPr>
            <a:r>
              <a:rPr lang="en-US" sz="1400" dirty="0"/>
              <a:t>Move: </a:t>
            </a:r>
          </a:p>
          <a:p>
            <a:pPr marL="0" lvl="2" indent="0">
              <a:buFont typeface="Arial" pitchFamily="34" charset="0"/>
              <a:buNone/>
            </a:pPr>
            <a:r>
              <a:rPr lang="en-US" sz="1400" dirty="0"/>
              <a:t>Second:</a:t>
            </a:r>
          </a:p>
        </p:txBody>
      </p:sp>
      <p:sp>
        <p:nvSpPr>
          <p:cNvPr id="9" name="Date Placeholder 3">
            <a:extLst>
              <a:ext uri="{FF2B5EF4-FFF2-40B4-BE49-F238E27FC236}">
                <a16:creationId xmlns:a16="http://schemas.microsoft.com/office/drawing/2014/main" id="{853198B8-E458-47BE-AB26-BE0AFF32B486}"/>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1F1FC1CC-C467-4F88-9BB6-1C843BE353B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ea typeface="ＭＳ Ｐゴシック" pitchFamily="34" charset="-128"/>
              </a:rPr>
              <a:t>Standards Association (SA) Ballot Results – P802.15.7a</a:t>
            </a:r>
            <a:endParaRPr lang="en-US"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sp>
        <p:nvSpPr>
          <p:cNvPr id="9" name="Date Placeholder 3">
            <a:extLst>
              <a:ext uri="{FF2B5EF4-FFF2-40B4-BE49-F238E27FC236}">
                <a16:creationId xmlns:a16="http://schemas.microsoft.com/office/drawing/2014/main" id="{65616897-AD80-488A-B0F3-03AB3328964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graphicFrame>
        <p:nvGraphicFramePr>
          <p:cNvPr id="12" name="Table 5">
            <a:extLst>
              <a:ext uri="{FF2B5EF4-FFF2-40B4-BE49-F238E27FC236}">
                <a16:creationId xmlns:a16="http://schemas.microsoft.com/office/drawing/2014/main" id="{752BA96A-EAA2-4BBB-B6C4-196512D822AF}"/>
              </a:ext>
            </a:extLst>
          </p:cNvPr>
          <p:cNvGraphicFramePr/>
          <p:nvPr>
            <p:extLst>
              <p:ext uri="{D42A27DB-BD31-4B8C-83A1-F6EECF244321}">
                <p14:modId xmlns:p14="http://schemas.microsoft.com/office/powerpoint/2010/main" val="2900146506"/>
              </p:ext>
            </p:extLst>
          </p:nvPr>
        </p:nvGraphicFramePr>
        <p:xfrm>
          <a:off x="914400" y="2057400"/>
          <a:ext cx="7477123" cy="3564540"/>
        </p:xfrm>
        <a:graphic>
          <a:graphicData uri="http://schemas.openxmlformats.org/drawingml/2006/table">
            <a:tbl>
              <a:tblPr/>
              <a:tblGrid>
                <a:gridCol w="644213">
                  <a:extLst>
                    <a:ext uri="{9D8B030D-6E8A-4147-A177-3AD203B41FA5}">
                      <a16:colId xmlns:a16="http://schemas.microsoft.com/office/drawing/2014/main" val="20000"/>
                    </a:ext>
                  </a:extLst>
                </a:gridCol>
                <a:gridCol w="1349595">
                  <a:extLst>
                    <a:ext uri="{9D8B030D-6E8A-4147-A177-3AD203B41FA5}">
                      <a16:colId xmlns:a16="http://schemas.microsoft.com/office/drawing/2014/main" val="20001"/>
                    </a:ext>
                  </a:extLst>
                </a:gridCol>
                <a:gridCol w="3572457">
                  <a:extLst>
                    <a:ext uri="{9D8B030D-6E8A-4147-A177-3AD203B41FA5}">
                      <a16:colId xmlns:a16="http://schemas.microsoft.com/office/drawing/2014/main" val="20002"/>
                    </a:ext>
                  </a:extLst>
                </a:gridCol>
                <a:gridCol w="1910858">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dirty="0">
                          <a:solidFill>
                            <a:srgbClr val="000000"/>
                          </a:solidFill>
                          <a:latin typeface="Arial"/>
                          <a:ea typeface="DejaVu Sans"/>
                        </a:rPr>
                        <a:t>Ballot ID</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Ballot Close Date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Title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Total Number of Comments received (Yes and No votes)</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347580">
                <a:tc>
                  <a:txBody>
                    <a:bodyPr/>
                    <a:lstStyle/>
                    <a:p>
                      <a:pPr algn="ctr">
                        <a:lnSpc>
                          <a:spcPct val="100000"/>
                        </a:lnSpc>
                      </a:pPr>
                      <a:endParaRPr lang="en-US" sz="1400" b="0" strike="noStrike" spc="-1" dirty="0">
                        <a:solidFill>
                          <a:srgbClr val="FF0000"/>
                        </a:solidFill>
                        <a:highlight>
                          <a:srgbClr val="FFFF00"/>
                        </a:highlight>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114 (71 T, 41 E, 2 G)</a:t>
                      </a:r>
                    </a:p>
                    <a:p>
                      <a:pPr algn="ctr">
                        <a:lnSpc>
                          <a:spcPct val="100000"/>
                        </a:lnSpc>
                      </a:pPr>
                      <a:r>
                        <a:rPr lang="en-US" sz="1400" b="0" strike="noStrike" spc="-1" dirty="0">
                          <a:solidFill>
                            <a:schemeClr val="tx1"/>
                          </a:solidFill>
                          <a:latin typeface="Arial"/>
                        </a:rPr>
                        <a:t>(92% Approval)</a:t>
                      </a: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324720">
                <a:tc>
                  <a:txBody>
                    <a:bodyPr/>
                    <a:lstStyle/>
                    <a:p>
                      <a:pPr algn="ctr">
                        <a:lnSpc>
                          <a:spcPct val="100000"/>
                        </a:lnSpc>
                      </a:pPr>
                      <a:endParaRPr lang="en-US" sz="1400" b="0" strike="noStrike" spc="-1" dirty="0">
                        <a:solidFill>
                          <a:srgbClr val="FF0000"/>
                        </a:solidFill>
                        <a:highlight>
                          <a:srgbClr val="FFFF00"/>
                        </a:highlight>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114 (6 T, 106 E, 2G)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chemeClr val="tx1"/>
                          </a:solidFill>
                          <a:latin typeface="Arial"/>
                        </a:rPr>
                        <a:t>(97% Approval)</a:t>
                      </a: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378060">
                <a:tc>
                  <a:txBody>
                    <a:bodyPr/>
                    <a:lstStyle/>
                    <a:p>
                      <a:pPr algn="ctr">
                        <a:lnSpc>
                          <a:spcPct val="100000"/>
                        </a:lnSpc>
                      </a:pPr>
                      <a:endParaRPr lang="en-US" sz="1400" b="0" strike="noStrike" spc="-1" dirty="0">
                        <a:solidFill>
                          <a:srgbClr val="FF0000"/>
                        </a:solidFill>
                        <a:highlight>
                          <a:srgbClr val="FFFF00"/>
                        </a:highlight>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chemeClr val="tx1"/>
                          </a:solidFill>
                          <a:latin typeface="Arial"/>
                          <a:ea typeface="DejaVu Sans"/>
                        </a:rPr>
                        <a:t>0 (0 T, 0 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chemeClr val="tx1"/>
                          </a:solidFill>
                          <a:latin typeface="Arial"/>
                        </a:rPr>
                        <a:t>(100% Approval)</a:t>
                      </a: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145710">
                <a:tc>
                  <a:txBody>
                    <a:bodyPr/>
                    <a:lstStyle/>
                    <a:p>
                      <a:pPr algn="ctr"/>
                      <a:endParaRPr lang="en-US" sz="1400" dirty="0"/>
                    </a:p>
                  </a:txBody>
                  <a:tcPr marL="68580" marR="68580" marT="34290" marB="34290">
                    <a:lnL w="720">
                      <a:solidFill>
                        <a:srgbClr val="000000"/>
                      </a:solid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a:solidFill>
                        <a:srgbClr val="000000"/>
                      </a:solid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145710">
                <a:tc>
                  <a:txBody>
                    <a:bodyPr/>
                    <a:lstStyle/>
                    <a:p>
                      <a:pPr algn="ctr"/>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3581626"/>
                  </a:ext>
                </a:extLst>
              </a:tr>
              <a:tr h="145710">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solidFill>
                          <a:schemeClr val="tx1"/>
                        </a:solidFil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4165853808"/>
                  </a:ext>
                </a:extLst>
              </a:tr>
              <a:tr h="437400">
                <a:tc>
                  <a:txBody>
                    <a:bodyPr/>
                    <a:lstStyle/>
                    <a:p>
                      <a:pPr algn="ctr">
                        <a:lnSpc>
                          <a:spcPct val="100000"/>
                        </a:lnSpc>
                      </a:pPr>
                      <a:r>
                        <a:rPr lang="en-US" sz="1400" b="0" strike="noStrike" spc="-1" dirty="0">
                          <a:solidFill>
                            <a:srgbClr val="000000"/>
                          </a:solidFill>
                          <a:latin typeface="Arial"/>
                          <a:ea typeface="DejaVu Sans"/>
                        </a:rPr>
                        <a:t>Total</a:t>
                      </a:r>
                      <a:endParaRPr lang="en-US" sz="1400" b="0" strike="noStrike" spc="-1" dirty="0">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228 (77 T, 147 E, 4 G)</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10006"/>
                  </a:ext>
                </a:extLst>
              </a:tr>
            </a:tbl>
          </a:graphicData>
        </a:graphic>
      </p:graphicFrame>
      <p:sp>
        <p:nvSpPr>
          <p:cNvPr id="6" name="Footer Placeholder 2">
            <a:extLst>
              <a:ext uri="{FF2B5EF4-FFF2-40B4-BE49-F238E27FC236}">
                <a16:creationId xmlns:a16="http://schemas.microsoft.com/office/drawing/2014/main" id="{F17534FE-5562-4736-8FAF-ACE067B391D7}"/>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P802.15.7a</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10" name="Table 5">
            <a:extLst>
              <a:ext uri="{FF2B5EF4-FFF2-40B4-BE49-F238E27FC236}">
                <a16:creationId xmlns:a16="http://schemas.microsoft.com/office/drawing/2014/main" id="{BDBD29D5-92D2-4666-B220-0ACAEB973811}"/>
              </a:ext>
            </a:extLst>
          </p:cNvPr>
          <p:cNvGraphicFramePr/>
          <p:nvPr>
            <p:extLst>
              <p:ext uri="{D42A27DB-BD31-4B8C-83A1-F6EECF244321}">
                <p14:modId xmlns:p14="http://schemas.microsoft.com/office/powerpoint/2010/main" val="247913984"/>
              </p:ext>
            </p:extLst>
          </p:nvPr>
        </p:nvGraphicFramePr>
        <p:xfrm>
          <a:off x="1066800" y="1676400"/>
          <a:ext cx="7477123" cy="3129000"/>
        </p:xfrm>
        <a:graphic>
          <a:graphicData uri="http://schemas.openxmlformats.org/drawingml/2006/table">
            <a:tbl>
              <a:tblPr/>
              <a:tblGrid>
                <a:gridCol w="644213">
                  <a:extLst>
                    <a:ext uri="{9D8B030D-6E8A-4147-A177-3AD203B41FA5}">
                      <a16:colId xmlns:a16="http://schemas.microsoft.com/office/drawing/2014/main" val="20000"/>
                    </a:ext>
                  </a:extLst>
                </a:gridCol>
                <a:gridCol w="1349595">
                  <a:extLst>
                    <a:ext uri="{9D8B030D-6E8A-4147-A177-3AD203B41FA5}">
                      <a16:colId xmlns:a16="http://schemas.microsoft.com/office/drawing/2014/main" val="20001"/>
                    </a:ext>
                  </a:extLst>
                </a:gridCol>
                <a:gridCol w="3572457">
                  <a:extLst>
                    <a:ext uri="{9D8B030D-6E8A-4147-A177-3AD203B41FA5}">
                      <a16:colId xmlns:a16="http://schemas.microsoft.com/office/drawing/2014/main" val="20002"/>
                    </a:ext>
                  </a:extLst>
                </a:gridCol>
                <a:gridCol w="1910858">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dirty="0">
                          <a:solidFill>
                            <a:srgbClr val="000000"/>
                          </a:solidFill>
                          <a:latin typeface="Arial"/>
                          <a:ea typeface="DejaVu Sans"/>
                        </a:rPr>
                        <a:t>Ballot ID</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Ballot Close Date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Title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Total Number of Comments received (Yes and No votes)</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347580">
                <a:tc>
                  <a:txBody>
                    <a:bodyPr/>
                    <a:lstStyle/>
                    <a:p>
                      <a:pPr algn="ctr">
                        <a:lnSpc>
                          <a:spcPct val="100000"/>
                        </a:lnSpc>
                      </a:pPr>
                      <a:endParaRPr lang="en-US" sz="1400" b="0" strike="noStrike" spc="-1" dirty="0">
                        <a:solidFill>
                          <a:srgbClr val="FF0000"/>
                        </a:solidFill>
                        <a:highlight>
                          <a:srgbClr val="FFFF00"/>
                        </a:highlight>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18-Jan-2024</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Initial SA Ballot for P802.15.7a/D6</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114 (71 T, 41 E, 2 G)</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324720">
                <a:tc>
                  <a:txBody>
                    <a:bodyPr/>
                    <a:lstStyle/>
                    <a:p>
                      <a:pPr algn="ctr">
                        <a:lnSpc>
                          <a:spcPct val="100000"/>
                        </a:lnSpc>
                      </a:pPr>
                      <a:endParaRPr lang="en-US" sz="1400" b="0" strike="noStrike" spc="-1" dirty="0">
                        <a:solidFill>
                          <a:srgbClr val="FF0000"/>
                        </a:solidFill>
                        <a:highlight>
                          <a:srgbClr val="FFFF00"/>
                        </a:highlight>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9-June-2024</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First SA recirculation for P802.15.7a/D7</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114 (6 T, 106 E, 2G)</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378060">
                <a:tc>
                  <a:txBody>
                    <a:bodyPr/>
                    <a:lstStyle/>
                    <a:p>
                      <a:pPr algn="ctr">
                        <a:lnSpc>
                          <a:spcPct val="100000"/>
                        </a:lnSpc>
                      </a:pPr>
                      <a:endParaRPr lang="en-US" sz="1400" b="0" strike="noStrike" spc="-1" dirty="0">
                        <a:solidFill>
                          <a:srgbClr val="FF0000"/>
                        </a:solidFill>
                        <a:highlight>
                          <a:srgbClr val="FFFF00"/>
                        </a:highlight>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chemeClr val="tx1"/>
                          </a:solidFill>
                          <a:latin typeface="Arial"/>
                          <a:ea typeface="DejaVu Sans"/>
                        </a:rPr>
                        <a:t>2</a:t>
                      </a:r>
                      <a:r>
                        <a:rPr lang="en-US" sz="1400" b="0" strike="noStrike" kern="1200" spc="-1" dirty="0">
                          <a:solidFill>
                            <a:schemeClr val="tx1"/>
                          </a:solidFill>
                          <a:latin typeface="Arial"/>
                          <a:ea typeface="DejaVu Sans"/>
                          <a:cs typeface="+mn-cs"/>
                        </a:rPr>
                        <a:t>7-July-</a:t>
                      </a:r>
                      <a:r>
                        <a:rPr lang="en-US" sz="1400" b="0" strike="noStrike" spc="-1" dirty="0">
                          <a:solidFill>
                            <a:schemeClr val="tx1"/>
                          </a:solidFill>
                          <a:latin typeface="Arial"/>
                          <a:ea typeface="DejaVu Sans"/>
                        </a:rPr>
                        <a:t>2024</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l">
                        <a:lnSpc>
                          <a:spcPct val="100000"/>
                        </a:lnSpc>
                      </a:pPr>
                      <a:r>
                        <a:rPr lang="en-US" sz="1400" b="0" strike="noStrike" spc="-1" dirty="0">
                          <a:solidFill>
                            <a:srgbClr val="000000"/>
                          </a:solidFill>
                          <a:latin typeface="Arial"/>
                          <a:ea typeface="DejaVu Sans"/>
                        </a:rPr>
                        <a:t>Second SA recirculation for P802.15.7a/D8</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chemeClr val="tx1"/>
                          </a:solidFill>
                          <a:latin typeface="Arial"/>
                          <a:ea typeface="DejaVu Sans"/>
                        </a:rPr>
                        <a:t>0 (0 T, 0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145710">
                <a:tc>
                  <a:txBody>
                    <a:bodyPr/>
                    <a:lstStyle/>
                    <a:p>
                      <a:pPr algn="ctr"/>
                      <a:endParaRPr lang="en-US" sz="1400" dirty="0"/>
                    </a:p>
                  </a:txBody>
                  <a:tcPr marL="68580" marR="68580" marT="34290" marB="34290">
                    <a:lnL w="720">
                      <a:solidFill>
                        <a:srgbClr val="000000"/>
                      </a:solid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a:solidFill>
                        <a:srgbClr val="000000"/>
                      </a:solid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145710">
                <a:tc>
                  <a:txBody>
                    <a:bodyPr/>
                    <a:lstStyle/>
                    <a:p>
                      <a:pPr algn="ctr"/>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3581626"/>
                  </a:ext>
                </a:extLst>
              </a:tr>
              <a:tr h="145710">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solidFill>
                          <a:schemeClr val="tx1"/>
                        </a:solidFil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4165853808"/>
                  </a:ext>
                </a:extLst>
              </a:tr>
              <a:tr h="437400">
                <a:tc>
                  <a:txBody>
                    <a:bodyPr/>
                    <a:lstStyle/>
                    <a:p>
                      <a:pPr algn="ctr">
                        <a:lnSpc>
                          <a:spcPct val="100000"/>
                        </a:lnSpc>
                      </a:pPr>
                      <a:r>
                        <a:rPr lang="en-US" sz="1400" b="0" strike="noStrike" spc="-1" dirty="0">
                          <a:solidFill>
                            <a:srgbClr val="000000"/>
                          </a:solidFill>
                          <a:latin typeface="Arial"/>
                          <a:ea typeface="DejaVu Sans"/>
                        </a:rPr>
                        <a:t>Total</a:t>
                      </a:r>
                      <a:endParaRPr lang="en-US" sz="1400" b="0" strike="noStrike" spc="-1" dirty="0">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228 (77 T, 147 E, 4 G)</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10006"/>
                  </a:ext>
                </a:extLst>
              </a:tr>
            </a:tbl>
          </a:graphicData>
        </a:graphic>
      </p:graphicFrame>
      <p:sp>
        <p:nvSpPr>
          <p:cNvPr id="12" name="TextBox 11">
            <a:extLst>
              <a:ext uri="{FF2B5EF4-FFF2-40B4-BE49-F238E27FC236}">
                <a16:creationId xmlns:a16="http://schemas.microsoft.com/office/drawing/2014/main" id="{CCFFFF41-1B2D-403B-9B25-194F029DEA27}"/>
              </a:ext>
            </a:extLst>
          </p:cNvPr>
          <p:cNvSpPr txBox="1"/>
          <p:nvPr/>
        </p:nvSpPr>
        <p:spPr>
          <a:xfrm>
            <a:off x="5219956" y="4980801"/>
            <a:ext cx="3352800" cy="646331"/>
          </a:xfrm>
          <a:prstGeom prst="rect">
            <a:avLst/>
          </a:prstGeom>
          <a:noFill/>
        </p:spPr>
        <p:txBody>
          <a:bodyPr wrap="square">
            <a:spAutoFit/>
          </a:bodyPr>
          <a:lstStyle/>
          <a:p>
            <a:pPr marL="171450" indent="-171450" algn="l">
              <a:lnSpc>
                <a:spcPct val="100000"/>
              </a:lnSpc>
              <a:buFontTx/>
              <a:buChar char="-"/>
            </a:pPr>
            <a:r>
              <a:rPr lang="en-US" sz="1200" b="0" strike="noStrike" spc="-1" dirty="0">
                <a:solidFill>
                  <a:srgbClr val="000000"/>
                </a:solidFill>
                <a:latin typeface="Arial"/>
                <a:ea typeface="DejaVu Sans"/>
              </a:rPr>
              <a:t>T: technical</a:t>
            </a:r>
          </a:p>
          <a:p>
            <a:pPr marL="171450" indent="-171450" algn="l">
              <a:lnSpc>
                <a:spcPct val="100000"/>
              </a:lnSpc>
              <a:buFontTx/>
              <a:buChar char="-"/>
            </a:pPr>
            <a:r>
              <a:rPr lang="en-US" spc="-1" dirty="0">
                <a:solidFill>
                  <a:srgbClr val="000000"/>
                </a:solidFill>
                <a:latin typeface="Arial"/>
              </a:rPr>
              <a:t>E: Editorial</a:t>
            </a:r>
          </a:p>
          <a:p>
            <a:pPr marL="171450" indent="-171450" algn="l">
              <a:lnSpc>
                <a:spcPct val="100000"/>
              </a:lnSpc>
              <a:buFontTx/>
              <a:buChar char="-"/>
            </a:pPr>
            <a:r>
              <a:rPr lang="en-US" sz="1200" b="0" strike="noStrike" spc="-1" dirty="0">
                <a:solidFill>
                  <a:srgbClr val="000000"/>
                </a:solidFill>
                <a:latin typeface="Arial"/>
              </a:rPr>
              <a:t>G: general</a:t>
            </a:r>
            <a:endParaRPr lang="en-US" sz="1200" b="0" strike="noStrike" spc="-1" dirty="0">
              <a:latin typeface="+mn-lt"/>
            </a:endParaRPr>
          </a:p>
        </p:txBody>
      </p:sp>
      <p:sp>
        <p:nvSpPr>
          <p:cNvPr id="9" name="Date Placeholder 3">
            <a:extLst>
              <a:ext uri="{FF2B5EF4-FFF2-40B4-BE49-F238E27FC236}">
                <a16:creationId xmlns:a16="http://schemas.microsoft.com/office/drawing/2014/main" id="{5BB09FB0-7E82-471A-94CE-697B2DCA0468}"/>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8" name="Footer Placeholder 2">
            <a:extLst>
              <a:ext uri="{FF2B5EF4-FFF2-40B4-BE49-F238E27FC236}">
                <a16:creationId xmlns:a16="http://schemas.microsoft.com/office/drawing/2014/main" id="{0157495D-98DC-4A1E-A256-DF685D05DDD0}"/>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1999"/>
            <a:ext cx="8496944" cy="637401"/>
          </a:xfrm>
        </p:spPr>
        <p:txBody>
          <a:bodyPr/>
          <a:lstStyle/>
          <a:p>
            <a:r>
              <a:rPr lang="en-GB" dirty="0">
                <a:ea typeface="ＭＳ Ｐゴシック" pitchFamily="34" charset="-128"/>
              </a:rPr>
              <a:t>Unsatisfied MBS comments by commenter</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9" name="TextBox 8">
            <a:extLst>
              <a:ext uri="{FF2B5EF4-FFF2-40B4-BE49-F238E27FC236}">
                <a16:creationId xmlns:a16="http://schemas.microsoft.com/office/drawing/2014/main" id="{D17459CE-84E1-4E0D-A078-CBB384E1B40B}"/>
              </a:ext>
            </a:extLst>
          </p:cNvPr>
          <p:cNvSpPr txBox="1"/>
          <p:nvPr/>
        </p:nvSpPr>
        <p:spPr>
          <a:xfrm>
            <a:off x="990600" y="3198168"/>
            <a:ext cx="7010400" cy="830997"/>
          </a:xfrm>
          <a:prstGeom prst="rect">
            <a:avLst/>
          </a:prstGeom>
          <a:noFill/>
        </p:spPr>
        <p:txBody>
          <a:bodyPr wrap="square">
            <a:spAutoFit/>
          </a:bodyPr>
          <a:lstStyle/>
          <a:p>
            <a:pPr algn="ctr"/>
            <a:r>
              <a:rPr lang="en-US" sz="2400" b="1" spc="-1" dirty="0">
                <a:solidFill>
                  <a:srgbClr val="000000"/>
                </a:solidFill>
                <a:latin typeface="Times New Roman"/>
                <a:ea typeface="MS Gothic"/>
              </a:rPr>
              <a:t>There are no (0) “Disapprove” votes and no (0) must-be-satisfied comments.</a:t>
            </a:r>
            <a:endParaRPr lang="en-US" sz="2400" dirty="0"/>
          </a:p>
        </p:txBody>
      </p:sp>
      <p:sp>
        <p:nvSpPr>
          <p:cNvPr id="7" name="Date Placeholder 3">
            <a:extLst>
              <a:ext uri="{FF2B5EF4-FFF2-40B4-BE49-F238E27FC236}">
                <a16:creationId xmlns:a16="http://schemas.microsoft.com/office/drawing/2014/main" id="{039F64DE-3175-4742-8B6D-ABC140732C63}"/>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10" name="Footer Placeholder 2">
            <a:extLst>
              <a:ext uri="{FF2B5EF4-FFF2-40B4-BE49-F238E27FC236}">
                <a16:creationId xmlns:a16="http://schemas.microsoft.com/office/drawing/2014/main" id="{4A9B4439-03AD-4EF8-BB5B-475A80587EB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86232586"/>
              </p:ext>
            </p:extLst>
          </p:nvPr>
        </p:nvGraphicFramePr>
        <p:xfrm>
          <a:off x="288924" y="1372455"/>
          <a:ext cx="8543925" cy="4414355"/>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D08</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[Submit before SA ballot]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D09</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[Include as part of SA ballot]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Always submitted</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[ensure RAC is OK with draft]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[may be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[may be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9" name="Date Placeholder 3">
            <a:extLst>
              <a:ext uri="{FF2B5EF4-FFF2-40B4-BE49-F238E27FC236}">
                <a16:creationId xmlns:a16="http://schemas.microsoft.com/office/drawing/2014/main" id="{600A7138-6B80-4E52-BD19-17DE5DDA726A}"/>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11" name="Footer Placeholder 2">
            <a:extLst>
              <a:ext uri="{FF2B5EF4-FFF2-40B4-BE49-F238E27FC236}">
                <a16:creationId xmlns:a16="http://schemas.microsoft.com/office/drawing/2014/main" id="{A47A1ABF-B73C-4201-86D3-C3D75A2DCD57}"/>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6913" y="664876"/>
            <a:ext cx="7772400" cy="925768"/>
          </a:xfrm>
        </p:spPr>
        <p:txBody>
          <a:bodyPr/>
          <a:lstStyle/>
          <a:p>
            <a:r>
              <a:rPr lang="en-US" dirty="0">
                <a:solidFill>
                  <a:schemeClr val="tx1"/>
                </a:solidFill>
              </a:rPr>
              <a:t>P802.15.7a 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1" name="Table 5">
            <a:extLst>
              <a:ext uri="{FF2B5EF4-FFF2-40B4-BE49-F238E27FC236}">
                <a16:creationId xmlns:a16="http://schemas.microsoft.com/office/drawing/2014/main" id="{819AF0B7-4E1F-4A2C-BAF8-058AA32CD322}"/>
              </a:ext>
            </a:extLst>
          </p:cNvPr>
          <p:cNvGraphicFramePr/>
          <p:nvPr>
            <p:extLst>
              <p:ext uri="{D42A27DB-BD31-4B8C-83A1-F6EECF244321}">
                <p14:modId xmlns:p14="http://schemas.microsoft.com/office/powerpoint/2010/main" val="3675901904"/>
              </p:ext>
            </p:extLst>
          </p:nvPr>
        </p:nvGraphicFramePr>
        <p:xfrm>
          <a:off x="1208223" y="266700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dirty="0">
                          <a:solidFill>
                            <a:schemeClr val="tx1"/>
                          </a:solidFill>
                          <a:latin typeface="Times New Roman"/>
                          <a:ea typeface="MS Gothic"/>
                        </a:rPr>
                        <a:t>First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Dec 18, 2023</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Jan 18,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dirty="0">
                          <a:solidFill>
                            <a:schemeClr val="tx1"/>
                          </a:solidFill>
                          <a:latin typeface="+mn-lt"/>
                          <a:ea typeface="MS Gothic"/>
                        </a:rPr>
                        <a:t>First SA recirculation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May 30,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June 09,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dirty="0">
                          <a:solidFill>
                            <a:schemeClr val="tx1"/>
                          </a:solidFill>
                          <a:latin typeface="+mn-lt"/>
                          <a:ea typeface="MS Gothic"/>
                        </a:rPr>
                        <a:t>Second SA recirculation Ballot</a:t>
                      </a: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 17,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July</a:t>
                      </a:r>
                      <a:r>
                        <a:rPr lang="en-US" sz="1400" b="0" strike="noStrike" spc="-1" baseline="0" dirty="0">
                          <a:solidFill>
                            <a:schemeClr val="tx1"/>
                          </a:solidFill>
                          <a:latin typeface="Times New Roman"/>
                          <a:ea typeface="MS Gothic"/>
                        </a:rPr>
                        <a:t> 27,</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dirty="0">
                          <a:solidFill>
                            <a:schemeClr val="tx1"/>
                          </a:solidFill>
                          <a:latin typeface="Times New Roman"/>
                          <a:ea typeface="MS Gothic"/>
                        </a:rPr>
                        <a:t>EC to </a:t>
                      </a:r>
                      <a:r>
                        <a:rPr lang="en-US" sz="1400" b="0" strike="noStrike" spc="-1" dirty="0" err="1">
                          <a:solidFill>
                            <a:schemeClr val="tx1"/>
                          </a:solidFill>
                          <a:latin typeface="Times New Roman"/>
                          <a:ea typeface="MS Gothic"/>
                        </a:rPr>
                        <a:t>Revcom</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Sep </a:t>
                      </a:r>
                      <a:r>
                        <a:rPr lang="en-US" sz="1400" b="0" strike="noStrike" spc="-1" dirty="0">
                          <a:solidFill>
                            <a:schemeClr val="tx1"/>
                          </a:solidFill>
                          <a:highlight>
                            <a:srgbClr val="FFFF00"/>
                          </a:highlight>
                          <a:latin typeface="Times New Roman"/>
                          <a:ea typeface="MS Gothic"/>
                        </a:rPr>
                        <a:t>xx</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dirty="0" err="1">
                          <a:solidFill>
                            <a:schemeClr val="tx1"/>
                          </a:solidFill>
                          <a:latin typeface="Times New Roman"/>
                          <a:ea typeface="MS Gothic"/>
                        </a:rPr>
                        <a:t>Revcom</a:t>
                      </a:r>
                      <a:r>
                        <a:rPr lang="en-US" sz="1400" b="0" strike="noStrike" spc="-1" dirty="0">
                          <a:solidFill>
                            <a:schemeClr val="tx1"/>
                          </a:solidFill>
                          <a:latin typeface="Times New Roman"/>
                          <a:ea typeface="MS Gothic"/>
                        </a:rPr>
                        <a:t> to SB</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Nov </a:t>
                      </a:r>
                      <a:r>
                        <a:rPr lang="en-US" sz="1400" b="0" strike="noStrike" spc="-1" dirty="0">
                          <a:solidFill>
                            <a:schemeClr val="tx1"/>
                          </a:solidFill>
                          <a:highlight>
                            <a:srgbClr val="FFFF00"/>
                          </a:highlight>
                          <a:latin typeface="Times New Roman"/>
                          <a:ea typeface="MS Gothic"/>
                        </a:rPr>
                        <a:t>xx</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10" name="Date Placeholder 3">
            <a:extLst>
              <a:ext uri="{FF2B5EF4-FFF2-40B4-BE49-F238E27FC236}">
                <a16:creationId xmlns:a16="http://schemas.microsoft.com/office/drawing/2014/main" id="{C0AAC14D-F3D4-4F3A-8406-F4859E10A36B}"/>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6" name="Footer Placeholder 2">
            <a:extLst>
              <a:ext uri="{FF2B5EF4-FFF2-40B4-BE49-F238E27FC236}">
                <a16:creationId xmlns:a16="http://schemas.microsoft.com/office/drawing/2014/main" id="{233457A1-891B-4CA6-B229-69E8ACCDF5E9}"/>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18543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EC Motion</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sp>
        <p:nvSpPr>
          <p:cNvPr id="8" name="Rectangle 3">
            <a:extLst>
              <a:ext uri="{FF2B5EF4-FFF2-40B4-BE49-F238E27FC236}">
                <a16:creationId xmlns:a16="http://schemas.microsoft.com/office/drawing/2014/main" id="{A1C8F46D-FB33-45DF-983E-B8B2C9427D89}"/>
              </a:ext>
            </a:extLst>
          </p:cNvPr>
          <p:cNvSpPr txBox="1">
            <a:spLocks noChangeArrowheads="1"/>
          </p:cNvSpPr>
          <p:nvPr/>
        </p:nvSpPr>
        <p:spPr>
          <a:xfrm>
            <a:off x="419894" y="158511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802 EC: </a:t>
            </a:r>
          </a:p>
          <a:p>
            <a:pPr marL="0" lvl="2" indent="0">
              <a:buFont typeface="Arial" pitchFamily="34" charset="0"/>
              <a:buNone/>
            </a:pPr>
            <a:endParaRPr lang="en-US" sz="1800" dirty="0"/>
          </a:p>
          <a:p>
            <a:pPr marL="0" lvl="2" indent="0">
              <a:buFont typeface="Arial" pitchFamily="34" charset="0"/>
              <a:buNone/>
            </a:pPr>
            <a:r>
              <a:rPr lang="en-US" sz="1800" dirty="0"/>
              <a:t>Approve sending IEEE P802.15.7a_D8 to </a:t>
            </a:r>
            <a:r>
              <a:rPr lang="en-US" sz="1800" dirty="0" err="1"/>
              <a:t>RevCom</a:t>
            </a:r>
            <a:r>
              <a:rPr lang="en-US" sz="1800" dirty="0"/>
              <a:t>.</a:t>
            </a:r>
          </a:p>
          <a:p>
            <a:pPr marL="0" lvl="2" indent="0">
              <a:buFont typeface="Arial" pitchFamily="34" charset="0"/>
              <a:buNone/>
            </a:pPr>
            <a:r>
              <a:rPr lang="en-US" sz="1800" dirty="0"/>
              <a:t>Approve CSD for P802.15.7a in</a:t>
            </a:r>
          </a:p>
          <a:p>
            <a:pPr marL="0" lvl="2" indent="0">
              <a:buFont typeface="Arial" pitchFamily="34" charset="0"/>
              <a:buNone/>
            </a:pPr>
            <a:r>
              <a:rPr lang="en-US" sz="1800" dirty="0">
                <a:hlinkClick r:id="rId2">
                  <a:extLst>
                    <a:ext uri="{A12FA001-AC4F-418D-AE19-62706E023703}">
                      <ahyp:hlinkClr xmlns:ahyp="http://schemas.microsoft.com/office/drawing/2018/hyperlinkcolor" val="tx"/>
                    </a:ext>
                  </a:extLst>
                </a:hlinkClick>
              </a:rPr>
              <a:t>https://mentor.ieee.org/802.15/dcn/19/15-19-0297-03-0vat-csd-for-high-rate-occ-task-group.docx</a:t>
            </a:r>
            <a:r>
              <a:rPr lang="en-US" sz="1800" dirty="0"/>
              <a:t> </a:t>
            </a:r>
          </a:p>
          <a:p>
            <a:pPr marL="0" lvl="2" indent="0">
              <a:buFont typeface="Arial" pitchFamily="34" charset="0"/>
              <a:buNone/>
            </a:pPr>
            <a:endParaRPr lang="en-US" sz="1800" dirty="0"/>
          </a:p>
          <a:p>
            <a:pPr marL="0" lvl="2" indent="0">
              <a:buFont typeface="Arial" pitchFamily="34" charset="0"/>
              <a:buNone/>
            </a:pPr>
            <a:endParaRPr lang="en-US" sz="1800" dirty="0"/>
          </a:p>
          <a:p>
            <a:pPr marL="0" lvl="2" indent="0">
              <a:buFont typeface="Arial" pitchFamily="34" charset="0"/>
              <a:buNone/>
            </a:pPr>
            <a:r>
              <a:rPr lang="en-US" sz="1800" dirty="0"/>
              <a:t>Move: </a:t>
            </a:r>
          </a:p>
          <a:p>
            <a:pPr marL="0" lvl="2" indent="0">
              <a:buFont typeface="Arial" pitchFamily="34" charset="0"/>
              <a:buNone/>
            </a:pPr>
            <a:r>
              <a:rPr lang="en-US" sz="1800" dirty="0"/>
              <a:t>Second:</a:t>
            </a:r>
          </a:p>
        </p:txBody>
      </p:sp>
      <p:sp>
        <p:nvSpPr>
          <p:cNvPr id="6" name="Date Placeholder 3">
            <a:extLst>
              <a:ext uri="{FF2B5EF4-FFF2-40B4-BE49-F238E27FC236}">
                <a16:creationId xmlns:a16="http://schemas.microsoft.com/office/drawing/2014/main" id="{80225322-7D3C-4E03-AC31-C57BAC352AA1}"/>
              </a:ext>
            </a:extLst>
          </p:cNvPr>
          <p:cNvSpPr>
            <a:spLocks noGrp="1"/>
          </p:cNvSpPr>
          <p:nvPr>
            <p:ph type="dt" sz="half" idx="10"/>
          </p:nvPr>
        </p:nvSpPr>
        <p:spPr>
          <a:xfrm>
            <a:off x="696913" y="332601"/>
            <a:ext cx="1579600" cy="276999"/>
          </a:xfrm>
        </p:spPr>
        <p:txBody>
          <a:bodyPr/>
          <a:lstStyle/>
          <a:p>
            <a:pPr>
              <a:defRPr/>
            </a:pPr>
            <a:r>
              <a:rPr lang="en-US" altLang="ko-KR" dirty="0"/>
              <a:t>September 2024</a:t>
            </a:r>
          </a:p>
        </p:txBody>
      </p:sp>
      <p:sp>
        <p:nvSpPr>
          <p:cNvPr id="7" name="Footer Placeholder 2">
            <a:extLst>
              <a:ext uri="{FF2B5EF4-FFF2-40B4-BE49-F238E27FC236}">
                <a16:creationId xmlns:a16="http://schemas.microsoft.com/office/drawing/2014/main" id="{F8253994-0911-4881-9B50-182D5E79ED9E}"/>
              </a:ext>
            </a:extLst>
          </p:cNvPr>
          <p:cNvSpPr>
            <a:spLocks noGrp="1"/>
          </p:cNvSpPr>
          <p:nvPr>
            <p:ph type="ftr" sz="quarter" idx="11"/>
          </p:nvPr>
        </p:nvSpPr>
        <p:spPr>
          <a:xfrm>
            <a:off x="6187821" y="6475413"/>
            <a:ext cx="242277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Yeong Min Jang (</a:t>
            </a:r>
            <a:r>
              <a:rPr lang="en-US" dirty="0" err="1"/>
              <a:t>Kookmin</a:t>
            </a:r>
            <a:r>
              <a:rPr lang="en-US" dirty="0"/>
              <a:t> University)</a:t>
            </a: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121005</TotalTime>
  <Words>1095</Words>
  <Application>Microsoft Office PowerPoint</Application>
  <PresentationFormat>화면 슬라이드 쇼(4:3)</PresentationFormat>
  <Paragraphs>179</Paragraphs>
  <Slides>11</Slides>
  <Notes>8</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11</vt:i4>
      </vt:variant>
    </vt:vector>
  </HeadingPairs>
  <TitlesOfParts>
    <vt:vector size="17" baseType="lpstr">
      <vt:lpstr>ＭＳ Ｐゴシック</vt:lpstr>
      <vt:lpstr>open_sansregular</vt:lpstr>
      <vt:lpstr>Arial</vt:lpstr>
      <vt:lpstr>Calibri</vt:lpstr>
      <vt:lpstr>Times New Roman</vt:lpstr>
      <vt:lpstr>802-11-Submission</vt:lpstr>
      <vt:lpstr>PowerPoint 프레젠테이션</vt:lpstr>
      <vt:lpstr>PowerPoint 프레젠테이션</vt:lpstr>
      <vt:lpstr>Introduction</vt:lpstr>
      <vt:lpstr>Standards Association (SA) Ballot Results – P802.15.7a</vt:lpstr>
      <vt:lpstr>SA Ballot Comments – P802.15.7a</vt:lpstr>
      <vt:lpstr>Unsatisfied MBS comments by commenter</vt:lpstr>
      <vt:lpstr>Mandatory Coordination</vt:lpstr>
      <vt:lpstr>P802.15.7a Timeline</vt:lpstr>
      <vt:lpstr>802 EC Motion</vt:lpstr>
      <vt:lpstr>TG Motion</vt:lpstr>
      <vt:lpstr>WG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장영민(교원-전자시스템공학전공)</cp:lastModifiedBy>
  <cp:revision>3035</cp:revision>
  <cp:lastPrinted>1998-02-10T13:28:06Z</cp:lastPrinted>
  <dcterms:created xsi:type="dcterms:W3CDTF">2007-04-17T18:10:23Z</dcterms:created>
  <dcterms:modified xsi:type="dcterms:W3CDTF">2024-09-12T11:45:01Z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