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4"/>
  </p:handoutMasterIdLst>
  <p:sldIdLst>
    <p:sldId id="346" r:id="rId3"/>
    <p:sldId id="311" r:id="rId5"/>
    <p:sldId id="371" r:id="rId6"/>
    <p:sldId id="405" r:id="rId7"/>
    <p:sldId id="407" r:id="rId8"/>
    <p:sldId id="408" r:id="rId9"/>
    <p:sldId id="409" r:id="rId10"/>
    <p:sldId id="410" r:id="rId11"/>
    <p:sldId id="406" r:id="rId12"/>
    <p:sldId id="3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showGuides="1">
      <p:cViewPr varScale="1">
        <p:scale>
          <a:sx n="83" d="100"/>
          <a:sy n="83" d="100"/>
        </p:scale>
        <p:origin x="1339" y="7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endParaRPr lang="en-US" sz="14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2024</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06705"/>
          </a:xfrm>
          <a:prstGeom prst="rect">
            <a:avLst/>
          </a:prstGeom>
          <a:noFill/>
        </p:spPr>
        <p:txBody>
          <a:bodyPr wrap="square" rtlCol="0">
            <a:spAutoFit/>
          </a:bodyPr>
          <a:lstStyle/>
          <a:p>
            <a:pPr algn="r"/>
            <a:r>
              <a:rPr lang="en-US" sz="1400" b="1" i="0" dirty="0" err="1">
                <a:solidFill>
                  <a:schemeClr val="tx1"/>
                </a:solidFill>
                <a:effectLst/>
                <a:highlight>
                  <a:srgbClr val="FFFFFF"/>
                </a:highlight>
                <a:latin typeface="Verdana" panose="020B0604030504040204" pitchFamily="34" charset="0"/>
              </a:rPr>
              <a:t>DCN 15-24-0529-00-07ma</a:t>
            </a:r>
            <a:endParaRPr lang="en-US" sz="1400" b="1" i="0" dirty="0" err="1">
              <a:solidFill>
                <a:schemeClr val="tx1"/>
              </a:solidFill>
              <a:effectLst/>
              <a:highlight>
                <a:srgbClr val="FFFFFF"/>
              </a:highlight>
              <a:latin typeface="Verdan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539978"/>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IG NG-OWC</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marL="1541780" indent="-1541780"/>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Low Complexity High Throughput Reed Solomon Channel Coding Architecture for FSO Communications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September 10, 2024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err="1">
                <a:latin typeface="Times New Roman" panose="02020603050405020304" pitchFamily="18" charset="0"/>
                <a:cs typeface="Times New Roman" panose="02020603050405020304" pitchFamily="18" charset="0"/>
              </a:rPr>
              <a:t>Zaini</a:t>
            </a:r>
            <a:r>
              <a:rPr lang="en-US" altLang="zh-CN" sz="1600" dirty="0">
                <a:latin typeface="Times New Roman" panose="02020603050405020304" pitchFamily="18" charset="0"/>
                <a:cs typeface="Times New Roman" panose="02020603050405020304" pitchFamily="18" charset="0"/>
              </a:rPr>
              <a:t> </a:t>
            </a:r>
            <a:r>
              <a:rPr lang="en-US" altLang="zh-CN" sz="1600" dirty="0" err="1">
                <a:latin typeface="Times New Roman" panose="02020603050405020304" pitchFamily="18" charset="0"/>
                <a:cs typeface="Times New Roman" panose="02020603050405020304" pitchFamily="18" charset="0"/>
              </a:rPr>
              <a:t>Irzal</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RS coding hardware architecture for FSO communication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NG-OCC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NG-OCC.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90500" y="1600200"/>
            <a:ext cx="8763000" cy="3139321"/>
          </a:xfrm>
          <a:prstGeom prst="rect">
            <a:avLst/>
          </a:prstGeom>
          <a:noFill/>
        </p:spPr>
        <p:txBody>
          <a:bodyPr wrap="square" rtlCol="0">
            <a:spAutoFit/>
          </a:bodyPr>
          <a:lstStyle/>
          <a:p>
            <a:pPr marL="342900" indent="-342900" fontAlgn="base">
              <a:buFont typeface="+mj-lt"/>
              <a:buAutoNum type="arabicPeriod"/>
            </a:pPr>
            <a:r>
              <a:rPr lang="en-GB" dirty="0">
                <a:solidFill>
                  <a:srgbClr val="000000"/>
                </a:solidFill>
                <a:latin typeface="Times New Roman" panose="02020603050405020304" pitchFamily="18" charset="0"/>
                <a:cs typeface="Times New Roman" panose="02020603050405020304" pitchFamily="18" charset="0"/>
              </a:rPr>
              <a:t>Park, J., Lee, H. (2012, December). </a:t>
            </a:r>
            <a:r>
              <a:rPr lang="en-US" altLang="ko-KR" dirty="0">
                <a:solidFill>
                  <a:srgbClr val="000000"/>
                </a:solidFill>
                <a:latin typeface="Times New Roman" panose="02020603050405020304" pitchFamily="18" charset="0"/>
                <a:cs typeface="Times New Roman" panose="02020603050405020304" pitchFamily="18" charset="0"/>
              </a:rPr>
              <a:t>A High-Speed Low-Complexity Time-Multiplexing Reed-Solomon-Based FEC Architecture for Optical Communications.</a:t>
            </a:r>
            <a:r>
              <a:rPr lang="fr-FR" altLang="ko-KR" dirty="0">
                <a:solidFill>
                  <a:srgbClr val="000000"/>
                </a:solidFill>
                <a:latin typeface="Times New Roman" panose="02020603050405020304" pitchFamily="18" charset="0"/>
                <a:cs typeface="Times New Roman" panose="02020603050405020304" pitchFamily="18" charset="0"/>
              </a:rPr>
              <a:t> </a:t>
            </a:r>
            <a:r>
              <a:rPr lang="en-US" altLang="ko-KR" dirty="0">
                <a:solidFill>
                  <a:srgbClr val="000000"/>
                </a:solidFill>
                <a:latin typeface="Times New Roman" panose="02020603050405020304" pitchFamily="18" charset="0"/>
                <a:cs typeface="Times New Roman" panose="02020603050405020304" pitchFamily="18" charset="0"/>
              </a:rPr>
              <a:t>IEICE Transactions on Fundamentals of Electronics, Communications, and Computer Sciences, Vol.E95-A, no. 12, pp. 2424-2429.</a:t>
            </a:r>
            <a:endParaRPr lang="en-US" dirty="0">
              <a:solidFill>
                <a:srgbClr val="000000"/>
              </a:solidFill>
              <a:latin typeface="Times New Roman" panose="02020603050405020304" pitchFamily="18" charset="0"/>
              <a:cs typeface="Times New Roman" panose="02020603050405020304" pitchFamily="18" charset="0"/>
            </a:endParaRPr>
          </a:p>
          <a:p>
            <a:pPr marL="342900" indent="-342900" fontAlgn="base">
              <a:buFont typeface="+mj-lt"/>
              <a:buAutoNum type="arabicPeriod"/>
            </a:pPr>
            <a:r>
              <a:rPr lang="en-US" altLang="ko-KR" dirty="0">
                <a:solidFill>
                  <a:srgbClr val="000000"/>
                </a:solidFill>
                <a:latin typeface="Times New Roman" panose="02020603050405020304" pitchFamily="18" charset="0"/>
                <a:cs typeface="Times New Roman" panose="02020603050405020304" pitchFamily="18" charset="0"/>
              </a:rPr>
              <a:t>Choi, C., Ahn, H., Lee, H</a:t>
            </a:r>
            <a:r>
              <a:rPr lang="en-GB" altLang="ko-KR" dirty="0">
                <a:solidFill>
                  <a:srgbClr val="000000"/>
                </a:solidFill>
                <a:latin typeface="Times New Roman" panose="02020603050405020304" pitchFamily="18" charset="0"/>
                <a:cs typeface="Times New Roman" panose="02020603050405020304" pitchFamily="18" charset="0"/>
              </a:rPr>
              <a:t>. (2011, May). </a:t>
            </a:r>
            <a:r>
              <a:rPr lang="en-US" altLang="ko-KR" dirty="0">
                <a:solidFill>
                  <a:srgbClr val="000000"/>
                </a:solidFill>
                <a:latin typeface="Times New Roman" panose="02020603050405020304" pitchFamily="18" charset="0"/>
                <a:cs typeface="Times New Roman" panose="02020603050405020304" pitchFamily="18" charset="0"/>
              </a:rPr>
              <a:t>High throughput four-parallel RS decoder architecture for 60GHz </a:t>
            </a:r>
            <a:r>
              <a:rPr lang="en-US" altLang="ko-KR" dirty="0" err="1">
                <a:solidFill>
                  <a:srgbClr val="000000"/>
                </a:solidFill>
                <a:latin typeface="Times New Roman" panose="02020603050405020304" pitchFamily="18" charset="0"/>
                <a:cs typeface="Times New Roman" panose="02020603050405020304" pitchFamily="18" charset="0"/>
              </a:rPr>
              <a:t>mmWAVE</a:t>
            </a:r>
            <a:r>
              <a:rPr lang="en-US" altLang="ko-KR" dirty="0">
                <a:solidFill>
                  <a:srgbClr val="000000"/>
                </a:solidFill>
                <a:latin typeface="Times New Roman" panose="02020603050405020304" pitchFamily="18" charset="0"/>
                <a:cs typeface="Times New Roman" panose="02020603050405020304" pitchFamily="18" charset="0"/>
              </a:rPr>
              <a:t> WPAN systems.</a:t>
            </a:r>
            <a:r>
              <a:rPr lang="fr-FR" altLang="ko-KR" dirty="0">
                <a:solidFill>
                  <a:srgbClr val="000000"/>
                </a:solidFill>
                <a:latin typeface="Times New Roman" panose="02020603050405020304" pitchFamily="18" charset="0"/>
                <a:cs typeface="Times New Roman" panose="02020603050405020304" pitchFamily="18" charset="0"/>
              </a:rPr>
              <a:t> IEICE Transactions on Communications, Vol.E94-B,No.05,pp.1332-1338, </a:t>
            </a:r>
            <a:r>
              <a:rPr lang="en-US" altLang="ko-KR" dirty="0" err="1">
                <a:solidFill>
                  <a:srgbClr val="000000"/>
                </a:solidFill>
                <a:latin typeface="Times New Roman" panose="02020603050405020304" pitchFamily="18" charset="0"/>
                <a:cs typeface="Times New Roman" panose="02020603050405020304" pitchFamily="18" charset="0"/>
              </a:rPr>
              <a:t>doi</a:t>
            </a:r>
            <a:r>
              <a:rPr lang="en-US" altLang="ko-KR" dirty="0">
                <a:solidFill>
                  <a:srgbClr val="000000"/>
                </a:solidFill>
                <a:latin typeface="Times New Roman" panose="02020603050405020304" pitchFamily="18" charset="0"/>
                <a:cs typeface="Times New Roman" panose="02020603050405020304" pitchFamily="18" charset="0"/>
              </a:rPr>
              <a:t>: 10.1109/ICCE.2010.5418839.</a:t>
            </a:r>
            <a:endParaRPr lang="en-US" altLang="ko-KR" dirty="0">
              <a:solidFill>
                <a:srgbClr val="000000"/>
              </a:solidFill>
              <a:latin typeface="Times New Roman" panose="02020603050405020304" pitchFamily="18" charset="0"/>
              <a:cs typeface="Times New Roman" panose="02020603050405020304" pitchFamily="18" charset="0"/>
            </a:endParaRPr>
          </a:p>
          <a:p>
            <a:pPr marL="342900" indent="-342900" fontAlgn="base">
              <a:buFont typeface="+mj-lt"/>
              <a:buAutoNum type="arabicPeriod"/>
            </a:pPr>
            <a:r>
              <a:rPr lang="en-GB" b="0" i="0" u="none" strike="noStrike" dirty="0">
                <a:solidFill>
                  <a:srgbClr val="000000"/>
                </a:solidFill>
                <a:effectLst/>
                <a:latin typeface="Times New Roman" panose="02020603050405020304" pitchFamily="18" charset="0"/>
                <a:cs typeface="Times New Roman" panose="02020603050405020304" pitchFamily="18" charset="0"/>
              </a:rPr>
              <a:t>Zhao, Z. Liao, R.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Lyke</a:t>
            </a:r>
            <a:r>
              <a:rPr lang="en-GB" b="0" i="0" u="none" strike="noStrike" dirty="0">
                <a:solidFill>
                  <a:srgbClr val="000000"/>
                </a:solidFill>
                <a:effectLst/>
                <a:latin typeface="Times New Roman" panose="02020603050405020304" pitchFamily="18" charset="0"/>
                <a:cs typeface="Times New Roman" panose="02020603050405020304" pitchFamily="18" charset="0"/>
              </a:rPr>
              <a:t>, S.D. (2010, April). </a:t>
            </a:r>
            <a:r>
              <a:rPr lang="en-US" altLang="ko-KR" dirty="0">
                <a:solidFill>
                  <a:srgbClr val="000000"/>
                </a:solidFill>
                <a:latin typeface="Times New Roman" panose="02020603050405020304" pitchFamily="18" charset="0"/>
                <a:cs typeface="Times New Roman" panose="02020603050405020304" pitchFamily="18" charset="0"/>
              </a:rPr>
              <a:t>Reed-Solomon coding for free-space optical communications through turbulent atmosphere</a:t>
            </a:r>
            <a:r>
              <a:rPr lang="en-GB" b="0" i="0" u="none" strike="noStrike" dirty="0">
                <a:solidFill>
                  <a:srgbClr val="000000"/>
                </a:solidFill>
                <a:effectLst/>
                <a:latin typeface="Times New Roman" panose="02020603050405020304" pitchFamily="18" charset="0"/>
                <a:cs typeface="Times New Roman" panose="02020603050405020304" pitchFamily="18" charset="0"/>
              </a:rPr>
              <a:t>. </a:t>
            </a:r>
            <a:r>
              <a:rPr lang="en-US" altLang="ko-KR" dirty="0">
                <a:solidFill>
                  <a:srgbClr val="000000"/>
                </a:solidFill>
                <a:latin typeface="Times New Roman" panose="02020603050405020304" pitchFamily="18" charset="0"/>
                <a:cs typeface="Times New Roman" panose="02020603050405020304" pitchFamily="18" charset="0"/>
              </a:rPr>
              <a:t>2010 IEEE Aerospace Conference, </a:t>
            </a:r>
            <a:r>
              <a:rPr lang="en-US" altLang="ko-KR" dirty="0" err="1">
                <a:solidFill>
                  <a:srgbClr val="000000"/>
                </a:solidFill>
                <a:latin typeface="Times New Roman" panose="02020603050405020304" pitchFamily="18" charset="0"/>
                <a:cs typeface="Times New Roman" panose="02020603050405020304" pitchFamily="18" charset="0"/>
              </a:rPr>
              <a:t>doi</a:t>
            </a:r>
            <a:r>
              <a:rPr lang="en-US" altLang="ko-KR" dirty="0">
                <a:solidFill>
                  <a:srgbClr val="000000"/>
                </a:solidFill>
                <a:latin typeface="Times New Roman" panose="02020603050405020304" pitchFamily="18" charset="0"/>
                <a:cs typeface="Times New Roman" panose="02020603050405020304" pitchFamily="18" charset="0"/>
              </a:rPr>
              <a:t>: 10.1109/AERO.2010.5446896.</a:t>
            </a:r>
            <a:endParaRPr lang="en-US" altLang="ko-KR" dirty="0">
              <a:solidFill>
                <a:srgbClr val="000000"/>
              </a:solidFill>
              <a:latin typeface="Times New Roman" panose="02020603050405020304" pitchFamily="18" charset="0"/>
              <a:cs typeface="Times New Roman" panose="02020603050405020304" pitchFamily="18" charset="0"/>
            </a:endParaRPr>
          </a:p>
          <a:p>
            <a:pPr marL="342900" indent="-342900" fontAlgn="base">
              <a:buFont typeface="+mj-lt"/>
              <a:buAutoNum type="arabicPeriod"/>
            </a:pPr>
            <a:endParaRPr lang="en-GB"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rPr>
              <a:t>Low Complexity High Throughput Reed Solomon Channel Coding Architecture for FSO Communications</a:t>
            </a:r>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September 12, 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Existing Solution</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Proposed Solution</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Conclusion</a:t>
            </a:r>
            <a:endParaRPr lang="en-US" altLang="ja-JP" sz="2800" dirty="0">
              <a:latin typeface="Times New Roman" panose="02020603050405020304" pitchFamily="18" charset="0"/>
              <a:cs typeface="Times New Roman" panose="02020603050405020304" pitchFamily="18" charset="0"/>
            </a:endParaRP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905000"/>
            <a:ext cx="8229600" cy="3687762"/>
          </a:xfrm>
        </p:spPr>
        <p:txBody>
          <a:bodyPr>
            <a:noAutofit/>
          </a:bodyPr>
          <a:lstStyle/>
          <a:p>
            <a:pPr lvl="0" algn="just"/>
            <a:r>
              <a:rPr lang="en-US" altLang="ja-JP" sz="2200" dirty="0">
                <a:latin typeface="Times New Roman" panose="02020603050405020304" pitchFamily="18" charset="0"/>
                <a:cs typeface="Times New Roman" panose="02020603050405020304" pitchFamily="18" charset="0"/>
              </a:rPr>
              <a:t>Free-space optical (FSO) communication has great advantages over radio communication due to higher bandwidth and several benefits, which deliver a promising future.</a:t>
            </a:r>
            <a:endParaRPr lang="en-US" altLang="ja-JP" sz="2200" dirty="0">
              <a:latin typeface="Times New Roman" panose="02020603050405020304" pitchFamily="18" charset="0"/>
              <a:cs typeface="Times New Roman" panose="02020603050405020304" pitchFamily="18" charset="0"/>
            </a:endParaRPr>
          </a:p>
          <a:p>
            <a:pPr lvl="0" algn="just"/>
            <a:r>
              <a:rPr lang="en-US" altLang="ja-JP" sz="2200" dirty="0">
                <a:latin typeface="Times New Roman" panose="02020603050405020304" pitchFamily="18" charset="0"/>
                <a:cs typeface="Times New Roman" panose="02020603050405020304" pitchFamily="18" charset="0"/>
              </a:rPr>
              <a:t>However, FSO communication is very susceptible to fading due to atmospheric turbulence.</a:t>
            </a:r>
            <a:endParaRPr lang="en-US" altLang="ja-JP" sz="2200" dirty="0">
              <a:latin typeface="Times New Roman" panose="02020603050405020304" pitchFamily="18" charset="0"/>
              <a:cs typeface="Times New Roman" panose="02020603050405020304" pitchFamily="18" charset="0"/>
            </a:endParaRPr>
          </a:p>
          <a:p>
            <a:pPr lvl="0" algn="just"/>
            <a:r>
              <a:rPr lang="en-US" altLang="ja-JP" sz="2200" dirty="0">
                <a:latin typeface="Times New Roman" panose="02020603050405020304" pitchFamily="18" charset="0"/>
                <a:cs typeface="Times New Roman" panose="02020603050405020304" pitchFamily="18" charset="0"/>
              </a:rPr>
              <a:t>One possible solution is channel coding, such as Reed-Solomon (RS) codes.</a:t>
            </a:r>
            <a:endParaRPr lang="en-US" altLang="ja-JP" sz="2200" dirty="0">
              <a:latin typeface="Times New Roman" panose="02020603050405020304" pitchFamily="18" charset="0"/>
              <a:cs typeface="Times New Roman" panose="02020603050405020304" pitchFamily="18" charset="0"/>
            </a:endParaRPr>
          </a:p>
          <a:p>
            <a:pPr lvl="0" algn="just"/>
            <a:r>
              <a:rPr lang="en-US" altLang="ja-JP" sz="2200" dirty="0">
                <a:latin typeface="Times New Roman" panose="02020603050405020304" pitchFamily="18" charset="0"/>
                <a:cs typeface="Times New Roman" panose="02020603050405020304" pitchFamily="18" charset="0"/>
              </a:rPr>
              <a:t>To improve RS code efficacy in highspeed application such as in FSO it is needed to create a high-throughput low-complexity RS coding architecture.</a:t>
            </a:r>
            <a:endParaRPr lang="en-US" altLang="ja-JP"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Existing Solution</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905000"/>
            <a:ext cx="8229600" cy="3687762"/>
          </a:xfrm>
        </p:spPr>
        <p:txBody>
          <a:bodyPr>
            <a:noAutofit/>
          </a:bodyPr>
          <a:lstStyle/>
          <a:p>
            <a:pPr lvl="0" algn="just"/>
            <a:r>
              <a:rPr lang="en-US" altLang="ja-JP" sz="2400" dirty="0">
                <a:latin typeface="Times New Roman" panose="02020603050405020304" pitchFamily="18" charset="0"/>
                <a:cs typeface="Times New Roman" panose="02020603050405020304" pitchFamily="18" charset="0"/>
              </a:rPr>
              <a:t>Reed-Solomon (RS) codes have been widely used in many communication systems.</a:t>
            </a:r>
            <a:endParaRPr lang="en-US" altLang="ja-JP" sz="2400" dirty="0">
              <a:latin typeface="Times New Roman" panose="02020603050405020304" pitchFamily="18" charset="0"/>
              <a:cs typeface="Times New Roman" panose="02020603050405020304" pitchFamily="18" charset="0"/>
            </a:endParaRPr>
          </a:p>
          <a:p>
            <a:pPr lvl="0" algn="just"/>
            <a:r>
              <a:rPr lang="en-US" altLang="ja-JP" sz="2400" dirty="0">
                <a:latin typeface="Times New Roman" panose="02020603050405020304" pitchFamily="18" charset="0"/>
                <a:cs typeface="Times New Roman" panose="02020603050405020304" pitchFamily="18" charset="0"/>
              </a:rPr>
              <a:t>However, current systems that are used in FSO require very demanding hardware specification and have very high complex architecture.</a:t>
            </a:r>
            <a:endParaRPr lang="en-US" altLang="ja-JP" sz="2400" dirty="0">
              <a:latin typeface="Times New Roman" panose="02020603050405020304" pitchFamily="18" charset="0"/>
              <a:cs typeface="Times New Roman" panose="02020603050405020304" pitchFamily="18" charset="0"/>
            </a:endParaRPr>
          </a:p>
          <a:p>
            <a:pPr lvl="0" algn="just"/>
            <a:r>
              <a:rPr lang="en-US" altLang="ja-JP" sz="2400" dirty="0">
                <a:latin typeface="Times New Roman" panose="02020603050405020304" pitchFamily="18" charset="0"/>
                <a:cs typeface="Times New Roman" panose="02020603050405020304" pitchFamily="18" charset="0"/>
              </a:rPr>
              <a:t>In order to maximize RS channel coding potential, it is required a modified hardware architecture.</a:t>
            </a:r>
            <a:endParaRPr lang="en-US" altLang="ja-JP" sz="2400" dirty="0">
              <a:latin typeface="Times New Roman" panose="02020603050405020304" pitchFamily="18" charset="0"/>
              <a:cs typeface="Times New Roman" panose="02020603050405020304" pitchFamily="18" charset="0"/>
            </a:endParaRPr>
          </a:p>
          <a:p>
            <a:pPr lvl="0" algn="just"/>
            <a:endParaRPr lang="en-US" altLang="ja-JP"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Proposed Solution</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905000"/>
            <a:ext cx="8229600" cy="3687762"/>
          </a:xfrm>
        </p:spPr>
        <p:txBody>
          <a:bodyPr anchor="b">
            <a:noAutofit/>
          </a:bodyPr>
          <a:lstStyle/>
          <a:p>
            <a:pPr lvl="0" algn="just"/>
            <a:r>
              <a:rPr lang="en-US" altLang="ja-JP" sz="1800" dirty="0">
                <a:latin typeface="Times New Roman" panose="02020603050405020304" pitchFamily="18" charset="0"/>
                <a:cs typeface="Times New Roman" panose="02020603050405020304" pitchFamily="18" charset="0"/>
              </a:rPr>
              <a:t>To create low complexity in RS coding hardware architecture is to separate the RS decoder the several parallel blocks.</a:t>
            </a:r>
            <a:endParaRPr lang="en-US" altLang="ja-JP" sz="1800" dirty="0">
              <a:latin typeface="Times New Roman" panose="02020603050405020304" pitchFamily="18" charset="0"/>
              <a:cs typeface="Times New Roman" panose="02020603050405020304" pitchFamily="18" charset="0"/>
            </a:endParaRPr>
          </a:p>
          <a:p>
            <a:pPr lvl="0" algn="just"/>
            <a:r>
              <a:rPr lang="en-US" altLang="ko-KR" sz="1800" dirty="0">
                <a:latin typeface="Times New Roman" panose="02020603050405020304" pitchFamily="18" charset="0"/>
                <a:cs typeface="Times New Roman" panose="02020603050405020304" pitchFamily="18" charset="0"/>
              </a:rPr>
              <a:t>This block structure is then multiplexed into 16-channel to increase throughput.</a:t>
            </a:r>
            <a:endParaRPr lang="en-US" altLang="ko-KR" sz="1800" dirty="0">
              <a:latin typeface="Times New Roman" panose="02020603050405020304" pitchFamily="18" charset="0"/>
              <a:cs typeface="Times New Roman" panose="02020603050405020304" pitchFamily="18" charset="0"/>
            </a:endParaRPr>
          </a:p>
          <a:p>
            <a:pPr algn="just"/>
            <a:r>
              <a:rPr lang="en-US" altLang="ja-JP" sz="1800" dirty="0">
                <a:latin typeface="Times New Roman" panose="02020603050405020304" pitchFamily="18" charset="0"/>
                <a:cs typeface="Times New Roman" panose="02020603050405020304" pitchFamily="18" charset="0"/>
              </a:rPr>
              <a:t>With this architecture [1], it</a:t>
            </a:r>
            <a:r>
              <a:rPr lang="ko-KR" altLang="en-US" sz="1800" dirty="0">
                <a:latin typeface="Times New Roman" panose="02020603050405020304" pitchFamily="18" charset="0"/>
                <a:cs typeface="Times New Roman" panose="02020603050405020304" pitchFamily="18" charset="0"/>
              </a:rPr>
              <a:t> </a:t>
            </a:r>
            <a:r>
              <a:rPr lang="en-US" altLang="ko-KR" sz="1800" dirty="0">
                <a:latin typeface="Times New Roman" panose="02020603050405020304" pitchFamily="18" charset="0"/>
                <a:cs typeface="Times New Roman" panose="02020603050405020304" pitchFamily="18" charset="0"/>
              </a:rPr>
              <a:t>can</a:t>
            </a:r>
            <a:r>
              <a:rPr lang="ko-KR" altLang="en-US" sz="1800" dirty="0">
                <a:latin typeface="Times New Roman" panose="02020603050405020304" pitchFamily="18" charset="0"/>
                <a:cs typeface="Times New Roman" panose="02020603050405020304" pitchFamily="18" charset="0"/>
              </a:rPr>
              <a:t> </a:t>
            </a:r>
            <a:r>
              <a:rPr lang="en-US" altLang="ko-KR" sz="1800" dirty="0">
                <a:latin typeface="Times New Roman" panose="02020603050405020304" pitchFamily="18" charset="0"/>
                <a:cs typeface="Times New Roman" panose="02020603050405020304" pitchFamily="18" charset="0"/>
              </a:rPr>
              <a:t>be</a:t>
            </a:r>
            <a:r>
              <a:rPr lang="ko-KR" altLang="en-US" sz="1800" dirty="0">
                <a:latin typeface="Times New Roman" panose="02020603050405020304" pitchFamily="18" charset="0"/>
                <a:cs typeface="Times New Roman" panose="02020603050405020304" pitchFamily="18" charset="0"/>
              </a:rPr>
              <a:t> </a:t>
            </a:r>
            <a:r>
              <a:rPr lang="en-US" altLang="ko-KR" sz="1800" dirty="0">
                <a:latin typeface="Times New Roman" panose="02020603050405020304" pitchFamily="18" charset="0"/>
                <a:cs typeface="Times New Roman" panose="02020603050405020304" pitchFamily="18" charset="0"/>
              </a:rPr>
              <a:t>achieved</a:t>
            </a:r>
            <a:r>
              <a:rPr lang="ko-KR" altLang="en-US" sz="1800" dirty="0">
                <a:latin typeface="Times New Roman" panose="02020603050405020304" pitchFamily="18" charset="0"/>
                <a:cs typeface="Times New Roman" panose="02020603050405020304" pitchFamily="18" charset="0"/>
              </a:rPr>
              <a:t> </a:t>
            </a:r>
            <a:r>
              <a:rPr lang="en-US" altLang="ko-KR" sz="1800" dirty="0">
                <a:latin typeface="Times New Roman" panose="02020603050405020304" pitchFamily="18" charset="0"/>
                <a:cs typeface="Times New Roman" panose="02020603050405020304" pitchFamily="18" charset="0"/>
              </a:rPr>
              <a:t>a</a:t>
            </a:r>
            <a:r>
              <a:rPr lang="ko-KR" altLang="en-US" sz="1800" dirty="0">
                <a:latin typeface="Times New Roman" panose="02020603050405020304" pitchFamily="18" charset="0"/>
                <a:cs typeface="Times New Roman" panose="02020603050405020304" pitchFamily="18" charset="0"/>
              </a:rPr>
              <a:t> </a:t>
            </a:r>
            <a:r>
              <a:rPr lang="en-US" altLang="ko-KR" sz="1800" dirty="0">
                <a:latin typeface="Times New Roman" panose="02020603050405020304" pitchFamily="18" charset="0"/>
                <a:cs typeface="Times New Roman" panose="02020603050405020304" pitchFamily="18" charset="0"/>
              </a:rPr>
              <a:t>throughput</a:t>
            </a:r>
            <a:r>
              <a:rPr lang="ko-KR" altLang="en-US" sz="1800" dirty="0">
                <a:latin typeface="Times New Roman" panose="02020603050405020304" pitchFamily="18" charset="0"/>
                <a:cs typeface="Times New Roman" panose="02020603050405020304" pitchFamily="18" charset="0"/>
              </a:rPr>
              <a:t> </a:t>
            </a:r>
            <a:r>
              <a:rPr lang="en-US" altLang="ko-KR" sz="1800" dirty="0">
                <a:latin typeface="Times New Roman" panose="02020603050405020304" pitchFamily="18" charset="0"/>
                <a:cs typeface="Times New Roman" panose="02020603050405020304" pitchFamily="18" charset="0"/>
              </a:rPr>
              <a:t>of</a:t>
            </a:r>
            <a:r>
              <a:rPr lang="ko-KR" altLang="en-US" sz="1800" dirty="0">
                <a:latin typeface="Times New Roman" panose="02020603050405020304" pitchFamily="18" charset="0"/>
                <a:cs typeface="Times New Roman" panose="02020603050405020304" pitchFamily="18" charset="0"/>
              </a:rPr>
              <a:t> </a:t>
            </a:r>
            <a:r>
              <a:rPr lang="en-US" altLang="ko-KR" sz="1800" dirty="0">
                <a:latin typeface="Times New Roman" panose="02020603050405020304" pitchFamily="18" charset="0"/>
                <a:cs typeface="Times New Roman" panose="02020603050405020304" pitchFamily="18" charset="0"/>
              </a:rPr>
              <a:t>240 Gbps on a 640 MHz FPGA.</a:t>
            </a:r>
            <a:endParaRPr lang="en-US" altLang="ko-KR" sz="1800" dirty="0">
              <a:latin typeface="Times New Roman" panose="02020603050405020304" pitchFamily="18" charset="0"/>
              <a:cs typeface="Times New Roman" panose="02020603050405020304" pitchFamily="18" charset="0"/>
            </a:endParaRPr>
          </a:p>
          <a:p>
            <a:pPr lvl="0" algn="just"/>
            <a:endParaRPr lang="en-US" altLang="ja-JP" sz="18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1"/>
          <a:stretch>
            <a:fillRect/>
          </a:stretch>
        </p:blipFill>
        <p:spPr>
          <a:xfrm>
            <a:off x="762000" y="1143000"/>
            <a:ext cx="7620000" cy="239192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16-Channel RS Decoder</a:t>
            </a:r>
            <a:endParaRPr lang="en-US" sz="40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1"/>
          <a:stretch>
            <a:fillRect/>
          </a:stretch>
        </p:blipFill>
        <p:spPr>
          <a:xfrm>
            <a:off x="404963" y="1417638"/>
            <a:ext cx="8334074" cy="477395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Result of 16-Ch RS Coding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905000"/>
            <a:ext cx="3429000" cy="3687762"/>
          </a:xfrm>
        </p:spPr>
        <p:txBody>
          <a:bodyPr anchor="t">
            <a:noAutofit/>
          </a:bodyPr>
          <a:lstStyle/>
          <a:p>
            <a:pPr lvl="0" algn="just"/>
            <a:r>
              <a:rPr lang="en-US" altLang="ja-JP" sz="1800" dirty="0">
                <a:latin typeface="Times New Roman" panose="02020603050405020304" pitchFamily="18" charset="0"/>
                <a:cs typeface="Times New Roman" panose="02020603050405020304" pitchFamily="18" charset="0"/>
              </a:rPr>
              <a:t>The proposed RS coding architecture shows much better throughput compared with the conventional design</a:t>
            </a:r>
            <a:endParaRPr lang="en-US" altLang="ja-JP" sz="1800" dirty="0">
              <a:latin typeface="Times New Roman" panose="02020603050405020304" pitchFamily="18" charset="0"/>
              <a:cs typeface="Times New Roman" panose="02020603050405020304" pitchFamily="18" charset="0"/>
            </a:endParaRPr>
          </a:p>
          <a:p>
            <a:pPr lvl="0" algn="just"/>
            <a:r>
              <a:rPr lang="en-US" altLang="ko-KR" sz="1800" dirty="0">
                <a:latin typeface="Times New Roman" panose="02020603050405020304" pitchFamily="18" charset="0"/>
                <a:cs typeface="Times New Roman" panose="02020603050405020304" pitchFamily="18" charset="0"/>
              </a:rPr>
              <a:t>The complexity also lower with total gate counts lower than conventional design.</a:t>
            </a:r>
            <a:endParaRPr lang="en-US" altLang="ko-KR" sz="1800" dirty="0">
              <a:latin typeface="Times New Roman" panose="02020603050405020304" pitchFamily="18" charset="0"/>
              <a:cs typeface="Times New Roman" panose="02020603050405020304" pitchFamily="18" charset="0"/>
            </a:endParaRPr>
          </a:p>
          <a:p>
            <a:pPr lvl="0" algn="just"/>
            <a:endParaRPr lang="en-US" altLang="ja-JP" sz="18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1"/>
          <a:stretch>
            <a:fillRect/>
          </a:stretch>
        </p:blipFill>
        <p:spPr>
          <a:xfrm>
            <a:off x="4038600" y="1905000"/>
            <a:ext cx="4950884" cy="345061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3342" y="1600200"/>
            <a:ext cx="8237316" cy="4209228"/>
          </a:xfrm>
        </p:spPr>
        <p:txBody>
          <a:bodyPr>
            <a:normAutofit/>
          </a:bodyPr>
          <a:lstStyle/>
          <a:p>
            <a:pPr algn="just"/>
            <a:r>
              <a:rPr lang="en-US" altLang="ja-JP" sz="2400" dirty="0">
                <a:latin typeface="Times New Roman" panose="02020603050405020304" pitchFamily="18" charset="0"/>
                <a:cs typeface="Times New Roman" panose="02020603050405020304" pitchFamily="18" charset="0"/>
              </a:rPr>
              <a:t>The proposed low complexity high throughput RS code architecture can be very useful in at FSO communication application.</a:t>
            </a:r>
            <a:endParaRPr lang="en-US" altLang="ja-JP" sz="2400" dirty="0">
              <a:latin typeface="Times New Roman" panose="02020603050405020304" pitchFamily="18" charset="0"/>
              <a:cs typeface="Times New Roman" panose="02020603050405020304" pitchFamily="18" charset="0"/>
            </a:endParaRPr>
          </a:p>
          <a:p>
            <a:pPr algn="just"/>
            <a:r>
              <a:rPr lang="en-US" altLang="ja-JP" sz="2400" dirty="0">
                <a:latin typeface="Times New Roman" panose="02020603050405020304" pitchFamily="18" charset="0"/>
                <a:cs typeface="Times New Roman" panose="02020603050405020304" pitchFamily="18" charset="0"/>
              </a:rPr>
              <a:t>Knowing the extremely noise channel in FSO communication, a good RS channel coding hardware architecture can improve the error correcting system that we have now.</a:t>
            </a:r>
            <a:endParaRPr lang="en-US" altLang="ja-JP" sz="2400" dirty="0">
              <a:latin typeface="Times New Roman" panose="02020603050405020304" pitchFamily="18" charset="0"/>
              <a:cs typeface="Times New Roman" panose="02020603050405020304" pitchFamily="18" charset="0"/>
            </a:endParaRPr>
          </a:p>
          <a:p>
            <a:pPr algn="just"/>
            <a:r>
              <a:rPr lang="en-US" altLang="ja-JP" sz="2400" dirty="0">
                <a:latin typeface="Times New Roman" panose="02020603050405020304" pitchFamily="18" charset="0"/>
                <a:cs typeface="Times New Roman" panose="02020603050405020304" pitchFamily="18" charset="0"/>
              </a:rPr>
              <a:t>The low complexity also means it can be implemented easier in any Field-programmable gate array (FPGA).</a:t>
            </a:r>
            <a:endParaRPr lang="en-US" altLang="ja-JP" sz="2400" dirty="0">
              <a:latin typeface="Times New Roman" panose="02020603050405020304" pitchFamily="18" charset="0"/>
              <a:cs typeface="Times New Roman" panose="02020603050405020304" pitchFamily="18" charset="0"/>
            </a:endParaRPr>
          </a:p>
          <a:p>
            <a:pPr algn="just"/>
            <a:endParaRPr lang="en-US" altLang="ja-JP" sz="24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608693" y="640932"/>
            <a:ext cx="7926614" cy="685800"/>
          </a:xfrm>
        </p:spPr>
        <p:txBody>
          <a:bodyPr>
            <a:normAutofit/>
          </a:bodyPr>
          <a:lstStyle/>
          <a:p>
            <a:pPr algn="ctr"/>
            <a:r>
              <a:rPr lang="en-US" sz="3600" dirty="0">
                <a:latin typeface="times" panose="02020603050405020304" pitchFamily="18" charset="0"/>
                <a:cs typeface="times" panose="02020603050405020304" pitchFamily="18" charset="0"/>
              </a:rPr>
              <a:t>Conclusion</a:t>
            </a:r>
            <a:endParaRPr lang="en-US" sz="2800" dirty="0">
              <a:latin typeface="times" panose="02020603050405020304" pitchFamily="18" charset="0"/>
              <a:cs typeface="times"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3655</Words>
  <Application>WPS Presentation</Application>
  <PresentationFormat>On-screen Show (4:3)</PresentationFormat>
  <Paragraphs>69</Paragraphs>
  <Slides>10</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10</vt:i4>
      </vt:variant>
    </vt:vector>
  </HeadingPairs>
  <TitlesOfParts>
    <vt:vector size="23" baseType="lpstr">
      <vt:lpstr>Arial</vt:lpstr>
      <vt:lpstr>SimSun</vt:lpstr>
      <vt:lpstr>Wingdings</vt:lpstr>
      <vt:lpstr>Times New Roman</vt:lpstr>
      <vt:lpstr>맑은 고딕</vt:lpstr>
      <vt:lpstr>Verdana</vt:lpstr>
      <vt:lpstr>MS PGothic</vt:lpstr>
      <vt:lpstr>굴림</vt:lpstr>
      <vt:lpstr>times</vt:lpstr>
      <vt:lpstr>Microsoft YaHei</vt:lpstr>
      <vt:lpstr>Arial Unicode MS</vt:lpstr>
      <vt:lpstr>Calibri</vt:lpstr>
      <vt:lpstr>Office Theme</vt:lpstr>
      <vt:lpstr>PowerPoint 演示文稿</vt:lpstr>
      <vt:lpstr>PowerPoint 演示文稿</vt:lpstr>
      <vt:lpstr>Contents</vt:lpstr>
      <vt:lpstr>Background</vt:lpstr>
      <vt:lpstr>Existing Solution</vt:lpstr>
      <vt:lpstr>Proposed Solution</vt:lpstr>
      <vt:lpstr>16-Channel RS Decoder</vt:lpstr>
      <vt:lpstr>Result of 16-Ch RS Coding</vt:lpstr>
      <vt:lpstr>Conclusion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Adnan Adnan</cp:lastModifiedBy>
  <cp:revision>1046</cp:revision>
  <cp:lastPrinted>2017-05-07T15:48:00Z</cp:lastPrinted>
  <dcterms:created xsi:type="dcterms:W3CDTF">2010-05-15T17:50:00Z</dcterms:created>
  <dcterms:modified xsi:type="dcterms:W3CDTF">2024-09-12T03:48:34Z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BE648711CEB24247B3D32E52CEEBFED7_13</vt:lpwstr>
  </property>
  <property fmtid="{D5CDD505-2E9C-101B-9397-08002B2CF9AE}" pid="3" name="KSOProductBuildVer">
    <vt:lpwstr>1033-12.2.0.18199</vt:lpwstr>
  </property>
</Properties>
</file>