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6"/>
  </p:handoutMasterIdLst>
  <p:sldIdLst>
    <p:sldId id="346" r:id="rId3"/>
    <p:sldId id="311" r:id="rId5"/>
    <p:sldId id="371" r:id="rId6"/>
    <p:sldId id="405" r:id="rId7"/>
    <p:sldId id="392" r:id="rId8"/>
    <p:sldId id="396" r:id="rId9"/>
    <p:sldId id="406" r:id="rId10"/>
    <p:sldId id="409" r:id="rId11"/>
    <p:sldId id="410" r:id="rId12"/>
    <p:sldId id="407" r:id="rId13"/>
    <p:sldId id="400" r:id="rId14"/>
    <p:sldId id="36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0" autoAdjust="0"/>
    <p:restoredTop sz="93488" autoAdjust="0"/>
  </p:normalViewPr>
  <p:slideViewPr>
    <p:cSldViewPr showGuides="1">
      <p:cViewPr varScale="1">
        <p:scale>
          <a:sx n="112" d="100"/>
          <a:sy n="112" d="100"/>
        </p:scale>
        <p:origin x="1368"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828800" cy="307777"/>
          </a:xfrm>
          <a:prstGeom prst="rect">
            <a:avLst/>
          </a:prstGeom>
          <a:noFill/>
        </p:spPr>
        <p:txBody>
          <a:bodyPr wrap="square" rtlCol="0">
            <a:spAutoFit/>
          </a:bodyPr>
          <a:lstStyle/>
          <a:p>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September, </a:t>
            </a:r>
            <a:r>
              <a:rPr lang="en-US" sz="1400" b="1" dirty="0" smtClean="0">
                <a:latin typeface="Times New Roman" panose="02020603050405020304" pitchFamily="18" charset="0"/>
                <a:cs typeface="Times New Roman" panose="02020603050405020304" pitchFamily="18" charset="0"/>
              </a:rPr>
              <a:t>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sz="1400" b="1" i="0" dirty="0" smtClean="0">
                <a:solidFill>
                  <a:srgbClr val="000000"/>
                </a:solidFill>
                <a:effectLst/>
                <a:highlight>
                  <a:srgbClr val="FFFFFF"/>
                </a:highlight>
                <a:latin typeface="Verdana" panose="020B0604030504040204" pitchFamily="34" charset="0"/>
              </a:rPr>
              <a:t>DCN 15-24-0528-00-07ma</a:t>
            </a:r>
            <a:endParaRPr lang="en-US" sz="1400" b="1" i="0" dirty="0" smtClean="0">
              <a:solidFill>
                <a:srgbClr val="000000"/>
              </a:solidFill>
              <a:effectLst/>
              <a:highlight>
                <a:srgbClr val="FFFFFF"/>
              </a:highlight>
              <a:latin typeface="Verdana" panose="020B0604030504040204" pitchFamily="34" charset="0"/>
            </a:endParaRPr>
          </a:p>
        </p:txBody>
      </p:sp>
      <p:sp>
        <p:nvSpPr>
          <p:cNvPr id="5" name="Content Placeholder 4"/>
          <p:cNvSpPr>
            <a:spLocks noGrp="1"/>
          </p:cNvSpPr>
          <p:nvPr>
            <p:ph sz="quarter" idx="10"/>
          </p:nvPr>
        </p:nvSpPr>
        <p:spPr>
          <a:xfrm>
            <a:off x="7543800" y="381000"/>
            <a:ext cx="914400" cy="914400"/>
          </a:xfrm>
        </p:spPr>
        <p:txBody>
          <a:bodyPr/>
          <a:lstStyle/>
          <a:p>
            <a:pPr lvl="0"/>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smtClean="0"/>
          </a:p>
          <a:p>
            <a:pPr lvl="3"/>
            <a:r>
              <a:rPr lang="en-US" dirty="0" smtClean="0"/>
              <a:t>Fourth level</a:t>
            </a:r>
            <a:endParaRPr lang="en-US" dirty="0" smtClean="0"/>
          </a:p>
          <a:p>
            <a:pPr lvl="4"/>
            <a:r>
              <a:rPr lang="en-US" dirty="0" smtClean="0"/>
              <a:t>Fifth level</a:t>
            </a:r>
            <a:endParaRPr lang="en-US" dirty="0"/>
          </a:p>
        </p:txBody>
      </p:sp>
      <p:sp>
        <p:nvSpPr>
          <p:cNvPr id="6" name="Content Placeholder 5"/>
          <p:cNvSpPr>
            <a:spLocks noGrp="1"/>
          </p:cNvSpPr>
          <p:nvPr>
            <p:ph sz="quarter" idx="11"/>
          </p:nvPr>
        </p:nvSpPr>
        <p:spPr>
          <a:xfrm>
            <a:off x="838200" y="274638"/>
            <a:ext cx="914400" cy="914400"/>
          </a:xfrm>
        </p:spPr>
        <p:txBody>
          <a:bodyPr/>
          <a:lstStyle/>
          <a:p>
            <a:pPr lvl="0"/>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smtClean="0"/>
          </a:p>
          <a:p>
            <a:pPr lvl="3"/>
            <a:r>
              <a:rPr lang="en-US" dirty="0" smtClean="0"/>
              <a:t>Fourth level</a:t>
            </a:r>
            <a:endParaRPr lang="en-US" dirty="0" smtClean="0"/>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NG-OWC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marL="1541780" indent="-1541780"/>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Vision Transformer (</a:t>
            </a:r>
            <a:r>
              <a:rPr lang="en-US" altLang="ja-JP" sz="1600" dirty="0" err="1" smtClean="0">
                <a:latin typeface="Times New Roman" panose="02020603050405020304" pitchFamily="18" charset="0"/>
                <a:ea typeface="MS PGothic" panose="020B0600070205080204" charset="-128"/>
                <a:cs typeface="Times New Roman" panose="02020603050405020304" pitchFamily="18" charset="0"/>
              </a:rPr>
              <a:t>ViT</a:t>
            </a:r>
            <a:r>
              <a:rPr lang="en-US" altLang="ja-JP" sz="1600" dirty="0" smtClean="0">
                <a:latin typeface="Times New Roman" panose="02020603050405020304" pitchFamily="18" charset="0"/>
                <a:ea typeface="MS PGothic" panose="020B0600070205080204" charset="-128"/>
                <a:cs typeface="Times New Roman" panose="02020603050405020304" pitchFamily="18" charset="0"/>
              </a:rPr>
              <a:t>) </a:t>
            </a:r>
            <a:r>
              <a:rPr lang="en-US" altLang="ja-JP" sz="1600" dirty="0">
                <a:latin typeface="Times New Roman" panose="02020603050405020304" pitchFamily="18" charset="0"/>
                <a:ea typeface="MS PGothic" panose="020B0600070205080204" charset="-128"/>
                <a:cs typeface="Times New Roman" panose="02020603050405020304" pitchFamily="18" charset="0"/>
              </a:rPr>
              <a:t>for Signal Denoising in OCC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marL="1541780" indent="-1541780"/>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sz="1600" dirty="0" smtClean="0">
                <a:latin typeface="Times New Roman" panose="02020603050405020304" pitchFamily="18" charset="0"/>
                <a:ea typeface="MS PGothic" panose="020B0600070205080204" charset="-128"/>
                <a:cs typeface="Times New Roman" panose="02020603050405020304" pitchFamily="18" charset="0"/>
              </a:rPr>
              <a:t>September, </a:t>
            </a:r>
            <a:r>
              <a:rPr lang="en-US" altLang="ja-JP" sz="1600" dirty="0" smtClean="0">
                <a:latin typeface="Times New Roman" panose="02020603050405020304" pitchFamily="18" charset="0"/>
                <a:ea typeface="MS PGothic" panose="020B0600070205080204" charset="-128"/>
                <a:cs typeface="Times New Roman" panose="02020603050405020304" pitchFamily="18" charset="0"/>
              </a:rPr>
              <a:t>2024</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Su Mon Ko,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굴림" panose="020B0600000101010101" charset="-127"/>
                <a:cs typeface="Times New Roman" panose="02020603050405020304" pitchFamily="18" charset="0"/>
              </a:rPr>
              <a:t>Kookmin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vision transformer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ViT</a:t>
            </a:r>
            <a:r>
              <a:rPr lang="en-US" altLang="ja-JP" sz="1600" dirty="0">
                <a:latin typeface="Times New Roman" panose="02020603050405020304" pitchFamily="18" charset="0"/>
                <a:ea typeface="MS PGothic" panose="020B0600070205080204" charset="-128"/>
                <a:cs typeface="Times New Roman" panose="02020603050405020304" pitchFamily="18" charset="0"/>
              </a:rPr>
              <a:t>) work for signal denoising in OCC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5739" y="1600200"/>
            <a:ext cx="8237316" cy="4419601"/>
          </a:xfrm>
        </p:spPr>
        <p:txBody>
          <a:bodyPr>
            <a:noAutofit/>
          </a:bodyPr>
          <a:lstStyle/>
          <a:p>
            <a:pPr algn="just">
              <a:lnSpc>
                <a:spcPct val="150000"/>
              </a:lnSpc>
              <a:spcAft>
                <a:spcPts val="600"/>
              </a:spcAft>
            </a:pPr>
            <a:r>
              <a:rPr lang="en-US" sz="1600" b="1" dirty="0">
                <a:latin typeface="Times New Roman" panose="02020603050405020304" pitchFamily="18" charset="0"/>
                <a:cs typeface="Times New Roman" panose="02020603050405020304" pitchFamily="18" charset="0"/>
              </a:rPr>
              <a:t>Attention to Critical Signal Regions: </a:t>
            </a:r>
            <a:r>
              <a:rPr lang="en-US" sz="1600" dirty="0" err="1">
                <a:latin typeface="Times New Roman" panose="02020603050405020304" pitchFamily="18" charset="0"/>
                <a:cs typeface="Times New Roman" panose="02020603050405020304" pitchFamily="18" charset="0"/>
              </a:rPr>
              <a:t>ViT's</a:t>
            </a:r>
            <a:r>
              <a:rPr lang="en-US" sz="1600" dirty="0">
                <a:latin typeface="Times New Roman" panose="02020603050405020304" pitchFamily="18" charset="0"/>
                <a:cs typeface="Times New Roman" panose="02020603050405020304" pitchFamily="18" charset="0"/>
              </a:rPr>
              <a:t> self-attention processes can filter out noise-affected regions while selectively focusing on areas with strong signals. </a:t>
            </a:r>
            <a:endParaRPr lang="en-US" sz="1600" dirty="0">
              <a:latin typeface="Times New Roman" panose="02020603050405020304" pitchFamily="18" charset="0"/>
              <a:cs typeface="Times New Roman" panose="02020603050405020304" pitchFamily="18" charset="0"/>
            </a:endParaRPr>
          </a:p>
          <a:p>
            <a:pPr algn="just">
              <a:lnSpc>
                <a:spcPct val="150000"/>
              </a:lnSpc>
              <a:spcAft>
                <a:spcPts val="600"/>
              </a:spcAft>
            </a:pPr>
            <a:r>
              <a:rPr lang="en-US" sz="1600" b="1" dirty="0">
                <a:latin typeface="Times New Roman" panose="02020603050405020304" pitchFamily="18" charset="0"/>
                <a:cs typeface="Times New Roman" panose="02020603050405020304" pitchFamily="18" charset="0"/>
              </a:rPr>
              <a:t>Flexibility in Handling Noise: </a:t>
            </a:r>
            <a:r>
              <a:rPr lang="en-US" sz="1600" dirty="0" err="1">
                <a:latin typeface="Times New Roman" panose="02020603050405020304" pitchFamily="18" charset="0"/>
                <a:cs typeface="Times New Roman" panose="02020603050405020304" pitchFamily="18" charset="0"/>
              </a:rPr>
              <a:t>ViT</a:t>
            </a:r>
            <a:r>
              <a:rPr lang="en-US" sz="1600" dirty="0">
                <a:latin typeface="Times New Roman" panose="02020603050405020304" pitchFamily="18" charset="0"/>
                <a:cs typeface="Times New Roman" panose="02020603050405020304" pitchFamily="18" charset="0"/>
              </a:rPr>
              <a:t> can capture both local and global noise patterns, increasing its versatility in dealing with complex noise </a:t>
            </a:r>
            <a:r>
              <a:rPr lang="en-US" sz="1600" dirty="0" smtClean="0">
                <a:latin typeface="Times New Roman" panose="02020603050405020304" pitchFamily="18" charset="0"/>
                <a:cs typeface="Times New Roman" panose="02020603050405020304" pitchFamily="18" charset="0"/>
              </a:rPr>
              <a:t>patterns.</a:t>
            </a:r>
            <a:endParaRPr lang="en-US" sz="1600" dirty="0">
              <a:latin typeface="Times New Roman" panose="02020603050405020304" pitchFamily="18" charset="0"/>
              <a:cs typeface="Times New Roman" panose="02020603050405020304" pitchFamily="18" charset="0"/>
            </a:endParaRPr>
          </a:p>
          <a:p>
            <a:pPr algn="just">
              <a:lnSpc>
                <a:spcPct val="150000"/>
              </a:lnSpc>
              <a:spcAft>
                <a:spcPts val="600"/>
              </a:spcAft>
            </a:pPr>
            <a:r>
              <a:rPr lang="en-US" sz="1600" b="1" dirty="0">
                <a:latin typeface="Times New Roman" panose="02020603050405020304" pitchFamily="18" charset="0"/>
                <a:cs typeface="Times New Roman" panose="02020603050405020304" pitchFamily="18" charset="0"/>
              </a:rPr>
              <a:t>Temporal </a:t>
            </a:r>
            <a:r>
              <a:rPr lang="en-US" sz="1600" b="1" dirty="0" err="1">
                <a:latin typeface="Times New Roman" panose="02020603050405020304" pitchFamily="18" charset="0"/>
                <a:cs typeface="Times New Roman" panose="02020603050405020304" pitchFamily="18" charset="0"/>
              </a:rPr>
              <a:t>Denoising</a:t>
            </a:r>
            <a:r>
              <a:rPr lang="en-US" sz="1600" b="1" dirty="0">
                <a:latin typeface="Times New Roman" panose="02020603050405020304" pitchFamily="18" charset="0"/>
                <a:cs typeface="Times New Roman" panose="02020603050405020304" pitchFamily="18" charset="0"/>
              </a:rPr>
              <a:t> Capability: </a:t>
            </a:r>
            <a:r>
              <a:rPr lang="en-US" sz="1600" dirty="0" err="1">
                <a:latin typeface="Times New Roman" panose="02020603050405020304" pitchFamily="18" charset="0"/>
                <a:cs typeface="Times New Roman" panose="02020603050405020304" pitchFamily="18" charset="0"/>
              </a:rPr>
              <a:t>ViT</a:t>
            </a:r>
            <a:r>
              <a:rPr lang="en-US" sz="1600" dirty="0">
                <a:latin typeface="Times New Roman" panose="02020603050405020304" pitchFamily="18" charset="0"/>
                <a:cs typeface="Times New Roman" panose="02020603050405020304" pitchFamily="18" charset="0"/>
              </a:rPr>
              <a:t> can handle noise across both spatial and temporal domains, improving the </a:t>
            </a:r>
            <a:r>
              <a:rPr lang="en-US" sz="1600" dirty="0" err="1">
                <a:latin typeface="Times New Roman" panose="02020603050405020304" pitchFamily="18" charset="0"/>
                <a:cs typeface="Times New Roman" panose="02020603050405020304" pitchFamily="18" charset="0"/>
              </a:rPr>
              <a:t>denoising</a:t>
            </a:r>
            <a:r>
              <a:rPr lang="en-US" sz="1600" dirty="0">
                <a:latin typeface="Times New Roman" panose="02020603050405020304" pitchFamily="18" charset="0"/>
                <a:cs typeface="Times New Roman" panose="02020603050405020304" pitchFamily="18" charset="0"/>
              </a:rPr>
              <a:t> process by leveraging information across multiple frames for OCC systems with dynamic environments like UAVs in motion.</a:t>
            </a:r>
            <a:endParaRPr lang="en-US" sz="1600" dirty="0">
              <a:latin typeface="Times New Roman" panose="02020603050405020304" pitchFamily="18" charset="0"/>
              <a:cs typeface="Times New Roman" panose="02020603050405020304" pitchFamily="18" charset="0"/>
            </a:endParaRPr>
          </a:p>
          <a:p>
            <a:pPr algn="just">
              <a:lnSpc>
                <a:spcPct val="150000"/>
              </a:lnSpc>
              <a:spcAft>
                <a:spcPts val="600"/>
              </a:spcAft>
            </a:pPr>
            <a:r>
              <a:rPr lang="en-US" sz="1600" b="1" dirty="0">
                <a:latin typeface="Times New Roman" panose="02020603050405020304" pitchFamily="18" charset="0"/>
                <a:cs typeface="Times New Roman" panose="02020603050405020304" pitchFamily="18" charset="0"/>
              </a:rPr>
              <a:t>Scalability: </a:t>
            </a:r>
            <a:r>
              <a:rPr lang="en-US" sz="1600" dirty="0">
                <a:latin typeface="Times New Roman" panose="02020603050405020304" pitchFamily="18" charset="0"/>
                <a:cs typeface="Times New Roman" panose="02020603050405020304" pitchFamily="18" charset="0"/>
              </a:rPr>
              <a:t>Depending on the amount of noise, size of input images and required real-time performance, </a:t>
            </a:r>
            <a:r>
              <a:rPr lang="en-US" sz="1600" dirty="0" err="1">
                <a:latin typeface="Times New Roman" panose="02020603050405020304" pitchFamily="18" charset="0"/>
                <a:cs typeface="Times New Roman" panose="02020603050405020304" pitchFamily="18" charset="0"/>
              </a:rPr>
              <a:t>ViTs</a:t>
            </a:r>
            <a:r>
              <a:rPr lang="en-US" sz="1600" dirty="0">
                <a:latin typeface="Times New Roman" panose="02020603050405020304" pitchFamily="18" charset="0"/>
                <a:cs typeface="Times New Roman" panose="02020603050405020304" pitchFamily="18" charset="0"/>
              </a:rPr>
              <a:t> can be scaled up and down that makes them adaptable to various OCC setups from small handheld devices to larger systems like UAVs.</a:t>
            </a:r>
            <a:endParaRPr lang="en-US" sz="16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55739" y="609600"/>
            <a:ext cx="8229600" cy="914400"/>
          </a:xfrm>
        </p:spPr>
        <p:txBody>
          <a:bodyPr>
            <a:noAutofit/>
          </a:bodyPr>
          <a:lstStyle/>
          <a:p>
            <a:r>
              <a:rPr lang="en-US" sz="3000" b="0" i="0" u="none" strike="noStrike" dirty="0">
                <a:solidFill>
                  <a:srgbClr val="000000"/>
                </a:solidFill>
                <a:effectLst/>
                <a:latin typeface="Times New Roman" panose="02020603050405020304" pitchFamily="18" charset="0"/>
                <a:cs typeface="Times New Roman" panose="02020603050405020304" pitchFamily="18" charset="0"/>
              </a:rPr>
              <a:t>Key Advantages of Vision Transformers for OCC Denoising</a:t>
            </a:r>
            <a:endParaRPr lang="en-US" sz="3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710625"/>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4" name="TextBox 3"/>
          <p:cNvSpPr txBox="1"/>
          <p:nvPr/>
        </p:nvSpPr>
        <p:spPr>
          <a:xfrm>
            <a:off x="228600" y="1551939"/>
            <a:ext cx="8763000" cy="3831818"/>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Utilizing Vision Transformer (</a:t>
            </a:r>
            <a:r>
              <a:rPr lang="en-US" dirty="0" err="1">
                <a:solidFill>
                  <a:srgbClr val="000000"/>
                </a:solidFill>
                <a:latin typeface="Times New Roman" panose="02020603050405020304" pitchFamily="18" charset="0"/>
                <a:cs typeface="Times New Roman" panose="02020603050405020304" pitchFamily="18" charset="0"/>
              </a:rPr>
              <a:t>ViT</a:t>
            </a:r>
            <a:r>
              <a:rPr lang="en-US" dirty="0">
                <a:solidFill>
                  <a:srgbClr val="000000"/>
                </a:solidFill>
                <a:latin typeface="Times New Roman" panose="02020603050405020304" pitchFamily="18" charset="0"/>
                <a:cs typeface="Times New Roman" panose="02020603050405020304" pitchFamily="18" charset="0"/>
              </a:rPr>
              <a:t>) for noise reduction in Optical Camera Communication (OCC) shows great potential by utilizing self-attention to concentrate on crucial signal areas and eliminate interference.</a:t>
            </a:r>
            <a:endParaRPr lang="en-US" dirty="0">
              <a:solidFill>
                <a:srgbClr val="000000"/>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dirty="0" err="1">
                <a:solidFill>
                  <a:srgbClr val="000000"/>
                </a:solidFill>
                <a:latin typeface="Times New Roman" panose="02020603050405020304" pitchFamily="18" charset="0"/>
                <a:cs typeface="Times New Roman" panose="02020603050405020304" pitchFamily="18" charset="0"/>
              </a:rPr>
              <a:t>ViT</a:t>
            </a:r>
            <a:r>
              <a:rPr lang="en-US" dirty="0">
                <a:solidFill>
                  <a:srgbClr val="000000"/>
                </a:solidFill>
                <a:latin typeface="Times New Roman" panose="02020603050405020304" pitchFamily="18" charset="0"/>
                <a:cs typeface="Times New Roman" panose="02020603050405020304" pitchFamily="18" charset="0"/>
              </a:rPr>
              <a:t> is highly effective for managing intricate noise patterns, such as spatial and temporal noise, making it ideal for dynamic OCC scenarios like UAV-based communication. </a:t>
            </a:r>
            <a:endParaRPr lang="en-US" dirty="0">
              <a:solidFill>
                <a:srgbClr val="000000"/>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Training a </a:t>
            </a:r>
            <a:r>
              <a:rPr lang="en-US" dirty="0" err="1">
                <a:solidFill>
                  <a:srgbClr val="000000"/>
                </a:solidFill>
                <a:latin typeface="Times New Roman" panose="02020603050405020304" pitchFamily="18" charset="0"/>
                <a:cs typeface="Times New Roman" panose="02020603050405020304" pitchFamily="18" charset="0"/>
              </a:rPr>
              <a:t>ViT</a:t>
            </a:r>
            <a:r>
              <a:rPr lang="en-US" dirty="0">
                <a:solidFill>
                  <a:srgbClr val="000000"/>
                </a:solidFill>
                <a:latin typeface="Times New Roman" panose="02020603050405020304" pitchFamily="18" charset="0"/>
                <a:cs typeface="Times New Roman" panose="02020603050405020304" pitchFamily="18" charset="0"/>
              </a:rPr>
              <a:t> model on noisy and clean data pairings allows the model to successfully </a:t>
            </a:r>
            <a:r>
              <a:rPr lang="en-US" dirty="0" err="1">
                <a:solidFill>
                  <a:srgbClr val="000000"/>
                </a:solidFill>
                <a:latin typeface="Times New Roman" panose="02020603050405020304" pitchFamily="18" charset="0"/>
                <a:cs typeface="Times New Roman" panose="02020603050405020304" pitchFamily="18" charset="0"/>
              </a:rPr>
              <a:t>denoise</a:t>
            </a:r>
            <a:r>
              <a:rPr lang="en-US" dirty="0">
                <a:solidFill>
                  <a:srgbClr val="000000"/>
                </a:solidFill>
                <a:latin typeface="Times New Roman" panose="02020603050405020304" pitchFamily="18" charset="0"/>
                <a:cs typeface="Times New Roman" panose="02020603050405020304" pitchFamily="18" charset="0"/>
              </a:rPr>
              <a:t> signals in real time, hence boosting the quality and reliability of the OCC </a:t>
            </a:r>
            <a:r>
              <a:rPr lang="en-US" dirty="0" smtClean="0">
                <a:solidFill>
                  <a:srgbClr val="000000"/>
                </a:solidFill>
                <a:latin typeface="Times New Roman" panose="02020603050405020304" pitchFamily="18" charset="0"/>
                <a:cs typeface="Times New Roman" panose="02020603050405020304" pitchFamily="18" charset="0"/>
              </a:rPr>
              <a:t>systems.</a:t>
            </a:r>
            <a:endParaRPr lang="en-US" dirty="0">
              <a:solidFill>
                <a:srgbClr val="000000"/>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dirty="0" err="1">
                <a:solidFill>
                  <a:srgbClr val="000000"/>
                </a:solidFill>
                <a:latin typeface="Times New Roman" panose="02020603050405020304" pitchFamily="18" charset="0"/>
                <a:cs typeface="Times New Roman" panose="02020603050405020304" pitchFamily="18" charset="0"/>
              </a:rPr>
              <a:t>ViT</a:t>
            </a:r>
            <a:r>
              <a:rPr lang="en-US" dirty="0">
                <a:solidFill>
                  <a:srgbClr val="000000"/>
                </a:solidFill>
                <a:latin typeface="Times New Roman" panose="02020603050405020304" pitchFamily="18" charset="0"/>
                <a:cs typeface="Times New Roman" panose="02020603050405020304" pitchFamily="18" charset="0"/>
              </a:rPr>
              <a:t> provides a flexible and powerful </a:t>
            </a:r>
            <a:r>
              <a:rPr lang="en-US" dirty="0" err="1">
                <a:solidFill>
                  <a:srgbClr val="000000"/>
                </a:solidFill>
                <a:latin typeface="Times New Roman" panose="02020603050405020304" pitchFamily="18" charset="0"/>
                <a:cs typeface="Times New Roman" panose="02020603050405020304" pitchFamily="18" charset="0"/>
              </a:rPr>
              <a:t>denoising</a:t>
            </a:r>
            <a:r>
              <a:rPr lang="en-US" dirty="0">
                <a:solidFill>
                  <a:srgbClr val="000000"/>
                </a:solidFill>
                <a:latin typeface="Times New Roman" panose="02020603050405020304" pitchFamily="18" charset="0"/>
                <a:cs typeface="Times New Roman" panose="02020603050405020304" pitchFamily="18" charset="0"/>
              </a:rPr>
              <a:t> solution for OCC, increasing its potential for high-speed, secure communication in challenging environments.</a:t>
            </a:r>
            <a:endParaRPr lang="en-US"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52400" y="1066800"/>
            <a:ext cx="8763000" cy="3323987"/>
          </a:xfrm>
          <a:prstGeom prst="rect">
            <a:avLst/>
          </a:prstGeom>
          <a:noFill/>
        </p:spPr>
        <p:txBody>
          <a:bodyPr wrap="square" rtlCol="0">
            <a:spAutoFit/>
          </a:bodyPr>
          <a:lstStyle/>
          <a:p>
            <a:pPr marL="457200" indent="-457200" algn="just" fontAlgn="base">
              <a:lnSpc>
                <a:spcPct val="150000"/>
              </a:lnSpc>
              <a:buFont typeface="+mj-lt"/>
              <a:buAutoNum type="arabicPeriod"/>
            </a:pPr>
            <a:r>
              <a:rPr lang="en-US" sz="2000" dirty="0" err="1">
                <a:solidFill>
                  <a:srgbClr val="000000"/>
                </a:solidFill>
                <a:latin typeface="Times New Roman" panose="02020603050405020304" pitchFamily="18" charset="0"/>
                <a:cs typeface="Times New Roman" panose="02020603050405020304" pitchFamily="18" charset="0"/>
              </a:rPr>
              <a:t>Dosovitskiy</a:t>
            </a:r>
            <a:r>
              <a:rPr lang="en-US" sz="2000" dirty="0">
                <a:solidFill>
                  <a:srgbClr val="000000"/>
                </a:solidFill>
                <a:latin typeface="Times New Roman" panose="02020603050405020304" pitchFamily="18" charset="0"/>
                <a:cs typeface="Times New Roman" panose="02020603050405020304" pitchFamily="18" charset="0"/>
              </a:rPr>
              <a:t>, A. (2020). An image is worth 16x16 words: Transformers for image recognition at scale. </a:t>
            </a:r>
            <a:r>
              <a:rPr lang="en-US" sz="2000" dirty="0" err="1">
                <a:solidFill>
                  <a:srgbClr val="000000"/>
                </a:solidFill>
                <a:latin typeface="Times New Roman" panose="02020603050405020304" pitchFamily="18" charset="0"/>
                <a:cs typeface="Times New Roman" panose="02020603050405020304" pitchFamily="18" charset="0"/>
              </a:rPr>
              <a:t>arXiv</a:t>
            </a:r>
            <a:r>
              <a:rPr lang="en-US" sz="2000" dirty="0">
                <a:solidFill>
                  <a:srgbClr val="000000"/>
                </a:solidFill>
                <a:latin typeface="Times New Roman" panose="02020603050405020304" pitchFamily="18" charset="0"/>
                <a:cs typeface="Times New Roman" panose="02020603050405020304" pitchFamily="18" charset="0"/>
              </a:rPr>
              <a:t> preprint arXiv:2010.11929</a:t>
            </a:r>
            <a:r>
              <a:rPr lang="en-US" sz="2000" dirty="0" smtClean="0">
                <a:solidFill>
                  <a:srgbClr val="000000"/>
                </a:solidFill>
                <a:latin typeface="Times New Roman" panose="02020603050405020304" pitchFamily="18" charset="0"/>
                <a:cs typeface="Times New Roman" panose="02020603050405020304" pitchFamily="18" charset="0"/>
              </a:rPr>
              <a:t>.</a:t>
            </a:r>
            <a:endParaRPr lang="en-US" sz="2000" dirty="0" smtClean="0">
              <a:solidFill>
                <a:srgbClr val="000000"/>
              </a:solidFill>
              <a:latin typeface="Times New Roman" panose="02020603050405020304" pitchFamily="18" charset="0"/>
              <a:cs typeface="Times New Roman" panose="02020603050405020304" pitchFamily="18" charset="0"/>
            </a:endParaRPr>
          </a:p>
          <a:p>
            <a:pPr marL="457200" indent="-457200" algn="just" fontAlgn="base">
              <a:lnSpc>
                <a:spcPct val="150000"/>
              </a:lnSpc>
              <a:buFont typeface="+mj-lt"/>
              <a:buAutoNum type="arabicPeriod"/>
            </a:pPr>
            <a:r>
              <a:rPr lang="en-GB" sz="2000" dirty="0">
                <a:solidFill>
                  <a:srgbClr val="000000"/>
                </a:solidFill>
                <a:latin typeface="Times New Roman" panose="02020603050405020304" pitchFamily="18" charset="0"/>
                <a:cs typeface="Times New Roman" panose="02020603050405020304" pitchFamily="18" charset="0"/>
              </a:rPr>
              <a:t>Yang, Jiawei, et al. "</a:t>
            </a:r>
            <a:r>
              <a:rPr lang="en-GB" sz="2000" dirty="0" err="1">
                <a:solidFill>
                  <a:srgbClr val="000000"/>
                </a:solidFill>
                <a:latin typeface="Times New Roman" panose="02020603050405020304" pitchFamily="18" charset="0"/>
                <a:cs typeface="Times New Roman" panose="02020603050405020304" pitchFamily="18" charset="0"/>
              </a:rPr>
              <a:t>Denoising</a:t>
            </a:r>
            <a:r>
              <a:rPr lang="en-GB" sz="2000" dirty="0">
                <a:solidFill>
                  <a:srgbClr val="000000"/>
                </a:solidFill>
                <a:latin typeface="Times New Roman" panose="02020603050405020304" pitchFamily="18" charset="0"/>
                <a:cs typeface="Times New Roman" panose="02020603050405020304" pitchFamily="18" charset="0"/>
              </a:rPr>
              <a:t> </a:t>
            </a:r>
            <a:r>
              <a:rPr lang="en-GB" sz="2000" dirty="0" smtClean="0">
                <a:solidFill>
                  <a:srgbClr val="000000"/>
                </a:solidFill>
                <a:latin typeface="Times New Roman" panose="02020603050405020304" pitchFamily="18" charset="0"/>
                <a:cs typeface="Times New Roman" panose="02020603050405020304" pitchFamily="18" charset="0"/>
              </a:rPr>
              <a:t>Vision </a:t>
            </a:r>
            <a:r>
              <a:rPr lang="en-GB" sz="2000" dirty="0">
                <a:solidFill>
                  <a:srgbClr val="000000"/>
                </a:solidFill>
                <a:latin typeface="Times New Roman" panose="02020603050405020304" pitchFamily="18" charset="0"/>
                <a:cs typeface="Times New Roman" panose="02020603050405020304" pitchFamily="18" charset="0"/>
              </a:rPr>
              <a:t>T</a:t>
            </a:r>
            <a:r>
              <a:rPr lang="en-GB" sz="2000" dirty="0" smtClean="0">
                <a:solidFill>
                  <a:srgbClr val="000000"/>
                </a:solidFill>
                <a:latin typeface="Times New Roman" panose="02020603050405020304" pitchFamily="18" charset="0"/>
                <a:cs typeface="Times New Roman" panose="02020603050405020304" pitchFamily="18" charset="0"/>
              </a:rPr>
              <a:t>ransformers</a:t>
            </a:r>
            <a:r>
              <a:rPr lang="en-GB" sz="2000" dirty="0">
                <a:solidFill>
                  <a:srgbClr val="000000"/>
                </a:solidFill>
                <a:latin typeface="Times New Roman" panose="02020603050405020304" pitchFamily="18" charset="0"/>
                <a:cs typeface="Times New Roman" panose="02020603050405020304" pitchFamily="18" charset="0"/>
              </a:rPr>
              <a:t>." </a:t>
            </a:r>
            <a:r>
              <a:rPr lang="en-GB" sz="2000" dirty="0" err="1">
                <a:solidFill>
                  <a:srgbClr val="000000"/>
                </a:solidFill>
                <a:latin typeface="Times New Roman" panose="02020603050405020304" pitchFamily="18" charset="0"/>
                <a:cs typeface="Times New Roman" panose="02020603050405020304" pitchFamily="18" charset="0"/>
              </a:rPr>
              <a:t>arXiv</a:t>
            </a:r>
            <a:r>
              <a:rPr lang="en-GB" sz="2000" dirty="0">
                <a:solidFill>
                  <a:srgbClr val="000000"/>
                </a:solidFill>
                <a:latin typeface="Times New Roman" panose="02020603050405020304" pitchFamily="18" charset="0"/>
                <a:cs typeface="Times New Roman" panose="02020603050405020304" pitchFamily="18" charset="0"/>
              </a:rPr>
              <a:t> preprint arXiv:2401.02957 (2024</a:t>
            </a:r>
            <a:r>
              <a:rPr lang="en-GB" sz="2000" dirty="0" smtClean="0">
                <a:solidFill>
                  <a:srgbClr val="000000"/>
                </a:solidFill>
                <a:latin typeface="Times New Roman" panose="02020603050405020304" pitchFamily="18" charset="0"/>
                <a:cs typeface="Times New Roman" panose="02020603050405020304" pitchFamily="18" charset="0"/>
              </a:rPr>
              <a:t>).</a:t>
            </a:r>
            <a:endParaRPr lang="en-GB" sz="2000" dirty="0" smtClean="0">
              <a:solidFill>
                <a:srgbClr val="000000"/>
              </a:solidFill>
              <a:latin typeface="Times New Roman" panose="02020603050405020304" pitchFamily="18" charset="0"/>
              <a:cs typeface="Times New Roman" panose="02020603050405020304" pitchFamily="18" charset="0"/>
            </a:endParaRPr>
          </a:p>
          <a:p>
            <a:pPr marL="457200" indent="-457200" algn="just" fontAlgn="base">
              <a:lnSpc>
                <a:spcPct val="150000"/>
              </a:lnSpc>
              <a:buFont typeface="+mj-lt"/>
              <a:buAutoNum type="arabicPeriod"/>
            </a:pPr>
            <a:r>
              <a:rPr lang="en-US" sz="2000" dirty="0">
                <a:solidFill>
                  <a:srgbClr val="000000"/>
                </a:solidFill>
                <a:latin typeface="Times New Roman" panose="02020603050405020304" pitchFamily="18" charset="0"/>
                <a:cs typeface="Times New Roman" panose="02020603050405020304" pitchFamily="18" charset="0"/>
              </a:rPr>
              <a:t>Zhang, Dan, and </a:t>
            </a:r>
            <a:r>
              <a:rPr lang="en-US" sz="2000" dirty="0" err="1">
                <a:solidFill>
                  <a:srgbClr val="000000"/>
                </a:solidFill>
                <a:latin typeface="Times New Roman" panose="02020603050405020304" pitchFamily="18" charset="0"/>
                <a:cs typeface="Times New Roman" panose="02020603050405020304" pitchFamily="18" charset="0"/>
              </a:rPr>
              <a:t>Fangfang</a:t>
            </a:r>
            <a:r>
              <a:rPr lang="en-US" sz="2000" dirty="0">
                <a:solidFill>
                  <a:srgbClr val="000000"/>
                </a:solidFill>
                <a:latin typeface="Times New Roman" panose="02020603050405020304" pitchFamily="18" charset="0"/>
                <a:cs typeface="Times New Roman" panose="02020603050405020304" pitchFamily="18" charset="0"/>
              </a:rPr>
              <a:t> Zhou. "Self-supervised </a:t>
            </a:r>
            <a:r>
              <a:rPr lang="en-US" sz="2000" dirty="0" smtClean="0">
                <a:solidFill>
                  <a:srgbClr val="000000"/>
                </a:solidFill>
                <a:latin typeface="Times New Roman" panose="02020603050405020304" pitchFamily="18" charset="0"/>
                <a:cs typeface="Times New Roman" panose="02020603050405020304" pitchFamily="18" charset="0"/>
              </a:rPr>
              <a:t>Image </a:t>
            </a:r>
            <a:r>
              <a:rPr lang="en-US" sz="2000" dirty="0" err="1" smtClean="0">
                <a:solidFill>
                  <a:srgbClr val="000000"/>
                </a:solidFill>
                <a:latin typeface="Times New Roman" panose="02020603050405020304" pitchFamily="18" charset="0"/>
                <a:cs typeface="Times New Roman" panose="02020603050405020304" pitchFamily="18" charset="0"/>
              </a:rPr>
              <a:t>Denoising</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a:solidFill>
                  <a:srgbClr val="000000"/>
                </a:solidFill>
                <a:latin typeface="Times New Roman" panose="02020603050405020304" pitchFamily="18" charset="0"/>
                <a:cs typeface="Times New Roman" panose="02020603050405020304" pitchFamily="18" charset="0"/>
              </a:rPr>
              <a:t>for </a:t>
            </a:r>
            <a:r>
              <a:rPr lang="en-US" sz="2000" dirty="0" smtClean="0">
                <a:solidFill>
                  <a:srgbClr val="000000"/>
                </a:solidFill>
                <a:latin typeface="Times New Roman" panose="02020603050405020304" pitchFamily="18" charset="0"/>
                <a:cs typeface="Times New Roman" panose="02020603050405020304" pitchFamily="18" charset="0"/>
              </a:rPr>
              <a:t>Real-World Images </a:t>
            </a:r>
            <a:r>
              <a:rPr lang="en-US" sz="2000" dirty="0">
                <a:solidFill>
                  <a:srgbClr val="000000"/>
                </a:solidFill>
                <a:latin typeface="Times New Roman" panose="02020603050405020304" pitchFamily="18" charset="0"/>
                <a:cs typeface="Times New Roman" panose="02020603050405020304" pitchFamily="18" charset="0"/>
              </a:rPr>
              <a:t>with </a:t>
            </a:r>
            <a:r>
              <a:rPr lang="en-US" sz="2000" dirty="0" smtClean="0">
                <a:solidFill>
                  <a:srgbClr val="000000"/>
                </a:solidFill>
                <a:latin typeface="Times New Roman" panose="02020603050405020304" pitchFamily="18" charset="0"/>
                <a:cs typeface="Times New Roman" panose="02020603050405020304" pitchFamily="18" charset="0"/>
              </a:rPr>
              <a:t>Context-Aware Transformer</a:t>
            </a:r>
            <a:r>
              <a:rPr lang="en-US" sz="2000" dirty="0">
                <a:solidFill>
                  <a:srgbClr val="000000"/>
                </a:solidFill>
                <a:latin typeface="Times New Roman" panose="02020603050405020304" pitchFamily="18" charset="0"/>
                <a:cs typeface="Times New Roman" panose="02020603050405020304" pitchFamily="18" charset="0"/>
              </a:rPr>
              <a:t>." IEEE Access 11 (2023): 14340-14349.</a:t>
            </a:r>
            <a:endParaRPr lang="en-GB" sz="2000" b="0" i="0"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914400"/>
            <a:ext cx="7632848" cy="480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Vision Transformer (</a:t>
            </a:r>
            <a:r>
              <a:rPr lang="en-US" altLang="ja-JP" b="1" dirty="0" err="1" smtClean="0">
                <a:ea typeface="MS PGothic" panose="020B0600070205080204" charset="-128"/>
              </a:rPr>
              <a:t>ViT</a:t>
            </a:r>
            <a:r>
              <a:rPr lang="en-US" altLang="ja-JP" b="1" dirty="0" smtClean="0">
                <a:ea typeface="MS PGothic" panose="020B0600070205080204" charset="-128"/>
              </a:rPr>
              <a:t>) </a:t>
            </a:r>
            <a:r>
              <a:rPr lang="en-US" altLang="ja-JP" b="1" dirty="0">
                <a:ea typeface="MS PGothic" panose="020B0600070205080204" charset="-128"/>
              </a:rPr>
              <a:t>for Signal Denoising in OCC</a:t>
            </a:r>
            <a:br>
              <a:rPr lang="en-US" altLang="ja-JP" b="1" dirty="0">
                <a:ea typeface="MS PGothic" panose="020B0600070205080204" charset="-128"/>
              </a:rPr>
            </a:br>
            <a:br>
              <a:rPr lang="en-US" altLang="ja-JP" dirty="0">
                <a:ea typeface="MS PGothic" panose="020B0600070205080204" charset="-128"/>
              </a:rPr>
            </a:br>
            <a:r>
              <a:rPr lang="en-US" altLang="ja-JP" dirty="0" smtClean="0">
                <a:ea typeface="MS PGothic" panose="020B0600070205080204" charset="-128"/>
              </a:rPr>
              <a:t>Contribution</a:t>
            </a: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endParaRPr lang="en-US" altLang="ja-JP" dirty="0" smtClean="0">
              <a:ea typeface="MS PGothic" panose="020B0600070205080204" charset="-128"/>
            </a:endParaRPr>
          </a:p>
          <a:p>
            <a:r>
              <a:rPr lang="en-US" altLang="ja-JP" dirty="0" smtClean="0">
                <a:ea typeface="MS PGothic" panose="020B0600070205080204" charset="-128"/>
              </a:rPr>
              <a:t>September, </a:t>
            </a:r>
            <a:r>
              <a:rPr lang="en-US" altLang="ja-JP" dirty="0" smtClean="0">
                <a:ea typeface="MS PGothic" panose="020B0600070205080204" charset="-128"/>
              </a:rPr>
              <a:t>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lnSpc>
                <a:spcPct val="150000"/>
              </a:lnSpc>
            </a:pPr>
            <a:r>
              <a:rPr lang="en-US" altLang="ja-JP" sz="2400" dirty="0">
                <a:latin typeface="Times New Roman" panose="02020603050405020304" pitchFamily="18" charset="0"/>
                <a:cs typeface="Times New Roman" panose="02020603050405020304" pitchFamily="18" charset="0"/>
              </a:rPr>
              <a:t>Background</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cs typeface="Times New Roman" panose="02020603050405020304" pitchFamily="18" charset="0"/>
              </a:rPr>
              <a:t>Overview of the Vision Transformer (</a:t>
            </a:r>
            <a:r>
              <a:rPr lang="en-US" altLang="ja-JP" sz="2400" dirty="0" err="1">
                <a:latin typeface="Times New Roman" panose="02020603050405020304" pitchFamily="18" charset="0"/>
                <a:cs typeface="Times New Roman" panose="02020603050405020304" pitchFamily="18" charset="0"/>
              </a:rPr>
              <a:t>ViT</a:t>
            </a:r>
            <a:r>
              <a:rPr lang="en-US" altLang="ja-JP" sz="2400" dirty="0" smtClean="0">
                <a:latin typeface="Times New Roman" panose="02020603050405020304" pitchFamily="18" charset="0"/>
                <a:cs typeface="Times New Roman" panose="02020603050405020304" pitchFamily="18" charset="0"/>
              </a:rPr>
              <a:t>) in Signal </a:t>
            </a:r>
            <a:r>
              <a:rPr lang="en-US" altLang="ja-JP" sz="2400" dirty="0" err="1" smtClean="0">
                <a:latin typeface="Times New Roman" panose="02020603050405020304" pitchFamily="18" charset="0"/>
                <a:cs typeface="Times New Roman" panose="02020603050405020304" pitchFamily="18" charset="0"/>
              </a:rPr>
              <a:t>Denoising</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err="1">
                <a:latin typeface="Times New Roman" panose="02020603050405020304" pitchFamily="18" charset="0"/>
                <a:cs typeface="Times New Roman" panose="02020603050405020304" pitchFamily="18" charset="0"/>
              </a:rPr>
              <a:t>ViT</a:t>
            </a:r>
            <a:r>
              <a:rPr lang="en-US" altLang="ja-JP" sz="2400" dirty="0">
                <a:latin typeface="Times New Roman" panose="02020603050405020304" pitchFamily="18" charset="0"/>
                <a:cs typeface="Times New Roman" panose="02020603050405020304" pitchFamily="18" charset="0"/>
              </a:rPr>
              <a:t> Architecture</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cs typeface="Times New Roman" panose="02020603050405020304" pitchFamily="18" charset="0"/>
              </a:rPr>
              <a:t>Vision Transformer Work for Denoising in </a:t>
            </a:r>
            <a:r>
              <a:rPr lang="en-US" altLang="ja-JP" sz="2400" dirty="0" smtClean="0">
                <a:latin typeface="Times New Roman" panose="02020603050405020304" pitchFamily="18" charset="0"/>
                <a:cs typeface="Times New Roman" panose="02020603050405020304" pitchFamily="18" charset="0"/>
              </a:rPr>
              <a:t>OCC</a:t>
            </a:r>
            <a:endParaRPr lang="en-US" altLang="ja-JP" sz="2400" dirty="0" smtClean="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cs typeface="Times New Roman" panose="02020603050405020304" pitchFamily="18" charset="0"/>
              </a:rPr>
              <a:t>Key Advantages of Vision Transformers for OCC </a:t>
            </a:r>
            <a:r>
              <a:rPr lang="en-US" altLang="ja-JP" sz="2400" dirty="0" err="1">
                <a:latin typeface="Times New Roman" panose="02020603050405020304" pitchFamily="18" charset="0"/>
                <a:cs typeface="Times New Roman" panose="02020603050405020304" pitchFamily="18" charset="0"/>
              </a:rPr>
              <a:t>Denoising</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cs typeface="Times New Roman" panose="02020603050405020304" pitchFamily="18" charset="0"/>
              </a:rPr>
              <a:t>Conclusion</a:t>
            </a:r>
            <a:endParaRPr lang="en-US" altLang="ja-JP" sz="24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4000" dirty="0">
                <a:latin typeface="Times New Roman" panose="02020603050405020304" pitchFamily="18" charset="0"/>
                <a:cs typeface="Times New Roman" panose="02020603050405020304" pitchFamily="18" charset="0"/>
              </a:rPr>
              <a:t>Background</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600200"/>
            <a:ext cx="8229600" cy="4572000"/>
          </a:xfrm>
        </p:spPr>
        <p:txBody>
          <a:bodyPr>
            <a:noAutofit/>
          </a:bodyPr>
          <a:lstStyle/>
          <a:p>
            <a:pPr algn="just">
              <a:lnSpc>
                <a:spcPct val="150000"/>
              </a:lnSpc>
            </a:pPr>
            <a:r>
              <a:rPr lang="en-US" sz="1800" dirty="0">
                <a:solidFill>
                  <a:srgbClr val="000000"/>
                </a:solidFill>
                <a:latin typeface="Times New Roman" panose="02020603050405020304" pitchFamily="18" charset="0"/>
                <a:cs typeface="Times New Roman" panose="02020603050405020304" pitchFamily="18" charset="0"/>
              </a:rPr>
              <a:t>In Optical Camera Communication (OCC), an LED is used as a transmitter that emits modulated light signals and a camera sensor capture these light signals as a receiver and decodes the transmitted data.</a:t>
            </a:r>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800" dirty="0">
                <a:solidFill>
                  <a:srgbClr val="000000"/>
                </a:solidFill>
                <a:latin typeface="Times New Roman" panose="02020603050405020304" pitchFamily="18" charset="0"/>
                <a:cs typeface="Times New Roman" panose="02020603050405020304" pitchFamily="18" charset="0"/>
              </a:rPr>
              <a:t>T</a:t>
            </a:r>
            <a:r>
              <a:rPr lang="en-US" sz="1800" dirty="0" smtClean="0">
                <a:solidFill>
                  <a:srgbClr val="000000"/>
                </a:solidFill>
                <a:latin typeface="Times New Roman" panose="02020603050405020304" pitchFamily="18" charset="0"/>
                <a:cs typeface="Times New Roman" panose="02020603050405020304" pitchFamily="18" charset="0"/>
              </a:rPr>
              <a:t>he </a:t>
            </a:r>
            <a:r>
              <a:rPr lang="en-US" sz="1800" dirty="0">
                <a:solidFill>
                  <a:srgbClr val="000000"/>
                </a:solidFill>
                <a:latin typeface="Times New Roman" panose="02020603050405020304" pitchFamily="18" charset="0"/>
                <a:cs typeface="Times New Roman" panose="02020603050405020304" pitchFamily="18" charset="0"/>
              </a:rPr>
              <a:t>signal can be affected by various forms of noise during the communication process like ambient light interference, camera sensor noise that leading to degraded communication quality.</a:t>
            </a:r>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800" dirty="0">
                <a:solidFill>
                  <a:srgbClr val="000000"/>
                </a:solidFill>
                <a:latin typeface="Times New Roman" panose="02020603050405020304" pitchFamily="18" charset="0"/>
                <a:cs typeface="Times New Roman" panose="02020603050405020304" pitchFamily="18" charset="0"/>
              </a:rPr>
              <a:t>Signal </a:t>
            </a:r>
            <a:r>
              <a:rPr lang="en-US" sz="1800" dirty="0" err="1">
                <a:solidFill>
                  <a:srgbClr val="000000"/>
                </a:solidFill>
                <a:latin typeface="Times New Roman" panose="02020603050405020304" pitchFamily="18" charset="0"/>
                <a:cs typeface="Times New Roman" panose="02020603050405020304" pitchFamily="18" charset="0"/>
              </a:rPr>
              <a:t>denoising</a:t>
            </a:r>
            <a:r>
              <a:rPr lang="en-US" sz="1800" dirty="0">
                <a:solidFill>
                  <a:srgbClr val="000000"/>
                </a:solidFill>
                <a:latin typeface="Times New Roman" panose="02020603050405020304" pitchFamily="18" charset="0"/>
                <a:cs typeface="Times New Roman" panose="02020603050405020304" pitchFamily="18" charset="0"/>
              </a:rPr>
              <a:t> is used to filter these unwanted noise to improve signal quality and enhance data recovery.</a:t>
            </a:r>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800" dirty="0">
                <a:solidFill>
                  <a:srgbClr val="000000"/>
                </a:solidFill>
                <a:latin typeface="Times New Roman" panose="02020603050405020304" pitchFamily="18" charset="0"/>
                <a:cs typeface="Times New Roman" panose="02020603050405020304" pitchFamily="18" charset="0"/>
              </a:rPr>
              <a:t>The goal of performing </a:t>
            </a:r>
            <a:r>
              <a:rPr lang="en-US" sz="1800" dirty="0" err="1">
                <a:solidFill>
                  <a:srgbClr val="000000"/>
                </a:solidFill>
                <a:latin typeface="Times New Roman" panose="02020603050405020304" pitchFamily="18" charset="0"/>
                <a:cs typeface="Times New Roman" panose="02020603050405020304" pitchFamily="18" charset="0"/>
              </a:rPr>
              <a:t>denoising</a:t>
            </a:r>
            <a:r>
              <a:rPr lang="en-US" sz="1800" dirty="0">
                <a:solidFill>
                  <a:srgbClr val="000000"/>
                </a:solidFill>
                <a:latin typeface="Times New Roman" panose="02020603050405020304" pitchFamily="18" charset="0"/>
                <a:cs typeface="Times New Roman" panose="02020603050405020304" pitchFamily="18" charset="0"/>
              </a:rPr>
              <a:t> is to recover the true modulated signal from the noisy observation.</a:t>
            </a:r>
            <a:endParaRPr lang="en-US" altLang="ja-JP" sz="1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914400"/>
          </a:xfrm>
        </p:spPr>
        <p:txBody>
          <a:bodyPr>
            <a:normAutofit fontScale="90000"/>
          </a:bodyPr>
          <a:lstStyle/>
          <a:p>
            <a:r>
              <a:rPr lang="en-US" altLang="ja-JP" sz="2800" dirty="0">
                <a:latin typeface="Times New Roman" panose="02020603050405020304" pitchFamily="18" charset="0"/>
                <a:cs typeface="Times New Roman" panose="02020603050405020304" pitchFamily="18" charset="0"/>
              </a:rPr>
              <a:t>Overview of the Vision Transformer (</a:t>
            </a:r>
            <a:r>
              <a:rPr lang="en-US" altLang="ja-JP" sz="2800" dirty="0" err="1">
                <a:latin typeface="Times New Roman" panose="02020603050405020304" pitchFamily="18" charset="0"/>
                <a:cs typeface="Times New Roman" panose="02020603050405020304" pitchFamily="18" charset="0"/>
              </a:rPr>
              <a:t>ViT</a:t>
            </a:r>
            <a:r>
              <a:rPr lang="en-US" altLang="ja-JP" sz="2800" dirty="0">
                <a:latin typeface="Times New Roman" panose="02020603050405020304" pitchFamily="18" charset="0"/>
                <a:cs typeface="Times New Roman" panose="02020603050405020304" pitchFamily="18" charset="0"/>
              </a:rPr>
              <a:t>) in Signal Denoising</a:t>
            </a:r>
            <a:endParaRPr lang="en-US" altLang="ja-JP" sz="28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600200"/>
            <a:ext cx="8221884" cy="4648200"/>
          </a:xfrm>
        </p:spPr>
        <p:txBody>
          <a:bodyPr>
            <a:noAutofit/>
          </a:bodyPr>
          <a:lstStyle/>
          <a:p>
            <a:pPr algn="just">
              <a:lnSpc>
                <a:spcPct val="150000"/>
              </a:lnSpc>
            </a:pPr>
            <a:r>
              <a:rPr lang="en-US" sz="1800" dirty="0">
                <a:solidFill>
                  <a:srgbClr val="000000"/>
                </a:solidFill>
                <a:latin typeface="Times New Roman" panose="02020603050405020304" pitchFamily="18" charset="0"/>
                <a:cs typeface="Times New Roman" panose="02020603050405020304" pitchFamily="18" charset="0"/>
              </a:rPr>
              <a:t>The </a:t>
            </a:r>
            <a:r>
              <a:rPr lang="en-US" sz="1800" b="1" dirty="0" smtClean="0">
                <a:solidFill>
                  <a:srgbClr val="000000"/>
                </a:solidFill>
                <a:latin typeface="Times New Roman" panose="02020603050405020304" pitchFamily="18" charset="0"/>
                <a:cs typeface="Times New Roman" panose="02020603050405020304" pitchFamily="18" charset="0"/>
              </a:rPr>
              <a:t>Vision Transformer </a:t>
            </a:r>
            <a:r>
              <a:rPr lang="en-US" sz="1800" b="1" dirty="0">
                <a:solidFill>
                  <a:srgbClr val="000000"/>
                </a:solidFill>
                <a:latin typeface="Times New Roman" panose="02020603050405020304" pitchFamily="18" charset="0"/>
                <a:cs typeface="Times New Roman" panose="02020603050405020304" pitchFamily="18" charset="0"/>
              </a:rPr>
              <a:t>(</a:t>
            </a:r>
            <a:r>
              <a:rPr lang="en-US" sz="1800" b="1" dirty="0" err="1">
                <a:solidFill>
                  <a:srgbClr val="000000"/>
                </a:solidFill>
                <a:latin typeface="Times New Roman" panose="02020603050405020304" pitchFamily="18" charset="0"/>
                <a:cs typeface="Times New Roman" panose="02020603050405020304" pitchFamily="18" charset="0"/>
              </a:rPr>
              <a:t>ViT</a:t>
            </a:r>
            <a:r>
              <a:rPr lang="en-US" sz="1800" b="1"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is a deep learning model that split an input image into small patches.</a:t>
            </a:r>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800" dirty="0" err="1" smtClean="0">
                <a:solidFill>
                  <a:srgbClr val="000000"/>
                </a:solidFill>
                <a:latin typeface="Times New Roman" panose="02020603050405020304" pitchFamily="18" charset="0"/>
                <a:cs typeface="Times New Roman" panose="02020603050405020304" pitchFamily="18" charset="0"/>
              </a:rPr>
              <a:t>ViT</a:t>
            </a:r>
            <a:r>
              <a:rPr lang="en-US" sz="1800" dirty="0" smtClean="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uses </a:t>
            </a:r>
            <a:r>
              <a:rPr lang="en-US" sz="1800" b="1" dirty="0">
                <a:solidFill>
                  <a:srgbClr val="000000"/>
                </a:solidFill>
                <a:latin typeface="Times New Roman" panose="02020603050405020304" pitchFamily="18" charset="0"/>
                <a:cs typeface="Times New Roman" panose="02020603050405020304" pitchFamily="18" charset="0"/>
              </a:rPr>
              <a:t>a self-attention mechanisms </a:t>
            </a:r>
            <a:r>
              <a:rPr lang="en-US" sz="1800" dirty="0">
                <a:solidFill>
                  <a:srgbClr val="000000"/>
                </a:solidFill>
                <a:latin typeface="Times New Roman" panose="02020603050405020304" pitchFamily="18" charset="0"/>
                <a:cs typeface="Times New Roman" panose="02020603050405020304" pitchFamily="18" charset="0"/>
              </a:rPr>
              <a:t>to capture relationships between these patches that allow the model to handle long-range dependencies effectively and focus on the important parts of the image.</a:t>
            </a:r>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800" dirty="0" smtClean="0">
                <a:solidFill>
                  <a:srgbClr val="000000"/>
                </a:solidFill>
                <a:latin typeface="Times New Roman" panose="02020603050405020304" pitchFamily="18" charset="0"/>
                <a:cs typeface="Times New Roman" panose="02020603050405020304" pitchFamily="18" charset="0"/>
              </a:rPr>
              <a:t>Signal </a:t>
            </a:r>
            <a:r>
              <a:rPr lang="en-US" sz="1800" dirty="0" err="1">
                <a:solidFill>
                  <a:srgbClr val="000000"/>
                </a:solidFill>
                <a:latin typeface="Times New Roman" panose="02020603050405020304" pitchFamily="18" charset="0"/>
                <a:cs typeface="Times New Roman" panose="02020603050405020304" pitchFamily="18" charset="0"/>
              </a:rPr>
              <a:t>denoising</a:t>
            </a:r>
            <a:r>
              <a:rPr lang="en-US" sz="1800" dirty="0">
                <a:solidFill>
                  <a:srgbClr val="000000"/>
                </a:solidFill>
                <a:latin typeface="Times New Roman" panose="02020603050405020304" pitchFamily="18" charset="0"/>
                <a:cs typeface="Times New Roman" panose="02020603050405020304" pitchFamily="18" charset="0"/>
              </a:rPr>
              <a:t> in OCC with </a:t>
            </a:r>
            <a:r>
              <a:rPr lang="en-US" sz="1800" dirty="0" err="1">
                <a:solidFill>
                  <a:srgbClr val="000000"/>
                </a:solidFill>
                <a:latin typeface="Times New Roman" panose="02020603050405020304" pitchFamily="18" charset="0"/>
                <a:cs typeface="Times New Roman" panose="02020603050405020304" pitchFamily="18" charset="0"/>
              </a:rPr>
              <a:t>ViT</a:t>
            </a:r>
            <a:r>
              <a:rPr lang="en-US" sz="1800" dirty="0">
                <a:solidFill>
                  <a:srgbClr val="000000"/>
                </a:solidFill>
                <a:latin typeface="Times New Roman" panose="02020603050405020304" pitchFamily="18" charset="0"/>
                <a:cs typeface="Times New Roman" panose="02020603050405020304" pitchFamily="18" charset="0"/>
              </a:rPr>
              <a:t> is to differentiate the data-encoding LED signal from the noisy background.</a:t>
            </a:r>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800" dirty="0" smtClean="0">
                <a:solidFill>
                  <a:srgbClr val="000000"/>
                </a:solidFill>
                <a:latin typeface="Times New Roman" panose="02020603050405020304" pitchFamily="18" charset="0"/>
                <a:cs typeface="Times New Roman" panose="02020603050405020304" pitchFamily="18" charset="0"/>
              </a:rPr>
              <a:t>The </a:t>
            </a:r>
            <a:r>
              <a:rPr lang="en-US" sz="1800" dirty="0" err="1">
                <a:solidFill>
                  <a:srgbClr val="000000"/>
                </a:solidFill>
                <a:latin typeface="Times New Roman" panose="02020603050405020304" pitchFamily="18" charset="0"/>
                <a:cs typeface="Times New Roman" panose="02020603050405020304" pitchFamily="18" charset="0"/>
              </a:rPr>
              <a:t>ViT</a:t>
            </a:r>
            <a:r>
              <a:rPr lang="en-US" sz="1800" dirty="0">
                <a:solidFill>
                  <a:srgbClr val="000000"/>
                </a:solidFill>
                <a:latin typeface="Times New Roman" panose="02020603050405020304" pitchFamily="18" charset="0"/>
                <a:cs typeface="Times New Roman" panose="02020603050405020304" pitchFamily="18" charset="0"/>
              </a:rPr>
              <a:t> model can be trained to selectively focus on areas of the image that contain valid signal </a:t>
            </a:r>
            <a:r>
              <a:rPr lang="en-US" sz="1800" dirty="0" smtClean="0">
                <a:solidFill>
                  <a:srgbClr val="000000"/>
                </a:solidFill>
                <a:latin typeface="Times New Roman" panose="02020603050405020304" pitchFamily="18" charset="0"/>
                <a:cs typeface="Times New Roman" panose="02020603050405020304" pitchFamily="18" charset="0"/>
              </a:rPr>
              <a:t>patterns </a:t>
            </a:r>
            <a:r>
              <a:rPr lang="en-US" sz="1800" dirty="0">
                <a:solidFill>
                  <a:srgbClr val="000000"/>
                </a:solidFill>
                <a:latin typeface="Times New Roman" panose="02020603050405020304" pitchFamily="18" charset="0"/>
                <a:cs typeface="Times New Roman" panose="02020603050405020304" pitchFamily="18" charset="0"/>
              </a:rPr>
              <a:t>by filtering </a:t>
            </a:r>
            <a:r>
              <a:rPr lang="en-US" sz="1800" dirty="0" smtClean="0">
                <a:solidFill>
                  <a:srgbClr val="000000"/>
                </a:solidFill>
                <a:latin typeface="Times New Roman" panose="02020603050405020304" pitchFamily="18" charset="0"/>
                <a:cs typeface="Times New Roman" panose="02020603050405020304" pitchFamily="18" charset="0"/>
              </a:rPr>
              <a:t>noise.</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5739" y="3857408"/>
            <a:ext cx="8237316" cy="2493750"/>
          </a:xfrm>
        </p:spPr>
        <p:txBody>
          <a:bodyPr>
            <a:noAutofit/>
          </a:bodyPr>
          <a:lstStyle/>
          <a:p>
            <a:pPr marL="170180" indent="-170180" algn="just">
              <a:lnSpc>
                <a:spcPct val="150000"/>
              </a:lnSpc>
            </a:pPr>
            <a:r>
              <a:rPr lang="en-US" altLang="ja-JP" sz="1400" b="1" dirty="0" smtClean="0">
                <a:latin typeface="Times New Roman" panose="02020603050405020304" pitchFamily="18" charset="0"/>
                <a:cs typeface="Times New Roman" panose="02020603050405020304" pitchFamily="18" charset="0"/>
              </a:rPr>
              <a:t>Patch Embedding: </a:t>
            </a:r>
            <a:r>
              <a:rPr lang="en-US" altLang="ja-JP" sz="1400" dirty="0" smtClean="0">
                <a:latin typeface="Times New Roman" panose="02020603050405020304" pitchFamily="18" charset="0"/>
                <a:cs typeface="Times New Roman" panose="02020603050405020304" pitchFamily="18" charset="0"/>
              </a:rPr>
              <a:t>each image is split into patches, which are then flattened and linearly embedded into a vector. The result is a sequence of patch </a:t>
            </a:r>
            <a:r>
              <a:rPr lang="en-US" altLang="ja-JP" sz="1400" dirty="0" err="1" smtClean="0">
                <a:latin typeface="Times New Roman" panose="02020603050405020304" pitchFamily="18" charset="0"/>
                <a:cs typeface="Times New Roman" panose="02020603050405020304" pitchFamily="18" charset="0"/>
              </a:rPr>
              <a:t>embeddings</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anose="02020603050405020304" pitchFamily="18" charset="0"/>
              <a:cs typeface="Times New Roman" panose="02020603050405020304" pitchFamily="18" charset="0"/>
            </a:endParaRPr>
          </a:p>
          <a:p>
            <a:pPr marL="170180" indent="-170180" algn="just">
              <a:lnSpc>
                <a:spcPct val="150000"/>
              </a:lnSpc>
            </a:pPr>
            <a:r>
              <a:rPr lang="en-US" altLang="ja-JP" sz="1400" b="1" dirty="0" smtClean="0">
                <a:latin typeface="Times New Roman" panose="02020603050405020304" pitchFamily="18" charset="0"/>
                <a:cs typeface="Times New Roman" panose="02020603050405020304" pitchFamily="18" charset="0"/>
              </a:rPr>
              <a:t>Positional Embedding: </a:t>
            </a:r>
            <a:r>
              <a:rPr lang="en-US" altLang="ja-JP" sz="1400" dirty="0" smtClean="0">
                <a:latin typeface="Times New Roman" panose="02020603050405020304" pitchFamily="18" charset="0"/>
                <a:cs typeface="Times New Roman" panose="02020603050405020304" pitchFamily="18" charset="0"/>
              </a:rPr>
              <a:t>positional encodings are added to the patch </a:t>
            </a:r>
            <a:r>
              <a:rPr lang="en-US" altLang="ja-JP" sz="1400" dirty="0" err="1" smtClean="0">
                <a:latin typeface="Times New Roman" panose="02020603050405020304" pitchFamily="18" charset="0"/>
                <a:cs typeface="Times New Roman" panose="02020603050405020304" pitchFamily="18" charset="0"/>
              </a:rPr>
              <a:t>embeddings</a:t>
            </a:r>
            <a:r>
              <a:rPr lang="en-US" altLang="ja-JP" sz="1400" dirty="0" smtClean="0">
                <a:latin typeface="Times New Roman" panose="02020603050405020304" pitchFamily="18" charset="0"/>
                <a:cs typeface="Times New Roman" panose="02020603050405020304" pitchFamily="18" charset="0"/>
              </a:rPr>
              <a:t> to retain spatial information about the image structure.</a:t>
            </a:r>
            <a:endParaRPr lang="en-US" altLang="ja-JP" sz="1400" dirty="0" smtClean="0">
              <a:latin typeface="Times New Roman" panose="02020603050405020304" pitchFamily="18" charset="0"/>
              <a:cs typeface="Times New Roman" panose="02020603050405020304" pitchFamily="18" charset="0"/>
            </a:endParaRPr>
          </a:p>
          <a:p>
            <a:pPr marL="170180" indent="-170180" algn="just">
              <a:lnSpc>
                <a:spcPct val="150000"/>
              </a:lnSpc>
            </a:pPr>
            <a:r>
              <a:rPr lang="en-US" altLang="ja-JP" sz="1400" b="1" dirty="0" smtClean="0">
                <a:latin typeface="Times New Roman" panose="02020603050405020304" pitchFamily="18" charset="0"/>
                <a:cs typeface="Times New Roman" panose="02020603050405020304" pitchFamily="18" charset="0"/>
              </a:rPr>
              <a:t>Transformer Encoder Layers: </a:t>
            </a:r>
            <a:r>
              <a:rPr lang="en-US" altLang="ja-JP" sz="1400" dirty="0" smtClean="0">
                <a:latin typeface="Times New Roman" panose="02020603050405020304" pitchFamily="18" charset="0"/>
                <a:cs typeface="Times New Roman" panose="02020603050405020304" pitchFamily="18" charset="0"/>
              </a:rPr>
              <a:t>each encoder layer consists of a self attention mechanism followed by a feed-forward network. Residual connections are applied between the layers to maintain the flow of information and help with deeper models.</a:t>
            </a:r>
            <a:endParaRPr lang="en-US" altLang="ja-JP" sz="14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55739" y="525113"/>
            <a:ext cx="8229600" cy="685800"/>
          </a:xfrm>
        </p:spPr>
        <p:txBody>
          <a:bodyPr>
            <a:normAutofit/>
          </a:bodyPr>
          <a:lstStyle/>
          <a:p>
            <a:r>
              <a:rPr lang="en-US" altLang="ja-JP" sz="3400" dirty="0" err="1">
                <a:latin typeface="Times New Roman" panose="02020603050405020304" pitchFamily="18" charset="0"/>
                <a:cs typeface="Times New Roman" panose="02020603050405020304" pitchFamily="18" charset="0"/>
              </a:rPr>
              <a:t>ViT</a:t>
            </a:r>
            <a:r>
              <a:rPr lang="en-US" altLang="ja-JP" sz="3400" dirty="0">
                <a:latin typeface="Times New Roman" panose="02020603050405020304" pitchFamily="18" charset="0"/>
                <a:cs typeface="Times New Roman" panose="02020603050405020304" pitchFamily="18" charset="0"/>
              </a:rPr>
              <a:t> Architecture</a:t>
            </a:r>
            <a:endParaRPr lang="en-US" sz="34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1"/>
          <a:stretch>
            <a:fillRect/>
          </a:stretch>
        </p:blipFill>
        <p:spPr>
          <a:xfrm>
            <a:off x="2266125" y="1295400"/>
            <a:ext cx="4601111" cy="247752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33400" y="457200"/>
            <a:ext cx="7926614" cy="685800"/>
          </a:xfrm>
        </p:spPr>
        <p:txBody>
          <a:bodyPr>
            <a:normAutofit fontScale="90000"/>
          </a:bodyPr>
          <a:lstStyle/>
          <a:p>
            <a:r>
              <a:rPr lang="en-US" altLang="ja-JP" sz="3400" dirty="0">
                <a:latin typeface="Times New Roman" panose="02020603050405020304" pitchFamily="18" charset="0"/>
                <a:cs typeface="Times New Roman" panose="02020603050405020304" pitchFamily="18" charset="0"/>
              </a:rPr>
              <a:t>Vision Transformer Work for Denoising in OCC</a:t>
            </a:r>
            <a:endParaRPr lang="en-US" sz="34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381000" y="1187708"/>
            <a:ext cx="8610600" cy="5016758"/>
          </a:xfrm>
          <a:prstGeom prst="rect">
            <a:avLst/>
          </a:prstGeom>
          <a:noFill/>
        </p:spPr>
        <p:txBody>
          <a:bodyPr wrap="square">
            <a:spAutoFit/>
          </a:bodyPr>
          <a:lstStyle/>
          <a:p>
            <a:pPr algn="just"/>
            <a:r>
              <a:rPr lang="en-US" sz="1600" b="1" i="0" u="none" strike="noStrike" dirty="0">
                <a:solidFill>
                  <a:srgbClr val="000000"/>
                </a:solidFill>
                <a:effectLst/>
                <a:latin typeface="Times New Roman" panose="02020603050405020304" pitchFamily="18" charset="0"/>
                <a:cs typeface="Times New Roman" panose="02020603050405020304" pitchFamily="18" charset="0"/>
              </a:rPr>
              <a:t>1. Input Representation and Patch Processing</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p>
            <a:pPr marL="742950" lvl="1" indent="-285750" algn="just">
              <a:lnSpc>
                <a:spcPct val="150000"/>
              </a:lnSpc>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Image Patching: the camera sensor in OCC captures the light signal emitted by LED transmitter as image or video frames.</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lnSpc>
                <a:spcPct val="150000"/>
              </a:lnSpc>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The </a:t>
            </a:r>
            <a:r>
              <a:rPr lang="en-US" sz="1600" dirty="0">
                <a:solidFill>
                  <a:srgbClr val="000000"/>
                </a:solidFill>
                <a:latin typeface="Times New Roman" panose="02020603050405020304" pitchFamily="18" charset="0"/>
                <a:cs typeface="Times New Roman" panose="02020603050405020304" pitchFamily="18" charset="0"/>
              </a:rPr>
              <a:t>captured image is divided into small non-overlapping patches and each represents a segment of the image which include useful signal information or noise.</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lnSpc>
                <a:spcPct val="150000"/>
              </a:lnSpc>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Each </a:t>
            </a:r>
            <a:r>
              <a:rPr lang="en-US" sz="1600" dirty="0">
                <a:solidFill>
                  <a:srgbClr val="000000"/>
                </a:solidFill>
                <a:latin typeface="Times New Roman" panose="02020603050405020304" pitchFamily="18" charset="0"/>
                <a:cs typeface="Times New Roman" panose="02020603050405020304" pitchFamily="18" charset="0"/>
              </a:rPr>
              <a:t>patch is flattened and passed through a linear projection layer to perform patch </a:t>
            </a:r>
            <a:r>
              <a:rPr lang="en-US" sz="1600" dirty="0" err="1">
                <a:solidFill>
                  <a:srgbClr val="000000"/>
                </a:solidFill>
                <a:latin typeface="Times New Roman" panose="02020603050405020304" pitchFamily="18" charset="0"/>
                <a:cs typeface="Times New Roman" panose="02020603050405020304" pitchFamily="18" charset="0"/>
              </a:rPr>
              <a:t>embeddings</a:t>
            </a:r>
            <a:r>
              <a:rPr lang="en-US" sz="1600" dirty="0">
                <a:solidFill>
                  <a:srgbClr val="000000"/>
                </a:solidFill>
                <a:latin typeface="Times New Roman" panose="02020603050405020304" pitchFamily="18" charset="0"/>
                <a:cs typeface="Times New Roman" panose="02020603050405020304" pitchFamily="18" charset="0"/>
              </a:rPr>
              <a:t> that are inputs to the </a:t>
            </a:r>
            <a:r>
              <a:rPr lang="en-US" sz="1600" dirty="0" smtClean="0">
                <a:solidFill>
                  <a:srgbClr val="000000"/>
                </a:solidFill>
                <a:latin typeface="Times New Roman" panose="02020603050405020304" pitchFamily="18" charset="0"/>
                <a:cs typeface="Times New Roman" panose="02020603050405020304" pitchFamily="18" charset="0"/>
              </a:rPr>
              <a:t>transformer.</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lnSpc>
                <a:spcPct val="150000"/>
              </a:lnSpc>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Positional encodings are added to these </a:t>
            </a:r>
            <a:r>
              <a:rPr lang="en-US" sz="1600" dirty="0" err="1">
                <a:solidFill>
                  <a:srgbClr val="000000"/>
                </a:solidFill>
                <a:latin typeface="Times New Roman" panose="02020603050405020304" pitchFamily="18" charset="0"/>
                <a:cs typeface="Times New Roman" panose="02020603050405020304" pitchFamily="18" charset="0"/>
              </a:rPr>
              <a:t>embeddings</a:t>
            </a:r>
            <a:r>
              <a:rPr lang="en-US" sz="1600" dirty="0">
                <a:solidFill>
                  <a:srgbClr val="000000"/>
                </a:solidFill>
                <a:latin typeface="Times New Roman" panose="02020603050405020304" pitchFamily="18" charset="0"/>
                <a:cs typeface="Times New Roman" panose="02020603050405020304" pitchFamily="18" charset="0"/>
              </a:rPr>
              <a:t> to help the model understand the spatial relationship between </a:t>
            </a:r>
            <a:r>
              <a:rPr lang="en-US" sz="1600" dirty="0" smtClean="0">
                <a:solidFill>
                  <a:srgbClr val="000000"/>
                </a:solidFill>
                <a:latin typeface="Times New Roman" panose="02020603050405020304" pitchFamily="18" charset="0"/>
                <a:cs typeface="Times New Roman" panose="02020603050405020304" pitchFamily="18" charset="0"/>
              </a:rPr>
              <a:t>patches.</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p>
            <a:pPr algn="just"/>
            <a:r>
              <a:rPr lang="en-US" sz="1600" b="1" i="0" u="none" strike="noStrike" dirty="0">
                <a:solidFill>
                  <a:srgbClr val="000000"/>
                </a:solidFill>
                <a:effectLst/>
                <a:latin typeface="Times New Roman" panose="02020603050405020304" pitchFamily="18" charset="0"/>
                <a:cs typeface="Times New Roman" panose="02020603050405020304" pitchFamily="18" charset="0"/>
              </a:rPr>
              <a:t>2. Self-Attention Mechanism for Denoising</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p>
            <a:pPr marL="742950" lvl="1" indent="-285750" algn="just">
              <a:lnSpc>
                <a:spcPct val="150000"/>
              </a:lnSpc>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The </a:t>
            </a:r>
            <a:r>
              <a:rPr lang="en-US" sz="1600" dirty="0">
                <a:solidFill>
                  <a:srgbClr val="000000"/>
                </a:solidFill>
                <a:latin typeface="Times New Roman" panose="02020603050405020304" pitchFamily="18" charset="0"/>
                <a:cs typeface="Times New Roman" panose="02020603050405020304" pitchFamily="18" charset="0"/>
              </a:rPr>
              <a:t>model computes attention scores between different patches to differentiate the regions that contain useful signal patterns and noise in the context of signal </a:t>
            </a:r>
            <a:r>
              <a:rPr lang="en-US" sz="1600" dirty="0" err="1">
                <a:solidFill>
                  <a:srgbClr val="000000"/>
                </a:solidFill>
                <a:latin typeface="Times New Roman" panose="02020603050405020304" pitchFamily="18" charset="0"/>
                <a:cs typeface="Times New Roman" panose="02020603050405020304" pitchFamily="18" charset="0"/>
              </a:rPr>
              <a:t>denoising</a:t>
            </a:r>
            <a:r>
              <a:rPr lang="en-US" sz="1600" dirty="0">
                <a:solidFill>
                  <a:srgbClr val="000000"/>
                </a:solidFill>
                <a:latin typeface="Times New Roman" panose="02020603050405020304" pitchFamily="18" charset="0"/>
                <a:cs typeface="Times New Roman" panose="02020603050405020304" pitchFamily="18" charset="0"/>
              </a:rPr>
              <a:t>.</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lnSpc>
                <a:spcPct val="150000"/>
              </a:lnSpc>
              <a:buFont typeface="Arial" panose="020B0604020202020204" pitchFamily="34" charset="0"/>
              <a:buChar char="•"/>
            </a:pPr>
            <a:r>
              <a:rPr lang="en-US" sz="1600" dirty="0" err="1">
                <a:solidFill>
                  <a:srgbClr val="000000"/>
                </a:solidFill>
                <a:latin typeface="Times New Roman" panose="02020603050405020304" pitchFamily="18" charset="0"/>
                <a:cs typeface="Times New Roman" panose="02020603050405020304" pitchFamily="18" charset="0"/>
              </a:rPr>
              <a:t>ViT</a:t>
            </a:r>
            <a:r>
              <a:rPr lang="en-US" sz="1600" dirty="0">
                <a:solidFill>
                  <a:srgbClr val="000000"/>
                </a:solidFill>
                <a:latin typeface="Times New Roman" panose="02020603050405020304" pitchFamily="18" charset="0"/>
                <a:cs typeface="Times New Roman" panose="02020603050405020304" pitchFamily="18" charset="0"/>
              </a:rPr>
              <a:t> can selectively assign higher weights to signal patches and lower weights to noisy patches through this self-attention process.</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33400" y="457200"/>
            <a:ext cx="7926614" cy="685800"/>
          </a:xfrm>
        </p:spPr>
        <p:txBody>
          <a:bodyPr>
            <a:normAutofit fontScale="90000"/>
          </a:bodyPr>
          <a:lstStyle/>
          <a:p>
            <a:r>
              <a:rPr lang="en-US" altLang="ja-JP" sz="3400" dirty="0">
                <a:latin typeface="Times New Roman" panose="02020603050405020304" pitchFamily="18" charset="0"/>
                <a:cs typeface="Times New Roman" panose="02020603050405020304" pitchFamily="18" charset="0"/>
              </a:rPr>
              <a:t>Vision Transformer Work for Denoising in OCC</a:t>
            </a:r>
            <a:endParaRPr lang="en-US" sz="34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304800" y="1143000"/>
            <a:ext cx="8686800" cy="5062924"/>
          </a:xfrm>
          <a:prstGeom prst="rect">
            <a:avLst/>
          </a:prstGeom>
          <a:noFill/>
        </p:spPr>
        <p:txBody>
          <a:bodyPr wrap="square">
            <a:spAutoFit/>
          </a:bodyPr>
          <a:lstStyle/>
          <a:p>
            <a:pPr algn="just"/>
            <a:r>
              <a:rPr lang="en-US" sz="1600" b="1" i="0" u="none" strike="noStrike" dirty="0">
                <a:solidFill>
                  <a:srgbClr val="000000"/>
                </a:solidFill>
                <a:effectLst/>
                <a:latin typeface="Times New Roman" panose="02020603050405020304" pitchFamily="18" charset="0"/>
                <a:cs typeface="Times New Roman" panose="02020603050405020304" pitchFamily="18" charset="0"/>
              </a:rPr>
              <a:t>3. Feature Extraction</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The </a:t>
            </a:r>
            <a:r>
              <a:rPr lang="en-US" sz="1600" dirty="0" err="1">
                <a:solidFill>
                  <a:srgbClr val="000000"/>
                </a:solidFill>
                <a:latin typeface="Times New Roman" panose="02020603050405020304" pitchFamily="18" charset="0"/>
                <a:cs typeface="Times New Roman" panose="02020603050405020304" pitchFamily="18" charset="0"/>
              </a:rPr>
              <a:t>ViT</a:t>
            </a:r>
            <a:r>
              <a:rPr lang="en-US" sz="1600" dirty="0">
                <a:solidFill>
                  <a:srgbClr val="000000"/>
                </a:solidFill>
                <a:latin typeface="Times New Roman" panose="02020603050405020304" pitchFamily="18" charset="0"/>
                <a:cs typeface="Times New Roman" panose="02020603050405020304" pitchFamily="18" charset="0"/>
              </a:rPr>
              <a:t> extracts high-level features from the transformed patches after completing the attention mechanism processes.</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These </a:t>
            </a:r>
            <a:r>
              <a:rPr lang="en-US" sz="1600" dirty="0">
                <a:solidFill>
                  <a:srgbClr val="000000"/>
                </a:solidFill>
                <a:latin typeface="Times New Roman" panose="02020603050405020304" pitchFamily="18" charset="0"/>
                <a:cs typeface="Times New Roman" panose="02020603050405020304" pitchFamily="18" charset="0"/>
              </a:rPr>
              <a:t>features represent the </a:t>
            </a:r>
            <a:r>
              <a:rPr lang="en-US" sz="1600" dirty="0" err="1">
                <a:solidFill>
                  <a:srgbClr val="000000"/>
                </a:solidFill>
                <a:latin typeface="Times New Roman" panose="02020603050405020304" pitchFamily="18" charset="0"/>
                <a:cs typeface="Times New Roman" panose="02020603050405020304" pitchFamily="18" charset="0"/>
              </a:rPr>
              <a:t>denoised</a:t>
            </a:r>
            <a:r>
              <a:rPr lang="en-US" sz="1600" dirty="0">
                <a:solidFill>
                  <a:srgbClr val="000000"/>
                </a:solidFill>
                <a:latin typeface="Times New Roman" panose="02020603050405020304" pitchFamily="18" charset="0"/>
                <a:cs typeface="Times New Roman" panose="02020603050405020304" pitchFamily="18" charset="0"/>
              </a:rPr>
              <a:t> signal.</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Each transformed patch is passed through a feed-forward network (FFN) to further process the signal and remove any residual noise.</a:t>
            </a:r>
            <a:endParaRPr lang="en-US" sz="1600" dirty="0">
              <a:solidFill>
                <a:srgbClr val="000000"/>
              </a:solidFill>
              <a:latin typeface="Times New Roman" panose="02020603050405020304" pitchFamily="18" charset="0"/>
              <a:cs typeface="Times New Roman" panose="02020603050405020304" pitchFamily="18" charset="0"/>
            </a:endParaRPr>
          </a:p>
          <a:p>
            <a:pPr algn="just"/>
            <a:r>
              <a:rPr lang="en-US" sz="1600" b="1" i="0" u="none" strike="noStrike" dirty="0" smtClean="0">
                <a:solidFill>
                  <a:srgbClr val="000000"/>
                </a:solidFill>
                <a:effectLst/>
                <a:latin typeface="Times New Roman" panose="02020603050405020304" pitchFamily="18" charset="0"/>
                <a:cs typeface="Times New Roman" panose="02020603050405020304" pitchFamily="18" charset="0"/>
              </a:rPr>
              <a:t>4</a:t>
            </a:r>
            <a:r>
              <a:rPr lang="en-US" sz="1600" b="1" i="0" u="none" strike="noStrike" dirty="0">
                <a:solidFill>
                  <a:srgbClr val="000000"/>
                </a:solidFill>
                <a:effectLst/>
                <a:latin typeface="Times New Roman" panose="02020603050405020304" pitchFamily="18" charset="0"/>
                <a:cs typeface="Times New Roman" panose="02020603050405020304" pitchFamily="18" charset="0"/>
              </a:rPr>
              <a:t>. Denoising Temporal Sequences (Optional)</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The </a:t>
            </a:r>
            <a:r>
              <a:rPr lang="en-US" sz="1600" dirty="0">
                <a:solidFill>
                  <a:srgbClr val="000000"/>
                </a:solidFill>
                <a:latin typeface="Times New Roman" panose="02020603050405020304" pitchFamily="18" charset="0"/>
                <a:cs typeface="Times New Roman" panose="02020603050405020304" pitchFamily="18" charset="0"/>
              </a:rPr>
              <a:t>camera sensor captures frames continuously over time in UAV-based OCC communication process.</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By processing sequences of frames, </a:t>
            </a:r>
            <a:r>
              <a:rPr lang="en-US" sz="1600" dirty="0" err="1">
                <a:solidFill>
                  <a:srgbClr val="000000"/>
                </a:solidFill>
                <a:latin typeface="Times New Roman" panose="02020603050405020304" pitchFamily="18" charset="0"/>
                <a:cs typeface="Times New Roman" panose="02020603050405020304" pitchFamily="18" charset="0"/>
              </a:rPr>
              <a:t>ViT</a:t>
            </a:r>
            <a:r>
              <a:rPr lang="en-US" sz="1600" dirty="0">
                <a:solidFill>
                  <a:srgbClr val="000000"/>
                </a:solidFill>
                <a:latin typeface="Times New Roman" panose="02020603050405020304" pitchFamily="18" charset="0"/>
                <a:cs typeface="Times New Roman" panose="02020603050405020304" pitchFamily="18" charset="0"/>
              </a:rPr>
              <a:t> can be extended to handle temporal information where each frame represents a point in time</a:t>
            </a:r>
            <a:r>
              <a:rPr lang="en-US" sz="1600" dirty="0" smtClean="0">
                <a:solidFill>
                  <a:srgbClr val="000000"/>
                </a:solidFill>
                <a:latin typeface="Times New Roman" panose="02020603050405020304" pitchFamily="18" charset="0"/>
                <a:cs typeface="Times New Roman" panose="02020603050405020304" pitchFamily="18" charset="0"/>
              </a:rPr>
              <a:t>.</a:t>
            </a:r>
            <a:endParaRPr lang="en-US" sz="1600" dirty="0" smtClean="0">
              <a:solidFill>
                <a:srgbClr val="000000"/>
              </a:solidFill>
              <a:latin typeface="Times New Roman" panose="02020603050405020304" pitchFamily="18" charset="0"/>
              <a:cs typeface="Times New Roman" panose="02020603050405020304" pitchFamily="18" charset="0"/>
            </a:endParaRPr>
          </a:p>
          <a:p>
            <a:pPr marL="0" lvl="1" algn="just"/>
            <a:r>
              <a:rPr lang="en-US" sz="1600" b="1" i="0" u="none" strike="noStrike" dirty="0" smtClean="0">
                <a:solidFill>
                  <a:srgbClr val="000000"/>
                </a:solidFill>
                <a:effectLst/>
                <a:latin typeface="Times New Roman" panose="02020603050405020304" pitchFamily="18" charset="0"/>
                <a:cs typeface="Times New Roman" panose="02020603050405020304" pitchFamily="18" charset="0"/>
              </a:rPr>
              <a:t>5. Reconstruction of the </a:t>
            </a:r>
            <a:r>
              <a:rPr lang="en-US" sz="1600" b="1" i="0" u="none" strike="noStrike" dirty="0" err="1" smtClean="0">
                <a:solidFill>
                  <a:srgbClr val="000000"/>
                </a:solidFill>
                <a:effectLst/>
                <a:latin typeface="Times New Roman" panose="02020603050405020304" pitchFamily="18" charset="0"/>
                <a:cs typeface="Times New Roman" panose="02020603050405020304" pitchFamily="18" charset="0"/>
              </a:rPr>
              <a:t>Denoised</a:t>
            </a:r>
            <a:r>
              <a:rPr lang="en-US" sz="1600" b="1" i="0" u="none" strike="noStrike" dirty="0" smtClean="0">
                <a:solidFill>
                  <a:srgbClr val="000000"/>
                </a:solidFill>
                <a:effectLst/>
                <a:latin typeface="Times New Roman" panose="02020603050405020304" pitchFamily="18" charset="0"/>
                <a:cs typeface="Times New Roman" panose="02020603050405020304" pitchFamily="18" charset="0"/>
              </a:rPr>
              <a:t> Signal</a:t>
            </a:r>
            <a:endParaRPr lang="en-US" sz="16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The </a:t>
            </a:r>
            <a:r>
              <a:rPr lang="en-US" sz="1600" dirty="0">
                <a:solidFill>
                  <a:srgbClr val="000000"/>
                </a:solidFill>
                <a:latin typeface="Times New Roman" panose="02020603050405020304" pitchFamily="18" charset="0"/>
                <a:cs typeface="Times New Roman" panose="02020603050405020304" pitchFamily="18" charset="0"/>
              </a:rPr>
              <a:t>final step is to reconstruct the </a:t>
            </a:r>
            <a:r>
              <a:rPr lang="en-US" sz="1600" dirty="0" err="1">
                <a:solidFill>
                  <a:srgbClr val="000000"/>
                </a:solidFill>
                <a:latin typeface="Times New Roman" panose="02020603050405020304" pitchFamily="18" charset="0"/>
                <a:cs typeface="Times New Roman" panose="02020603050405020304" pitchFamily="18" charset="0"/>
              </a:rPr>
              <a:t>denoised</a:t>
            </a:r>
            <a:r>
              <a:rPr lang="en-US" sz="1600" dirty="0">
                <a:solidFill>
                  <a:srgbClr val="000000"/>
                </a:solidFill>
                <a:latin typeface="Times New Roman" panose="02020603050405020304" pitchFamily="18" charset="0"/>
                <a:cs typeface="Times New Roman" panose="02020603050405020304" pitchFamily="18" charset="0"/>
              </a:rPr>
              <a:t> image after processing the patches through the </a:t>
            </a:r>
            <a:r>
              <a:rPr lang="en-US" sz="1600" dirty="0" err="1">
                <a:solidFill>
                  <a:srgbClr val="000000"/>
                </a:solidFill>
                <a:latin typeface="Times New Roman" panose="02020603050405020304" pitchFamily="18" charset="0"/>
                <a:cs typeface="Times New Roman" panose="02020603050405020304" pitchFamily="18" charset="0"/>
              </a:rPr>
              <a:t>ViT</a:t>
            </a:r>
            <a:r>
              <a:rPr lang="en-US" sz="1600" dirty="0">
                <a:solidFill>
                  <a:srgbClr val="000000"/>
                </a:solidFill>
                <a:latin typeface="Times New Roman" panose="02020603050405020304" pitchFamily="18" charset="0"/>
                <a:cs typeface="Times New Roman" panose="02020603050405020304" pitchFamily="18" charset="0"/>
              </a:rPr>
              <a:t> layers.</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the output patches from the transformer are reshaped back into original image format resulting in a </a:t>
            </a:r>
            <a:r>
              <a:rPr lang="en-US" sz="1600" dirty="0" err="1">
                <a:solidFill>
                  <a:srgbClr val="000000"/>
                </a:solidFill>
                <a:latin typeface="Times New Roman" panose="02020603050405020304" pitchFamily="18" charset="0"/>
                <a:cs typeface="Times New Roman" panose="02020603050405020304" pitchFamily="18" charset="0"/>
              </a:rPr>
              <a:t>denoised</a:t>
            </a:r>
            <a:r>
              <a:rPr lang="en-US" sz="1600" dirty="0">
                <a:solidFill>
                  <a:srgbClr val="000000"/>
                </a:solidFill>
                <a:latin typeface="Times New Roman" panose="02020603050405020304" pitchFamily="18" charset="0"/>
                <a:cs typeface="Times New Roman" panose="02020603050405020304" pitchFamily="18" charset="0"/>
              </a:rPr>
              <a:t> version that has enhanced the LED signal and reduced noise.</a:t>
            </a: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gn="just">
              <a:spcAft>
                <a:spcPts val="600"/>
              </a:spcAft>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the OCC decoder will interpret the modulated light signal to recover the transmitted data using that </a:t>
            </a:r>
            <a:r>
              <a:rPr lang="en-US" sz="1600" dirty="0" err="1">
                <a:solidFill>
                  <a:srgbClr val="000000"/>
                </a:solidFill>
                <a:latin typeface="Times New Roman" panose="02020603050405020304" pitchFamily="18" charset="0"/>
                <a:cs typeface="Times New Roman" panose="02020603050405020304" pitchFamily="18" charset="0"/>
              </a:rPr>
              <a:t>denoised</a:t>
            </a:r>
            <a:r>
              <a:rPr lang="en-US" sz="1600" dirty="0">
                <a:solidFill>
                  <a:srgbClr val="000000"/>
                </a:solidFill>
                <a:latin typeface="Times New Roman" panose="02020603050405020304" pitchFamily="18" charset="0"/>
                <a:cs typeface="Times New Roman" panose="02020603050405020304" pitchFamily="18" charset="0"/>
              </a:rPr>
              <a:t> frame.</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1"/>
          <a:stretch>
            <a:fillRect/>
          </a:stretch>
        </p:blipFill>
        <p:spPr>
          <a:xfrm>
            <a:off x="1143000" y="1219200"/>
            <a:ext cx="6997864" cy="3962400"/>
          </a:xfrm>
          <a:prstGeom prst="rect">
            <a:avLst/>
          </a:prstGeom>
        </p:spPr>
      </p:pic>
      <p:sp>
        <p:nvSpPr>
          <p:cNvPr id="6" name="Title 1"/>
          <p:cNvSpPr txBox="1"/>
          <p:nvPr/>
        </p:nvSpPr>
        <p:spPr>
          <a:xfrm>
            <a:off x="609600" y="5328458"/>
            <a:ext cx="7926614" cy="38654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1400" dirty="0" smtClean="0">
                <a:latin typeface="Times New Roman" panose="02020603050405020304" pitchFamily="18" charset="0"/>
                <a:cs typeface="Times New Roman" panose="02020603050405020304" pitchFamily="18" charset="0"/>
              </a:rPr>
              <a:t>&lt;</a:t>
            </a:r>
            <a:r>
              <a:rPr lang="en-US" altLang="ja-JP" sz="1400" dirty="0" err="1" smtClean="0">
                <a:latin typeface="Times New Roman" panose="02020603050405020304" pitchFamily="18" charset="0"/>
                <a:cs typeface="Times New Roman" panose="02020603050405020304" pitchFamily="18" charset="0"/>
              </a:rPr>
              <a:t>Denoising</a:t>
            </a:r>
            <a:r>
              <a:rPr lang="en-US" altLang="ja-JP" sz="1400" dirty="0" smtClean="0">
                <a:latin typeface="Times New Roman" panose="02020603050405020304" pitchFamily="18" charset="0"/>
                <a:cs typeface="Times New Roman" panose="02020603050405020304" pitchFamily="18" charset="0"/>
              </a:rPr>
              <a:t> Vision Transformers&gt;</a:t>
            </a:r>
            <a:endParaRPr lang="en-US" sz="14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7032</Words>
  <Application>WPS Presentation</Application>
  <PresentationFormat>On-screen Show (4:3)</PresentationFormat>
  <Paragraphs>95</Paragraphs>
  <Slides>12</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12</vt:i4>
      </vt:variant>
    </vt:vector>
  </HeadingPairs>
  <TitlesOfParts>
    <vt:vector size="24" baseType="lpstr">
      <vt:lpstr>Arial</vt:lpstr>
      <vt:lpstr>SimSun</vt:lpstr>
      <vt:lpstr>Wingdings</vt:lpstr>
      <vt:lpstr>Times New Roman</vt:lpstr>
      <vt:lpstr>맑은 고딕</vt:lpstr>
      <vt:lpstr>Verdana</vt:lpstr>
      <vt:lpstr>MS PGothic</vt:lpstr>
      <vt:lpstr>굴림</vt:lpstr>
      <vt:lpstr>Microsoft YaHei</vt:lpstr>
      <vt:lpstr>Arial Unicode MS</vt:lpstr>
      <vt:lpstr>Calibri</vt:lpstr>
      <vt:lpstr>Office Theme</vt:lpstr>
      <vt:lpstr>PowerPoint 演示文稿</vt:lpstr>
      <vt:lpstr>PowerPoint 演示文稿</vt:lpstr>
      <vt:lpstr>Contents</vt:lpstr>
      <vt:lpstr>Background</vt:lpstr>
      <vt:lpstr>Overview of the Vision Transformer (ViT) in Signal Denoising</vt:lpstr>
      <vt:lpstr>ViT Architecture</vt:lpstr>
      <vt:lpstr>Vision Transformer Work for Denoising in OCC</vt:lpstr>
      <vt:lpstr>Vision Transformer Work for Denoising in OCC</vt:lpstr>
      <vt:lpstr>PowerPoint 演示文稿</vt:lpstr>
      <vt:lpstr>Key Advantages of Vision Transformers for OCC Denoising</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Adnan Adnan</cp:lastModifiedBy>
  <cp:revision>1039</cp:revision>
  <cp:lastPrinted>2017-05-07T15:48:00Z</cp:lastPrinted>
  <dcterms:created xsi:type="dcterms:W3CDTF">2010-05-15T17:50:00Z</dcterms:created>
  <dcterms:modified xsi:type="dcterms:W3CDTF">2024-09-12T03:45:52Z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C30F13FF19814D7A9C4F0805B079DFB4_13</vt:lpwstr>
  </property>
  <property fmtid="{D5CDD505-2E9C-101B-9397-08002B2CF9AE}" pid="3" name="KSOProductBuildVer">
    <vt:lpwstr>1033-12.2.0.18199</vt:lpwstr>
  </property>
</Properties>
</file>