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2"/>
  </p:handoutMasterIdLst>
  <p:sldIdLst>
    <p:sldId id="346" r:id="rId3"/>
    <p:sldId id="311" r:id="rId4"/>
    <p:sldId id="371" r:id="rId6"/>
    <p:sldId id="372" r:id="rId7"/>
    <p:sldId id="382" r:id="rId8"/>
    <p:sldId id="381" r:id="rId9"/>
    <p:sldId id="365" r:id="rId10"/>
    <p:sldId id="366"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84383" autoAdjust="0"/>
  </p:normalViewPr>
  <p:slideViewPr>
    <p:cSldViewPr showGuides="1">
      <p:cViewPr varScale="1">
        <p:scale>
          <a:sx n="80" d="100"/>
          <a:sy n="80" d="100"/>
        </p:scale>
        <p:origin x="786" y="96"/>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7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fld>
            <a:endParaRPr lang="en-US"/>
          </a:p>
        </p:txBody>
      </p:sp>
    </p:spTree>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Optimizing Drone Battery Efficiency to Enhance OCC in Drone Networks using an ML-based IoT System for Next-Generation OWC</a:t>
            </a:r>
            <a:endParaRPr lang="en-US" b="0" dirty="0"/>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endParaRPr lang="en-US"/>
          </a:p>
        </p:txBody>
      </p:sp>
      <p:sp>
        <p:nvSpPr>
          <p:cNvPr id="6" name="Slide Number Placeholder 5"/>
          <p:cNvSpPr>
            <a:spLocks noGrp="1"/>
          </p:cNvSpPr>
          <p:nvPr>
            <p:ph type="sldNum" sz="quarter" idx="5"/>
          </p:nvPr>
        </p:nvSpPr>
        <p:spPr/>
        <p:txBody>
          <a:bodyPr/>
          <a:lstStyle/>
          <a:p>
            <a:fld id="{15234A02-7D3B-CD49-A0E0-CACF1D6BF2B3}"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endParaRPr lang="en-US"/>
          </a:p>
        </p:txBody>
      </p:sp>
      <p:sp>
        <p:nvSpPr>
          <p:cNvPr id="6" name="Slide Number Placeholder 5"/>
          <p:cNvSpPr>
            <a:spLocks noGrp="1"/>
          </p:cNvSpPr>
          <p:nvPr>
            <p:ph type="sldNum" sz="quarter" idx="5"/>
          </p:nvPr>
        </p:nvSpPr>
        <p:spPr/>
        <p:txBody>
          <a:bodyPr/>
          <a:lstStyle/>
          <a:p>
            <a:fld id="{15234A02-7D3B-CD49-A0E0-CACF1D6BF2B3}"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b="0" i="0" u="none" strike="noStrike" dirty="0">
                <a:solidFill>
                  <a:srgbClr val="000000"/>
                </a:solidFill>
                <a:effectLst/>
                <a:latin typeface="-webkit-standard"/>
              </a:rPr>
              <a:t>Maintaining sufficient battery levels is crucial for ensuring that OCC operates optimally in drone systems. So based on the paper that I read, </a:t>
            </a:r>
            <a:r>
              <a:rPr lang="en-US" sz="1200" b="1" dirty="0">
                <a:latin typeface="Times New Roman" panose="02020603050405020304" pitchFamily="18" charset="0"/>
                <a:cs typeface="Times New Roman" panose="02020603050405020304" pitchFamily="18" charset="0"/>
              </a:rPr>
              <a:t>Deep Neural Networks (DNN)</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Random Forest (RF), </a:t>
            </a:r>
            <a:r>
              <a:rPr lang="en-US" sz="1200" dirty="0">
                <a:latin typeface="Times New Roman" panose="02020603050405020304" pitchFamily="18" charset="0"/>
                <a:cs typeface="Times New Roman" panose="02020603050405020304" pitchFamily="18" charset="0"/>
              </a:rPr>
              <a:t>This approach aims to increase the lifetime and efficiency of UAV batteries and enhance the reliability of UAV operations.</a:t>
            </a:r>
            <a:endParaRPr lang="en-US" sz="1200" dirty="0">
              <a:latin typeface="Times New Roman" panose="02020603050405020304" pitchFamily="18" charset="0"/>
              <a:cs typeface="Times New Roman" panose="02020603050405020304" pitchFamily="18" charset="0"/>
            </a:endParaRPr>
          </a:p>
          <a:p>
            <a:endParaRPr lang="en-US" b="0" i="0" u="none" strike="noStrike" dirty="0">
              <a:solidFill>
                <a:srgbClr val="000000"/>
              </a:solidFill>
              <a:effectLst/>
              <a:latin typeface="-webkit-standard"/>
            </a:endParaRPr>
          </a:p>
          <a:p>
            <a:r>
              <a:rPr lang="en-US" b="0" i="0" u="none" strike="noStrike" dirty="0">
                <a:solidFill>
                  <a:srgbClr val="000000"/>
                </a:solidFill>
                <a:effectLst/>
                <a:latin typeface="-webkit-standard"/>
              </a:rPr>
              <a:t>So how it works:</a:t>
            </a:r>
            <a:endParaRPr lang="en-US" b="0" i="0" u="none" strike="noStrike" dirty="0">
              <a:solidFill>
                <a:srgbClr val="000000"/>
              </a:solidFill>
              <a:effectLst/>
              <a:latin typeface="-webkit-standard"/>
            </a:endParaRPr>
          </a:p>
          <a:p>
            <a:pPr algn="just"/>
            <a:r>
              <a:rPr lang="en-US" sz="1200" dirty="0">
                <a:effectLst/>
                <a:latin typeface="Times New Roman" panose="02020603050405020304" pitchFamily="18" charset="0"/>
                <a:cs typeface="Times New Roman" panose="02020603050405020304" pitchFamily="18" charset="0"/>
              </a:rPr>
              <a:t>1. Sensor readings (voltage, current and temperature) are taken from the UAV battery by the mesh network and sent to the gateway. Next, the gateway uploads the data into the cloud server. </a:t>
            </a:r>
            <a:endParaRPr lang="en-US" sz="1200" dirty="0">
              <a:effectLst/>
              <a:latin typeface="Times New Roman" panose="02020603050405020304" pitchFamily="18" charset="0"/>
              <a:cs typeface="Times New Roman" panose="02020603050405020304" pitchFamily="18" charset="0"/>
            </a:endParaRPr>
          </a:p>
          <a:p>
            <a:pPr algn="just"/>
            <a:r>
              <a:rPr lang="en-US" sz="1200" dirty="0">
                <a:effectLst/>
                <a:latin typeface="Times New Roman" panose="02020603050405020304" pitchFamily="18" charset="0"/>
                <a:cs typeface="Times New Roman" panose="02020603050405020304" pitchFamily="18" charset="0"/>
              </a:rPr>
              <a:t>Additionally, the gateway analyzes the data using the trained ML models and sends the results to the mobile app and the mesh network. </a:t>
            </a:r>
            <a:endParaRPr lang="en-US" sz="1200" dirty="0">
              <a:effectLst/>
              <a:latin typeface="Times New Roman" panose="02020603050405020304" pitchFamily="18" charset="0"/>
              <a:cs typeface="Times New Roman" panose="02020603050405020304" pitchFamily="18" charset="0"/>
            </a:endParaRPr>
          </a:p>
          <a:p>
            <a:pPr algn="just"/>
            <a:r>
              <a:rPr lang="en-US" sz="1200" dirty="0">
                <a:effectLst/>
                <a:latin typeface="Times New Roman" panose="02020603050405020304" pitchFamily="18" charset="0"/>
                <a:cs typeface="Times New Roman" panose="02020603050405020304" pitchFamily="18" charset="0"/>
              </a:rPr>
              <a:t>2. The cloud server stores all the sensor readings and processes the data from the gateway. The processing done on the cloud is the re-training of the ML models with the new data so the performance of the ML model is being improved constantly and the new model can be deployed to the gateway. </a:t>
            </a:r>
            <a:endParaRPr lang="en-US" sz="1200" dirty="0">
              <a:effectLst/>
              <a:latin typeface="Times New Roman" panose="02020603050405020304" pitchFamily="18" charset="0"/>
              <a:cs typeface="Times New Roman" panose="02020603050405020304" pitchFamily="18" charset="0"/>
            </a:endParaRPr>
          </a:p>
          <a:p>
            <a:pPr algn="just"/>
            <a:r>
              <a:rPr lang="en-US" sz="1200" dirty="0">
                <a:effectLst/>
                <a:latin typeface="Times New Roman" panose="02020603050405020304" pitchFamily="18" charset="0"/>
                <a:cs typeface="Times New Roman" panose="02020603050405020304" pitchFamily="18" charset="0"/>
              </a:rPr>
              <a:t>3. the ML models would produce an output for SoC and </a:t>
            </a:r>
            <a:r>
              <a:rPr lang="en-US" sz="1200" dirty="0" err="1">
                <a:effectLst/>
                <a:latin typeface="Times New Roman" panose="02020603050405020304" pitchFamily="18" charset="0"/>
                <a:cs typeface="Times New Roman" panose="02020603050405020304" pitchFamily="18" charset="0"/>
              </a:rPr>
              <a:t>SoH</a:t>
            </a:r>
            <a:r>
              <a:rPr lang="en-US" sz="1200" dirty="0">
                <a:effectLst/>
                <a:latin typeface="Times New Roman" panose="02020603050405020304" pitchFamily="18" charset="0"/>
                <a:cs typeface="Times New Roman" panose="02020603050405020304" pitchFamily="18" charset="0"/>
              </a:rPr>
              <a:t> based on the sensor readings. </a:t>
            </a:r>
            <a:endParaRPr lang="en-US" sz="1200" dirty="0">
              <a:latin typeface="Times New Roman" panose="02020603050405020304" pitchFamily="18" charset="0"/>
              <a:cs typeface="Times New Roman" panose="02020603050405020304" pitchFamily="18" charset="0"/>
            </a:endParaRPr>
          </a:p>
          <a:p>
            <a:pPr algn="just"/>
            <a:r>
              <a:rPr lang="en-US" sz="1200" dirty="0">
                <a:effectLst/>
                <a:latin typeface="Times New Roman" panose="02020603050405020304" pitchFamily="18" charset="0"/>
                <a:cs typeface="Times New Roman" panose="02020603050405020304" pitchFamily="18" charset="0"/>
              </a:rPr>
              <a:t>4. Following the accurate SoC and </a:t>
            </a:r>
            <a:r>
              <a:rPr lang="en-US" sz="1200" dirty="0" err="1">
                <a:effectLst/>
                <a:latin typeface="Times New Roman" panose="02020603050405020304" pitchFamily="18" charset="0"/>
                <a:cs typeface="Times New Roman" panose="02020603050405020304" pitchFamily="18" charset="0"/>
              </a:rPr>
              <a:t>SoH</a:t>
            </a:r>
            <a:r>
              <a:rPr lang="en-US" sz="1200" dirty="0">
                <a:effectLst/>
                <a:latin typeface="Times New Roman" panose="02020603050405020304" pitchFamily="18" charset="0"/>
                <a:cs typeface="Times New Roman" panose="02020603050405020304" pitchFamily="18" charset="0"/>
              </a:rPr>
              <a:t> predictions, the BMS can provide great insights to the user such as the expected flight time. In addition, the BMS can issue warnings of extensive battery degradation and time of replacement. </a:t>
            </a:r>
            <a:endParaRPr lang="en-US" sz="1200" dirty="0">
              <a:effectLst/>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5. This results in enhanced energy efficiency and prolonged UAV operation by balancing the power needs of the OCC with the UAV's limited battery resources. [2]</a:t>
            </a:r>
            <a:endParaRPr lang="en-US" altLang="ja-JP" sz="1200" dirty="0">
              <a:latin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endParaRPr lang="en-US"/>
          </a:p>
        </p:txBody>
      </p:sp>
      <p:sp>
        <p:nvSpPr>
          <p:cNvPr id="6" name="Slide Number Placeholder 5"/>
          <p:cNvSpPr>
            <a:spLocks noGrp="1"/>
          </p:cNvSpPr>
          <p:nvPr>
            <p:ph type="sldNum" sz="quarter" idx="5"/>
          </p:nvPr>
        </p:nvSpPr>
        <p:spPr/>
        <p:txBody>
          <a:bodyPr/>
          <a:lstStyle/>
          <a:p>
            <a:fld id="{15234A02-7D3B-CD49-A0E0-CACF1D6BF2B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anose="02020603050405020304" pitchFamily="18" charset="0"/>
                <a:cs typeface="Times New Roman" panose="02020603050405020304" pitchFamily="18" charset="0"/>
              </a:rPr>
              <a:t>DCN 15-19-0551-00-0vat</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2020</a:t>
            </a:r>
            <a:endParaRPr lang="en-US" sz="1400" b="1"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solidFill>
                  <a:schemeClr val="tx1"/>
                </a:solidFill>
                <a:latin typeface="Times New Roman" panose="02020603050405020304" pitchFamily="18" charset="0"/>
                <a:cs typeface="Times New Roman" panose="02020603050405020304" pitchFamily="18" charset="0"/>
              </a:rPr>
              <a:t>September 2024</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3"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i="0" dirty="0">
                <a:solidFill>
                  <a:schemeClr val="tx1"/>
                </a:solidFill>
                <a:effectLst/>
                <a:highlight>
                  <a:srgbClr val="FFFFFF"/>
                </a:highlight>
                <a:latin typeface="Verdana" panose="020B0604030504040204" pitchFamily="34" charset="0"/>
              </a:rPr>
              <a:t>IG NG-OWC</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fld>
            <a:endParaRPr lang="en-US"/>
          </a:p>
        </p:txBody>
      </p:sp>
      <p:sp>
        <p:nvSpPr>
          <p:cNvPr id="7"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fld>
            <a:endParaRPr lang="en-US"/>
          </a:p>
        </p:txBody>
      </p:sp>
      <p:sp>
        <p:nvSpPr>
          <p:cNvPr id="10"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fld>
            <a:endParaRPr lang="en-US"/>
          </a:p>
        </p:txBody>
      </p:sp>
      <p:sp>
        <p:nvSpPr>
          <p:cNvPr id="6"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fld>
            <a:endParaRPr lang="en-US"/>
          </a:p>
        </p:txBody>
      </p:sp>
      <p:sp>
        <p:nvSpPr>
          <p:cNvPr id="5"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Slide</a:t>
            </a:r>
            <a:endParaRPr lang="en-US" sz="1400" dirty="0">
              <a:latin typeface="Times New Roman" panose="02020603050405020304" pitchFamily="18" charset="0"/>
              <a:cs typeface="Times New Roman" panose="02020603050405020304" pitchFamily="18" charset="0"/>
            </a:endParaRPr>
          </a:p>
        </p:txBody>
      </p:sp>
      <p:sp>
        <p:nvSpPr>
          <p:cNvPr id="12" name="Slide Number Placeholder 5"/>
          <p:cNvSpPr txBox="1"/>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
        <p:nvSpPr>
          <p:cNvPr id="13" name="Footer Placeholder 1"/>
          <p:cNvSpPr txBox="1"/>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doi.org/10.1038/s41598-022-2202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6200" y="533400"/>
            <a:ext cx="8991600" cy="5539978"/>
          </a:xfrm>
          <a:prstGeom prst="rect">
            <a:avLst/>
          </a:prstGeom>
          <a:noFill/>
          <a:ln w="12700">
            <a:noFill/>
            <a:miter lim="800000"/>
            <a:headEnd type="none" w="sm" len="sm"/>
            <a:tailEnd type="none" w="sm" len="sm"/>
          </a:ln>
          <a:effectLst/>
        </p:spPr>
        <p:txBody>
          <a:bodyPr>
            <a:spAutoFit/>
          </a:bodyPr>
          <a:lstStyle/>
          <a:p>
            <a:pPr algn="ctr"/>
            <a:r>
              <a:rPr lang="en-US" altLang="ja-JP" b="1" u="sng" dirty="0">
                <a:effectLst>
                  <a:outerShdw blurRad="38100" dist="38100" dir="2700000" algn="tl">
                    <a:srgbClr val="C0C0C0"/>
                  </a:outerShdw>
                </a:effectLst>
                <a:latin typeface="Times New Roman" panose="02020603050405020304" pitchFamily="18" charset="0"/>
                <a:ea typeface="MS PGothic" panose="020B0600070205080204" charset="-128"/>
                <a:cs typeface="Times New Roman" panose="02020603050405020304" pitchFamily="18" charset="0"/>
              </a:rPr>
              <a:t>IG NG-OWC</a:t>
            </a:r>
            <a:endParaRPr lang="en-US" altLang="ja-JP" sz="1600" b="1" dirty="0">
              <a:latin typeface="Times New Roman" panose="02020603050405020304" pitchFamily="18" charset="0"/>
              <a:ea typeface="MS PGothic" panose="020B0600070205080204" charset="-128"/>
              <a:cs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Submission Title:</a:t>
            </a:r>
            <a:r>
              <a:rPr lang="en-US" altLang="ja-JP" sz="1600" dirty="0">
                <a:latin typeface="Times New Roman" panose="02020603050405020304" pitchFamily="18" charset="0"/>
                <a:ea typeface="MS PGothic" panose="020B0600070205080204" charset="-128"/>
                <a:cs typeface="Times New Roman" panose="02020603050405020304" pitchFamily="18" charset="0"/>
              </a:rPr>
              <a:t> Machine Learning-Driven </a:t>
            </a:r>
            <a:r>
              <a:rPr lang="en-US" altLang="ja-JP" sz="1600" b="0" dirty="0">
                <a:latin typeface="Times New Roman" panose="02020603050405020304" pitchFamily="18" charset="0"/>
                <a:ea typeface="MS PGothic" panose="020B0600070205080204" charset="-128"/>
                <a:cs typeface="Times New Roman" panose="02020603050405020304" pitchFamily="18" charset="0"/>
              </a:rPr>
              <a:t>Optimization of Drone Battery Efficiency </a:t>
            </a:r>
            <a:r>
              <a:rPr lang="en-US" altLang="ja-JP" sz="1600" dirty="0">
                <a:latin typeface="Times New Roman" panose="02020603050405020304" pitchFamily="18" charset="0"/>
                <a:ea typeface="MS PGothic" panose="020B0600070205080204" charset="-128"/>
                <a:cs typeface="Times New Roman" panose="02020603050405020304" pitchFamily="18" charset="0"/>
              </a:rPr>
              <a:t>to</a:t>
            </a:r>
            <a:r>
              <a:rPr lang="en-US" altLang="ja-JP" sz="1600" b="0" dirty="0">
                <a:latin typeface="Times New Roman" panose="02020603050405020304" pitchFamily="18" charset="0"/>
                <a:ea typeface="MS PGothic" panose="020B0600070205080204" charset="-128"/>
                <a:cs typeface="Times New Roman" panose="02020603050405020304" pitchFamily="18" charset="0"/>
              </a:rPr>
              <a:t> Enhance OCC for NG-OWC</a:t>
            </a:r>
            <a:endParaRPr lang="en-US" altLang="ja-JP" sz="1600" dirty="0">
              <a:solidFill>
                <a:srgbClr val="FF0000"/>
              </a:solidFill>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Date Submitted: </a:t>
            </a:r>
            <a:r>
              <a:rPr lang="en-US" altLang="ja-JP" sz="1600" dirty="0">
                <a:solidFill>
                  <a:srgbClr val="FF0000"/>
                </a:solidFill>
                <a:latin typeface="Times New Roman" panose="02020603050405020304" pitchFamily="18" charset="0"/>
                <a:ea typeface="MS PGothic" panose="020B0600070205080204" charset="-128"/>
                <a:cs typeface="Times New Roman" panose="02020603050405020304" pitchFamily="18" charset="0"/>
              </a:rPr>
              <a:t>-</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Source: </a:t>
            </a:r>
            <a:r>
              <a:rPr lang="en-US" altLang="ja-JP" sz="1600" dirty="0">
                <a:latin typeface="Times New Roman" panose="02020603050405020304" pitchFamily="18" charset="0"/>
                <a:ea typeface="MS PGothic" panose="020B0600070205080204" charset="-128"/>
                <a:cs typeface="Times New Roman" panose="02020603050405020304" pitchFamily="18" charset="0"/>
              </a:rPr>
              <a:t>Zalza Karima</a:t>
            </a:r>
            <a:r>
              <a:rPr lang="en-US" altLang="zh-CN" sz="1600" dirty="0">
                <a:latin typeface="Times New Roman" panose="02020603050405020304" pitchFamily="18" charset="0"/>
                <a:cs typeface="Times New Roman" panose="02020603050405020304" pitchFamily="18" charset="0"/>
              </a:rPr>
              <a:t>, Nguyen Ngoc Huy, Yeong Min Jang</a:t>
            </a:r>
            <a:r>
              <a:rPr lang="en-US" altLang="zh-CN" sz="1600" dirty="0">
                <a:latin typeface="Times New Roman" panose="02020603050405020304" pitchFamily="18" charset="0"/>
                <a:ea typeface="MS PGothic" panose="020B0600070205080204" charset="-128"/>
                <a:cs typeface="Times New Roman" panose="02020603050405020304" pitchFamily="18" charset="0"/>
              </a:rPr>
              <a:t>,</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ko-KR" sz="1600" dirty="0">
                <a:latin typeface="Times New Roman" panose="02020603050405020304" pitchFamily="18" charset="0"/>
                <a:ea typeface="굴림" panose="020B0600000101010101" charset="-127"/>
                <a:cs typeface="Times New Roman" panose="02020603050405020304" pitchFamily="18" charset="0"/>
              </a:rPr>
              <a:t>Kookmin University</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Address: Room #603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Mirae</a:t>
            </a:r>
            <a:r>
              <a:rPr lang="en-US" altLang="ja-JP" sz="1600" dirty="0">
                <a:latin typeface="Times New Roman" panose="02020603050405020304" pitchFamily="18" charset="0"/>
                <a:ea typeface="MS PGothic" panose="020B0600070205080204" charset="-128"/>
                <a:cs typeface="Times New Roman" panose="02020603050405020304" pitchFamily="18" charset="0"/>
              </a:rPr>
              <a:t> Building,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Kookmin</a:t>
            </a:r>
            <a:r>
              <a:rPr lang="en-US" altLang="ja-JP" sz="1600" dirty="0">
                <a:latin typeface="Times New Roman" panose="02020603050405020304" pitchFamily="18" charset="0"/>
                <a:ea typeface="MS PGothic" panose="020B0600070205080204" charset="-128"/>
                <a:cs typeface="Times New Roman" panose="02020603050405020304" pitchFamily="18" charset="0"/>
              </a:rPr>
              <a:t> University, 77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Jeongneung</a:t>
            </a:r>
            <a:r>
              <a:rPr lang="en-US" altLang="ja-JP" sz="1600" dirty="0">
                <a:latin typeface="Times New Roman" panose="02020603050405020304" pitchFamily="18" charset="0"/>
                <a:ea typeface="MS PGothic" panose="020B0600070205080204" charset="-128"/>
                <a:cs typeface="Times New Roman" panose="02020603050405020304" pitchFamily="18" charset="0"/>
              </a:rPr>
              <a:t>-Ro,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Seongbuk</a:t>
            </a:r>
            <a:r>
              <a:rPr lang="en-US" altLang="ja-JP" sz="1600" dirty="0">
                <a:latin typeface="Times New Roman" panose="02020603050405020304" pitchFamily="18" charset="0"/>
                <a:ea typeface="MS PGothic" panose="020B0600070205080204" charset="-128"/>
                <a:cs typeface="Times New Roman" panose="02020603050405020304" pitchFamily="18" charset="0"/>
              </a:rPr>
              <a:t>-Gu, Seoul, 136702, Republic of Korea</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Voice: +82-2-910-5068  				E-Mail: yjang</a:t>
            </a:r>
            <a:r>
              <a:rPr lang="en-US" altLang="ko-KR" sz="1600" dirty="0">
                <a:latin typeface="Times New Roman" panose="02020603050405020304" pitchFamily="18" charset="0"/>
                <a:ea typeface="굴림" panose="020B0600000101010101" charset="-127"/>
                <a:cs typeface="Times New Roman" panose="02020603050405020304" pitchFamily="18" charset="0"/>
              </a:rPr>
              <a:t>@kookmin.ac.kr</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Re: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ja-JP" dirty="0">
                <a:latin typeface="Times New Roman" panose="02020603050405020304" pitchFamily="18" charset="0"/>
                <a:ea typeface="MS PGothic" panose="020B0600070205080204" charset="-128"/>
                <a:cs typeface="Times New Roman" panose="02020603050405020304" pitchFamily="18" charset="0"/>
              </a:rPr>
              <a:t>	</a:t>
            </a:r>
            <a:endParaRPr lang="en-US" altLang="ja-JP"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Abstract:</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Presenting the way to optimize battery for enhancing OCC in drone systems for NG-OWC</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Purpose:</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Presentation for contribution on IG NG-OWC</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lgn="just"/>
            <a:r>
              <a:rPr lang="en-US" altLang="ja-JP" sz="1600" b="1" dirty="0">
                <a:latin typeface="Times New Roman" panose="02020603050405020304" pitchFamily="18" charset="0"/>
                <a:ea typeface="MS PGothic" panose="020B0600070205080204" charset="-128"/>
                <a:cs typeface="Times New Roman" panose="02020603050405020304" pitchFamily="18" charset="0"/>
              </a:rPr>
              <a:t>Notice: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lgn="just"/>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Release: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The contributor acknowledges and accepts that this contribution becomes the property of IEEE and may be made publicly available by IG NG-OWC.	</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4300" b="1" dirty="0">
                <a:latin typeface="Times New Roman" panose="02020603050405020304" pitchFamily="18" charset="0"/>
                <a:ea typeface="MS PGothic" panose="020B0600070205080204" charset="-128"/>
                <a:cs typeface="Times New Roman" panose="02020603050405020304" pitchFamily="18" charset="0"/>
              </a:rPr>
              <a:t>Machine Learning-Driven Optimization of Drone Battery Efficiency to Enhance OCC for NG-OWC</a:t>
            </a:r>
            <a:br>
              <a:rPr lang="en-US" altLang="ja-JP" dirty="0">
                <a:solidFill>
                  <a:srgbClr val="FF0000"/>
                </a:solidFill>
                <a:ea typeface="MS PGothic" panose="020B0600070205080204" charset="-128"/>
              </a:rPr>
            </a:br>
            <a:br>
              <a:rPr lang="en-US" altLang="ja-JP" dirty="0">
                <a:ea typeface="MS PGothic" panose="020B0600070205080204" charset="-128"/>
              </a:rPr>
            </a:br>
            <a:r>
              <a:rPr lang="en-US" altLang="ja-JP" dirty="0">
                <a:ea typeface="MS PGothic" panose="020B0600070205080204" charset="-128"/>
              </a:rPr>
              <a:t> </a:t>
            </a:r>
            <a:br>
              <a:rPr lang="en-US" altLang="ja-JP" dirty="0">
                <a:ea typeface="MS PGothic" panose="020B0600070205080204" charset="-128"/>
              </a:rPr>
            </a:br>
            <a:r>
              <a:rPr lang="en-US" altLang="ja-JP" dirty="0">
                <a:latin typeface="Times New Roman" panose="02020603050405020304" pitchFamily="18" charset="0"/>
                <a:ea typeface="MS PGothic" panose="020B0600070205080204" charset="-128"/>
                <a:cs typeface="Times New Roman" panose="02020603050405020304" pitchFamily="18" charset="0"/>
              </a:rPr>
              <a:t>, 2024</a:t>
            </a:r>
            <a:endParaRPr lang="ja-JP" altLang="ja-JP"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1417638"/>
            <a:ext cx="8382000" cy="4918464"/>
          </a:xfrm>
        </p:spPr>
        <p:txBody>
          <a:bodyPr>
            <a:normAutofit/>
          </a:bodyPr>
          <a:lstStyle/>
          <a:p>
            <a:pPr algn="just"/>
            <a:r>
              <a:rPr lang="en-US" altLang="ja-JP" sz="2400" dirty="0">
                <a:latin typeface="Times New Roman" panose="02020603050405020304" pitchFamily="18" charset="0"/>
                <a:cs typeface="Times New Roman" panose="02020603050405020304" pitchFamily="18" charset="0"/>
              </a:rPr>
              <a:t>Background</a:t>
            </a:r>
            <a:endParaRPr lang="en-US" altLang="ja-JP" sz="2400" dirty="0">
              <a:latin typeface="Times New Roman" panose="02020603050405020304" pitchFamily="18" charset="0"/>
              <a:cs typeface="Times New Roman" panose="02020603050405020304" pitchFamily="18" charset="0"/>
            </a:endParaRPr>
          </a:p>
          <a:p>
            <a:r>
              <a:rPr lang="en-US" altLang="ja-JP" sz="2400" dirty="0">
                <a:latin typeface="Times New Roman" panose="02020603050405020304" pitchFamily="18" charset="0"/>
                <a:cs typeface="Times New Roman" panose="02020603050405020304" pitchFamily="18" charset="0"/>
              </a:rPr>
              <a:t>OCC in Drone System</a:t>
            </a:r>
            <a:endParaRPr lang="en-US" altLang="ja-JP" sz="2400" dirty="0">
              <a:latin typeface="Times New Roman" panose="02020603050405020304" pitchFamily="18" charset="0"/>
              <a:cs typeface="Times New Roman" panose="02020603050405020304" pitchFamily="18" charset="0"/>
            </a:endParaRPr>
          </a:p>
          <a:p>
            <a:r>
              <a:rPr lang="en-US" altLang="ja-JP" sz="2400" dirty="0">
                <a:latin typeface="Times New Roman" panose="02020603050405020304" pitchFamily="18" charset="0"/>
                <a:cs typeface="Times New Roman" panose="02020603050405020304" pitchFamily="18" charset="0"/>
              </a:rPr>
              <a:t>How </a:t>
            </a:r>
            <a:r>
              <a:rPr lang="en-US" sz="2400" dirty="0">
                <a:effectLst/>
                <a:latin typeface="Times New Roman" panose="02020603050405020304" pitchFamily="18" charset="0"/>
                <a:cs typeface="Times New Roman" panose="02020603050405020304" pitchFamily="18" charset="0"/>
              </a:rPr>
              <a:t>the ML- based IoT system for the BMS </a:t>
            </a:r>
            <a:r>
              <a:rPr lang="en-US" altLang="ja-JP" sz="2400" dirty="0">
                <a:latin typeface="Times New Roman" panose="02020603050405020304" pitchFamily="18" charset="0"/>
                <a:cs typeface="Times New Roman" panose="02020603050405020304" pitchFamily="18" charset="0"/>
              </a:rPr>
              <a:t>Algorithm Works </a:t>
            </a:r>
            <a:endParaRPr lang="en-US" altLang="ja-JP" sz="2400" dirty="0">
              <a:latin typeface="Times New Roman" panose="02020603050405020304" pitchFamily="18" charset="0"/>
              <a:cs typeface="Times New Roman" panose="02020603050405020304" pitchFamily="18" charset="0"/>
            </a:endParaRPr>
          </a:p>
          <a:p>
            <a:r>
              <a:rPr lang="en-US" altLang="ja-JP" sz="2400" dirty="0">
                <a:latin typeface="Times New Roman" panose="02020603050405020304" pitchFamily="18" charset="0"/>
                <a:cs typeface="Times New Roman" panose="02020603050405020304" pitchFamily="18" charset="0"/>
              </a:rPr>
              <a:t>Conclusion</a:t>
            </a:r>
            <a:endParaRPr lang="en-US" altLang="ja-JP"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381000" y="1295400"/>
            <a:ext cx="8382000" cy="4918464"/>
          </a:xfrm>
        </p:spPr>
        <p:txBody>
          <a:bodyPr>
            <a:noAutofit/>
          </a:bodyPr>
          <a:lstStyle/>
          <a:p>
            <a:pPr algn="just">
              <a:lnSpc>
                <a:spcPts val="2400"/>
              </a:lnSpc>
            </a:pPr>
            <a:r>
              <a:rPr lang="en-US" sz="1400" dirty="0">
                <a:latin typeface="Times New Roman" panose="02020603050405020304" pitchFamily="18" charset="0"/>
                <a:cs typeface="Times New Roman" panose="02020603050405020304" pitchFamily="18" charset="0"/>
              </a:rPr>
              <a:t>Drones are now being utilized in various fields such as surveillance, monitoring, data collection, delivery services, and more. Drone networks can also provide on-demand communication for remote and hard-to-reach areas. Additionally, UAVs communicate and collaborate with each other to complete specific tasks.</a:t>
            </a:r>
            <a:endParaRPr lang="en-US" sz="1400" dirty="0">
              <a:latin typeface="Times New Roman" panose="02020603050405020304" pitchFamily="18" charset="0"/>
              <a:cs typeface="Times New Roman" panose="02020603050405020304" pitchFamily="18" charset="0"/>
            </a:endParaRPr>
          </a:p>
          <a:p>
            <a:pPr algn="just">
              <a:lnSpc>
                <a:spcPts val="2400"/>
              </a:lnSpc>
            </a:pPr>
            <a:r>
              <a:rPr lang="en-US" sz="1400" dirty="0">
                <a:latin typeface="Times New Roman" panose="02020603050405020304" pitchFamily="18" charset="0"/>
                <a:cs typeface="Times New Roman" panose="02020603050405020304" pitchFamily="18" charset="0"/>
              </a:rPr>
              <a:t>Recently, drones have started using </a:t>
            </a:r>
            <a:r>
              <a:rPr lang="en-US" sz="1400" b="1" dirty="0">
                <a:latin typeface="Times New Roman" panose="02020603050405020304" pitchFamily="18" charset="0"/>
                <a:cs typeface="Times New Roman" panose="02020603050405020304" pitchFamily="18" charset="0"/>
              </a:rPr>
              <a:t>Optical Camera Communication (OCC)</a:t>
            </a:r>
            <a:r>
              <a:rPr lang="en-US" sz="1400" dirty="0">
                <a:latin typeface="Times New Roman" panose="02020603050405020304" pitchFamily="18" charset="0"/>
                <a:cs typeface="Times New Roman" panose="02020603050405020304" pitchFamily="18" charset="0"/>
              </a:rPr>
              <a:t> technology to communicate with each other, enabling fast, reliable, and efficient data transmission in drone networks.</a:t>
            </a:r>
            <a:endParaRPr lang="en-US" sz="1400" dirty="0">
              <a:latin typeface="Times New Roman" panose="02020603050405020304" pitchFamily="18" charset="0"/>
              <a:cs typeface="Times New Roman" panose="02020603050405020304" pitchFamily="18" charset="0"/>
            </a:endParaRPr>
          </a:p>
          <a:p>
            <a:pPr algn="just">
              <a:lnSpc>
                <a:spcPts val="2400"/>
              </a:lnSpc>
            </a:pPr>
            <a:r>
              <a:rPr lang="en-US" sz="1400" dirty="0">
                <a:latin typeface="Times New Roman" panose="02020603050405020304" pitchFamily="18" charset="0"/>
                <a:cs typeface="Times New Roman" panose="02020603050405020304" pitchFamily="18" charset="0"/>
              </a:rPr>
              <a:t>Optical Wireless Communication (OWC), including Free Space Optics (FSO) and OCC, provides more secure communication, immunity to RF interference, low latency, license-free operation, and higher bandwidth in drone networks. [3]</a:t>
            </a:r>
            <a:endParaRPr lang="en-US" sz="1400" dirty="0">
              <a:latin typeface="Times New Roman" panose="02020603050405020304" pitchFamily="18" charset="0"/>
              <a:cs typeface="Times New Roman" panose="02020603050405020304" pitchFamily="18" charset="0"/>
            </a:endParaRPr>
          </a:p>
          <a:p>
            <a:pPr algn="just">
              <a:lnSpc>
                <a:spcPts val="2400"/>
              </a:lnSpc>
            </a:pPr>
            <a:r>
              <a:rPr lang="en-US" sz="1400" dirty="0">
                <a:latin typeface="Times New Roman" panose="02020603050405020304" pitchFamily="18" charset="0"/>
                <a:cs typeface="Times New Roman" panose="02020603050405020304" pitchFamily="18" charset="0"/>
              </a:rPr>
              <a:t>Despite the advantages of OCC, several challenges remain. </a:t>
            </a:r>
            <a:r>
              <a:rPr lang="en-US" sz="1400" b="1" dirty="0">
                <a:latin typeface="Times New Roman" panose="02020603050405020304" pitchFamily="18" charset="0"/>
                <a:cs typeface="Times New Roman" panose="02020603050405020304" pitchFamily="18" charset="0"/>
              </a:rPr>
              <a:t>One critical issue is the limited battery performance of UAVs, which affects communication within drone networks</a:t>
            </a:r>
            <a:r>
              <a:rPr lang="en-US"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algn="just">
              <a:lnSpc>
                <a:spcPts val="2400"/>
              </a:lnSpc>
            </a:pPr>
            <a:r>
              <a:rPr lang="en-US" sz="1400" dirty="0">
                <a:latin typeface="Times New Roman" panose="02020603050405020304" pitchFamily="18" charset="0"/>
                <a:cs typeface="Times New Roman" panose="02020603050405020304" pitchFamily="18" charset="0"/>
              </a:rPr>
              <a:t>The battery performance of UAVs limits network lifetime, making it difficult to provide optimal communication. Moreover, the short battery life is insufficient to support the rapidly growing number of emerging tasks.</a:t>
            </a:r>
            <a:endParaRPr lang="en-US" sz="1400" dirty="0">
              <a:latin typeface="Times New Roman" panose="02020603050405020304" pitchFamily="18" charset="0"/>
              <a:cs typeface="Times New Roman" panose="02020603050405020304" pitchFamily="18" charset="0"/>
            </a:endParaRPr>
          </a:p>
          <a:p>
            <a:pPr algn="just">
              <a:lnSpc>
                <a:spcPts val="2400"/>
              </a:lnSpc>
            </a:pPr>
            <a:r>
              <a:rPr lang="en-US" sz="1400" b="1" dirty="0">
                <a:latin typeface="Times New Roman" panose="02020603050405020304" pitchFamily="18" charset="0"/>
                <a:cs typeface="Times New Roman" panose="02020603050405020304" pitchFamily="18" charset="0"/>
              </a:rPr>
              <a:t>A Machine Learning algorithm</a:t>
            </a:r>
            <a:r>
              <a:rPr lang="en-US" sz="1400" dirty="0">
                <a:latin typeface="Times New Roman" panose="02020603050405020304" pitchFamily="18" charset="0"/>
                <a:cs typeface="Times New Roman" panose="02020603050405020304" pitchFamily="18" charset="0"/>
              </a:rPr>
              <a:t> has been proposed to minimize energy consumption and maximize the overall energy efficiency of UAV communication, enhancing the performance of OCC. [1]</a:t>
            </a:r>
            <a:endParaRPr lang="en-US" altLang="ja-JP"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4800"/>
            <a:ext cx="8229600" cy="990600"/>
          </a:xfrm>
        </p:spPr>
        <p:txBody>
          <a:bodyPr>
            <a:normAutofit/>
          </a:bodyPr>
          <a:lstStyle/>
          <a:p>
            <a:r>
              <a:rPr lang="en-US" sz="3600" dirty="0">
                <a:latin typeface="Times New Roman" panose="02020603050405020304" pitchFamily="18" charset="0"/>
                <a:cs typeface="Times New Roman" panose="02020603050405020304" pitchFamily="18" charset="0"/>
              </a:rPr>
              <a:t>OCC in Drone System</a:t>
            </a:r>
            <a:endParaRPr lang="en-US" sz="36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381000" y="3886200"/>
            <a:ext cx="8382000" cy="2327664"/>
          </a:xfrm>
        </p:spPr>
        <p:txBody>
          <a:bodyPr>
            <a:normAutofit/>
          </a:bodyPr>
          <a:lstStyle/>
          <a:p>
            <a:pPr algn="just">
              <a:lnSpc>
                <a:spcPts val="2400"/>
              </a:lnSpc>
            </a:pPr>
            <a:r>
              <a:rPr lang="en-US" sz="1400" dirty="0">
                <a:latin typeface="Times New Roman" panose="02020603050405020304" pitchFamily="18" charset="0"/>
                <a:cs typeface="Times New Roman" panose="02020603050405020304" pitchFamily="18" charset="0"/>
              </a:rPr>
              <a:t>Drone  are widely projected to be a significant part of the development of integrative communication and computation in the near future due to advancements in artificial intelligence.</a:t>
            </a:r>
            <a:endParaRPr lang="en-US" sz="1400" dirty="0">
              <a:latin typeface="Times New Roman" panose="02020603050405020304" pitchFamily="18" charset="0"/>
              <a:cs typeface="Times New Roman" panose="02020603050405020304" pitchFamily="18" charset="0"/>
            </a:endParaRPr>
          </a:p>
          <a:p>
            <a:pPr algn="just">
              <a:lnSpc>
                <a:spcPts val="2400"/>
              </a:lnSpc>
            </a:pPr>
            <a:r>
              <a:rPr lang="en-US" sz="1400" dirty="0">
                <a:latin typeface="Times New Roman" panose="02020603050405020304" pitchFamily="18" charset="0"/>
                <a:cs typeface="Times New Roman" panose="02020603050405020304" pitchFamily="18" charset="0"/>
              </a:rPr>
              <a:t>Currently most drones utilize the radio frequency (RF) spectrum to communicate with ground-based objects but it has several drawbacks that need to be addressed.</a:t>
            </a:r>
            <a:endParaRPr lang="en-US" sz="1400" dirty="0">
              <a:latin typeface="Times New Roman" panose="02020603050405020304" pitchFamily="18" charset="0"/>
              <a:cs typeface="Times New Roman" panose="02020603050405020304" pitchFamily="18" charset="0"/>
            </a:endParaRPr>
          </a:p>
          <a:p>
            <a:pPr algn="just">
              <a:lnSpc>
                <a:spcPts val="2400"/>
              </a:lnSpc>
            </a:pPr>
            <a:r>
              <a:rPr lang="en-US" sz="1400" dirty="0">
                <a:latin typeface="Times New Roman" panose="02020603050405020304" pitchFamily="18" charset="0"/>
                <a:cs typeface="Times New Roman" panose="02020603050405020304" pitchFamily="18" charset="0"/>
              </a:rPr>
              <a:t>OCC is capable of addressing the challenges of RF technology.</a:t>
            </a:r>
            <a:endParaRPr lang="en-US" sz="1400" dirty="0">
              <a:latin typeface="Times New Roman" panose="02020603050405020304" pitchFamily="18" charset="0"/>
              <a:cs typeface="Times New Roman" panose="02020603050405020304" pitchFamily="18" charset="0"/>
            </a:endParaRPr>
          </a:p>
          <a:p>
            <a:pPr algn="just">
              <a:lnSpc>
                <a:spcPts val="2400"/>
              </a:lnSpc>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To operate UAVs, </a:t>
            </a:r>
            <a:r>
              <a:rPr lang="en-US" sz="1400" b="1" i="0" u="none" strike="noStrike" dirty="0">
                <a:solidFill>
                  <a:srgbClr val="000000"/>
                </a:solidFill>
                <a:effectLst/>
                <a:latin typeface="Times New Roman" panose="02020603050405020304" pitchFamily="18" charset="0"/>
                <a:cs typeface="Times New Roman" panose="02020603050405020304" pitchFamily="18" charset="0"/>
              </a:rPr>
              <a:t>OCC must be durable</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to enhance performance. However, if a drone’s battery is low, it can significantly affect the performance of </a:t>
            </a:r>
            <a:r>
              <a:rPr lang="en-US" sz="1400" b="1" i="0" u="none" strike="noStrike" dirty="0">
                <a:solidFill>
                  <a:srgbClr val="000000"/>
                </a:solidFill>
                <a:effectLst/>
                <a:latin typeface="Times New Roman" panose="02020603050405020304" pitchFamily="18" charset="0"/>
                <a:cs typeface="Times New Roman" panose="02020603050405020304" pitchFamily="18" charset="0"/>
              </a:rPr>
              <a:t>optical camera communication (OCC). </a:t>
            </a:r>
            <a:r>
              <a:rPr lang="en-US" sz="1400" i="0" u="none" strike="noStrike" dirty="0">
                <a:solidFill>
                  <a:srgbClr val="000000"/>
                </a:solidFill>
                <a:effectLst/>
                <a:latin typeface="Times New Roman" panose="02020603050405020304" pitchFamily="18" charset="0"/>
                <a:cs typeface="Times New Roman" panose="02020603050405020304" pitchFamily="18" charset="0"/>
              </a:rPr>
              <a:t>[3]</a:t>
            </a:r>
            <a:endParaRPr lang="en-US" sz="1400" dirty="0">
              <a:latin typeface="Times New Roman" panose="02020603050405020304" pitchFamily="18" charset="0"/>
              <a:cs typeface="Times New Roman" panose="02020603050405020304" pitchFamily="18" charset="0"/>
            </a:endParaRPr>
          </a:p>
        </p:txBody>
      </p:sp>
      <p:pic>
        <p:nvPicPr>
          <p:cNvPr id="6" name="Picture 5" descr="A diagram of a drone&#10;&#10;Description automatically generated with medium confidence"/>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71800" y="1183681"/>
            <a:ext cx="3281834" cy="2321387"/>
          </a:xfrm>
          <a:prstGeom prst="rect">
            <a:avLst/>
          </a:prstGeom>
        </p:spPr>
      </p:pic>
      <p:sp>
        <p:nvSpPr>
          <p:cNvPr id="4" name="TextBox 3"/>
          <p:cNvSpPr txBox="1"/>
          <p:nvPr/>
        </p:nvSpPr>
        <p:spPr>
          <a:xfrm>
            <a:off x="1295400" y="3505068"/>
            <a:ext cx="6553200"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&lt; Schematic of the deployable optical terminal and experiment [2] &gt;</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685800" y="5029200"/>
            <a:ext cx="4038600" cy="381001"/>
          </a:xfrm>
        </p:spPr>
        <p:txBody>
          <a:bodyPr>
            <a:noAutofit/>
          </a:bodyPr>
          <a:lstStyle/>
          <a:p>
            <a:pPr marL="0" indent="0" algn="ctr">
              <a:buNone/>
            </a:pPr>
            <a:r>
              <a:rPr lang="en-US" altLang="ja-JP" sz="1400" dirty="0">
                <a:latin typeface="Times New Roman" panose="02020603050405020304" pitchFamily="18" charset="0"/>
                <a:cs typeface="Times New Roman" panose="02020603050405020304" pitchFamily="18" charset="0"/>
              </a:rPr>
              <a:t>&lt; Framework of IoT-based BMS for UAVs &gt; [1]		</a:t>
            </a:r>
            <a:endParaRPr lang="en-US" altLang="ja-JP" sz="1400" dirty="0">
              <a:latin typeface="Times New Roman" panose="02020603050405020304" pitchFamily="18" charset="0"/>
              <a:cs typeface="Times New Roman" panose="02020603050405020304" pitchFamily="18" charset="0"/>
            </a:endParaRPr>
          </a:p>
        </p:txBody>
      </p:sp>
      <p:sp>
        <p:nvSpPr>
          <p:cNvPr id="6" name="Title 5"/>
          <p:cNvSpPr>
            <a:spLocks noGrp="1"/>
          </p:cNvSpPr>
          <p:nvPr>
            <p:ph type="title"/>
          </p:nvPr>
        </p:nvSpPr>
        <p:spPr>
          <a:xfrm>
            <a:off x="457199" y="728932"/>
            <a:ext cx="8229600" cy="566468"/>
          </a:xfrm>
        </p:spPr>
        <p:txBody>
          <a:bodyPr>
            <a:noAutofit/>
          </a:bodyPr>
          <a:lstStyle/>
          <a:p>
            <a:r>
              <a:rPr lang="en-US" altLang="ja-JP" sz="3200" dirty="0">
                <a:latin typeface="Times New Roman" panose="02020603050405020304" pitchFamily="18" charset="0"/>
                <a:cs typeface="Times New Roman" panose="02020603050405020304" pitchFamily="18" charset="0"/>
              </a:rPr>
              <a:t>How </a:t>
            </a:r>
            <a:r>
              <a:rPr lang="en-US" sz="3200" dirty="0">
                <a:effectLst/>
                <a:latin typeface="Times New Roman" panose="02020603050405020304" pitchFamily="18" charset="0"/>
                <a:cs typeface="Times New Roman" panose="02020603050405020304" pitchFamily="18" charset="0"/>
              </a:rPr>
              <a:t>the ML- based IoT system for the BMS </a:t>
            </a:r>
            <a:r>
              <a:rPr lang="en-US" altLang="ja-JP" sz="3200" dirty="0">
                <a:latin typeface="Times New Roman" panose="02020603050405020304" pitchFamily="18" charset="0"/>
                <a:cs typeface="Times New Roman" panose="02020603050405020304" pitchFamily="18" charset="0"/>
              </a:rPr>
              <a:t>Algorithm Works </a:t>
            </a:r>
            <a:endParaRPr lang="en-US" altLang="ja-JP" sz="3200" dirty="0">
              <a:latin typeface="Times New Roman" panose="02020603050405020304" pitchFamily="18" charset="0"/>
              <a:cs typeface="Times New Roman" panose="02020603050405020304" pitchFamily="18" charset="0"/>
            </a:endParaRPr>
          </a:p>
        </p:txBody>
      </p:sp>
      <p:pic>
        <p:nvPicPr>
          <p:cNvPr id="3" name="Picture 2" descr="A drone with a diagram of information&#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800" y="2165370"/>
            <a:ext cx="3455175" cy="2640372"/>
          </a:xfrm>
          <a:prstGeom prst="rect">
            <a:avLst/>
          </a:prstGeom>
        </p:spPr>
      </p:pic>
      <p:pic>
        <p:nvPicPr>
          <p:cNvPr id="5" name="Picture 4" descr="A screenshot of a computer&#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l="16666" t="37720" r="18627" b="30623"/>
          <a:stretch>
            <a:fillRect/>
          </a:stretch>
        </p:blipFill>
        <p:spPr>
          <a:xfrm>
            <a:off x="4243736" y="2895600"/>
            <a:ext cx="4525072" cy="1439796"/>
          </a:xfrm>
          <a:prstGeom prst="rect">
            <a:avLst/>
          </a:prstGeom>
        </p:spPr>
      </p:pic>
      <p:sp>
        <p:nvSpPr>
          <p:cNvPr id="4" name="TextBox 3"/>
          <p:cNvSpPr txBox="1"/>
          <p:nvPr/>
        </p:nvSpPr>
        <p:spPr>
          <a:xfrm>
            <a:off x="5325172" y="4478915"/>
            <a:ext cx="2675828" cy="307777"/>
          </a:xfrm>
          <a:prstGeom prst="rect">
            <a:avLst/>
          </a:prstGeom>
          <a:noFill/>
        </p:spPr>
        <p:txBody>
          <a:bodyPr wrap="square">
            <a:spAutoFit/>
          </a:bodyPr>
          <a:lstStyle/>
          <a:p>
            <a:pPr marL="0" indent="0" algn="ctr">
              <a:buNone/>
            </a:pPr>
            <a:r>
              <a:rPr lang="en-US" altLang="ja-JP" sz="1400" dirty="0">
                <a:latin typeface="Times New Roman" panose="02020603050405020304" pitchFamily="18" charset="0"/>
                <a:cs typeface="Times New Roman" panose="02020603050405020304" pitchFamily="18" charset="0"/>
              </a:rPr>
              <a:t>&lt; Framework of ML models &gt; [1]</a:t>
            </a:r>
            <a:endParaRPr lang="en-US" altLang="ja-JP"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44317" y="533400"/>
            <a:ext cx="2055371"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Conclusion</a:t>
            </a:r>
            <a:endParaRPr lang="en-US" sz="2400" dirty="0"/>
          </a:p>
        </p:txBody>
      </p:sp>
      <p:sp>
        <p:nvSpPr>
          <p:cNvPr id="2" name="Rectangle 3"/>
          <p:cNvSpPr>
            <a:spLocks noGrp="1" noChangeArrowheads="1"/>
          </p:cNvSpPr>
          <p:nvPr>
            <p:ph idx="1"/>
          </p:nvPr>
        </p:nvSpPr>
        <p:spPr>
          <a:xfrm>
            <a:off x="457200" y="1417638"/>
            <a:ext cx="8229600" cy="4918464"/>
          </a:xfrm>
        </p:spPr>
        <p:txBody>
          <a:bodyPr>
            <a:normAutofit/>
          </a:bodyPr>
          <a:lstStyle/>
          <a:p>
            <a:pPr algn="just">
              <a:lnSpc>
                <a:spcPct val="150000"/>
              </a:lnSpc>
            </a:pPr>
            <a:r>
              <a:rPr lang="en-US" sz="1400" dirty="0">
                <a:latin typeface="Times New Roman" panose="02020603050405020304" pitchFamily="18" charset="0"/>
                <a:cs typeface="Times New Roman" panose="02020603050405020304" pitchFamily="18" charset="0"/>
              </a:rPr>
              <a:t>A </a:t>
            </a:r>
            <a:r>
              <a:rPr lang="en-US" sz="1400" b="1" dirty="0">
                <a:latin typeface="Times New Roman" panose="02020603050405020304" pitchFamily="18" charset="0"/>
                <a:cs typeface="Times New Roman" panose="02020603050405020304" pitchFamily="18" charset="0"/>
              </a:rPr>
              <a:t>Battery Management System (BMS)</a:t>
            </a:r>
            <a:r>
              <a:rPr lang="en-US" sz="1400" dirty="0">
                <a:latin typeface="Times New Roman" panose="02020603050405020304" pitchFamily="18" charset="0"/>
                <a:cs typeface="Times New Roman" panose="02020603050405020304" pitchFamily="18" charset="0"/>
              </a:rPr>
              <a:t> was presented using two different machine learning algorithms: </a:t>
            </a:r>
            <a:r>
              <a:rPr lang="en-US" sz="1400" b="1" dirty="0">
                <a:latin typeface="Times New Roman" panose="02020603050405020304" pitchFamily="18" charset="0"/>
                <a:cs typeface="Times New Roman" panose="02020603050405020304" pitchFamily="18" charset="0"/>
              </a:rPr>
              <a:t>Deep Neural Networks (DNN)</a:t>
            </a:r>
            <a:r>
              <a:rPr lang="en-US" sz="1400" dirty="0">
                <a:latin typeface="Times New Roman" panose="02020603050405020304" pitchFamily="18" charset="0"/>
                <a:cs typeface="Times New Roman" panose="02020603050405020304" pitchFamily="18" charset="0"/>
              </a:rPr>
              <a:t> for </a:t>
            </a:r>
            <a:r>
              <a:rPr lang="en-US" sz="1400" b="1" dirty="0">
                <a:latin typeface="Times New Roman" panose="02020603050405020304" pitchFamily="18" charset="0"/>
                <a:cs typeface="Times New Roman" panose="02020603050405020304" pitchFamily="18" charset="0"/>
              </a:rPr>
              <a:t>State of Charge (SoC)</a:t>
            </a:r>
            <a:r>
              <a:rPr lang="en-US" sz="1400" dirty="0">
                <a:latin typeface="Times New Roman" panose="02020603050405020304" pitchFamily="18" charset="0"/>
                <a:cs typeface="Times New Roman" panose="02020603050405020304" pitchFamily="18" charset="0"/>
              </a:rPr>
              <a:t> regression and </a:t>
            </a:r>
            <a:r>
              <a:rPr lang="en-US" sz="1400" b="1" dirty="0">
                <a:latin typeface="Times New Roman" panose="02020603050405020304" pitchFamily="18" charset="0"/>
                <a:cs typeface="Times New Roman" panose="02020603050405020304" pitchFamily="18" charset="0"/>
              </a:rPr>
              <a:t>Random Forest (RF)</a:t>
            </a:r>
            <a:r>
              <a:rPr lang="en-US" sz="1400" dirty="0">
                <a:latin typeface="Times New Roman" panose="02020603050405020304" pitchFamily="18" charset="0"/>
                <a:cs typeface="Times New Roman" panose="02020603050405020304" pitchFamily="18" charset="0"/>
              </a:rPr>
              <a:t> for </a:t>
            </a:r>
            <a:r>
              <a:rPr lang="en-US" sz="1400" b="1" dirty="0">
                <a:latin typeface="Times New Roman" panose="02020603050405020304" pitchFamily="18" charset="0"/>
                <a:cs typeface="Times New Roman" panose="02020603050405020304" pitchFamily="18" charset="0"/>
              </a:rPr>
              <a:t>State of Health (</a:t>
            </a:r>
            <a:r>
              <a:rPr lang="en-US" sz="1400" b="1" dirty="0" err="1">
                <a:latin typeface="Times New Roman" panose="02020603050405020304" pitchFamily="18" charset="0"/>
                <a:cs typeface="Times New Roman" panose="02020603050405020304" pitchFamily="18" charset="0"/>
              </a:rPr>
              <a:t>SoH</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classification. This approach aims to increase the lifetime and efficiency of UAV batteries and enhance the reliability of UAV operations.</a:t>
            </a:r>
            <a:endParaRPr lang="en-US" sz="1400" dirty="0">
              <a:latin typeface="Times New Roman" panose="02020603050405020304" pitchFamily="18" charset="0"/>
              <a:cs typeface="Times New Roman" panose="02020603050405020304" pitchFamily="18" charset="0"/>
            </a:endParaRPr>
          </a:p>
          <a:p>
            <a:pPr algn="just">
              <a:lnSpc>
                <a:spcPct val="150000"/>
              </a:lnSpc>
            </a:pPr>
            <a:r>
              <a:rPr lang="en-US" sz="1400" dirty="0">
                <a:latin typeface="Times New Roman" panose="02020603050405020304" pitchFamily="18" charset="0"/>
                <a:cs typeface="Times New Roman" panose="02020603050405020304" pitchFamily="18" charset="0"/>
              </a:rPr>
              <a:t>Implementing the </a:t>
            </a:r>
            <a:r>
              <a:rPr lang="en-US" sz="1400" b="1" dirty="0">
                <a:latin typeface="Times New Roman" panose="02020603050405020304" pitchFamily="18" charset="0"/>
                <a:cs typeface="Times New Roman" panose="02020603050405020304" pitchFamily="18" charset="0"/>
              </a:rPr>
              <a:t>DNN</a:t>
            </a:r>
            <a:r>
              <a:rPr lang="en-US" sz="1400" dirty="0">
                <a:latin typeface="Times New Roman" panose="02020603050405020304" pitchFamily="18" charset="0"/>
                <a:cs typeface="Times New Roman" panose="02020603050405020304" pitchFamily="18" charset="0"/>
              </a:rPr>
              <a:t> and </a:t>
            </a:r>
            <a:r>
              <a:rPr lang="en-US" sz="1400" b="1" dirty="0">
                <a:latin typeface="Times New Roman" panose="02020603050405020304" pitchFamily="18" charset="0"/>
                <a:cs typeface="Times New Roman" panose="02020603050405020304" pitchFamily="18" charset="0"/>
              </a:rPr>
              <a:t>RF</a:t>
            </a:r>
            <a:r>
              <a:rPr lang="en-US" sz="1400" dirty="0">
                <a:latin typeface="Times New Roman" panose="02020603050405020304" pitchFamily="18" charset="0"/>
                <a:cs typeface="Times New Roman" panose="02020603050405020304" pitchFamily="18" charset="0"/>
              </a:rPr>
              <a:t> algorithms can optimize overall energy efficiency, allowing </a:t>
            </a:r>
            <a:r>
              <a:rPr lang="en-US" sz="1400" b="1" dirty="0">
                <a:latin typeface="Times New Roman" panose="02020603050405020304" pitchFamily="18" charset="0"/>
                <a:cs typeface="Times New Roman" panose="02020603050405020304" pitchFamily="18" charset="0"/>
              </a:rPr>
              <a:t>OCC</a:t>
            </a:r>
            <a:r>
              <a:rPr lang="en-US" sz="1400" dirty="0">
                <a:latin typeface="Times New Roman" panose="02020603050405020304" pitchFamily="18" charset="0"/>
                <a:cs typeface="Times New Roman" panose="02020603050405020304" pitchFamily="18" charset="0"/>
              </a:rPr>
              <a:t> to operate with minimal power consumption, thereby ensuring optimal performance in dynamic drone network environments.</a:t>
            </a:r>
            <a:endParaRPr lang="en-US" sz="1400" dirty="0">
              <a:latin typeface="Times New Roman" panose="02020603050405020304" pitchFamily="18" charset="0"/>
              <a:cs typeface="Times New Roman" panose="02020603050405020304" pitchFamily="18" charset="0"/>
            </a:endParaRPr>
          </a:p>
          <a:p>
            <a:pPr algn="just">
              <a:lnSpc>
                <a:spcPct val="150000"/>
              </a:lnSpc>
            </a:pPr>
            <a:r>
              <a:rPr lang="en-US" sz="1400" dirty="0">
                <a:latin typeface="Times New Roman" panose="02020603050405020304" pitchFamily="18" charset="0"/>
                <a:cs typeface="Times New Roman" panose="02020603050405020304" pitchFamily="18" charset="0"/>
              </a:rPr>
              <a:t>By improving battery performance, it is also possible to increase </a:t>
            </a:r>
            <a:r>
              <a:rPr lang="en-US" sz="1400" b="1" dirty="0">
                <a:latin typeface="Times New Roman" panose="02020603050405020304" pitchFamily="18" charset="0"/>
                <a:cs typeface="Times New Roman" panose="02020603050405020304" pitchFamily="18" charset="0"/>
              </a:rPr>
              <a:t>the durability </a:t>
            </a:r>
            <a:r>
              <a:rPr lang="en-US" sz="1400" dirty="0">
                <a:latin typeface="Times New Roman" panose="02020603050405020304" pitchFamily="18" charset="0"/>
                <a:cs typeface="Times New Roman" panose="02020603050405020304" pitchFamily="18" charset="0"/>
              </a:rPr>
              <a:t>and </a:t>
            </a:r>
            <a:r>
              <a:rPr lang="en-US" sz="1400" b="1" dirty="0">
                <a:latin typeface="Times New Roman" panose="02020603050405020304" pitchFamily="18" charset="0"/>
                <a:cs typeface="Times New Roman" panose="02020603050405020304" pitchFamily="18" charset="0"/>
              </a:rPr>
              <a:t>reliability</a:t>
            </a:r>
            <a:r>
              <a:rPr lang="en-US" sz="1400" dirty="0">
                <a:latin typeface="Times New Roman" panose="02020603050405020304" pitchFamily="18" charset="0"/>
                <a:cs typeface="Times New Roman" panose="02020603050405020304" pitchFamily="18" charset="0"/>
              </a:rPr>
              <a:t> of </a:t>
            </a:r>
            <a:r>
              <a:rPr lang="en-US" sz="1400" b="1" dirty="0">
                <a:latin typeface="Times New Roman" panose="02020603050405020304" pitchFamily="18" charset="0"/>
                <a:cs typeface="Times New Roman" panose="02020603050405020304" pitchFamily="18" charset="0"/>
              </a:rPr>
              <a:t>OCC</a:t>
            </a:r>
            <a:r>
              <a:rPr lang="en-US"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algn="just">
              <a:lnSpc>
                <a:spcPct val="150000"/>
              </a:lnSpc>
            </a:pPr>
            <a:r>
              <a:rPr lang="en-US" sz="1400" dirty="0">
                <a:latin typeface="Times New Roman" panose="02020603050405020304" pitchFamily="18" charset="0"/>
                <a:cs typeface="Times New Roman" panose="02020603050405020304" pitchFamily="18" charset="0"/>
              </a:rPr>
              <a:t>Future work involves exploring how </a:t>
            </a:r>
            <a:r>
              <a:rPr lang="en-US" sz="1400" b="1" dirty="0">
                <a:latin typeface="Times New Roman" panose="02020603050405020304" pitchFamily="18" charset="0"/>
                <a:cs typeface="Times New Roman" panose="02020603050405020304" pitchFamily="18" charset="0"/>
              </a:rPr>
              <a:t>AI for Energy</a:t>
            </a:r>
            <a:r>
              <a:rPr lang="en-US" sz="1400" dirty="0">
                <a:latin typeface="Times New Roman" panose="02020603050405020304" pitchFamily="18" charset="0"/>
                <a:cs typeface="Times New Roman" panose="02020603050405020304" pitchFamily="18" charset="0"/>
              </a:rPr>
              <a:t> can enable real-time adjustments in both communication and flight operations.</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4" name="TextBox 3"/>
          <p:cNvSpPr txBox="1"/>
          <p:nvPr/>
        </p:nvSpPr>
        <p:spPr>
          <a:xfrm>
            <a:off x="495300" y="1295400"/>
            <a:ext cx="8153400" cy="3970318"/>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Shibl</a:t>
            </a:r>
            <a:r>
              <a:rPr lang="en-US" dirty="0">
                <a:latin typeface="Times New Roman" panose="02020603050405020304" pitchFamily="18" charset="0"/>
                <a:cs typeface="Times New Roman" panose="02020603050405020304" pitchFamily="18" charset="0"/>
              </a:rPr>
              <a:t>, M. M., Ismail, L. S., &amp; </a:t>
            </a:r>
            <a:r>
              <a:rPr lang="en-US" dirty="0" err="1">
                <a:latin typeface="Times New Roman" panose="02020603050405020304" pitchFamily="18" charset="0"/>
                <a:cs typeface="Times New Roman" panose="02020603050405020304" pitchFamily="18" charset="0"/>
              </a:rPr>
              <a:t>Massoud</a:t>
            </a:r>
            <a:r>
              <a:rPr lang="en-US" dirty="0">
                <a:latin typeface="Times New Roman" panose="02020603050405020304" pitchFamily="18" charset="0"/>
                <a:cs typeface="Times New Roman" panose="02020603050405020304" pitchFamily="18" charset="0"/>
              </a:rPr>
              <a:t>, A. M. (2023). A machine learning-based battery management system for state-of-charge prediction and state-of-health estimation for unmanned aerial vehicles. </a:t>
            </a:r>
            <a:r>
              <a:rPr lang="en-US" i="1" dirty="0">
                <a:latin typeface="Times New Roman" panose="02020603050405020304" pitchFamily="18" charset="0"/>
                <a:cs typeface="Times New Roman" panose="02020603050405020304" pitchFamily="18" charset="0"/>
              </a:rPr>
              <a:t>Journal of Energy Storage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66</a:t>
            </a:r>
            <a:r>
              <a:rPr lang="en-US" dirty="0">
                <a:latin typeface="Times New Roman" panose="02020603050405020304" pitchFamily="18" charset="0"/>
                <a:cs typeface="Times New Roman" panose="02020603050405020304" pitchFamily="18" charset="0"/>
              </a:rPr>
              <a:t>. https://doi.org/10.1016/j.est.2023.107380</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[2]	Walsh, S. M., </a:t>
            </a:r>
            <a:r>
              <a:rPr lang="en-US" dirty="0" err="1">
                <a:latin typeface="Times New Roman" panose="02020603050405020304" pitchFamily="18" charset="0"/>
                <a:cs typeface="Times New Roman" panose="02020603050405020304" pitchFamily="18" charset="0"/>
              </a:rPr>
              <a:t>Karpathakis</a:t>
            </a:r>
            <a:r>
              <a:rPr lang="en-US" dirty="0">
                <a:latin typeface="Times New Roman" panose="02020603050405020304" pitchFamily="18" charset="0"/>
                <a:cs typeface="Times New Roman" panose="02020603050405020304" pitchFamily="18" charset="0"/>
              </a:rPr>
              <a:t>, S. F. E., McCann, A. S., Dix-Matthews, B. P., Frost, A. M., </a:t>
            </a:r>
            <a:r>
              <a:rPr lang="en-US" dirty="0" err="1">
                <a:latin typeface="Times New Roman" panose="02020603050405020304" pitchFamily="18" charset="0"/>
                <a:cs typeface="Times New Roman" panose="02020603050405020304" pitchFamily="18" charset="0"/>
              </a:rPr>
              <a:t>Gozzard</a:t>
            </a:r>
            <a:r>
              <a:rPr lang="en-US" dirty="0">
                <a:latin typeface="Times New Roman" panose="02020603050405020304" pitchFamily="18" charset="0"/>
                <a:cs typeface="Times New Roman" panose="02020603050405020304" pitchFamily="18" charset="0"/>
              </a:rPr>
              <a:t>, D. R., </a:t>
            </a:r>
            <a:r>
              <a:rPr lang="en-US" dirty="0" err="1">
                <a:latin typeface="Times New Roman" panose="02020603050405020304" pitchFamily="18" charset="0"/>
                <a:cs typeface="Times New Roman" panose="02020603050405020304" pitchFamily="18" charset="0"/>
              </a:rPr>
              <a:t>Gravestock</a:t>
            </a:r>
            <a:r>
              <a:rPr lang="en-US" dirty="0">
                <a:latin typeface="Times New Roman" panose="02020603050405020304" pitchFamily="18" charset="0"/>
                <a:cs typeface="Times New Roman" panose="02020603050405020304" pitchFamily="18" charset="0"/>
              </a:rPr>
              <a:t>, C. T., &amp; </a:t>
            </a:r>
            <a:r>
              <a:rPr lang="en-US" dirty="0" err="1">
                <a:latin typeface="Times New Roman" panose="02020603050405020304" pitchFamily="18" charset="0"/>
                <a:cs typeface="Times New Roman" panose="02020603050405020304" pitchFamily="18" charset="0"/>
              </a:rPr>
              <a:t>Schediwy</a:t>
            </a:r>
            <a:r>
              <a:rPr lang="en-US" dirty="0">
                <a:latin typeface="Times New Roman" panose="02020603050405020304" pitchFamily="18" charset="0"/>
                <a:cs typeface="Times New Roman" panose="02020603050405020304" pitchFamily="18" charset="0"/>
              </a:rPr>
              <a:t>, S. W. (2022). Demonstration of 100 Gbps coherent free-space optical communications at LEO tracking rates. </a:t>
            </a:r>
            <a:r>
              <a:rPr lang="en-US" i="1" dirty="0">
                <a:latin typeface="Times New Roman" panose="02020603050405020304" pitchFamily="18" charset="0"/>
                <a:cs typeface="Times New Roman" panose="02020603050405020304" pitchFamily="18" charset="0"/>
              </a:rPr>
              <a:t>Scientific Reports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hlinkClick r:id="rId1"/>
              </a:rPr>
              <a:t>https://doi.org/10.1038/s41598-022-22027-0</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Sitanggang</a:t>
            </a:r>
            <a:r>
              <a:rPr lang="en-US" dirty="0">
                <a:latin typeface="Times New Roman" panose="02020603050405020304" pitchFamily="18" charset="0"/>
                <a:cs typeface="Times New Roman" panose="02020603050405020304" pitchFamily="18" charset="0"/>
              </a:rPr>
              <a:t>, O. S., </a:t>
            </a:r>
            <a:r>
              <a:rPr lang="en-US" dirty="0" err="1">
                <a:latin typeface="Times New Roman" panose="02020603050405020304" pitchFamily="18" charset="0"/>
                <a:cs typeface="Times New Roman" panose="02020603050405020304" pitchFamily="18" charset="0"/>
              </a:rPr>
              <a:t>Herfandi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Faridh</a:t>
            </a:r>
            <a:r>
              <a:rPr lang="en-US" dirty="0">
                <a:latin typeface="Times New Roman" panose="02020603050405020304" pitchFamily="18" charset="0"/>
                <a:cs typeface="Times New Roman" panose="02020603050405020304" pitchFamily="18" charset="0"/>
              </a:rPr>
              <a:t>, M. M., &amp; Jang, Y. M. (2024). Enhancing Drone Communication Utilizing 4QAM OFDM in OCC Systems. </a:t>
            </a:r>
            <a:r>
              <a:rPr lang="en-US" i="1" dirty="0">
                <a:latin typeface="Times New Roman" panose="02020603050405020304" pitchFamily="18" charset="0"/>
                <a:cs typeface="Times New Roman" panose="02020603050405020304" pitchFamily="18" charset="0"/>
              </a:rPr>
              <a:t>International Conference on Ubiquitous and Future Networks, ICUFN</a:t>
            </a:r>
            <a:r>
              <a:rPr lang="en-US" dirty="0">
                <a:latin typeface="Times New Roman" panose="02020603050405020304" pitchFamily="18" charset="0"/>
                <a:cs typeface="Times New Roman" panose="02020603050405020304" pitchFamily="18" charset="0"/>
              </a:rPr>
              <a:t>, 158–161. https://doi.org/10.1109/ICUFN61752.2024.10624837</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5009</Words>
  <Application>WPS Presentation</Application>
  <PresentationFormat>On-screen Show (4:3)</PresentationFormat>
  <Paragraphs>63</Paragraphs>
  <Slides>8</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vt:i4>
      </vt:variant>
    </vt:vector>
  </HeadingPairs>
  <TitlesOfParts>
    <vt:vector size="22" baseType="lpstr">
      <vt:lpstr>Arial</vt:lpstr>
      <vt:lpstr>SimSun</vt:lpstr>
      <vt:lpstr>Wingdings</vt:lpstr>
      <vt:lpstr>Times New Roman</vt:lpstr>
      <vt:lpstr>맑은 고딕</vt:lpstr>
      <vt:lpstr>Verdana</vt:lpstr>
      <vt:lpstr>MS PGothic</vt:lpstr>
      <vt:lpstr>굴림</vt:lpstr>
      <vt:lpstr>-webkit-standard</vt:lpstr>
      <vt:lpstr>한컴 고딕</vt:lpstr>
      <vt:lpstr>Microsoft YaHei</vt:lpstr>
      <vt:lpstr>Arial Unicode MS</vt:lpstr>
      <vt:lpstr>Calibri</vt:lpstr>
      <vt:lpstr>Office Theme</vt:lpstr>
      <vt:lpstr>PowerPoint 演示文稿</vt:lpstr>
      <vt:lpstr>PowerPoint 演示文稿</vt:lpstr>
      <vt:lpstr>Contents</vt:lpstr>
      <vt:lpstr>Background</vt:lpstr>
      <vt:lpstr>OCC in Drone System</vt:lpstr>
      <vt:lpstr>How the ML- based IoT system for the BMS Algorithm Works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Muhammad Adnan</cp:lastModifiedBy>
  <cp:revision>1001</cp:revision>
  <cp:lastPrinted>2017-05-07T15:48:00Z</cp:lastPrinted>
  <dcterms:created xsi:type="dcterms:W3CDTF">2010-05-15T17:50:00Z</dcterms:created>
  <dcterms:modified xsi:type="dcterms:W3CDTF">2024-09-12T02:43:50Z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C63D391372F84475ACA0DE107293D49E_13</vt:lpwstr>
  </property>
  <property fmtid="{D5CDD505-2E9C-101B-9397-08002B2CF9AE}" pid="3" name="KSOProductBuildVer">
    <vt:lpwstr>1033-12.2.0.18199</vt:lpwstr>
  </property>
</Properties>
</file>