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2"/>
  </p:handoutMasterIdLst>
  <p:sldIdLst>
    <p:sldId id="346" r:id="rId3"/>
    <p:sldId id="311" r:id="rId5"/>
    <p:sldId id="371" r:id="rId6"/>
    <p:sldId id="405" r:id="rId7"/>
    <p:sldId id="392" r:id="rId8"/>
    <p:sldId id="396" r:id="rId9"/>
    <p:sldId id="406" r:id="rId10"/>
    <p:sldId id="3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5" d="100"/>
          <a:sy n="105" d="100"/>
        </p:scale>
        <p:origin x="1794" y="9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January 2022</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a:solidFill>
                  <a:srgbClr val="FF0000"/>
                </a:solidFill>
                <a:latin typeface="Times New Roman" panose="02020603050405020304" pitchFamily="18" charset="0"/>
                <a:cs typeface="Times New Roman" panose="02020603050405020304" pitchFamily="18" charset="0"/>
              </a:rPr>
              <a:t>DCN 15-19-0551-00-0vat</a:t>
            </a:r>
            <a:endParaRPr lang="en-US" sz="1400" b="1">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September 2020</a:t>
            </a:r>
            <a:endParaRPr lang="en-US" sz="1400" b="1">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sz="1400" b="1" i="0">
                <a:ln/>
                <a:solidFill>
                  <a:schemeClr val="tx1"/>
                </a:solidFill>
                <a:effectLst>
                  <a:outerShdw blurRad="38100" dist="19050" dir="2700000" algn="tl" rotWithShape="0">
                    <a:schemeClr val="dk1">
                      <a:alpha val="40000"/>
                    </a:schemeClr>
                  </a:outerShdw>
                </a:effectLst>
                <a:highlight>
                  <a:srgbClr val="FFFFFF"/>
                </a:highlight>
                <a:latin typeface="Verdana" panose="020B0604030504040204" pitchFamily="34" charset="0"/>
              </a:rPr>
              <a:t>DCN 15-24-0525-00-07ma</a:t>
            </a:r>
            <a:endParaRPr lang="en-US" sz="1400" b="1" i="0">
              <a:ln/>
              <a:solidFill>
                <a:schemeClr val="tx1"/>
              </a:solidFill>
              <a:effectLst>
                <a:outerShdw blurRad="38100" dist="19050" dir="2700000" algn="tl" rotWithShape="0">
                  <a:schemeClr val="dk1">
                    <a:alpha val="40000"/>
                  </a:schemeClr>
                </a:outerShdw>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a:latin typeface="Times New Roman" panose="02020603050405020304" pitchFamily="18" charset="0"/>
                <a:cs typeface="Times New Roman" panose="02020603050405020304" pitchFamily="18" charset="0"/>
              </a:rPr>
              <a:t>Slide</a:t>
            </a:r>
            <a:endParaRPr lang="en-US" sz="140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786199"/>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NG-OWC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marL="1541780" indent="-1541780"/>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Enhancing Efficiency with AI-based Multi Object Tracking Integration for NG-OWC in Building Management System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solidFill>
                  <a:srgbClr val="FF0000"/>
                </a:solidFill>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a:solidFill>
                  <a:srgbClr val="FF0000"/>
                </a:solidFill>
                <a:latin typeface="Times New Roman" panose="02020603050405020304" pitchFamily="18" charset="0"/>
                <a:ea typeface="MS PGothic" panose="020B0600070205080204" charset="-128"/>
                <a:cs typeface="Times New Roman" panose="02020603050405020304" pitchFamily="18" charset="0"/>
              </a:rPr>
              <a:t>September 11, </a:t>
            </a:r>
            <a:r>
              <a:rPr lang="en-US" altLang="ja-JP" sz="1600" dirty="0">
                <a:solidFill>
                  <a:srgbClr val="FF0000"/>
                </a:solidFill>
                <a:latin typeface="Times New Roman" panose="02020603050405020304" pitchFamily="18" charset="0"/>
                <a:ea typeface="MS PGothic" panose="020B0600070205080204" charset="-128"/>
                <a:cs typeface="Times New Roman" panose="02020603050405020304" pitchFamily="18" charset="0"/>
              </a:rPr>
              <a:t>2024	</a:t>
            </a:r>
            <a:endParaRPr lang="en-US" altLang="ja-JP" sz="1600" dirty="0">
              <a:solidFill>
                <a:srgbClr val="FF0000"/>
              </a:solidFill>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Khairi </a:t>
            </a:r>
            <a:r>
              <a:rPr lang="en-US" altLang="zh-CN" sz="1600" dirty="0" err="1">
                <a:latin typeface="Times New Roman" panose="02020603050405020304" pitchFamily="18" charset="0"/>
                <a:cs typeface="Times New Roman" panose="02020603050405020304" pitchFamily="18" charset="0"/>
              </a:rPr>
              <a:t>Hindriyandhito</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utilization of AI-based multi object tracking in NG-OWC in a building management system</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Enhancing Efficiency with AI-based Multi Object Tracking Integration for NG-OWC in Building Management System </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solidFill>
                  <a:srgbClr val="FF0000"/>
                </a:solidFill>
                <a:ea typeface="MS PGothic" panose="020B0600070205080204" charset="-128"/>
              </a:rPr>
              <a:t>September 11, 2024</a:t>
            </a:r>
            <a:endParaRPr lang="ja-JP" altLang="ja-JP"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Times New Roman" panose="02020603050405020304" pitchFamily="18" charset="0"/>
                <a:cs typeface="Times New Roman" panose="02020603050405020304" pitchFamily="18" charset="0"/>
              </a:rPr>
              <a:t>Contents</a:t>
            </a:r>
            <a:endParaRPr lang="en-US" sz="400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NG-OWC for Building Management System</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NG-OWC with AI-based Multi Object Tracking</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Conclusion</a:t>
            </a:r>
            <a:endParaRPr lang="en-US" altLang="ja-JP" sz="2800" dirty="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Times New Roman" panose="02020603050405020304" pitchFamily="18" charset="0"/>
                <a:cs typeface="Times New Roman" panose="02020603050405020304" pitchFamily="18" charset="0"/>
              </a:rPr>
              <a:t>Background</a:t>
            </a:r>
            <a:endParaRPr lang="en-US" sz="400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777779"/>
            <a:ext cx="8229600" cy="4384483"/>
          </a:xfrm>
        </p:spPr>
        <p:txBody>
          <a:bodyPr>
            <a:noAutofit/>
          </a:bodyPr>
          <a:lstStyle/>
          <a:p>
            <a:pPr algn="just"/>
            <a:r>
              <a:rPr lang="en-US" altLang="ja-JP" sz="1800" dirty="0">
                <a:latin typeface="Times New Roman" panose="02020603050405020304" pitchFamily="18" charset="0"/>
                <a:cs typeface="Times New Roman" panose="02020603050405020304" pitchFamily="18" charset="0"/>
              </a:rPr>
              <a:t>The Building Management System (BMS) is essential in current urban environments, especially for office employees who spend extensive periods indoors. It includes multiple systems essential for building functionality, such as HVAC, lighting, security, and Indoor Air Quality (IAQ).</a:t>
            </a:r>
            <a:endParaRPr lang="en-US" altLang="ja-JP"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A study indicated that building operations make up 30% of energy usage in the European Union, mostly due to HVAC systems. Consequently, an innovative approach for minimizing energy usage through the implementation of an efficient system is essential.</a:t>
            </a:r>
            <a:endParaRPr lang="en-US" altLang="ja-JP"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Optical Camera Communication (OCC) is an advanced technology that facilitates data communication via light signals detected by camera sensors. Recent advances have considerably enhanced the data rate, dependability, and integration capabilities of OCC, rendering it a viable communication protocol for BMS. </a:t>
            </a:r>
            <a:endParaRPr lang="en-US" altLang="ja-JP"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By utilizing the current CCTV infrastructure, OCC may convert surveillance cameras into multifunctional devices, concurrently facilitating security monitoring and data transmission.</a:t>
            </a:r>
            <a:endParaRPr lang="en-US" altLang="ja-JP" sz="1800" dirty="0">
              <a:latin typeface="Times New Roman" panose="02020603050405020304" pitchFamily="18" charset="0"/>
              <a:cs typeface="Times New Roman" panose="02020603050405020304" pitchFamily="18" charset="0"/>
            </a:endParaRPr>
          </a:p>
          <a:p>
            <a:pPr algn="just"/>
            <a:endParaRPr lang="en-US" altLang="ja-JP" sz="1800" dirty="0">
              <a:latin typeface="Times New Roman" panose="02020603050405020304" pitchFamily="18" charset="0"/>
              <a:cs typeface="Times New Roman" panose="02020603050405020304" pitchFamily="18" charset="0"/>
            </a:endParaRPr>
          </a:p>
          <a:p>
            <a:pPr algn="just"/>
            <a:endParaRPr lang="en-US" altLang="ja-JP" sz="1800" dirty="0">
              <a:latin typeface="Times New Roman" panose="02020603050405020304" pitchFamily="18" charset="0"/>
              <a:cs typeface="Times New Roman" panose="02020603050405020304" pitchFamily="18" charset="0"/>
            </a:endParaRPr>
          </a:p>
          <a:p>
            <a:pPr algn="just"/>
            <a:endParaRPr lang="en-US" altLang="ja-JP"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40" y="345141"/>
            <a:ext cx="8229600" cy="1143000"/>
          </a:xfrm>
        </p:spPr>
        <p:txBody>
          <a:bodyPr>
            <a:noAutofit/>
          </a:bodyPr>
          <a:lstStyle/>
          <a:p>
            <a:r>
              <a:rPr lang="en-US" altLang="ja-JP" sz="3200" dirty="0">
                <a:latin typeface="Times New Roman" panose="02020603050405020304" pitchFamily="18" charset="0"/>
                <a:cs typeface="Times New Roman" panose="02020603050405020304" pitchFamily="18" charset="0"/>
              </a:rPr>
              <a:t>NG-OWC for Building Management System​</a:t>
            </a:r>
            <a:endParaRPr lang="en-US" sz="32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41256" y="4114801"/>
            <a:ext cx="8221884" cy="2057400"/>
          </a:xfrm>
        </p:spPr>
        <p:txBody>
          <a:bodyPr>
            <a:noAutofit/>
          </a:bodyPr>
          <a:lstStyle/>
          <a:p>
            <a:pPr marL="233680" indent="-233680" algn="just"/>
            <a:r>
              <a:rPr lang="en-US" altLang="ja-JP" sz="1800" dirty="0">
                <a:latin typeface="Times New Roman" panose="02020603050405020304" pitchFamily="18" charset="0"/>
                <a:cs typeface="Times New Roman" panose="02020603050405020304" pitchFamily="18" charset="0"/>
              </a:rPr>
              <a:t>The input image will be processed using multi-object tracking to classify LEDs and humans.</a:t>
            </a:r>
            <a:endParaRPr lang="en-US" altLang="ja-JP" sz="1800" dirty="0">
              <a:latin typeface="Times New Roman" panose="02020603050405020304" pitchFamily="18" charset="0"/>
              <a:cs typeface="Times New Roman" panose="02020603050405020304" pitchFamily="18" charset="0"/>
            </a:endParaRPr>
          </a:p>
          <a:p>
            <a:pPr marL="233680" indent="-233680" algn="just"/>
            <a:r>
              <a:rPr lang="en-US" altLang="ja-JP" sz="1800" dirty="0">
                <a:latin typeface="Times New Roman" panose="02020603050405020304" pitchFamily="18" charset="0"/>
                <a:cs typeface="Times New Roman" panose="02020603050405020304" pitchFamily="18" charset="0"/>
              </a:rPr>
              <a:t>The LED classification would then be utilized to acquire OCC data and save it within the BMS system.</a:t>
            </a:r>
            <a:endParaRPr lang="en-US" altLang="ja-JP" sz="1800" dirty="0">
              <a:latin typeface="Times New Roman" panose="02020603050405020304" pitchFamily="18" charset="0"/>
              <a:cs typeface="Times New Roman" panose="02020603050405020304" pitchFamily="18" charset="0"/>
            </a:endParaRPr>
          </a:p>
          <a:p>
            <a:pPr marL="233680" indent="-233680" algn="just"/>
            <a:r>
              <a:rPr lang="en-US" altLang="ja-JP" sz="1800" dirty="0">
                <a:latin typeface="Times New Roman" panose="02020603050405020304" pitchFamily="18" charset="0"/>
                <a:cs typeface="Times New Roman" panose="02020603050405020304" pitchFamily="18" charset="0"/>
              </a:rPr>
              <a:t>The acquired human classification will be utilized for human occupancy detection, which will subsequently be employed in the BMS system.</a:t>
            </a:r>
            <a:endParaRPr lang="en-US" altLang="ja-JP" sz="1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1"/>
          <a:stretch>
            <a:fillRect/>
          </a:stretch>
        </p:blipFill>
        <p:spPr>
          <a:xfrm>
            <a:off x="377881" y="1488141"/>
            <a:ext cx="8340918" cy="236074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48023" y="3670162"/>
            <a:ext cx="8237316" cy="2662725"/>
          </a:xfrm>
        </p:spPr>
        <p:txBody>
          <a:bodyPr>
            <a:noAutofit/>
          </a:bodyPr>
          <a:lstStyle/>
          <a:p>
            <a:pPr algn="just"/>
            <a:r>
              <a:rPr lang="en-US" altLang="ja-JP" sz="1800" dirty="0">
                <a:latin typeface="Times New Roman" panose="02020603050405020304" pitchFamily="18" charset="0"/>
                <a:cs typeface="Times New Roman" panose="02020603050405020304" pitchFamily="18" charset="0"/>
              </a:rPr>
              <a:t>The sensors would be connected to an OCC transmitter (LED array). The CCTV would then capture it collectively with the surrounding image.</a:t>
            </a:r>
            <a:endParaRPr lang="en-US" altLang="ja-JP"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The image would then be analyzed using AI-based multi-object tracking to recognize humans and read OCC data from the observed LED. </a:t>
            </a:r>
            <a:endParaRPr lang="en-US" altLang="ja-JP"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The data collected would then be utilized to forecast temperature, humidity, and CO2 levels based on additional human occupancy detection, as they have significant correlations.</a:t>
            </a:r>
            <a:endParaRPr lang="en-US" altLang="ja-JP" sz="1800" dirty="0">
              <a:latin typeface="Times New Roman" panose="02020603050405020304" pitchFamily="18" charset="0"/>
              <a:cs typeface="Times New Roman" panose="02020603050405020304" pitchFamily="18" charset="0"/>
            </a:endParaRPr>
          </a:p>
          <a:p>
            <a:pPr algn="just"/>
            <a:r>
              <a:rPr lang="en-US" altLang="ja-JP" sz="1800" dirty="0">
                <a:latin typeface="Times New Roman" panose="02020603050405020304" pitchFamily="18" charset="0"/>
                <a:cs typeface="Times New Roman" panose="02020603050405020304" pitchFamily="18" charset="0"/>
              </a:rPr>
              <a:t>The BMS system would then regulate the HVAC depending on the forecasted data.</a:t>
            </a:r>
            <a:endParaRPr lang="en-US" altLang="ja-JP" sz="18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55739" y="525113"/>
            <a:ext cx="8229600" cy="685800"/>
          </a:xfrm>
        </p:spPr>
        <p:txBody>
          <a:bodyPr>
            <a:normAutofit fontScale="90000"/>
          </a:bodyPr>
          <a:lstStyle/>
          <a:p>
            <a:r>
              <a:rPr lang="en-US" altLang="ja-JP" sz="3600" dirty="0">
                <a:latin typeface="Times New Roman" panose="02020603050405020304" pitchFamily="18" charset="0"/>
                <a:cs typeface="Times New Roman" panose="02020603050405020304" pitchFamily="18" charset="0"/>
              </a:rPr>
              <a:t>NG-OWC with AI-based Multi Object Tracking</a:t>
            </a:r>
            <a:endParaRPr lang="en-US" altLang="ja-JP" sz="36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1"/>
          <a:stretch>
            <a:fillRect/>
          </a:stretch>
        </p:blipFill>
        <p:spPr>
          <a:xfrm>
            <a:off x="1733960" y="1383449"/>
            <a:ext cx="5665442" cy="211417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3342" y="1600200"/>
            <a:ext cx="8237316" cy="4209228"/>
          </a:xfrm>
        </p:spPr>
        <p:txBody>
          <a:bodyPr>
            <a:normAutofit lnSpcReduction="10000"/>
          </a:bodyPr>
          <a:lstStyle/>
          <a:p>
            <a:pPr algn="just"/>
            <a:r>
              <a:rPr lang="en-US" altLang="ja-JP" sz="2400" dirty="0">
                <a:latin typeface="Times New Roman" panose="02020603050405020304" pitchFamily="18" charset="0"/>
                <a:cs typeface="Times New Roman" panose="02020603050405020304" pitchFamily="18" charset="0"/>
              </a:rPr>
              <a:t>The implementation of Optical Camera Communication (OCC) in Building Management Systems (BMS) will substantially enhance efficiency by leveraging current CCTV systems.</a:t>
            </a:r>
            <a:endParaRPr lang="en-US" altLang="ja-JP" sz="2400" dirty="0">
              <a:latin typeface="Times New Roman" panose="02020603050405020304" pitchFamily="18" charset="0"/>
              <a:cs typeface="Times New Roman" panose="02020603050405020304" pitchFamily="18" charset="0"/>
            </a:endParaRPr>
          </a:p>
          <a:p>
            <a:pPr algn="just"/>
            <a:r>
              <a:rPr lang="en-US" altLang="ja-JP" sz="2400" dirty="0">
                <a:latin typeface="Times New Roman" panose="02020603050405020304" pitchFamily="18" charset="0"/>
                <a:cs typeface="Times New Roman" panose="02020603050405020304" pitchFamily="18" charset="0"/>
              </a:rPr>
              <a:t>The incorporation of AI-driven multi-object tracking into BMS enables the utilization of CCTV imagery for human occupancy detection and OCC data communication via LED classification.</a:t>
            </a:r>
            <a:endParaRPr lang="en-US" altLang="ja-JP" sz="2400" dirty="0">
              <a:latin typeface="Times New Roman" panose="02020603050405020304" pitchFamily="18" charset="0"/>
              <a:cs typeface="Times New Roman" panose="02020603050405020304" pitchFamily="18" charset="0"/>
            </a:endParaRPr>
          </a:p>
          <a:p>
            <a:pPr algn="just"/>
            <a:r>
              <a:rPr lang="en-US" altLang="ja-JP" sz="2400" dirty="0">
                <a:latin typeface="Times New Roman" panose="02020603050405020304" pitchFamily="18" charset="0"/>
                <a:cs typeface="Times New Roman" panose="02020603050405020304" pitchFamily="18" charset="0"/>
              </a:rPr>
              <a:t>The proposed approach would minimize the necessary communication components and simultaneously improve HVAC management using human occupancy detection, therefore enhancing energy efficiency in BMS</a:t>
            </a:r>
            <a:endParaRPr lang="en-US" altLang="ja-JP" sz="2400" dirty="0">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608693" y="640932"/>
            <a:ext cx="7926614" cy="685800"/>
          </a:xfrm>
        </p:spPr>
        <p:txBody>
          <a:bodyPr>
            <a:normAutofit/>
          </a:bodyPr>
          <a:lstStyle/>
          <a:p>
            <a:pPr algn="ctr"/>
            <a:r>
              <a:rPr lang="en-US" sz="3600"/>
              <a:t>Conclusion</a:t>
            </a:r>
            <a:endParaRPr 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a:t>Reference</a:t>
            </a:r>
            <a:endParaRPr lang="en-US" sz="2400"/>
          </a:p>
        </p:txBody>
      </p:sp>
      <p:sp>
        <p:nvSpPr>
          <p:cNvPr id="3" name="TextBox 2"/>
          <p:cNvSpPr txBox="1"/>
          <p:nvPr/>
        </p:nvSpPr>
        <p:spPr>
          <a:xfrm>
            <a:off x="152400" y="1382286"/>
            <a:ext cx="8763000" cy="4093428"/>
          </a:xfrm>
          <a:prstGeom prst="rect">
            <a:avLst/>
          </a:prstGeom>
          <a:noFill/>
        </p:spPr>
        <p:txBody>
          <a:bodyPr wrap="square" rtlCol="0">
            <a:spAutoFit/>
          </a:bodyPr>
          <a:lstStyle/>
          <a:p>
            <a:pPr marL="342900" indent="-342900" fontAlgn="base">
              <a:buFont typeface="+mj-lt"/>
              <a:buAutoNum type="arabicPeriod"/>
            </a:pPr>
            <a:r>
              <a:rPr lang="en-US" sz="2000" b="0" i="0" u="none" strike="noStrike" dirty="0" err="1">
                <a:solidFill>
                  <a:srgbClr val="000000"/>
                </a:solidFill>
                <a:effectLst/>
                <a:latin typeface="Times New Roman" panose="02020603050405020304" pitchFamily="18" charset="0"/>
                <a:cs typeface="Times New Roman" panose="02020603050405020304" pitchFamily="18" charset="0"/>
              </a:rPr>
              <a:t>Vandenbogaerde</a:t>
            </a:r>
            <a:r>
              <a:rPr lang="en-US" sz="2000" b="0" i="0" u="none" strike="noStrike" dirty="0">
                <a:solidFill>
                  <a:srgbClr val="000000"/>
                </a:solidFill>
                <a:effectLst/>
                <a:latin typeface="Times New Roman" panose="02020603050405020304" pitchFamily="18" charset="0"/>
                <a:cs typeface="Times New Roman" panose="02020603050405020304" pitchFamily="18" charset="0"/>
              </a:rPr>
              <a:t>, L., Verbeke, S., &amp; </a:t>
            </a:r>
            <a:r>
              <a:rPr lang="en-US" sz="2000" b="0" i="0" u="none" strike="noStrike" dirty="0" err="1">
                <a:solidFill>
                  <a:srgbClr val="000000"/>
                </a:solidFill>
                <a:effectLst/>
                <a:latin typeface="Times New Roman" panose="02020603050405020304" pitchFamily="18" charset="0"/>
                <a:cs typeface="Times New Roman" panose="02020603050405020304" pitchFamily="18" charset="0"/>
              </a:rPr>
              <a:t>Audenaert</a:t>
            </a:r>
            <a:r>
              <a:rPr lang="en-US" sz="2000" b="0" i="0" u="none" strike="noStrike" dirty="0">
                <a:solidFill>
                  <a:srgbClr val="000000"/>
                </a:solidFill>
                <a:effectLst/>
                <a:latin typeface="Times New Roman" panose="02020603050405020304" pitchFamily="18" charset="0"/>
                <a:cs typeface="Times New Roman" panose="02020603050405020304" pitchFamily="18" charset="0"/>
              </a:rPr>
              <a:t>, A. (2023). Optimizing building energy consumption in office buildings: A review of building automation and control systems and factors influencing energy savings. Journal of Building Engineering, 107233.</a:t>
            </a: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Ahmed, M. F., Hasan, M. K., Chowdhury, M. Z.,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Hoan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 C., &amp; Jang, Y. M. (2021). Continuous status monitoring of industrial valve using OCC-enabled wireless sensor network. IEEE Transactions on Instrumentation and Measurement, 71, 1-10.</a:t>
            </a: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Van Hoa, N., Nguyen, H., Nguyen, C. H., &amp; Jang, Y. M. (2020, October).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Occ</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technology-based developing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iot</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network. In 2020 International Conference on Information and Communication Technology Convergence (ICTC) (pp. 670-673). IEEE.</a:t>
            </a: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4583</Words>
  <Application>WPS Presentation</Application>
  <PresentationFormat>On-screen Show (4:3)</PresentationFormat>
  <Paragraphs>62</Paragraphs>
  <Slides>8</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SimSun</vt:lpstr>
      <vt:lpstr>Wingdings</vt:lpstr>
      <vt:lpstr>Times New Roman</vt:lpstr>
      <vt:lpstr>맑은 고딕</vt:lpstr>
      <vt:lpstr>Verdana</vt:lpstr>
      <vt:lpstr>MS PGothic</vt:lpstr>
      <vt:lpstr>굴림</vt:lpstr>
      <vt:lpstr>Microsoft YaHei</vt:lpstr>
      <vt:lpstr>Arial Unicode MS</vt:lpstr>
      <vt:lpstr>Calibri</vt:lpstr>
      <vt:lpstr>Office Theme</vt:lpstr>
      <vt:lpstr>PowerPoint 演示文稿</vt:lpstr>
      <vt:lpstr>PowerPoint 演示文稿</vt:lpstr>
      <vt:lpstr>Contents</vt:lpstr>
      <vt:lpstr>Background</vt:lpstr>
      <vt:lpstr>NG-OWC for Building Management System​</vt:lpstr>
      <vt:lpstr>NG-OWC with AI-based Multi Object Tracking</vt:lpstr>
      <vt:lpstr>Conclusion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Muhammad Adnan</cp:lastModifiedBy>
  <cp:revision>3</cp:revision>
  <cp:lastPrinted>2017-05-07T15:48:00Z</cp:lastPrinted>
  <dcterms:created xsi:type="dcterms:W3CDTF">2010-05-15T17:50:00Z</dcterms:created>
  <dcterms:modified xsi:type="dcterms:W3CDTF">2024-09-12T02:31:04Z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09F6C53A38334E07949A0E524061237F_13</vt:lpwstr>
  </property>
  <property fmtid="{D5CDD505-2E9C-101B-9397-08002B2CF9AE}" pid="3" name="KSOProductBuildVer">
    <vt:lpwstr>1033-12.2.0.18199</vt:lpwstr>
  </property>
</Properties>
</file>