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4"/>
  </p:handoutMasterIdLst>
  <p:sldIdLst>
    <p:sldId id="346" r:id="rId3"/>
    <p:sldId id="311" r:id="rId5"/>
    <p:sldId id="371" r:id="rId6"/>
    <p:sldId id="372" r:id="rId7"/>
    <p:sldId id="393" r:id="rId8"/>
    <p:sldId id="392" r:id="rId9"/>
    <p:sldId id="389" r:id="rId10"/>
    <p:sldId id="394" r:id="rId11"/>
    <p:sldId id="365" r:id="rId12"/>
    <p:sldId id="39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showGuides="1">
      <p:cViewPr varScale="1">
        <p:scale>
          <a:sx n="88" d="100"/>
          <a:sy n="88" d="100"/>
        </p:scale>
        <p:origin x="924" y="78"/>
      </p:cViewPr>
      <p:guideLst>
        <p:guide orient="horz" pos="2158"/>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5"/>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
        <p:nvSpPr>
          <p:cNvPr id="4" name="Header Placeholder 3"/>
          <p:cNvSpPr>
            <a:spLocks noGrp="1"/>
          </p:cNvSpPr>
          <p:nvPr>
            <p:ph type="hdr" sz="quarter"/>
          </p:nvPr>
        </p:nvSpPr>
        <p:spPr/>
        <p:txBody>
          <a:bodyPr/>
          <a:p>
            <a:r>
              <a:rPr lang="en-US" dirty="0"/>
              <a:t>January 2022</a:t>
            </a:r>
            <a:endParaRPr lang="en-US" dirty="0"/>
          </a:p>
        </p:txBody>
      </p:sp>
      <p:sp>
        <p:nvSpPr>
          <p:cNvPr id="5" name="Footer Placeholder 4"/>
          <p:cNvSpPr>
            <a:spLocks noGrp="1"/>
          </p:cNvSpPr>
          <p:nvPr>
            <p:ph type="ftr" sz="quarter" idx="4"/>
          </p:nvPr>
        </p:nvSpPr>
        <p:spPr/>
        <p:txBody>
          <a:bodyPr/>
          <a:p>
            <a:r>
              <a:rPr lang="en-US"/>
              <a:t>Submission</a:t>
            </a:r>
            <a:endParaRPr lang="en-US"/>
          </a:p>
        </p:txBody>
      </p:sp>
      <p:sp>
        <p:nvSpPr>
          <p:cNvPr id="6" name="Slide Number Placeholder 5"/>
          <p:cNvSpPr>
            <a:spLocks noGrp="1"/>
          </p:cNvSpPr>
          <p:nvPr>
            <p:ph type="sldNum" sz="quarter" idx="5"/>
          </p:nvPr>
        </p:nvSpPr>
        <p:spPr/>
        <p:txBody>
          <a:bodyPr/>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8300"/>
          </a:xfrm>
          <a:prstGeom prst="rect">
            <a:avLst/>
          </a:prstGeom>
          <a:noFill/>
        </p:spPr>
        <p:txBody>
          <a:bodyPr wrap="square" rtlCol="0">
            <a:spAutoFit/>
          </a:bodyPr>
          <a:lstStyle/>
          <a:p>
            <a:pPr algn="r"/>
            <a:r>
              <a:rPr lang="en-US" altLang="ko-KR" sz="1800" b="0" i="0" kern="1200" dirty="0" smtClean="0">
                <a:solidFill>
                  <a:schemeClr val="tx1"/>
                </a:solidFill>
                <a:effectLst/>
                <a:latin typeface="+mn-lt"/>
                <a:ea typeface="+mn-ea"/>
                <a:cs typeface="+mn-cs"/>
              </a:rPr>
              <a:t>DCN </a:t>
            </a:r>
            <a:r>
              <a:rPr lang="en-US" altLang="ko-KR" sz="1800" b="1" i="0" kern="1200" dirty="0" smtClean="0">
                <a:solidFill>
                  <a:schemeClr val="tx1"/>
                </a:solidFill>
                <a:effectLst/>
                <a:latin typeface="+mn-lt"/>
                <a:ea typeface="+mn-ea"/>
                <a:cs typeface="+mn-cs"/>
              </a:rPr>
              <a:t>15-00-0000-00-07ma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78548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Q-Learning-based MAC layer resource allocation and optimization for CSMA/CA-based OWC MAC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 11</a:t>
            </a:r>
            <a:r>
              <a:rPr lang="en-US" altLang="ja-JP" sz="1600" dirty="0" smtClean="0">
                <a:latin typeface="Times New Roman" panose="02020603050405020304" pitchFamily="18" charset="0"/>
                <a:ea typeface="MS PGothic" panose="020B0600070205080204" charset="-128"/>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Adnan</a:t>
            </a:r>
            <a:r>
              <a:rPr lang="en-US" altLang="zh-CN" sz="1600" dirty="0">
                <a:latin typeface="Times New Roman" panose="02020603050405020304" pitchFamily="18" charset="0"/>
                <a:cs typeface="Times New Roman" panose="02020603050405020304" pitchFamily="18" charset="0"/>
              </a:rPr>
              <a:t>, Nguyen Ngoc Huy, Yeong Min </a:t>
            </a:r>
            <a:r>
              <a:rPr lang="en-US" altLang="zh-CN" sz="1600" dirty="0" smtClean="0">
                <a:latin typeface="Times New Roman" panose="02020603050405020304" pitchFamily="18" charset="0"/>
                <a:cs typeface="Times New Roman" panose="02020603050405020304" pitchFamily="18" charset="0"/>
              </a:rPr>
              <a:t>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ko-KR" sz="1600" dirty="0" err="1" smtClean="0">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smtClean="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Q-Learning-based MAC layer resource allocation and optimization for CSMA/CA-based OWC MAC</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
        <p:nvSpPr>
          <p:cNvPr id="5" name="Text Box 4"/>
          <p:cNvSpPr txBox="1"/>
          <p:nvPr/>
        </p:nvSpPr>
        <p:spPr>
          <a:xfrm>
            <a:off x="1044575" y="274955"/>
            <a:ext cx="3048000" cy="368300"/>
          </a:xfrm>
          <a:prstGeom prst="rect">
            <a:avLst/>
          </a:prstGeom>
          <a:noFill/>
        </p:spPr>
        <p:txBody>
          <a:bodyPr wrap="square" rtlCol="0">
            <a:spAutoFit/>
          </a:bodyPr>
          <a:p>
            <a:endParaRPr lang="en-US"/>
          </a:p>
        </p:txBody>
      </p:sp>
      <p:sp>
        <p:nvSpPr>
          <p:cNvPr id="9" name="Text Box 8"/>
          <p:cNvSpPr txBox="1"/>
          <p:nvPr/>
        </p:nvSpPr>
        <p:spPr>
          <a:xfrm>
            <a:off x="564515" y="328295"/>
            <a:ext cx="3048000" cy="368300"/>
          </a:xfrm>
          <a:prstGeom prst="rect">
            <a:avLst/>
          </a:prstGeom>
          <a:noFill/>
        </p:spPr>
        <p:txBody>
          <a:bodyPr wrap="square" rtlCol="0">
            <a:spAutoFit/>
          </a:bodyPr>
          <a:p>
            <a:endParaRPr lang="en-US"/>
          </a:p>
        </p:txBody>
      </p:sp>
      <p:sp>
        <p:nvSpPr>
          <p:cNvPr id="12" name="Text Box 11"/>
          <p:cNvSpPr txBox="1"/>
          <p:nvPr/>
        </p:nvSpPr>
        <p:spPr>
          <a:xfrm>
            <a:off x="6694170" y="266065"/>
            <a:ext cx="3048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References</a:t>
            </a:r>
            <a:endParaRPr lang="en-US" altLang="ja-JP" sz="4000" dirty="0">
              <a:ea typeface="MS PGothic" panose="020B0600070205080204" charset="-128"/>
              <a:cs typeface="Times New Roman" panose="02020603050405020304" pitchFamily="18" charset="0"/>
            </a:endParaRPr>
          </a:p>
        </p:txBody>
      </p:sp>
      <p:sp>
        <p:nvSpPr>
          <p:cNvPr id="2" name="Rectangle 3"/>
          <p:cNvSpPr>
            <a:spLocks noGrp="1" noChangeArrowheads="1"/>
          </p:cNvSpPr>
          <p:nvPr>
            <p:ph idx="1"/>
          </p:nvPr>
        </p:nvSpPr>
        <p:spPr>
          <a:xfrm>
            <a:off x="457200" y="1417638"/>
            <a:ext cx="8229600" cy="4918464"/>
          </a:xfrm>
        </p:spPr>
        <p:txBody>
          <a:bodyPr>
            <a:normAutofit/>
          </a:bodyPr>
          <a:lstStyle/>
          <a:p>
            <a:pPr marL="0" indent="0" algn="l">
              <a:buFont typeface="Arial" panose="020B0604020202020204" pitchFamily="34" charset="0"/>
              <a:buNone/>
            </a:pPr>
            <a:r>
              <a:rPr lang="en-US" sz="1600" dirty="0">
                <a:latin typeface="Times New Roman" panose="02020603050405020304" pitchFamily="18" charset="0"/>
                <a:cs typeface="Times New Roman" panose="02020603050405020304" pitchFamily="18" charset="0"/>
                <a:sym typeface="+mn-ea"/>
              </a:rPr>
              <a:t>[1] Esfahani, Mohammad Salah, et al. "Visible light communication networks MAC layer solutions: open issues and trends." Photonic Network Communications 43.2 (2022): 116-134.</a:t>
            </a:r>
            <a:endParaRPr lang="en-US" sz="16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7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latin typeface="Times New Roman" panose="02020603050405020304" pitchFamily="18" charset="0"/>
                <a:ea typeface="MS PGothic" panose="020B0600070205080204" charset="-128"/>
                <a:cs typeface="Times New Roman" panose="02020603050405020304" pitchFamily="18" charset="0"/>
                <a:sym typeface="+mn-ea"/>
              </a:rPr>
              <a:t>Q-Learning-based MAC layer resource allocation and optimization for CSMA/CA-based OWC MAC</a:t>
            </a:r>
            <a:br>
              <a:rPr lang="en-US" altLang="ja-JP" b="1" dirty="0">
                <a:latin typeface="Times New Roman" panose="02020603050405020304" pitchFamily="18" charset="0"/>
                <a:ea typeface="MS PGothic" panose="020B0600070205080204" charset="-128"/>
                <a:cs typeface="Times New Roman" panose="02020603050405020304" pitchFamily="18" charset="0"/>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latin typeface="Times New Roman" panose="02020603050405020304" pitchFamily="18" charset="0"/>
                <a:ea typeface="MS PGothic" panose="020B0600070205080204" charset="-128"/>
                <a:cs typeface="Times New Roman" panose="02020603050405020304" pitchFamily="18" charset="0"/>
              </a:rPr>
              <a:t>Sept 11</a:t>
            </a:r>
            <a:r>
              <a:rPr lang="en-US" altLang="ja-JP" dirty="0" smtClean="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2024</a:t>
            </a:r>
            <a:endParaRPr lang="ja-JP"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lvl="2" algn="just"/>
            <a:r>
              <a:rPr lang="en-US" altLang="ja-JP" sz="2100" dirty="0">
                <a:latin typeface="Times New Roman" panose="02020603050405020304" pitchFamily="18" charset="0"/>
                <a:cs typeface="Times New Roman" panose="02020603050405020304" pitchFamily="18" charset="0"/>
                <a:sym typeface="+mn-ea"/>
              </a:rPr>
              <a:t>OWC</a:t>
            </a:r>
            <a:endParaRPr lang="en-US" altLang="ja-JP" sz="2100" dirty="0">
              <a:latin typeface="Times New Roman" panose="02020603050405020304" pitchFamily="18" charset="0"/>
              <a:cs typeface="Times New Roman" panose="02020603050405020304" pitchFamily="18" charset="0"/>
              <a:sym typeface="+mn-ea"/>
            </a:endParaRPr>
          </a:p>
          <a:p>
            <a:pPr lvl="2" algn="just"/>
            <a:r>
              <a:rPr lang="en-US" altLang="ja-JP" sz="2100" dirty="0">
                <a:latin typeface="Times New Roman" panose="02020603050405020304" pitchFamily="18" charset="0"/>
                <a:cs typeface="Times New Roman" panose="02020603050405020304" pitchFamily="18" charset="0"/>
                <a:sym typeface="+mn-ea"/>
              </a:rPr>
              <a:t>Medium Access Control (MAC) Protocols</a:t>
            </a:r>
            <a:endParaRPr lang="en-US" altLang="ja-JP" sz="2100" dirty="0">
              <a:latin typeface="Times New Roman" panose="02020603050405020304" pitchFamily="18" charset="0"/>
              <a:cs typeface="Times New Roman" panose="02020603050405020304" pitchFamily="18" charset="0"/>
              <a:sym typeface="+mn-ea"/>
            </a:endParaRPr>
          </a:p>
          <a:p>
            <a:pPr lvl="2" algn="just"/>
            <a:r>
              <a:rPr lang="en-US" altLang="ja-JP" sz="2100" dirty="0">
                <a:latin typeface="Times New Roman" panose="02020603050405020304" pitchFamily="18" charset="0"/>
                <a:cs typeface="Times New Roman" panose="02020603050405020304" pitchFamily="18" charset="0"/>
                <a:sym typeface="+mn-ea"/>
              </a:rPr>
              <a:t>CSMA/CA</a:t>
            </a:r>
            <a:endParaRPr lang="en-US" altLang="ja-JP" sz="2100" dirty="0">
              <a:latin typeface="Times New Roman" panose="02020603050405020304" pitchFamily="18" charset="0"/>
              <a:cs typeface="Times New Roman" panose="02020603050405020304" pitchFamily="18" charset="0"/>
              <a:sym typeface="+mn-ea"/>
            </a:endParaRPr>
          </a:p>
          <a:p>
            <a:pPr lvl="2" algn="just"/>
            <a:r>
              <a:rPr lang="en-US" altLang="ja-JP" sz="2100" dirty="0">
                <a:latin typeface="Times New Roman" panose="02020603050405020304" pitchFamily="18" charset="0"/>
                <a:cs typeface="Times New Roman" panose="02020603050405020304" pitchFamily="18" charset="0"/>
              </a:rPr>
              <a:t>Resource allocation and optimization for CSMA/CA-based OWC MAC</a:t>
            </a:r>
            <a:endParaRPr lang="en-US" altLang="ja-JP" sz="21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Q-Learning-based MAC layer resource allocation and optimization for CSMA/CA-based OWC MAC</a:t>
            </a:r>
            <a:endParaRPr lang="en-US" altLang="ja-JP" sz="2800" dirty="0">
              <a:latin typeface="Times New Roman" panose="02020603050405020304" pitchFamily="18" charset="0"/>
              <a:ea typeface="MS PGothic" panose="020B0600070205080204" charset="-128"/>
              <a:cs typeface="Times New Roman" panose="02020603050405020304" pitchFamily="18" charset="0"/>
              <a:sym typeface="+mn-ea"/>
            </a:endParaRPr>
          </a:p>
          <a:p>
            <a:pPr algn="just"/>
            <a:r>
              <a:rPr lang="en-US" altLang="ja-JP" sz="2800" dirty="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sz="4000" dirty="0">
                <a:latin typeface="Times New Roman" panose="02020603050405020304" pitchFamily="18" charset="0"/>
                <a:cs typeface="Times New Roman" panose="02020603050405020304" pitchFamily="18" charset="0"/>
                <a:sym typeface="+mn-ea"/>
              </a:rPr>
              <a:t>Background: OWC, MAC, CSMA/CA</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061720"/>
            <a:ext cx="8307705" cy="5351145"/>
          </a:xfrm>
        </p:spPr>
        <p:txBody>
          <a:bodyPr>
            <a:normAutofit lnSpcReduction="20000"/>
          </a:bodyPr>
          <a:lstStyle/>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OWC:</a:t>
            </a:r>
            <a:endParaRPr lang="en-US" altLang="ja-JP" sz="1555" b="1"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OWC refers to optical wireless communication, which is a technology that utilizes light for transmitting data wirelessly.</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Unlike traditional radio frequency (RF) communication, OWC relies on line-of-sight transmission for data transfer.</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Key components of OWC include a transmitter, typically an LED or laser that emits light carrying the data, and a receiver, usually a photodetector that converts received light into electrical signals.</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ja-JP" sz="1555" b="1" dirty="0">
                <a:latin typeface="Times New Roman" panose="02020603050405020304" pitchFamily="18" charset="0"/>
                <a:cs typeface="Times New Roman" panose="02020603050405020304" pitchFamily="18" charset="0"/>
                <a:sym typeface="+mn-ea"/>
              </a:rPr>
              <a:t>MAC Protocols</a:t>
            </a:r>
            <a:endParaRPr lang="en-US" altLang="ja-JP" sz="1555" b="1" dirty="0">
              <a:latin typeface="Times New Roman" panose="02020603050405020304" pitchFamily="18" charset="0"/>
              <a:cs typeface="Times New Roman" panose="02020603050405020304" pitchFamily="18" charset="0"/>
            </a:endParaRP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MAC protocols serve a crucial role in controlling and organizing access to wireless networks. </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These protocols are designed to prevent simultaneous transmissions from multiple devices, which could result in data collisions and loss.</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By allowing only one device to transmit at a time, MAC protocols effectively minimize interference and enhance overall network efficiency [1].</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CSMA/CA:</a:t>
            </a:r>
            <a:endParaRPr lang="en-US" altLang="ja-JP" sz="1555" b="1" dirty="0">
              <a:latin typeface="Times New Roman" panose="02020603050405020304" pitchFamily="18" charset="0"/>
              <a:cs typeface="Times New Roman" panose="02020603050405020304" pitchFamily="18" charset="0"/>
            </a:endParaRPr>
          </a:p>
          <a:p>
            <a:pPr lvl="0" algn="just">
              <a:buClrTx/>
              <a:buSzTx/>
            </a:pPr>
            <a:r>
              <a:rPr lang="en-US" altLang="ja-JP" sz="1555" dirty="0">
                <a:latin typeface="Times New Roman" panose="02020603050405020304" pitchFamily="18" charset="0"/>
                <a:cs typeface="Times New Roman" panose="02020603050405020304" pitchFamily="18" charset="0"/>
                <a:sym typeface="+mn-ea"/>
              </a:rPr>
              <a:t>This protocol involves devices monitoring the channel, utilizing random waiting periods, and employing confirmation messages to regulate data transmission and minimize interference.</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pPr>
            <a:r>
              <a:rPr lang="en-US" altLang="ja-JP" sz="1555" b="1" dirty="0">
                <a:latin typeface="Times New Roman" panose="02020603050405020304" pitchFamily="18" charset="0"/>
                <a:cs typeface="Times New Roman" panose="02020603050405020304" pitchFamily="18" charset="0"/>
                <a:sym typeface="+mn-ea"/>
              </a:rPr>
              <a:t>Working Mechanism of CSMA/CA:</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Font typeface="+mj-lt"/>
              <a:buAutoNum type="arabicPeriod"/>
            </a:pPr>
            <a:r>
              <a:rPr lang="en-US" altLang="ja-JP" sz="1400" b="1" dirty="0">
                <a:latin typeface="Times New Roman" panose="02020603050405020304" pitchFamily="18" charset="0"/>
                <a:cs typeface="Times New Roman" panose="02020603050405020304" pitchFamily="18" charset="0"/>
                <a:sym typeface="+mn-ea"/>
              </a:rPr>
              <a:t>Carrier Sense: </a:t>
            </a:r>
            <a:endParaRPr lang="en-US" altLang="ja-JP" sz="1400" b="1" dirty="0">
              <a:latin typeface="Times New Roman" panose="02020603050405020304" pitchFamily="18" charset="0"/>
              <a:cs typeface="Times New Roman" panose="02020603050405020304" pitchFamily="18" charset="0"/>
              <a:sym typeface="+mn-ea"/>
            </a:endParaRPr>
          </a:p>
          <a:p>
            <a:pPr lvl="1" algn="just">
              <a:buClrTx/>
              <a:buSzTx/>
              <a:buFont typeface="Wingdings" panose="05000000000000000000" charset="0"/>
              <a:buChar char="Ø"/>
            </a:pPr>
            <a:r>
              <a:rPr lang="en-US" altLang="ja-JP" sz="1400" b="1" dirty="0">
                <a:latin typeface="Times New Roman" panose="02020603050405020304" pitchFamily="18" charset="0"/>
                <a:cs typeface="Times New Roman" panose="02020603050405020304" pitchFamily="18" charset="0"/>
                <a:sym typeface="+mn-ea"/>
              </a:rPr>
              <a:t>Listening to the Channel: </a:t>
            </a:r>
            <a:endParaRPr lang="en-US" altLang="ja-JP" sz="1400" b="1"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Prior to data transmission, a device monitors the communication channel to determine if it's available or in use.</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When the channel is free, the device can proceed to the next phase and initiate transmission.</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If the channel is occupied, the device delays and rechecks later.</a:t>
            </a:r>
            <a:endParaRPr lang="en-US" altLang="ja-JP" sz="1555" dirty="0">
              <a:latin typeface="Times New Roman" panose="02020603050405020304" pitchFamily="18" charset="0"/>
              <a:cs typeface="Times New Roman" panose="02020603050405020304" pitchFamily="18" charset="0"/>
              <a:sym typeface="+mn-ea"/>
            </a:endParaRPr>
          </a:p>
          <a:p>
            <a:pPr marL="0" lvl="0" indent="0" algn="just">
              <a:buClrTx/>
              <a:buSzTx/>
              <a:buNone/>
            </a:pPr>
            <a:endParaRPr lang="en-US" altLang="ja-JP" sz="155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310640"/>
            <a:ext cx="8459470" cy="5026025"/>
          </a:xfrm>
        </p:spPr>
        <p:txBody>
          <a:bodyPr>
            <a:normAutofit lnSpcReduction="20000"/>
          </a:bodyPr>
          <a:lstStyle/>
          <a:p>
            <a:pPr lvl="0" algn="just">
              <a:buClrTx/>
              <a:buSzTx/>
            </a:pPr>
            <a:r>
              <a:rPr lang="en-US" altLang="ja-JP" sz="1600" b="1" dirty="0">
                <a:latin typeface="Times New Roman" panose="02020603050405020304" pitchFamily="18" charset="0"/>
                <a:cs typeface="Times New Roman" panose="02020603050405020304" pitchFamily="18" charset="0"/>
                <a:sym typeface="+mn-ea"/>
              </a:rPr>
              <a:t>Working Mechanism of CSMA/CA:</a:t>
            </a:r>
            <a:endParaRPr lang="en-US" altLang="ja-JP" sz="1600" dirty="0">
              <a:latin typeface="Times New Roman" panose="02020603050405020304" pitchFamily="18" charset="0"/>
              <a:cs typeface="Times New Roman" panose="02020603050405020304" pitchFamily="18" charset="0"/>
              <a:sym typeface="+mn-ea"/>
            </a:endParaRPr>
          </a:p>
          <a:p>
            <a:pPr marL="457200" lvl="1" indent="0" algn="just">
              <a:buClrTx/>
              <a:buSzTx/>
              <a:buFont typeface="Arial" panose="020B0604020202020204" pitchFamily="34" charset="0"/>
              <a:buNone/>
            </a:pPr>
            <a:r>
              <a:rPr lang="en-US" altLang="ja-JP" sz="1600" b="1" dirty="0">
                <a:latin typeface="Times New Roman" panose="02020603050405020304" pitchFamily="18" charset="0"/>
                <a:cs typeface="Times New Roman" panose="02020603050405020304" pitchFamily="18" charset="0"/>
                <a:sym typeface="+mn-ea"/>
              </a:rPr>
              <a:t>2.   Random Backoff:</a:t>
            </a:r>
            <a:endParaRPr lang="en-US" altLang="ja-JP" sz="1600" b="1"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In case of a busy channel, the device waits for an unpredictable duration, called the backoff interval, before attempting again. </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This strategy helps prevent collisions when multiple devices are queued for transmission.</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backoff duration is typically calculated using a random value within a Contention Window (CW), which expands exponentially after successive collisions (referred to as binary exponential backoff).</a:t>
            </a:r>
            <a:endParaRPr lang="en-US" altLang="ja-JP" sz="1600" b="1" dirty="0">
              <a:latin typeface="Times New Roman" panose="02020603050405020304" pitchFamily="18" charset="0"/>
              <a:cs typeface="Times New Roman" panose="02020603050405020304" pitchFamily="18" charset="0"/>
              <a:sym typeface="+mn-ea"/>
            </a:endParaRPr>
          </a:p>
          <a:p>
            <a:pPr marL="457200" lvl="1" indent="0" algn="just">
              <a:buClrTx/>
              <a:buSzTx/>
              <a:buFont typeface="+mj-lt"/>
              <a:buNone/>
            </a:pPr>
            <a:r>
              <a:rPr lang="en-US" altLang="ja-JP" sz="1600" b="1" dirty="0">
                <a:latin typeface="Times New Roman" panose="02020603050405020304" pitchFamily="18" charset="0"/>
                <a:cs typeface="Times New Roman" panose="02020603050405020304" pitchFamily="18" charset="0"/>
                <a:sym typeface="+mn-ea"/>
              </a:rPr>
              <a:t>3.  Transmission: </a:t>
            </a:r>
            <a:endParaRPr lang="en-US" altLang="ja-JP" sz="1600" b="1"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Following the random backoff, the device reassesses the channel.</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If the channel remains unoccupied, the device sends its data.</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Should the channel become busy during the delay, the device waits for another chance, repeating the monitoring and delay process.</a:t>
            </a:r>
            <a:endParaRPr lang="en-US" altLang="ja-JP" sz="1555" dirty="0">
              <a:latin typeface="Times New Roman" panose="02020603050405020304" pitchFamily="18" charset="0"/>
              <a:cs typeface="Times New Roman" panose="02020603050405020304" pitchFamily="18" charset="0"/>
              <a:sym typeface="+mn-ea"/>
            </a:endParaRPr>
          </a:p>
          <a:p>
            <a:pPr marL="457200" lvl="1" indent="0" algn="just">
              <a:buClrTx/>
              <a:buSzTx/>
              <a:buNone/>
            </a:pPr>
            <a:r>
              <a:rPr lang="en-US" altLang="ja-JP" sz="1600" b="1" dirty="0">
                <a:latin typeface="Times New Roman" panose="02020603050405020304" pitchFamily="18" charset="0"/>
                <a:cs typeface="Times New Roman" panose="02020603050405020304" pitchFamily="18" charset="0"/>
                <a:sym typeface="+mn-ea"/>
              </a:rPr>
              <a:t>4.  Acknowledgment (ACK): </a:t>
            </a:r>
            <a:endParaRPr lang="en-US" altLang="ja-JP" sz="1600" b="1"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After sending data, the transmitter awaits a confirmation (ACK) from the recipient. </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This ACK verifies successful data reception.</a:t>
            </a:r>
            <a:endParaRPr lang="en-US" altLang="ja-JP" sz="1555" dirty="0">
              <a:latin typeface="Times New Roman" panose="02020603050405020304" pitchFamily="18" charset="0"/>
              <a:cs typeface="Times New Roman" panose="02020603050405020304" pitchFamily="18" charset="0"/>
              <a:sym typeface="+mn-ea"/>
            </a:endParaRPr>
          </a:p>
          <a:p>
            <a:pPr lvl="1" algn="just">
              <a:buClrTx/>
              <a:buSzTx/>
              <a:buChar char="•"/>
            </a:pPr>
            <a:r>
              <a:rPr lang="en-US" altLang="ja-JP" sz="1555" dirty="0">
                <a:latin typeface="Times New Roman" panose="02020603050405020304" pitchFamily="18" charset="0"/>
                <a:cs typeface="Times New Roman" panose="02020603050405020304" pitchFamily="18" charset="0"/>
                <a:sym typeface="+mn-ea"/>
              </a:rPr>
              <a:t>If the transmitter doesn't receive an ACK within a specified timeframe, it assumes transmission failure (due to collision or interference) and restarts the process with a new random backoff time.</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pPr>
            <a:endParaRPr lang="en-US" altLang="ja-JP" sz="1600" dirty="0">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a:bodyPr>
          <a:p>
            <a:r>
              <a:rPr lang="en-US" sz="4000" dirty="0">
                <a:latin typeface="Times New Roman" panose="02020603050405020304" pitchFamily="18" charset="0"/>
                <a:cs typeface="Times New Roman" panose="02020603050405020304" pitchFamily="18" charset="0"/>
                <a:sym typeface="+mn-ea"/>
              </a:rPr>
              <a:t>Background: OWC, MAC, CSMA/CA</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243965"/>
            <a:ext cx="8467725" cy="2339340"/>
          </a:xfrm>
        </p:spPr>
        <p:txBody>
          <a:bodyPr>
            <a:noAutofit/>
          </a:bodyPr>
          <a:lstStyle/>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Resource allocation and optimization for CSMA/CA-based OWC MAC</a:t>
            </a:r>
            <a:endParaRPr lang="en-US" altLang="ja-JP" sz="1600" b="1" dirty="0">
              <a:latin typeface="Times New Roman" panose="02020603050405020304" pitchFamily="18" charset="0"/>
              <a:cs typeface="Times New Roman" panose="02020603050405020304" pitchFamily="18" charset="0"/>
            </a:endParaRPr>
          </a:p>
          <a:p>
            <a:pPr lvl="0" algn="just">
              <a:buClrTx/>
              <a:buSzTx/>
              <a:buChar char="•"/>
            </a:pPr>
            <a:r>
              <a:rPr lang="en-US" altLang="ja-JP" sz="1555" dirty="0">
                <a:latin typeface="Times New Roman" panose="02020603050405020304" pitchFamily="18" charset="0"/>
                <a:cs typeface="Times New Roman" panose="02020603050405020304" pitchFamily="18" charset="0"/>
                <a:sym typeface="+mn-ea"/>
              </a:rPr>
              <a:t>In CSMA/CA, collision avoidance relies on adjusting backoff times. </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Char char="•"/>
            </a:pPr>
            <a:r>
              <a:rPr lang="en-US" altLang="ja-JP" sz="1555" dirty="0">
                <a:latin typeface="Times New Roman" panose="02020603050405020304" pitchFamily="18" charset="0"/>
                <a:cs typeface="Times New Roman" panose="02020603050405020304" pitchFamily="18" charset="0"/>
                <a:sym typeface="+mn-ea"/>
              </a:rPr>
              <a:t>Deep Reinforcement Learning (DRL) can adaptively modify these times based on the network's current state, leading to fewer collisions and increased throughput.</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Char char="•"/>
            </a:pPr>
            <a:r>
              <a:rPr lang="en-US" altLang="ja-JP" sz="1555" dirty="0">
                <a:latin typeface="Times New Roman" panose="02020603050405020304" pitchFamily="18" charset="0"/>
                <a:cs typeface="Times New Roman" panose="02020603050405020304" pitchFamily="18" charset="0"/>
                <a:sym typeface="+mn-ea"/>
              </a:rPr>
              <a:t>Similarly, the Q-learning agent is designed to optimize Contention Window (CW) selection, reducing collisions and increasing packet transmission success, thereby improving overall network efficiency. </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Char char="•"/>
            </a:pPr>
            <a:r>
              <a:rPr lang="en-US" altLang="ja-JP" sz="1555" dirty="0">
                <a:latin typeface="Times New Roman" panose="02020603050405020304" pitchFamily="18" charset="0"/>
                <a:cs typeface="Times New Roman" panose="02020603050405020304" pitchFamily="18" charset="0"/>
                <a:sym typeface="+mn-ea"/>
              </a:rPr>
              <a:t>The DQN aims to enhance channel access decisions by minimizing collision probability and maximizing successful transmissions. </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Char char="•"/>
            </a:pPr>
            <a:r>
              <a:rPr lang="en-US" altLang="ja-JP" sz="1555" dirty="0">
                <a:latin typeface="Times New Roman" panose="02020603050405020304" pitchFamily="18" charset="0"/>
                <a:cs typeface="Times New Roman" panose="02020603050405020304" pitchFamily="18" charset="0"/>
                <a:sym typeface="+mn-ea"/>
              </a:rPr>
              <a:t>The DQN algorithm is proposed for CSMA/CA-based OWC-MAC to optimize network performance by balancing various Quality of Service (QoS) metrics, including maximizing throughput, minimizing latency, and maximizing Packet Delivery Ratio (PDR).</a:t>
            </a:r>
            <a:endParaRPr lang="en-US" altLang="ja-JP" sz="1555" dirty="0">
              <a:latin typeface="Times New Roman" panose="02020603050405020304" pitchFamily="18" charset="0"/>
              <a:cs typeface="Times New Roman" panose="02020603050405020304" pitchFamily="18" charset="0"/>
              <a:sym typeface="+mn-ea"/>
            </a:endParaRPr>
          </a:p>
        </p:txBody>
      </p:sp>
      <p:sp>
        <p:nvSpPr>
          <p:cNvPr id="6" name="Title 5"/>
          <p:cNvSpPr>
            <a:spLocks noGrp="1"/>
          </p:cNvSpPr>
          <p:nvPr>
            <p:ph type="title"/>
            <p:custDataLst>
              <p:tags r:id="rId1"/>
            </p:custDataLst>
          </p:nvPr>
        </p:nvSpPr>
        <p:spPr>
          <a:xfrm>
            <a:off x="457200" y="457200"/>
            <a:ext cx="8229600" cy="832485"/>
          </a:xfrm>
        </p:spPr>
        <p:txBody>
          <a:bodyPr>
            <a:normAutofit/>
          </a:bodyPr>
          <a:p>
            <a:r>
              <a:rPr lang="en-US" sz="4000" dirty="0">
                <a:latin typeface="Times New Roman" panose="02020603050405020304" pitchFamily="18" charset="0"/>
                <a:cs typeface="Times New Roman" panose="02020603050405020304" pitchFamily="18" charset="0"/>
                <a:sym typeface="+mn-ea"/>
              </a:rPr>
              <a:t>Background: OWC, MAC, CSMA/CA</a:t>
            </a:r>
            <a:r>
              <a:rPr lang="en-US" altLang="ja-JP" sz="4000" dirty="0">
                <a:latin typeface="Times New Roman" panose="02020603050405020304" pitchFamily="18" charset="0"/>
                <a:cs typeface="Times New Roman" panose="02020603050405020304" pitchFamily="18" charset="0"/>
                <a:sym typeface="+mn-ea"/>
              </a:rPr>
              <a:t> </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85850"/>
          </a:xfrm>
        </p:spPr>
        <p:txBody>
          <a:bodyPr>
            <a:normAutofit fontScale="90000"/>
          </a:bodyPr>
          <a:lstStyle/>
          <a:p>
            <a:r>
              <a:rPr lang="en-US" sz="3110" dirty="0">
                <a:latin typeface="Times New Roman" panose="02020603050405020304" pitchFamily="18" charset="0"/>
                <a:cs typeface="Times New Roman" panose="02020603050405020304" pitchFamily="18" charset="0"/>
                <a:sym typeface="+mn-ea"/>
              </a:rPr>
              <a:t>Q-Learning-based MAC layer resource allocation and optimization for CSMA/CA-based OWC MAC</a:t>
            </a:r>
            <a:endParaRPr lang="en-US" sz="311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64615"/>
            <a:ext cx="8229600" cy="4978400"/>
          </a:xfrm>
        </p:spPr>
        <p:txBody>
          <a:bodyPr>
            <a:normAutofit fontScale="90000" lnSpcReduction="10000"/>
          </a:bodyPr>
          <a:lstStyle/>
          <a:p>
            <a:pPr lvl="0" algn="just">
              <a:buFont typeface="Wingdings" panose="05000000000000000000" charset="0"/>
              <a:buChar char="Ø"/>
            </a:pPr>
            <a:r>
              <a:rPr lang="en-US" altLang="ja-JP" sz="1600" dirty="0">
                <a:latin typeface="Times New Roman" panose="02020603050405020304" pitchFamily="18" charset="0"/>
                <a:cs typeface="Times New Roman" panose="02020603050405020304" pitchFamily="18" charset="0"/>
                <a:sym typeface="+mn-ea"/>
              </a:rPr>
              <a:t>The design of the DQN environment for OWC-MAC, align MAC layer elements with the Q-learning model and configure the connections between transmitter, receiver, and coordinator to enable dynamic decision-making based on DQN predictions.</a:t>
            </a:r>
            <a:endParaRPr lang="en-US" altLang="ja-JP" sz="1600" dirty="0">
              <a:latin typeface="Times New Roman" panose="02020603050405020304" pitchFamily="18" charset="0"/>
              <a:cs typeface="Times New Roman" panose="02020603050405020304" pitchFamily="18" charset="0"/>
              <a:sym typeface="+mn-ea"/>
            </a:endParaRPr>
          </a:p>
          <a:p>
            <a:pPr lvl="0" algn="just">
              <a:buFont typeface="Wingdings" panose="05000000000000000000" charset="0"/>
              <a:buChar char="Ø"/>
            </a:pPr>
            <a:r>
              <a:rPr lang="en-US" altLang="ja-JP" sz="1600" dirty="0">
                <a:latin typeface="Times New Roman" panose="02020603050405020304" pitchFamily="18" charset="0"/>
                <a:cs typeface="Times New Roman" panose="02020603050405020304" pitchFamily="18" charset="0"/>
                <a:sym typeface="+mn-ea"/>
              </a:rPr>
              <a:t>The process involves the following steps:</a:t>
            </a:r>
            <a:endParaRPr lang="en-US" altLang="ja-JP" sz="1600" dirty="0">
              <a:latin typeface="Times New Roman" panose="02020603050405020304" pitchFamily="18" charset="0"/>
              <a:cs typeface="Times New Roman" panose="02020603050405020304" pitchFamily="18" charset="0"/>
              <a:sym typeface="+mn-ea"/>
            </a:endParaRPr>
          </a:p>
          <a:p>
            <a:pPr marL="0" lvl="0" indent="0" algn="just">
              <a:buFont typeface="Wingdings" panose="05000000000000000000" charset="0"/>
              <a:buNone/>
            </a:pPr>
            <a:r>
              <a:rPr lang="en-US" altLang="ja-JP" sz="1600" b="1" dirty="0">
                <a:latin typeface="Times New Roman" panose="02020603050405020304" pitchFamily="18" charset="0"/>
                <a:cs typeface="Times New Roman" panose="02020603050405020304" pitchFamily="18" charset="0"/>
                <a:sym typeface="+mn-ea"/>
              </a:rPr>
              <a:t>Step 1:</a:t>
            </a:r>
            <a:r>
              <a:rPr lang="en-US" altLang="ja-JP" sz="1600" dirty="0">
                <a:latin typeface="Times New Roman" panose="02020603050405020304" pitchFamily="18" charset="0"/>
                <a:cs typeface="Times New Roman" panose="02020603050405020304" pitchFamily="18" charset="0"/>
                <a:sym typeface="+mn-ea"/>
              </a:rPr>
              <a:t> </a:t>
            </a:r>
            <a:r>
              <a:rPr lang="en-US" altLang="ja-JP" sz="1600" b="1" dirty="0">
                <a:latin typeface="Times New Roman" panose="02020603050405020304" pitchFamily="18" charset="0"/>
                <a:cs typeface="Times New Roman" panose="02020603050405020304" pitchFamily="18" charset="0"/>
                <a:sym typeface="+mn-ea"/>
              </a:rPr>
              <a:t>Design the </a:t>
            </a:r>
            <a:r>
              <a:rPr lang="en-US" altLang="ja-JP" sz="1600" b="1" dirty="0">
                <a:latin typeface="Times New Roman" panose="02020603050405020304" pitchFamily="18" charset="0"/>
                <a:cs typeface="Times New Roman" panose="02020603050405020304" pitchFamily="18" charset="0"/>
                <a:sym typeface="+mn-ea"/>
              </a:rPr>
              <a:t>DQN Environment </a:t>
            </a:r>
            <a:endParaRPr lang="en-US" altLang="ja-JP" sz="1600" b="1" dirty="0">
              <a:latin typeface="Times New Roman" panose="02020603050405020304" pitchFamily="18" charset="0"/>
              <a:cs typeface="Times New Roman" panose="02020603050405020304" pitchFamily="18" charset="0"/>
              <a:sym typeface="+mn-ea"/>
            </a:endParaRPr>
          </a:p>
          <a:p>
            <a:pPr marL="285750" lvl="0"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Initially, we develop the CSMA/CA mechanism for OWC-MAC and frame the channel access mechanism (MAC layer) as a reinforcement learning (RL) challenge solveable through DQN.</a:t>
            </a:r>
            <a:endParaRPr lang="en-US" altLang="ja-JP" sz="1600" dirty="0">
              <a:latin typeface="Times New Roman" panose="02020603050405020304" pitchFamily="18" charset="0"/>
              <a:cs typeface="Times New Roman" panose="02020603050405020304" pitchFamily="18" charset="0"/>
              <a:sym typeface="+mn-ea"/>
            </a:endParaRPr>
          </a:p>
          <a:p>
            <a:pPr marL="457200" lvl="1" indent="0" algn="just">
              <a:buClrTx/>
              <a:buSzTx/>
              <a:buFont typeface="Arial" panose="020B0604020202020204" pitchFamily="34" charset="0"/>
              <a:buNone/>
            </a:pPr>
            <a:r>
              <a:rPr lang="en-US" altLang="ja-JP" sz="1595" b="1" dirty="0">
                <a:latin typeface="Times New Roman" panose="02020603050405020304" pitchFamily="18" charset="0"/>
                <a:cs typeface="Times New Roman" panose="02020603050405020304" pitchFamily="18" charset="0"/>
                <a:sym typeface="+mn-ea"/>
              </a:rPr>
              <a:t> 1. State: </a:t>
            </a:r>
            <a:r>
              <a:rPr lang="en-US" altLang="ja-JP" sz="1600" dirty="0">
                <a:latin typeface="Times New Roman" panose="02020603050405020304" pitchFamily="18" charset="0"/>
                <a:cs typeface="Times New Roman" panose="02020603050405020304" pitchFamily="18" charset="0"/>
                <a:sym typeface="+mn-ea"/>
              </a:rPr>
              <a:t>The current system status needs to be represented, potentially including:</a:t>
            </a:r>
            <a:endParaRPr lang="en-US" altLang="ja-JP" sz="1600" dirty="0">
              <a:latin typeface="Times New Roman" panose="02020603050405020304" pitchFamily="18" charset="0"/>
              <a:cs typeface="Times New Roman" panose="02020603050405020304" pitchFamily="18" charset="0"/>
              <a:sym typeface="+mn-ea"/>
            </a:endParaRPr>
          </a:p>
          <a:p>
            <a:pPr lvl="2" algn="just">
              <a:buClrTx/>
              <a:buSzTx/>
              <a:buFont typeface="Arial" panose="020B0604020202020204" pitchFamily="34" charset="0"/>
              <a:buChar char="•"/>
            </a:pPr>
            <a:r>
              <a:rPr lang="en-US" altLang="ja-JP" sz="1360" dirty="0">
                <a:latin typeface="Times New Roman" panose="02020603050405020304" pitchFamily="18" charset="0"/>
                <a:cs typeface="Times New Roman" panose="02020603050405020304" pitchFamily="18" charset="0"/>
                <a:sym typeface="+mn-ea"/>
              </a:rPr>
              <a:t>Channel Status (occupied or free)</a:t>
            </a:r>
            <a:endParaRPr lang="en-US" altLang="ja-JP" sz="1360" dirty="0">
              <a:latin typeface="Times New Roman" panose="02020603050405020304" pitchFamily="18" charset="0"/>
              <a:cs typeface="Times New Roman" panose="02020603050405020304" pitchFamily="18" charset="0"/>
              <a:sym typeface="+mn-ea"/>
            </a:endParaRPr>
          </a:p>
          <a:p>
            <a:pPr lvl="2" algn="just">
              <a:buClrTx/>
              <a:buSzTx/>
              <a:buFont typeface="Arial" panose="020B0604020202020204" pitchFamily="34" charset="0"/>
              <a:buChar char="•"/>
            </a:pPr>
            <a:r>
              <a:rPr lang="en-US" altLang="ja-JP" sz="1360" dirty="0">
                <a:latin typeface="Times New Roman" panose="02020603050405020304" pitchFamily="18" charset="0"/>
                <a:cs typeface="Times New Roman" panose="02020603050405020304" pitchFamily="18" charset="0"/>
                <a:sym typeface="+mn-ea"/>
              </a:rPr>
              <a:t>Packet Queue Length (quantity of packets awaiting transmission)</a:t>
            </a:r>
            <a:endParaRPr lang="en-US" altLang="ja-JP" sz="1360" dirty="0">
              <a:latin typeface="Times New Roman" panose="02020603050405020304" pitchFamily="18" charset="0"/>
              <a:cs typeface="Times New Roman" panose="02020603050405020304" pitchFamily="18" charset="0"/>
              <a:sym typeface="+mn-ea"/>
            </a:endParaRPr>
          </a:p>
          <a:p>
            <a:pPr lvl="2" algn="just">
              <a:buClrTx/>
              <a:buSzTx/>
              <a:buFont typeface="Arial" panose="020B0604020202020204" pitchFamily="34" charset="0"/>
              <a:buChar char="•"/>
            </a:pPr>
            <a:r>
              <a:rPr lang="en-US" altLang="ja-JP" sz="1360" dirty="0">
                <a:latin typeface="Times New Roman" panose="02020603050405020304" pitchFamily="18" charset="0"/>
                <a:cs typeface="Times New Roman" panose="02020603050405020304" pitchFamily="18" charset="0"/>
                <a:sym typeface="+mn-ea"/>
              </a:rPr>
              <a:t>Contention Window Dimensions (for adaptive backoff management)</a:t>
            </a:r>
            <a:endParaRPr lang="en-US" altLang="ja-JP" sz="1360" dirty="0">
              <a:latin typeface="Times New Roman" panose="02020603050405020304" pitchFamily="18" charset="0"/>
              <a:cs typeface="Times New Roman" panose="02020603050405020304" pitchFamily="18" charset="0"/>
              <a:sym typeface="+mn-ea"/>
            </a:endParaRPr>
          </a:p>
          <a:p>
            <a:pPr lvl="2" algn="just">
              <a:buClrTx/>
              <a:buSzTx/>
              <a:buFont typeface="Arial" panose="020B0604020202020204" pitchFamily="34" charset="0"/>
              <a:buChar char="•"/>
            </a:pPr>
            <a:r>
              <a:rPr lang="en-US" altLang="ja-JP" sz="1360" dirty="0">
                <a:latin typeface="Times New Roman" panose="02020603050405020304" pitchFamily="18" charset="0"/>
                <a:cs typeface="Times New Roman" panose="02020603050405020304" pitchFamily="18" charset="0"/>
                <a:sym typeface="+mn-ea"/>
              </a:rPr>
              <a:t>Collision count (for identifying and preventing collisions)</a:t>
            </a:r>
            <a:endParaRPr lang="en-US" altLang="ja-JP" sz="1360" dirty="0">
              <a:latin typeface="Times New Roman" panose="02020603050405020304" pitchFamily="18" charset="0"/>
              <a:cs typeface="Times New Roman" panose="02020603050405020304" pitchFamily="18" charset="0"/>
              <a:sym typeface="+mn-ea"/>
            </a:endParaRPr>
          </a:p>
          <a:p>
            <a:pPr marL="457200" lvl="1" indent="0" algn="just">
              <a:buClrTx/>
              <a:buSzTx/>
              <a:buFont typeface="Arial" panose="020B0604020202020204" pitchFamily="34" charset="0"/>
              <a:buNone/>
            </a:pPr>
            <a:r>
              <a:rPr lang="en-US" altLang="ja-JP" sz="1600" b="1" dirty="0">
                <a:latin typeface="Times New Roman" panose="02020603050405020304" pitchFamily="18" charset="0"/>
                <a:cs typeface="Times New Roman" panose="02020603050405020304" pitchFamily="18" charset="0"/>
                <a:sym typeface="+mn-ea"/>
              </a:rPr>
              <a:t>2. Actions: </a:t>
            </a:r>
            <a:r>
              <a:rPr lang="en-US" altLang="ja-JP" sz="1600" dirty="0">
                <a:latin typeface="Times New Roman" panose="02020603050405020304" pitchFamily="18" charset="0"/>
                <a:cs typeface="Times New Roman" panose="02020603050405020304" pitchFamily="18" charset="0"/>
                <a:sym typeface="+mn-ea"/>
              </a:rPr>
              <a:t>The DQN agent would choose from several options:</a:t>
            </a:r>
            <a:endParaRPr lang="en-US" altLang="ja-JP" sz="1600" dirty="0">
              <a:latin typeface="Times New Roman" panose="02020603050405020304" pitchFamily="18" charset="0"/>
              <a:cs typeface="Times New Roman" panose="02020603050405020304" pitchFamily="18" charset="0"/>
              <a:sym typeface="+mn-ea"/>
            </a:endParaRPr>
          </a:p>
          <a:p>
            <a:pPr marL="914400" lvl="2" indent="-285750" algn="just">
              <a:buClrTx/>
              <a:buSzTx/>
              <a:buFont typeface="Arial" panose="020B0604020202020204" pitchFamily="34" charset="0"/>
              <a:buChar char="•"/>
            </a:pPr>
            <a:r>
              <a:rPr lang="en-US" altLang="ja-JP" sz="1360" b="1" dirty="0">
                <a:latin typeface="Times New Roman" panose="02020603050405020304" pitchFamily="18" charset="0"/>
                <a:cs typeface="Times New Roman" panose="02020603050405020304" pitchFamily="18" charset="0"/>
                <a:sym typeface="+mn-ea"/>
              </a:rPr>
              <a:t>Send: </a:t>
            </a:r>
            <a:r>
              <a:rPr lang="en-US" altLang="ja-JP" sz="1360" dirty="0">
                <a:latin typeface="Times New Roman" panose="02020603050405020304" pitchFamily="18" charset="0"/>
                <a:cs typeface="Times New Roman" panose="02020603050405020304" pitchFamily="18" charset="0"/>
                <a:sym typeface="+mn-ea"/>
              </a:rPr>
              <a:t>Try to transmit a packet.</a:t>
            </a:r>
            <a:endParaRPr lang="en-US" altLang="ja-JP" sz="1360" dirty="0">
              <a:latin typeface="Times New Roman" panose="02020603050405020304" pitchFamily="18" charset="0"/>
              <a:cs typeface="Times New Roman" panose="02020603050405020304" pitchFamily="18" charset="0"/>
              <a:sym typeface="+mn-ea"/>
            </a:endParaRPr>
          </a:p>
          <a:p>
            <a:pPr marL="914400" lvl="2" indent="-285750" algn="just">
              <a:buClrTx/>
              <a:buSzTx/>
              <a:buFont typeface="Arial" panose="020B0604020202020204" pitchFamily="34" charset="0"/>
              <a:buChar char="•"/>
            </a:pPr>
            <a:r>
              <a:rPr lang="en-US" altLang="ja-JP" sz="1360" b="1" dirty="0">
                <a:latin typeface="Times New Roman" panose="02020603050405020304" pitchFamily="18" charset="0"/>
                <a:cs typeface="Times New Roman" panose="02020603050405020304" pitchFamily="18" charset="0"/>
                <a:sym typeface="+mn-ea"/>
              </a:rPr>
              <a:t>Defer / Wait: </a:t>
            </a:r>
            <a:r>
              <a:rPr lang="en-US" altLang="ja-JP" sz="1360" dirty="0">
                <a:latin typeface="Times New Roman" panose="02020603050405020304" pitchFamily="18" charset="0"/>
                <a:cs typeface="Times New Roman" panose="02020603050405020304" pitchFamily="18" charset="0"/>
                <a:sym typeface="+mn-ea"/>
              </a:rPr>
              <a:t>Refrain from sending and wait for an idle channel.</a:t>
            </a:r>
            <a:endParaRPr lang="en-US" altLang="ja-JP" sz="1360" dirty="0">
              <a:latin typeface="Times New Roman" panose="02020603050405020304" pitchFamily="18" charset="0"/>
              <a:cs typeface="Times New Roman" panose="02020603050405020304" pitchFamily="18" charset="0"/>
              <a:sym typeface="+mn-ea"/>
            </a:endParaRPr>
          </a:p>
          <a:p>
            <a:pPr marL="914400" lvl="2" indent="-285750" algn="just">
              <a:buClrTx/>
              <a:buSzTx/>
              <a:buFont typeface="Arial" panose="020B0604020202020204" pitchFamily="34" charset="0"/>
              <a:buChar char="•"/>
            </a:pPr>
            <a:r>
              <a:rPr lang="en-US" altLang="ja-JP" sz="1360" b="1" dirty="0">
                <a:latin typeface="Times New Roman" panose="02020603050405020304" pitchFamily="18" charset="0"/>
                <a:cs typeface="Times New Roman" panose="02020603050405020304" pitchFamily="18" charset="0"/>
                <a:sym typeface="+mn-ea"/>
              </a:rPr>
              <a:t>Modify Contention Window: </a:t>
            </a:r>
            <a:r>
              <a:rPr lang="en-US" altLang="ja-JP" sz="1360" dirty="0">
                <a:latin typeface="Times New Roman" panose="02020603050405020304" pitchFamily="18" charset="0"/>
                <a:cs typeface="Times New Roman" panose="02020603050405020304" pitchFamily="18" charset="0"/>
                <a:sym typeface="+mn-ea"/>
              </a:rPr>
              <a:t>Adaptively alter the contention window size (optional).</a:t>
            </a:r>
            <a:endParaRPr lang="en-US" altLang="ja-JP" sz="1595" b="1" dirty="0">
              <a:latin typeface="Times New Roman" panose="02020603050405020304" pitchFamily="18" charset="0"/>
              <a:cs typeface="Times New Roman" panose="02020603050405020304" pitchFamily="18" charset="0"/>
              <a:sym typeface="+mn-ea"/>
            </a:endParaRPr>
          </a:p>
          <a:p>
            <a:pPr marL="171450" lvl="1" indent="0" algn="just">
              <a:buClrTx/>
              <a:buSzTx/>
              <a:buFont typeface="Arial" panose="020B0604020202020204" pitchFamily="34" charset="0"/>
              <a:buNone/>
            </a:pPr>
            <a:r>
              <a:rPr lang="en-US" altLang="ja-JP" sz="1600" b="1" dirty="0">
                <a:latin typeface="Times New Roman" panose="02020603050405020304" pitchFamily="18" charset="0"/>
                <a:cs typeface="Times New Roman" panose="02020603050405020304" pitchFamily="18" charset="0"/>
                <a:sym typeface="+mn-ea"/>
              </a:rPr>
              <a:t>      3. Rewards: </a:t>
            </a:r>
            <a:r>
              <a:rPr lang="en-US" altLang="ja-JP" sz="1600" dirty="0">
                <a:latin typeface="Times New Roman" panose="02020603050405020304" pitchFamily="18" charset="0"/>
                <a:cs typeface="Times New Roman" panose="02020603050405020304" pitchFamily="18" charset="0"/>
                <a:sym typeface="+mn-ea"/>
              </a:rPr>
              <a:t>This indicates the effectiveness of each action in a given state:</a:t>
            </a:r>
            <a:endParaRPr lang="en-US" altLang="ja-JP" sz="1600" dirty="0">
              <a:latin typeface="Times New Roman" panose="02020603050405020304" pitchFamily="18" charset="0"/>
              <a:cs typeface="Times New Roman" panose="02020603050405020304" pitchFamily="18" charset="0"/>
              <a:sym typeface="+mn-ea"/>
            </a:endParaRPr>
          </a:p>
          <a:p>
            <a:pPr marL="914400" lvl="2" algn="just">
              <a:buClrTx/>
              <a:buSzTx/>
              <a:buFont typeface="Arial" panose="020B0604020202020204" pitchFamily="34" charset="0"/>
              <a:buChar char="•"/>
            </a:pPr>
            <a:r>
              <a:rPr lang="en-US" altLang="ja-JP" sz="1370" dirty="0">
                <a:latin typeface="Times New Roman" panose="02020603050405020304" pitchFamily="18" charset="0"/>
                <a:cs typeface="Times New Roman" panose="02020603050405020304" pitchFamily="18" charset="0"/>
                <a:sym typeface="+mn-ea"/>
              </a:rPr>
              <a:t>+1: Packet transmitted successfully (without collision).</a:t>
            </a:r>
            <a:endParaRPr lang="en-US" altLang="ja-JP" sz="1370" dirty="0">
              <a:latin typeface="Times New Roman" panose="02020603050405020304" pitchFamily="18" charset="0"/>
              <a:cs typeface="Times New Roman" panose="02020603050405020304" pitchFamily="18" charset="0"/>
              <a:sym typeface="+mn-ea"/>
            </a:endParaRPr>
          </a:p>
          <a:p>
            <a:pPr marL="914400" lvl="2" algn="just">
              <a:buClrTx/>
              <a:buSzTx/>
              <a:buFont typeface="Arial" panose="020B0604020202020204" pitchFamily="34" charset="0"/>
              <a:buChar char="•"/>
            </a:pPr>
            <a:r>
              <a:rPr lang="en-US" altLang="ja-JP" sz="1370" dirty="0">
                <a:latin typeface="Times New Roman" panose="02020603050405020304" pitchFamily="18" charset="0"/>
                <a:cs typeface="Times New Roman" panose="02020603050405020304" pitchFamily="18" charset="0"/>
                <a:sym typeface="+mn-ea"/>
              </a:rPr>
              <a:t>0: Postpone or delay.</a:t>
            </a:r>
            <a:endParaRPr lang="en-US" altLang="ja-JP" sz="1370" dirty="0">
              <a:latin typeface="Times New Roman" panose="02020603050405020304" pitchFamily="18" charset="0"/>
              <a:cs typeface="Times New Roman" panose="02020603050405020304" pitchFamily="18" charset="0"/>
              <a:sym typeface="+mn-ea"/>
            </a:endParaRPr>
          </a:p>
          <a:p>
            <a:pPr marL="914400" lvl="2" algn="just">
              <a:buClrTx/>
              <a:buSzTx/>
              <a:buFont typeface="Arial" panose="020B0604020202020204" pitchFamily="34" charset="0"/>
              <a:buChar char="•"/>
            </a:pPr>
            <a:r>
              <a:rPr lang="en-US" altLang="ja-JP" sz="1370" dirty="0">
                <a:latin typeface="Times New Roman" panose="02020603050405020304" pitchFamily="18" charset="0"/>
                <a:cs typeface="Times New Roman" panose="02020603050405020304" pitchFamily="18" charset="0"/>
                <a:sym typeface="+mn-ea"/>
              </a:rPr>
              <a:t>-1: Packet collision or transmission failure.</a:t>
            </a:r>
            <a:endParaRPr lang="en-US" altLang="ja-JP" sz="1370" dirty="0">
              <a:latin typeface="Times New Roman" panose="02020603050405020304" pitchFamily="18" charset="0"/>
              <a:cs typeface="Times New Roman" panose="02020603050405020304" pitchFamily="18" charset="0"/>
              <a:sym typeface="+mn-ea"/>
            </a:endParaRPr>
          </a:p>
          <a:p>
            <a:pPr marL="171450" lvl="1" indent="0" algn="just">
              <a:buClrTx/>
              <a:buSzTx/>
              <a:buFont typeface="Arial" panose="020B0604020202020204" pitchFamily="34" charset="0"/>
              <a:buNone/>
            </a:pPr>
            <a:r>
              <a:rPr lang="en-US" altLang="ja-JP" sz="1600" b="1" dirty="0">
                <a:latin typeface="Times New Roman" panose="02020603050405020304" pitchFamily="18" charset="0"/>
                <a:cs typeface="Times New Roman" panose="02020603050405020304" pitchFamily="18" charset="0"/>
                <a:sym typeface="+mn-ea"/>
              </a:rPr>
              <a:t>     4. Next State: </a:t>
            </a:r>
            <a:r>
              <a:rPr lang="en-US" altLang="ja-JP" sz="1600" dirty="0">
                <a:latin typeface="Times New Roman" panose="02020603050405020304" pitchFamily="18" charset="0"/>
                <a:cs typeface="Times New Roman" panose="02020603050405020304" pitchFamily="18" charset="0"/>
                <a:sym typeface="+mn-ea"/>
              </a:rPr>
              <a:t>The system moves to a new state after an action is taken, which the DQN will utilize for continuous learning and improvement.</a:t>
            </a:r>
            <a:endParaRPr lang="en-US" altLang="ja-JP" sz="16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053465"/>
          </a:xfrm>
        </p:spPr>
        <p:txBody>
          <a:bodyPr/>
          <a:lstStyle/>
          <a:p>
            <a:r>
              <a:rPr lang="en-US" altLang="ja-JP" sz="4000" dirty="0">
                <a:latin typeface="Times New Roman" panose="02020603050405020304" pitchFamily="18" charset="0"/>
                <a:ea typeface="MS PGothic" panose="020B0600070205080204" charset="-128"/>
                <a:cs typeface="Times New Roman" panose="02020603050405020304" pitchFamily="18" charset="0"/>
              </a:rPr>
              <a:t>Continue...</a:t>
            </a:r>
            <a:endParaRPr lang="en-US"/>
          </a:p>
        </p:txBody>
      </p:sp>
      <p:sp>
        <p:nvSpPr>
          <p:cNvPr id="3" name="Content Placeholder 2"/>
          <p:cNvSpPr>
            <a:spLocks noGrp="1"/>
          </p:cNvSpPr>
          <p:nvPr>
            <p:ph idx="1"/>
          </p:nvPr>
        </p:nvSpPr>
        <p:spPr>
          <a:xfrm>
            <a:off x="457200" y="1138555"/>
            <a:ext cx="8229600" cy="5191760"/>
          </a:xfrm>
        </p:spPr>
        <p:txBody>
          <a:bodyPr>
            <a:normAutofit fontScale="90000" lnSpcReduction="10000"/>
          </a:bodyPr>
          <a:lstStyle/>
          <a:p>
            <a:pPr marL="0" lvl="0" indent="0" algn="just">
              <a:buFont typeface="Wingdings" panose="05000000000000000000" charset="0"/>
              <a:buNone/>
            </a:pPr>
            <a:r>
              <a:rPr lang="en-US" altLang="ja-JP" sz="1600" b="1" dirty="0">
                <a:latin typeface="Times New Roman" panose="02020603050405020304" pitchFamily="18" charset="0"/>
                <a:cs typeface="Times New Roman" panose="02020603050405020304" pitchFamily="18" charset="0"/>
                <a:sym typeface="+mn-ea"/>
              </a:rPr>
              <a:t>Step-2: DQN Agent</a:t>
            </a:r>
            <a:endParaRPr lang="en-US" altLang="ja-JP" sz="1600" b="1" dirty="0">
              <a:latin typeface="Times New Roman" panose="02020603050405020304" pitchFamily="18" charset="0"/>
              <a:cs typeface="Times New Roman" panose="02020603050405020304" pitchFamily="18" charset="0"/>
              <a:sym typeface="+mn-ea"/>
            </a:endParaRPr>
          </a:p>
          <a:p>
            <a:pPr lvl="0" algn="just"/>
            <a:r>
              <a:rPr lang="en-US" altLang="ja-JP" sz="1600" dirty="0">
                <a:latin typeface="Times New Roman" panose="02020603050405020304" pitchFamily="18" charset="0"/>
                <a:cs typeface="Times New Roman" panose="02020603050405020304" pitchFamily="18" charset="0"/>
                <a:sym typeface="+mn-ea"/>
              </a:rPr>
              <a:t>The DQN agent will engage with the CSMA/CA environment to develop an optimal strategy through iterative learning.</a:t>
            </a:r>
            <a:endParaRPr lang="en-US" altLang="ja-JP" sz="1600" dirty="0">
              <a:latin typeface="Times New Roman" panose="02020603050405020304" pitchFamily="18" charset="0"/>
              <a:cs typeface="Times New Roman" panose="02020603050405020304" pitchFamily="18" charset="0"/>
              <a:sym typeface="+mn-ea"/>
            </a:endParaRPr>
          </a:p>
          <a:p>
            <a:pPr marL="0" lvl="0" algn="just">
              <a:buClrTx/>
              <a:buSzTx/>
              <a:buFont typeface="Wingdings" panose="05000000000000000000" charset="0"/>
              <a:buNone/>
            </a:pPr>
            <a:r>
              <a:rPr lang="en-US" altLang="ja-JP" sz="1600" b="1" dirty="0">
                <a:latin typeface="Times New Roman" panose="02020603050405020304" pitchFamily="18" charset="0"/>
                <a:cs typeface="Times New Roman" panose="02020603050405020304" pitchFamily="18" charset="0"/>
                <a:sym typeface="+mn-ea"/>
              </a:rPr>
              <a:t>Step-3: Q-Learning-based CSMA/CA mechanism for OWC-MAC</a:t>
            </a:r>
            <a:endParaRPr lang="en-US" altLang="ja-JP" sz="1600" b="1"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We can implement a Q-Learning-based CSMA/CA mechanism utilizing the DQN agent's decision-making process for OWC-MAC, replacing the conventional static channel access behavior of CSMA/CA. </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DQN can determine whether to initiate transmission, delay, or modify the backoff window.</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DQN agent collaborates with the transmitter, receiver, and coordinator to acquire the most effective approach for reducing collisions and enhancing transmission success rates.</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Transmitter</a:t>
            </a:r>
            <a:r>
              <a:rPr lang="en-US" altLang="ja-JP" sz="1600" dirty="0">
                <a:latin typeface="Times New Roman" panose="02020603050405020304" pitchFamily="18" charset="0"/>
                <a:cs typeface="Times New Roman" panose="02020603050405020304" pitchFamily="18" charset="0"/>
                <a:sym typeface="+mn-ea"/>
              </a:rPr>
              <a:t>:</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transmitter's role is to dispatch packets via the optical communication link. </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Traditionally, it employs the CSMA/CA protocol to evaluate the channel and determine transmission timing. </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In this case, the DQN agent will assume control and decide:</a:t>
            </a:r>
            <a:endParaRPr lang="en-US" altLang="ja-JP" sz="1600" dirty="0">
              <a:latin typeface="Times New Roman" panose="02020603050405020304" pitchFamily="18" charset="0"/>
              <a:cs typeface="Times New Roman" panose="02020603050405020304" pitchFamily="18" charset="0"/>
              <a:sym typeface="+mn-ea"/>
            </a:endParaRPr>
          </a:p>
          <a:p>
            <a:pPr lvl="1" algn="just">
              <a:buClrTx/>
              <a:buSzTx/>
            </a:pPr>
            <a:r>
              <a:rPr lang="en-US" altLang="ja-JP" sz="1400" dirty="0">
                <a:latin typeface="Times New Roman" panose="02020603050405020304" pitchFamily="18" charset="0"/>
                <a:cs typeface="Times New Roman" panose="02020603050405020304" pitchFamily="18" charset="0"/>
                <a:sym typeface="+mn-ea"/>
              </a:rPr>
              <a:t>When to send data.</a:t>
            </a:r>
            <a:endParaRPr lang="en-US" altLang="ja-JP" sz="1400" dirty="0">
              <a:latin typeface="Times New Roman" panose="02020603050405020304" pitchFamily="18" charset="0"/>
              <a:cs typeface="Times New Roman" panose="02020603050405020304" pitchFamily="18" charset="0"/>
              <a:sym typeface="+mn-ea"/>
            </a:endParaRPr>
          </a:p>
          <a:p>
            <a:pPr lvl="1" algn="just">
              <a:buClrTx/>
              <a:buSzTx/>
            </a:pPr>
            <a:r>
              <a:rPr lang="en-US" altLang="ja-JP" sz="1400" dirty="0">
                <a:latin typeface="Times New Roman" panose="02020603050405020304" pitchFamily="18" charset="0"/>
                <a:cs typeface="Times New Roman" panose="02020603050405020304" pitchFamily="18" charset="0"/>
                <a:sym typeface="+mn-ea"/>
              </a:rPr>
              <a:t>When to wait.</a:t>
            </a:r>
            <a:endParaRPr lang="en-US" altLang="ja-JP" sz="1400" dirty="0">
              <a:latin typeface="Times New Roman" panose="02020603050405020304" pitchFamily="18" charset="0"/>
              <a:cs typeface="Times New Roman" panose="02020603050405020304" pitchFamily="18" charset="0"/>
              <a:sym typeface="+mn-ea"/>
            </a:endParaRPr>
          </a:p>
          <a:p>
            <a:pPr lvl="0" algn="just">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Receiver:</a:t>
            </a:r>
            <a:endParaRPr lang="en-US" altLang="ja-JP" sz="1600" b="1" dirty="0">
              <a:latin typeface="Times New Roman" panose="02020603050405020304" pitchFamily="18" charset="0"/>
              <a:cs typeface="Times New Roman" panose="02020603050405020304" pitchFamily="18" charset="0"/>
              <a:sym typeface="+mn-ea"/>
            </a:endParaRPr>
          </a:p>
          <a:p>
            <a:pPr lvl="0" algn="just">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The receiver's duty is to accept transmitted packets and relay feedback to the coordinator and transmitter regarding the success or failure of the transmission.</a:t>
            </a:r>
            <a:endParaRPr lang="en-US" altLang="ja-JP" sz="1600" dirty="0">
              <a:latin typeface="Times New Roman" panose="02020603050405020304" pitchFamily="18" charset="0"/>
              <a:cs typeface="Times New Roman" panose="02020603050405020304" pitchFamily="18" charset="0"/>
              <a:sym typeface="+mn-ea"/>
            </a:endParaRPr>
          </a:p>
          <a:p>
            <a:pPr marL="0"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Coordinator:</a:t>
            </a:r>
            <a:endParaRPr lang="en-US" altLang="ja-JP" sz="1600" b="1" dirty="0">
              <a:latin typeface="Times New Roman" panose="02020603050405020304" pitchFamily="18" charset="0"/>
              <a:cs typeface="Times New Roman" panose="02020603050405020304" pitchFamily="18" charset="0"/>
              <a:sym typeface="+mn-ea"/>
            </a:endParaRPr>
          </a:p>
          <a:p>
            <a:pPr lvl="0" algn="just">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The coordinator functions as the central entity, operating the DQN agent and managing communication between transmitters and receivers. </a:t>
            </a:r>
            <a:endParaRPr lang="en-US" altLang="ja-JP" sz="1600" dirty="0">
              <a:latin typeface="Times New Roman" panose="02020603050405020304" pitchFamily="18" charset="0"/>
              <a:cs typeface="Times New Roman" panose="02020603050405020304" pitchFamily="18" charset="0"/>
              <a:sym typeface="+mn-ea"/>
            </a:endParaRPr>
          </a:p>
          <a:p>
            <a:pPr lvl="0" algn="just">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It obtains state information from the transmitter, inputs it into the DQN, and returns the selected action.</a:t>
            </a:r>
            <a:endParaRPr lang="en-US" altLang="ja-JP" sz="16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23593" y="533400"/>
            <a:ext cx="249682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Conclusion</a:t>
            </a:r>
            <a:endParaRPr lang="en-US" altLang="ja-JP" sz="4000" dirty="0">
              <a:ea typeface="MS PGothic" panose="020B0600070205080204" charset="-128"/>
              <a:cs typeface="Times New Roman" panose="02020603050405020304" pitchFamily="18" charset="0"/>
            </a:endParaRPr>
          </a:p>
        </p:txBody>
      </p:sp>
      <p:sp>
        <p:nvSpPr>
          <p:cNvPr id="2" name="Rectangle 3"/>
          <p:cNvSpPr>
            <a:spLocks noGrp="1" noChangeArrowheads="1"/>
          </p:cNvSpPr>
          <p:nvPr>
            <p:ph idx="1"/>
          </p:nvPr>
        </p:nvSpPr>
        <p:spPr>
          <a:xfrm>
            <a:off x="457200" y="1417638"/>
            <a:ext cx="8229600" cy="4918464"/>
          </a:xfrm>
        </p:spPr>
        <p:txBody>
          <a:bodyPr>
            <a:normAutofit/>
          </a:bodyPr>
          <a:lstStyle/>
          <a:p>
            <a:pPr marL="285750" indent="-285750" algn="l">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sym typeface="+mn-ea"/>
              </a:rPr>
              <a:t>The Q-Learning-based OWC-MAC approach is designed to efficiently allocate and optimize resources by dynamically adjusting the Contention Window (CW) size according to network conditions.</a:t>
            </a:r>
            <a:endParaRPr lang="en-US" sz="1600" dirty="0">
              <a:latin typeface="Times New Roman" panose="02020603050405020304" pitchFamily="18" charset="0"/>
              <a:cs typeface="Times New Roman" panose="02020603050405020304" pitchFamily="18" charset="0"/>
              <a:sym typeface="+mn-ea"/>
            </a:endParaRPr>
          </a:p>
          <a:p>
            <a:pPr marL="285750" indent="-285750" algn="l">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sym typeface="+mn-ea"/>
              </a:rPr>
              <a:t>This adaptation aims to reduce collisions and facilitate rapid channel access, ultimately enhancing overall network performance.</a:t>
            </a:r>
            <a:endParaRPr lang="en-US" sz="1600" dirty="0">
              <a:latin typeface="Times New Roman" panose="02020603050405020304" pitchFamily="18" charset="0"/>
              <a:cs typeface="Times New Roman" panose="02020603050405020304" pitchFamily="18" charset="0"/>
              <a:sym typeface="+mn-ea"/>
            </a:endParaRPr>
          </a:p>
          <a:p>
            <a:pPr marL="285750" indent="-285750" algn="l">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rPr>
              <a:t>By implementing Q-Learning-based OWC-MAC, various Quality of Service (QoS) metrics can be balanced, such as maximizing throughput, minimizing latency, and increasing Packet Delivery Ratio (PDR), to optimize network efficiency. </a:t>
            </a:r>
            <a:endParaRPr lang="en-US" altLang="ja-JP" sz="16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rPr>
              <a:t>In this system, the agent monitors the communication environment's state, makes decisions based on its observations, and learns from the results of its actions. </a:t>
            </a:r>
            <a:endParaRPr lang="en-US" altLang="ja-JP" sz="16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rPr>
              <a:t>This process contributes to the optimization of the MAC layer, reduction of collisions, and improvement of overall throughput in OWC-MAC systems.</a:t>
            </a:r>
            <a:endParaRPr lang="en-US" altLang="ja-JP" sz="16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8723</Words>
  <Application>WPS Presentation</Application>
  <PresentationFormat>화면 슬라이드 쇼(4:3)</PresentationFormat>
  <Paragraphs>127</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Times New Roman</vt:lpstr>
      <vt:lpstr>맑은 고딕</vt:lpstr>
      <vt:lpstr>MS PGothic</vt:lpstr>
      <vt:lpstr>굴림</vt:lpstr>
      <vt:lpstr>Wingdings</vt:lpstr>
      <vt:lpstr>Calibri</vt:lpstr>
      <vt:lpstr>Microsoft YaHei</vt:lpstr>
      <vt:lpstr>Arial Unicode MS</vt:lpstr>
      <vt:lpstr>Office Theme</vt:lpstr>
      <vt:lpstr>PowerPoint 演示文稿</vt:lpstr>
      <vt:lpstr>PowerPoint 演示文稿</vt:lpstr>
      <vt:lpstr>Contents</vt:lpstr>
      <vt:lpstr>Background: OWC, MAC, CSMA/CA</vt:lpstr>
      <vt:lpstr>Background: OWC, MAC, CSMA/CA</vt:lpstr>
      <vt:lpstr>Background: OWC, MAC, CSMA/CA </vt:lpstr>
      <vt:lpstr>Q-Learning-based MAC layer resource allocation and optimization for CSMA/CA-based OWC MAC</vt:lpstr>
      <vt:lpstr>Continue...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Adnan Adnan</cp:lastModifiedBy>
  <cp:revision>1002</cp:revision>
  <cp:lastPrinted>2017-05-07T15:48:00Z</cp:lastPrinted>
  <dcterms:created xsi:type="dcterms:W3CDTF">2010-05-15T17:50:00Z</dcterms:created>
  <dcterms:modified xsi:type="dcterms:W3CDTF">2024-09-11T18:41:41Z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9187289DFC9C45CC9AC1EABC03D8C7F3_13</vt:lpwstr>
  </property>
  <property fmtid="{D5CDD505-2E9C-101B-9397-08002B2CF9AE}" pid="3" name="KSOProductBuildVer">
    <vt:lpwstr>1033-12.2.0.18199</vt:lpwstr>
  </property>
</Properties>
</file>