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46" r:id="rId2"/>
    <p:sldId id="311" r:id="rId3"/>
    <p:sldId id="371" r:id="rId4"/>
    <p:sldId id="372" r:id="rId5"/>
    <p:sldId id="381" r:id="rId6"/>
    <p:sldId id="386" r:id="rId7"/>
    <p:sldId id="387" r:id="rId8"/>
    <p:sldId id="382" r:id="rId9"/>
    <p:sldId id="365" r:id="rId10"/>
    <p:sldId id="366"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3488" autoAdjust="0"/>
  </p:normalViewPr>
  <p:slideViewPr>
    <p:cSldViewPr>
      <p:cViewPr varScale="1">
        <p:scale>
          <a:sx n="82" d="100"/>
          <a:sy n="82" d="100"/>
        </p:scale>
        <p:origin x="1363" y="72"/>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79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9/12/2024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a:t>January 2022</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9/12/2024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rgbClr val="FF0000"/>
                </a:solidFill>
                <a:latin typeface="Times New Roman" pitchFamily="18" charset="0"/>
                <a:cs typeface="Times New Roman" pitchFamily="18" charset="0"/>
              </a:rPr>
              <a:t>DCN 15-19-0551-00-0vat</a:t>
            </a:r>
          </a:p>
        </p:txBody>
      </p:sp>
      <p:sp>
        <p:nvSpPr>
          <p:cNvPr id="10" name="TextBox 9"/>
          <p:cNvSpPr txBox="1"/>
          <p:nvPr userDrawn="1"/>
        </p:nvSpPr>
        <p:spPr>
          <a:xfrm>
            <a:off x="457200" y="303311"/>
            <a:ext cx="1524000" cy="307777"/>
          </a:xfrm>
          <a:prstGeom prst="rect">
            <a:avLst/>
          </a:prstGeom>
          <a:noFill/>
        </p:spPr>
        <p:txBody>
          <a:bodyPr wrap="square" rtlCol="0">
            <a:spAutoFit/>
          </a:bodyPr>
          <a:lstStyle/>
          <a:p>
            <a:r>
              <a:rPr lang="en-US" sz="1400" b="1" dirty="0">
                <a:latin typeface="Times New Roman" pitchFamily="18" charset="0"/>
                <a:cs typeface="Times New Roman" pitchFamily="18" charset="0"/>
              </a:rPr>
              <a:t>September 2020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9/12/2024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9/12/2024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a:solidFill>
                  <a:schemeClr val="tx1"/>
                </a:solidFill>
                <a:latin typeface="Times New Roman" pitchFamily="18" charset="0"/>
                <a:cs typeface="Times New Roman" pitchFamily="18" charset="0"/>
              </a:rPr>
              <a:t>September 2024</a:t>
            </a: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DCN</a:t>
            </a:r>
            <a:r>
              <a:rPr lang="ko-KR" altLang="en-US" sz="1400" b="1" dirty="0">
                <a:solidFill>
                  <a:schemeClr val="tx1"/>
                </a:solidFill>
                <a:latin typeface="Times New Roman" pitchFamily="18" charset="0"/>
                <a:cs typeface="Times New Roman" pitchFamily="18" charset="0"/>
              </a:rPr>
              <a:t> </a:t>
            </a:r>
            <a:r>
              <a:rPr lang="it-IT" altLang="ko-KR" sz="1400" b="1" i="0" dirty="0">
                <a:solidFill>
                  <a:srgbClr val="000000"/>
                </a:solidFill>
                <a:effectLst/>
                <a:latin typeface="Verdana" panose="020B0604030504040204" pitchFamily="34" charset="0"/>
              </a:rPr>
              <a:t>15-24-0523-00-07ma</a:t>
            </a:r>
            <a:endParaRPr lang="en-US" sz="1400" b="1" dirty="0">
              <a:solidFill>
                <a:schemeClr val="tx1"/>
              </a:solidFill>
              <a:latin typeface="Times New Roman" pitchFamily="18" charset="0"/>
              <a:cs typeface="Times New Roman"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9/12/2024</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9/12/2024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9/12/2024</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9/12/2024</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9/12/2024</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9/12/2024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9/12/2024</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0274" y="533400"/>
            <a:ext cx="8991600" cy="5293757"/>
          </a:xfrm>
          <a:prstGeom prst="rect">
            <a:avLst/>
          </a:prstGeom>
          <a:noFill/>
          <a:ln w="12700">
            <a:noFill/>
            <a:miter lim="800000"/>
            <a:headEnd type="none" w="sm" len="sm"/>
            <a:tailEnd type="none" w="sm" len="sm"/>
          </a:ln>
          <a:effectLst/>
        </p:spPr>
        <p:txBody>
          <a:bodyPr>
            <a:spAutoFit/>
          </a:bodyPr>
          <a:lstStyle/>
          <a:p>
            <a:pPr algn="ctr"/>
            <a:r>
              <a:rPr lang="en-US" altLang="ja-JP" b="1" u="sng" dirty="0">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IG NG-OWC</a:t>
            </a:r>
            <a:endParaRPr lang="en-US" altLang="ja-JP" sz="1600" b="1"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Submission Title:</a:t>
            </a:r>
            <a:r>
              <a:rPr lang="en-US" altLang="ja-JP" sz="1600" dirty="0">
                <a:latin typeface="Times New Roman" panose="02020603050405020304" pitchFamily="18" charset="0"/>
                <a:ea typeface="ＭＳ Ｐゴシック" charset="-128"/>
                <a:cs typeface="Times New Roman" panose="02020603050405020304" pitchFamily="18" charset="0"/>
              </a:rPr>
              <a:t> Integrating OCC with Omnidirectional Camera based on ECDAB Model for NG-OWC</a:t>
            </a:r>
          </a:p>
          <a:p>
            <a:r>
              <a:rPr lang="en-US" altLang="ja-JP" sz="1600" b="1" dirty="0">
                <a:latin typeface="Times New Roman" panose="02020603050405020304" pitchFamily="18" charset="0"/>
                <a:ea typeface="ＭＳ Ｐゴシック" charset="-128"/>
                <a:cs typeface="Times New Roman" panose="02020603050405020304" pitchFamily="18" charset="0"/>
              </a:rPr>
              <a:t>Date Submitted: </a:t>
            </a:r>
            <a:r>
              <a:rPr lang="en-US" altLang="ja-JP" sz="1600" dirty="0">
                <a:latin typeface="Times New Roman" panose="02020603050405020304" pitchFamily="18" charset="0"/>
                <a:ea typeface="ＭＳ Ｐゴシック" charset="-128"/>
                <a:cs typeface="Times New Roman" panose="02020603050405020304" pitchFamily="18" charset="0"/>
              </a:rPr>
              <a:t>11 September 2024</a:t>
            </a:r>
          </a:p>
          <a:p>
            <a:r>
              <a:rPr lang="en-US" altLang="ja-JP" sz="1600" b="1" dirty="0">
                <a:latin typeface="Times New Roman" panose="02020603050405020304" pitchFamily="18" charset="0"/>
                <a:ea typeface="ＭＳ Ｐゴシック" charset="-128"/>
                <a:cs typeface="Times New Roman" panose="02020603050405020304" pitchFamily="18" charset="0"/>
              </a:rPr>
              <a:t>Source: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Muhammad Fairuz Mummtaz, Nguyen Ngoc Huy, Yeong Min Jang</a:t>
            </a:r>
            <a:r>
              <a:rPr lang="en-US" altLang="zh-CN" sz="1600" dirty="0">
                <a:latin typeface="Times New Roman" panose="02020603050405020304" pitchFamily="18" charset="0"/>
                <a:ea typeface="ＭＳ Ｐゴシック" charset="-128"/>
                <a:cs typeface="Times New Roman" panose="02020603050405020304" pitchFamily="18" charset="0"/>
              </a:rPr>
              <a:t>,</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ko-KR" sz="1600" dirty="0">
                <a:latin typeface="Times New Roman" panose="02020603050405020304" pitchFamily="18" charset="0"/>
                <a:ea typeface="굴림" charset="-127"/>
                <a:cs typeface="Times New Roman" panose="02020603050405020304" pitchFamily="18" charset="0"/>
              </a:rPr>
              <a:t>Kookmin University</a:t>
            </a:r>
            <a:endParaRPr lang="en-US" altLang="ja-JP" sz="1600" dirty="0">
              <a:latin typeface="Times New Roman" panose="02020603050405020304" pitchFamily="18" charset="0"/>
              <a:ea typeface="ＭＳ Ｐゴシック" charset="-128"/>
              <a:cs typeface="Times New Roman" panose="02020603050405020304" pitchFamily="18" charset="0"/>
            </a:endParaRPr>
          </a:p>
          <a:p>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dirty="0">
                <a:latin typeface="Times New Roman" panose="02020603050405020304" pitchFamily="18" charset="0"/>
                <a:ea typeface="ＭＳ Ｐゴシック" charset="-128"/>
                <a:cs typeface="Times New Roman" panose="02020603050405020304" pitchFamily="18" charset="0"/>
              </a:rPr>
              <a:t>Address: Room #603 </a:t>
            </a:r>
            <a:r>
              <a:rPr lang="en-US" altLang="ja-JP" sz="1600" dirty="0" err="1">
                <a:latin typeface="Times New Roman" panose="02020603050405020304" pitchFamily="18" charset="0"/>
                <a:ea typeface="ＭＳ Ｐゴシック" charset="-128"/>
                <a:cs typeface="Times New Roman" panose="02020603050405020304" pitchFamily="18" charset="0"/>
              </a:rPr>
              <a:t>Mirae</a:t>
            </a:r>
            <a:r>
              <a:rPr lang="en-US" altLang="ja-JP" sz="1600" dirty="0">
                <a:latin typeface="Times New Roman" panose="02020603050405020304" pitchFamily="18" charset="0"/>
                <a:ea typeface="ＭＳ Ｐゴシック" charset="-128"/>
                <a:cs typeface="Times New Roman" panose="02020603050405020304" pitchFamily="18" charset="0"/>
              </a:rPr>
              <a:t> Building, </a:t>
            </a:r>
            <a:r>
              <a:rPr lang="en-US" altLang="ja-JP" sz="1600" dirty="0" err="1">
                <a:latin typeface="Times New Roman" panose="02020603050405020304" pitchFamily="18" charset="0"/>
                <a:ea typeface="ＭＳ Ｐゴシック" charset="-128"/>
                <a:cs typeface="Times New Roman" panose="02020603050405020304" pitchFamily="18" charset="0"/>
              </a:rPr>
              <a:t>Kookmin</a:t>
            </a:r>
            <a:r>
              <a:rPr lang="en-US" altLang="ja-JP" sz="1600" dirty="0">
                <a:latin typeface="Times New Roman" panose="02020603050405020304" pitchFamily="18" charset="0"/>
                <a:ea typeface="ＭＳ Ｐゴシック" charset="-128"/>
                <a:cs typeface="Times New Roman" panose="02020603050405020304" pitchFamily="18" charset="0"/>
              </a:rPr>
              <a:t> University, 77 </a:t>
            </a:r>
            <a:r>
              <a:rPr lang="en-US" altLang="ja-JP" sz="1600" dirty="0" err="1">
                <a:latin typeface="Times New Roman" panose="02020603050405020304" pitchFamily="18" charset="0"/>
                <a:ea typeface="ＭＳ Ｐゴシック" charset="-128"/>
                <a:cs typeface="Times New Roman" panose="02020603050405020304" pitchFamily="18" charset="0"/>
              </a:rPr>
              <a:t>Jeongneung</a:t>
            </a:r>
            <a:r>
              <a:rPr lang="en-US" altLang="ja-JP" sz="1600" dirty="0">
                <a:latin typeface="Times New Roman" panose="02020603050405020304" pitchFamily="18" charset="0"/>
                <a:ea typeface="ＭＳ Ｐゴシック" charset="-128"/>
                <a:cs typeface="Times New Roman" panose="02020603050405020304" pitchFamily="18" charset="0"/>
              </a:rPr>
              <a:t>-Ro, </a:t>
            </a:r>
            <a:r>
              <a:rPr lang="en-US" altLang="ja-JP" sz="1600" dirty="0" err="1">
                <a:latin typeface="Times New Roman" panose="02020603050405020304" pitchFamily="18" charset="0"/>
                <a:ea typeface="ＭＳ Ｐゴシック" charset="-128"/>
                <a:cs typeface="Times New Roman" panose="02020603050405020304" pitchFamily="18" charset="0"/>
              </a:rPr>
              <a:t>Seongbuk</a:t>
            </a:r>
            <a:r>
              <a:rPr lang="en-US" altLang="ja-JP" sz="1600" dirty="0">
                <a:latin typeface="Times New Roman" panose="02020603050405020304" pitchFamily="18" charset="0"/>
                <a:ea typeface="ＭＳ Ｐゴシック" charset="-128"/>
                <a:cs typeface="Times New Roman" panose="02020603050405020304" pitchFamily="18" charset="0"/>
              </a:rPr>
              <a:t>-Gu, Seoul, 136702, Republic of Korea</a:t>
            </a:r>
          </a:p>
          <a:p>
            <a:r>
              <a:rPr lang="en-US" altLang="ja-JP" sz="1600" dirty="0">
                <a:latin typeface="Times New Roman" panose="02020603050405020304" pitchFamily="18" charset="0"/>
                <a:ea typeface="ＭＳ Ｐゴシック" charset="-128"/>
                <a:cs typeface="Times New Roman" panose="02020603050405020304" pitchFamily="18" charset="0"/>
              </a:rPr>
              <a:t>Voice: +82-2-910-5068  				E-Mail: yjang</a:t>
            </a:r>
            <a:r>
              <a:rPr lang="en-US" altLang="ko-KR" sz="1600" dirty="0">
                <a:latin typeface="Times New Roman" panose="02020603050405020304" pitchFamily="18" charset="0"/>
                <a:ea typeface="굴림" charset="-127"/>
                <a:cs typeface="Times New Roman" panose="02020603050405020304" pitchFamily="18" charset="0"/>
              </a:rPr>
              <a:t>@kookmin.ac.kr</a:t>
            </a:r>
            <a:endParaRPr lang="en-US" altLang="ja-JP" sz="1600" dirty="0">
              <a:latin typeface="Times New Roman" panose="02020603050405020304" pitchFamily="18" charset="0"/>
              <a:ea typeface="ＭＳ Ｐゴシック" charset="-128"/>
              <a:cs typeface="Times New Roman" panose="02020603050405020304" pitchFamily="18" charset="0"/>
            </a:endParaRP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Re:</a:t>
            </a:r>
            <a:r>
              <a:rPr lang="en-US" altLang="ja-JP" sz="1600" dirty="0">
                <a:latin typeface="Times New Roman" panose="02020603050405020304" pitchFamily="18" charset="0"/>
                <a:ea typeface="ＭＳ Ｐゴシック" charset="-128"/>
                <a:cs typeface="Times New Roman" panose="02020603050405020304" pitchFamily="18" charset="0"/>
              </a:rPr>
              <a:t> </a:t>
            </a:r>
            <a:r>
              <a:rPr lang="en-US" altLang="ja-JP" dirty="0">
                <a:latin typeface="Times New Roman" panose="02020603050405020304" pitchFamily="18" charset="0"/>
                <a:ea typeface="ＭＳ Ｐゴシック" charset="-128"/>
                <a:cs typeface="Times New Roman" panose="02020603050405020304" pitchFamily="18" charset="0"/>
              </a:rPr>
              <a:t>	</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Abstract:</a:t>
            </a:r>
            <a:r>
              <a:rPr lang="en-US" altLang="ja-JP" sz="1600" dirty="0">
                <a:latin typeface="Times New Roman" panose="02020603050405020304" pitchFamily="18" charset="0"/>
                <a:ea typeface="ＭＳ Ｐゴシック" charset="-128"/>
                <a:cs typeface="Times New Roman" panose="02020603050405020304" pitchFamily="18" charset="0"/>
              </a:rPr>
              <a:t>	Integrating OCC with Omnidirectional Camera based on ECDAB Model for NG-OWC</a:t>
            </a:r>
          </a:p>
          <a:p>
            <a:pPr>
              <a:spcBef>
                <a:spcPts val="600"/>
              </a:spcBef>
              <a:spcAft>
                <a:spcPts val="600"/>
              </a:spcAft>
            </a:pPr>
            <a:r>
              <a:rPr lang="en-US" altLang="ja-JP" sz="1600" b="1" dirty="0">
                <a:latin typeface="Times New Roman" panose="02020603050405020304" pitchFamily="18" charset="0"/>
                <a:ea typeface="ＭＳ Ｐゴシック" charset="-128"/>
                <a:cs typeface="Times New Roman" panose="02020603050405020304" pitchFamily="18" charset="0"/>
              </a:rPr>
              <a:t>Purpose:</a:t>
            </a:r>
            <a:r>
              <a:rPr lang="en-US" altLang="ja-JP" sz="1600" dirty="0">
                <a:latin typeface="Times New Roman" panose="02020603050405020304" pitchFamily="18" charset="0"/>
                <a:ea typeface="ＭＳ Ｐゴシック" charset="-128"/>
                <a:cs typeface="Times New Roman" panose="02020603050405020304" pitchFamily="18" charset="0"/>
              </a:rPr>
              <a:t>	Presentation for contribution on IG NG-OWC</a:t>
            </a:r>
          </a:p>
          <a:p>
            <a:pPr algn="just"/>
            <a:r>
              <a:rPr lang="en-US" altLang="ja-JP" sz="1600" b="1" dirty="0">
                <a:latin typeface="Times New Roman" panose="02020603050405020304" pitchFamily="18" charset="0"/>
                <a:ea typeface="ＭＳ Ｐゴシック" charset="-128"/>
                <a:cs typeface="Times New Roman" panose="02020603050405020304" pitchFamily="18" charset="0"/>
              </a:rPr>
              <a:t>Notice:</a:t>
            </a:r>
            <a:r>
              <a:rPr lang="en-US" altLang="ja-JP" sz="1600" dirty="0">
                <a:latin typeface="Times New Roman" panose="02020603050405020304" pitchFamily="18" charset="0"/>
                <a:ea typeface="ＭＳ Ｐゴシック" charset="-128"/>
                <a:cs typeface="Times New Roman" panose="02020603050405020304" pitchFamily="18" charset="0"/>
              </a:rPr>
              <a:t>	This document has been prepared to assist the IG NG-OWC.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endParaRPr lang="en-US" altLang="ja-JP" sz="1600" dirty="0">
              <a:latin typeface="Times New Roman" panose="02020603050405020304" pitchFamily="18" charset="0"/>
              <a:ea typeface="ＭＳ Ｐゴシック" charset="-128"/>
              <a:cs typeface="Times New Roman" panose="02020603050405020304" pitchFamily="18" charset="0"/>
            </a:endParaRPr>
          </a:p>
          <a:p>
            <a:r>
              <a:rPr lang="en-US" altLang="ja-JP" sz="1600" b="1" dirty="0">
                <a:latin typeface="Times New Roman" panose="02020603050405020304" pitchFamily="18" charset="0"/>
                <a:ea typeface="ＭＳ Ｐゴシック" charset="-128"/>
                <a:cs typeface="Times New Roman" panose="02020603050405020304" pitchFamily="18" charset="0"/>
              </a:rPr>
              <a:t>Release:</a:t>
            </a:r>
            <a:r>
              <a:rPr lang="en-US" altLang="ja-JP" sz="1600" dirty="0">
                <a:latin typeface="Times New Roman" panose="02020603050405020304" pitchFamily="18" charset="0"/>
                <a:ea typeface="ＭＳ Ｐゴシック" charset="-128"/>
                <a:cs typeface="Times New Roman" panose="02020603050405020304" pitchFamily="18" charset="0"/>
              </a:rPr>
              <a:t>	The contributor acknowledges and accepts that this contribution becomes the property of IEEE and may be made publicly available by IG NG-OWC.	</a:t>
            </a:r>
          </a:p>
        </p:txBody>
      </p:sp>
    </p:spTree>
    <p:extLst>
      <p:ext uri="{BB962C8B-B14F-4D97-AF65-F5344CB8AC3E}">
        <p14:creationId xmlns:p14="http://schemas.microsoft.com/office/powerpoint/2010/main" val="134167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46908" y="533400"/>
            <a:ext cx="1850186"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Reference</a:t>
            </a:r>
            <a:endParaRPr lang="en-US" sz="2400" dirty="0"/>
          </a:p>
        </p:txBody>
      </p:sp>
      <p:sp>
        <p:nvSpPr>
          <p:cNvPr id="2" name="TextBox 1">
            <a:extLst>
              <a:ext uri="{FF2B5EF4-FFF2-40B4-BE49-F238E27FC236}">
                <a16:creationId xmlns:a16="http://schemas.microsoft.com/office/drawing/2014/main" id="{039CD237-43DD-F1EC-B2FC-0B12B7E9AB33}"/>
              </a:ext>
            </a:extLst>
          </p:cNvPr>
          <p:cNvSpPr txBox="1"/>
          <p:nvPr/>
        </p:nvSpPr>
        <p:spPr>
          <a:xfrm>
            <a:off x="190498" y="1447800"/>
            <a:ext cx="8763000" cy="3170099"/>
          </a:xfrm>
          <a:prstGeom prst="rect">
            <a:avLst/>
          </a:prstGeom>
          <a:noFill/>
        </p:spPr>
        <p:txBody>
          <a:bodyPr wrap="square" rtlCol="0">
            <a:spAutoFit/>
          </a:bodyPr>
          <a:lstStyle/>
          <a:p>
            <a:pPr marL="342900" indent="-342900" fontAlgn="base">
              <a:spcBef>
                <a:spcPts val="1200"/>
              </a:spcBef>
              <a:buFont typeface="+mj-lt"/>
              <a:buAutoNum type="arabicPeriod"/>
            </a:pP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Cahyadi</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W.A.; Chung, Y.H.; </a:t>
            </a:r>
            <a:r>
              <a:rPr lang="en-US" sz="2000" b="0" i="0" u="none" strike="noStrike" dirty="0" err="1">
                <a:solidFill>
                  <a:srgbClr val="000000"/>
                </a:solidFill>
                <a:effectLst/>
                <a:latin typeface="Times New Roman" panose="02020603050405020304" pitchFamily="18" charset="0"/>
                <a:cs typeface="Times New Roman" panose="02020603050405020304" pitchFamily="18" charset="0"/>
              </a:rPr>
              <a:t>Ghassemlooy</a:t>
            </a:r>
            <a:r>
              <a:rPr lang="en-US" sz="2000" b="0" i="0" u="none" strike="noStrike" dirty="0">
                <a:solidFill>
                  <a:srgbClr val="000000"/>
                </a:solidFill>
                <a:effectLst/>
                <a:latin typeface="Times New Roman" panose="02020603050405020304" pitchFamily="18" charset="0"/>
                <a:cs typeface="Times New Roman" panose="02020603050405020304" pitchFamily="18" charset="0"/>
              </a:rPr>
              <a:t>, Z.; Hassan, N.B. Optical Camera Communications: Principles, Modulations, Potential and Challenges. Electronics 2020, 9, 1339.</a:t>
            </a:r>
          </a:p>
          <a:p>
            <a:pPr marL="342900" indent="-342900" fontAlgn="base">
              <a:spcBef>
                <a:spcPts val="1200"/>
              </a:spcBef>
              <a:buFont typeface="+mj-lt"/>
              <a:buAutoNum type="arabicPeriod"/>
            </a:pPr>
            <a:r>
              <a:rPr lang="en-US" sz="2000" b="0" i="0" u="none" strike="noStrike" dirty="0">
                <a:solidFill>
                  <a:srgbClr val="000000"/>
                </a:solidFill>
                <a:effectLst/>
                <a:latin typeface="Times New Roman" panose="02020603050405020304" pitchFamily="18" charset="0"/>
                <a:cs typeface="Times New Roman" panose="02020603050405020304" pitchFamily="18" charset="0"/>
              </a:rPr>
              <a:t>Zhang X, Yang D, Song T, Ye Y, Zhou J, Song Y. Classification and Object Detection of 360° Omnidirectional Images Based on Continuity-Distortion Processing and Attention Mechanism. Applied Sciences. 2022; 12(23):12398.</a:t>
            </a:r>
          </a:p>
          <a:p>
            <a:pPr marL="342900" indent="-342900" fontAlgn="base">
              <a:spcBef>
                <a:spcPts val="1200"/>
              </a:spcBef>
              <a:buFont typeface="+mj-lt"/>
              <a:buAutoNum type="arabicPeriod"/>
            </a:pPr>
            <a:r>
              <a:rPr lang="en-GB" sz="2000" b="0" i="0" u="none" strike="noStrike" dirty="0" err="1">
                <a:solidFill>
                  <a:srgbClr val="000000"/>
                </a:solidFill>
                <a:effectLst/>
                <a:latin typeface="Times New Roman" panose="02020603050405020304" pitchFamily="18" charset="0"/>
                <a:cs typeface="Times New Roman" panose="02020603050405020304" pitchFamily="18" charset="0"/>
              </a:rPr>
              <a:t>Lavrenko</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T, Ahmed A, Prokopenko V, Walter T, </a:t>
            </a:r>
            <a:r>
              <a:rPr lang="en-GB" sz="2000" b="0" i="0" u="none" strike="noStrike" dirty="0" err="1">
                <a:solidFill>
                  <a:srgbClr val="000000"/>
                </a:solidFill>
                <a:effectLst/>
                <a:latin typeface="Times New Roman" panose="02020603050405020304" pitchFamily="18" charset="0"/>
                <a:cs typeface="Times New Roman" panose="02020603050405020304" pitchFamily="18" charset="0"/>
              </a:rPr>
              <a:t>Mantz</a:t>
            </a:r>
            <a:r>
              <a:rPr lang="en-GB" sz="2000" b="0" i="0" u="none" strike="noStrike" dirty="0">
                <a:solidFill>
                  <a:srgbClr val="000000"/>
                </a:solidFill>
                <a:effectLst/>
                <a:latin typeface="Times New Roman" panose="02020603050405020304" pitchFamily="18" charset="0"/>
                <a:cs typeface="Times New Roman" panose="02020603050405020304" pitchFamily="18" charset="0"/>
              </a:rPr>
              <a:t> H , “Turbulence-resistant high-capacity free-space optical communications using OAM mode group multiplexing,” Opt. Express, vol. 31, no. 9, p. 14454, 2023.</a:t>
            </a:r>
          </a:p>
        </p:txBody>
      </p:sp>
    </p:spTree>
    <p:extLst>
      <p:ext uri="{BB962C8B-B14F-4D97-AF65-F5344CB8AC3E}">
        <p14:creationId xmlns:p14="http://schemas.microsoft.com/office/powerpoint/2010/main" val="1745006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Integrating OCC with Omnidirectional Camera based on ECDAB Model for NG-OWC</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September, 2024</a:t>
            </a:r>
            <a:endParaRPr lang="ja-JP" altLang="ja-JP" dirty="0"/>
          </a:p>
        </p:txBody>
      </p:sp>
    </p:spTree>
    <p:extLst>
      <p:ext uri="{BB962C8B-B14F-4D97-AF65-F5344CB8AC3E}">
        <p14:creationId xmlns:p14="http://schemas.microsoft.com/office/powerpoint/2010/main" val="350741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Contents</a:t>
            </a:r>
          </a:p>
        </p:txBody>
      </p:sp>
      <p:sp>
        <p:nvSpPr>
          <p:cNvPr id="7" name="Rectangle 3"/>
          <p:cNvSpPr>
            <a:spLocks noGrp="1" noChangeArrowheads="1"/>
          </p:cNvSpPr>
          <p:nvPr>
            <p:ph idx="1"/>
          </p:nvPr>
        </p:nvSpPr>
        <p:spPr>
          <a:xfrm>
            <a:off x="457200" y="1417638"/>
            <a:ext cx="8382000" cy="4918464"/>
          </a:xfrm>
          <a:ln/>
        </p:spPr>
        <p:txBody>
          <a:bodyPr>
            <a:normAutofit/>
          </a:bodyPr>
          <a:lstStyle/>
          <a:p>
            <a:pPr algn="just"/>
            <a:r>
              <a:rPr lang="en-US" altLang="ja-JP" sz="2400" dirty="0">
                <a:latin typeface="Times New Roman" panose="02020603050405020304" pitchFamily="18" charset="0"/>
                <a:cs typeface="Times New Roman" panose="02020603050405020304" pitchFamily="18" charset="0"/>
              </a:rPr>
              <a:t>Background</a:t>
            </a:r>
          </a:p>
          <a:p>
            <a:r>
              <a:rPr lang="en-US" altLang="ja-JP" sz="2400" dirty="0">
                <a:latin typeface="Times New Roman" panose="02020603050405020304" pitchFamily="18" charset="0"/>
                <a:cs typeface="Times New Roman" panose="02020603050405020304" pitchFamily="18" charset="0"/>
              </a:rPr>
              <a:t>How ECDAB (Edge Continuity Distortion-Aware Block) Model works</a:t>
            </a:r>
          </a:p>
          <a:p>
            <a:r>
              <a:rPr lang="en-US" altLang="ja-JP" sz="2400" dirty="0">
                <a:latin typeface="Times New Roman" panose="02020603050405020304" pitchFamily="18" charset="0"/>
                <a:cs typeface="Times New Roman" panose="02020603050405020304" pitchFamily="18" charset="0"/>
              </a:rPr>
              <a:t>Integrating OCC with Omnidirectional Camera based on ECDAB Model </a:t>
            </a:r>
          </a:p>
          <a:p>
            <a:pPr algn="just"/>
            <a:r>
              <a:rPr lang="en-US" altLang="ja-JP" sz="2400"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2451596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Background</a:t>
            </a:r>
          </a:p>
        </p:txBody>
      </p:sp>
      <p:sp>
        <p:nvSpPr>
          <p:cNvPr id="7" name="Rectangle 3"/>
          <p:cNvSpPr>
            <a:spLocks noGrp="1" noChangeArrowheads="1"/>
          </p:cNvSpPr>
          <p:nvPr>
            <p:ph idx="1"/>
          </p:nvPr>
        </p:nvSpPr>
        <p:spPr>
          <a:xfrm>
            <a:off x="457200" y="1371600"/>
            <a:ext cx="8382000" cy="4918464"/>
          </a:xfrm>
          <a:ln/>
        </p:spPr>
        <p:txBody>
          <a:bodyPr>
            <a:normAutofit fontScale="70000" lnSpcReduction="20000"/>
          </a:bodyPr>
          <a:lstStyle/>
          <a:p>
            <a:pPr lvl="0" algn="just">
              <a:lnSpc>
                <a:spcPts val="2400"/>
              </a:lnSpc>
            </a:pPr>
            <a:r>
              <a:rPr lang="en-US" altLang="ja-JP" sz="2000" dirty="0">
                <a:latin typeface="Times New Roman" panose="02020603050405020304" pitchFamily="18" charset="0"/>
                <a:cs typeface="Times New Roman" panose="02020603050405020304" pitchFamily="18" charset="0"/>
              </a:rPr>
              <a:t>In OCC, the camera as a Rx captures images/video streams of the intensity modulated light sources (a single LED, multiple LEDs and digital display screens) as a Tx and extracts the information by means of image processing. But to get the proper quality data we need to align the transmitter inside of the receiver (camera) point </a:t>
            </a:r>
            <a:r>
              <a:rPr lang="en-US" altLang="ja-JP" sz="2000">
                <a:latin typeface="Times New Roman" panose="02020603050405020304" pitchFamily="18" charset="0"/>
                <a:cs typeface="Times New Roman" panose="02020603050405020304" pitchFamily="18" charset="0"/>
              </a:rPr>
              <a:t>of view </a:t>
            </a:r>
            <a:r>
              <a:rPr lang="en-US" altLang="ja-JP" sz="2000" dirty="0">
                <a:latin typeface="Times New Roman" panose="02020603050405020304" pitchFamily="18" charset="0"/>
                <a:cs typeface="Times New Roman" panose="02020603050405020304" pitchFamily="18" charset="0"/>
              </a:rPr>
              <a:t>which has some challenges for real-world implementation [1].</a:t>
            </a:r>
          </a:p>
          <a:p>
            <a:pPr lvl="0" algn="just">
              <a:lnSpc>
                <a:spcPts val="2400"/>
              </a:lnSpc>
            </a:pPr>
            <a:r>
              <a:rPr lang="en-US" altLang="ja-JP" sz="2000" dirty="0">
                <a:latin typeface="Times New Roman" panose="02020603050405020304" pitchFamily="18" charset="0"/>
                <a:cs typeface="Times New Roman" panose="02020603050405020304" pitchFamily="18" charset="0"/>
              </a:rPr>
              <a:t>A 360 camera (omnidirectional camera) can be a solution as it is captures a 360-degree field of view, allowing it to capture everything around itself (front, behind, above, and below the camera) with format of sphere-shape-image as an output of the camera.</a:t>
            </a:r>
          </a:p>
          <a:p>
            <a:pPr lvl="0" algn="just">
              <a:lnSpc>
                <a:spcPts val="2400"/>
              </a:lnSpc>
            </a:pPr>
            <a:r>
              <a:rPr lang="en-US" altLang="ja-JP" sz="2000" dirty="0">
                <a:latin typeface="Times New Roman" panose="02020603050405020304" pitchFamily="18" charset="0"/>
                <a:cs typeface="Times New Roman" panose="02020603050405020304" pitchFamily="18" charset="0"/>
              </a:rPr>
              <a:t>However, using 360°omnidirectional images which are usually processed into plane images by equirectangular projection (ERP) that will generates discontinuities at the edges and can result in serious distortion within the images.</a:t>
            </a:r>
          </a:p>
          <a:p>
            <a:pPr lvl="0" algn="just">
              <a:lnSpc>
                <a:spcPts val="2400"/>
              </a:lnSpc>
            </a:pPr>
            <a:r>
              <a:rPr lang="en-US" altLang="ja-JP" sz="2000" dirty="0">
                <a:latin typeface="Times New Roman" panose="02020603050405020304" pitchFamily="18" charset="0"/>
                <a:cs typeface="Times New Roman" panose="02020603050405020304" pitchFamily="18" charset="0"/>
              </a:rPr>
              <a:t>Therefore, edge continuity distortion-aware block (ECDAB) for 360° omnidirectional images used to prevents the discontinuity of edges and distortion by recombining and segmenting features.</a:t>
            </a:r>
          </a:p>
          <a:p>
            <a:pPr lvl="0" algn="just">
              <a:lnSpc>
                <a:spcPts val="2400"/>
              </a:lnSpc>
            </a:pPr>
            <a:r>
              <a:rPr lang="en-US" altLang="ja-JP" sz="2000" dirty="0">
                <a:latin typeface="Times New Roman" panose="02020603050405020304" pitchFamily="18" charset="0"/>
                <a:cs typeface="Times New Roman" panose="02020603050405020304" pitchFamily="18" charset="0"/>
              </a:rPr>
              <a:t>ECDAB is a machine learning model which will extracts continuous features through recombination features and group convolution is performed through segmentation features using distinct convolution kernels between different blocks to alleviate distortion [2].</a:t>
            </a:r>
          </a:p>
        </p:txBody>
      </p:sp>
    </p:spTree>
    <p:extLst>
      <p:ext uri="{BB962C8B-B14F-4D97-AF65-F5344CB8AC3E}">
        <p14:creationId xmlns:p14="http://schemas.microsoft.com/office/powerpoint/2010/main" val="83740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437972" y="4267200"/>
            <a:ext cx="8599140" cy="2068902"/>
          </a:xfrm>
          <a:ln/>
        </p:spPr>
        <p:txBody>
          <a:bodyPr>
            <a:normAutofit fontScale="85000" lnSpcReduction="10000"/>
          </a:bodyPr>
          <a:lstStyle/>
          <a:p>
            <a:pPr algn="just">
              <a:lnSpc>
                <a:spcPts val="2200"/>
              </a:lnSpc>
            </a:pPr>
            <a:r>
              <a:rPr lang="en-US" altLang="ja-JP" sz="1800" dirty="0">
                <a:latin typeface="Times New Roman" panose="02020603050405020304" pitchFamily="18" charset="0"/>
                <a:cs typeface="Times New Roman" panose="02020603050405020304" pitchFamily="18" charset="0"/>
              </a:rPr>
              <a:t>ECDAB model process the ERP images within 2 steps, firstly the continuous edge features of ERP images are extracted through the edge continuity aware block (ECAB). The processed results are then sent to the distortion-aware block (DAB) to alleviate the influence of image distortion [2].</a:t>
            </a:r>
          </a:p>
          <a:p>
            <a:pPr algn="just">
              <a:lnSpc>
                <a:spcPts val="2200"/>
              </a:lnSpc>
            </a:pPr>
            <a:r>
              <a:rPr lang="en-US" altLang="ja-JP" sz="1800" dirty="0">
                <a:latin typeface="Times New Roman" panose="02020603050405020304" pitchFamily="18" charset="0"/>
                <a:cs typeface="Times New Roman" panose="02020603050405020304" pitchFamily="18" charset="0"/>
              </a:rPr>
              <a:t>In ECAB model, the image is divided into three pieces then the right and left pieces are flipped horizontally and stitched together. After that, the stitched image will be stacked together with the middle piece of the picture to extract its features using grouping convolution.</a:t>
            </a:r>
          </a:p>
        </p:txBody>
      </p:sp>
      <p:sp>
        <p:nvSpPr>
          <p:cNvPr id="6" name="Title 5">
            <a:extLst>
              <a:ext uri="{FF2B5EF4-FFF2-40B4-BE49-F238E27FC236}">
                <a16:creationId xmlns:a16="http://schemas.microsoft.com/office/drawing/2014/main" id="{BA929CD4-D349-0B1C-4672-1A4F860F6261}"/>
              </a:ext>
            </a:extLst>
          </p:cNvPr>
          <p:cNvSpPr>
            <a:spLocks noGrp="1"/>
          </p:cNvSpPr>
          <p:nvPr>
            <p:ph type="title"/>
          </p:nvPr>
        </p:nvSpPr>
        <p:spPr>
          <a:xfrm>
            <a:off x="457200" y="457200"/>
            <a:ext cx="8229600" cy="1295400"/>
          </a:xfrm>
        </p:spPr>
        <p:txBody>
          <a:bodyPr>
            <a:noAutofit/>
          </a:bodyPr>
          <a:lstStyle/>
          <a:p>
            <a:r>
              <a:rPr lang="en-US" altLang="ja-JP" sz="3200" dirty="0">
                <a:latin typeface="Times New Roman" panose="02020603050405020304" pitchFamily="18" charset="0"/>
                <a:cs typeface="Times New Roman" panose="02020603050405020304" pitchFamily="18" charset="0"/>
              </a:rPr>
              <a:t>How ECDAB (Edge Continuity Distortion-Aware Block) Works</a:t>
            </a:r>
          </a:p>
        </p:txBody>
      </p:sp>
      <p:pic>
        <p:nvPicPr>
          <p:cNvPr id="13" name="Picture 12">
            <a:extLst>
              <a:ext uri="{FF2B5EF4-FFF2-40B4-BE49-F238E27FC236}">
                <a16:creationId xmlns:a16="http://schemas.microsoft.com/office/drawing/2014/main" id="{9A47F6E9-B367-A1B1-0C84-A76E846A3549}"/>
              </a:ext>
            </a:extLst>
          </p:cNvPr>
          <p:cNvPicPr>
            <a:picLocks noChangeAspect="1"/>
          </p:cNvPicPr>
          <p:nvPr/>
        </p:nvPicPr>
        <p:blipFill>
          <a:blip r:embed="rId2"/>
          <a:stretch>
            <a:fillRect/>
          </a:stretch>
        </p:blipFill>
        <p:spPr>
          <a:xfrm>
            <a:off x="2604864" y="1828800"/>
            <a:ext cx="3934271" cy="2209800"/>
          </a:xfrm>
          <a:prstGeom prst="rect">
            <a:avLst/>
          </a:prstGeom>
          <a:ln>
            <a:solidFill>
              <a:schemeClr val="tx1"/>
            </a:solidFill>
          </a:ln>
        </p:spPr>
      </p:pic>
    </p:spTree>
    <p:extLst>
      <p:ext uri="{BB962C8B-B14F-4D97-AF65-F5344CB8AC3E}">
        <p14:creationId xmlns:p14="http://schemas.microsoft.com/office/powerpoint/2010/main" val="145570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437972" y="4120312"/>
            <a:ext cx="8599140" cy="2215790"/>
          </a:xfrm>
          <a:ln/>
        </p:spPr>
        <p:txBody>
          <a:bodyPr>
            <a:normAutofit/>
          </a:bodyPr>
          <a:lstStyle/>
          <a:p>
            <a:pPr algn="just">
              <a:lnSpc>
                <a:spcPts val="2200"/>
              </a:lnSpc>
            </a:pPr>
            <a:r>
              <a:rPr lang="en-US" altLang="ja-JP" sz="1500" dirty="0">
                <a:latin typeface="Times New Roman" panose="02020603050405020304" pitchFamily="18" charset="0"/>
                <a:cs typeface="Times New Roman" panose="02020603050405020304" pitchFamily="18" charset="0"/>
              </a:rPr>
              <a:t>The result of grouping convolution (feature extracted images) are also once again segmented into 2 pieces and flipped horizontally. After that, all the result from grouping convolution process are stitched together to form features as the input shape.</a:t>
            </a:r>
          </a:p>
          <a:p>
            <a:pPr algn="just">
              <a:lnSpc>
                <a:spcPts val="2200"/>
              </a:lnSpc>
            </a:pPr>
            <a:r>
              <a:rPr lang="en-US" altLang="ja-JP" sz="1500" dirty="0">
                <a:latin typeface="Times New Roman" panose="02020603050405020304" pitchFamily="18" charset="0"/>
                <a:cs typeface="Times New Roman" panose="02020603050405020304" pitchFamily="18" charset="0"/>
              </a:rPr>
              <a:t>Finally, a convolution operation is performed to mitigate the negative effects of folding. So, the left and right edges of features extracted by ECAB contain continuous information. To further alleviate the influence of distortion, features extracted by ECAB are sent to the distortion-aware block (DAB) for further processing.</a:t>
            </a:r>
          </a:p>
        </p:txBody>
      </p:sp>
      <p:sp>
        <p:nvSpPr>
          <p:cNvPr id="6" name="Title 5">
            <a:extLst>
              <a:ext uri="{FF2B5EF4-FFF2-40B4-BE49-F238E27FC236}">
                <a16:creationId xmlns:a16="http://schemas.microsoft.com/office/drawing/2014/main" id="{BA929CD4-D349-0B1C-4672-1A4F860F6261}"/>
              </a:ext>
            </a:extLst>
          </p:cNvPr>
          <p:cNvSpPr>
            <a:spLocks noGrp="1"/>
          </p:cNvSpPr>
          <p:nvPr>
            <p:ph type="title"/>
          </p:nvPr>
        </p:nvSpPr>
        <p:spPr>
          <a:xfrm>
            <a:off x="457200" y="457200"/>
            <a:ext cx="8229600" cy="1295400"/>
          </a:xfrm>
        </p:spPr>
        <p:txBody>
          <a:bodyPr>
            <a:noAutofit/>
          </a:bodyPr>
          <a:lstStyle/>
          <a:p>
            <a:r>
              <a:rPr lang="en-US" altLang="ja-JP" sz="3200" dirty="0">
                <a:latin typeface="Times New Roman" panose="02020603050405020304" pitchFamily="18" charset="0"/>
                <a:cs typeface="Times New Roman" panose="02020603050405020304" pitchFamily="18" charset="0"/>
              </a:rPr>
              <a:t>How ECDAB (Edge Continuity Distortion-Aware Block) Works</a:t>
            </a:r>
          </a:p>
        </p:txBody>
      </p:sp>
      <p:pic>
        <p:nvPicPr>
          <p:cNvPr id="2" name="Picture 1">
            <a:extLst>
              <a:ext uri="{FF2B5EF4-FFF2-40B4-BE49-F238E27FC236}">
                <a16:creationId xmlns:a16="http://schemas.microsoft.com/office/drawing/2014/main" id="{241A41AC-A56B-2B3D-2DEB-7FE2551BA31B}"/>
              </a:ext>
            </a:extLst>
          </p:cNvPr>
          <p:cNvPicPr>
            <a:picLocks noChangeAspect="1"/>
          </p:cNvPicPr>
          <p:nvPr/>
        </p:nvPicPr>
        <p:blipFill>
          <a:blip r:embed="rId2"/>
          <a:stretch>
            <a:fillRect/>
          </a:stretch>
        </p:blipFill>
        <p:spPr>
          <a:xfrm>
            <a:off x="2604864" y="1828800"/>
            <a:ext cx="3934271" cy="2209800"/>
          </a:xfrm>
          <a:prstGeom prst="rect">
            <a:avLst/>
          </a:prstGeom>
          <a:ln>
            <a:solidFill>
              <a:schemeClr val="tx1"/>
            </a:solidFill>
          </a:ln>
        </p:spPr>
      </p:pic>
    </p:spTree>
    <p:extLst>
      <p:ext uri="{BB962C8B-B14F-4D97-AF65-F5344CB8AC3E}">
        <p14:creationId xmlns:p14="http://schemas.microsoft.com/office/powerpoint/2010/main" val="365425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437972" y="4038600"/>
            <a:ext cx="8599140" cy="2297502"/>
          </a:xfrm>
          <a:ln/>
        </p:spPr>
        <p:txBody>
          <a:bodyPr>
            <a:normAutofit fontScale="85000" lnSpcReduction="10000"/>
          </a:bodyPr>
          <a:lstStyle/>
          <a:p>
            <a:pPr algn="just">
              <a:lnSpc>
                <a:spcPts val="2200"/>
              </a:lnSpc>
            </a:pPr>
            <a:r>
              <a:rPr lang="en-US" altLang="ja-JP" sz="2000" dirty="0">
                <a:latin typeface="Times New Roman" panose="02020603050405020304" pitchFamily="18" charset="0"/>
                <a:cs typeface="Times New Roman" panose="02020603050405020304" pitchFamily="18" charset="0"/>
              </a:rPr>
              <a:t>The distortion of ERP images is related to the latitude of the 360°omnidirectional images, while the distortion of the 360°omnidirectional images after ERP is related to the height [2]. So, in the DAB, the ERP image is divided into N blocks along the row direction, and then these blocks are stacked on the several channel dimension.</a:t>
            </a:r>
          </a:p>
          <a:p>
            <a:pPr algn="just">
              <a:lnSpc>
                <a:spcPts val="2200"/>
              </a:lnSpc>
            </a:pPr>
            <a:r>
              <a:rPr lang="en-US" altLang="ja-JP" sz="2000" dirty="0">
                <a:latin typeface="Times New Roman" panose="02020603050405020304" pitchFamily="18" charset="0"/>
                <a:cs typeface="Times New Roman" panose="02020603050405020304" pitchFamily="18" charset="0"/>
              </a:rPr>
              <a:t>Then the segmented images are grouped for the convolution operation. Finally, the results obtained by grouping convolution are readjusted to the original shape and then a convolution operation is carried out to compensate for the influence of segmentation.</a:t>
            </a:r>
          </a:p>
        </p:txBody>
      </p:sp>
      <p:sp>
        <p:nvSpPr>
          <p:cNvPr id="6" name="Title 5">
            <a:extLst>
              <a:ext uri="{FF2B5EF4-FFF2-40B4-BE49-F238E27FC236}">
                <a16:creationId xmlns:a16="http://schemas.microsoft.com/office/drawing/2014/main" id="{BA929CD4-D349-0B1C-4672-1A4F860F6261}"/>
              </a:ext>
            </a:extLst>
          </p:cNvPr>
          <p:cNvSpPr>
            <a:spLocks noGrp="1"/>
          </p:cNvSpPr>
          <p:nvPr>
            <p:ph type="title"/>
          </p:nvPr>
        </p:nvSpPr>
        <p:spPr>
          <a:xfrm>
            <a:off x="457200" y="457200"/>
            <a:ext cx="8229600" cy="1295400"/>
          </a:xfrm>
        </p:spPr>
        <p:txBody>
          <a:bodyPr>
            <a:noAutofit/>
          </a:bodyPr>
          <a:lstStyle/>
          <a:p>
            <a:r>
              <a:rPr lang="en-US" altLang="ja-JP" sz="3200" dirty="0">
                <a:latin typeface="Times New Roman" panose="02020603050405020304" pitchFamily="18" charset="0"/>
                <a:cs typeface="Times New Roman" panose="02020603050405020304" pitchFamily="18" charset="0"/>
              </a:rPr>
              <a:t>How ECDAB (Edge Continuity Distortion-Aware Block) Works</a:t>
            </a:r>
          </a:p>
        </p:txBody>
      </p:sp>
      <p:pic>
        <p:nvPicPr>
          <p:cNvPr id="10" name="Picture 9">
            <a:extLst>
              <a:ext uri="{FF2B5EF4-FFF2-40B4-BE49-F238E27FC236}">
                <a16:creationId xmlns:a16="http://schemas.microsoft.com/office/drawing/2014/main" id="{6D25195E-D884-CC6D-3604-7951BBD70568}"/>
              </a:ext>
            </a:extLst>
          </p:cNvPr>
          <p:cNvPicPr>
            <a:picLocks noChangeAspect="1"/>
          </p:cNvPicPr>
          <p:nvPr/>
        </p:nvPicPr>
        <p:blipFill>
          <a:blip r:embed="rId2"/>
          <a:stretch>
            <a:fillRect/>
          </a:stretch>
        </p:blipFill>
        <p:spPr>
          <a:xfrm>
            <a:off x="2174542" y="1981734"/>
            <a:ext cx="4794915" cy="1675332"/>
          </a:xfrm>
          <a:prstGeom prst="rect">
            <a:avLst/>
          </a:prstGeom>
          <a:ln>
            <a:solidFill>
              <a:schemeClr val="tx1"/>
            </a:solidFill>
          </a:ln>
        </p:spPr>
      </p:pic>
    </p:spTree>
    <p:extLst>
      <p:ext uri="{BB962C8B-B14F-4D97-AF65-F5344CB8AC3E}">
        <p14:creationId xmlns:p14="http://schemas.microsoft.com/office/powerpoint/2010/main" val="297701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a:xfrm>
            <a:off x="457200" y="3886200"/>
            <a:ext cx="8599140" cy="2449902"/>
          </a:xfrm>
          <a:ln/>
        </p:spPr>
        <p:txBody>
          <a:bodyPr>
            <a:normAutofit/>
          </a:bodyPr>
          <a:lstStyle/>
          <a:p>
            <a:pPr algn="just"/>
            <a:r>
              <a:rPr lang="en-US" altLang="ja-JP" sz="2000" dirty="0">
                <a:latin typeface="Times New Roman" panose="02020603050405020304" pitchFamily="18" charset="0"/>
                <a:cs typeface="Times New Roman" panose="02020603050405020304" pitchFamily="18" charset="0"/>
              </a:rPr>
              <a:t>Implementing omnidirectional camera can enable OCC systems to capture light signal from every possible directions. Ideal for environments where the receiver might not be perfectly aligned with the transmitter.</a:t>
            </a:r>
          </a:p>
          <a:p>
            <a:pPr algn="just"/>
            <a:r>
              <a:rPr lang="en-US" altLang="ja-JP" sz="2000" dirty="0">
                <a:latin typeface="Times New Roman" panose="02020603050405020304" pitchFamily="18" charset="0"/>
                <a:cs typeface="Times New Roman" panose="02020603050405020304" pitchFamily="18" charset="0"/>
              </a:rPr>
              <a:t>Integrating 360 camera in OCC systems for aerial application will be particularly useful because there is a necessity for capturing the 360°point of view frame to perform the OCC communication properly.</a:t>
            </a:r>
          </a:p>
        </p:txBody>
      </p:sp>
      <p:sp>
        <p:nvSpPr>
          <p:cNvPr id="6" name="Title 5">
            <a:extLst>
              <a:ext uri="{FF2B5EF4-FFF2-40B4-BE49-F238E27FC236}">
                <a16:creationId xmlns:a16="http://schemas.microsoft.com/office/drawing/2014/main" id="{BA929CD4-D349-0B1C-4672-1A4F860F6261}"/>
              </a:ext>
            </a:extLst>
          </p:cNvPr>
          <p:cNvSpPr>
            <a:spLocks noGrp="1"/>
          </p:cNvSpPr>
          <p:nvPr>
            <p:ph type="title"/>
          </p:nvPr>
        </p:nvSpPr>
        <p:spPr>
          <a:xfrm>
            <a:off x="457200" y="381000"/>
            <a:ext cx="8229600" cy="1295400"/>
          </a:xfrm>
        </p:spPr>
        <p:txBody>
          <a:bodyPr>
            <a:noAutofit/>
          </a:bodyPr>
          <a:lstStyle/>
          <a:p>
            <a:r>
              <a:rPr lang="en-US" altLang="ja-JP" sz="2800" dirty="0">
                <a:latin typeface="Times New Roman" panose="02020603050405020304" pitchFamily="18" charset="0"/>
                <a:cs typeface="Times New Roman" panose="02020603050405020304" pitchFamily="18" charset="0"/>
              </a:rPr>
              <a:t>Integrating OCC with Omnidirectional Camera based on ECDAB Model </a:t>
            </a:r>
          </a:p>
        </p:txBody>
      </p:sp>
      <p:pic>
        <p:nvPicPr>
          <p:cNvPr id="9" name="Picture 8">
            <a:extLst>
              <a:ext uri="{FF2B5EF4-FFF2-40B4-BE49-F238E27FC236}">
                <a16:creationId xmlns:a16="http://schemas.microsoft.com/office/drawing/2014/main" id="{27EC2FCA-9EF2-B969-822B-344352D5383B}"/>
              </a:ext>
            </a:extLst>
          </p:cNvPr>
          <p:cNvPicPr>
            <a:picLocks noChangeAspect="1"/>
          </p:cNvPicPr>
          <p:nvPr/>
        </p:nvPicPr>
        <p:blipFill>
          <a:blip r:embed="rId2"/>
          <a:srcRect l="90772"/>
          <a:stretch/>
        </p:blipFill>
        <p:spPr>
          <a:xfrm>
            <a:off x="7954157" y="1668416"/>
            <a:ext cx="348630" cy="2138008"/>
          </a:xfrm>
          <a:prstGeom prst="rect">
            <a:avLst/>
          </a:prstGeom>
        </p:spPr>
      </p:pic>
      <p:sp>
        <p:nvSpPr>
          <p:cNvPr id="5" name="Arrow: Right 4">
            <a:extLst>
              <a:ext uri="{FF2B5EF4-FFF2-40B4-BE49-F238E27FC236}">
                <a16:creationId xmlns:a16="http://schemas.microsoft.com/office/drawing/2014/main" id="{7DC179E7-B161-8859-3182-AE1E40F24824}"/>
              </a:ext>
            </a:extLst>
          </p:cNvPr>
          <p:cNvSpPr/>
          <p:nvPr/>
        </p:nvSpPr>
        <p:spPr>
          <a:xfrm>
            <a:off x="4180149" y="2055740"/>
            <a:ext cx="762000" cy="609600"/>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3">
            <a:extLst>
              <a:ext uri="{FF2B5EF4-FFF2-40B4-BE49-F238E27FC236}">
                <a16:creationId xmlns:a16="http://schemas.microsoft.com/office/drawing/2014/main" id="{B12A6552-52E0-5149-11BA-91C72618A565}"/>
              </a:ext>
            </a:extLst>
          </p:cNvPr>
          <p:cNvSpPr txBox="1">
            <a:spLocks noChangeArrowheads="1"/>
          </p:cNvSpPr>
          <p:nvPr/>
        </p:nvSpPr>
        <p:spPr>
          <a:xfrm>
            <a:off x="444932" y="3533229"/>
            <a:ext cx="3581400" cy="228600"/>
          </a:xfrm>
          <a:prstGeom prst="rect">
            <a:avLst/>
          </a:prstGeom>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200" dirty="0">
                <a:latin typeface="Times New Roman" panose="02020603050405020304" pitchFamily="18" charset="0"/>
                <a:cs typeface="Times New Roman" panose="02020603050405020304" pitchFamily="18" charset="0"/>
              </a:rPr>
              <a:t>Example of Omnidirectional Camera Image Output</a:t>
            </a:r>
          </a:p>
        </p:txBody>
      </p:sp>
      <p:pic>
        <p:nvPicPr>
          <p:cNvPr id="11" name="Picture 10">
            <a:extLst>
              <a:ext uri="{FF2B5EF4-FFF2-40B4-BE49-F238E27FC236}">
                <a16:creationId xmlns:a16="http://schemas.microsoft.com/office/drawing/2014/main" id="{C76A8C71-0B07-0FCE-52F7-CA4612302609}"/>
              </a:ext>
            </a:extLst>
          </p:cNvPr>
          <p:cNvPicPr>
            <a:picLocks noChangeAspect="1"/>
          </p:cNvPicPr>
          <p:nvPr/>
        </p:nvPicPr>
        <p:blipFill>
          <a:blip r:embed="rId3"/>
          <a:stretch>
            <a:fillRect/>
          </a:stretch>
        </p:blipFill>
        <p:spPr>
          <a:xfrm>
            <a:off x="483032" y="1715673"/>
            <a:ext cx="3505200" cy="1761191"/>
          </a:xfrm>
          <a:prstGeom prst="rect">
            <a:avLst/>
          </a:prstGeom>
        </p:spPr>
      </p:pic>
      <p:pic>
        <p:nvPicPr>
          <p:cNvPr id="13" name="Picture 12">
            <a:extLst>
              <a:ext uri="{FF2B5EF4-FFF2-40B4-BE49-F238E27FC236}">
                <a16:creationId xmlns:a16="http://schemas.microsoft.com/office/drawing/2014/main" id="{07C338E7-07DC-4988-DDE2-FF0C652B35A9}"/>
              </a:ext>
            </a:extLst>
          </p:cNvPr>
          <p:cNvPicPr>
            <a:picLocks noChangeAspect="1"/>
          </p:cNvPicPr>
          <p:nvPr/>
        </p:nvPicPr>
        <p:blipFill>
          <a:blip r:embed="rId4"/>
          <a:stretch>
            <a:fillRect/>
          </a:stretch>
        </p:blipFill>
        <p:spPr>
          <a:xfrm>
            <a:off x="5134066" y="1664235"/>
            <a:ext cx="2436079" cy="1380445"/>
          </a:xfrm>
          <a:prstGeom prst="rect">
            <a:avLst/>
          </a:prstGeom>
        </p:spPr>
      </p:pic>
      <p:sp>
        <p:nvSpPr>
          <p:cNvPr id="14" name="Arrow: Bent-Up 13">
            <a:extLst>
              <a:ext uri="{FF2B5EF4-FFF2-40B4-BE49-F238E27FC236}">
                <a16:creationId xmlns:a16="http://schemas.microsoft.com/office/drawing/2014/main" id="{C7DC085E-02E3-2433-468C-A77CC1E28CED}"/>
              </a:ext>
            </a:extLst>
          </p:cNvPr>
          <p:cNvSpPr/>
          <p:nvPr/>
        </p:nvSpPr>
        <p:spPr>
          <a:xfrm rot="5400000">
            <a:off x="6717487" y="2803670"/>
            <a:ext cx="487274" cy="1218039"/>
          </a:xfrm>
          <a:prstGeom prst="bentUpArrow">
            <a:avLst>
              <a:gd name="adj1" fmla="val 25000"/>
              <a:gd name="adj2" fmla="val 25000"/>
              <a:gd name="adj3" fmla="val 26689"/>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3">
            <a:extLst>
              <a:ext uri="{FF2B5EF4-FFF2-40B4-BE49-F238E27FC236}">
                <a16:creationId xmlns:a16="http://schemas.microsoft.com/office/drawing/2014/main" id="{9FB5BA59-DA25-A3A8-1A88-0E8649FEF54C}"/>
              </a:ext>
            </a:extLst>
          </p:cNvPr>
          <p:cNvSpPr txBox="1">
            <a:spLocks noChangeArrowheads="1"/>
          </p:cNvSpPr>
          <p:nvPr/>
        </p:nvSpPr>
        <p:spPr>
          <a:xfrm>
            <a:off x="4097048" y="2737420"/>
            <a:ext cx="928201" cy="228600"/>
          </a:xfrm>
          <a:prstGeom prst="rect">
            <a:avLst/>
          </a:prstGeom>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200" dirty="0">
                <a:latin typeface="Times New Roman" panose="02020603050405020304" pitchFamily="18" charset="0"/>
                <a:cs typeface="Times New Roman" panose="02020603050405020304" pitchFamily="18" charset="0"/>
              </a:rPr>
              <a:t>Segmentation</a:t>
            </a:r>
          </a:p>
        </p:txBody>
      </p:sp>
      <p:sp>
        <p:nvSpPr>
          <p:cNvPr id="16" name="Rectangle 3">
            <a:extLst>
              <a:ext uri="{FF2B5EF4-FFF2-40B4-BE49-F238E27FC236}">
                <a16:creationId xmlns:a16="http://schemas.microsoft.com/office/drawing/2014/main" id="{0C24F262-0967-950B-D029-87B8B2792E4E}"/>
              </a:ext>
            </a:extLst>
          </p:cNvPr>
          <p:cNvSpPr txBox="1">
            <a:spLocks noChangeArrowheads="1"/>
          </p:cNvSpPr>
          <p:nvPr/>
        </p:nvSpPr>
        <p:spPr>
          <a:xfrm>
            <a:off x="5418037" y="3299959"/>
            <a:ext cx="928201" cy="228600"/>
          </a:xfrm>
          <a:prstGeom prst="rect">
            <a:avLst/>
          </a:prstGeom>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ja-JP" sz="1200" dirty="0">
                <a:latin typeface="Times New Roman" panose="02020603050405020304" pitchFamily="18" charset="0"/>
                <a:cs typeface="Times New Roman" panose="02020603050405020304" pitchFamily="18" charset="0"/>
              </a:rPr>
              <a:t>Extract Data</a:t>
            </a:r>
          </a:p>
        </p:txBody>
      </p:sp>
    </p:spTree>
    <p:extLst>
      <p:ext uri="{BB962C8B-B14F-4D97-AF65-F5344CB8AC3E}">
        <p14:creationId xmlns:p14="http://schemas.microsoft.com/office/powerpoint/2010/main" val="4109912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44317" y="533400"/>
            <a:ext cx="2055371" cy="584775"/>
          </a:xfrm>
          <a:prstGeom prst="rect">
            <a:avLst/>
          </a:prstGeom>
          <a:noFill/>
        </p:spPr>
        <p:txBody>
          <a:bodyPr wrap="none" rtlCol="0">
            <a:spAutoFit/>
          </a:bodyPr>
          <a:ls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lgn="ctr"/>
            <a:r>
              <a:rPr lang="en-US" sz="3200" dirty="0"/>
              <a:t>Conclusion</a:t>
            </a:r>
            <a:endParaRPr lang="en-US" sz="2400" dirty="0"/>
          </a:p>
        </p:txBody>
      </p:sp>
      <p:sp>
        <p:nvSpPr>
          <p:cNvPr id="2" name="Rectangle 3">
            <a:extLst>
              <a:ext uri="{FF2B5EF4-FFF2-40B4-BE49-F238E27FC236}">
                <a16:creationId xmlns:a16="http://schemas.microsoft.com/office/drawing/2014/main" id="{17C42515-F791-F9AC-E38F-3797B68CC229}"/>
              </a:ext>
            </a:extLst>
          </p:cNvPr>
          <p:cNvSpPr>
            <a:spLocks noGrp="1" noChangeArrowheads="1"/>
          </p:cNvSpPr>
          <p:nvPr>
            <p:ph idx="1"/>
          </p:nvPr>
        </p:nvSpPr>
        <p:spPr>
          <a:xfrm>
            <a:off x="457200" y="1417638"/>
            <a:ext cx="8229600" cy="4918464"/>
          </a:xfrm>
          <a:ln/>
        </p:spPr>
        <p:txBody>
          <a:bodyPr>
            <a:normAutofit/>
          </a:bodyPr>
          <a:lstStyle/>
          <a:p>
            <a:pPr algn="just"/>
            <a:r>
              <a:rPr lang="en-US" altLang="ja-JP" sz="2000" dirty="0">
                <a:latin typeface="Times New Roman" panose="02020603050405020304" pitchFamily="18" charset="0"/>
                <a:cs typeface="Times New Roman" panose="02020603050405020304" pitchFamily="18" charset="0"/>
              </a:rPr>
              <a:t>Implementing 360 camera as a receiver for OCC system significantly enhances the flexibility of OCC systems by enabling them to capture light signal from every possible directions.</a:t>
            </a:r>
          </a:p>
          <a:p>
            <a:pPr algn="just"/>
            <a:r>
              <a:rPr lang="en-US" altLang="ja-JP" sz="2000" dirty="0">
                <a:latin typeface="Times New Roman" panose="02020603050405020304" pitchFamily="18" charset="0"/>
                <a:cs typeface="Times New Roman" panose="02020603050405020304" pitchFamily="18" charset="0"/>
              </a:rPr>
              <a:t>By enabling the system to capture the whole frame of scene will erase the need for another system to detect the transmitter, reduce computational requirement for OCC systems and cost-effective to implement.</a:t>
            </a:r>
          </a:p>
          <a:p>
            <a:pPr algn="just"/>
            <a:r>
              <a:rPr lang="en-US" altLang="ja-JP" sz="2000" dirty="0">
                <a:latin typeface="Times New Roman" panose="02020603050405020304" pitchFamily="18" charset="0"/>
                <a:cs typeface="Times New Roman" panose="02020603050405020304" pitchFamily="18" charset="0"/>
              </a:rPr>
              <a:t>By using multiple transmitters and receive the data with 360 camera, OCC can achieve higher data rates and more reliable communication. This is particularly useful in complex environments like smart cities, indoor navigation or drone navigation.</a:t>
            </a:r>
          </a:p>
          <a:p>
            <a:pPr algn="just"/>
            <a:r>
              <a:rPr lang="en-US" altLang="ja-JP" sz="2000" dirty="0">
                <a:latin typeface="Times New Roman" panose="02020603050405020304" pitchFamily="18" charset="0"/>
                <a:cs typeface="Times New Roman" panose="02020603050405020304" pitchFamily="18" charset="0"/>
              </a:rPr>
              <a:t>By applying ECDAB (Edge Continuity Distortion-Aware Block) to the system, it will reduce the distortion problem within the ERP image produced by 360 camera. So, the collected transmission data within the image can be extracted properly.</a:t>
            </a:r>
          </a:p>
        </p:txBody>
      </p:sp>
    </p:spTree>
    <p:extLst>
      <p:ext uri="{BB962C8B-B14F-4D97-AF65-F5344CB8AC3E}">
        <p14:creationId xmlns:p14="http://schemas.microsoft.com/office/powerpoint/2010/main" val="3611405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22505</TotalTime>
  <Words>1171</Words>
  <Application>Microsoft Office PowerPoint</Application>
  <PresentationFormat>화면 슬라이드 쇼(4:3)</PresentationFormat>
  <Paragraphs>50</Paragraphs>
  <Slides>10</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10</vt:i4>
      </vt:variant>
    </vt:vector>
  </HeadingPairs>
  <TitlesOfParts>
    <vt:vector size="16" baseType="lpstr">
      <vt:lpstr>ＭＳ Ｐゴシック</vt:lpstr>
      <vt:lpstr>Arial</vt:lpstr>
      <vt:lpstr>Calibri</vt:lpstr>
      <vt:lpstr>Times New Roman</vt:lpstr>
      <vt:lpstr>Verdana</vt:lpstr>
      <vt:lpstr>Office Theme</vt:lpstr>
      <vt:lpstr>PowerPoint 프레젠테이션</vt:lpstr>
      <vt:lpstr>PowerPoint 프레젠테이션</vt:lpstr>
      <vt:lpstr>Contents</vt:lpstr>
      <vt:lpstr>Background</vt:lpstr>
      <vt:lpstr>How ECDAB (Edge Continuity Distortion-Aware Block) Works</vt:lpstr>
      <vt:lpstr>How ECDAB (Edge Continuity Distortion-Aware Block) Works</vt:lpstr>
      <vt:lpstr>How ECDAB (Edge Continuity Distortion-Aware Block) Works</vt:lpstr>
      <vt:lpstr>Integrating OCC with Omnidirectional Camera based on ECDAB Model </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장영민(교원-전자시스템공학전공)</cp:lastModifiedBy>
  <cp:revision>975</cp:revision>
  <cp:lastPrinted>2017-05-07T15:48:38Z</cp:lastPrinted>
  <dcterms:created xsi:type="dcterms:W3CDTF">2010-05-15T17:50:32Z</dcterms:created>
  <dcterms:modified xsi:type="dcterms:W3CDTF">2024-09-12T02:23:29Z</dcterms:modified>
</cp:coreProperties>
</file>