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260" r:id="rId3"/>
    <p:sldId id="261" r:id="rId4"/>
    <p:sldId id="262" r:id="rId5"/>
    <p:sldId id="263" r:id="rId6"/>
    <p:sldId id="306" r:id="rId7"/>
    <p:sldId id="265" r:id="rId8"/>
    <p:sldId id="269" r:id="rId9"/>
    <p:sldId id="270" r:id="rId10"/>
    <p:sldId id="272" r:id="rId11"/>
    <p:sldId id="305" r:id="rId12"/>
    <p:sldId id="273" r:id="rId13"/>
    <p:sldId id="274" r:id="rId14"/>
    <p:sldId id="271" r:id="rId15"/>
    <p:sldId id="276" r:id="rId16"/>
    <p:sldId id="277" r:id="rId17"/>
    <p:sldId id="278" r:id="rId18"/>
    <p:sldId id="279" r:id="rId19"/>
    <p:sldId id="280" r:id="rId20"/>
    <p:sldId id="275" r:id="rId21"/>
    <p:sldId id="281" r:id="rId22"/>
    <p:sldId id="282" r:id="rId23"/>
    <p:sldId id="283" r:id="rId24"/>
    <p:sldId id="284" r:id="rId25"/>
    <p:sldId id="287" r:id="rId26"/>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3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3914"/>
    <a:srgbClr val="006A2D"/>
    <a:srgbClr val="426A28"/>
    <a:srgbClr val="00040E"/>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6"/>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0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jpeg"/><Relationship Id="rId2" Type="http://schemas.openxmlformats.org/officeDocument/2006/relationships/tags" Target="../tags/tag6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t="9387" b="34447"/>
          <a:stretch>
            <a:fillRect/>
          </a:stretch>
        </p:blipFill>
        <p:spPr>
          <a:xfrm>
            <a:off x="1" y="-2"/>
            <a:ext cx="12191999" cy="4542287"/>
          </a:xfrm>
          <a:prstGeom prst="rect">
            <a:avLst/>
          </a:prstGeom>
        </p:spPr>
      </p:pic>
      <p:sp>
        <p:nvSpPr>
          <p:cNvPr id="5" name="矩形 4"/>
          <p:cNvSpPr/>
          <p:nvPr>
            <p:custDataLst>
              <p:tags r:id="rId4"/>
            </p:custDataLst>
          </p:nvPr>
        </p:nvSpPr>
        <p:spPr>
          <a:xfrm>
            <a:off x="0" y="5637213"/>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6" name="等腰三角形 5"/>
          <p:cNvSpPr/>
          <p:nvPr>
            <p:custDataLst>
              <p:tags r:id="rId5"/>
            </p:custDataLst>
          </p:nvPr>
        </p:nvSpPr>
        <p:spPr>
          <a:xfrm rot="5400000" flipV="1">
            <a:off x="4187031" y="-1146968"/>
            <a:ext cx="3817937"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7" name="直角三角形 6"/>
          <p:cNvSpPr/>
          <p:nvPr>
            <p:custDataLst>
              <p:tags r:id="rId6"/>
            </p:custDataLst>
          </p:nvPr>
        </p:nvSpPr>
        <p:spPr>
          <a:xfrm>
            <a:off x="0" y="3621088"/>
            <a:ext cx="12192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8" name="直角三角形 7"/>
          <p:cNvSpPr/>
          <p:nvPr>
            <p:custDataLst>
              <p:tags r:id="rId7"/>
            </p:custDataLst>
          </p:nvPr>
        </p:nvSpPr>
        <p:spPr>
          <a:xfrm flipH="1">
            <a:off x="0" y="3048000"/>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2" name="标题 1"/>
          <p:cNvSpPr>
            <a:spLocks noGrp="1"/>
          </p:cNvSpPr>
          <p:nvPr>
            <p:ph type="ctrTitle" hasCustomPrompt="1"/>
            <p:custDataLst>
              <p:tags r:id="rId8"/>
            </p:custDataLst>
          </p:nvPr>
        </p:nvSpPr>
        <p:spPr>
          <a:xfrm>
            <a:off x="6667500" y="4614350"/>
            <a:ext cx="5435600" cy="1053581"/>
          </a:xfrm>
          <a:noFill/>
        </p:spPr>
        <p:txBody>
          <a:bodyPr anchor="b">
            <a:normAutofit/>
          </a:bodyPr>
          <a:lstStyle>
            <a:lvl1pPr algn="r">
              <a:defRPr sz="4800" b="1">
                <a:solidFill>
                  <a:schemeClr val="tx1"/>
                </a:solidFill>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9"/>
            </p:custDataLst>
          </p:nvPr>
        </p:nvSpPr>
        <p:spPr>
          <a:xfrm>
            <a:off x="6667500" y="5739996"/>
            <a:ext cx="54356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9" name="日期占位符 3"/>
          <p:cNvSpPr>
            <a:spLocks noGrp="1"/>
          </p:cNvSpPr>
          <p:nvPr>
            <p:ph type="dt" sz="half" idx="10"/>
            <p:custDataLst>
              <p:tags r:id="rId10"/>
            </p:custDataLst>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4"/>
          <p:cNvSpPr>
            <a:spLocks noGrp="1"/>
          </p:cNvSpPr>
          <p:nvPr>
            <p:ph type="ftr" sz="quarter" idx="11"/>
            <p:custDataLst>
              <p:tags r:id="rId11"/>
            </p:custDataLst>
          </p:nvPr>
        </p:nvSpPr>
        <p:spPr/>
        <p:txBody>
          <a:bodyPr/>
          <a:lstStyle>
            <a:lvl1pPr>
              <a:defRPr/>
            </a:lvl1pPr>
          </a:lstStyle>
          <a:p>
            <a:r>
              <a:rPr lang="zh-CN" altLang="en-US" dirty="0"/>
              <a:t>Jason Liao  Chengdu West Valley Digital Technologies ,Inc</a:t>
            </a:r>
            <a:endParaRPr lang="zh-CN" altLang="en-US" dirty="0"/>
          </a:p>
        </p:txBody>
      </p:sp>
      <p:sp>
        <p:nvSpPr>
          <p:cNvPr id="11" name="灯片编号占位符 5"/>
          <p:cNvSpPr>
            <a:spLocks noGrp="1"/>
          </p:cNvSpPr>
          <p:nvPr>
            <p:ph type="sldNum" sz="quarter" idx="12"/>
            <p:custDataLst>
              <p:tags r:id="rId12"/>
            </p:custDataLst>
          </p:nvPr>
        </p:nvSpPr>
        <p:spPr/>
        <p:txBody>
          <a:bodyPr/>
          <a:lstStyle>
            <a:lvl1pPr>
              <a:defRPr/>
            </a:lvl1pPr>
          </a:lstStyle>
          <a:p>
            <a:fld id="{49AE70B2-8BF9-45C0-BB95-33D1B9D3A854}" type="slidenum">
              <a:rPr lang="zh-CN" altLang="en-US" smtClean="0"/>
            </a:fld>
            <a:endParaRPr lang="zh-CN" alt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lvl1pPr>
              <a:defRPr/>
            </a:lvl1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r>
              <a:rPr lang="zh-CN" altLang="en-US"/>
              <a:t>Jason Liao  Chengdu West Valley Digital Technologies ,Inc</a:t>
            </a: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t="9387" b="34447"/>
          <a:stretch>
            <a:fillRect/>
          </a:stretch>
        </p:blipFill>
        <p:spPr>
          <a:xfrm>
            <a:off x="1" y="-2"/>
            <a:ext cx="12191999" cy="4542287"/>
          </a:xfrm>
          <a:prstGeom prst="rect">
            <a:avLst/>
          </a:prstGeom>
        </p:spPr>
      </p:pic>
      <p:sp>
        <p:nvSpPr>
          <p:cNvPr id="5" name="矩形 4"/>
          <p:cNvSpPr/>
          <p:nvPr>
            <p:custDataLst>
              <p:tags r:id="rId4"/>
            </p:custDataLst>
          </p:nvPr>
        </p:nvSpPr>
        <p:spPr>
          <a:xfrm>
            <a:off x="0" y="5637213"/>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6" name="等腰三角形 5"/>
          <p:cNvSpPr/>
          <p:nvPr>
            <p:custDataLst>
              <p:tags r:id="rId5"/>
            </p:custDataLst>
          </p:nvPr>
        </p:nvSpPr>
        <p:spPr>
          <a:xfrm rot="5400000" flipV="1">
            <a:off x="4187031" y="-1146968"/>
            <a:ext cx="3817937"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7" name="直角三角形 6"/>
          <p:cNvSpPr/>
          <p:nvPr>
            <p:custDataLst>
              <p:tags r:id="rId6"/>
            </p:custDataLst>
          </p:nvPr>
        </p:nvSpPr>
        <p:spPr>
          <a:xfrm>
            <a:off x="0" y="3621088"/>
            <a:ext cx="12192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8" name="直角三角形 7"/>
          <p:cNvSpPr/>
          <p:nvPr>
            <p:custDataLst>
              <p:tags r:id="rId7"/>
            </p:custDataLst>
          </p:nvPr>
        </p:nvSpPr>
        <p:spPr>
          <a:xfrm flipH="1">
            <a:off x="0" y="3044825"/>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cs typeface="+mn-ea"/>
            </a:endParaRPr>
          </a:p>
        </p:txBody>
      </p:sp>
      <p:sp>
        <p:nvSpPr>
          <p:cNvPr id="2" name="标题 1"/>
          <p:cNvSpPr>
            <a:spLocks noGrp="1"/>
          </p:cNvSpPr>
          <p:nvPr>
            <p:ph type="title" hasCustomPrompt="1"/>
            <p:custDataLst>
              <p:tags r:id="rId8"/>
            </p:custDataLst>
          </p:nvPr>
        </p:nvSpPr>
        <p:spPr>
          <a:xfrm>
            <a:off x="7429500" y="4290060"/>
            <a:ext cx="4425950" cy="1175385"/>
          </a:xfrm>
        </p:spPr>
        <p:txBody>
          <a:bodyPr rIns="25400" rtlCol="0" anchor="b">
            <a:noAutofit/>
          </a:bodyPr>
          <a:lstStyle>
            <a:lvl1pPr marL="0" marR="0" algn="r" defTabSz="914400" rtl="0" eaLnBrk="1" fontAlgn="auto" latinLnBrk="0" hangingPunct="1">
              <a:lnSpc>
                <a:spcPct val="100000"/>
              </a:lnSpc>
              <a:buNone/>
              <a:defRPr kumimoji="0" lang="zh-CN" altLang="en-US" sz="6600" b="1"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9"/>
            </p:custDataLst>
          </p:nvPr>
        </p:nvSpPr>
        <p:spPr>
          <a:xfrm>
            <a:off x="7429499" y="5540698"/>
            <a:ext cx="4425810" cy="691347"/>
          </a:xfrm>
        </p:spPr>
        <p:txBody>
          <a:bodyPr>
            <a:normAutofit/>
          </a:bodyPr>
          <a:lstStyle>
            <a:lvl1pPr marL="0" indent="0" algn="r">
              <a:buNone/>
              <a:defRPr sz="3200"/>
            </a:lvl1pPr>
            <a:lvl2pPr marL="457200" indent="0">
              <a:buNone/>
              <a:defRPr/>
            </a:lvl2pPr>
          </a:lstStyle>
          <a:p>
            <a:pPr lvl="0"/>
            <a:r>
              <a:rPr lang="zh-CN" altLang="en-US" noProof="1"/>
              <a:t>编辑文本</a:t>
            </a:r>
            <a:endParaRPr lang="zh-CN" altLang="en-US" noProof="1"/>
          </a:p>
        </p:txBody>
      </p:sp>
      <p:sp>
        <p:nvSpPr>
          <p:cNvPr id="9" name="日期占位符 2"/>
          <p:cNvSpPr>
            <a:spLocks noGrp="1"/>
          </p:cNvSpPr>
          <p:nvPr>
            <p:ph type="dt" sz="half" idx="15"/>
            <p:custDataLst>
              <p:tags r:id="rId10"/>
            </p:custDataLst>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3"/>
          <p:cNvSpPr>
            <a:spLocks noGrp="1"/>
          </p:cNvSpPr>
          <p:nvPr>
            <p:ph type="ftr" sz="quarter" idx="16"/>
            <p:custDataLst>
              <p:tags r:id="rId11"/>
            </p:custDataLst>
          </p:nvPr>
        </p:nvSpPr>
        <p:spPr/>
        <p:txBody>
          <a:bodyPr/>
          <a:lstStyle>
            <a:lvl1pPr>
              <a:defRPr/>
            </a:lvl1pPr>
          </a:lstStyle>
          <a:p>
            <a:r>
              <a:rPr lang="zh-CN" altLang="en-US"/>
              <a:t>Jason Liao  Chengdu West Valley Digital Technologies ,Inc</a:t>
            </a:r>
            <a:endParaRPr lang="zh-CN" altLang="en-US"/>
          </a:p>
        </p:txBody>
      </p:sp>
      <p:sp>
        <p:nvSpPr>
          <p:cNvPr id="11" name="灯片编号占位符 4"/>
          <p:cNvSpPr>
            <a:spLocks noGrp="1"/>
          </p:cNvSpPr>
          <p:nvPr>
            <p:ph type="sldNum" sz="quarter" idx="17"/>
            <p:custDataLst>
              <p:tags r:id="rId12"/>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r>
              <a:rPr lang="zh-CN" altLang="en-US"/>
              <a:t>Jason Liao  Chengdu West Valley Digital Technologies ,Inc</a:t>
            </a: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2"/>
            </p:custDataLst>
          </p:nvPr>
        </p:nvSpPr>
        <p:spPr bwMode="auto">
          <a:xfrm>
            <a:off x="0" y="3879850"/>
            <a:ext cx="4992688"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13" tIns="60956" rIns="121913" bIns="60956"/>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defRPr/>
            </a:pPr>
            <a:endParaRPr lang="zh-CN" altLang="en-US"/>
          </a:p>
        </p:txBody>
      </p:sp>
      <p:sp>
        <p:nvSpPr>
          <p:cNvPr id="6" name="Freeform 7"/>
          <p:cNvSpPr>
            <a:spLocks noChangeArrowheads="1"/>
          </p:cNvSpPr>
          <p:nvPr>
            <p:custDataLst>
              <p:tags r:id="rId3"/>
            </p:custDataLst>
          </p:nvPr>
        </p:nvSpPr>
        <p:spPr bwMode="auto">
          <a:xfrm>
            <a:off x="2830513" y="4400550"/>
            <a:ext cx="9361487"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121913" tIns="60956" rIns="121913" bIns="60956"/>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defRPr/>
            </a:pPr>
            <a:endParaRPr lang="zh-CN" altLang="en-US"/>
          </a:p>
        </p:txBody>
      </p:sp>
      <p:sp>
        <p:nvSpPr>
          <p:cNvPr id="7" name="直接连接符 11"/>
          <p:cNvSpPr>
            <a:spLocks noChangeShapeType="1"/>
          </p:cNvSpPr>
          <p:nvPr>
            <p:custDataLst>
              <p:tags r:id="rId4"/>
            </p:custDataLst>
          </p:nvPr>
        </p:nvSpPr>
        <p:spPr bwMode="auto">
          <a:xfrm>
            <a:off x="1920875" y="2790825"/>
            <a:ext cx="5219700" cy="1588"/>
          </a:xfrm>
          <a:prstGeom prst="line">
            <a:avLst/>
          </a:prstGeom>
          <a:noFill/>
          <a:ln w="6350">
            <a:solidFill>
              <a:schemeClr val="accent1"/>
            </a:solidFill>
            <a:bevel/>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defRPr/>
            </a:pPr>
            <a:endParaRPr lang="zh-CN" altLang="en-US" sz="1900">
              <a:solidFill>
                <a:schemeClr val="accent1"/>
              </a:solidFill>
              <a:sym typeface="Arial" panose="020B0604020202020204" pitchFamily="34" charset="0"/>
            </a:endParaRPr>
          </a:p>
        </p:txBody>
      </p:sp>
      <p:sp>
        <p:nvSpPr>
          <p:cNvPr id="2" name="标题 1"/>
          <p:cNvSpPr>
            <a:spLocks noGrp="1"/>
          </p:cNvSpPr>
          <p:nvPr>
            <p:ph type="title" hasCustomPrompt="1"/>
            <p:custDataLst>
              <p:tags r:id="rId5"/>
            </p:custDataLst>
          </p:nvPr>
        </p:nvSpPr>
        <p:spPr>
          <a:xfrm>
            <a:off x="1675735" y="3503613"/>
            <a:ext cx="5464840" cy="1058408"/>
          </a:xfrm>
        </p:spPr>
        <p:txBody>
          <a:bodyPr rIns="63500">
            <a:noAutofit/>
          </a:bodyPr>
          <a:lstStyle>
            <a:lvl1pPr algn="r">
              <a:defRPr sz="48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noProof="1"/>
              <a:t>单击此处编辑标题</a:t>
            </a:r>
            <a:endParaRPr lang="zh-CN" altLang="en-US" noProof="1"/>
          </a:p>
        </p:txBody>
      </p:sp>
      <p:sp>
        <p:nvSpPr>
          <p:cNvPr id="3" name="文本占位符 2"/>
          <p:cNvSpPr>
            <a:spLocks noGrp="1"/>
          </p:cNvSpPr>
          <p:nvPr>
            <p:ph type="body" idx="1" hasCustomPrompt="1"/>
            <p:custDataLst>
              <p:tags r:id="rId6"/>
            </p:custDataLst>
          </p:nvPr>
        </p:nvSpPr>
        <p:spPr>
          <a:xfrm>
            <a:off x="1675735" y="2856230"/>
            <a:ext cx="5464840" cy="586804"/>
          </a:xfrm>
        </p:spPr>
        <p:txBody>
          <a:bodyPr tIns="38100" rIns="76200" bIns="38100" anchor="ctr">
            <a:noAutofit/>
          </a:bodyPr>
          <a:lstStyle>
            <a:lvl1pPr marL="0" indent="0" algn="r" eaLnBrk="1" fontAlgn="base" latinLnBrk="0" hangingPunct="1">
              <a:buNone/>
              <a:defRPr kumimoji="0" lang="zh-CN" altLang="en-US" sz="32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编辑文本</a:t>
            </a:r>
            <a:endParaRPr lang="zh-CN" altLang="en-US" noProof="1"/>
          </a:p>
        </p:txBody>
      </p:sp>
      <p:sp>
        <p:nvSpPr>
          <p:cNvPr id="12" name="文本占位符 11"/>
          <p:cNvSpPr>
            <a:spLocks noGrp="1"/>
          </p:cNvSpPr>
          <p:nvPr>
            <p:ph type="body" sz="quarter" idx="13" hasCustomPrompt="1"/>
            <p:custDataLst>
              <p:tags r:id="rId7"/>
            </p:custDataLst>
          </p:nvPr>
        </p:nvSpPr>
        <p:spPr>
          <a:xfrm>
            <a:off x="1675775" y="2383625"/>
            <a:ext cx="5464800" cy="356400"/>
          </a:xfrm>
        </p:spPr>
        <p:txBody>
          <a:bodyPr anchor="b"/>
          <a:lstStyle>
            <a:lvl1pPr marL="0" indent="0" algn="r">
              <a:buNone/>
              <a:defRPr>
                <a:solidFill>
                  <a:schemeClr val="tx1"/>
                </a:solidFill>
              </a:defRPr>
            </a:lvl1pPr>
            <a:lvl2pPr marL="457200" indent="0">
              <a:buNone/>
              <a:defRPr/>
            </a:lvl2pPr>
          </a:lstStyle>
          <a:p>
            <a:pPr lvl="0"/>
            <a:r>
              <a:rPr lang="zh-CN" altLang="en-US" noProof="1"/>
              <a:t>编辑文本</a:t>
            </a:r>
            <a:endParaRPr lang="zh-CN" altLang="en-US" noProof="1"/>
          </a:p>
        </p:txBody>
      </p:sp>
      <p:sp>
        <p:nvSpPr>
          <p:cNvPr id="8" name="日期占位符 3"/>
          <p:cNvSpPr>
            <a:spLocks noGrp="1"/>
          </p:cNvSpPr>
          <p:nvPr>
            <p:ph type="dt" sz="half" idx="14"/>
            <p:custDataLst>
              <p:tags r:id="rId8"/>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9"/>
            </p:custDataLst>
          </p:nvPr>
        </p:nvSpPr>
        <p:spPr/>
        <p:txBody>
          <a:bodyPr/>
          <a:lstStyle>
            <a:lvl1pPr>
              <a:defRPr/>
            </a:lvl1pPr>
          </a:lstStyle>
          <a:p>
            <a:pPr>
              <a:defRPr/>
            </a:pPr>
            <a:r>
              <a:rPr lang="zh-CN" altLang="en-US"/>
              <a:t>Jason Liao  Chengdu West Valley Digital Technologies ,Inc</a:t>
            </a:r>
            <a:endParaRPr lang="zh-CN" altLang="en-US"/>
          </a:p>
        </p:txBody>
      </p:sp>
      <p:sp>
        <p:nvSpPr>
          <p:cNvPr id="10" name="灯片编号占位符 5"/>
          <p:cNvSpPr>
            <a:spLocks noGrp="1"/>
          </p:cNvSpPr>
          <p:nvPr>
            <p:ph type="sldNum" sz="quarter" idx="16"/>
            <p:custDataLst>
              <p:tags r:id="rId10"/>
            </p:custDataLst>
          </p:nvPr>
        </p:nvSpPr>
        <p:spPr/>
        <p:txBody>
          <a:bodyPr/>
          <a:lstStyle>
            <a:lvl1pPr>
              <a:defRPr/>
            </a:lvl1pPr>
          </a:lstStyle>
          <a:p>
            <a:pPr>
              <a:defRPr/>
            </a:pPr>
            <a:fld id="{DD47DC10-9F80-47CA-9BB0-03FC4730FA43}" type="slidenum">
              <a:rPr lang="zh-CN" altLang="en-US"/>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r>
              <a:rPr lang="zh-CN" altLang="en-US"/>
              <a:t>Jason Liao  Chengdu West Valley Digital Technologies ,Inc</a:t>
            </a: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sym typeface="+mn-ea"/>
              </a:rPr>
              <a:t>单击此处</a:t>
            </a:r>
            <a:r>
              <a:rPr lang="zh-CN" altLang="en-US" noProof="1"/>
              <a:t>编辑母版文本样式</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r>
              <a:rPr lang="zh-CN" altLang="en-US"/>
              <a:t>Jason Liao  Chengdu West Valley Digital Technologies ,Inc</a:t>
            </a:r>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r>
              <a:rPr lang="zh-CN" altLang="en-US"/>
              <a:t>Jason Liao  Chengdu West Valley Digital Technologies ,Inc</a:t>
            </a:r>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r>
              <a:rPr lang="zh-CN" altLang="en-US"/>
              <a:t>Jason Liao  Chengdu West Valley Digital Technologies ,Inc</a:t>
            </a: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lang="zh-CN" altLang="en-US" noProof="1">
                <a:sym typeface="+mn-ea"/>
              </a:rPr>
              <a:t>单击此处编辑母版文本样式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fld id="{9EFD9D74-47D9-4702-A33C-335B63B48DBF}" type="datetimeFigureOut">
              <a:rPr lang="zh-CN" altLang="en-US" smtClean="0"/>
            </a:fld>
            <a:endParaRPr lang="zh-CN" altLang="en-US" dirty="0"/>
          </a:p>
        </p:txBody>
      </p:sp>
      <p:sp>
        <p:nvSpPr>
          <p:cNvPr id="6" name="页脚占位符 4"/>
          <p:cNvSpPr>
            <a:spLocks noGrp="1"/>
          </p:cNvSpPr>
          <p:nvPr>
            <p:ph type="ftr" sz="quarter" idx="11"/>
            <p:custDataLst>
              <p:tags r:id="rId6"/>
            </p:custDataLst>
          </p:nvPr>
        </p:nvSpPr>
        <p:spPr/>
        <p:txBody>
          <a:bodyPr/>
          <a:lstStyle>
            <a:lvl1pPr>
              <a:defRPr/>
            </a:lvl1pPr>
          </a:lstStyle>
          <a:p>
            <a:r>
              <a:rPr lang="zh-CN" altLang="en-US" dirty="0"/>
              <a:t>Jason Liao  Chengdu West Valley Digital Technologies ,Inc</a:t>
            </a:r>
            <a:endParaRPr lang="zh-CN" altLang="en-US" dirty="0"/>
          </a:p>
        </p:txBody>
      </p:sp>
      <p:sp>
        <p:nvSpPr>
          <p:cNvPr id="7" name="灯片编号占位符 5"/>
          <p:cNvSpPr>
            <a:spLocks noGrp="1"/>
          </p:cNvSpPr>
          <p:nvPr>
            <p:ph type="sldNum" sz="quarter" idx="12"/>
            <p:custDataLst>
              <p:tags r:id="rId7"/>
            </p:custDataLst>
          </p:nvPr>
        </p:nvSpPr>
        <p:spPr/>
        <p:txBody>
          <a:bodyPr/>
          <a:lstStyle>
            <a:lvl1pPr>
              <a:defRPr/>
            </a:lvl1pPr>
          </a:lstStyle>
          <a:p>
            <a:fld id="{FABC47A4-756D-490B-A52F-7D9E2C9FC05F}"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r>
              <a:rPr lang="zh-CN" altLang="en-US"/>
              <a:t>Jason Liao  Chengdu West Valley Digital Technologies ,Inc</a:t>
            </a: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endParaRPr lang="zh-CN" altLang="en-US" dirty="0"/>
          </a:p>
        </p:txBody>
      </p:sp>
      <p:sp>
        <p:nvSpPr>
          <p:cNvPr id="1027" name="文本占位符 2"/>
          <p:cNvSpPr>
            <a:spLocks noGrp="1" noChangeArrowheads="1"/>
          </p:cNvSpPr>
          <p:nvPr>
            <p:ph type="body" idx="9"/>
            <p:custDataLst>
              <p:tags r:id="rId13"/>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a:defRPr sz="1200" noProof="1">
                <a:solidFill>
                  <a:schemeClr val="tx1">
                    <a:tint val="75000"/>
                  </a:schemeClr>
                </a:solidFill>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r>
              <a:rPr lang="zh-CN" altLang="en-US" dirty="0"/>
              <a:t>Jason Liao  Chengdu West Valley Digital Technologies ,Inc</a:t>
            </a:r>
            <a:endParaRPr lang="zh-CN" altLang="en-US" dirty="0"/>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lIns="91440" tIns="45720" rIns="91440" bIns="45720" rtlCol="0" anchor="ctr">
            <a:normAutofit/>
          </a:bodyPr>
          <a:lstStyle>
            <a:lvl1pPr algn="r">
              <a:defRPr sz="1200" noProof="1">
                <a:solidFill>
                  <a:schemeClr val="tx1">
                    <a:tint val="75000"/>
                  </a:schemeClr>
                </a:solidFill>
                <a:ea typeface="微软雅黑" panose="020B0503020204020204" charset="-122"/>
              </a:defRPr>
            </a:lvl1pPr>
          </a:lstStyle>
          <a:p>
            <a:fld id="{49AE70B2-8BF9-45C0-BB95-33D1B9D3A854}" type="slidenum">
              <a:rPr lang="zh-CN" altLang="en-US" smtClean="0"/>
            </a:fld>
            <a:endParaRPr lang="zh-CN" altLang="en-US" dirty="0"/>
          </a:p>
        </p:txBody>
      </p:sp>
      <p:sp>
        <p:nvSpPr>
          <p:cNvPr id="2"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panose="020B0503020204020204" charset="-122"/>
          <a:cs typeface="+mn-cs"/>
        </a:defRPr>
      </a:lvl1pPr>
      <a:lvl2pPr marL="6858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2pPr>
      <a:lvl3pPr marL="11430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3pPr>
      <a:lvl4pPr marL="16002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4pPr>
      <a:lvl5pPr marL="20574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tags" Target="../tags/tag77.xml"/><Relationship Id="rId2" Type="http://schemas.openxmlformats.org/officeDocument/2006/relationships/image" Target="../media/image2.e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8.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5.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6.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00.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0.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a:t>
            </a:r>
            <a:r>
              <a:rPr lang="en-US" smtClean="0"/>
              <a:t> </a:t>
            </a:r>
            <a:endParaRPr lang="en-US"/>
          </a:p>
        </p:txBody>
      </p:sp>
      <p:graphicFrame>
        <p:nvGraphicFramePr>
          <p:cNvPr id="3075" name="Object 3"/>
          <p:cNvGraphicFramePr>
            <a:graphicFrameLocks noChangeAspect="1"/>
          </p:cNvGraphicFramePr>
          <p:nvPr/>
        </p:nvGraphicFramePr>
        <p:xfrm>
          <a:off x="1833087" y="2406968"/>
          <a:ext cx="8839200" cy="3528060"/>
        </p:xfrm>
        <a:graphic>
          <a:graphicData uri="http://schemas.openxmlformats.org/presentationml/2006/ole">
            <mc:AlternateContent xmlns:mc="http://schemas.openxmlformats.org/markup-compatibility/2006">
              <mc:Choice xmlns:v="urn:schemas-microsoft-com:vml" Requires="v">
                <p:oleObj spid="_x0000_s2" name="Document" r:id="rId1" imgW="10458450" imgH="4181475" progId="Word.Document.8">
                  <p:embed/>
                </p:oleObj>
              </mc:Choice>
              <mc:Fallback>
                <p:oleObj name="Document" r:id="rId1" imgW="10458450" imgH="4181475" progId="Word.Document.8">
                  <p:embed/>
                  <p:pic>
                    <p:nvPicPr>
                      <p:cNvPr id="0" name="Picture 3"/>
                      <p:cNvPicPr>
                        <a:picLocks noChangeAspect="1" noChangeArrowheads="1"/>
                      </p:cNvPicPr>
                      <p:nvPr/>
                    </p:nvPicPr>
                    <p:blipFill>
                      <a:blip r:embed="rId2"/>
                      <a:srcRect/>
                      <a:stretch>
                        <a:fillRect/>
                      </a:stretch>
                    </p:blipFill>
                    <p:spPr bwMode="auto">
                      <a:xfrm>
                        <a:off x="1833087" y="2406968"/>
                        <a:ext cx="8839200" cy="3528060"/>
                      </a:xfrm>
                      <a:prstGeom prst="rect">
                        <a:avLst/>
                      </a:prstGeom>
                      <a:noFill/>
                    </p:spPr>
                  </p:pic>
                </p:oleObj>
              </mc:Fallback>
            </mc:AlternateContent>
          </a:graphicData>
        </a:graphic>
      </p:graphicFrame>
      <p:sp>
        <p:nvSpPr>
          <p:cNvPr id="3076" name="Rectangle 4"/>
          <p:cNvSpPr>
            <a:spLocks noChangeArrowheads="1"/>
          </p:cNvSpPr>
          <p:nvPr/>
        </p:nvSpPr>
        <p:spPr bwMode="auto">
          <a:xfrm>
            <a:off x="1589405" y="1888536"/>
            <a:ext cx="1447800" cy="381000"/>
          </a:xfrm>
          <a:prstGeom prst="rect">
            <a:avLst/>
          </a:prstGeom>
          <a:noFill/>
          <a:ln w="9525">
            <a:noFill/>
            <a:round/>
          </a:ln>
          <a:effectLst/>
        </p:spPr>
        <p:txBody>
          <a:bodyPr lIns="92160" tIns="46080" rIns="92160" bIns="46080"/>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endParaRPr lang="en-GB" sz="2000" dirty="0">
              <a:solidFill>
                <a:srgbClr val="000000"/>
              </a:solidFill>
            </a:endParaRPr>
          </a:p>
        </p:txBody>
      </p:sp>
      <p:sp>
        <p:nvSpPr>
          <p:cNvPr id="5" name="文本框 4"/>
          <p:cNvSpPr txBox="1"/>
          <p:nvPr/>
        </p:nvSpPr>
        <p:spPr>
          <a:xfrm>
            <a:off x="2593340" y="742950"/>
            <a:ext cx="7083425" cy="1630045"/>
          </a:xfrm>
          <a:prstGeom prst="rect">
            <a:avLst/>
          </a:prstGeom>
          <a:noFill/>
        </p:spPr>
        <p:txBody>
          <a:bodyPr wrap="square" rtlCol="0" anchor="t">
            <a:spAutoFit/>
          </a:bodyPr>
          <a:p>
            <a:pPr algn="ctr" eaLnBrk="1" fontAlgn="auto" hangingPunct="1">
              <a:spcAft>
                <a:spcPts val="0"/>
              </a:spcAft>
              <a:defRPr/>
            </a:pPr>
            <a:r>
              <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A New Generation of Active RFID</a:t>
            </a:r>
            <a:br>
              <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br>
            <a:r>
              <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 </a:t>
            </a:r>
            <a:r>
              <a:rPr lang="zh-CN" altLang="en-US"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a:t>
            </a:r>
            <a:r>
              <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LDSW</a:t>
            </a:r>
            <a:r>
              <a:rPr lang="zh-CN" altLang="en-US"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a:t>
            </a:r>
            <a:r>
              <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for IoT Application </a:t>
            </a:r>
            <a:endParaRPr lang="en-US" altLang="zh-CN" sz="32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endParaRPr>
          </a:p>
          <a:p>
            <a:pPr algn="ctr" eaLnBrk="1" fontAlgn="auto" hangingPunct="1">
              <a:spcAft>
                <a:spcPts val="0"/>
              </a:spcAft>
              <a:defRPr/>
            </a:pPr>
            <a:r>
              <a:rPr lang="en-US" altLang="zh-CN" sz="2000"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Date: 2024-9-12</a:t>
            </a:r>
            <a:r>
              <a:rPr lang="en-US" altLang="zh-CN" sz="36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 </a:t>
            </a:r>
            <a:endParaRPr lang="en-US" altLang="zh-CN" sz="3600" b="1" dirty="0" smtClean="0">
              <a:solidFill>
                <a:srgbClr val="002060"/>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3" name="灯片编号占位符 1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17" name="标题 16"/>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nvSpPr>
        <p:spPr>
          <a:xfrm>
            <a:off x="6957695" y="6456680"/>
            <a:ext cx="4972050" cy="31623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200" kern="1200" noProof="1">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solidFill>
                  <a:srgbClr val="00040E"/>
                </a:solidFill>
                <a:latin typeface="宋体" panose="02010600030101010101" pitchFamily="2" charset="-122"/>
                <a:ea typeface="+mj-ea"/>
                <a:cs typeface="宋体" panose="02010600030101010101" pitchFamily="2" charset="-122"/>
              </a:rPr>
              <a:t>廖成都西谷数字技术有限公司</a:t>
            </a:r>
            <a:endParaRPr lang="zh-CN" altLang="en-US">
              <a:solidFill>
                <a:srgbClr val="00040E"/>
              </a:solidFill>
            </a:endParaRPr>
          </a:p>
        </p:txBody>
      </p:sp>
      <p:sp>
        <p:nvSpPr>
          <p:cNvPr id="7" name="文本框 6"/>
          <p:cNvSpPr txBox="1"/>
          <p:nvPr/>
        </p:nvSpPr>
        <p:spPr>
          <a:xfrm>
            <a:off x="1671320" y="434975"/>
            <a:ext cx="9197975" cy="706755"/>
          </a:xfrm>
          <a:prstGeom prst="rect">
            <a:avLst/>
          </a:prstGeom>
          <a:noFill/>
        </p:spPr>
        <p:txBody>
          <a:bodyPr wrap="square" rtlCol="0" anchor="t">
            <a:spAutoFit/>
          </a:bodyPr>
          <a:p>
            <a:pPr algn="ctr"/>
            <a:r>
              <a:rPr lang="en-US" altLang="zh-CN" sz="3200" b="1">
                <a:solidFill>
                  <a:srgbClr val="00B0F0"/>
                </a:solidFill>
                <a:latin typeface="Times New Roman" panose="02020603050405020304" charset="0"/>
                <a:ea typeface="+mj-ea"/>
                <a:cs typeface="Times New Roman" panose="02020603050405020304" charset="0"/>
                <a:sym typeface="+mn-ea"/>
              </a:rPr>
              <a:t>LDSW Topology Explaination</a:t>
            </a:r>
            <a:r>
              <a:rPr lang="en-US" altLang="zh-CN" sz="4000" b="1">
                <a:solidFill>
                  <a:srgbClr val="002060"/>
                </a:solidFill>
                <a:latin typeface="宋体" panose="02010600030101010101" pitchFamily="2" charset="-122"/>
                <a:ea typeface="+mj-ea"/>
                <a:cs typeface="宋体" panose="02010600030101010101" pitchFamily="2" charset="-122"/>
                <a:sym typeface="+mn-ea"/>
              </a:rPr>
              <a:t> </a:t>
            </a:r>
            <a:endParaRPr lang="en-US" altLang="zh-CN" sz="4000" b="1">
              <a:solidFill>
                <a:srgbClr val="002060"/>
              </a:solidFill>
              <a:latin typeface="宋体" panose="02010600030101010101" pitchFamily="2" charset="-122"/>
              <a:ea typeface="+mj-ea"/>
              <a:cs typeface="宋体" panose="02010600030101010101" pitchFamily="2" charset="-122"/>
              <a:sym typeface="+mn-ea"/>
            </a:endParaRPr>
          </a:p>
        </p:txBody>
      </p:sp>
      <p:sp>
        <p:nvSpPr>
          <p:cNvPr id="2" name="圆角矩形 1"/>
          <p:cNvSpPr/>
          <p:nvPr/>
        </p:nvSpPr>
        <p:spPr>
          <a:xfrm>
            <a:off x="776605" y="1176020"/>
            <a:ext cx="10621010" cy="5233670"/>
          </a:xfrm>
          <a:prstGeom prst="roundRect">
            <a:avLst/>
          </a:prstGeom>
          <a:solidFill>
            <a:srgbClr val="00702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r>
              <a:rPr sz="1700" b="1">
                <a:solidFill>
                  <a:srgbClr val="FFFF00"/>
                </a:solidFill>
                <a:latin typeface="微软雅黑" panose="020B0503020204020204" charset="-122"/>
                <a:ea typeface="微软雅黑" panose="020B0503020204020204" charset="-122"/>
                <a:cs typeface="微软雅黑" panose="020B0503020204020204" charset="-122"/>
                <a:sym typeface="+mn-ea"/>
              </a:rPr>
              <a:t>LDSW adopts a gateway reader that bridges two different communication protocols'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 effectively bridging synchronous communication protocols (such as  in 3GPP) with asynchronous communication protocols like LDSW. This solution addresses the needs of application scenarios that have two completely different data transmission requirements. This method allows each protocol to operate in its ideal environment rather than forcing a merger that would weaken their functionality. It is rational to maintain the independence of these protocols, allowing them to perform optimally on their own instead of attempting to merge them into a single solution.</a:t>
            </a:r>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r>
              <a:rPr sz="1700" b="1">
                <a:solidFill>
                  <a:srgbClr val="FFFF00"/>
                </a:solidFill>
                <a:latin typeface="微软雅黑" panose="020B0503020204020204" charset="-122"/>
                <a:ea typeface="微软雅黑" panose="020B0503020204020204" charset="-122"/>
                <a:cs typeface="微软雅黑" panose="020B0503020204020204" charset="-122"/>
                <a:sym typeface="+mn-ea"/>
              </a:rPr>
              <a:t>Point-to-point data relay methods</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 are only used in remote areas where broadband networks do not exist, forming a chain-like topology structure connected to broadband networks.</a:t>
            </a:r>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r>
              <a:rPr lang="en-US" sz="1700" b="1">
                <a:solidFill>
                  <a:srgbClr val="FFFF00"/>
                </a:solidFill>
                <a:latin typeface="微软雅黑" panose="020B0503020204020204" charset="-122"/>
                <a:ea typeface="微软雅黑" panose="020B0503020204020204" charset="-122"/>
                <a:cs typeface="微软雅黑" panose="020B0503020204020204" charset="-122"/>
                <a:sym typeface="+mn-ea"/>
              </a:rPr>
              <a:t>A</a:t>
            </a:r>
            <a:r>
              <a:rPr sz="1700" b="1">
                <a:solidFill>
                  <a:srgbClr val="FFFF00"/>
                </a:solidFill>
                <a:latin typeface="微软雅黑" panose="020B0503020204020204" charset="-122"/>
                <a:ea typeface="微软雅黑" panose="020B0503020204020204" charset="-122"/>
                <a:cs typeface="微软雅黑" panose="020B0503020204020204" charset="-122"/>
                <a:sym typeface="+mn-ea"/>
              </a:rPr>
              <a:t> </a:t>
            </a:r>
            <a:r>
              <a:rPr lang="en-US" sz="1700" b="1">
                <a:solidFill>
                  <a:srgbClr val="FFFF00"/>
                </a:solidFill>
                <a:latin typeface="微软雅黑" panose="020B0503020204020204" charset="-122"/>
                <a:ea typeface="微软雅黑" panose="020B0503020204020204" charset="-122"/>
                <a:cs typeface="微软雅黑" panose="020B0503020204020204" charset="-122"/>
                <a:sym typeface="+mn-ea"/>
              </a:rPr>
              <a:t>public </a:t>
            </a:r>
            <a:r>
              <a:rPr sz="1700" b="1">
                <a:solidFill>
                  <a:srgbClr val="FFFF00"/>
                </a:solidFill>
                <a:latin typeface="微软雅黑" panose="020B0503020204020204" charset="-122"/>
                <a:ea typeface="微软雅黑" panose="020B0503020204020204" charset="-122"/>
                <a:cs typeface="微软雅黑" panose="020B0503020204020204" charset="-122"/>
                <a:sym typeface="+mn-ea"/>
              </a:rPr>
              <a:t> narrow</a:t>
            </a:r>
            <a:r>
              <a:rPr lang="en-US" sz="1700" b="1">
                <a:solidFill>
                  <a:srgbClr val="FFFF00"/>
                </a:solidFill>
                <a:latin typeface="微软雅黑" panose="020B0503020204020204" charset="-122"/>
                <a:ea typeface="微软雅黑" panose="020B0503020204020204" charset="-122"/>
                <a:cs typeface="微软雅黑" panose="020B0503020204020204" charset="-122"/>
                <a:sym typeface="+mn-ea"/>
              </a:rPr>
              <a:t> </a:t>
            </a:r>
            <a:r>
              <a:rPr sz="1700" b="1">
                <a:solidFill>
                  <a:srgbClr val="FFFF00"/>
                </a:solidFill>
                <a:latin typeface="微软雅黑" panose="020B0503020204020204" charset="-122"/>
                <a:ea typeface="微软雅黑" panose="020B0503020204020204" charset="-122"/>
                <a:cs typeface="微软雅黑" panose="020B0503020204020204" charset="-122"/>
                <a:sym typeface="+mn-ea"/>
              </a:rPr>
              <a:t>band IoT network</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1700" b="1">
                <a:solidFill>
                  <a:srgbClr val="FFFF00"/>
                </a:solidFill>
                <a:latin typeface="微软雅黑" panose="020B0503020204020204" charset="-122"/>
                <a:ea typeface="微软雅黑" panose="020B0503020204020204" charset="-122"/>
                <a:cs typeface="微软雅黑" panose="020B0503020204020204" charset="-122"/>
                <a:sym typeface="+mn-ea"/>
              </a:rPr>
              <a:t>or a private one</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T</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he LDSW system, </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rely on the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 existing broadband networks, can either be a </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public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 narrow</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band IoT network, providing a variety of IoT information services to governments, enterprises, and the public; or it can be a local IoT </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network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connected to  WIFI, serving enterprises and institutions themselves.</a:t>
            </a:r>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endParaRPr sz="15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r>
              <a:rPr lang="en-US" sz="1700" b="1">
                <a:solidFill>
                  <a:srgbClr val="FFFF00"/>
                </a:solidFill>
                <a:latin typeface="微软雅黑" panose="020B0503020204020204" charset="-122"/>
                <a:ea typeface="微软雅黑" panose="020B0503020204020204" charset="-122"/>
                <a:cs typeface="微软雅黑" panose="020B0503020204020204" charset="-122"/>
                <a:sym typeface="+mn-ea"/>
              </a:rPr>
              <a:t>Identified by IPV6 in the network</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 </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All LDSW terminals will be identified by their unique IPV6 identity numbers, and telecom operators will charge them a network usage fee based on their usage of the</a:t>
            </a:r>
            <a:r>
              <a:rPr lang="en-US" sz="1500" b="1">
                <a:solidFill>
                  <a:schemeClr val="bg1"/>
                </a:solidFill>
                <a:latin typeface="微软雅黑" panose="020B0503020204020204" charset="-122"/>
                <a:ea typeface="微软雅黑" panose="020B0503020204020204" charset="-122"/>
                <a:cs typeface="微软雅黑" panose="020B0503020204020204" charset="-122"/>
                <a:sym typeface="+mn-ea"/>
              </a:rPr>
              <a:t>ir</a:t>
            </a:r>
            <a:r>
              <a:rPr sz="1500" b="1">
                <a:solidFill>
                  <a:schemeClr val="bg1"/>
                </a:solidFill>
                <a:latin typeface="微软雅黑" panose="020B0503020204020204" charset="-122"/>
                <a:ea typeface="微软雅黑" panose="020B0503020204020204" charset="-122"/>
                <a:cs typeface="微软雅黑" panose="020B0503020204020204" charset="-122"/>
                <a:sym typeface="+mn-ea"/>
              </a:rPr>
              <a:t> network.</a:t>
            </a:r>
            <a:endParaRPr sz="1500" b="1">
              <a:solidFill>
                <a:srgbClr val="283914"/>
              </a:solidFill>
              <a:latin typeface="微软雅黑" panose="020B0503020204020204" charset="-122"/>
              <a:ea typeface="微软雅黑" panose="020B0503020204020204" charset="-122"/>
              <a:cs typeface="微软雅黑" panose="020B0503020204020204" charset="-122"/>
              <a:sym typeface="+mn-ea"/>
            </a:endParaRPr>
          </a:p>
          <a:p>
            <a:pPr indent="457200"/>
            <a:endParaRPr sz="1500" b="1">
              <a:solidFill>
                <a:srgbClr val="283914"/>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10</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3077210" y="492760"/>
            <a:ext cx="6096000" cy="583565"/>
          </a:xfrm>
          <a:prstGeom prst="rect">
            <a:avLst/>
          </a:prstGeom>
          <a:noFill/>
        </p:spPr>
        <p:txBody>
          <a:bodyPr wrap="square" rtlCol="0" anchor="t">
            <a:spAutoFit/>
          </a:bodyPr>
          <a:p>
            <a:r>
              <a:rPr lang="en-US" altLang="zh-CN" sz="3200" b="1">
                <a:solidFill>
                  <a:srgbClr val="00040E"/>
                </a:solidFill>
                <a:latin typeface="Times New Roman" panose="02020603050405020304" charset="0"/>
                <a:cs typeface="Times New Roman" panose="02020603050405020304" charset="0"/>
                <a:sym typeface="+mn-ea"/>
              </a:rPr>
              <a:t>Peer to Peer Communication</a:t>
            </a:r>
            <a:r>
              <a:rPr lang="en-US" altLang="zh-CN" sz="3200" b="1">
                <a:solidFill>
                  <a:srgbClr val="00040E"/>
                </a:solidFill>
                <a:sym typeface="+mn-ea"/>
              </a:rPr>
              <a:t> </a:t>
            </a:r>
            <a:endParaRPr lang="en-US" altLang="zh-CN" sz="3200" b="1">
              <a:solidFill>
                <a:srgbClr val="00040E"/>
              </a:solidFill>
              <a:sym typeface="+mn-ea"/>
            </a:endParaRPr>
          </a:p>
        </p:txBody>
      </p:sp>
      <p:sp>
        <p:nvSpPr>
          <p:cNvPr id="10" name="文本框 9"/>
          <p:cNvSpPr txBox="1"/>
          <p:nvPr/>
        </p:nvSpPr>
        <p:spPr>
          <a:xfrm>
            <a:off x="838200" y="1072515"/>
            <a:ext cx="10738485" cy="1681480"/>
          </a:xfrm>
          <a:prstGeom prst="rect">
            <a:avLst/>
          </a:prstGeom>
          <a:noFill/>
        </p:spPr>
        <p:txBody>
          <a:bodyPr wrap="square" rtlCol="0" anchor="t">
            <a:spAutoFit/>
          </a:bodyPr>
          <a:p>
            <a:pPr indent="0" algn="l" fontAlgn="auto">
              <a:lnSpc>
                <a:spcPts val="2480"/>
              </a:lnSpc>
            </a:pP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LDSW devices can be in a very low duty cycle mode of periodical sleeping and monitoring.  Anyone can initiate a communication by continously </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and uninterruptedly transmitting wake-up signals to the target devices, in a time period longer than </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the sleep &amp; wake-up cycle of target devices waking them up and building a communication just in 1 second.  See page 14</a:t>
            </a:r>
            <a:endPar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pic>
        <p:nvPicPr>
          <p:cNvPr id="12" name="图片 11"/>
          <p:cNvPicPr/>
          <p:nvPr/>
        </p:nvPicPr>
        <p:blipFill>
          <a:blip r:embed="rId1"/>
        </p:blipFill>
        <p:spPr>
          <a:xfrm>
            <a:off x="2632710" y="3258820"/>
            <a:ext cx="6976745" cy="3127375"/>
          </a:xfrm>
          <a:prstGeom prst="rect">
            <a:avLst/>
          </a:prstGeom>
          <a:ln w="28575">
            <a:solidFill>
              <a:srgbClr val="002060"/>
            </a:solidFill>
          </a:ln>
        </p:spPr>
      </p:pic>
      <p:sp>
        <p:nvSpPr>
          <p:cNvPr id="14" name="圆角矩形 13"/>
          <p:cNvSpPr/>
          <p:nvPr/>
        </p:nvSpPr>
        <p:spPr>
          <a:xfrm>
            <a:off x="2607945" y="2923540"/>
            <a:ext cx="7041515" cy="340995"/>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微软雅黑" panose="020B0503020204020204" charset="-122"/>
                <a:ea typeface="微软雅黑" panose="020B0503020204020204" charset="-122"/>
              </a:rPr>
              <a:t> Data relay in the remote area without mobile net  </a:t>
            </a:r>
            <a:r>
              <a:rPr lang="en-US" altLang="zh-CN"/>
              <a:t> </a:t>
            </a:r>
            <a:endParaRPr lang="en-US" altLang="zh-CN"/>
          </a:p>
        </p:txBody>
      </p:sp>
      <p:sp>
        <p:nvSpPr>
          <p:cNvPr id="15" name="灯片编号占位符 1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11</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2205355" y="596900"/>
            <a:ext cx="7568565" cy="583565"/>
          </a:xfrm>
          <a:prstGeom prst="rect">
            <a:avLst/>
          </a:prstGeom>
          <a:noFill/>
        </p:spPr>
        <p:txBody>
          <a:bodyPr wrap="square" rtlCol="0" anchor="t">
            <a:spAutoFit/>
          </a:bodyPr>
          <a:p>
            <a:r>
              <a:rPr lang="en-US" altLang="zh-CN" sz="3200" b="1" dirty="0" smtClean="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       New </a:t>
            </a:r>
            <a:r>
              <a:rPr lang="en-US" altLang="zh-CN" sz="3200" b="1" dirty="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Concept of Active RFID</a:t>
            </a:r>
            <a:endParaRPr lang="en-US" altLang="zh-CN" sz="3200" b="1" dirty="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1129030" y="1291590"/>
            <a:ext cx="10154285" cy="1414780"/>
          </a:xfrm>
          <a:prstGeom prst="rect">
            <a:avLst/>
          </a:prstGeom>
          <a:noFill/>
        </p:spPr>
        <p:txBody>
          <a:bodyPr wrap="square" rtlCol="0" anchor="t">
            <a:spAutoFit/>
          </a:bodyPr>
          <a:p>
            <a:pPr indent="0" algn="l" fontAlgn="auto">
              <a:lnSpc>
                <a:spcPts val="2580"/>
              </a:lnSpc>
              <a:defRPr/>
            </a:pPr>
            <a:r>
              <a:rPr lang="en-US" altLang="zh-TW" sz="2400" b="1" dirty="0">
                <a:solidFill>
                  <a:srgbClr val="00040E"/>
                </a:solidFill>
                <a:latin typeface="Times New Roman" panose="02020603050405020304" charset="0"/>
                <a:cs typeface="Times New Roman" panose="02020603050405020304" charset="0"/>
                <a:sym typeface="+mn-ea"/>
              </a:rPr>
              <a:t>LDSW tag </a:t>
            </a:r>
            <a:r>
              <a:rPr lang="en-US" altLang="zh-CN" sz="2400" b="1" dirty="0" smtClean="0">
                <a:solidFill>
                  <a:srgbClr val="00040E"/>
                </a:solidFill>
                <a:latin typeface="Times New Roman" panose="02020603050405020304" charset="0"/>
                <a:cs typeface="Times New Roman" panose="02020603050405020304" charset="0"/>
                <a:sym typeface="+mn-ea"/>
              </a:rPr>
              <a:t> </a:t>
            </a:r>
            <a:r>
              <a:rPr lang="en-US" altLang="zh-CN" sz="2400" b="1" dirty="0">
                <a:solidFill>
                  <a:srgbClr val="00040E"/>
                </a:solidFill>
                <a:latin typeface="Times New Roman" panose="02020603050405020304" charset="0"/>
                <a:cs typeface="Times New Roman" panose="02020603050405020304" charset="0"/>
                <a:sym typeface="+mn-ea"/>
              </a:rPr>
              <a:t>connects  &amp; controls sensors, contollers, and location modules. </a:t>
            </a:r>
            <a:endParaRPr lang="en-US" altLang="zh-CN" sz="2400" b="1" dirty="0">
              <a:solidFill>
                <a:srgbClr val="00040E"/>
              </a:solidFill>
              <a:latin typeface="Times New Roman" panose="02020603050405020304" charset="0"/>
              <a:cs typeface="Times New Roman" panose="02020603050405020304" charset="0"/>
              <a:sym typeface="+mn-ea"/>
            </a:endParaRPr>
          </a:p>
          <a:p>
            <a:pPr indent="0" algn="l" fontAlgn="auto">
              <a:lnSpc>
                <a:spcPts val="2580"/>
              </a:lnSpc>
              <a:defRPr/>
            </a:pPr>
            <a:r>
              <a:rPr lang="en-US" altLang="zh-CN" sz="2400" b="1" dirty="0">
                <a:solidFill>
                  <a:srgbClr val="00040E"/>
                </a:solidFill>
                <a:latin typeface="Times New Roman" panose="02020603050405020304" charset="0"/>
                <a:cs typeface="Times New Roman" panose="02020603050405020304" charset="0"/>
                <a:sym typeface="+mn-ea"/>
              </a:rPr>
              <a:t>It can handle </a:t>
            </a:r>
            <a:r>
              <a:rPr lang="en-US" altLang="zh-TW" sz="2400" b="1" dirty="0">
                <a:solidFill>
                  <a:srgbClr val="00040E"/>
                </a:solidFill>
                <a:latin typeface="Times New Roman" panose="02020603050405020304" charset="0"/>
                <a:cs typeface="Times New Roman" panose="02020603050405020304" charset="0"/>
                <a:sym typeface="+mn-ea"/>
              </a:rPr>
              <a:t>various  IoT applications at</a:t>
            </a:r>
            <a:r>
              <a:rPr lang="en-US" altLang="zh-TW" sz="2400" b="1" dirty="0" smtClean="0">
                <a:solidFill>
                  <a:srgbClr val="00040E"/>
                </a:solidFill>
                <a:latin typeface="Times New Roman" panose="02020603050405020304" charset="0"/>
                <a:cs typeface="Times New Roman" panose="02020603050405020304" charset="0"/>
                <a:sym typeface="+mn-ea"/>
              </a:rPr>
              <a:t> very low power</a:t>
            </a:r>
            <a:r>
              <a:rPr lang="en-US" altLang="zh-CN" sz="2400" b="1" dirty="0">
                <a:solidFill>
                  <a:srgbClr val="00040E"/>
                </a:solidFill>
                <a:latin typeface="Times New Roman" panose="02020603050405020304" charset="0"/>
                <a:cs typeface="Times New Roman" panose="02020603050405020304" charset="0"/>
                <a:sym typeface="+mn-ea"/>
              </a:rPr>
              <a:t> and cost,</a:t>
            </a:r>
            <a:r>
              <a:rPr lang="en-US" altLang="zh-TW" sz="2400" b="1" dirty="0">
                <a:solidFill>
                  <a:srgbClr val="00040E"/>
                </a:solidFill>
                <a:latin typeface="Times New Roman" panose="02020603050405020304" charset="0"/>
                <a:cs typeface="Times New Roman" panose="02020603050405020304" charset="0"/>
                <a:sym typeface="+mn-ea"/>
              </a:rPr>
              <a:t> no matter with high volume tags number or not, tags with fixed location or in fast moving,</a:t>
            </a:r>
            <a:r>
              <a:rPr lang="en-US" altLang="zh-CN" sz="2400" b="1" dirty="0" smtClean="0">
                <a:solidFill>
                  <a:srgbClr val="00040E"/>
                </a:solidFill>
                <a:latin typeface="Times New Roman" panose="02020603050405020304" charset="0"/>
                <a:ea typeface="微软雅黑" panose="020B0503020204020204" charset="-122"/>
                <a:cs typeface="Times New Roman" panose="02020603050405020304" charset="0"/>
                <a:sym typeface="+mn-ea"/>
              </a:rPr>
              <a:t>  with knowing tags’  ID or not, ......</a:t>
            </a:r>
            <a:endParaRPr lang="en-US" altLang="zh-CN" sz="2400" b="1" dirty="0" smtClean="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pic>
        <p:nvPicPr>
          <p:cNvPr id="15" name="图片 14"/>
          <p:cNvPicPr/>
          <p:nvPr/>
        </p:nvPicPr>
        <p:blipFill>
          <a:blip r:embed="rId1"/>
        </p:blipFill>
        <p:spPr>
          <a:xfrm>
            <a:off x="1308735" y="2791460"/>
            <a:ext cx="9349740" cy="3426460"/>
          </a:xfrm>
          <a:prstGeom prst="rect">
            <a:avLst/>
          </a:prstGeom>
        </p:spPr>
      </p:pic>
      <p:sp>
        <p:nvSpPr>
          <p:cNvPr id="16" name="文本框 15"/>
          <p:cNvSpPr txBox="1"/>
          <p:nvPr/>
        </p:nvSpPr>
        <p:spPr>
          <a:xfrm>
            <a:off x="1540510" y="5694998"/>
            <a:ext cx="5080000" cy="635000"/>
          </a:xfrm>
          <a:prstGeom prst="rect">
            <a:avLst/>
          </a:prstGeom>
        </p:spPr>
        <p:txBody>
          <a:bodyPr/>
          <a:p>
            <a:endParaRPr sz="1600"/>
          </a:p>
        </p:txBody>
      </p:sp>
      <p:sp>
        <p:nvSpPr>
          <p:cNvPr id="18" name="灯片编号占位符 1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12</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3260725" y="716280"/>
            <a:ext cx="6096000" cy="583565"/>
          </a:xfrm>
          <a:prstGeom prst="rect">
            <a:avLst/>
          </a:prstGeom>
          <a:noFill/>
        </p:spPr>
        <p:txBody>
          <a:bodyPr wrap="square" rtlCol="0" anchor="t">
            <a:spAutoFit/>
          </a:bodyPr>
          <a:p>
            <a:pPr eaLnBrk="1" fontAlgn="auto" hangingPunct="1">
              <a:spcAft>
                <a:spcPts val="0"/>
              </a:spcAft>
              <a:defRPr/>
            </a:pPr>
            <a:r>
              <a:rPr lang="en-US" altLang="zh-CN" sz="3200" b="1" dirty="0" smtClean="0">
                <a:solidFill>
                  <a:srgbClr val="00040E"/>
                </a:solidFill>
                <a:effectLst>
                  <a:outerShdw blurRad="38100" dist="38100" dir="2700000" algn="tl">
                    <a:srgbClr val="C0C0C0"/>
                  </a:outerShdw>
                </a:effectLst>
                <a:latin typeface="Times New Roman" panose="02020603050405020304" charset="0"/>
                <a:sym typeface="+mn-ea"/>
              </a:rPr>
              <a:t>Wide Range of  </a:t>
            </a:r>
            <a:r>
              <a:rPr lang="en-US" altLang="zh-CN" sz="3200" b="1" dirty="0" err="1" smtClean="0">
                <a:solidFill>
                  <a:srgbClr val="00040E"/>
                </a:solidFill>
                <a:effectLst>
                  <a:outerShdw blurRad="38100" dist="38100" dir="2700000" algn="tl">
                    <a:srgbClr val="C0C0C0"/>
                  </a:outerShdw>
                </a:effectLst>
                <a:latin typeface="Times New Roman" panose="02020603050405020304" charset="0"/>
                <a:sym typeface="+mn-ea"/>
              </a:rPr>
              <a:t>IoT</a:t>
            </a:r>
            <a:r>
              <a:rPr lang="en-US" altLang="zh-CN" sz="3200" b="1" dirty="0" smtClean="0">
                <a:solidFill>
                  <a:srgbClr val="00040E"/>
                </a:solidFill>
                <a:effectLst>
                  <a:outerShdw blurRad="38100" dist="38100" dir="2700000" algn="tl">
                    <a:srgbClr val="C0C0C0"/>
                  </a:outerShdw>
                </a:effectLst>
                <a:latin typeface="Times New Roman" panose="02020603050405020304" charset="0"/>
                <a:sym typeface="+mn-ea"/>
              </a:rPr>
              <a:t> Applications</a:t>
            </a:r>
            <a:endParaRPr lang="en-US" altLang="zh-CN" sz="3200" b="1" dirty="0" smtClean="0">
              <a:solidFill>
                <a:srgbClr val="00040E"/>
              </a:solidFill>
              <a:effectLst>
                <a:outerShdw blurRad="38100" dist="38100" dir="2700000" algn="tl">
                  <a:srgbClr val="C0C0C0"/>
                </a:outerShdw>
              </a:effectLst>
              <a:latin typeface="Times New Roman" panose="02020603050405020304" charset="0"/>
              <a:sym typeface="+mn-ea"/>
            </a:endParaRPr>
          </a:p>
        </p:txBody>
      </p:sp>
      <p:sp>
        <p:nvSpPr>
          <p:cNvPr id="10" name="文本框 9"/>
          <p:cNvSpPr txBox="1"/>
          <p:nvPr/>
        </p:nvSpPr>
        <p:spPr>
          <a:xfrm>
            <a:off x="1695450" y="626110"/>
            <a:ext cx="5080000" cy="635000"/>
          </a:xfrm>
          <a:prstGeom prst="rect">
            <a:avLst/>
          </a:prstGeom>
        </p:spPr>
        <p:txBody>
          <a:bodyPr/>
          <a:p>
            <a:endParaRPr sz="1600"/>
          </a:p>
        </p:txBody>
      </p:sp>
      <p:pic>
        <p:nvPicPr>
          <p:cNvPr id="12" name="图片 11"/>
          <p:cNvPicPr/>
          <p:nvPr/>
        </p:nvPicPr>
        <p:blipFill>
          <a:blip r:embed="rId1"/>
        </p:blipFill>
        <p:spPr>
          <a:xfrm>
            <a:off x="1966595" y="1395730"/>
            <a:ext cx="8395335" cy="4404995"/>
          </a:xfrm>
          <a:prstGeom prst="rect">
            <a:avLst/>
          </a:prstGeom>
        </p:spPr>
      </p:pic>
      <p:sp>
        <p:nvSpPr>
          <p:cNvPr id="14" name="文本框 13"/>
          <p:cNvSpPr txBox="1"/>
          <p:nvPr/>
        </p:nvSpPr>
        <p:spPr>
          <a:xfrm>
            <a:off x="2141220" y="5509895"/>
            <a:ext cx="5080000" cy="635000"/>
          </a:xfrm>
          <a:prstGeom prst="rect">
            <a:avLst/>
          </a:prstGeom>
        </p:spPr>
        <p:txBody>
          <a:bodyPr/>
          <a:p>
            <a:r>
              <a:rPr lang="en-US" altLang="zh-CN" sz="4000">
                <a:solidFill>
                  <a:srgbClr val="00040E"/>
                </a:solidFill>
              </a:rPr>
              <a:t>.................</a:t>
            </a:r>
            <a:r>
              <a:rPr lang="en-US" altLang="zh-CN" sz="1600"/>
              <a:t>.</a:t>
            </a:r>
            <a:endParaRPr lang="en-US" altLang="zh-CN" sz="1600"/>
          </a:p>
        </p:txBody>
      </p:sp>
      <p:sp>
        <p:nvSpPr>
          <p:cNvPr id="15" name="灯片编号占位符 1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13</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953510" y="5586730"/>
            <a:ext cx="5874385" cy="635000"/>
          </a:xfrm>
          <a:prstGeom prst="rect">
            <a:avLst/>
          </a:prstGeom>
        </p:spPr>
        <p:txBody>
          <a:bodyPr/>
          <a:p>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Explainations will follow </a:t>
            </a:r>
            <a:endPar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3" name="文本框 2"/>
          <p:cNvSpPr txBox="1"/>
          <p:nvPr/>
        </p:nvSpPr>
        <p:spPr>
          <a:xfrm>
            <a:off x="2913380" y="605790"/>
            <a:ext cx="6696075" cy="583565"/>
          </a:xfrm>
          <a:prstGeom prst="rect">
            <a:avLst/>
          </a:prstGeom>
          <a:noFill/>
        </p:spPr>
        <p:txBody>
          <a:bodyPr wrap="square" rtlCol="0" anchor="t">
            <a:spAutoFit/>
          </a:bodyPr>
          <a:p>
            <a:r>
              <a:rPr lang="en-US" altLang="zh-CN" sz="3200" b="1" dirty="0" smtClean="0">
                <a:solidFill>
                  <a:srgbClr val="00040E"/>
                </a:solidFill>
                <a:latin typeface="Times New Roman" panose="02020603050405020304" charset="0"/>
                <a:ea typeface="微软雅黑" panose="020B0503020204020204" charset="-122"/>
                <a:cs typeface="Times New Roman" panose="02020603050405020304" charset="0"/>
                <a:sym typeface="+mn-ea"/>
              </a:rPr>
              <a:t>Key Technological Breakthroughs</a:t>
            </a:r>
            <a:endParaRPr lang="en-US" altLang="zh-CN" sz="3200" b="1" dirty="0" smtClean="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0" name="圆角矩形 9"/>
          <p:cNvSpPr/>
          <p:nvPr/>
        </p:nvSpPr>
        <p:spPr>
          <a:xfrm>
            <a:off x="1396365" y="1350010"/>
            <a:ext cx="9768840" cy="4099560"/>
          </a:xfrm>
          <a:prstGeom prst="roundRect">
            <a:avLst/>
          </a:prstGeom>
          <a:solidFill>
            <a:srgbClr val="0E6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CN" sz="2400" b="1" dirty="0">
                <a:solidFill>
                  <a:srgbClr val="FFFF00"/>
                </a:solidFill>
                <a:latin typeface="微软雅黑" panose="020B0503020204020204" charset="-122"/>
                <a:ea typeface="微软雅黑" panose="020B0503020204020204" charset="-122"/>
                <a:cs typeface="Tahoma" panose="020B0604030504040204" pitchFamily="34" charset="0"/>
                <a:sym typeface="+mn-ea"/>
              </a:rPr>
              <a:t>“DNA Check”</a:t>
            </a:r>
            <a:r>
              <a:rPr lang="en-US" altLang="zh-CN" sz="2400" b="1" dirty="0">
                <a:solidFill>
                  <a:schemeClr val="bg1"/>
                </a:solidFill>
                <a:latin typeface="微软雅黑" panose="020B0503020204020204" charset="-122"/>
                <a:ea typeface="微软雅黑" panose="020B0503020204020204" charset="-122"/>
                <a:cs typeface="Tahoma" panose="020B0604030504040204" pitchFamily="34" charset="0"/>
                <a:sym typeface="+mn-ea"/>
              </a:rPr>
              <a:t> </a:t>
            </a:r>
            <a:r>
              <a:rPr lang="en-US" altLang="zh-CN" sz="2000" dirty="0">
                <a:solidFill>
                  <a:schemeClr val="bg1"/>
                </a:solidFill>
                <a:latin typeface="微软雅黑" panose="020B0503020204020204" charset="-122"/>
                <a:ea typeface="微软雅黑" panose="020B0503020204020204" charset="-122"/>
                <a:cs typeface="Tahoma" panose="020B0604030504040204" pitchFamily="34" charset="0"/>
                <a:sym typeface="+mn-ea"/>
              </a:rPr>
              <a:t>-- Similar to IEEE 802.15.4 CCA mode 2 </a:t>
            </a:r>
            <a:endParaRPr lang="en-US" altLang="zh-CN" sz="2400" dirty="0">
              <a:solidFill>
                <a:schemeClr val="bg1"/>
              </a:solidFill>
              <a:latin typeface="微软雅黑" panose="020B0503020204020204" charset="-122"/>
              <a:ea typeface="微软雅黑" panose="020B0503020204020204" charset="-122"/>
              <a:cs typeface="Tahoma" panose="020B0604030504040204" pitchFamily="34" charset="0"/>
            </a:endParaRPr>
          </a:p>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CN" sz="2400" b="1" dirty="0">
                <a:solidFill>
                  <a:srgbClr val="FFFF00"/>
                </a:solidFill>
                <a:latin typeface="微软雅黑" panose="020B0503020204020204" charset="-122"/>
                <a:ea typeface="微软雅黑" panose="020B0503020204020204" charset="-122"/>
                <a:cs typeface="Tahoma" panose="020B0604030504040204" pitchFamily="34" charset="0"/>
                <a:sym typeface="+mn-ea"/>
              </a:rPr>
              <a:t>“Multi-Channel</a:t>
            </a:r>
            <a:r>
              <a:rPr lang="en-US" altLang="zh-CN" sz="2400" dirty="0">
                <a:solidFill>
                  <a:srgbClr val="FFFF00"/>
                </a:solidFill>
                <a:latin typeface="微软雅黑" panose="020B0503020204020204" charset="-122"/>
                <a:ea typeface="微软雅黑" panose="020B0503020204020204" charset="-122"/>
                <a:cs typeface="Tahoma" panose="020B0604030504040204" pitchFamily="34" charset="0"/>
                <a:sym typeface="+mn-ea"/>
              </a:rPr>
              <a:t> </a:t>
            </a:r>
            <a:r>
              <a:rPr lang="en-US" altLang="zh-TW"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rPr>
              <a:t>Collaboration” </a:t>
            </a:r>
            <a:endParaRPr lang="en-US" altLang="zh-TW"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endParaRPr>
          </a:p>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TW"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rPr>
              <a:t>   -More channels  are available  at the same time in the same system </a:t>
            </a:r>
            <a:endParaRPr lang="en-US" altLang="zh-TW"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endParaRPr>
          </a:p>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CN" sz="2400" b="1" dirty="0">
                <a:solidFill>
                  <a:srgbClr val="FFFF00"/>
                </a:solidFill>
                <a:latin typeface="微软雅黑" panose="020B0503020204020204" charset="-122"/>
                <a:ea typeface="微软雅黑" panose="020B0503020204020204" charset="-122"/>
                <a:cs typeface="Tahoma" panose="020B0604030504040204" pitchFamily="34" charset="0"/>
                <a:sym typeface="+mn-ea"/>
              </a:rPr>
              <a:t>“On demands </a:t>
            </a:r>
            <a:r>
              <a:rPr lang="en-US" altLang="zh-CN"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rPr>
              <a:t>synchronization”--</a:t>
            </a:r>
            <a:r>
              <a:rPr lang="en-US" altLang="zh-CN"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rPr>
              <a:t> </a:t>
            </a:r>
            <a:r>
              <a:rPr lang="en-US" altLang="zh-CN" sz="2000" dirty="0">
                <a:solidFill>
                  <a:schemeClr val="bg1"/>
                </a:solidFill>
                <a:latin typeface="微软雅黑" panose="020B0503020204020204" charset="-122"/>
                <a:ea typeface="微软雅黑" panose="020B0503020204020204" charset="-122"/>
                <a:cs typeface="Tahoma" panose="020B0604030504040204" pitchFamily="34" charset="0"/>
                <a:sym typeface="+mn-ea"/>
              </a:rPr>
              <a:t>Dynamic timing</a:t>
            </a:r>
            <a:r>
              <a:rPr lang="en-US" altLang="zh-CN" sz="2400" dirty="0">
                <a:solidFill>
                  <a:schemeClr val="bg1"/>
                </a:solidFill>
                <a:latin typeface="微软雅黑" panose="020B0503020204020204" charset="-122"/>
                <a:ea typeface="微软雅黑" panose="020B0503020204020204" charset="-122"/>
                <a:cs typeface="Tahoma" panose="020B0604030504040204" pitchFamily="34" charset="0"/>
                <a:sym typeface="+mn-ea"/>
              </a:rPr>
              <a:t> </a:t>
            </a:r>
            <a:endParaRPr lang="en-US" altLang="zh-CN" sz="2400" dirty="0">
              <a:solidFill>
                <a:schemeClr val="bg1"/>
              </a:solidFill>
              <a:latin typeface="微软雅黑" panose="020B0503020204020204" charset="-122"/>
              <a:ea typeface="微软雅黑" panose="020B0503020204020204" charset="-122"/>
              <a:cs typeface="Tahoma" panose="020B0604030504040204" pitchFamily="34" charset="0"/>
              <a:sym typeface="+mn-ea"/>
            </a:endParaRPr>
          </a:p>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CN"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rPr>
              <a:t>  Tag Interfacing with sensors &amp; controller,.... </a:t>
            </a:r>
            <a:endParaRPr lang="en-US" altLang="zh-CN"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endParaRPr>
          </a:p>
          <a:p>
            <a:pPr marL="742950" lvl="1" indent="-285750" eaLnBrk="0" fontAlgn="auto" hangingPunct="0">
              <a:lnSpc>
                <a:spcPts val="3700"/>
              </a:lnSpc>
              <a:spcBef>
                <a:spcPts val="0"/>
              </a:spcBef>
              <a:buClr>
                <a:schemeClr val="accent1"/>
              </a:buClr>
              <a:buSzPct val="50000"/>
              <a:buFont typeface="Wingdings 2" pitchFamily="18" charset="2"/>
              <a:buChar char=""/>
            </a:pPr>
            <a:r>
              <a:rPr lang="en-US" altLang="zh-CN"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rPr>
              <a:t>  Micro code commands </a:t>
            </a:r>
            <a:r>
              <a:rPr lang="en-US" altLang="zh-CN"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rPr>
              <a:t>--Save power &amp; get more</a:t>
            </a:r>
            <a:r>
              <a:rPr lang="en-US" altLang="zh-CN" sz="2400" dirty="0" smtClean="0">
                <a:solidFill>
                  <a:schemeClr val="bg1"/>
                </a:solidFill>
                <a:latin typeface="微软雅黑" panose="020B0503020204020204" charset="-122"/>
                <a:ea typeface="微软雅黑" panose="020B0503020204020204" charset="-122"/>
                <a:cs typeface="Tahoma" panose="020B0604030504040204" pitchFamily="34" charset="0"/>
                <a:sym typeface="+mn-ea"/>
              </a:rPr>
              <a:t> </a:t>
            </a:r>
            <a:r>
              <a:rPr lang="en-US" altLang="zh-CN"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rPr>
              <a:t>flexibility </a:t>
            </a:r>
            <a:endParaRPr lang="en-US" altLang="zh-CN" sz="2000" dirty="0" smtClean="0">
              <a:solidFill>
                <a:schemeClr val="bg1"/>
              </a:solidFill>
              <a:latin typeface="微软雅黑" panose="020B0503020204020204" charset="-122"/>
              <a:ea typeface="微软雅黑" panose="020B0503020204020204" charset="-122"/>
              <a:cs typeface="Tahoma" panose="020B0604030504040204" pitchFamily="34" charset="0"/>
              <a:sym typeface="+mn-ea"/>
            </a:endParaRPr>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14</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2727960" y="389890"/>
            <a:ext cx="6309995" cy="768350"/>
          </a:xfrm>
          <a:prstGeom prst="rect">
            <a:avLst/>
          </a:prstGeom>
          <a:noFill/>
        </p:spPr>
        <p:txBody>
          <a:bodyPr wrap="square" rtlCol="0" anchor="t">
            <a:spAutoFit/>
          </a:bodyPr>
          <a:p>
            <a:pPr algn="ctr">
              <a:defRPr/>
            </a:pPr>
            <a:r>
              <a:rPr lang="en-US" altLang="zh-CN" sz="4400" b="1" dirty="0">
                <a:solidFill>
                  <a:srgbClr val="00040E"/>
                </a:solidFill>
                <a:ea typeface="黑体" panose="02010609060101010101" charset="-122"/>
                <a:cs typeface="Tahoma" panose="020B0604030504040204" pitchFamily="34" charset="0"/>
                <a:sym typeface="+mn-ea"/>
              </a:rPr>
              <a:t> </a:t>
            </a:r>
            <a:r>
              <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rPr>
              <a:t>“DNA Check” Illustration</a:t>
            </a:r>
            <a:r>
              <a:rPr lang="en-US" altLang="zh-CN" sz="3200" b="1" dirty="0">
                <a:solidFill>
                  <a:srgbClr val="00040E"/>
                </a:solidFill>
                <a:latin typeface="Times New Roman" panose="02020603050405020304" charset="0"/>
                <a:ea typeface="黑体" panose="02010609060101010101" charset="-122"/>
                <a:cs typeface="Times New Roman" panose="02020603050405020304" charset="0"/>
                <a:sym typeface="+mn-ea"/>
              </a:rPr>
              <a:t> </a:t>
            </a:r>
            <a:endParaRPr lang="en-US" altLang="zh-CN" sz="3200" b="1" dirty="0">
              <a:solidFill>
                <a:srgbClr val="00040E"/>
              </a:solidFill>
              <a:latin typeface="Times New Roman" panose="02020603050405020304" charset="0"/>
              <a:ea typeface="黑体" panose="02010609060101010101" charset="-122"/>
              <a:cs typeface="Times New Roman" panose="02020603050405020304" charset="0"/>
              <a:sym typeface="+mn-ea"/>
            </a:endParaRPr>
          </a:p>
        </p:txBody>
      </p:sp>
      <p:sp>
        <p:nvSpPr>
          <p:cNvPr id="10" name="文本框 9"/>
          <p:cNvSpPr txBox="1"/>
          <p:nvPr/>
        </p:nvSpPr>
        <p:spPr>
          <a:xfrm>
            <a:off x="1550035" y="968693"/>
            <a:ext cx="5080000" cy="635000"/>
          </a:xfrm>
          <a:prstGeom prst="rect">
            <a:avLst/>
          </a:prstGeom>
        </p:spPr>
        <p:txBody>
          <a:bodyPr/>
          <a:p>
            <a:endParaRPr sz="1600"/>
          </a:p>
        </p:txBody>
      </p:sp>
      <p:pic>
        <p:nvPicPr>
          <p:cNvPr id="12" name="图片 11"/>
          <p:cNvPicPr/>
          <p:nvPr/>
        </p:nvPicPr>
        <p:blipFill>
          <a:blip r:embed="rId1"/>
        </p:blipFill>
        <p:spPr>
          <a:xfrm>
            <a:off x="1529715" y="1661478"/>
            <a:ext cx="9477375" cy="4619625"/>
          </a:xfrm>
          <a:prstGeom prst="rect">
            <a:avLst/>
          </a:prstGeom>
        </p:spPr>
      </p:pic>
      <p:sp>
        <p:nvSpPr>
          <p:cNvPr id="15" name="文本框 14"/>
          <p:cNvSpPr txBox="1"/>
          <p:nvPr/>
        </p:nvSpPr>
        <p:spPr>
          <a:xfrm>
            <a:off x="2805430" y="1170940"/>
            <a:ext cx="6833870" cy="460375"/>
          </a:xfrm>
          <a:prstGeom prst="rect">
            <a:avLst/>
          </a:prstGeom>
          <a:noFill/>
        </p:spPr>
        <p:txBody>
          <a:bodyPr wrap="square" rtlCol="0" anchor="t">
            <a:spAutoFit/>
          </a:bodyPr>
          <a:p>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Reader initiates a communication with LDSW tag </a:t>
            </a:r>
            <a:endPar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6" name="灯片编号占位符 1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15</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3056890" y="651510"/>
            <a:ext cx="5892165" cy="583565"/>
          </a:xfrm>
          <a:prstGeom prst="rect">
            <a:avLst/>
          </a:prstGeom>
          <a:noFill/>
        </p:spPr>
        <p:txBody>
          <a:bodyPr wrap="square" rtlCol="0" anchor="t">
            <a:spAutoFit/>
          </a:bodyPr>
          <a:p>
            <a:pPr eaLnBrk="0" hangingPunct="0">
              <a:spcBef>
                <a:spcPct val="20000"/>
              </a:spcBef>
              <a:buClr>
                <a:schemeClr val="accent1"/>
              </a:buClr>
              <a:buSzPct val="50000"/>
              <a:buFont typeface="Wingdings 2" pitchFamily="18" charset="2"/>
              <a:buNone/>
              <a:defRPr/>
            </a:pPr>
            <a:r>
              <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rPr>
              <a:t>Advantages of “DNA Check”</a:t>
            </a:r>
            <a:endPar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0" name="圆角矩形 9"/>
          <p:cNvSpPr/>
          <p:nvPr/>
        </p:nvSpPr>
        <p:spPr>
          <a:xfrm>
            <a:off x="1696085" y="1482725"/>
            <a:ext cx="8702675" cy="4361180"/>
          </a:xfrm>
          <a:prstGeom prst="roundRect">
            <a:avLst/>
          </a:prstGeom>
          <a:solidFill>
            <a:srgbClr val="0E6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342900" indent="-342900" eaLnBrk="0" fontAlgn="auto" hangingPunct="0">
              <a:lnSpc>
                <a:spcPts val="3700"/>
              </a:lnSpc>
              <a:spcBef>
                <a:spcPts val="0"/>
              </a:spcBef>
              <a:buClr>
                <a:schemeClr val="accent1"/>
              </a:buClr>
              <a:buSzPct val="50000"/>
              <a:buFont typeface="Wingdings 2" pitchFamily="18" charset="2"/>
              <a:buChar char=""/>
              <a:defRPr/>
            </a:pPr>
            <a:r>
              <a:rPr lang="en-US" altLang="zh-CN" sz="2000" b="1" dirty="0">
                <a:solidFill>
                  <a:srgbClr val="FFFF00"/>
                </a:solidFill>
                <a:latin typeface="微软雅黑" panose="020B0503020204020204" charset="-122"/>
                <a:ea typeface="微软雅黑" panose="020B0503020204020204" charset="-122"/>
                <a:cs typeface="微软雅黑" panose="020B0503020204020204" charset="-122"/>
                <a:sym typeface="+mn-ea"/>
              </a:rPr>
              <a:t>Cutting down power </a:t>
            </a: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drastically </a:t>
            </a:r>
            <a:endPar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endParaRPr>
          </a:p>
          <a:p>
            <a:pPr marL="342900" indent="-342900" eaLnBrk="0" fontAlgn="auto" hangingPunct="0">
              <a:lnSpc>
                <a:spcPts val="3700"/>
              </a:lnSpc>
              <a:spcBef>
                <a:spcPts val="0"/>
              </a:spcBef>
              <a:buClr>
                <a:schemeClr val="accent1"/>
              </a:buClr>
              <a:buSzPct val="50000"/>
              <a:buFont typeface="Wingdings 2" pitchFamily="18" charset="2"/>
              <a:buChar char=""/>
              <a:defRPr/>
            </a:pPr>
            <a:r>
              <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Average &lt;10 uAs  -</a:t>
            </a:r>
            <a:r>
              <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Ultr-low power </a:t>
            </a:r>
            <a:r>
              <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marL="342900" indent="-342900" eaLnBrk="0" fontAlgn="auto" hangingPunct="0">
              <a:lnSpc>
                <a:spcPts val="3700"/>
              </a:lnSpc>
              <a:spcBef>
                <a:spcPts val="0"/>
              </a:spcBef>
              <a:buClr>
                <a:schemeClr val="accent1"/>
              </a:buClr>
              <a:buSzPct val="50000"/>
              <a:defRPr/>
            </a:pPr>
            <a:r>
              <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Long rang tags consumes more power</a:t>
            </a:r>
            <a:r>
              <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 only in transmitting </a:t>
            </a:r>
            <a:r>
              <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--L</a:t>
            </a:r>
            <a:r>
              <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ow power long range Star Net</a:t>
            </a:r>
            <a:endParaRPr lang="en-US" altLang="zh-CN" b="1" dirty="0" smtClean="0">
              <a:solidFill>
                <a:srgbClr val="FFC000"/>
              </a:solidFill>
              <a:latin typeface="微软雅黑" panose="020B0503020204020204" charset="-122"/>
              <a:ea typeface="微软雅黑" panose="020B0503020204020204" charset="-122"/>
              <a:cs typeface="微软雅黑" panose="020B0503020204020204" charset="-122"/>
            </a:endParaRPr>
          </a:p>
          <a:p>
            <a:pPr marL="342900" indent="-342900" eaLnBrk="0" fontAlgn="auto" hangingPunct="0">
              <a:lnSpc>
                <a:spcPts val="3700"/>
              </a:lnSpc>
              <a:spcBef>
                <a:spcPts val="0"/>
              </a:spcBef>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Increasing work reliability</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342900" indent="-342900" eaLnBrk="0" fontAlgn="auto" hangingPunct="0">
              <a:lnSpc>
                <a:spcPts val="3700"/>
              </a:lnSpc>
              <a:spcBef>
                <a:spcPts val="0"/>
              </a:spcBef>
              <a:buClr>
                <a:schemeClr val="accent1"/>
              </a:buClr>
              <a:buSzPct val="50000"/>
              <a:buFont typeface="Wingdings 2" pitchFamily="18" charset="2"/>
              <a:buChar char=""/>
              <a:defRPr/>
            </a:pPr>
            <a:r>
              <a:rPr lang="en-US" altLang="zh-CN" b="1"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Guaranteed to receive </a:t>
            </a:r>
            <a:r>
              <a:rPr lang="en-US" altLang="zh-CN" b="1" dirty="0">
                <a:solidFill>
                  <a:schemeClr val="bg1"/>
                </a:solidFill>
                <a:latin typeface="微软雅黑" panose="020B0503020204020204" charset="-122"/>
                <a:ea typeface="微软雅黑" panose="020B0503020204020204" charset="-122"/>
                <a:cs typeface="微软雅黑" panose="020B0503020204020204" charset="-122"/>
                <a:sym typeface="+mn-ea"/>
              </a:rPr>
              <a:t>a correct </a:t>
            </a:r>
            <a:r>
              <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package --Reliable</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marL="342900" indent="-342900" eaLnBrk="0" fontAlgn="auto" hangingPunct="0">
              <a:lnSpc>
                <a:spcPts val="3700"/>
              </a:lnSpc>
              <a:spcBef>
                <a:spcPts val="0"/>
              </a:spcBef>
              <a:buClr>
                <a:schemeClr val="accent1"/>
              </a:buClr>
              <a:buSzPct val="50000"/>
              <a:buFont typeface="Wingdings 2" pitchFamily="18" charset="2"/>
              <a:buNone/>
              <a:defRPr/>
            </a:pPr>
            <a:r>
              <a:rPr lang="en-US" altLang="zh-CN" sz="2000" b="1" dirty="0" smtClean="0">
                <a:solidFill>
                  <a:srgbClr val="FFC000"/>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Very useful for wireless remote control</a:t>
            </a:r>
            <a:endPar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endParaRPr>
          </a:p>
          <a:p>
            <a:pPr marL="342900" indent="-342900" eaLnBrk="0" fontAlgn="auto" hangingPunct="0">
              <a:lnSpc>
                <a:spcPts val="3700"/>
              </a:lnSpc>
              <a:spcBef>
                <a:spcPts val="0"/>
              </a:spcBef>
              <a:buClr>
                <a:schemeClr val="accent1"/>
              </a:buClr>
              <a:buSzPct val="50000"/>
              <a:buFont typeface="Wingdings 2" pitchFamily="18" charset="2"/>
              <a:buNone/>
              <a:defRPr/>
            </a:pPr>
            <a:r>
              <a:rPr lang="en-US" altLang="zh-CN" sz="2000" b="1" dirty="0" smtClean="0">
                <a:solidFill>
                  <a:srgbClr val="FFFF00"/>
                </a:solidFill>
                <a:latin typeface="微软雅黑" panose="020B0503020204020204" charset="-122"/>
                <a:ea typeface="微软雅黑" panose="020B0503020204020204" charset="-122"/>
                <a:cs typeface="微软雅黑" panose="020B0503020204020204" charset="-122"/>
                <a:sym typeface="+mn-ea"/>
              </a:rPr>
              <a:t> </a:t>
            </a:r>
            <a:r>
              <a:rPr lang="en-US" altLang="zh-CN" sz="20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rPr>
              <a:t>-Fast response in just 1 second</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16</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1575435" y="672465"/>
            <a:ext cx="9128760" cy="514350"/>
          </a:xfrm>
          <a:prstGeom prst="rect">
            <a:avLst/>
          </a:prstGeom>
          <a:noFill/>
        </p:spPr>
        <p:txBody>
          <a:bodyPr wrap="square" rtlCol="0" anchor="t">
            <a:noAutofit/>
          </a:bodyPr>
          <a:p>
            <a:pPr marL="0" indent="0" algn="ctr" eaLnBrk="0" latinLnBrk="0" hangingPunct="0">
              <a:lnSpc>
                <a:spcPts val="2400"/>
              </a:lnSpc>
              <a:spcBef>
                <a:spcPts val="0"/>
              </a:spcBef>
              <a:buClr>
                <a:schemeClr val="accent1"/>
              </a:buClr>
              <a:buSzPct val="50000"/>
              <a:buFont typeface="Wingdings 2" pitchFamily="18" charset="2"/>
              <a:buNone/>
              <a:defRPr/>
            </a:pPr>
            <a:r>
              <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rPr>
              <a:t>Multi-Channel </a:t>
            </a:r>
            <a:r>
              <a:rPr lang="en-US" altLang="zh-TW" sz="3200" b="1" dirty="0">
                <a:solidFill>
                  <a:srgbClr val="00040E"/>
                </a:solidFill>
                <a:latin typeface="Times New Roman" panose="02020603050405020304" charset="0"/>
                <a:ea typeface="微软雅黑" panose="020B0503020204020204" charset="-122"/>
                <a:cs typeface="Times New Roman" panose="02020603050405020304" charset="0"/>
                <a:sym typeface="+mn-ea"/>
              </a:rPr>
              <a:t>Collaboration</a:t>
            </a:r>
            <a:endParaRPr lang="en-US" altLang="zh-TW" sz="3200" b="1" dirty="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2350770" y="1040130"/>
            <a:ext cx="7917180" cy="460375"/>
          </a:xfrm>
          <a:prstGeom prst="rect">
            <a:avLst/>
          </a:prstGeom>
          <a:noFill/>
        </p:spPr>
        <p:txBody>
          <a:bodyPr wrap="square" rtlCol="0" anchor="t">
            <a:spAutoFit/>
          </a:bodyPr>
          <a:p>
            <a:r>
              <a:rPr lang="en-US" altLang="zh-TW" sz="2400" b="1" dirty="0">
                <a:solidFill>
                  <a:srgbClr val="00040E"/>
                </a:solidFill>
                <a:latin typeface="Times New Roman" panose="02020603050405020304" charset="0"/>
                <a:ea typeface="微软雅黑" panose="020B0503020204020204" charset="-122"/>
                <a:cs typeface="Times New Roman" panose="02020603050405020304" charset="0"/>
                <a:sym typeface="+mn-ea"/>
              </a:rPr>
              <a:t>Readers can have as many transceiver modules as needed</a:t>
            </a:r>
            <a:r>
              <a:rPr lang="en-US" altLang="zh-TW" sz="2400" b="1" dirty="0">
                <a:solidFill>
                  <a:srgbClr val="00040E"/>
                </a:solidFill>
                <a:latin typeface="Times New Roman" panose="02020603050405020304" charset="0"/>
                <a:ea typeface="微软雅黑" panose="020B0503020204020204" charset="-122"/>
                <a:cs typeface="Times New Roman" panose="02020603050405020304" charset="0"/>
                <a:sym typeface="+mn-ea"/>
              </a:rPr>
              <a:t> </a:t>
            </a:r>
            <a:endParaRPr lang="en-US" altLang="zh-TW" sz="2400" b="1" dirty="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pic>
        <p:nvPicPr>
          <p:cNvPr id="14" name="图片 13"/>
          <p:cNvPicPr/>
          <p:nvPr/>
        </p:nvPicPr>
        <p:blipFill>
          <a:blip r:embed="rId1"/>
        </p:blipFill>
        <p:spPr>
          <a:xfrm>
            <a:off x="1734185" y="1524635"/>
            <a:ext cx="8963025" cy="4876800"/>
          </a:xfrm>
          <a:prstGeom prst="rect">
            <a:avLst/>
          </a:prstGeom>
        </p:spPr>
      </p:pic>
      <p:sp>
        <p:nvSpPr>
          <p:cNvPr id="16" name="灯片编号占位符 1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17</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896620" y="863600"/>
            <a:ext cx="10504805" cy="640080"/>
          </a:xfrm>
          <a:prstGeom prst="rect">
            <a:avLst/>
          </a:prstGeom>
          <a:noFill/>
        </p:spPr>
        <p:txBody>
          <a:bodyPr wrap="square" rtlCol="0" anchor="t">
            <a:spAutoFit/>
          </a:bodyPr>
          <a:p>
            <a:pPr marL="0" indent="0" algn="ctr" eaLnBrk="0" latinLnBrk="0" hangingPunct="0">
              <a:lnSpc>
                <a:spcPts val="4280"/>
              </a:lnSpc>
              <a:spcBef>
                <a:spcPts val="0"/>
              </a:spcBef>
              <a:buClr>
                <a:schemeClr val="accent1"/>
              </a:buClr>
              <a:buSzPct val="50000"/>
              <a:buFont typeface="Wingdings 2" pitchFamily="18" charset="2"/>
              <a:buNone/>
              <a:defRPr/>
            </a:pPr>
            <a:r>
              <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rPr>
              <a:t>Advantages of “Multi-channel </a:t>
            </a:r>
            <a:r>
              <a:rPr lang="en-US" altLang="zh-TW" sz="3200" b="1" dirty="0">
                <a:solidFill>
                  <a:srgbClr val="00040E"/>
                </a:solidFill>
                <a:latin typeface="Times New Roman" panose="02020603050405020304" charset="0"/>
                <a:ea typeface="微软雅黑" panose="020B0503020204020204" charset="-122"/>
                <a:cs typeface="Times New Roman" panose="02020603050405020304" charset="0"/>
                <a:sym typeface="+mn-ea"/>
              </a:rPr>
              <a:t>Collaboration”</a:t>
            </a:r>
            <a:endParaRPr lang="en-US" altLang="zh-TW" sz="3200" b="1" dirty="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0" name="圆角矩形 9"/>
          <p:cNvSpPr/>
          <p:nvPr/>
        </p:nvSpPr>
        <p:spPr>
          <a:xfrm>
            <a:off x="1336040" y="1755140"/>
            <a:ext cx="9673590" cy="3455035"/>
          </a:xfrm>
          <a:prstGeom prst="roundRect">
            <a:avLst/>
          </a:prstGeom>
          <a:solidFill>
            <a:srgbClr val="0E6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342900" indent="-342900" eaLnBrk="0" hangingPunct="0">
              <a:lnSpc>
                <a:spcPts val="2600"/>
              </a:lnSpc>
              <a:spcBef>
                <a:spcPct val="20000"/>
              </a:spcBef>
              <a:buClr>
                <a:schemeClr val="accent1"/>
              </a:buClr>
              <a:buSzPct val="50000"/>
              <a:buFont typeface="Wingdings 2" pitchFamily="18" charset="2"/>
              <a:buChar char=""/>
              <a:defRPr/>
            </a:pPr>
            <a:endParaRPr lang="en-US" altLang="zh-CN" sz="2000" b="1" dirty="0">
              <a:solidFill>
                <a:srgbClr val="FFC000"/>
              </a:solidFill>
              <a:latin typeface="微软雅黑" panose="020B0503020204020204" charset="-122"/>
              <a:ea typeface="微软雅黑" panose="020B0503020204020204" charset="-122"/>
              <a:sym typeface="+mn-ea"/>
            </a:endParaRPr>
          </a:p>
          <a:p>
            <a:pPr marL="342900" indent="-342900" eaLnBrk="0" hangingPunct="0">
              <a:lnSpc>
                <a:spcPts val="2600"/>
              </a:lnSpc>
              <a:spcBef>
                <a:spcPct val="20000"/>
              </a:spcBef>
              <a:buClr>
                <a:schemeClr val="accent1"/>
              </a:buClr>
              <a:buSzPct val="50000"/>
              <a:buFont typeface="Wingdings 2" pitchFamily="18" charset="2"/>
              <a:buChar char=""/>
              <a:defRPr/>
            </a:pPr>
            <a:r>
              <a:rPr lang="en-US" altLang="zh-CN" sz="2400" b="1" dirty="0">
                <a:solidFill>
                  <a:srgbClr val="FFFF00"/>
                </a:solidFill>
                <a:latin typeface="微软雅黑" panose="020B0503020204020204" charset="-122"/>
                <a:ea typeface="微软雅黑" panose="020B0503020204020204" charset="-122"/>
                <a:sym typeface="+mn-ea"/>
              </a:rPr>
              <a:t>Simplified LDSW system</a:t>
            </a:r>
            <a:r>
              <a:rPr lang="en-US" altLang="zh-CN" sz="2400" b="1" dirty="0" smtClean="0">
                <a:solidFill>
                  <a:srgbClr val="FFFF00"/>
                </a:solidFill>
                <a:latin typeface="微软雅黑" panose="020B0503020204020204" charset="-122"/>
                <a:ea typeface="微软雅黑" panose="020B0503020204020204" charset="-122"/>
                <a:cs typeface="Tahoma" panose="020B0604030504040204" pitchFamily="34" charset="0"/>
                <a:sym typeface="+mn-ea"/>
              </a:rPr>
              <a:t> </a:t>
            </a:r>
            <a:endParaRPr lang="en-US" altLang="zh-CN" sz="2400" dirty="0">
              <a:solidFill>
                <a:srgbClr val="FFFF00"/>
              </a:solidFill>
              <a:latin typeface="微软雅黑" panose="020B0503020204020204" charset="-122"/>
              <a:ea typeface="微软雅黑" panose="020B0503020204020204" charset="-122"/>
              <a:cs typeface="Tahoma" panose="020B0604030504040204" pitchFamily="34" charset="0"/>
              <a:sym typeface="+mn-ea"/>
            </a:endParaRPr>
          </a:p>
          <a:p>
            <a:pPr marL="342900" indent="-342900" eaLnBrk="0" latinLnBrk="0" hangingPunct="0">
              <a:lnSpc>
                <a:spcPts val="2860"/>
              </a:lnSpc>
              <a:spcBef>
                <a:spcPct val="20000"/>
              </a:spcBef>
              <a:buClr>
                <a:schemeClr val="accent1"/>
              </a:buClr>
              <a:buSzPct val="50000"/>
              <a:defRPr/>
            </a:pPr>
            <a:r>
              <a:rPr lang="en-US" altLang="zh-CN" sz="2400" b="1" dirty="0" smtClean="0">
                <a:solidFill>
                  <a:srgbClr val="FFFF00"/>
                </a:solidFill>
                <a:latin typeface="Tahoma" panose="020B0604030504040204" pitchFamily="34" charset="0"/>
                <a:cs typeface="Tahoma" panose="020B0604030504040204" pitchFamily="34" charset="0"/>
                <a:sym typeface="+mn-ea"/>
              </a:rPr>
              <a:t>  	All tags can communicate each other  </a:t>
            </a:r>
            <a:endParaRPr lang="en-US" altLang="zh-CN" sz="2400" b="1" dirty="0" smtClean="0">
              <a:solidFill>
                <a:srgbClr val="FFFF00"/>
              </a:solidFill>
              <a:latin typeface="Tahoma" panose="020B0604030504040204" pitchFamily="34" charset="0"/>
              <a:cs typeface="Tahoma" panose="020B0604030504040204" pitchFamily="34" charset="0"/>
            </a:endParaRPr>
          </a:p>
          <a:p>
            <a:pPr marL="342900" indent="-342900" eaLnBrk="0" latinLnBrk="0" hangingPunct="0">
              <a:lnSpc>
                <a:spcPts val="2860"/>
              </a:lnSpc>
              <a:spcBef>
                <a:spcPct val="20000"/>
              </a:spcBef>
              <a:buClr>
                <a:schemeClr val="accent1"/>
              </a:buClr>
              <a:buSzPct val="50000"/>
              <a:buFont typeface="Wingdings 2" pitchFamily="18" charset="2"/>
              <a:buChar char=""/>
              <a:defRPr/>
            </a:pPr>
            <a:r>
              <a:rPr lang="en-US" altLang="zh-CN" sz="2400" b="1" dirty="0" smtClean="0">
                <a:solidFill>
                  <a:srgbClr val="FFFF00"/>
                </a:solidFill>
                <a:latin typeface="Tahoma" panose="020B0604030504040204" pitchFamily="34" charset="0"/>
                <a:cs typeface="Tahoma" panose="020B0604030504040204" pitchFamily="34" charset="0"/>
                <a:sym typeface="+mn-ea"/>
              </a:rPr>
              <a:t>Can handle fast  moving high density tags</a:t>
            </a:r>
            <a:endParaRPr lang="en-US" altLang="zh-CN" sz="2400" b="1" dirty="0" smtClean="0">
              <a:solidFill>
                <a:srgbClr val="FFFF00"/>
              </a:solidFill>
              <a:latin typeface="Tahoma" panose="020B0604030504040204" pitchFamily="34" charset="0"/>
              <a:cs typeface="Tahoma" panose="020B0604030504040204" pitchFamily="34" charset="0"/>
              <a:sym typeface="+mn-ea"/>
            </a:endParaRPr>
          </a:p>
          <a:p>
            <a:pPr marL="342900" indent="-342900" eaLnBrk="0" latinLnBrk="0" hangingPunct="0">
              <a:lnSpc>
                <a:spcPts val="2860"/>
              </a:lnSpc>
              <a:spcBef>
                <a:spcPct val="20000"/>
              </a:spcBef>
              <a:buClr>
                <a:schemeClr val="accent1"/>
              </a:buClr>
              <a:buSzPct val="50000"/>
              <a:buFont typeface="Wingdings 2" pitchFamily="18" charset="2"/>
              <a:buChar char=""/>
              <a:defRPr/>
            </a:pPr>
            <a:r>
              <a:rPr lang="en-US" altLang="zh-CN" sz="2400" b="1" dirty="0" smtClean="0">
                <a:solidFill>
                  <a:srgbClr val="FFFF00"/>
                </a:solidFill>
                <a:latin typeface="Tahoma" panose="020B0604030504040204" pitchFamily="34" charset="0"/>
                <a:cs typeface="Tahoma" panose="020B0604030504040204" pitchFamily="34" charset="0"/>
                <a:sym typeface="+mn-ea"/>
              </a:rPr>
              <a:t>Speed up whole communication process </a:t>
            </a:r>
            <a:r>
              <a:rPr lang="en-US" altLang="zh-CN" sz="2400" b="1" dirty="0">
                <a:solidFill>
                  <a:srgbClr val="FFFF00"/>
                </a:solidFill>
                <a:latin typeface="Tahoma" panose="020B0604030504040204" pitchFamily="34" charset="0"/>
                <a:cs typeface="Tahoma" panose="020B0604030504040204" pitchFamily="34" charset="0"/>
                <a:sym typeface="+mn-ea"/>
              </a:rPr>
              <a:t> </a:t>
            </a:r>
            <a:endParaRPr lang="en-US" altLang="zh-CN" sz="2400" b="1" dirty="0">
              <a:solidFill>
                <a:srgbClr val="FFFF00"/>
              </a:solidFill>
              <a:latin typeface="Tahoma" panose="020B0604030504040204" pitchFamily="34" charset="0"/>
              <a:cs typeface="Tahoma" panose="020B0604030504040204" pitchFamily="34" charset="0"/>
              <a:sym typeface="+mn-ea"/>
            </a:endParaRPr>
          </a:p>
          <a:p>
            <a:pPr marL="342900" indent="-342900" eaLnBrk="0" latinLnBrk="0" hangingPunct="0">
              <a:lnSpc>
                <a:spcPts val="2860"/>
              </a:lnSpc>
              <a:spcBef>
                <a:spcPct val="20000"/>
              </a:spcBef>
              <a:buClr>
                <a:schemeClr val="accent1"/>
              </a:buClr>
              <a:buSzPct val="50000"/>
              <a:buFont typeface="Wingdings 2" pitchFamily="18" charset="2"/>
              <a:buChar char=""/>
              <a:defRPr/>
            </a:pPr>
            <a:r>
              <a:rPr lang="en-US" altLang="zh-CN" sz="2400" b="1" dirty="0">
                <a:solidFill>
                  <a:srgbClr val="FFFF00"/>
                </a:solidFill>
                <a:latin typeface="Tahoma" panose="020B0604030504040204" pitchFamily="34" charset="0"/>
                <a:cs typeface="Tahoma" panose="020B0604030504040204" pitchFamily="34" charset="0"/>
                <a:sym typeface="+mn-ea"/>
              </a:rPr>
              <a:t>Siplex tags can be used as  “dulplex even multi-plex”</a:t>
            </a:r>
            <a:endParaRPr lang="en-US" altLang="zh-CN" sz="2400" b="1" dirty="0">
              <a:solidFill>
                <a:srgbClr val="FFFF00"/>
              </a:solidFill>
              <a:latin typeface="Tahoma" panose="020B0604030504040204" pitchFamily="34" charset="0"/>
              <a:cs typeface="Tahoma" panose="020B0604030504040204" pitchFamily="34" charset="0"/>
            </a:endParaRPr>
          </a:p>
          <a:p>
            <a:pPr marL="342900" indent="-342900" eaLnBrk="0" latinLnBrk="0" hangingPunct="0">
              <a:lnSpc>
                <a:spcPts val="2860"/>
              </a:lnSpc>
              <a:spcBef>
                <a:spcPct val="20000"/>
              </a:spcBef>
              <a:buClr>
                <a:schemeClr val="accent1"/>
              </a:buClr>
              <a:buSzPct val="50000"/>
              <a:buFont typeface="Wingdings 2" pitchFamily="18" charset="2"/>
              <a:buChar char=""/>
              <a:defRPr/>
            </a:pPr>
            <a:endParaRPr lang="en-US" altLang="zh-CN" sz="2400" b="1" dirty="0" smtClean="0">
              <a:solidFill>
                <a:srgbClr val="FFFF00"/>
              </a:solidFill>
              <a:latin typeface="Tahoma" panose="020B0604030504040204" pitchFamily="34" charset="0"/>
              <a:cs typeface="Tahoma" panose="020B0604030504040204" pitchFamily="34" charset="0"/>
            </a:endParaRPr>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18</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1071245" y="610235"/>
            <a:ext cx="10068560" cy="460375"/>
          </a:xfrm>
          <a:prstGeom prst="rect">
            <a:avLst/>
          </a:prstGeom>
          <a:noFill/>
        </p:spPr>
        <p:txBody>
          <a:bodyPr wrap="square" rtlCol="0" anchor="t">
            <a:spAutoFit/>
          </a:bodyPr>
          <a:p>
            <a:pPr algn="ctr" eaLnBrk="0" latinLnBrk="0" hangingPunct="0">
              <a:lnSpc>
                <a:spcPts val="2880"/>
              </a:lnSpc>
              <a:spcBef>
                <a:spcPts val="0"/>
              </a:spcBef>
              <a:buClr>
                <a:schemeClr val="accent1"/>
              </a:buClr>
              <a:buSzPct val="50000"/>
              <a:defRPr/>
            </a:pPr>
            <a:r>
              <a:rPr lang="en-US" altLang="zh-CN" sz="3200" b="1" dirty="0">
                <a:solidFill>
                  <a:srgbClr val="00040E"/>
                </a:solidFill>
                <a:latin typeface="Times New Roman" panose="02020603050405020304" charset="0"/>
                <a:cs typeface="Times New Roman" panose="02020603050405020304" charset="0"/>
                <a:sym typeface="+mn-ea"/>
              </a:rPr>
              <a:t>Synchronization only needed </a:t>
            </a:r>
            <a:endParaRPr lang="en-US" altLang="zh-CN" sz="3200" b="1" dirty="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sp>
        <p:nvSpPr>
          <p:cNvPr id="16" name="灯片编号占位符 15"/>
          <p:cNvSpPr>
            <a:spLocks noGrp="1"/>
          </p:cNvSpPr>
          <p:nvPr>
            <p:ph type="sldNum" sz="quarter" idx="12"/>
          </p:nvPr>
        </p:nvSpPr>
        <p:spPr/>
        <p:txBody>
          <a:bodyPr/>
          <a:p>
            <a:fld id="{49AE70B2-8BF9-45C0-BB95-33D1B9D3A854}" type="slidenum">
              <a:rPr lang="zh-CN" altLang="en-US" smtClean="0"/>
            </a:fld>
            <a:endParaRPr lang="zh-CN" altLang="en-US"/>
          </a:p>
        </p:txBody>
      </p:sp>
      <p:sp>
        <p:nvSpPr>
          <p:cNvPr id="18" name="文本框 17"/>
          <p:cNvSpPr txBox="1"/>
          <p:nvPr/>
        </p:nvSpPr>
        <p:spPr>
          <a:xfrm>
            <a:off x="640715" y="8328025"/>
            <a:ext cx="3129915" cy="419735"/>
          </a:xfrm>
          <a:prstGeom prst="rect">
            <a:avLst/>
          </a:prstGeom>
        </p:spPr>
        <p:txBody>
          <a:bodyPr/>
          <a:p>
            <a:endParaRPr sz="1600"/>
          </a:p>
        </p:txBody>
      </p:sp>
      <p:sp>
        <p:nvSpPr>
          <p:cNvPr id="19" name="文本框 18"/>
          <p:cNvSpPr txBox="1"/>
          <p:nvPr/>
        </p:nvSpPr>
        <p:spPr>
          <a:xfrm>
            <a:off x="4464685" y="-620395"/>
            <a:ext cx="4171315" cy="523240"/>
          </a:xfrm>
          <a:prstGeom prst="rect">
            <a:avLst/>
          </a:prstGeom>
        </p:spPr>
        <p:txBody>
          <a:bodyPr/>
          <a:p>
            <a:endParaRPr sz="1600"/>
          </a:p>
        </p:txBody>
      </p:sp>
      <p:pic>
        <p:nvPicPr>
          <p:cNvPr id="20" name="图片 19"/>
          <p:cNvPicPr/>
          <p:nvPr/>
        </p:nvPicPr>
        <p:blipFill>
          <a:blip r:embed="rId1"/>
        </p:blipFill>
        <p:spPr>
          <a:xfrm>
            <a:off x="3021965" y="1933575"/>
            <a:ext cx="6687820" cy="4377690"/>
          </a:xfrm>
          <a:prstGeom prst="rect">
            <a:avLst/>
          </a:prstGeom>
        </p:spPr>
      </p:pic>
      <p:sp>
        <p:nvSpPr>
          <p:cNvPr id="21" name="文本框 20"/>
          <p:cNvSpPr txBox="1"/>
          <p:nvPr/>
        </p:nvSpPr>
        <p:spPr>
          <a:xfrm>
            <a:off x="4464685" y="6844030"/>
            <a:ext cx="4171315" cy="523240"/>
          </a:xfrm>
          <a:prstGeom prst="rect">
            <a:avLst/>
          </a:prstGeom>
        </p:spPr>
        <p:txBody>
          <a:bodyPr/>
          <a:p>
            <a:endParaRPr sz="1600"/>
          </a:p>
        </p:txBody>
      </p:sp>
      <p:sp>
        <p:nvSpPr>
          <p:cNvPr id="23" name="文本框 22"/>
          <p:cNvSpPr txBox="1"/>
          <p:nvPr/>
        </p:nvSpPr>
        <p:spPr>
          <a:xfrm>
            <a:off x="2524760" y="1143635"/>
            <a:ext cx="7296150" cy="727075"/>
          </a:xfrm>
          <a:prstGeom prst="rect">
            <a:avLst/>
          </a:prstGeom>
          <a:noFill/>
        </p:spPr>
        <p:txBody>
          <a:bodyPr wrap="square" rtlCol="0" anchor="t">
            <a:spAutoFit/>
          </a:bodyPr>
          <a:p>
            <a:pPr indent="0" algn="ctr" fontAlgn="auto">
              <a:lnSpc>
                <a:spcPts val="2480"/>
              </a:lnSpc>
            </a:pPr>
            <a:r>
              <a:rPr lang="en-US" altLang="zh-CN" sz="2400" b="1" dirty="0">
                <a:solidFill>
                  <a:srgbClr val="002060"/>
                </a:solidFill>
                <a:latin typeface="Times New Roman" panose="02020603050405020304" charset="0"/>
                <a:ea typeface="微软雅黑" panose="020B0503020204020204" charset="-122"/>
                <a:cs typeface="Times New Roman" panose="02020603050405020304" charset="0"/>
                <a:sym typeface="+mn-ea"/>
              </a:rPr>
              <a:t>Different from periodical beacon synchronization </a:t>
            </a:r>
            <a:endParaRPr lang="en-US" altLang="zh-CN" sz="2400" b="1" dirty="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0" algn="ctr" fontAlgn="auto">
              <a:lnSpc>
                <a:spcPts val="2480"/>
              </a:lnSpc>
            </a:pPr>
            <a:r>
              <a:rPr lang="en-US" altLang="zh-CN" sz="2400" b="1" dirty="0">
                <a:solidFill>
                  <a:srgbClr val="002060"/>
                </a:solidFill>
                <a:latin typeface="Times New Roman" panose="02020603050405020304" charset="0"/>
                <a:ea typeface="微软雅黑" panose="020B0503020204020204" charset="-122"/>
                <a:cs typeface="Times New Roman" panose="02020603050405020304" charset="0"/>
                <a:sym typeface="+mn-ea"/>
              </a:rPr>
              <a:t>It cuts down power &amp; increases flexibility</a:t>
            </a:r>
            <a:endParaRPr lang="en-US" altLang="zh-CN" sz="2400" b="1" dirty="0">
              <a:solidFill>
                <a:srgbClr val="002060"/>
              </a:solidFill>
              <a:latin typeface="Times New Roman" panose="02020603050405020304" charset="0"/>
              <a:ea typeface="微软雅黑" panose="020B0503020204020204" charset="-122"/>
              <a:cs typeface="Times New Roman" panose="02020603050405020304" charset="0"/>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2</a:t>
            </a:r>
            <a:r>
              <a:rPr lang="en-US" smtClean="0"/>
              <a:t> </a:t>
            </a:r>
            <a:endParaRPr lang="en-US"/>
          </a:p>
        </p:txBody>
      </p:sp>
      <p:sp>
        <p:nvSpPr>
          <p:cNvPr id="2" name="文本框 1"/>
          <p:cNvSpPr txBox="1"/>
          <p:nvPr/>
        </p:nvSpPr>
        <p:spPr>
          <a:xfrm>
            <a:off x="5074285" y="454660"/>
            <a:ext cx="1806575" cy="583565"/>
          </a:xfrm>
          <a:prstGeom prst="rect">
            <a:avLst/>
          </a:prstGeom>
          <a:noFill/>
        </p:spPr>
        <p:txBody>
          <a:bodyPr wrap="square" rtlCol="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00040E"/>
                </a:solidFill>
                <a:latin typeface="Times New Roman" panose="02020603050405020304" charset="0"/>
                <a:cs typeface="Times New Roman" panose="02020603050405020304" charset="0"/>
                <a:sym typeface="+mn-ea"/>
              </a:rPr>
              <a:t>Abstract</a:t>
            </a:r>
            <a:endParaRPr lang="en-GB" altLang="en-US" sz="3200" b="1">
              <a:solidFill>
                <a:srgbClr val="00040E"/>
              </a:solidFill>
              <a:latin typeface="Times New Roman" panose="02020603050405020304" charset="0"/>
              <a:cs typeface="Times New Roman" panose="02020603050405020304" charset="0"/>
              <a:sym typeface="+mn-ea"/>
            </a:endParaRPr>
          </a:p>
        </p:txBody>
      </p:sp>
      <p:sp>
        <p:nvSpPr>
          <p:cNvPr id="5" name="文本框 4"/>
          <p:cNvSpPr txBox="1"/>
          <p:nvPr/>
        </p:nvSpPr>
        <p:spPr>
          <a:xfrm>
            <a:off x="945515" y="1062990"/>
            <a:ext cx="10389235" cy="5228590"/>
          </a:xfrm>
          <a:prstGeom prst="rect">
            <a:avLst/>
          </a:prstGeom>
          <a:noFill/>
        </p:spPr>
        <p:txBody>
          <a:bodyPr wrap="square" rtlCol="0" anchor="t">
            <a:spAutoFit/>
          </a:bodyPr>
          <a:p>
            <a:pPr indent="457200" algn="l" fontAlgn="auto">
              <a:lnSpc>
                <a:spcPts val="2180"/>
              </a:lnSpc>
              <a:defRPr/>
            </a:pPr>
            <a:r>
              <a:rPr lang="en-US" altLang="zh-TW" sz="2400" b="1" dirty="0">
                <a:solidFill>
                  <a:srgbClr val="002060"/>
                </a:solidFill>
                <a:latin typeface="Times New Roman" panose="02020603050405020304" charset="0"/>
                <a:cs typeface="Times New Roman" panose="02020603050405020304" charset="0"/>
                <a:sym typeface="+mn-ea"/>
              </a:rPr>
              <a:t> LDSW (low duty cycle smart wireless)</a:t>
            </a:r>
            <a:r>
              <a:rPr lang="en-US" altLang="zh-CN" sz="2400" b="1" dirty="0">
                <a:solidFill>
                  <a:srgbClr val="002060"/>
                </a:solidFill>
                <a:latin typeface="Times New Roman" panose="02020603050405020304" charset="0"/>
                <a:cs typeface="Times New Roman" panose="02020603050405020304" charset="0"/>
                <a:sym typeface="+mn-ea"/>
              </a:rPr>
              <a:t> will meet the chanllenges </a:t>
            </a:r>
            <a:r>
              <a:rPr lang="en-US" altLang="zh-CN" sz="24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identified in the IEEE PAR document.</a:t>
            </a:r>
            <a:r>
              <a:rPr lang="en-US" altLang="zh-CN" sz="24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 </a:t>
            </a:r>
            <a:endParaRPr lang="en-US" altLang="zh-CN" sz="2400" b="1" dirty="0" smtClean="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457200" algn="l" fontAlgn="auto">
              <a:lnSpc>
                <a:spcPts val="2180"/>
              </a:lnSpc>
              <a:defRPr/>
            </a:pPr>
            <a:endParaRPr lang="en-US" altLang="zh-CN" sz="2400" dirty="0" smtClean="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457200" algn="l" fontAlgn="auto">
              <a:lnSpc>
                <a:spcPts val="2180"/>
              </a:lnSpc>
              <a:defRPr/>
            </a:pPr>
            <a:r>
              <a:rPr lang="en-US" altLang="zh-CN" sz="2400" dirty="0">
                <a:solidFill>
                  <a:srgbClr val="002060"/>
                </a:solidFill>
                <a:latin typeface="Times New Roman" panose="02020603050405020304" charset="0"/>
                <a:cs typeface="Times New Roman" panose="02020603050405020304" charset="0"/>
                <a:sym typeface="+mn-ea"/>
              </a:rPr>
              <a:t> </a:t>
            </a:r>
            <a:r>
              <a:rPr lang="en-US" altLang="zh-CN" sz="2400" b="1" dirty="0">
                <a:solidFill>
                  <a:srgbClr val="002060"/>
                </a:solidFill>
                <a:latin typeface="Times New Roman" panose="02020603050405020304" charset="0"/>
                <a:cs typeface="Times New Roman" panose="02020603050405020304" charset="0"/>
                <a:sym typeface="+mn-ea"/>
              </a:rPr>
              <a:t>LDSW tag is for identification as well as for IoT applications</a:t>
            </a:r>
            <a:r>
              <a:rPr lang="en-US" altLang="zh-CN" sz="2400" dirty="0">
                <a:solidFill>
                  <a:srgbClr val="002060"/>
                </a:solidFill>
                <a:latin typeface="Times New Roman" panose="02020603050405020304" charset="0"/>
                <a:cs typeface="Times New Roman" panose="02020603050405020304" charset="0"/>
                <a:sym typeface="+mn-ea"/>
              </a:rPr>
              <a:t>. It can connect  &amp; control sensors, contollers, and location modules, while it is in </a:t>
            </a:r>
            <a:r>
              <a:rPr lang="en-US" altLang="zh-CN" sz="2400">
                <a:solidFill>
                  <a:srgbClr val="002060"/>
                </a:solidFill>
                <a:latin typeface="Times New Roman" panose="02020603050405020304" charset="0"/>
                <a:ea typeface="微软雅黑" panose="020B0503020204020204" charset="-122"/>
                <a:cs typeface="Times New Roman" panose="02020603050405020304" charset="0"/>
                <a:sym typeface="+mn-ea"/>
              </a:rPr>
              <a:t> a very low duty cycle working mode of periodical sleeping and waking up monitoring for </a:t>
            </a:r>
            <a:r>
              <a:rPr lang="en-US" altLang="zh-CN" sz="2400" dirty="0" smtClean="0">
                <a:solidFill>
                  <a:srgbClr val="002060"/>
                </a:solidFill>
                <a:latin typeface="Times New Roman" panose="02020603050405020304" charset="0"/>
                <a:cs typeface="Times New Roman" panose="02020603050405020304" charset="0"/>
                <a:sym typeface="+mn-ea"/>
              </a:rPr>
              <a:t>identification purpose</a:t>
            </a:r>
            <a:r>
              <a:rPr lang="en-US" altLang="zh-CN" sz="2400" dirty="0">
                <a:solidFill>
                  <a:srgbClr val="002060"/>
                </a:solidFill>
                <a:latin typeface="Times New Roman" panose="02020603050405020304" charset="0"/>
                <a:cs typeface="Times New Roman" panose="02020603050405020304" charset="0"/>
                <a:sym typeface="+mn-ea"/>
              </a:rPr>
              <a:t>. </a:t>
            </a:r>
            <a:endParaRPr lang="en-US" altLang="zh-CN" sz="2400" dirty="0">
              <a:solidFill>
                <a:srgbClr val="002060"/>
              </a:solidFill>
              <a:latin typeface="Times New Roman" panose="02020603050405020304" charset="0"/>
              <a:cs typeface="Times New Roman" panose="02020603050405020304" charset="0"/>
              <a:sym typeface="+mn-ea"/>
            </a:endParaRPr>
          </a:p>
          <a:p>
            <a:pPr indent="457200" algn="l" fontAlgn="auto">
              <a:lnSpc>
                <a:spcPts val="2480"/>
              </a:lnSpc>
              <a:defRPr/>
            </a:pPr>
            <a:r>
              <a:rPr lang="en-US" altLang="zh-CN" sz="2400" b="1" dirty="0">
                <a:solidFill>
                  <a:srgbClr val="002060"/>
                </a:solidFill>
                <a:latin typeface="Times New Roman" panose="02020603050405020304" charset="0"/>
                <a:cs typeface="Times New Roman" panose="02020603050405020304" charset="0"/>
                <a:sym typeface="+mn-ea"/>
              </a:rPr>
              <a:t>It can handle </a:t>
            </a:r>
            <a:r>
              <a:rPr lang="en-US" altLang="zh-TW" sz="2400" b="1" dirty="0">
                <a:solidFill>
                  <a:srgbClr val="002060"/>
                </a:solidFill>
                <a:latin typeface="Times New Roman" panose="02020603050405020304" charset="0"/>
                <a:cs typeface="Times New Roman" panose="02020603050405020304" charset="0"/>
                <a:sym typeface="+mn-ea"/>
              </a:rPr>
              <a:t>various</a:t>
            </a:r>
            <a:r>
              <a:rPr lang="en-US" altLang="zh-TW" sz="2400" b="1" dirty="0">
                <a:solidFill>
                  <a:srgbClr val="002060"/>
                </a:solidFill>
                <a:latin typeface="Times New Roman" panose="02020603050405020304" charset="0"/>
                <a:cs typeface="Times New Roman" panose="02020603050405020304" charset="0"/>
                <a:sym typeface="+mn-ea"/>
              </a:rPr>
              <a:t> IoT applications</a:t>
            </a:r>
            <a:r>
              <a:rPr lang="en-US" altLang="zh-TW" sz="2400" dirty="0">
                <a:solidFill>
                  <a:srgbClr val="002060"/>
                </a:solidFill>
                <a:latin typeface="Times New Roman" panose="02020603050405020304" charset="0"/>
                <a:cs typeface="Times New Roman" panose="02020603050405020304" charset="0"/>
                <a:sym typeface="+mn-ea"/>
              </a:rPr>
              <a:t> in a cost-effective way.</a:t>
            </a:r>
            <a:r>
              <a:rPr lang="en-US" altLang="zh-CN" sz="2400" dirty="0">
                <a:solidFill>
                  <a:srgbClr val="002060"/>
                </a:solidFill>
                <a:latin typeface="Times New Roman" panose="02020603050405020304" charset="0"/>
                <a:cs typeface="Times New Roman" panose="02020603050405020304" charset="0"/>
                <a:sym typeface="+mn-ea"/>
              </a:rPr>
              <a:t> </a:t>
            </a:r>
            <a:r>
              <a:rPr lang="en-US" altLang="zh-TW" sz="2400" dirty="0">
                <a:solidFill>
                  <a:srgbClr val="002060"/>
                </a:solidFill>
                <a:latin typeface="Times New Roman" panose="02020603050405020304" charset="0"/>
                <a:cs typeface="Times New Roman" panose="02020603050405020304" charset="0"/>
                <a:sym typeface="+mn-ea"/>
              </a:rPr>
              <a:t>This includes dealing with high volume end devices, no matter they are at fixed location or in fast moving state, with their IDs known or not. </a:t>
            </a:r>
            <a:endParaRPr lang="en-US" altLang="zh-CN" sz="2400" dirty="0" smtClean="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457200" algn="l" fontAlgn="auto">
              <a:lnSpc>
                <a:spcPts val="2480"/>
              </a:lnSpc>
              <a:defRPr/>
            </a:pPr>
            <a:r>
              <a:rPr lang="en-US" altLang="zh-CN" sz="2400" b="1">
                <a:solidFill>
                  <a:srgbClr val="002060"/>
                </a:solidFill>
                <a:latin typeface="Times New Roman" panose="02020603050405020304" charset="0"/>
                <a:ea typeface="微软雅黑" panose="020B0503020204020204" charset="-122"/>
                <a:cs typeface="Times New Roman" panose="02020603050405020304" charset="0"/>
                <a:sym typeface="+mn-ea"/>
              </a:rPr>
              <a:t>Any LDSW device can initiate a communication</a:t>
            </a:r>
            <a:r>
              <a:rPr lang="en-US" altLang="zh-CN" sz="2400">
                <a:solidFill>
                  <a:srgbClr val="002060"/>
                </a:solidFill>
                <a:latin typeface="Times New Roman" panose="02020603050405020304" charset="0"/>
                <a:ea typeface="微软雅黑" panose="020B0503020204020204" charset="-122"/>
                <a:cs typeface="Times New Roman" panose="02020603050405020304" charset="0"/>
                <a:sym typeface="+mn-ea"/>
              </a:rPr>
              <a:t> </a:t>
            </a:r>
            <a:r>
              <a:rPr lang="en-US" altLang="zh-CN" sz="2400" b="1">
                <a:solidFill>
                  <a:srgbClr val="002060"/>
                </a:solidFill>
                <a:latin typeface="Times New Roman" panose="02020603050405020304" charset="0"/>
                <a:ea typeface="微软雅黑" panose="020B0503020204020204" charset="-122"/>
                <a:cs typeface="Times New Roman" panose="02020603050405020304" charset="0"/>
                <a:sym typeface="+mn-ea"/>
              </a:rPr>
              <a:t>at any time</a:t>
            </a:r>
            <a:r>
              <a:rPr lang="en-US" altLang="zh-CN" sz="2400">
                <a:solidFill>
                  <a:srgbClr val="002060"/>
                </a:solidFill>
                <a:latin typeface="Times New Roman" panose="02020603050405020304" charset="0"/>
                <a:ea typeface="微软雅黑" panose="020B0503020204020204" charset="-122"/>
                <a:cs typeface="Times New Roman" panose="02020603050405020304" charset="0"/>
                <a:sym typeface="+mn-ea"/>
              </a:rPr>
              <a:t> by continously and uninterruptedly transmitting wake-up signals to target devices  in a period of time longer than the sleep &amp; wake-up cycle of the target devices , to wake them up and set a communication just in 1 second. </a:t>
            </a:r>
            <a:endParaRPr lang="en-US" altLang="zh-CN" sz="240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457200" algn="l" fontAlgn="auto">
              <a:lnSpc>
                <a:spcPts val="2480"/>
              </a:lnSpc>
            </a:pPr>
            <a:r>
              <a:rPr lang="en-US" altLang="zh-CN" sz="2400" b="1" dirty="0">
                <a:solidFill>
                  <a:srgbClr val="00040E"/>
                </a:solidFill>
                <a:latin typeface="Times New Roman" panose="02020603050405020304" charset="0"/>
                <a:cs typeface="Times New Roman" panose="02020603050405020304" charset="0"/>
                <a:sym typeface="+mn-ea"/>
              </a:rPr>
              <a:t>Doing synchronization only at any needed time. </a:t>
            </a:r>
            <a:r>
              <a:rPr lang="en-US" altLang="zh-CN" sz="2400" dirty="0">
                <a:solidFill>
                  <a:srgbClr val="00040E"/>
                </a:solidFill>
                <a:latin typeface="Times New Roman" panose="02020603050405020304" charset="0"/>
                <a:cs typeface="Times New Roman" panose="02020603050405020304" charset="0"/>
                <a:sym typeface="+mn-ea"/>
              </a:rPr>
              <a:t>T</a:t>
            </a:r>
            <a:r>
              <a:rPr lang="en-US" altLang="zh-CN" sz="2400" dirty="0">
                <a:solidFill>
                  <a:srgbClr val="00040E"/>
                </a:solidFill>
                <a:latin typeface="Times New Roman" panose="02020603050405020304" charset="0"/>
                <a:cs typeface="Times New Roman" panose="02020603050405020304" charset="0"/>
                <a:sym typeface="+mn-ea"/>
              </a:rPr>
              <a:t>his is d</a:t>
            </a:r>
            <a:r>
              <a:rPr lang="en-US" altLang="zh-CN" sz="2400" dirty="0">
                <a:solidFill>
                  <a:srgbClr val="002060"/>
                </a:solidFill>
                <a:latin typeface="Times New Roman" panose="02020603050405020304" charset="0"/>
                <a:ea typeface="微软雅黑" panose="020B0503020204020204" charset="-122"/>
                <a:cs typeface="Times New Roman" panose="02020603050405020304" charset="0"/>
                <a:sym typeface="+mn-ea"/>
              </a:rPr>
              <a:t>ifferent from periodical beacon synchronization. It cuts down power &amp; increases flexibility</a:t>
            </a:r>
            <a:endParaRPr lang="en-US" altLang="zh-CN" sz="2400">
              <a:solidFill>
                <a:srgbClr val="002060"/>
              </a:solidFill>
              <a:latin typeface="Times New Roman" panose="02020603050405020304" charset="0"/>
              <a:ea typeface="微软雅黑" panose="020B0503020204020204" charset="-122"/>
              <a:cs typeface="Times New Roman" panose="02020603050405020304" charset="0"/>
              <a:sym typeface="+mn-ea"/>
            </a:endParaRPr>
          </a:p>
          <a:p>
            <a:pPr indent="457200" algn="l" fontAlgn="auto">
              <a:lnSpc>
                <a:spcPts val="2480"/>
              </a:lnSpc>
              <a:defRPr/>
            </a:pPr>
            <a:endParaRPr lang="en-US" altLang="zh-CN" sz="2400" dirty="0" smtClean="0">
              <a:solidFill>
                <a:srgbClr val="002060"/>
              </a:solidFill>
              <a:latin typeface="Times New Roman" panose="02020603050405020304" charset="0"/>
              <a:ea typeface="微软雅黑" panose="020B0503020204020204" charset="-122"/>
              <a:cs typeface="Times New Roman" panose="02020603050405020304" charset="0"/>
              <a:sym typeface="+mn-ea"/>
            </a:endParaRPr>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19</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2243455" y="622300"/>
            <a:ext cx="7800975" cy="583565"/>
          </a:xfrm>
          <a:prstGeom prst="rect">
            <a:avLst/>
          </a:prstGeom>
          <a:noFill/>
        </p:spPr>
        <p:txBody>
          <a:bodyPr wrap="square" rtlCol="0" anchor="t">
            <a:spAutoFit/>
          </a:bodyPr>
          <a:p>
            <a:pPr algn="ctr" eaLnBrk="0" hangingPunct="0">
              <a:spcBef>
                <a:spcPct val="20000"/>
              </a:spcBef>
              <a:buClr>
                <a:schemeClr val="accent1"/>
              </a:buClr>
              <a:buSzPct val="50000"/>
              <a:buFont typeface="Wingdings 2" pitchFamily="18" charset="2"/>
              <a:buNone/>
              <a:defRPr/>
            </a:pPr>
            <a:r>
              <a:rPr lang="en-US" altLang="zh-CN" sz="3200" b="1" dirty="0" smtClean="0">
                <a:solidFill>
                  <a:srgbClr val="00B0F0"/>
                </a:solidFill>
                <a:latin typeface="Times New Roman" panose="02020603050405020304" charset="0"/>
                <a:cs typeface="Times New Roman" panose="02020603050405020304" charset="0"/>
                <a:sym typeface="+mn-ea"/>
              </a:rPr>
              <a:t>ApplicationA</a:t>
            </a:r>
            <a:r>
              <a:rPr lang="zh-CN" altLang="en-US" sz="3200" b="1" dirty="0" smtClean="0">
                <a:solidFill>
                  <a:srgbClr val="00040E"/>
                </a:solidFill>
                <a:latin typeface="Times New Roman" panose="02020603050405020304" charset="0"/>
                <a:cs typeface="Times New Roman" panose="02020603050405020304" charset="0"/>
                <a:sym typeface="+mn-ea"/>
              </a:rPr>
              <a:t>：</a:t>
            </a:r>
            <a:r>
              <a:rPr lang="en-US" altLang="zh-CN" sz="3200" b="1" dirty="0" smtClean="0">
                <a:solidFill>
                  <a:srgbClr val="00040E"/>
                </a:solidFill>
                <a:latin typeface="Times New Roman" panose="02020603050405020304" charset="0"/>
                <a:cs typeface="Times New Roman" panose="02020603050405020304" charset="0"/>
                <a:sym typeface="+mn-ea"/>
              </a:rPr>
              <a:t>accurate indoor location</a:t>
            </a:r>
            <a:endParaRPr lang="en-US" altLang="zh-CN" sz="3200" b="1" dirty="0" smtClean="0">
              <a:solidFill>
                <a:srgbClr val="00040E"/>
              </a:solidFill>
              <a:latin typeface="Times New Roman" panose="02020603050405020304" charset="0"/>
              <a:cs typeface="Times New Roman" panose="02020603050405020304" charset="0"/>
              <a:sym typeface="+mn-ea"/>
            </a:endParaRPr>
          </a:p>
        </p:txBody>
      </p:sp>
      <p:sp>
        <p:nvSpPr>
          <p:cNvPr id="10" name="文本框 9"/>
          <p:cNvSpPr txBox="1"/>
          <p:nvPr/>
        </p:nvSpPr>
        <p:spPr>
          <a:xfrm>
            <a:off x="1023620" y="1223645"/>
            <a:ext cx="10203815" cy="829945"/>
          </a:xfrm>
          <a:prstGeom prst="rect">
            <a:avLst/>
          </a:prstGeom>
          <a:noFill/>
        </p:spPr>
        <p:txBody>
          <a:bodyPr wrap="square" rtlCol="0" anchor="t">
            <a:spAutoFit/>
          </a:bodyPr>
          <a:p>
            <a:pPr algn="ctr"/>
            <a:r>
              <a:rPr lang="en-US" altLang="zh-CN" sz="2400" dirty="0" smtClean="0">
                <a:solidFill>
                  <a:srgbClr val="00040E"/>
                </a:solidFill>
                <a:latin typeface="Times New Roman" panose="02020603050405020304" charset="0"/>
                <a:cs typeface="Times New Roman" panose="02020603050405020304" charset="0"/>
                <a:sym typeface="+mn-ea"/>
              </a:rPr>
              <a:t>Taking advantages of multi-channel collaboration &amp; dynamic timing,            simple low cost tags can be used for tag location</a:t>
            </a:r>
            <a:endParaRPr lang="en-US" altLang="zh-CN" sz="2400" dirty="0" smtClean="0">
              <a:solidFill>
                <a:srgbClr val="00040E"/>
              </a:solidFill>
              <a:latin typeface="Times New Roman" panose="02020603050405020304" charset="0"/>
              <a:cs typeface="Times New Roman" panose="02020603050405020304" charset="0"/>
              <a:sym typeface="+mn-ea"/>
            </a:endParaRPr>
          </a:p>
        </p:txBody>
      </p:sp>
      <p:sp>
        <p:nvSpPr>
          <p:cNvPr id="12" name="文本框 11"/>
          <p:cNvSpPr txBox="1"/>
          <p:nvPr/>
        </p:nvSpPr>
        <p:spPr>
          <a:xfrm>
            <a:off x="3556000" y="250825"/>
            <a:ext cx="5080000" cy="635000"/>
          </a:xfrm>
          <a:prstGeom prst="rect">
            <a:avLst/>
          </a:prstGeom>
        </p:spPr>
        <p:txBody>
          <a:bodyPr/>
          <a:p>
            <a:endParaRPr sz="1600"/>
          </a:p>
        </p:txBody>
      </p:sp>
      <p:pic>
        <p:nvPicPr>
          <p:cNvPr id="14" name="图片 13"/>
          <p:cNvPicPr/>
          <p:nvPr/>
        </p:nvPicPr>
        <p:blipFill>
          <a:blip r:embed="rId1"/>
        </p:blipFill>
        <p:spPr>
          <a:xfrm>
            <a:off x="2402205" y="2164080"/>
            <a:ext cx="7569200" cy="4011930"/>
          </a:xfrm>
          <a:prstGeom prst="rect">
            <a:avLst/>
          </a:prstGeom>
          <a:ln w="28575">
            <a:solidFill>
              <a:schemeClr val="tx1"/>
            </a:solidFill>
          </a:ln>
        </p:spPr>
      </p:pic>
      <p:sp>
        <p:nvSpPr>
          <p:cNvPr id="16" name="灯片编号占位符 1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20</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1710690" y="597535"/>
            <a:ext cx="8402320" cy="583565"/>
          </a:xfrm>
          <a:prstGeom prst="rect">
            <a:avLst/>
          </a:prstGeom>
          <a:noFill/>
        </p:spPr>
        <p:txBody>
          <a:bodyPr wrap="square" rtlCol="0" anchor="t">
            <a:spAutoFit/>
          </a:bodyPr>
          <a:p>
            <a:pPr algn="ctr" eaLnBrk="0" hangingPunct="0">
              <a:spcBef>
                <a:spcPct val="20000"/>
              </a:spcBef>
              <a:buClr>
                <a:schemeClr val="accent1"/>
              </a:buClr>
              <a:buSzPct val="50000"/>
              <a:buFont typeface="Wingdings 2" pitchFamily="18" charset="2"/>
              <a:buNone/>
              <a:defRPr/>
            </a:pPr>
            <a:r>
              <a:rPr lang="en-US" altLang="zh-CN" sz="3200" b="1" dirty="0" smtClean="0">
                <a:solidFill>
                  <a:srgbClr val="00B0F0"/>
                </a:solidFill>
                <a:latin typeface="Times New Roman" panose="02020603050405020304" charset="0"/>
                <a:cs typeface="Times New Roman" panose="02020603050405020304" charset="0"/>
                <a:sym typeface="+mn-ea"/>
              </a:rPr>
              <a:t>ApplicationB</a:t>
            </a:r>
            <a:r>
              <a:rPr lang="zh-CN" altLang="en-US" sz="3200" b="1" dirty="0" smtClean="0">
                <a:solidFill>
                  <a:srgbClr val="00040E"/>
                </a:solidFill>
                <a:latin typeface="Times New Roman" panose="02020603050405020304" charset="0"/>
                <a:cs typeface="Times New Roman" panose="02020603050405020304" charset="0"/>
                <a:sym typeface="+mn-ea"/>
              </a:rPr>
              <a:t>：</a:t>
            </a:r>
            <a:r>
              <a:rPr lang="en-US" altLang="zh-CN" sz="3200" b="1" dirty="0">
                <a:solidFill>
                  <a:srgbClr val="00040E"/>
                </a:solidFill>
                <a:latin typeface="Times New Roman" panose="02020603050405020304" charset="0"/>
                <a:cs typeface="Times New Roman" panose="02020603050405020304" charset="0"/>
                <a:sym typeface="+mn-ea"/>
              </a:rPr>
              <a:t>a</a:t>
            </a:r>
            <a:r>
              <a:rPr lang="en-US" altLang="zh-CN" sz="3200" b="1" dirty="0">
                <a:solidFill>
                  <a:srgbClr val="00040E"/>
                </a:solidFill>
                <a:latin typeface="Times New Roman" panose="02020603050405020304" charset="0"/>
                <a:cs typeface="Times New Roman" panose="02020603050405020304" charset="0"/>
                <a:sym typeface="+mn-ea"/>
              </a:rPr>
              <a:t>ccurate outdoor location </a:t>
            </a:r>
            <a:endParaRPr lang="zh-CN" altLang="en-US" sz="3200" b="1" dirty="0">
              <a:solidFill>
                <a:srgbClr val="00040E"/>
              </a:solidFill>
              <a:latin typeface="Times New Roman" panose="02020603050405020304" charset="0"/>
              <a:cs typeface="Times New Roman" panose="02020603050405020304" charset="0"/>
              <a:sym typeface="+mn-ea"/>
            </a:endParaRPr>
          </a:p>
        </p:txBody>
      </p:sp>
      <p:sp>
        <p:nvSpPr>
          <p:cNvPr id="10" name="文本框 9"/>
          <p:cNvSpPr txBox="1"/>
          <p:nvPr/>
        </p:nvSpPr>
        <p:spPr>
          <a:xfrm>
            <a:off x="867410" y="1781810"/>
            <a:ext cx="10126980" cy="655320"/>
          </a:xfrm>
          <a:prstGeom prst="rect">
            <a:avLst/>
          </a:prstGeom>
          <a:noFill/>
        </p:spPr>
        <p:txBody>
          <a:bodyPr wrap="square" rtlCol="0" anchor="t">
            <a:spAutoFit/>
          </a:bodyPr>
          <a:p>
            <a:pPr algn="ctr" eaLnBrk="0" hangingPunct="0">
              <a:lnSpc>
                <a:spcPts val="2200"/>
              </a:lnSpc>
              <a:spcBef>
                <a:spcPct val="20000"/>
              </a:spcBef>
              <a:buClr>
                <a:schemeClr val="accent1"/>
              </a:buClr>
              <a:buSzPct val="50000"/>
              <a:buFont typeface="Wingdings 2" pitchFamily="18" charset="2"/>
              <a:buNone/>
              <a:defRPr/>
            </a:pPr>
            <a:r>
              <a:rPr lang="en-US" altLang="zh-CN" sz="2400" dirty="0" smtClean="0">
                <a:solidFill>
                  <a:srgbClr val="00040E"/>
                </a:solidFill>
                <a:latin typeface="Times New Roman" panose="02020603050405020304" charset="0"/>
                <a:ea typeface="+mj-ea"/>
                <a:cs typeface="Times New Roman" panose="02020603050405020304" charset="0"/>
                <a:sym typeface="+mn-ea"/>
              </a:rPr>
              <a:t>Sending </a:t>
            </a:r>
            <a:r>
              <a:rPr lang="en-US" altLang="zh-CN" sz="2400" dirty="0">
                <a:solidFill>
                  <a:srgbClr val="00040E"/>
                </a:solidFill>
                <a:latin typeface="Times New Roman" panose="02020603050405020304" charset="0"/>
                <a:ea typeface="+mj-ea"/>
                <a:cs typeface="Times New Roman" panose="02020603050405020304" charset="0"/>
                <a:sym typeface="+mn-ea"/>
              </a:rPr>
              <a:t>a command to </a:t>
            </a:r>
            <a:r>
              <a:rPr lang="en-US" altLang="zh-CN" sz="2400" dirty="0" smtClean="0">
                <a:solidFill>
                  <a:srgbClr val="00040E"/>
                </a:solidFill>
                <a:latin typeface="Times New Roman" panose="02020603050405020304" charset="0"/>
                <a:ea typeface="+mj-ea"/>
                <a:cs typeface="Times New Roman" panose="02020603050405020304" charset="0"/>
                <a:sym typeface="+mn-ea"/>
              </a:rPr>
              <a:t>turn on GPS to get location information, and turn GPS off right after received location information will save a lot of power </a:t>
            </a:r>
            <a:endParaRPr lang="en-US" altLang="zh-CN" sz="2400" dirty="0" smtClean="0">
              <a:solidFill>
                <a:srgbClr val="00040E"/>
              </a:solidFill>
              <a:latin typeface="Times New Roman" panose="02020603050405020304" charset="0"/>
              <a:ea typeface="+mj-ea"/>
              <a:cs typeface="Times New Roman" panose="02020603050405020304" charset="0"/>
              <a:sym typeface="+mn-ea"/>
            </a:endParaRPr>
          </a:p>
        </p:txBody>
      </p:sp>
      <p:sp>
        <p:nvSpPr>
          <p:cNvPr id="12" name="圆角矩形 11"/>
          <p:cNvSpPr/>
          <p:nvPr/>
        </p:nvSpPr>
        <p:spPr>
          <a:xfrm>
            <a:off x="2806700" y="1315085"/>
            <a:ext cx="6284595" cy="431800"/>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spcBef>
                <a:spcPct val="20000"/>
              </a:spcBef>
              <a:buClr>
                <a:schemeClr val="accent1"/>
              </a:buClr>
              <a:buSzPct val="50000"/>
              <a:buFont typeface="Wingdings 2" pitchFamily="18" charset="2"/>
              <a:buNone/>
              <a:defRPr/>
            </a:pPr>
            <a:r>
              <a:rPr lang="en-US" altLang="zh-CN" b="1" dirty="0" smtClean="0">
                <a:solidFill>
                  <a:srgbClr val="FFFF00"/>
                </a:solidFill>
                <a:latin typeface="Arial" panose="020B0604020202020204" pitchFamily="34" charset="0"/>
                <a:sym typeface="+mn-ea"/>
              </a:rPr>
              <a:t>LDSW </a:t>
            </a:r>
            <a:r>
              <a:rPr lang="en-US" altLang="zh-CN" b="1" dirty="0">
                <a:solidFill>
                  <a:srgbClr val="FFFF00"/>
                </a:solidFill>
                <a:latin typeface="Arial" panose="020B0604020202020204" pitchFamily="34" charset="0"/>
                <a:sym typeface="+mn-ea"/>
              </a:rPr>
              <a:t>tag + GPS module = LDSW satellite location tag </a:t>
            </a:r>
            <a:endParaRPr lang="en-US" altLang="zh-CN" b="1" dirty="0">
              <a:solidFill>
                <a:srgbClr val="FFFF00"/>
              </a:solidFill>
              <a:latin typeface="Arial" panose="020B0604020202020204" pitchFamily="34" charset="0"/>
              <a:sym typeface="+mn-ea"/>
            </a:endParaRPr>
          </a:p>
        </p:txBody>
      </p:sp>
      <p:pic>
        <p:nvPicPr>
          <p:cNvPr id="15" name="图片 14"/>
          <p:cNvPicPr/>
          <p:nvPr/>
        </p:nvPicPr>
        <p:blipFill>
          <a:blip r:embed="rId1"/>
        </p:blipFill>
        <p:spPr>
          <a:xfrm>
            <a:off x="1501775" y="2517775"/>
            <a:ext cx="8764270" cy="3527425"/>
          </a:xfrm>
          <a:prstGeom prst="rect">
            <a:avLst/>
          </a:prstGeom>
        </p:spPr>
      </p:pic>
      <p:sp>
        <p:nvSpPr>
          <p:cNvPr id="16" name="文本框 15"/>
          <p:cNvSpPr txBox="1"/>
          <p:nvPr/>
        </p:nvSpPr>
        <p:spPr>
          <a:xfrm>
            <a:off x="1753235" y="5900420"/>
            <a:ext cx="5080000" cy="635000"/>
          </a:xfrm>
          <a:prstGeom prst="rect">
            <a:avLst/>
          </a:prstGeom>
        </p:spPr>
        <p:txBody>
          <a:bodyPr/>
          <a:p>
            <a:endParaRPr sz="1600"/>
          </a:p>
        </p:txBody>
      </p:sp>
      <p:sp>
        <p:nvSpPr>
          <p:cNvPr id="17" name="灯片编号占位符 16"/>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21</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2874010" y="639445"/>
            <a:ext cx="6096000" cy="583565"/>
          </a:xfrm>
          <a:prstGeom prst="rect">
            <a:avLst/>
          </a:prstGeom>
          <a:noFill/>
        </p:spPr>
        <p:txBody>
          <a:bodyPr wrap="square" rtlCol="0" anchor="t">
            <a:spAutoFit/>
          </a:bodyPr>
          <a:p>
            <a:pPr algn="ctr">
              <a:spcBef>
                <a:spcPct val="20000"/>
              </a:spcBef>
              <a:buClr>
                <a:schemeClr val="accent1"/>
              </a:buClr>
              <a:buSzPct val="50000"/>
              <a:buFont typeface="Wingdings 2" pitchFamily="18" charset="2"/>
              <a:buNone/>
              <a:defRPr/>
            </a:pPr>
            <a:r>
              <a:rPr lang="en-US" altLang="zh-CN" sz="3200" b="1" dirty="0" smtClean="0">
                <a:solidFill>
                  <a:srgbClr val="00040E"/>
                </a:solidFill>
                <a:latin typeface="Times New Roman" panose="02020603050405020304" charset="0"/>
                <a:cs typeface="Times New Roman" panose="02020603050405020304" charset="0"/>
                <a:sym typeface="+mn-ea"/>
              </a:rPr>
              <a:t>Summary</a:t>
            </a:r>
            <a:endParaRPr lang="en-US" altLang="zh-CN" sz="3200" b="1" dirty="0" smtClean="0">
              <a:solidFill>
                <a:srgbClr val="00040E"/>
              </a:solidFill>
              <a:latin typeface="Times New Roman" panose="02020603050405020304" charset="0"/>
              <a:cs typeface="Times New Roman" panose="02020603050405020304" charset="0"/>
              <a:sym typeface="+mn-ea"/>
            </a:endParaRPr>
          </a:p>
        </p:txBody>
      </p:sp>
      <p:sp>
        <p:nvSpPr>
          <p:cNvPr id="10" name="圆角矩形 9"/>
          <p:cNvSpPr/>
          <p:nvPr/>
        </p:nvSpPr>
        <p:spPr>
          <a:xfrm>
            <a:off x="963930" y="1293495"/>
            <a:ext cx="10483215" cy="4498340"/>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 LDSW is a new generation of active RFID, meeting </a:t>
            </a:r>
            <a:r>
              <a:rPr lang="en-US" altLang="zh-CN" sz="2000" b="1" dirty="0">
                <a:solidFill>
                  <a:srgbClr val="FFFF00"/>
                </a:solidFill>
                <a:latin typeface="微软雅黑" panose="020B0503020204020204" charset="-122"/>
                <a:ea typeface="微软雅黑" panose="020B0503020204020204" charset="-122"/>
                <a:cs typeface="Times New Roman" panose="02020603050405020304" charset="0"/>
                <a:sym typeface="+mn-ea"/>
              </a:rPr>
              <a:t>all the </a:t>
            </a:r>
            <a:r>
              <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requirements</a:t>
            </a:r>
            <a:endPar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   identified in the PAR document:</a:t>
            </a:r>
            <a:endPar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   </a:t>
            </a:r>
            <a:r>
              <a:rPr lang="en-US" altLang="zh-CN" sz="1400" b="1" u="sng" dirty="0">
                <a:solidFill>
                  <a:schemeClr val="bg1"/>
                </a:solidFill>
                <a:latin typeface="微软雅黑" panose="020B0503020204020204" charset="-122"/>
                <a:ea typeface="微软雅黑" panose="020B0503020204020204" charset="-122"/>
                <a:sym typeface="+mn-ea"/>
              </a:rPr>
              <a:t>“IEEE 802.15.4f Active RFID PAR Submittal from the RFID Study Group”.</a:t>
            </a:r>
            <a:r>
              <a:rPr lang="en-US" altLang="zh-CN" sz="2000" b="1" dirty="0">
                <a:solidFill>
                  <a:srgbClr val="FFFF00"/>
                </a:solidFill>
                <a:latin typeface="微软雅黑" panose="020B0503020204020204" charset="-122"/>
                <a:ea typeface="微软雅黑" panose="020B0503020204020204" charset="-122"/>
                <a:sym typeface="+mn-ea"/>
              </a:rPr>
              <a:t> </a:t>
            </a:r>
            <a:endParaRPr lang="en-US" altLang="zh-CN" sz="2000" b="1" dirty="0">
              <a:solidFill>
                <a:srgbClr val="FFFF00"/>
              </a:solidFill>
              <a:latin typeface="微软雅黑" panose="020B0503020204020204" charset="-122"/>
              <a:ea typeface="微软雅黑" panose="020B0503020204020204" charset="-122"/>
              <a:sym typeface="+mn-ea"/>
            </a:endParaRPr>
          </a:p>
          <a:p>
            <a:pPr>
              <a:lnSpc>
                <a:spcPts val="2200"/>
              </a:lnSpc>
              <a:spcBef>
                <a:spcPct val="20000"/>
              </a:spcBef>
              <a:spcAft>
                <a:spcPts val="600"/>
              </a:spcAft>
              <a:buClr>
                <a:schemeClr val="accent1"/>
              </a:buClr>
              <a:buSzPct val="50000"/>
              <a:buFont typeface="Wingdings 2" pitchFamily="18" charset="2"/>
              <a:buNone/>
              <a:defRPr/>
            </a:pPr>
            <a:r>
              <a:rPr lang="en-US" altLang="zh-CN" sz="2000" b="1" dirty="0" smtClean="0">
                <a:solidFill>
                  <a:srgbClr val="FFFF00"/>
                </a:solidFill>
                <a:latin typeface="微软雅黑" panose="020B0503020204020204" charset="-122"/>
                <a:ea typeface="微软雅黑" panose="020B0503020204020204" charset="-122"/>
                <a:sym typeface="+mn-ea"/>
              </a:rPr>
              <a:t> * A Chinese </a:t>
            </a:r>
            <a:r>
              <a:rPr lang="en-US" altLang="zh-CN" sz="2000" b="1" dirty="0" smtClean="0">
                <a:solidFill>
                  <a:srgbClr val="FFFF00"/>
                </a:solidFill>
                <a:latin typeface="微软雅黑" panose="020B0503020204020204" charset="-122"/>
                <a:ea typeface="微软雅黑" panose="020B0503020204020204" charset="-122"/>
                <a:sym typeface="+mn-ea"/>
              </a:rPr>
              <a:t>national key IoT standard based on LDSW technology     </a:t>
            </a:r>
            <a:endParaRPr lang="en-US" altLang="zh-CN" sz="2000" b="1" dirty="0" smtClean="0">
              <a:solidFill>
                <a:srgbClr val="FFFF00"/>
              </a:solidFill>
              <a:latin typeface="微软雅黑" panose="020B0503020204020204" charset="-122"/>
              <a:ea typeface="微软雅黑" panose="020B0503020204020204" charset="-122"/>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1600" b="1" dirty="0" smtClean="0">
                <a:solidFill>
                  <a:schemeClr val="bg1"/>
                </a:solidFill>
                <a:latin typeface="微软雅黑" panose="020B0503020204020204" charset="-122"/>
                <a:ea typeface="微软雅黑" panose="020B0503020204020204" charset="-122"/>
                <a:sym typeface="+mn-ea"/>
              </a:rPr>
              <a:t> </a:t>
            </a:r>
            <a:r>
              <a:rPr lang="zh-CN" altLang="en-US" sz="1600" b="1" dirty="0" smtClean="0">
                <a:solidFill>
                  <a:schemeClr val="bg1"/>
                </a:solidFill>
                <a:latin typeface="微软雅黑" panose="020B0503020204020204" charset="-122"/>
                <a:ea typeface="微软雅黑" panose="020B0503020204020204" charset="-122"/>
                <a:sym typeface="+mn-ea"/>
              </a:rPr>
              <a:t>《</a:t>
            </a:r>
            <a:r>
              <a:rPr lang="en-US" altLang="zh-CN" sz="1600" b="1" dirty="0" smtClean="0">
                <a:solidFill>
                  <a:schemeClr val="bg1"/>
                </a:solidFill>
                <a:latin typeface="微软雅黑" panose="020B0503020204020204" charset="-122"/>
                <a:ea typeface="微软雅黑" panose="020B0503020204020204" charset="-122"/>
                <a:sym typeface="+mn-ea"/>
              </a:rPr>
              <a:t> Technical Requirements  for Low duty cycle smart </a:t>
            </a:r>
            <a:r>
              <a:rPr lang="en-US" altLang="zh-CN" sz="1600" b="1" dirty="0" smtClean="0">
                <a:solidFill>
                  <a:schemeClr val="bg1"/>
                </a:solidFill>
                <a:latin typeface="微软雅黑" panose="020B0503020204020204" charset="-122"/>
                <a:ea typeface="微软雅黑" panose="020B0503020204020204" charset="-122"/>
                <a:sym typeface="+mn-ea"/>
              </a:rPr>
              <a:t>IoT</a:t>
            </a:r>
            <a:r>
              <a:rPr lang="en-US" altLang="zh-CN" sz="1600" b="1" dirty="0" smtClean="0">
                <a:solidFill>
                  <a:schemeClr val="bg1"/>
                </a:solidFill>
                <a:latin typeface="微软雅黑" panose="020B0503020204020204" charset="-122"/>
                <a:ea typeface="微软雅黑" panose="020B0503020204020204" charset="-122"/>
                <a:sym typeface="+mn-ea"/>
              </a:rPr>
              <a:t> tag communication system </a:t>
            </a:r>
            <a:r>
              <a:rPr lang="zh-CN" altLang="en-US" sz="1600" b="1" dirty="0" smtClean="0">
                <a:solidFill>
                  <a:schemeClr val="bg1"/>
                </a:solidFill>
                <a:latin typeface="微软雅黑" panose="020B0503020204020204" charset="-122"/>
                <a:ea typeface="微软雅黑" panose="020B0503020204020204" charset="-122"/>
                <a:sym typeface="+mn-ea"/>
              </a:rPr>
              <a:t>》</a:t>
            </a:r>
            <a:endParaRPr lang="zh-CN" altLang="en-US" sz="1600" b="1" dirty="0" smtClean="0">
              <a:solidFill>
                <a:schemeClr val="bg1"/>
              </a:solidFill>
              <a:latin typeface="微软雅黑" panose="020B0503020204020204" charset="-122"/>
              <a:ea typeface="微软雅黑" panose="020B0503020204020204" charset="-122"/>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sym typeface="+mn-ea"/>
              </a:rPr>
              <a:t>  will be published soon.</a:t>
            </a:r>
            <a:endParaRPr lang="en-US" altLang="zh-CN" sz="2000" b="1" dirty="0" smtClean="0">
              <a:solidFill>
                <a:srgbClr val="FFFF00"/>
              </a:solidFill>
              <a:latin typeface="微软雅黑" panose="020B0503020204020204" charset="-122"/>
              <a:ea typeface="微软雅黑" panose="020B0503020204020204" charset="-122"/>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a:solidFill>
                  <a:srgbClr val="FFFF00"/>
                </a:solidFill>
                <a:latin typeface="微软雅黑" panose="020B0503020204020204" charset="-122"/>
                <a:ea typeface="微软雅黑" panose="020B0503020204020204" charset="-122"/>
                <a:sym typeface="+mn-ea"/>
              </a:rPr>
              <a:t>* LDSW </a:t>
            </a:r>
            <a:r>
              <a:rPr lang="en-US" altLang="zh-CN" sz="2000" b="1" dirty="0" smtClean="0">
                <a:solidFill>
                  <a:srgbClr val="FFFF00"/>
                </a:solidFill>
                <a:latin typeface="微软雅黑" panose="020B0503020204020204" charset="-122"/>
                <a:ea typeface="微软雅黑" panose="020B0503020204020204" charset="-122"/>
                <a:sym typeface="+mn-ea"/>
              </a:rPr>
              <a:t>has  </a:t>
            </a:r>
            <a:r>
              <a:rPr lang="en-US" altLang="zh-CN" sz="2000" b="1" dirty="0">
                <a:solidFill>
                  <a:srgbClr val="FFFF00"/>
                </a:solidFill>
                <a:latin typeface="微软雅黑" panose="020B0503020204020204" charset="-122"/>
                <a:ea typeface="微软雅黑" panose="020B0503020204020204" charset="-122"/>
                <a:sym typeface="+mn-ea"/>
              </a:rPr>
              <a:t>been accepted by ISO </a:t>
            </a:r>
            <a:r>
              <a:rPr lang="en-US" altLang="zh-CN" sz="2000" b="1" dirty="0" smtClean="0">
                <a:solidFill>
                  <a:srgbClr val="FFFF00"/>
                </a:solidFill>
                <a:latin typeface="微软雅黑" panose="020B0503020204020204" charset="-122"/>
                <a:ea typeface="微软雅黑" panose="020B0503020204020204" charset="-122"/>
                <a:sym typeface="+mn-ea"/>
              </a:rPr>
              <a:t>as the technical basis for a </a:t>
            </a:r>
            <a:r>
              <a:rPr lang="en-US" altLang="zh-CN" sz="2000" b="1" dirty="0">
                <a:solidFill>
                  <a:srgbClr val="FFFF00"/>
                </a:solidFill>
                <a:latin typeface="微软雅黑" panose="020B0503020204020204" charset="-122"/>
                <a:ea typeface="微软雅黑" panose="020B0503020204020204" charset="-122"/>
                <a:sym typeface="+mn-ea"/>
              </a:rPr>
              <a:t>new  </a:t>
            </a:r>
            <a:endParaRPr lang="en-US" altLang="zh-CN" sz="2000" b="1" dirty="0">
              <a:solidFill>
                <a:srgbClr val="FFFF00"/>
              </a:solidFill>
              <a:latin typeface="微软雅黑" panose="020B0503020204020204" charset="-122"/>
              <a:ea typeface="微软雅黑" panose="020B0503020204020204" charset="-122"/>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sym typeface="+mn-ea"/>
              </a:rPr>
              <a:t>  proposed </a:t>
            </a:r>
            <a:r>
              <a:rPr lang="en-US" altLang="zh-CN" sz="2000" b="1" dirty="0">
                <a:solidFill>
                  <a:srgbClr val="FFFF00"/>
                </a:solidFill>
                <a:latin typeface="微软雅黑" panose="020B0503020204020204" charset="-122"/>
                <a:ea typeface="微软雅黑" panose="020B0503020204020204" charset="-122"/>
                <a:sym typeface="+mn-ea"/>
              </a:rPr>
              <a:t>active </a:t>
            </a:r>
            <a:r>
              <a:rPr lang="en-US" altLang="zh-CN" sz="2000" b="1" dirty="0" smtClean="0">
                <a:solidFill>
                  <a:srgbClr val="FFFF00"/>
                </a:solidFill>
                <a:latin typeface="微软雅黑" panose="020B0503020204020204" charset="-122"/>
                <a:ea typeface="微软雅黑" panose="020B0503020204020204" charset="-122"/>
                <a:sym typeface="+mn-ea"/>
              </a:rPr>
              <a:t>RFID international standard  to replace ISO-18000-4</a:t>
            </a:r>
            <a:endParaRPr lang="en-US" altLang="zh-CN" sz="2000" b="1" dirty="0" smtClean="0">
              <a:solidFill>
                <a:srgbClr val="FFFF00"/>
              </a:solidFill>
              <a:latin typeface="微软雅黑" panose="020B0503020204020204" charset="-122"/>
              <a:ea typeface="微软雅黑" panose="020B0503020204020204" charset="-122"/>
              <a:sym typeface="+mn-ea"/>
            </a:endParaRPr>
          </a:p>
          <a:p>
            <a:pPr>
              <a:lnSpc>
                <a:spcPts val="1800"/>
              </a:lnSpc>
              <a:spcBef>
                <a:spcPct val="20000"/>
              </a:spcBef>
              <a:spcAft>
                <a:spcPts val="600"/>
              </a:spcAft>
              <a:buClr>
                <a:schemeClr val="accent1"/>
              </a:buClr>
              <a:buSzPct val="50000"/>
              <a:buFont typeface="Wingdings 2" pitchFamily="18" charset="2"/>
              <a:buChar char=""/>
              <a:defRPr/>
            </a:pPr>
            <a:r>
              <a:rPr lang="en-US" altLang="zh-CN" sz="2000" b="1" dirty="0" smtClean="0">
                <a:solidFill>
                  <a:srgbClr val="FFFF00"/>
                </a:solidFill>
                <a:latin typeface="微软雅黑" panose="020B0503020204020204" charset="-122"/>
                <a:ea typeface="微软雅黑" panose="020B0503020204020204" charset="-122"/>
                <a:sym typeface="+mn-ea"/>
              </a:rPr>
              <a:t>  at the meeting : </a:t>
            </a:r>
            <a:r>
              <a:rPr lang="en-US" altLang="zh-CN" sz="2000" dirty="0">
                <a:solidFill>
                  <a:srgbClr val="FFFF00"/>
                </a:solidFill>
                <a:cs typeface="Times New Roman" panose="02020603050405020304" charset="0"/>
                <a:sym typeface="+mn-ea"/>
              </a:rPr>
              <a:t>  </a:t>
            </a:r>
            <a:r>
              <a:rPr lang="en-US" altLang="zh-CN" sz="1400" b="1" u="sng" dirty="0">
                <a:solidFill>
                  <a:schemeClr val="bg1"/>
                </a:solidFill>
                <a:latin typeface="微软雅黑" panose="020B0503020204020204" charset="-122"/>
                <a:ea typeface="微软雅黑" panose="020B0503020204020204" charset="-122"/>
                <a:sym typeface="+mn-ea"/>
              </a:rPr>
              <a:t> ISO/IEC JTC 1/SC 31/WG 4/SG 3 - Air Interface,   Meeting Minutes </a:t>
            </a:r>
            <a:endParaRPr lang="en-US" altLang="zh-CN" sz="1400" b="1" u="sng" dirty="0">
              <a:solidFill>
                <a:schemeClr val="bg1"/>
              </a:solidFill>
              <a:latin typeface="微软雅黑" panose="020B0503020204020204" charset="-122"/>
              <a:ea typeface="微软雅黑" panose="020B0503020204020204" charset="-122"/>
            </a:endParaRPr>
          </a:p>
          <a:p>
            <a:pPr>
              <a:lnSpc>
                <a:spcPts val="1500"/>
              </a:lnSpc>
              <a:spcBef>
                <a:spcPct val="20000"/>
              </a:spcBef>
              <a:spcAft>
                <a:spcPts val="600"/>
              </a:spcAft>
              <a:buClr>
                <a:schemeClr val="accent1"/>
              </a:buClr>
              <a:buSzPct val="50000"/>
              <a:buFont typeface="Wingdings 2" pitchFamily="18" charset="2"/>
              <a:buNone/>
              <a:defRPr/>
            </a:pPr>
            <a:r>
              <a:rPr lang="en-US" altLang="zh-CN" sz="1400" b="1" dirty="0">
                <a:solidFill>
                  <a:schemeClr val="bg1"/>
                </a:solidFill>
                <a:latin typeface="微软雅黑" panose="020B0503020204020204" charset="-122"/>
                <a:ea typeface="微软雅黑" panose="020B0503020204020204" charset="-122"/>
                <a:sym typeface="+mn-ea"/>
              </a:rPr>
              <a:t>     </a:t>
            </a:r>
            <a:r>
              <a:rPr lang="en-US" altLang="zh-CN" sz="1400" b="1" u="sng" dirty="0">
                <a:solidFill>
                  <a:schemeClr val="bg1"/>
                </a:solidFill>
                <a:latin typeface="微软雅黑" panose="020B0503020204020204" charset="-122"/>
                <a:ea typeface="微软雅黑" panose="020B0503020204020204" charset="-122"/>
                <a:sym typeface="+mn-ea"/>
              </a:rPr>
              <a:t>14 September 2010  Toulouse, FRANCE</a:t>
            </a:r>
            <a:endParaRPr lang="en-US" altLang="zh-CN" sz="1400" b="1" u="sng" dirty="0">
              <a:solidFill>
                <a:schemeClr val="bg1"/>
              </a:solidFill>
              <a:latin typeface="微软雅黑" panose="020B0503020204020204" charset="-122"/>
              <a:ea typeface="微软雅黑" panose="020B0503020204020204" charset="-122"/>
              <a:sym typeface="+mn-ea"/>
            </a:endParaRPr>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22</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54279" name="TextBox 7"/>
          <p:cNvSpPr txBox="1">
            <a:spLocks noChangeArrowheads="1"/>
          </p:cNvSpPr>
          <p:nvPr/>
        </p:nvSpPr>
        <p:spPr bwMode="auto">
          <a:xfrm>
            <a:off x="1539240" y="2793365"/>
            <a:ext cx="9439910" cy="2641600"/>
          </a:xfrm>
          <a:prstGeom prst="rect">
            <a:avLst/>
          </a:prstGeom>
          <a:noFill/>
          <a:ln w="9525">
            <a:noFill/>
            <a:miter lim="800000"/>
          </a:ln>
        </p:spPr>
        <p:txBody>
          <a:bodyPr>
            <a:noAutofit/>
          </a:bodyPr>
          <a:p>
            <a:pPr>
              <a:lnSpc>
                <a:spcPts val="2200"/>
              </a:lnSpc>
              <a:spcBef>
                <a:spcPct val="20000"/>
              </a:spcBef>
              <a:spcAft>
                <a:spcPts val="600"/>
              </a:spcAft>
              <a:buClr>
                <a:schemeClr val="accent1"/>
              </a:buClr>
              <a:buSzPct val="50000"/>
              <a:buFont typeface="Wingdings 2" pitchFamily="18" charset="2"/>
              <a:buNone/>
              <a:defRPr/>
            </a:pPr>
            <a:r>
              <a:rPr lang="en-US" altLang="zh-CN" sz="8000" dirty="0">
                <a:solidFill>
                  <a:srgbClr val="571911"/>
                </a:solidFill>
                <a:cs typeface="Times New Roman" panose="02020603050405020304" charset="0"/>
              </a:rPr>
              <a:t>   </a:t>
            </a:r>
            <a:r>
              <a:rPr lang="en-US" altLang="zh-CN" sz="8000" b="1" dirty="0">
                <a:solidFill>
                  <a:srgbClr val="002060"/>
                </a:solidFill>
                <a:cs typeface="Times New Roman" panose="02020603050405020304" charset="0"/>
              </a:rPr>
              <a:t>Thank You  !</a:t>
            </a:r>
            <a:endParaRPr lang="zh-CN" altLang="en-US" dirty="0">
              <a:solidFill>
                <a:srgbClr val="1C1911"/>
              </a:solidFill>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22</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pic>
        <p:nvPicPr>
          <p:cNvPr id="10" name="图片 9"/>
          <p:cNvPicPr/>
          <p:nvPr/>
        </p:nvPicPr>
        <p:blipFill>
          <a:blip r:embed="rId1"/>
        </p:blipFill>
        <p:spPr>
          <a:xfrm>
            <a:off x="9368790" y="1056005"/>
            <a:ext cx="2455545" cy="1976120"/>
          </a:xfrm>
          <a:prstGeom prst="rect">
            <a:avLst/>
          </a:prstGeom>
        </p:spPr>
      </p:pic>
      <p:pic>
        <p:nvPicPr>
          <p:cNvPr id="12" name="图片 11"/>
          <p:cNvPicPr/>
          <p:nvPr/>
        </p:nvPicPr>
        <p:blipFill>
          <a:blip r:embed="rId2"/>
        </p:blipFill>
        <p:spPr>
          <a:xfrm>
            <a:off x="3681095" y="1159510"/>
            <a:ext cx="2876550" cy="1816100"/>
          </a:xfrm>
          <a:prstGeom prst="rect">
            <a:avLst/>
          </a:prstGeom>
        </p:spPr>
      </p:pic>
      <p:pic>
        <p:nvPicPr>
          <p:cNvPr id="14" name="图片 13"/>
          <p:cNvPicPr/>
          <p:nvPr/>
        </p:nvPicPr>
        <p:blipFill>
          <a:blip r:embed="rId3"/>
        </p:blipFill>
        <p:spPr>
          <a:xfrm>
            <a:off x="6482080" y="1157605"/>
            <a:ext cx="2874645" cy="2012315"/>
          </a:xfrm>
          <a:prstGeom prst="rect">
            <a:avLst/>
          </a:prstGeom>
        </p:spPr>
      </p:pic>
      <p:pic>
        <p:nvPicPr>
          <p:cNvPr id="15" name="图片 14"/>
          <p:cNvPicPr/>
          <p:nvPr/>
        </p:nvPicPr>
        <p:blipFill>
          <a:blip r:embed="rId4"/>
        </p:blipFill>
        <p:spPr>
          <a:xfrm>
            <a:off x="581025" y="3428365"/>
            <a:ext cx="5141595" cy="2909570"/>
          </a:xfrm>
          <a:prstGeom prst="rect">
            <a:avLst/>
          </a:prstGeom>
        </p:spPr>
      </p:pic>
      <p:sp>
        <p:nvSpPr>
          <p:cNvPr id="17" name="文本框 16"/>
          <p:cNvSpPr txBox="1"/>
          <p:nvPr/>
        </p:nvSpPr>
        <p:spPr>
          <a:xfrm>
            <a:off x="318770" y="575945"/>
            <a:ext cx="2199640" cy="321945"/>
          </a:xfrm>
          <a:prstGeom prst="rect">
            <a:avLst/>
          </a:prstGeom>
        </p:spPr>
        <p:txBody>
          <a:bodyPr/>
          <a:p>
            <a:endParaRPr sz="1600"/>
          </a:p>
        </p:txBody>
      </p:sp>
      <p:pic>
        <p:nvPicPr>
          <p:cNvPr id="18" name="图片 17"/>
          <p:cNvPicPr/>
          <p:nvPr/>
        </p:nvPicPr>
        <p:blipFill>
          <a:blip r:embed="rId5"/>
        </p:blipFill>
        <p:spPr>
          <a:xfrm>
            <a:off x="812800" y="958850"/>
            <a:ext cx="2553335" cy="2314575"/>
          </a:xfrm>
          <a:prstGeom prst="rect">
            <a:avLst/>
          </a:prstGeom>
        </p:spPr>
      </p:pic>
      <p:sp>
        <p:nvSpPr>
          <p:cNvPr id="19" name="文本框 18"/>
          <p:cNvSpPr txBox="1"/>
          <p:nvPr/>
        </p:nvSpPr>
        <p:spPr>
          <a:xfrm>
            <a:off x="318770" y="5782945"/>
            <a:ext cx="2199640" cy="321945"/>
          </a:xfrm>
          <a:prstGeom prst="rect">
            <a:avLst/>
          </a:prstGeom>
        </p:spPr>
        <p:txBody>
          <a:bodyPr/>
          <a:p>
            <a:endParaRPr sz="1600"/>
          </a:p>
        </p:txBody>
      </p:sp>
      <p:sp>
        <p:nvSpPr>
          <p:cNvPr id="16" name="标题 1"/>
          <p:cNvSpPr>
            <a:spLocks noGrp="1"/>
          </p:cNvSpPr>
          <p:nvPr/>
        </p:nvSpPr>
        <p:spPr>
          <a:xfrm>
            <a:off x="669925" y="442913"/>
            <a:ext cx="10852150" cy="442912"/>
          </a:xfrm>
          <a:prstGeom prst="rect">
            <a:avLst/>
          </a:prstGeom>
          <a:noFill/>
          <a:ln>
            <a:noFill/>
          </a:ln>
        </p:spPr>
        <p:txBody>
          <a:bodyPr vert="horz" wrap="square" lIns="101600" tIns="38100" rIns="76200" bIns="38100" numCol="1" rtlCol="0" anchor="t" anchorCtr="0" compatLnSpc="1">
            <a:noAutofit/>
          </a:bodyPr>
          <a:lstStyle>
            <a:lvl1pPr marL="0" marR="0" lvl="0" algn="l" defTabSz="914400" rtl="0" eaLnBrk="1" fontAlgn="auto" latinLnBrk="0" hangingPunct="1">
              <a:lnSpc>
                <a:spcPct val="100000"/>
              </a:lnSpc>
              <a:spcBef>
                <a:spcPct val="0"/>
              </a:spcBef>
              <a:spcAft>
                <a:spcPct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algn="ctr"/>
            <a:r>
              <a:rPr lang="en-US" altLang="zh-CN" sz="3200">
                <a:solidFill>
                  <a:srgbClr val="002060"/>
                </a:solidFill>
                <a:latin typeface="Times New Roman" panose="02020603050405020304" charset="0"/>
                <a:cs typeface="Times New Roman" panose="02020603050405020304" charset="0"/>
              </a:rPr>
              <a:t>Some sample applycations </a:t>
            </a:r>
            <a:endParaRPr lang="en-US" altLang="zh-CN" sz="3200">
              <a:solidFill>
                <a:srgbClr val="002060"/>
              </a:solidFill>
              <a:latin typeface="Times New Roman" panose="02020603050405020304" charset="0"/>
              <a:cs typeface="Times New Roman" panose="02020603050405020304" charset="0"/>
            </a:endParaRPr>
          </a:p>
        </p:txBody>
      </p:sp>
      <p:pic>
        <p:nvPicPr>
          <p:cNvPr id="21" name="图片 20"/>
          <p:cNvPicPr/>
          <p:nvPr/>
        </p:nvPicPr>
        <p:blipFill>
          <a:blip r:embed="rId6"/>
        </p:blipFill>
        <p:spPr>
          <a:xfrm>
            <a:off x="5716905" y="3454400"/>
            <a:ext cx="1988185" cy="2759075"/>
          </a:xfrm>
          <a:prstGeom prst="rect">
            <a:avLst/>
          </a:prstGeom>
        </p:spPr>
      </p:pic>
      <p:sp>
        <p:nvSpPr>
          <p:cNvPr id="22" name="文本框 21"/>
          <p:cNvSpPr txBox="1"/>
          <p:nvPr/>
        </p:nvSpPr>
        <p:spPr>
          <a:xfrm>
            <a:off x="3556000" y="6348413"/>
            <a:ext cx="5080000" cy="635000"/>
          </a:xfrm>
          <a:prstGeom prst="rect">
            <a:avLst/>
          </a:prstGeom>
        </p:spPr>
        <p:txBody>
          <a:bodyPr/>
          <a:p>
            <a:endParaRPr sz="1600"/>
          </a:p>
        </p:txBody>
      </p:sp>
      <p:sp>
        <p:nvSpPr>
          <p:cNvPr id="23" name="文本框 22"/>
          <p:cNvSpPr txBox="1"/>
          <p:nvPr/>
        </p:nvSpPr>
        <p:spPr>
          <a:xfrm>
            <a:off x="3556000" y="-401637"/>
            <a:ext cx="5080000" cy="635000"/>
          </a:xfrm>
          <a:prstGeom prst="rect">
            <a:avLst/>
          </a:prstGeom>
        </p:spPr>
        <p:txBody>
          <a:bodyPr/>
          <a:p>
            <a:endParaRPr sz="1600"/>
          </a:p>
        </p:txBody>
      </p:sp>
      <p:pic>
        <p:nvPicPr>
          <p:cNvPr id="24" name="图片 23"/>
          <p:cNvPicPr/>
          <p:nvPr/>
        </p:nvPicPr>
        <p:blipFill>
          <a:blip r:embed="rId7"/>
        </p:blipFill>
        <p:spPr>
          <a:xfrm>
            <a:off x="7732395" y="3626485"/>
            <a:ext cx="3902710" cy="2581910"/>
          </a:xfrm>
          <a:prstGeom prst="rect">
            <a:avLst/>
          </a:prstGeom>
        </p:spPr>
      </p:pic>
      <p:sp>
        <p:nvSpPr>
          <p:cNvPr id="25" name="文本框 24"/>
          <p:cNvSpPr txBox="1"/>
          <p:nvPr/>
        </p:nvSpPr>
        <p:spPr>
          <a:xfrm>
            <a:off x="3556000" y="6624638"/>
            <a:ext cx="5080000" cy="635000"/>
          </a:xfrm>
          <a:prstGeom prst="rect">
            <a:avLst/>
          </a:prstGeom>
        </p:spPr>
        <p:txBody>
          <a:bodyPr/>
          <a:p>
            <a:endParaRPr sz="1600"/>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3</a:t>
            </a:r>
            <a:r>
              <a:rPr lang="en-US" smtClean="0"/>
              <a:t> </a:t>
            </a:r>
            <a:endParaRPr lang="en-US"/>
          </a:p>
        </p:txBody>
      </p:sp>
      <p:sp>
        <p:nvSpPr>
          <p:cNvPr id="2" name="文本框 1"/>
          <p:cNvSpPr txBox="1"/>
          <p:nvPr/>
        </p:nvSpPr>
        <p:spPr>
          <a:xfrm>
            <a:off x="4730750" y="534670"/>
            <a:ext cx="2383155" cy="583565"/>
          </a:xfrm>
          <a:prstGeom prst="rect">
            <a:avLst/>
          </a:prstGeom>
          <a:noFill/>
        </p:spPr>
        <p:txBody>
          <a:bodyPr wrap="square" rtlCol="0" anchor="t">
            <a:spAutoFit/>
          </a:bodyPr>
          <a:p>
            <a:r>
              <a:rPr lang="en-US" sz="3200" b="1" dirty="0">
                <a:solidFill>
                  <a:srgbClr val="00040E"/>
                </a:solidFill>
                <a:latin typeface="Times New Roman" panose="02020603050405020304" charset="0"/>
                <a:cs typeface="Times New Roman" panose="02020603050405020304" charset="0"/>
                <a:sym typeface="+mn-ea"/>
              </a:rPr>
              <a:t>Background</a:t>
            </a:r>
            <a:endParaRPr lang="en-US" altLang="en-US" sz="3200" b="1" dirty="0">
              <a:solidFill>
                <a:srgbClr val="00040E"/>
              </a:solidFill>
              <a:latin typeface="Times New Roman" panose="02020603050405020304" charset="0"/>
              <a:cs typeface="Times New Roman" panose="02020603050405020304" charset="0"/>
              <a:sym typeface="+mn-ea"/>
            </a:endParaRPr>
          </a:p>
        </p:txBody>
      </p:sp>
      <p:sp>
        <p:nvSpPr>
          <p:cNvPr id="5" name="文本框 4"/>
          <p:cNvSpPr txBox="1"/>
          <p:nvPr/>
        </p:nvSpPr>
        <p:spPr>
          <a:xfrm>
            <a:off x="458470" y="1089025"/>
            <a:ext cx="11010265" cy="706755"/>
          </a:xfrm>
          <a:prstGeom prst="rect">
            <a:avLst/>
          </a:prstGeom>
          <a:noFill/>
        </p:spPr>
        <p:txBody>
          <a:bodyPr wrap="square" rtlCol="0" anchor="t">
            <a:spAutoFit/>
          </a:bodyPr>
          <a:p>
            <a:pPr lvl="1" indent="457200" algn="ctr" fontAlgn="auto">
              <a:lnSpc>
                <a:spcPts val="2400"/>
              </a:lnSpc>
              <a:spcAft>
                <a:spcPts val="0"/>
              </a:spcAft>
              <a:buFont typeface="Wingdings 2"/>
              <a:buNone/>
              <a:defRPr/>
            </a:pP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The information revolution is moving</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from the Internet to the </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IoT. </a:t>
            </a:r>
            <a:endPar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endParaRPr>
          </a:p>
          <a:p>
            <a:pPr lvl="1" indent="457200" algn="ctr" fontAlgn="auto">
              <a:lnSpc>
                <a:spcPts val="2400"/>
              </a:lnSpc>
              <a:spcAft>
                <a:spcPts val="0"/>
              </a:spcAft>
              <a:buFont typeface="Wingdings 2"/>
              <a:buNone/>
              <a:defRPr/>
            </a:pP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However, there is a big gap between market needs and the reality </a:t>
            </a:r>
            <a:endParaRPr lang="zh-CN" altLang="en-US" sz="2000" b="1" dirty="0" smtClean="0">
              <a:solidFill>
                <a:srgbClr val="00040E"/>
              </a:solidFill>
              <a:latin typeface="Times New Roman" panose="02020603050405020304" charset="0"/>
              <a:ea typeface="微软雅黑" panose="020B0503020204020204" charset="-122"/>
              <a:cs typeface="Times New Roman" panose="02020603050405020304" charset="0"/>
              <a:sym typeface="+mn-ea"/>
            </a:endParaRPr>
          </a:p>
        </p:txBody>
      </p:sp>
      <p:pic>
        <p:nvPicPr>
          <p:cNvPr id="18" name="图片 17"/>
          <p:cNvPicPr/>
          <p:nvPr/>
        </p:nvPicPr>
        <p:blipFill>
          <a:blip r:embed="rId1"/>
        </p:blipFill>
        <p:spPr>
          <a:xfrm>
            <a:off x="3146425" y="1936750"/>
            <a:ext cx="5601335" cy="4260850"/>
          </a:xfrm>
          <a:prstGeom prst="rect">
            <a:avLst/>
          </a:prstGeom>
          <a:ln w="38100">
            <a:solidFill>
              <a:schemeClr val="accent1"/>
            </a:solidFill>
          </a:ln>
        </p:spPr>
      </p:pic>
      <p:sp>
        <p:nvSpPr>
          <p:cNvPr id="10" name="圆角矩形 9"/>
          <p:cNvSpPr/>
          <p:nvPr/>
        </p:nvSpPr>
        <p:spPr>
          <a:xfrm>
            <a:off x="3123565" y="1823085"/>
            <a:ext cx="5678170" cy="727710"/>
          </a:xfrm>
          <a:prstGeom prst="roundRect">
            <a:avLst/>
          </a:prstGeom>
          <a:solidFill>
            <a:srgbClr val="426A28"/>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1960"/>
              </a:lnSpc>
            </a:pPr>
            <a:r>
              <a:rPr lang="en-US" altLang="zh-CN" sz="2400" b="1" dirty="0">
                <a:solidFill>
                  <a:srgbClr val="FFFF00"/>
                </a:solidFill>
                <a:latin typeface="Times New Roman" panose="02020603050405020304" charset="0"/>
                <a:ea typeface="微软雅黑" panose="020B0503020204020204" charset="-122"/>
                <a:cs typeface="Times New Roman" panose="02020603050405020304" charset="0"/>
                <a:sym typeface="+mn-ea"/>
              </a:rPr>
              <a:t>World Needs </a:t>
            </a:r>
            <a:r>
              <a:rPr lang="en-US" altLang="zh-CN" sz="2400" b="1">
                <a:solidFill>
                  <a:srgbClr val="FFFF00"/>
                </a:solidFill>
                <a:latin typeface="Times New Roman" panose="02020603050405020304" charset="0"/>
                <a:ea typeface="微软雅黑" panose="020B0503020204020204" charset="-122"/>
                <a:cs typeface="Times New Roman" panose="02020603050405020304" charset="0"/>
                <a:sym typeface="+mn-ea"/>
              </a:rPr>
              <a:t>a Good IoT Standard</a:t>
            </a:r>
            <a:endParaRPr lang="en-US" altLang="zh-CN" sz="2400" b="1">
              <a:solidFill>
                <a:srgbClr val="FFFF00"/>
              </a:solidFill>
              <a:latin typeface="Times New Roman" panose="02020603050405020304" charset="0"/>
              <a:ea typeface="微软雅黑" panose="020B0503020204020204" charset="-122"/>
              <a:cs typeface="Times New Roman" panose="02020603050405020304" charset="0"/>
              <a:sym typeface="+mn-ea"/>
            </a:endParaRPr>
          </a:p>
          <a:p>
            <a:pPr indent="0" algn="ctr" fontAlgn="auto">
              <a:lnSpc>
                <a:spcPts val="1960"/>
              </a:lnSpc>
            </a:pPr>
            <a:r>
              <a:rPr lang="en-US" altLang="zh-CN" sz="2400" b="1">
                <a:solidFill>
                  <a:srgbClr val="FFFF00"/>
                </a:solidFill>
                <a:latin typeface="Times New Roman" panose="02020603050405020304" charset="0"/>
                <a:ea typeface="微软雅黑" panose="020B0503020204020204" charset="-122"/>
                <a:cs typeface="Times New Roman" panose="02020603050405020304" charset="0"/>
                <a:sym typeface="+mn-ea"/>
              </a:rPr>
              <a:t>to Meet the Gap</a:t>
            </a:r>
            <a:endParaRPr lang="en-US" altLang="zh-CN" sz="2400" b="1">
              <a:solidFill>
                <a:srgbClr val="FFFF0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灯片编号占位符 1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4</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pic>
        <p:nvPicPr>
          <p:cNvPr id="15" name="图片 14"/>
          <p:cNvPicPr/>
          <p:nvPr/>
        </p:nvPicPr>
        <p:blipFill>
          <a:blip r:embed="rId1"/>
        </p:blipFill>
        <p:spPr>
          <a:xfrm>
            <a:off x="2169795" y="1435100"/>
            <a:ext cx="7013575" cy="3357245"/>
          </a:xfrm>
          <a:prstGeom prst="rect">
            <a:avLst/>
          </a:prstGeom>
        </p:spPr>
      </p:pic>
      <p:sp>
        <p:nvSpPr>
          <p:cNvPr id="17" name="TextBox 8"/>
          <p:cNvSpPr txBox="1"/>
          <p:nvPr/>
        </p:nvSpPr>
        <p:spPr>
          <a:xfrm>
            <a:off x="2977515" y="635635"/>
            <a:ext cx="6753225" cy="706755"/>
          </a:xfrm>
          <a:prstGeom prst="rect">
            <a:avLst/>
          </a:prstGeom>
          <a:noFill/>
        </p:spPr>
        <p:txBody>
          <a:bodyPr wrap="square">
            <a:spAutoFit/>
          </a:bodyPr>
          <a:p>
            <a:pPr eaLnBrk="0" hangingPunct="0">
              <a:spcBef>
                <a:spcPct val="20000"/>
              </a:spcBef>
              <a:buClr>
                <a:schemeClr val="accent1"/>
              </a:buClr>
              <a:buSzPct val="50000"/>
              <a:buFont typeface="Wingdings 2" pitchFamily="18" charset="2"/>
              <a:buNone/>
              <a:defRPr/>
            </a:pPr>
            <a:r>
              <a:rPr lang="en-US" altLang="zh-CN" sz="4000" b="1" dirty="0" smtClean="0">
                <a:solidFill>
                  <a:srgbClr val="0E6A06"/>
                </a:solidFill>
                <a:ea typeface="+mj-ea"/>
                <a:cs typeface="Times New Roman" panose="02020603050405020304" charset="0"/>
              </a:rPr>
              <a:t>  </a:t>
            </a:r>
            <a:r>
              <a:rPr lang="en-US" altLang="zh-CN" sz="3200" b="1" dirty="0" smtClean="0">
                <a:solidFill>
                  <a:srgbClr val="283914"/>
                </a:solidFill>
                <a:latin typeface="Times New Roman" panose="02020603050405020304" charset="0"/>
                <a:ea typeface="+mj-ea"/>
                <a:cs typeface="Times New Roman" panose="02020603050405020304" charset="0"/>
              </a:rPr>
              <a:t>Basic IoT Data Information</a:t>
            </a:r>
            <a:r>
              <a:rPr lang="en-US" altLang="zh-CN" sz="4000" b="1" dirty="0" smtClean="0">
                <a:solidFill>
                  <a:schemeClr val="accent6">
                    <a:lumMod val="50000"/>
                  </a:schemeClr>
                </a:solidFill>
                <a:latin typeface="Times New Roman" panose="02020603050405020304" charset="0"/>
                <a:ea typeface="+mj-ea"/>
                <a:cs typeface="Times New Roman" panose="02020603050405020304" charset="0"/>
                <a:sym typeface="+mn-ea"/>
              </a:rPr>
              <a:t> </a:t>
            </a:r>
            <a:endParaRPr lang="zh-CN" altLang="en-US" sz="4000" b="1" dirty="0">
              <a:solidFill>
                <a:schemeClr val="accent6">
                  <a:lumMod val="50000"/>
                </a:schemeClr>
              </a:solidFill>
              <a:latin typeface="Times New Roman" panose="02020603050405020304" charset="0"/>
              <a:ea typeface="+mj-ea"/>
              <a:cs typeface="Times New Roman" panose="02020603050405020304" charset="0"/>
            </a:endParaRPr>
          </a:p>
        </p:txBody>
      </p:sp>
      <p:sp>
        <p:nvSpPr>
          <p:cNvPr id="18" name="灯片编号占位符 17"/>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圆角矩形 2"/>
          <p:cNvSpPr/>
          <p:nvPr/>
        </p:nvSpPr>
        <p:spPr>
          <a:xfrm>
            <a:off x="1753235" y="4806950"/>
            <a:ext cx="8203565" cy="1287780"/>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2560"/>
              </a:lnSpc>
              <a:spcBef>
                <a:spcPts val="0"/>
              </a:spcBef>
              <a:buClr>
                <a:schemeClr val="accent1"/>
              </a:buClr>
              <a:buSzPct val="50000"/>
              <a:buFont typeface="Wingdings 2" pitchFamily="18" charset="2"/>
              <a:buNone/>
              <a:defRPr/>
            </a:pPr>
            <a:r>
              <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rPr>
              <a:t>They  are  characterized  by  “light data”</a:t>
            </a:r>
            <a:r>
              <a:rPr lang="en-US"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rPr>
              <a:t>,</a:t>
            </a:r>
            <a:r>
              <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rPr>
              <a:t>  “Bursty”, “Asynchronous”and Transitive”,</a:t>
            </a:r>
            <a:endPar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endParaRPr>
          </a:p>
          <a:p>
            <a:pPr indent="0" algn="ctr" fontAlgn="auto">
              <a:lnSpc>
                <a:spcPts val="2560"/>
              </a:lnSpc>
              <a:spcBef>
                <a:spcPts val="0"/>
              </a:spcBef>
              <a:buClr>
                <a:schemeClr val="accent1"/>
              </a:buClr>
              <a:buSzPct val="50000"/>
              <a:buFont typeface="Wingdings 2" pitchFamily="18" charset="2"/>
              <a:buNone/>
              <a:defRPr/>
            </a:pPr>
            <a:r>
              <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rPr>
              <a:t>comletely different from the one dealed by 3GPP</a:t>
            </a:r>
            <a:endPar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17" name="标题 16"/>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nvSpPr>
        <p:spPr>
          <a:xfrm>
            <a:off x="6957695" y="6456680"/>
            <a:ext cx="4972050" cy="31623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200" kern="1200" noProof="1">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solidFill>
                  <a:srgbClr val="00040E"/>
                </a:solidFill>
                <a:latin typeface="宋体" panose="02010600030101010101" pitchFamily="2" charset="-122"/>
                <a:ea typeface="+mj-ea"/>
                <a:cs typeface="宋体" panose="02010600030101010101" pitchFamily="2" charset="-122"/>
              </a:rPr>
              <a:t>廖成都西谷数字技术有限公司</a:t>
            </a:r>
            <a:endParaRPr lang="zh-CN" altLang="en-US">
              <a:solidFill>
                <a:srgbClr val="00040E"/>
              </a:solidFill>
            </a:endParaRPr>
          </a:p>
        </p:txBody>
      </p:sp>
      <p:sp>
        <p:nvSpPr>
          <p:cNvPr id="7" name="文本框 6"/>
          <p:cNvSpPr txBox="1"/>
          <p:nvPr/>
        </p:nvSpPr>
        <p:spPr>
          <a:xfrm>
            <a:off x="1469390" y="569595"/>
            <a:ext cx="9197975" cy="583565"/>
          </a:xfrm>
          <a:prstGeom prst="rect">
            <a:avLst/>
          </a:prstGeom>
          <a:noFill/>
        </p:spPr>
        <p:txBody>
          <a:bodyPr wrap="square" rtlCol="0" anchor="t">
            <a:spAutoFit/>
          </a:bodyPr>
          <a:p>
            <a:pPr algn="ctr"/>
            <a:r>
              <a:rPr lang="en-US" altLang="zh-CN" sz="3200" b="1">
                <a:solidFill>
                  <a:srgbClr val="283914"/>
                </a:solidFill>
                <a:latin typeface="Times New Roman" panose="02020603050405020304" charset="0"/>
                <a:ea typeface="+mj-ea"/>
                <a:cs typeface="Times New Roman" panose="02020603050405020304" charset="0"/>
                <a:sym typeface="+mn-ea"/>
              </a:rPr>
              <a:t>  IoT technologies </a:t>
            </a:r>
            <a:r>
              <a:rPr lang="en-US" altLang="zh-CN" sz="3200" b="1">
                <a:solidFill>
                  <a:srgbClr val="283914"/>
                </a:solidFill>
                <a:latin typeface="Times New Roman" panose="02020603050405020304" charset="0"/>
                <a:ea typeface="+mj-ea"/>
                <a:cs typeface="Times New Roman" panose="02020603050405020304" charset="0"/>
                <a:sym typeface="+mn-ea"/>
              </a:rPr>
              <a:t>Current Available</a:t>
            </a:r>
            <a:r>
              <a:rPr lang="en-US" altLang="zh-CN" sz="3200" b="1">
                <a:solidFill>
                  <a:srgbClr val="283914"/>
                </a:solidFill>
                <a:latin typeface="Times New Roman" panose="02020603050405020304" charset="0"/>
                <a:ea typeface="+mj-ea"/>
                <a:cs typeface="Times New Roman" panose="02020603050405020304" charset="0"/>
                <a:sym typeface="+mn-ea"/>
              </a:rPr>
              <a:t> </a:t>
            </a:r>
            <a:endParaRPr lang="en-US" altLang="zh-CN" sz="3200" b="1">
              <a:solidFill>
                <a:srgbClr val="283914"/>
              </a:solidFill>
              <a:latin typeface="Times New Roman" panose="02020603050405020304" charset="0"/>
              <a:ea typeface="+mj-ea"/>
              <a:cs typeface="Times New Roman" panose="02020603050405020304" charset="0"/>
              <a:sym typeface="+mn-ea"/>
            </a:endParaRPr>
          </a:p>
        </p:txBody>
      </p:sp>
      <p:sp>
        <p:nvSpPr>
          <p:cNvPr id="2" name="圆角矩形 1"/>
          <p:cNvSpPr/>
          <p:nvPr/>
        </p:nvSpPr>
        <p:spPr>
          <a:xfrm>
            <a:off x="1221105" y="1243330"/>
            <a:ext cx="9642475" cy="5096510"/>
          </a:xfrm>
          <a:prstGeom prst="roundRect">
            <a:avLst/>
          </a:prstGeom>
          <a:solidFill>
            <a:srgbClr val="00702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a:r>
              <a:rPr b="1">
                <a:solidFill>
                  <a:srgbClr val="FFFF00"/>
                </a:solidFill>
                <a:latin typeface="微软雅黑" panose="020B0503020204020204" charset="-122"/>
                <a:ea typeface="微软雅黑" panose="020B0503020204020204" charset="-122"/>
                <a:cs typeface="微软雅黑" panose="020B0503020204020204" charset="-122"/>
                <a:sym typeface="+mn-ea"/>
              </a:rPr>
              <a:t>IEEE 802.15.4 Series (including LoRaWAN and Bluetooth)</a:t>
            </a:r>
            <a:r>
              <a:rPr b="1">
                <a:solidFill>
                  <a:schemeClr val="bg1"/>
                </a:solidFill>
                <a:latin typeface="微软雅黑" panose="020B0503020204020204" charset="-122"/>
                <a:ea typeface="微软雅黑" panose="020B0503020204020204" charset="-122"/>
                <a:cs typeface="微软雅黑" panose="020B0503020204020204" charset="-122"/>
                <a:sym typeface="+mn-ea"/>
              </a:rPr>
              <a:t>: </a:t>
            </a:r>
            <a:endParaRPr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r>
              <a:rPr sz="1400" b="1">
                <a:solidFill>
                  <a:srgbClr val="FFFF00"/>
                </a:solidFill>
                <a:latin typeface="微软雅黑" panose="020B0503020204020204" charset="-122"/>
                <a:ea typeface="微软雅黑" panose="020B0503020204020204" charset="-122"/>
                <a:cs typeface="微软雅黑" panose="020B0503020204020204" charset="-122"/>
                <a:sym typeface="+mn-ea"/>
              </a:rPr>
              <a:t>Primarily used for sensor data collection</a:t>
            </a:r>
            <a:r>
              <a:rPr sz="1400" b="1">
                <a:solidFill>
                  <a:schemeClr val="bg1"/>
                </a:solidFill>
                <a:latin typeface="微软雅黑" panose="020B0503020204020204" charset="-122"/>
                <a:ea typeface="微软雅黑" panose="020B0503020204020204" charset="-122"/>
                <a:cs typeface="微软雅黑" panose="020B0503020204020204" charset="-122"/>
                <a:sym typeface="+mn-ea"/>
              </a:rPr>
              <a:t>; limited improvements have been made in RFID functionalities. This standard is well-suited for low-data-rate applications such as sensor networks, but has limitations in high-density, dynamic RFID environments.</a:t>
            </a:r>
            <a:endParaRPr sz="1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endParaRPr sz="1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r>
              <a:rPr b="1">
                <a:solidFill>
                  <a:srgbClr val="FFFF00"/>
                </a:solidFill>
                <a:latin typeface="微软雅黑" panose="020B0503020204020204" charset="-122"/>
                <a:ea typeface="微软雅黑" panose="020B0503020204020204" charset="-122"/>
                <a:cs typeface="微软雅黑" panose="020B0503020204020204" charset="-122"/>
                <a:sym typeface="+mn-ea"/>
              </a:rPr>
              <a:t>Active RFID: </a:t>
            </a:r>
            <a:r>
              <a:rPr sz="1400" b="1">
                <a:solidFill>
                  <a:srgbClr val="FFFF00"/>
                </a:solidFill>
                <a:latin typeface="微软雅黑" panose="020B0503020204020204" charset="-122"/>
                <a:ea typeface="微软雅黑" panose="020B0503020204020204" charset="-122"/>
                <a:cs typeface="微软雅黑" panose="020B0503020204020204" charset="-122"/>
                <a:sym typeface="+mn-ea"/>
              </a:rPr>
              <a:t>Mainly used for identification and location tracking</a:t>
            </a:r>
            <a:r>
              <a:rPr sz="1400" b="1">
                <a:latin typeface="微软雅黑" panose="020B0503020204020204" charset="-122"/>
                <a:ea typeface="微软雅黑" panose="020B0503020204020204" charset="-122"/>
                <a:cs typeface="微软雅黑" panose="020B0503020204020204" charset="-122"/>
                <a:sym typeface="+mn-ea"/>
              </a:rPr>
              <a:t>. It excels in environments where active monitoring and real-time localization are required, such as tracking assets across large areas or within complex infrastructures</a:t>
            </a:r>
            <a:r>
              <a:rPr b="1">
                <a:latin typeface="微软雅黑" panose="020B0503020204020204" charset="-122"/>
                <a:ea typeface="微软雅黑" panose="020B0503020204020204" charset="-122"/>
                <a:cs typeface="微软雅黑" panose="020B0503020204020204" charset="-122"/>
                <a:sym typeface="+mn-ea"/>
              </a:rPr>
              <a:t>.</a:t>
            </a:r>
            <a:endParaRPr b="1">
              <a:latin typeface="微软雅黑" panose="020B0503020204020204" charset="-122"/>
              <a:ea typeface="微软雅黑" panose="020B0503020204020204" charset="-122"/>
              <a:cs typeface="微软雅黑" panose="020B0503020204020204" charset="-122"/>
              <a:sym typeface="+mn-ea"/>
            </a:endParaRPr>
          </a:p>
          <a:p>
            <a:pPr indent="457200" algn="l"/>
            <a:endParaRPr b="1">
              <a:latin typeface="微软雅黑" panose="020B0503020204020204" charset="-122"/>
              <a:ea typeface="微软雅黑" panose="020B0503020204020204" charset="-122"/>
              <a:cs typeface="微软雅黑" panose="020B0503020204020204" charset="-122"/>
              <a:sym typeface="+mn-ea"/>
            </a:endParaRPr>
          </a:p>
          <a:p>
            <a:pPr indent="457200" algn="l"/>
            <a:r>
              <a:rPr lang="en-US" altLang="zh-CN" b="1">
                <a:solidFill>
                  <a:srgbClr val="FFFF00"/>
                </a:solidFill>
                <a:latin typeface="微软雅黑" panose="020B0503020204020204" charset="-122"/>
                <a:ea typeface="微软雅黑" panose="020B0503020204020204" charset="-122"/>
                <a:cs typeface="微软雅黑" panose="020B0503020204020204" charset="-122"/>
                <a:sym typeface="+mn-ea"/>
              </a:rPr>
              <a:t>RedCap</a:t>
            </a:r>
            <a:r>
              <a:rPr lang="zh-CN" altLang="en-US" b="1">
                <a:solidFill>
                  <a:srgbClr val="FFFF00"/>
                </a:solidFill>
                <a:latin typeface="微软雅黑" panose="020B0503020204020204" charset="-122"/>
                <a:ea typeface="微软雅黑" panose="020B0503020204020204" charset="-122"/>
                <a:cs typeface="微软雅黑" panose="020B0503020204020204" charset="-122"/>
                <a:sym typeface="+mn-ea"/>
              </a:rPr>
              <a:t>：</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r>
              <a:rPr sz="1400" b="1">
                <a:solidFill>
                  <a:srgbClr val="FFFF00"/>
                </a:solidFill>
                <a:latin typeface="微软雅黑" panose="020B0503020204020204" charset="-122"/>
                <a:ea typeface="微软雅黑" panose="020B0503020204020204" charset="-122"/>
                <a:cs typeface="微软雅黑" panose="020B0503020204020204" charset="-122"/>
                <a:sym typeface="+mn-ea"/>
              </a:rPr>
              <a:t>Aims to streamline 3GPP protocols to better fit Internet of Things (IoT) requirements</a:t>
            </a:r>
            <a:r>
              <a:rPr sz="1400" b="1">
                <a:solidFill>
                  <a:schemeClr val="bg1"/>
                </a:solidFill>
                <a:latin typeface="微软雅黑" panose="020B0503020204020204" charset="-122"/>
                <a:ea typeface="微软雅黑" panose="020B0503020204020204" charset="-122"/>
                <a:cs typeface="微软雅黑" panose="020B0503020204020204" charset="-122"/>
                <a:sym typeface="+mn-ea"/>
              </a:rPr>
              <a:t>. However, because 3GPP was originally designed for high-bandwidth applications like audio and video transmission, it typically utilizes synchronous communication protocols. These protocols are not suitable for typical IoT application scenarios, which are characterized by light, bursty, asynchronous, and transient data. Therefore, it is challenging to directly apply these synchronous protocols to IoT data, which often requires minimal latency and overhead.</a:t>
            </a:r>
            <a:endParaRPr sz="1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endParaRPr sz="1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a:r>
              <a:rPr b="1">
                <a:solidFill>
                  <a:srgbClr val="FFFF00"/>
                </a:solidFill>
                <a:latin typeface="微软雅黑" panose="020B0503020204020204" charset="-122"/>
                <a:ea typeface="微软雅黑" panose="020B0503020204020204" charset="-122"/>
                <a:cs typeface="微软雅黑" panose="020B0503020204020204" charset="-122"/>
                <a:sym typeface="+mn-ea"/>
              </a:rPr>
              <a:t>None of them can meet all the basic </a:t>
            </a:r>
            <a:r>
              <a:rPr lang="en-US" b="1">
                <a:solidFill>
                  <a:srgbClr val="FFFF00"/>
                </a:solidFill>
                <a:latin typeface="微软雅黑" panose="020B0503020204020204" charset="-122"/>
                <a:ea typeface="微软雅黑" panose="020B0503020204020204" charset="-122"/>
                <a:cs typeface="微软雅黑" panose="020B0503020204020204" charset="-122"/>
                <a:sym typeface="+mn-ea"/>
              </a:rPr>
              <a:t>f</a:t>
            </a:r>
            <a:r>
              <a:rPr b="1">
                <a:solidFill>
                  <a:srgbClr val="FFFF00"/>
                </a:solidFill>
                <a:latin typeface="微软雅黑" panose="020B0503020204020204" charset="-122"/>
                <a:ea typeface="微软雅黑" panose="020B0503020204020204" charset="-122"/>
                <a:cs typeface="微软雅黑" panose="020B0503020204020204" charset="-122"/>
                <a:sym typeface="+mn-ea"/>
              </a:rPr>
              <a:t>unctionalities required by IoT</a:t>
            </a:r>
            <a:endParaRPr b="1">
              <a:solidFill>
                <a:srgbClr val="FFFF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6</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3" name="文本框 2"/>
          <p:cNvSpPr txBox="1"/>
          <p:nvPr/>
        </p:nvSpPr>
        <p:spPr>
          <a:xfrm>
            <a:off x="268605" y="598805"/>
            <a:ext cx="10552430" cy="981710"/>
          </a:xfrm>
          <a:prstGeom prst="rect">
            <a:avLst/>
          </a:prstGeom>
          <a:noFill/>
        </p:spPr>
        <p:txBody>
          <a:bodyPr wrap="square" rtlCol="0" anchor="t">
            <a:noAutofit/>
          </a:bodyPr>
          <a:p>
            <a:pPr indent="0" algn="ctr" fontAlgn="auto">
              <a:lnSpc>
                <a:spcPts val="2740"/>
              </a:lnSpc>
              <a:spcAft>
                <a:spcPts val="0"/>
              </a:spcAft>
              <a:defRPr/>
            </a:pPr>
            <a:r>
              <a:rPr lang="en-US" altLang="zh-CN" sz="4000" b="1" dirty="0" smtClean="0">
                <a:solidFill>
                  <a:srgbClr val="00040E"/>
                </a:solidFill>
                <a:latin typeface="Times New Roman" panose="02020603050405020304" charset="0"/>
                <a:cs typeface="Times New Roman" panose="02020603050405020304" charset="0"/>
                <a:sym typeface="+mn-ea"/>
              </a:rPr>
              <a:t>      </a:t>
            </a:r>
            <a:r>
              <a:rPr lang="en-US" altLang="zh-CN" sz="3200" b="1" dirty="0" smtClean="0">
                <a:solidFill>
                  <a:srgbClr val="00040E"/>
                </a:solidFill>
                <a:latin typeface="Times New Roman" panose="02020603050405020304" charset="0"/>
                <a:cs typeface="Times New Roman" panose="02020603050405020304" charset="0"/>
                <a:sym typeface="+mn-ea"/>
              </a:rPr>
              <a:t>IEEE is Looking for the  Solution </a:t>
            </a:r>
            <a:br>
              <a:rPr lang="en-US" altLang="zh-CN" sz="3200" b="1" dirty="0" smtClean="0">
                <a:solidFill>
                  <a:srgbClr val="0E6A06"/>
                </a:solidFill>
                <a:latin typeface="Times New Roman" panose="02020603050405020304" charset="0"/>
                <a:cs typeface="Times New Roman" panose="02020603050405020304" charset="0"/>
                <a:sym typeface="+mn-ea"/>
              </a:rPr>
            </a:br>
            <a:r>
              <a:rPr lang="en-US" altLang="zh-CN" sz="4000" b="1" dirty="0" smtClean="0">
                <a:solidFill>
                  <a:srgbClr val="0E6A06"/>
                </a:solidFill>
                <a:latin typeface="Times New Roman" panose="02020603050405020304" charset="0"/>
                <a:cs typeface="Times New Roman" panose="02020603050405020304" charset="0"/>
                <a:sym typeface="+mn-ea"/>
              </a:rPr>
              <a:t>         </a:t>
            </a:r>
            <a:r>
              <a:rPr lang="en-US" altLang="zh-CN" sz="2400" b="1" dirty="0" smtClean="0">
                <a:solidFill>
                  <a:srgbClr val="0E6A06"/>
                </a:solidFill>
                <a:latin typeface="Times New Roman" panose="02020603050405020304" charset="0"/>
                <a:cs typeface="Times New Roman" panose="02020603050405020304" charset="0"/>
                <a:sym typeface="+mn-ea"/>
              </a:rPr>
              <a:t>--</a:t>
            </a:r>
            <a:r>
              <a:rPr lang="en-US" altLang="zh-CN" sz="2400" b="1" dirty="0" smtClean="0">
                <a:solidFill>
                  <a:srgbClr val="002060"/>
                </a:solidFill>
                <a:latin typeface="Times New Roman" panose="02020603050405020304" charset="0"/>
                <a:cs typeface="Times New Roman" panose="02020603050405020304" charset="0"/>
                <a:sym typeface="+mn-ea"/>
              </a:rPr>
              <a:t>An unified IoT standard as </a:t>
            </a:r>
            <a:r>
              <a:rPr lang="en-US" altLang="zh-CN" sz="2400" b="1" dirty="0" smtClean="0">
                <a:solidFill>
                  <a:srgbClr val="002060"/>
                </a:solidFill>
                <a:latin typeface="Times New Roman" panose="02020603050405020304" charset="0"/>
                <a:cs typeface="Times New Roman" panose="02020603050405020304" charset="0"/>
                <a:sym typeface="+mn-ea"/>
              </a:rPr>
              <a:t>defined in the following PAR document-- </a:t>
            </a:r>
            <a:r>
              <a:rPr lang="en-US" altLang="zh-CN" sz="20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 zengjiade    </a:t>
            </a:r>
            <a:endParaRPr lang="zh-CN" altLang="en-US" dirty="0" smtClean="0">
              <a:solidFill>
                <a:srgbClr val="FFFF00"/>
              </a:solidFill>
              <a:latin typeface="Times New Roman" panose="02020603050405020304" charset="0"/>
              <a:cs typeface="Times New Roman" panose="02020603050405020304" charset="0"/>
              <a:sym typeface="+mn-ea"/>
            </a:endParaRPr>
          </a:p>
        </p:txBody>
      </p:sp>
      <p:sp>
        <p:nvSpPr>
          <p:cNvPr id="12" name="圆角矩形 11"/>
          <p:cNvSpPr/>
          <p:nvPr/>
        </p:nvSpPr>
        <p:spPr>
          <a:xfrm>
            <a:off x="1836420" y="1456690"/>
            <a:ext cx="8173720" cy="4023995"/>
          </a:xfrm>
          <a:prstGeom prst="roundRect">
            <a:avLst/>
          </a:prstGeom>
          <a:solidFill>
            <a:srgbClr val="0E6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0" lvl="1" indent="0" eaLnBrk="1" fontAlgn="auto" latinLnBrk="0" hangingPunct="1">
              <a:lnSpc>
                <a:spcPts val="1560"/>
              </a:lnSpc>
              <a:spcAft>
                <a:spcPts val="0"/>
              </a:spcAft>
              <a:buFont typeface="Wingdings 2"/>
              <a:buNone/>
              <a:defRPr/>
            </a:pPr>
            <a:r>
              <a:rPr lang="en-US" altLang="zh-CN"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《802.15.4f Active RFID PAR Submittal from the RFID Study Group》</a:t>
            </a:r>
            <a:endParaRPr lang="en-US" altLang="zh-CN" b="1" dirty="0" smtClean="0">
              <a:solidFill>
                <a:schemeClr val="bg1"/>
              </a:solidFill>
              <a:latin typeface="Times New Roman" panose="02020603050405020304" charset="0"/>
              <a:ea typeface="微软雅黑" panose="020B0503020204020204" charset="-122"/>
              <a:cs typeface="Times New Roman" panose="02020603050405020304" charset="0"/>
              <a:sym typeface="+mn-ea"/>
            </a:endParaRPr>
          </a:p>
          <a:p>
            <a:pPr lvl="1" indent="0" eaLnBrk="1" fontAlgn="auto" latinLnBrk="0" hangingPunct="1">
              <a:lnSpc>
                <a:spcPts val="1560"/>
              </a:lnSpc>
              <a:spcAft>
                <a:spcPts val="0"/>
              </a:spcAft>
              <a:buFont typeface="Wingdings 2"/>
              <a:buNone/>
              <a:defRPr/>
            </a:pPr>
            <a:r>
              <a:rPr lang="en-US" altLang="zh-CN" sz="1300" b="1" dirty="0" smtClean="0">
                <a:solidFill>
                  <a:schemeClr val="bg1"/>
                </a:solidFill>
                <a:latin typeface="+mj-ea"/>
                <a:sym typeface="+mn-ea"/>
              </a:rPr>
              <a:t> –Ultra-low energy consumption (low duty cycle)</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–Low PHY transmitter power</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–Both one-way and two-way communications (simplex and duplex transmission)</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–High tag density (large tag population of many thousands)--</a:t>
            </a:r>
            <a:endParaRPr lang="en-US" altLang="zh-CN" sz="1300" b="1" dirty="0" smtClean="0">
              <a:solidFill>
                <a:schemeClr val="bg1"/>
              </a:solidFill>
              <a:latin typeface="+mj-ea"/>
              <a:sym typeface="+mn-ea"/>
            </a:endParaRPr>
          </a:p>
          <a:p>
            <a:pPr lvl="1" indent="0" eaLnBrk="1" fontAlgn="auto" latinLnBrk="0" hangingPunct="1">
              <a:lnSpc>
                <a:spcPts val="1560"/>
              </a:lnSpc>
              <a:spcAft>
                <a:spcPts val="0"/>
              </a:spcAft>
              <a:buFont typeface="Wingdings 2"/>
              <a:buChar char="³"/>
              <a:defRPr/>
            </a:pPr>
            <a:r>
              <a:rPr lang="en-US" altLang="zh-CN" sz="1300" b="1" dirty="0" smtClean="0">
                <a:solidFill>
                  <a:srgbClr val="FFFF00"/>
                </a:solidFill>
                <a:latin typeface="+mj-ea"/>
                <a:sym typeface="+mn-ea"/>
              </a:rPr>
              <a:t>-( Reading  &amp; Writing in fast moving high desity tags)--</a:t>
            </a:r>
            <a:r>
              <a:rPr lang="en-US" altLang="zh-CN" sz="1300" b="1" dirty="0" smtClean="0">
                <a:solidFill>
                  <a:srgbClr val="FFFF00"/>
                </a:solidFill>
                <a:latin typeface="+mj-ea"/>
                <a:sym typeface="+mn-ea"/>
              </a:rPr>
              <a:t>added</a:t>
            </a:r>
            <a:endParaRPr lang="en-US" altLang="zh-CN" sz="1300" b="1" dirty="0" smtClean="0">
              <a:solidFill>
                <a:srgbClr val="FFFF00"/>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–Reader to tag and tag to tag (meshing) communication (unicast)</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–One to many communication (multicast)</a:t>
            </a:r>
            <a:endParaRPr lang="en-US" altLang="zh-CN" sz="1300" b="1" dirty="0" smtClean="0">
              <a:solidFill>
                <a:schemeClr val="bg1"/>
              </a:solidFill>
              <a:latin typeface="+mj-ea"/>
              <a:sym typeface="+mn-ea"/>
            </a:endParaRPr>
          </a:p>
          <a:p>
            <a:pPr lvl="1" indent="0" eaLnBrk="1" fontAlgn="auto" latinLnBrk="0" hangingPunct="1">
              <a:lnSpc>
                <a:spcPts val="1560"/>
              </a:lnSpc>
              <a:spcAft>
                <a:spcPts val="0"/>
              </a:spcAft>
              <a:buFont typeface="Wingdings 2"/>
              <a:buChar char="³"/>
              <a:defRPr/>
            </a:pPr>
            <a:r>
              <a:rPr lang="en-US" altLang="zh-CN" sz="1300" b="1" dirty="0" smtClean="0">
                <a:solidFill>
                  <a:srgbClr val="FFFF00"/>
                </a:solidFill>
                <a:latin typeface="+mj-ea"/>
                <a:sym typeface="+mn-ea"/>
              </a:rPr>
              <a:t>-(On demands</a:t>
            </a:r>
            <a:r>
              <a:rPr lang="en-US" altLang="zh-CN" sz="1300" b="1" dirty="0" smtClean="0">
                <a:solidFill>
                  <a:srgbClr val="FFFF00"/>
                </a:solidFill>
                <a:latin typeface="微软雅黑" panose="020B0503020204020204" charset="-122"/>
                <a:ea typeface="微软雅黑" panose="020B0503020204020204" charset="-122"/>
                <a:sym typeface="+mn-ea"/>
              </a:rPr>
              <a:t> </a:t>
            </a:r>
            <a:r>
              <a:rPr lang="en-US" altLang="zh-CN" sz="13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synchronization) </a:t>
            </a:r>
            <a:r>
              <a:rPr lang="en-US" altLang="zh-CN" sz="1300" b="1" dirty="0" smtClean="0">
                <a:solidFill>
                  <a:srgbClr val="FFFF00"/>
                </a:solidFill>
                <a:latin typeface="+mj-ea"/>
                <a:sym typeface="+mn-ea"/>
              </a:rPr>
              <a:t>--added </a:t>
            </a:r>
            <a:endParaRPr lang="en-US" altLang="zh-CN" sz="1300" b="1" dirty="0" smtClean="0">
              <a:solidFill>
                <a:srgbClr val="FFFF00"/>
              </a:solidFill>
              <a:latin typeface="微软雅黑" panose="020B0503020204020204" charset="-122"/>
              <a:ea typeface="微软雅黑" panose="020B0503020204020204" charset="-122"/>
              <a:cs typeface="Times New Roman" panose="02020603050405020304" charset="0"/>
              <a:sym typeface="+mn-ea"/>
            </a:endParaRPr>
          </a:p>
          <a:p>
            <a:pPr lvl="1" indent="0" eaLnBrk="1" fontAlgn="auto" latinLnBrk="0" hangingPunct="1">
              <a:lnSpc>
                <a:spcPts val="1560"/>
              </a:lnSpc>
              <a:spcAft>
                <a:spcPts val="0"/>
              </a:spcAft>
              <a:buFont typeface="Wingdings 2"/>
              <a:buChar char="³"/>
              <a:defRPr/>
            </a:pPr>
            <a:r>
              <a:rPr lang="en-US" altLang="zh-CN" sz="13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a:t>
            </a:r>
            <a:r>
              <a:rPr lang="zh-CN" altLang="en-US" sz="13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a:t>
            </a:r>
            <a:r>
              <a:rPr lang="en-US" altLang="zh-CN" sz="1300" b="1" dirty="0" smtClean="0">
                <a:solidFill>
                  <a:srgbClr val="FFFF00"/>
                </a:solidFill>
                <a:latin typeface="微软雅黑" panose="020B0503020204020204" charset="-122"/>
                <a:ea typeface="微软雅黑" panose="020B0503020204020204" charset="-122"/>
                <a:cs typeface="Times New Roman" panose="02020603050405020304" charset="0"/>
                <a:sym typeface="+mn-ea"/>
              </a:rPr>
              <a:t>Multi-channel collaboration</a:t>
            </a:r>
            <a:r>
              <a:rPr lang="zh-CN" altLang="en-US" sz="1300" b="1" dirty="0" smtClean="0">
                <a:solidFill>
                  <a:srgbClr val="FFFF00"/>
                </a:solidFill>
                <a:latin typeface="+mj-ea"/>
              </a:rPr>
              <a:t>）</a:t>
            </a:r>
            <a:r>
              <a:rPr lang="en-US" altLang="zh-CN" sz="1300" b="1" dirty="0" smtClean="0">
                <a:solidFill>
                  <a:srgbClr val="FFFF00"/>
                </a:solidFill>
                <a:latin typeface="+mj-ea"/>
                <a:sym typeface="+mn-ea"/>
              </a:rPr>
              <a:t>--</a:t>
            </a:r>
            <a:r>
              <a:rPr lang="en-US" altLang="zh-CN" sz="1300" b="1" dirty="0" smtClean="0">
                <a:solidFill>
                  <a:srgbClr val="FFFF00"/>
                </a:solidFill>
                <a:latin typeface="+mj-ea"/>
                <a:sym typeface="+mn-ea"/>
              </a:rPr>
              <a:t>added</a:t>
            </a:r>
            <a:endParaRPr lang="zh-CN" altLang="en-US" sz="1300" b="1" dirty="0" smtClean="0">
              <a:solidFill>
                <a:srgbClr val="FFFF00"/>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–Authentication</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–Sensor integration</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–Accurate location determination capability</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–100m read range -</a:t>
            </a:r>
            <a:r>
              <a:rPr lang="en-US" altLang="zh-CN" sz="1300" b="1" dirty="0" smtClean="0">
                <a:solidFill>
                  <a:srgbClr val="FFFF00"/>
                </a:solidFill>
                <a:latin typeface="+mj-ea"/>
                <a:sym typeface="+mn-ea"/>
              </a:rPr>
              <a:t> (need even longer range &gt;1000m)--</a:t>
            </a:r>
            <a:r>
              <a:rPr lang="en-US" altLang="zh-CN" sz="1300" b="1" dirty="0" smtClean="0">
                <a:solidFill>
                  <a:srgbClr val="FFFF00"/>
                </a:solidFill>
                <a:latin typeface="+mj-ea"/>
                <a:sym typeface="+mn-ea"/>
              </a:rPr>
              <a:t>added</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–Global availability (with our without licensing)</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–Narrow bandwidth PHY channels less than 3MHz wide </a:t>
            </a:r>
            <a:endParaRPr lang="en-US" altLang="zh-CN" sz="1300" b="1" dirty="0" smtClean="0">
              <a:solidFill>
                <a:schemeClr val="bg1"/>
              </a:solidFill>
              <a:latin typeface="+mj-ea"/>
            </a:endParaRPr>
          </a:p>
          <a:p>
            <a:pPr lvl="1" indent="0" eaLnBrk="1" fontAlgn="auto" latinLnBrk="0" hangingPunct="1">
              <a:lnSpc>
                <a:spcPts val="1560"/>
              </a:lnSpc>
              <a:spcAft>
                <a:spcPts val="0"/>
              </a:spcAft>
              <a:buFont typeface="Wingdings 2"/>
              <a:buChar char="³"/>
              <a:defRPr/>
            </a:pPr>
            <a:r>
              <a:rPr lang="en-US" altLang="zh-CN" sz="1300" b="1" dirty="0" smtClean="0">
                <a:solidFill>
                  <a:schemeClr val="bg1"/>
                </a:solidFill>
                <a:latin typeface="+mj-ea"/>
                <a:sym typeface="+mn-ea"/>
              </a:rPr>
              <a:t>–Capable of avoiding, or operating in the presence of interference from other  </a:t>
            </a:r>
            <a:endParaRPr lang="en-US" altLang="zh-CN" sz="1300" b="1" dirty="0" smtClean="0">
              <a:solidFill>
                <a:schemeClr val="bg1"/>
              </a:solidFill>
              <a:latin typeface="+mj-ea"/>
              <a:sym typeface="+mn-ea"/>
            </a:endParaRPr>
          </a:p>
          <a:p>
            <a:pPr lvl="1" indent="0" eaLnBrk="1" fontAlgn="auto" latinLnBrk="0" hangingPunct="1">
              <a:lnSpc>
                <a:spcPts val="1560"/>
              </a:lnSpc>
              <a:spcAft>
                <a:spcPts val="0"/>
              </a:spcAft>
              <a:buFont typeface="Wingdings 2"/>
              <a:buNone/>
              <a:defRPr/>
            </a:pPr>
            <a:r>
              <a:rPr lang="en-US" altLang="zh-CN" sz="1300" b="1" dirty="0" smtClean="0">
                <a:solidFill>
                  <a:schemeClr val="bg1"/>
                </a:solidFill>
                <a:latin typeface="+mj-ea"/>
                <a:sym typeface="+mn-ea"/>
              </a:rPr>
              <a:t>     devices operating within the Active RFID’s frequency band of operation </a:t>
            </a:r>
            <a:endParaRPr lang="en-US" altLang="zh-CN" sz="1300" b="1" dirty="0" smtClean="0">
              <a:solidFill>
                <a:schemeClr val="bg1"/>
              </a:solidFill>
              <a:latin typeface="+mj-ea"/>
              <a:sym typeface="+mn-ea"/>
            </a:endParaRPr>
          </a:p>
        </p:txBody>
      </p:sp>
      <p:sp>
        <p:nvSpPr>
          <p:cNvPr id="16" name="灯片编号占位符 15"/>
          <p:cNvSpPr>
            <a:spLocks noGrp="1"/>
          </p:cNvSpPr>
          <p:nvPr>
            <p:ph type="sldNum" sz="quarter" idx="12"/>
          </p:nvPr>
        </p:nvSpPr>
        <p:spPr/>
        <p:txBody>
          <a:bodyPr/>
          <a:p>
            <a:fld id="{49AE70B2-8BF9-45C0-BB95-33D1B9D3A854}" type="slidenum">
              <a:rPr lang="zh-CN" altLang="en-US" smtClean="0"/>
            </a:fld>
            <a:endParaRPr lang="zh-CN" altLang="en-US"/>
          </a:p>
        </p:txBody>
      </p:sp>
      <p:sp>
        <p:nvSpPr>
          <p:cNvPr id="10" name="圆角矩形 9"/>
          <p:cNvSpPr/>
          <p:nvPr/>
        </p:nvSpPr>
        <p:spPr>
          <a:xfrm>
            <a:off x="2102485" y="5509260"/>
            <a:ext cx="7646670" cy="784225"/>
          </a:xfrm>
          <a:prstGeom prst="roundRect">
            <a:avLst/>
          </a:prstGeom>
          <a:solidFill>
            <a:srgbClr val="00702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dirty="0" smtClean="0">
                <a:solidFill>
                  <a:srgbClr val="FFFF00"/>
                </a:solidFill>
                <a:latin typeface="Times New Roman" panose="02020603050405020304" charset="0"/>
                <a:ea typeface="微软雅黑" panose="020B0503020204020204" charset="-122"/>
                <a:cs typeface="Times New Roman" panose="02020603050405020304" charset="0"/>
                <a:sym typeface="+mn-ea"/>
              </a:rPr>
              <a:t>But not succeed yet.  </a:t>
            </a:r>
            <a:r>
              <a:rPr lang="en-US" altLang="zh-CN" sz="2400" b="1">
                <a:solidFill>
                  <a:srgbClr val="FFFF00"/>
                </a:solidFill>
                <a:latin typeface="Times New Roman" panose="02020603050405020304" charset="0"/>
                <a:ea typeface="微软雅黑" panose="020B0503020204020204" charset="-122"/>
                <a:cs typeface="Times New Roman" panose="02020603050405020304" charset="0"/>
                <a:sym typeface="+mn-ea"/>
              </a:rPr>
              <a:t>Please refer to: </a:t>
            </a:r>
            <a:r>
              <a:rPr lang="zh-CN" altLang="en-US" b="1">
                <a:solidFill>
                  <a:schemeClr val="bg1"/>
                </a:solidFill>
                <a:latin typeface="Times New Roman" panose="02020603050405020304" charset="0"/>
                <a:ea typeface="微软雅黑" panose="020B0503020204020204" charset="-122"/>
                <a:cs typeface="Times New Roman" panose="02020603050405020304" charset="0"/>
                <a:sym typeface="+mn-ea"/>
              </a:rPr>
              <a:t>《</a:t>
            </a:r>
            <a:r>
              <a:rPr lang="en-US" altLang="zh-CN"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https://grouper.ieee.org/groups/802/15/pub/SGrfid.html</a:t>
            </a:r>
            <a:r>
              <a:rPr lang="zh-CN" altLang="en-US"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a:t>
            </a: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7</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3067685" y="450215"/>
            <a:ext cx="6096000" cy="706755"/>
          </a:xfrm>
          <a:prstGeom prst="rect">
            <a:avLst/>
          </a:prstGeom>
          <a:noFill/>
        </p:spPr>
        <p:txBody>
          <a:bodyPr wrap="square" rtlCol="0" anchor="t">
            <a:spAutoFit/>
          </a:bodyPr>
          <a:p>
            <a:r>
              <a:rPr lang="en-US" altLang="zh-TW" sz="4000" b="1" dirty="0" smtClean="0">
                <a:solidFill>
                  <a:srgbClr val="002060"/>
                </a:solidFill>
                <a:effectLst>
                  <a:outerShdw blurRad="38100" dist="38100" dir="2700000" algn="tl">
                    <a:srgbClr val="C0C0C0"/>
                  </a:outerShdw>
                </a:effectLst>
                <a:latin typeface="Times New Roman" panose="02020603050405020304" charset="0"/>
                <a:cs typeface="Times New Roman" panose="02020603050405020304" charset="0"/>
                <a:sym typeface="+mn-ea"/>
              </a:rPr>
              <a:t>Challenges for 802.15.4 </a:t>
            </a:r>
            <a:endParaRPr lang="en-US" altLang="zh-TW" sz="4000" b="1" dirty="0" smtClean="0">
              <a:solidFill>
                <a:srgbClr val="002060"/>
              </a:solidFill>
              <a:effectLst>
                <a:outerShdw blurRad="38100" dist="38100" dir="2700000" algn="tl">
                  <a:srgbClr val="C0C0C0"/>
                </a:outerShdw>
              </a:effectLst>
              <a:latin typeface="Times New Roman" panose="02020603050405020304" charset="0"/>
              <a:cs typeface="Times New Roman" panose="02020603050405020304" charset="0"/>
              <a:sym typeface="+mn-ea"/>
            </a:endParaRPr>
          </a:p>
        </p:txBody>
      </p:sp>
      <p:sp>
        <p:nvSpPr>
          <p:cNvPr id="10" name="文本框 9"/>
          <p:cNvSpPr txBox="1"/>
          <p:nvPr/>
        </p:nvSpPr>
        <p:spPr>
          <a:xfrm>
            <a:off x="880110" y="1212850"/>
            <a:ext cx="10610215" cy="829945"/>
          </a:xfrm>
          <a:prstGeom prst="rect">
            <a:avLst/>
          </a:prstGeom>
          <a:noFill/>
        </p:spPr>
        <p:txBody>
          <a:bodyPr wrap="square" rtlCol="0" anchor="t">
            <a:spAutoFit/>
          </a:bodyPr>
          <a:p>
            <a:pPr algn="l"/>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It needs better working</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 </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effeciency, f</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aster data transimission、</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and capable of handling more </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devices</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and dealing with diferent scenarios</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 </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at very </a:t>
            </a:r>
            <a:r>
              <a:rPr lang="zh-CN" altLang="en-US" sz="2400" b="1">
                <a:solidFill>
                  <a:srgbClr val="00040E"/>
                </a:solidFill>
                <a:latin typeface="Times New Roman" panose="02020603050405020304" charset="0"/>
                <a:ea typeface="微软雅黑" panose="020B0503020204020204" charset="-122"/>
                <a:cs typeface="Times New Roman" panose="02020603050405020304" charset="0"/>
                <a:sym typeface="+mn-ea"/>
              </a:rPr>
              <a:t>low power</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a:t>
            </a:r>
            <a:r>
              <a:rPr lang="en-US" altLang="zh-CN" sz="2400">
                <a:solidFill>
                  <a:srgbClr val="00040E"/>
                </a:solidFill>
                <a:latin typeface="Times New Roman" panose="02020603050405020304" charset="0"/>
                <a:ea typeface="微软雅黑" panose="020B0503020204020204" charset="-122"/>
                <a:cs typeface="Times New Roman" panose="02020603050405020304" charset="0"/>
                <a:sym typeface="+mn-ea"/>
              </a:rPr>
              <a:t>.....</a:t>
            </a:r>
            <a:r>
              <a:rPr lang="zh-CN" altLang="en-US" sz="2400">
                <a:solidFill>
                  <a:srgbClr val="00040E"/>
                </a:solidFill>
                <a:latin typeface="Times New Roman" panose="02020603050405020304" charset="0"/>
                <a:ea typeface="微软雅黑" panose="020B0503020204020204" charset="-122"/>
                <a:cs typeface="Times New Roman" panose="02020603050405020304" charset="0"/>
                <a:sym typeface="+mn-ea"/>
              </a:rPr>
              <a:t>. </a:t>
            </a:r>
            <a:r>
              <a:rPr lang="en-US" altLang="zh-CN" sz="2400" b="1" dirty="0" smtClean="0">
                <a:solidFill>
                  <a:schemeClr val="tx1"/>
                </a:solidFill>
                <a:latin typeface="Times New Roman" panose="02020603050405020304" charset="0"/>
                <a:ea typeface="微软雅黑" panose="020B0503020204020204" charset="-122"/>
                <a:cs typeface="Times New Roman" panose="02020603050405020304" charset="0"/>
                <a:sym typeface="+mn-ea"/>
              </a:rPr>
              <a:t> </a:t>
            </a:r>
            <a:endParaRPr lang="en-US" altLang="zh-CN" sz="2400" b="1" dirty="0" smtClean="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pic>
        <p:nvPicPr>
          <p:cNvPr id="12" name="图片 11"/>
          <p:cNvPicPr/>
          <p:nvPr/>
        </p:nvPicPr>
        <p:blipFill>
          <a:blip r:embed="rId1"/>
        </p:blipFill>
        <p:spPr>
          <a:xfrm>
            <a:off x="2496820" y="2210435"/>
            <a:ext cx="6793230" cy="4051300"/>
          </a:xfrm>
          <a:prstGeom prst="rect">
            <a:avLst/>
          </a:prstGeom>
          <a:ln w="28575">
            <a:solidFill>
              <a:srgbClr val="002060"/>
            </a:solidFill>
          </a:ln>
        </p:spPr>
      </p:pic>
      <p:sp>
        <p:nvSpPr>
          <p:cNvPr id="15" name="灯片编号占位符 14"/>
          <p:cNvSpPr>
            <a:spLocks noGrp="1"/>
          </p:cNvSpPr>
          <p:nvPr>
            <p:ph type="sldNum" sz="quarter" idx="12"/>
          </p:nvPr>
        </p:nvSpPr>
        <p:spPr/>
        <p:txBody>
          <a:bodyPr/>
          <a:p>
            <a:fld id="{49AE70B2-8BF9-45C0-BB95-33D1B9D3A854}" type="slidenum">
              <a:rPr lang="zh-CN" altLang="en-US" smtClean="0"/>
            </a:fld>
            <a:endParaRPr lang="zh-CN" altLang="en-US"/>
          </a:p>
        </p:txBody>
      </p:sp>
      <p:sp>
        <p:nvSpPr>
          <p:cNvPr id="17" name="圆角矩形 16"/>
          <p:cNvSpPr/>
          <p:nvPr/>
        </p:nvSpPr>
        <p:spPr>
          <a:xfrm>
            <a:off x="2485390" y="2031365"/>
            <a:ext cx="6816090" cy="422910"/>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800" b="1">
                <a:solidFill>
                  <a:srgbClr val="FFFF00"/>
                </a:solidFill>
                <a:latin typeface="微软雅黑" panose="020B0503020204020204" charset="-122"/>
                <a:ea typeface="微软雅黑" panose="020B0503020204020204" charset="-122"/>
              </a:rPr>
              <a:t>Test from Dash-7 organization</a:t>
            </a:r>
            <a:endParaRPr lang="en-US" altLang="zh-CN" sz="1800" b="1">
              <a:solidFill>
                <a:srgbClr val="FFFF00"/>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fontScale="90000"/>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8</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2083435" y="674370"/>
            <a:ext cx="7539990" cy="635000"/>
          </a:xfrm>
          <a:prstGeom prst="rect">
            <a:avLst/>
          </a:prstGeom>
        </p:spPr>
        <p:txBody>
          <a:bodyPr/>
          <a:p>
            <a:pPr marL="0" indent="0" algn="ctr" eaLnBrk="0" latinLnBrk="0" hangingPunct="0">
              <a:lnSpc>
                <a:spcPts val="3000"/>
              </a:lnSpc>
              <a:spcBef>
                <a:spcPts val="0"/>
              </a:spcBef>
              <a:buClr>
                <a:schemeClr val="accent1"/>
              </a:buClr>
              <a:buSzPct val="50000"/>
              <a:defRPr/>
            </a:pPr>
            <a:r>
              <a:rPr lang="en-US" altLang="zh-CN" sz="3200" b="1" dirty="0" smtClean="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LDSW</a:t>
            </a:r>
            <a:endParaRPr lang="en-US" altLang="zh-CN" sz="3200" b="1" dirty="0" smtClean="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endParaRPr>
          </a:p>
          <a:p>
            <a:pPr marL="0" indent="0" algn="ctr" eaLnBrk="0" latinLnBrk="0" hangingPunct="0">
              <a:lnSpc>
                <a:spcPts val="3000"/>
              </a:lnSpc>
              <a:spcBef>
                <a:spcPts val="0"/>
              </a:spcBef>
              <a:buClr>
                <a:schemeClr val="accent1"/>
              </a:buClr>
              <a:buSzPct val="50000"/>
              <a:defRPr/>
            </a:pPr>
            <a:endParaRPr lang="en-US" altLang="zh-CN" sz="3200" b="1" dirty="0" smtClean="0">
              <a:solidFill>
                <a:srgbClr val="00040E"/>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4011295" y="5674360"/>
            <a:ext cx="5080000" cy="635000"/>
          </a:xfrm>
          <a:prstGeom prst="rect">
            <a:avLst/>
          </a:prstGeom>
        </p:spPr>
        <p:txBody>
          <a:bodyPr/>
          <a:p>
            <a:r>
              <a:rPr lang="en-US" altLang="zh-CN" sz="2400" b="1">
                <a:solidFill>
                  <a:srgbClr val="002060"/>
                </a:solidFill>
                <a:latin typeface="Times New Roman" panose="02020603050405020304" charset="0"/>
                <a:ea typeface="微软雅黑" panose="020B0503020204020204" charset="-122"/>
                <a:cs typeface="Times New Roman" panose="02020603050405020304" charset="0"/>
                <a:sym typeface="+mn-ea"/>
              </a:rPr>
              <a:t>Following are the explainations</a:t>
            </a:r>
            <a:r>
              <a:rPr lang="en-US" altLang="zh-CN" sz="2400" b="1">
                <a:solidFill>
                  <a:srgbClr val="00040E"/>
                </a:solidFill>
                <a:latin typeface="Times New Roman" panose="02020603050405020304" charset="0"/>
                <a:ea typeface="微软雅黑" panose="020B0503020204020204" charset="-122"/>
                <a:cs typeface="Times New Roman" panose="02020603050405020304" charset="0"/>
                <a:sym typeface="+mn-ea"/>
              </a:rPr>
              <a:t> </a:t>
            </a:r>
            <a:endParaRPr lang="en-US" altLang="zh-CN" sz="2400">
              <a:solidFill>
                <a:srgbClr val="00040E"/>
              </a:solidFill>
              <a:latin typeface="Times New Roman" panose="02020603050405020304" charset="0"/>
              <a:cs typeface="Times New Roman" panose="02020603050405020304" charset="0"/>
              <a:sym typeface="+mn-ea"/>
            </a:endParaRPr>
          </a:p>
        </p:txBody>
      </p:sp>
      <p:pic>
        <p:nvPicPr>
          <p:cNvPr id="12" name="图片 11"/>
          <p:cNvPicPr/>
          <p:nvPr/>
        </p:nvPicPr>
        <p:blipFill>
          <a:blip r:embed="rId1"/>
        </p:blipFill>
        <p:spPr>
          <a:xfrm>
            <a:off x="2179320" y="2096135"/>
            <a:ext cx="7905750" cy="3469005"/>
          </a:xfrm>
          <a:prstGeom prst="rect">
            <a:avLst/>
          </a:prstGeom>
        </p:spPr>
      </p:pic>
      <p:sp>
        <p:nvSpPr>
          <p:cNvPr id="15" name="灯片编号占位符 14"/>
          <p:cNvSpPr>
            <a:spLocks noGrp="1"/>
          </p:cNvSpPr>
          <p:nvPr>
            <p:ph type="sldNum" sz="quarter" idx="12"/>
          </p:nvPr>
        </p:nvSpPr>
        <p:spPr/>
        <p:txBody>
          <a:bodyPr/>
          <a:p>
            <a:fld id="{49AE70B2-8BF9-45C0-BB95-33D1B9D3A854}" type="slidenum">
              <a:rPr lang="zh-CN" altLang="en-US" smtClean="0"/>
            </a:fld>
            <a:endParaRPr lang="zh-CN" altLang="en-US"/>
          </a:p>
        </p:txBody>
      </p:sp>
      <p:sp>
        <p:nvSpPr>
          <p:cNvPr id="14" name="圆角矩形 13"/>
          <p:cNvSpPr/>
          <p:nvPr/>
        </p:nvSpPr>
        <p:spPr>
          <a:xfrm>
            <a:off x="1831975" y="1119505"/>
            <a:ext cx="8828405" cy="823595"/>
          </a:xfrm>
          <a:prstGeom prst="roundRect">
            <a:avLst/>
          </a:prstGeom>
          <a:solidFill>
            <a:srgbClr val="00702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eaLnBrk="0" fontAlgn="auto" hangingPunct="0">
              <a:lnSpc>
                <a:spcPts val="2800"/>
              </a:lnSpc>
              <a:spcBef>
                <a:spcPts val="0"/>
              </a:spcBef>
              <a:buClr>
                <a:schemeClr val="accent1"/>
              </a:buClr>
              <a:buSzPct val="50000"/>
              <a:defRPr/>
            </a:pPr>
            <a:r>
              <a:rPr lang="en-US" altLang="zh-CN" sz="2400" b="1" dirty="0" smtClean="0">
                <a:solidFill>
                  <a:schemeClr val="bg1"/>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LDSW is</a:t>
            </a:r>
            <a:r>
              <a:rPr lang="en-US" altLang="zh-CN" sz="2400" b="1" dirty="0">
                <a:solidFill>
                  <a:schemeClr val="bg1"/>
                </a:solidFill>
                <a:effectLst>
                  <a:outerShdw blurRad="38100" dist="38100" dir="2700000" algn="tl">
                    <a:srgbClr val="C0C0C0"/>
                  </a:outerShdw>
                </a:effectLst>
                <a:latin typeface="Times New Roman" panose="02020603050405020304" charset="0"/>
                <a:ea typeface="微软雅黑" panose="020B0503020204020204" charset="-122"/>
                <a:cs typeface="Times New Roman" panose="02020603050405020304" charset="0"/>
                <a:sym typeface="+mn-ea"/>
              </a:rPr>
              <a:t> </a:t>
            </a:r>
            <a:r>
              <a:rPr lang="en-US" altLang="zh-CN" sz="2400"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designed specially for  IoT applications </a:t>
            </a:r>
            <a:endParaRPr lang="en-US" altLang="zh-CN" sz="2400" b="1" dirty="0" smtClean="0">
              <a:solidFill>
                <a:schemeClr val="bg1"/>
              </a:solidFill>
              <a:latin typeface="Times New Roman" panose="02020603050405020304" charset="0"/>
              <a:ea typeface="微软雅黑" panose="020B0503020204020204" charset="-122"/>
              <a:cs typeface="Times New Roman" panose="02020603050405020304" charset="0"/>
              <a:sym typeface="+mn-ea"/>
            </a:endParaRPr>
          </a:p>
          <a:p>
            <a:pPr indent="0" algn="ctr" eaLnBrk="0" fontAlgn="auto" hangingPunct="0">
              <a:lnSpc>
                <a:spcPts val="2800"/>
              </a:lnSpc>
              <a:spcBef>
                <a:spcPts val="0"/>
              </a:spcBef>
              <a:buClr>
                <a:schemeClr val="accent1"/>
              </a:buClr>
              <a:buSzPct val="50000"/>
              <a:defRPr/>
            </a:pPr>
            <a:r>
              <a:rPr lang="en-US" altLang="zh-CN" sz="2400"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with new topology</a:t>
            </a:r>
            <a:r>
              <a:rPr lang="zh-CN" altLang="en-US" sz="2400"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a:t>
            </a:r>
            <a:r>
              <a:rPr lang="en-US" altLang="zh-CN" sz="2400" b="1" dirty="0" smtClean="0">
                <a:solidFill>
                  <a:schemeClr val="bg1"/>
                </a:solidFill>
                <a:latin typeface="Times New Roman" panose="02020603050405020304" charset="0"/>
                <a:ea typeface="微软雅黑" panose="020B0503020204020204" charset="-122"/>
                <a:cs typeface="Times New Roman" panose="02020603050405020304" charset="0"/>
                <a:sym typeface="+mn-ea"/>
              </a:rPr>
              <a:t>function &amp; technology  </a:t>
            </a:r>
            <a:endParaRPr lang="zh-CN" altLang="en-US" sz="24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678815" y="171768"/>
            <a:ext cx="10852150" cy="442912"/>
          </a:xfrm>
        </p:spPr>
        <p:txBody>
          <a:bodyPr/>
          <a:p>
            <a:r>
              <a:rPr lang="en-US" altLang="zh-CN" sz="1600" u="sng">
                <a:solidFill>
                  <a:srgbClr val="00040E"/>
                </a:solidFill>
                <a:latin typeface="Times New Roman" panose="02020603050405020304" charset="0"/>
                <a:cs typeface="Times New Roman" panose="02020603050405020304" charset="0"/>
              </a:rPr>
              <a:t>September 2024                                                                                 Doc. IEEE 802.15.4</a:t>
            </a:r>
            <a:endParaRPr lang="en-US" altLang="zh-CN" sz="1600" u="sng">
              <a:solidFill>
                <a:srgbClr val="00040E"/>
              </a:solidFill>
              <a:latin typeface="Times New Roman" panose="02020603050405020304" charset="0"/>
              <a:cs typeface="Times New Roman" panose="02020603050405020304" charset="0"/>
            </a:endParaRPr>
          </a:p>
        </p:txBody>
      </p:sp>
      <p:sp>
        <p:nvSpPr>
          <p:cNvPr id="6" name="页脚占位符 5"/>
          <p:cNvSpPr>
            <a:spLocks noGrp="1"/>
          </p:cNvSpPr>
          <p:nvPr>
            <p:ph type="ftr" sz="quarter" idx="11"/>
          </p:nvPr>
        </p:nvSpPr>
        <p:spPr>
          <a:xfrm>
            <a:off x="6957695" y="6350000"/>
            <a:ext cx="4972050" cy="316230"/>
          </a:xfrm>
        </p:spPr>
        <p:txBody>
          <a:bodyPr>
            <a:normAutofit/>
          </a:bodyPr>
          <a:p>
            <a:r>
              <a:rPr lang="zh-CN" altLang="en-US">
                <a:solidFill>
                  <a:srgbClr val="00040E"/>
                </a:solidFill>
              </a:rPr>
              <a:t>Jason Liao  Chengdu West Valley Digital Technologies ,Inc</a:t>
            </a:r>
            <a:endParaRPr lang="zh-CN" altLang="en-US">
              <a:solidFill>
                <a:srgbClr val="00040E"/>
              </a:solidFill>
            </a:endParaRPr>
          </a:p>
        </p:txBody>
      </p:sp>
      <p:sp>
        <p:nvSpPr>
          <p:cNvPr id="7" name="灯片编号占位符 4"/>
          <p:cNvSpPr>
            <a:spLocks noGrp="1"/>
          </p:cNvSpPr>
          <p:nvPr/>
        </p:nvSpPr>
        <p:spPr>
          <a:xfrm>
            <a:off x="167640" y="6423660"/>
            <a:ext cx="1416050"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subumission</a:t>
            </a:r>
            <a:r>
              <a:rPr lang="en-US" smtClean="0"/>
              <a:t> </a:t>
            </a:r>
            <a:endParaRPr lang="en-US"/>
          </a:p>
        </p:txBody>
      </p:sp>
      <p:cxnSp>
        <p:nvCxnSpPr>
          <p:cNvPr id="8" name="直接连接符 7"/>
          <p:cNvCxnSpPr/>
          <p:nvPr/>
        </p:nvCxnSpPr>
        <p:spPr>
          <a:xfrm flipV="1">
            <a:off x="376555" y="6358890"/>
            <a:ext cx="11663045" cy="78740"/>
          </a:xfrm>
          <a:prstGeom prst="line">
            <a:avLst/>
          </a:prstGeom>
        </p:spPr>
        <p:style>
          <a:lnRef idx="2">
            <a:schemeClr val="accent1"/>
          </a:lnRef>
          <a:fillRef idx="0">
            <a:srgbClr val="FFFFFF"/>
          </a:fillRef>
          <a:effectRef idx="0">
            <a:srgbClr val="FFFFFF"/>
          </a:effectRef>
          <a:fontRef idx="minor">
            <a:schemeClr val="tx1"/>
          </a:fontRef>
        </p:style>
      </p:cxnSp>
      <p:sp>
        <p:nvSpPr>
          <p:cNvPr id="9" name="灯片编号占位符 4"/>
          <p:cNvSpPr>
            <a:spLocks noGrp="1"/>
          </p:cNvSpPr>
          <p:nvPr/>
        </p:nvSpPr>
        <p:spPr>
          <a:xfrm>
            <a:off x="5762625" y="6367780"/>
            <a:ext cx="857885" cy="31623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noProof="1">
                <a:solidFill>
                  <a:schemeClr val="tx1">
                    <a:tint val="75000"/>
                  </a:schemeClr>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0040E"/>
                </a:solidFill>
              </a:rPr>
              <a:t>Silde 9</a:t>
            </a:r>
            <a:r>
              <a:rPr lang="en-US" smtClean="0"/>
              <a:t> </a:t>
            </a:r>
            <a:endParaRPr lang="en-US"/>
          </a:p>
        </p:txBody>
      </p:sp>
      <p:sp>
        <p:nvSpPr>
          <p:cNvPr id="2" name="文本框 1"/>
          <p:cNvSpPr txBox="1"/>
          <p:nvPr/>
        </p:nvSpPr>
        <p:spPr>
          <a:xfrm>
            <a:off x="3911600" y="-382270"/>
            <a:ext cx="4724400" cy="488315"/>
          </a:xfrm>
          <a:prstGeom prst="rect">
            <a:avLst/>
          </a:prstGeom>
        </p:spPr>
        <p:txBody>
          <a:bodyPr/>
          <a:p>
            <a:endParaRPr sz="1600"/>
          </a:p>
        </p:txBody>
      </p:sp>
      <p:sp>
        <p:nvSpPr>
          <p:cNvPr id="5" name="文本框 4"/>
          <p:cNvSpPr txBox="1"/>
          <p:nvPr/>
        </p:nvSpPr>
        <p:spPr>
          <a:xfrm>
            <a:off x="3911600" y="6605905"/>
            <a:ext cx="4724400" cy="488315"/>
          </a:xfrm>
          <a:prstGeom prst="rect">
            <a:avLst/>
          </a:prstGeom>
        </p:spPr>
        <p:txBody>
          <a:bodyPr/>
          <a:p>
            <a:endParaRPr sz="1600"/>
          </a:p>
        </p:txBody>
      </p:sp>
      <p:sp>
        <p:nvSpPr>
          <p:cNvPr id="11" name="文本框 10"/>
          <p:cNvSpPr txBox="1"/>
          <p:nvPr/>
        </p:nvSpPr>
        <p:spPr>
          <a:xfrm>
            <a:off x="3138805" y="257810"/>
            <a:ext cx="5080000" cy="635000"/>
          </a:xfrm>
          <a:prstGeom prst="rect">
            <a:avLst/>
          </a:prstGeom>
        </p:spPr>
        <p:txBody>
          <a:bodyPr/>
          <a:p>
            <a:endParaRPr sz="1600"/>
          </a:p>
        </p:txBody>
      </p:sp>
      <p:sp>
        <p:nvSpPr>
          <p:cNvPr id="13" name="文本框 12"/>
          <p:cNvSpPr txBox="1"/>
          <p:nvPr/>
        </p:nvSpPr>
        <p:spPr>
          <a:xfrm>
            <a:off x="3556000" y="5829300"/>
            <a:ext cx="5080000" cy="635000"/>
          </a:xfrm>
          <a:prstGeom prst="rect">
            <a:avLst/>
          </a:prstGeom>
        </p:spPr>
        <p:txBody>
          <a:bodyPr/>
          <a:p>
            <a:endParaRPr sz="1600"/>
          </a:p>
        </p:txBody>
      </p:sp>
      <p:sp>
        <p:nvSpPr>
          <p:cNvPr id="3" name="文本框 2"/>
          <p:cNvSpPr txBox="1"/>
          <p:nvPr/>
        </p:nvSpPr>
        <p:spPr>
          <a:xfrm>
            <a:off x="1525905" y="625475"/>
            <a:ext cx="9362440" cy="706755"/>
          </a:xfrm>
          <a:prstGeom prst="rect">
            <a:avLst/>
          </a:prstGeom>
          <a:noFill/>
        </p:spPr>
        <p:txBody>
          <a:bodyPr wrap="square" rtlCol="0" anchor="t">
            <a:spAutoFit/>
          </a:bodyPr>
          <a:p>
            <a:r>
              <a:rPr lang="en-US" altLang="zh-CN" sz="4000" b="1" dirty="0" smtClean="0">
                <a:solidFill>
                  <a:srgbClr val="00040E"/>
                </a:solidFill>
                <a:latin typeface="Times New Roman" panose="02020603050405020304" charset="0"/>
                <a:ea typeface="+mj-ea"/>
                <a:cs typeface="Times New Roman" panose="02020603050405020304" charset="0"/>
                <a:sym typeface="+mn-ea"/>
              </a:rPr>
              <a:t>Star-Net - Connecting to B</a:t>
            </a:r>
            <a:r>
              <a:rPr lang="en-US" altLang="zh-CN" sz="4000" b="1" dirty="0" smtClean="0">
                <a:solidFill>
                  <a:srgbClr val="00040E"/>
                </a:solidFill>
                <a:latin typeface="Times New Roman" panose="02020603050405020304" charset="0"/>
                <a:ea typeface="+mj-ea"/>
                <a:cs typeface="Times New Roman" panose="02020603050405020304" charset="0"/>
                <a:sym typeface="+mn-ea"/>
              </a:rPr>
              <a:t>roadband Net</a:t>
            </a:r>
            <a:r>
              <a:rPr lang="en-US" altLang="zh-CN" sz="4000" b="1" dirty="0" smtClean="0">
                <a:solidFill>
                  <a:srgbClr val="00040E"/>
                </a:solidFill>
                <a:latin typeface="Times New Roman" panose="02020603050405020304" charset="0"/>
                <a:cs typeface="Times New Roman" panose="02020603050405020304" charset="0"/>
                <a:sym typeface="+mn-ea"/>
              </a:rPr>
              <a:t> </a:t>
            </a:r>
            <a:endParaRPr lang="en-US" altLang="zh-CN" sz="4000" b="1" dirty="0" smtClean="0">
              <a:solidFill>
                <a:srgbClr val="00040E"/>
              </a:solidFill>
              <a:latin typeface="Times New Roman" panose="02020603050405020304" charset="0"/>
              <a:cs typeface="Times New Roman" panose="02020603050405020304" charset="0"/>
              <a:sym typeface="+mn-ea"/>
            </a:endParaRPr>
          </a:p>
        </p:txBody>
      </p:sp>
      <p:sp>
        <p:nvSpPr>
          <p:cNvPr id="36" name="文本框 35"/>
          <p:cNvSpPr txBox="1"/>
          <p:nvPr/>
        </p:nvSpPr>
        <p:spPr>
          <a:xfrm>
            <a:off x="2564765" y="1269365"/>
            <a:ext cx="6612890" cy="460375"/>
          </a:xfrm>
          <a:prstGeom prst="rect">
            <a:avLst/>
          </a:prstGeom>
          <a:noFill/>
        </p:spPr>
        <p:txBody>
          <a:bodyPr wrap="square" rtlCol="0" anchor="t">
            <a:spAutoFit/>
          </a:bodyPr>
          <a:p>
            <a:r>
              <a:rPr lang="en-US" altLang="zh-CN" sz="2400" b="1" dirty="0" smtClean="0">
                <a:solidFill>
                  <a:srgbClr val="00040E"/>
                </a:solidFill>
                <a:latin typeface="Times New Roman" panose="02020603050405020304" charset="0"/>
                <a:ea typeface="+mj-ea"/>
                <a:cs typeface="Times New Roman" panose="02020603050405020304" charset="0"/>
                <a:sym typeface="+mn-ea"/>
              </a:rPr>
              <a:t>With peer to peer communication &amp; data relay</a:t>
            </a:r>
            <a:endParaRPr lang="en-US" altLang="zh-CN" sz="2400" b="1" dirty="0" smtClean="0">
              <a:solidFill>
                <a:srgbClr val="00040E"/>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3556000" y="-206375"/>
            <a:ext cx="5080000" cy="635000"/>
          </a:xfrm>
          <a:prstGeom prst="rect">
            <a:avLst/>
          </a:prstGeom>
        </p:spPr>
        <p:txBody>
          <a:bodyPr/>
          <a:p>
            <a:endParaRPr sz="1600"/>
          </a:p>
        </p:txBody>
      </p:sp>
      <p:pic>
        <p:nvPicPr>
          <p:cNvPr id="12" name="图片 11"/>
          <p:cNvPicPr/>
          <p:nvPr/>
        </p:nvPicPr>
        <p:blipFill>
          <a:blip r:embed="rId1"/>
        </p:blipFill>
        <p:spPr>
          <a:xfrm>
            <a:off x="1606550" y="1746250"/>
            <a:ext cx="8075930" cy="4429760"/>
          </a:xfrm>
          <a:prstGeom prst="rect">
            <a:avLst/>
          </a:prstGeom>
        </p:spPr>
      </p:pic>
      <p:sp>
        <p:nvSpPr>
          <p:cNvPr id="15" name="灯片编号占位符 14"/>
          <p:cNvSpPr>
            <a:spLocks noGrp="1"/>
          </p:cNvSpPr>
          <p:nvPr>
            <p:ph type="sldNum" sz="quarter" idx="12"/>
          </p:nvPr>
        </p:nvSpPr>
        <p:spPr/>
        <p:txBody>
          <a:bodyPr/>
          <a:p>
            <a:fld id="{49AE70B2-8BF9-45C0-BB95-33D1B9D3A854}" type="slidenum">
              <a:rPr lang="zh-CN" altLang="en-US" smtClean="0"/>
            </a:fld>
            <a:endParaRPr lang="zh-CN" altLang="en-US"/>
          </a:p>
        </p:txBody>
      </p:sp>
      <p:sp>
        <p:nvSpPr>
          <p:cNvPr id="14" name="圆角矩形 13"/>
          <p:cNvSpPr/>
          <p:nvPr/>
        </p:nvSpPr>
        <p:spPr>
          <a:xfrm>
            <a:off x="9731375" y="1835785"/>
            <a:ext cx="2119630" cy="3683635"/>
          </a:xfrm>
          <a:prstGeom prst="roundRect">
            <a:avLst/>
          </a:prstGeom>
          <a:solidFill>
            <a:srgbClr val="006A2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solidFill>
                  <a:srgbClr val="FFFF00"/>
                </a:solidFill>
              </a:rPr>
              <a:t>Gateway reader can have </a:t>
            </a:r>
            <a:r>
              <a:rPr lang="en-US" altLang="zh-CN" b="1">
                <a:solidFill>
                  <a:srgbClr val="FFFF00"/>
                </a:solidFill>
                <a:sym typeface="+mn-ea"/>
              </a:rPr>
              <a:t>as many channels as needed, and </a:t>
            </a:r>
            <a:endParaRPr lang="en-US" altLang="zh-CN" b="1">
              <a:solidFill>
                <a:srgbClr val="FFFF00"/>
              </a:solidFill>
            </a:endParaRPr>
          </a:p>
          <a:p>
            <a:pPr algn="ctr"/>
            <a:r>
              <a:rPr lang="en-US" altLang="zh-CN" b="1">
                <a:solidFill>
                  <a:srgbClr val="FFFF00"/>
                </a:solidFill>
              </a:rPr>
              <a:t>connects both wideband and Narrow-band  protocols together. Either one works  effeciently</a:t>
            </a:r>
            <a:r>
              <a:rPr lang="en-US" altLang="zh-CN"/>
              <a:t> </a:t>
            </a:r>
            <a:r>
              <a:rPr lang="en-US" altLang="zh-CN" b="1">
                <a:solidFill>
                  <a:srgbClr val="FFFF00"/>
                </a:solidFill>
              </a:rPr>
              <a:t> </a:t>
            </a:r>
            <a:endParaRPr lang="en-US" altLang="zh-CN" b="1">
              <a:solidFill>
                <a:srgbClr val="FFFF00"/>
              </a:solidFill>
            </a:endParaRPr>
          </a:p>
        </p:txBody>
      </p:sp>
      <p:sp>
        <p:nvSpPr>
          <p:cNvPr id="16" name="左箭头 15"/>
          <p:cNvSpPr/>
          <p:nvPr/>
        </p:nvSpPr>
        <p:spPr>
          <a:xfrm>
            <a:off x="9195435" y="2513965"/>
            <a:ext cx="523875" cy="222885"/>
          </a:xfrm>
          <a:prstGeom prst="leftArrow">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左箭头 16"/>
          <p:cNvSpPr/>
          <p:nvPr/>
        </p:nvSpPr>
        <p:spPr>
          <a:xfrm>
            <a:off x="9236075" y="3853180"/>
            <a:ext cx="542290" cy="223520"/>
          </a:xfrm>
          <a:prstGeom prst="leftArrow">
            <a:avLst/>
          </a:prstGeom>
          <a:solidFill>
            <a:srgbClr val="00B050"/>
          </a:soli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4147185" y="4947285"/>
            <a:ext cx="5476240" cy="90106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solidFill>
                  <a:schemeClr val="bg1"/>
                </a:solidFill>
                <a:latin typeface="Times New Roman" panose="02020603050405020304" charset="0"/>
                <a:cs typeface="Times New Roman" panose="02020603050405020304" charset="0"/>
              </a:rPr>
              <a:t>LDSW Net could be either a public narrow-band Net work serving the public or a pravite  Net work  </a:t>
            </a:r>
            <a:endParaRPr lang="en-US" altLang="zh-CN" b="1">
              <a:solidFill>
                <a:schemeClr val="bg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commondata" val="eyJoZGlkIjoiNDQyYTQzNDg1ZWZjMWRmNmRiY2Q2Y2M2NDg3MmY3MzE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TYPE" val="i"/>
  <p:tag name="KSO_WM_UNIT_INDEX" val="1"/>
  <p:tag name="KSO_WM_UNIT_ID" val="_3*i*1"/>
  <p:tag name="KSO_WM_UNIT_LAYERLEVEL" val="1"/>
  <p:tag name="KSO_WM_TAG_VERSION" val="1.0"/>
  <p:tag name="KSO_WM_BEAUTIFY_FLAG" val="#wm#"/>
  <p:tag name="KSO_WM_UNIT_DIAGRAM_ISNUMVISUAL" val="0"/>
  <p:tag name="KSO_WM_UNIT_DIAGRAM_ISREFERUNIT"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3.xml><?xml version="1.0" encoding="utf-8"?>
<p:tagLst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4.xml><?xml version="1.0" encoding="utf-8"?>
<p:tagLst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5.xml><?xml version="1.0" encoding="utf-8"?>
<p:tagLst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7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xml><?xml version="1.0" encoding="utf-8"?>
<p:tagLst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1_Office 主题​​">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13389</Words>
  <Application>WPS 演示</Application>
  <PresentationFormat>宽屏</PresentationFormat>
  <Paragraphs>414</Paragraphs>
  <Slides>24</Slides>
  <Notes>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Times New Roman</vt:lpstr>
      <vt:lpstr>Wingdings 2</vt:lpstr>
      <vt:lpstr>Wingdings</vt:lpstr>
      <vt:lpstr>Wingdings 2</vt:lpstr>
      <vt:lpstr>Franklin Gothic Medium</vt:lpstr>
      <vt:lpstr>Arial Unicode MS</vt:lpstr>
      <vt:lpstr>Calibri</vt:lpstr>
      <vt:lpstr>Tahoma</vt:lpstr>
      <vt:lpstr>黑体</vt:lpstr>
      <vt:lpstr>1_Office 主题​​</vt:lpstr>
      <vt:lpstr>Word.Document.8</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lpstr>September 2024                                                                                 Doc. IEEE 802.15.4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成都西谷廖应成</cp:lastModifiedBy>
  <cp:revision>186</cp:revision>
  <dcterms:created xsi:type="dcterms:W3CDTF">2019-06-19T02:08:00Z</dcterms:created>
  <dcterms:modified xsi:type="dcterms:W3CDTF">2024-09-09T08:06:14Z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B83DE30DA5A74378B7DF8701D0957322_13</vt:lpwstr>
  </property>
</Properties>
</file>