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399" r:id="rId3"/>
    <p:sldId id="257" r:id="rId4"/>
    <p:sldId id="2385" r:id="rId5"/>
    <p:sldId id="2412" r:id="rId6"/>
    <p:sldId id="2406" r:id="rId7"/>
    <p:sldId id="2392" r:id="rId8"/>
    <p:sldId id="2396" r:id="rId9"/>
    <p:sldId id="2404" r:id="rId10"/>
    <p:sldId id="2409" r:id="rId11"/>
    <p:sldId id="2407" r:id="rId12"/>
    <p:sldId id="2411" r:id="rId13"/>
    <p:sldId id="2398" r:id="rId14"/>
    <p:sldId id="2405" r:id="rId15"/>
    <p:sldId id="2414" r:id="rId16"/>
    <p:sldId id="2413" r:id="rId17"/>
    <p:sldId id="2390" r:id="rId18"/>
    <p:sldId id="2415" r:id="rId19"/>
    <p:sldId id="2393" r:id="rId20"/>
    <p:sldId id="2397" r:id="rId2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8" autoAdjust="0"/>
    <p:restoredTop sz="94660"/>
  </p:normalViewPr>
  <p:slideViewPr>
    <p:cSldViewPr>
      <p:cViewPr varScale="1">
        <p:scale>
          <a:sx n="80" d="100"/>
          <a:sy n="80" d="100"/>
        </p:scale>
        <p:origin x="974" y="6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9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3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8006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b="0"/>
            </a:lvl1pPr>
            <a:lvl2pPr marL="800100" indent="-342900">
              <a:buFont typeface="Arial" panose="020B0604020202020204" pitchFamily="34" charset="0"/>
              <a:buChar char="•"/>
              <a:defRPr sz="2200"/>
            </a:lvl2pPr>
            <a:lvl3pPr marL="1200150" indent="-285750">
              <a:buFont typeface="Arial" panose="020B0604020202020204" pitchFamily="34" charset="0"/>
              <a:buChar char="•"/>
              <a:defRPr sz="20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802.15-24/0507r1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E6430-622B-4176-BF54-4362F0973D2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2285" y="346365"/>
            <a:ext cx="1602315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September 2024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D862394-D570-4AFC-90CD-C44A8258DE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06858" y="6475413"/>
            <a:ext cx="334694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Takai/Kitazawa, Space-Time Engineering/</a:t>
            </a:r>
            <a:r>
              <a:rPr lang="en-GB" sz="1200" dirty="0" err="1">
                <a:solidFill>
                  <a:srgbClr val="000000"/>
                </a:solidFill>
              </a:rPr>
              <a:t>Muroran</a:t>
            </a:r>
            <a:r>
              <a:rPr lang="en-GB" sz="1200" dirty="0">
                <a:solidFill>
                  <a:srgbClr val="000000"/>
                </a:solidFill>
              </a:rPr>
              <a:t> 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mu.go.jp/menu_news/s-news/01kiban13_02000118.html" TargetMode="External"/><Relationship Id="rId2" Type="http://schemas.openxmlformats.org/officeDocument/2006/relationships/hyperlink" Target="https://www.soumu.go.jp/main_content/00084664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ib.or.jp/english/std_tr/telecommunications/std-t108.html" TargetMode="External"/><Relationship Id="rId4" Type="http://schemas.openxmlformats.org/officeDocument/2006/relationships/hyperlink" Target="https://www.soumu.go.jp/main_content/00039722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927100"/>
            <a:ext cx="10363200" cy="5365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Diversified Range IoT (DR-IoT)</a:t>
            </a:r>
            <a:br>
              <a:rPr lang="en-US" altLang="en-US" dirty="0"/>
            </a:br>
            <a:r>
              <a:rPr lang="en-US" altLang="en-US" dirty="0"/>
              <a:t>for Disaster Response Applications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4592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33816"/>
              </p:ext>
            </p:extLst>
          </p:nvPr>
        </p:nvGraphicFramePr>
        <p:xfrm>
          <a:off x="987425" y="2411413"/>
          <a:ext cx="8945563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584498" imgH="3484749" progId="Word.Document.8">
                  <p:embed/>
                </p:oleObj>
              </mc:Choice>
              <mc:Fallback>
                <p:oleObj name="Document" r:id="rId3" imgW="10584498" imgH="348474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411413"/>
                        <a:ext cx="8945563" cy="294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DR-IoT Spectrum Management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DR-IoT utilizes Spectrum Resource Measurement (SRM) frames and an advertising channel* for spectrum management of PANs in close proximity.</a:t>
            </a:r>
          </a:p>
          <a:p>
            <a:pPr lvl="1"/>
            <a:r>
              <a:rPr lang="en-US" dirty="0"/>
              <a:t>Based on the SRM information via advertising channel, devices join one of the PANs in operation, or form a new PAN. If a new PAN is formed, it operates in a channel that would not overlap (interfere) with other PANs operating channels.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4E2425-49D8-D0F5-390E-5951EEF1F93E}"/>
              </a:ext>
            </a:extLst>
          </p:cNvPr>
          <p:cNvSpPr txBox="1"/>
          <p:nvPr/>
        </p:nvSpPr>
        <p:spPr>
          <a:xfrm>
            <a:off x="1912352" y="6080760"/>
            <a:ext cx="8364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DR-IoT spectrum management (operating channel discovery and selection) using SRM frames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4AD353-2BA5-26F3-CED1-304772405440}"/>
              </a:ext>
            </a:extLst>
          </p:cNvPr>
          <p:cNvGrpSpPr/>
          <p:nvPr/>
        </p:nvGrpSpPr>
        <p:grpSpPr>
          <a:xfrm>
            <a:off x="1005840" y="3566160"/>
            <a:ext cx="10378440" cy="2593777"/>
            <a:chOff x="914400" y="3566160"/>
            <a:chExt cx="10378440" cy="2593777"/>
          </a:xfrm>
        </p:grpSpPr>
        <p:grpSp>
          <p:nvGrpSpPr>
            <p:cNvPr id="4150" name="Group 4149">
              <a:extLst>
                <a:ext uri="{FF2B5EF4-FFF2-40B4-BE49-F238E27FC236}">
                  <a16:creationId xmlns:a16="http://schemas.microsoft.com/office/drawing/2014/main" id="{B30DBE3B-5399-F75D-2D22-F9C4BEFA2383}"/>
                </a:ext>
              </a:extLst>
            </p:cNvPr>
            <p:cNvGrpSpPr/>
            <p:nvPr/>
          </p:nvGrpSpPr>
          <p:grpSpPr>
            <a:xfrm>
              <a:off x="914400" y="3566160"/>
              <a:ext cx="9144000" cy="2593777"/>
              <a:chOff x="2286000" y="3566160"/>
              <a:chExt cx="9144000" cy="2593777"/>
            </a:xfrm>
          </p:grpSpPr>
          <p:sp>
            <p:nvSpPr>
              <p:cNvPr id="4096" name="TextBox 4095">
                <a:extLst>
                  <a:ext uri="{FF2B5EF4-FFF2-40B4-BE49-F238E27FC236}">
                    <a16:creationId xmlns:a16="http://schemas.microsoft.com/office/drawing/2014/main" id="{3C99B2DA-3BF6-396D-CC88-3D9D3DF74D51}"/>
                  </a:ext>
                </a:extLst>
              </p:cNvPr>
              <p:cNvSpPr txBox="1"/>
              <p:nvPr/>
            </p:nvSpPr>
            <p:spPr>
              <a:xfrm>
                <a:off x="2377440" y="585216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ADV CH</a:t>
                </a:r>
              </a:p>
            </p:txBody>
          </p:sp>
          <p:sp>
            <p:nvSpPr>
              <p:cNvPr id="4100" name="Trapezoid 4099">
                <a:extLst>
                  <a:ext uri="{FF2B5EF4-FFF2-40B4-BE49-F238E27FC236}">
                    <a16:creationId xmlns:a16="http://schemas.microsoft.com/office/drawing/2014/main" id="{0D9221B5-FFFD-C108-ABB0-D2FA1E1B3C1E}"/>
                  </a:ext>
                </a:extLst>
              </p:cNvPr>
              <p:cNvSpPr/>
              <p:nvPr/>
            </p:nvSpPr>
            <p:spPr bwMode="auto">
              <a:xfrm>
                <a:off x="2651760" y="3657600"/>
                <a:ext cx="365760" cy="2194560"/>
              </a:xfrm>
              <a:prstGeom prst="trapezoid">
                <a:avLst>
                  <a:gd name="adj" fmla="val 723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4120" name="Connector: Elbow 4119">
                <a:extLst>
                  <a:ext uri="{FF2B5EF4-FFF2-40B4-BE49-F238E27FC236}">
                    <a16:creationId xmlns:a16="http://schemas.microsoft.com/office/drawing/2014/main" id="{0788DEAE-17F2-A758-5861-16C4453F927D}"/>
                  </a:ext>
                </a:extLst>
              </p:cNvPr>
              <p:cNvCxnSpPr>
                <a:stCxn id="4109" idx="3"/>
                <a:endCxn id="4101" idx="0"/>
              </p:cNvCxnSpPr>
              <p:nvPr/>
            </p:nvCxnSpPr>
            <p:spPr bwMode="auto">
              <a:xfrm>
                <a:off x="3383280" y="4206240"/>
                <a:ext cx="4663440" cy="731520"/>
              </a:xfrm>
              <a:prstGeom prst="bentConnector2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4122" name="Connector: Elbow 4121">
                <a:extLst>
                  <a:ext uri="{FF2B5EF4-FFF2-40B4-BE49-F238E27FC236}">
                    <a16:creationId xmlns:a16="http://schemas.microsoft.com/office/drawing/2014/main" id="{37D27519-97FB-CEB5-D152-35848896007F}"/>
                  </a:ext>
                </a:extLst>
              </p:cNvPr>
              <p:cNvCxnSpPr>
                <a:stCxn id="4111" idx="3"/>
                <a:endCxn id="38" idx="0"/>
              </p:cNvCxnSpPr>
              <p:nvPr/>
            </p:nvCxnSpPr>
            <p:spPr bwMode="auto">
              <a:xfrm>
                <a:off x="3383280" y="3749040"/>
                <a:ext cx="6583680" cy="822960"/>
              </a:xfrm>
              <a:prstGeom prst="bentConnector2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none" w="lg" len="lg"/>
              </a:ln>
              <a:effectLst/>
            </p:spPr>
          </p:cxnSp>
          <p:grpSp>
            <p:nvGrpSpPr>
              <p:cNvPr id="4132" name="Group 4131">
                <a:extLst>
                  <a:ext uri="{FF2B5EF4-FFF2-40B4-BE49-F238E27FC236}">
                    <a16:creationId xmlns:a16="http://schemas.microsoft.com/office/drawing/2014/main" id="{41D361C3-D69D-F24F-778D-9AA99D27256D}"/>
                  </a:ext>
                </a:extLst>
              </p:cNvPr>
              <p:cNvGrpSpPr/>
              <p:nvPr/>
            </p:nvGrpSpPr>
            <p:grpSpPr>
              <a:xfrm>
                <a:off x="3017520" y="4023360"/>
                <a:ext cx="1188720" cy="486192"/>
                <a:chOff x="2560320" y="4114800"/>
                <a:chExt cx="1188720" cy="486192"/>
              </a:xfrm>
            </p:grpSpPr>
            <p:pic>
              <p:nvPicPr>
                <p:cNvPr id="4109" name="Picture 4108">
                  <a:extLst>
                    <a:ext uri="{FF2B5EF4-FFF2-40B4-BE49-F238E27FC236}">
                      <a16:creationId xmlns:a16="http://schemas.microsoft.com/office/drawing/2014/main" id="{7B24CAE3-A8EE-C427-5B2E-DE24372A7F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0320" y="411480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099" name="TextBox 4098">
                  <a:extLst>
                    <a:ext uri="{FF2B5EF4-FFF2-40B4-BE49-F238E27FC236}">
                      <a16:creationId xmlns:a16="http://schemas.microsoft.com/office/drawing/2014/main" id="{170EB18C-9E73-C7D2-CDB3-7ECA4FD11FE4}"/>
                    </a:ext>
                  </a:extLst>
                </p:cNvPr>
                <p:cNvSpPr txBox="1"/>
                <p:nvPr/>
              </p:nvSpPr>
              <p:spPr>
                <a:xfrm>
                  <a:off x="2834640" y="4293215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Device #5</a:t>
                  </a:r>
                </a:p>
              </p:txBody>
            </p:sp>
          </p:grpSp>
          <p:grpSp>
            <p:nvGrpSpPr>
              <p:cNvPr id="4133" name="Group 4132">
                <a:extLst>
                  <a:ext uri="{FF2B5EF4-FFF2-40B4-BE49-F238E27FC236}">
                    <a16:creationId xmlns:a16="http://schemas.microsoft.com/office/drawing/2014/main" id="{EEBE7DFB-F79F-3A84-24D3-FC41DB36647E}"/>
                  </a:ext>
                </a:extLst>
              </p:cNvPr>
              <p:cNvGrpSpPr/>
              <p:nvPr/>
            </p:nvGrpSpPr>
            <p:grpSpPr>
              <a:xfrm>
                <a:off x="3017520" y="3566160"/>
                <a:ext cx="1188720" cy="490657"/>
                <a:chOff x="2560320" y="3657600"/>
                <a:chExt cx="1188720" cy="490657"/>
              </a:xfrm>
            </p:grpSpPr>
            <p:pic>
              <p:nvPicPr>
                <p:cNvPr id="4111" name="Picture 4110">
                  <a:extLst>
                    <a:ext uri="{FF2B5EF4-FFF2-40B4-BE49-F238E27FC236}">
                      <a16:creationId xmlns:a16="http://schemas.microsoft.com/office/drawing/2014/main" id="{E4519659-A136-D74B-D4AA-7053B6FBA4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0320" y="365760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123" name="TextBox 4122">
                  <a:extLst>
                    <a:ext uri="{FF2B5EF4-FFF2-40B4-BE49-F238E27FC236}">
                      <a16:creationId xmlns:a16="http://schemas.microsoft.com/office/drawing/2014/main" id="{90226C8D-D0CC-22E8-D2BF-5F2A4F2F60D4}"/>
                    </a:ext>
                  </a:extLst>
                </p:cNvPr>
                <p:cNvSpPr txBox="1"/>
                <p:nvPr/>
              </p:nvSpPr>
              <p:spPr>
                <a:xfrm>
                  <a:off x="2834640" y="384048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Device #6</a:t>
                  </a:r>
                </a:p>
              </p:txBody>
            </p:sp>
          </p:grpSp>
          <p:grpSp>
            <p:nvGrpSpPr>
              <p:cNvPr id="4141" name="Group 4140">
                <a:extLst>
                  <a:ext uri="{FF2B5EF4-FFF2-40B4-BE49-F238E27FC236}">
                    <a16:creationId xmlns:a16="http://schemas.microsoft.com/office/drawing/2014/main" id="{4CCC6374-D9F5-4AE6-8A29-3082B7766112}"/>
                  </a:ext>
                </a:extLst>
              </p:cNvPr>
              <p:cNvGrpSpPr/>
              <p:nvPr/>
            </p:nvGrpSpPr>
            <p:grpSpPr>
              <a:xfrm>
                <a:off x="3017520" y="4297680"/>
                <a:ext cx="3200400" cy="1862257"/>
                <a:chOff x="2743200" y="4297680"/>
                <a:chExt cx="3200400" cy="1862257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F88CB17-A739-ECA9-F469-D5191593530A}"/>
                    </a:ext>
                  </a:extLst>
                </p:cNvPr>
                <p:cNvSpPr txBox="1"/>
                <p:nvPr/>
              </p:nvSpPr>
              <p:spPr>
                <a:xfrm>
                  <a:off x="4023360" y="585216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PAN #1</a:t>
                  </a:r>
                </a:p>
              </p:txBody>
            </p:sp>
            <p:sp>
              <p:nvSpPr>
                <p:cNvPr id="4103" name="Trapezoid 4102">
                  <a:extLst>
                    <a:ext uri="{FF2B5EF4-FFF2-40B4-BE49-F238E27FC236}">
                      <a16:creationId xmlns:a16="http://schemas.microsoft.com/office/drawing/2014/main" id="{B5550B03-0A13-3C0D-8C25-05BC9184B28A}"/>
                    </a:ext>
                  </a:extLst>
                </p:cNvPr>
                <p:cNvSpPr/>
                <p:nvPr/>
              </p:nvSpPr>
              <p:spPr bwMode="auto">
                <a:xfrm>
                  <a:off x="4297680" y="4297680"/>
                  <a:ext cx="365760" cy="1554480"/>
                </a:xfrm>
                <a:prstGeom prst="trapezoid">
                  <a:avLst>
                    <a:gd name="adj" fmla="val 7231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grpSp>
              <p:nvGrpSpPr>
                <p:cNvPr id="4131" name="Group 4130">
                  <a:extLst>
                    <a:ext uri="{FF2B5EF4-FFF2-40B4-BE49-F238E27FC236}">
                      <a16:creationId xmlns:a16="http://schemas.microsoft.com/office/drawing/2014/main" id="{63785426-7948-3B43-B1B7-E5E653398A38}"/>
                    </a:ext>
                  </a:extLst>
                </p:cNvPr>
                <p:cNvGrpSpPr/>
                <p:nvPr/>
              </p:nvGrpSpPr>
              <p:grpSpPr>
                <a:xfrm>
                  <a:off x="2743200" y="4480560"/>
                  <a:ext cx="3200400" cy="399217"/>
                  <a:chOff x="2286000" y="4572000"/>
                  <a:chExt cx="3200400" cy="399217"/>
                </a:xfrm>
              </p:grpSpPr>
              <p:cxnSp>
                <p:nvCxnSpPr>
                  <p:cNvPr id="4106" name="Straight Connector 4105">
                    <a:extLst>
                      <a:ext uri="{FF2B5EF4-FFF2-40B4-BE49-F238E27FC236}">
                        <a16:creationId xmlns:a16="http://schemas.microsoft.com/office/drawing/2014/main" id="{7C47A0D6-69CA-CF70-C613-DA8C165BAA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286000" y="4846320"/>
                    <a:ext cx="1463040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25400" cap="flat" cmpd="sng" algn="ctr">
                    <a:solidFill>
                      <a:srgbClr val="FF0000"/>
                    </a:solidFill>
                    <a:prstDash val="sysDash"/>
                    <a:round/>
                    <a:headEnd type="none" w="med" len="med"/>
                    <a:tailEnd type="arrow" w="lg" len="lg"/>
                  </a:ln>
                  <a:effectLst/>
                </p:spPr>
              </p:cxnSp>
              <p:pic>
                <p:nvPicPr>
                  <p:cNvPr id="4118" name="Picture 4117">
                    <a:extLst>
                      <a:ext uri="{FF2B5EF4-FFF2-40B4-BE49-F238E27FC236}">
                        <a16:creationId xmlns:a16="http://schemas.microsoft.com/office/drawing/2014/main" id="{8AF14374-3A82-3CBC-5A94-9077B575A5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840480" y="4572000"/>
                    <a:ext cx="365760" cy="365760"/>
                  </a:xfrm>
                  <a:prstGeom prst="rect">
                    <a:avLst/>
                  </a:prstGeom>
                </p:spPr>
              </p:pic>
              <p:sp>
                <p:nvSpPr>
                  <p:cNvPr id="4125" name="TextBox 4124">
                    <a:extLst>
                      <a:ext uri="{FF2B5EF4-FFF2-40B4-BE49-F238E27FC236}">
                        <a16:creationId xmlns:a16="http://schemas.microsoft.com/office/drawing/2014/main" id="{589CAF71-905E-B7A2-D1EA-A69EFC3B6B00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4663440"/>
                    <a:ext cx="1371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Coordinator #1</a:t>
                    </a:r>
                  </a:p>
                </p:txBody>
              </p:sp>
            </p:grpSp>
          </p:grpSp>
          <p:grpSp>
            <p:nvGrpSpPr>
              <p:cNvPr id="4144" name="Group 4143">
                <a:extLst>
                  <a:ext uri="{FF2B5EF4-FFF2-40B4-BE49-F238E27FC236}">
                    <a16:creationId xmlns:a16="http://schemas.microsoft.com/office/drawing/2014/main" id="{694D8807-BF38-8A8C-605F-C991445D3523}"/>
                  </a:ext>
                </a:extLst>
              </p:cNvPr>
              <p:cNvGrpSpPr/>
              <p:nvPr/>
            </p:nvGrpSpPr>
            <p:grpSpPr>
              <a:xfrm>
                <a:off x="9509760" y="4572000"/>
                <a:ext cx="1920240" cy="1587937"/>
                <a:chOff x="8412480" y="4572000"/>
                <a:chExt cx="1920240" cy="1587937"/>
              </a:xfrm>
            </p:grpSpPr>
            <p:sp>
              <p:nvSpPr>
                <p:cNvPr id="38" name="Trapezoid 37">
                  <a:extLst>
                    <a:ext uri="{FF2B5EF4-FFF2-40B4-BE49-F238E27FC236}">
                      <a16:creationId xmlns:a16="http://schemas.microsoft.com/office/drawing/2014/main" id="{96DD824B-4B14-787A-CED8-F920AD177DEF}"/>
                    </a:ext>
                  </a:extLst>
                </p:cNvPr>
                <p:cNvSpPr/>
                <p:nvPr/>
              </p:nvSpPr>
              <p:spPr bwMode="auto">
                <a:xfrm>
                  <a:off x="8503920" y="4572000"/>
                  <a:ext cx="731520" cy="1280160"/>
                </a:xfrm>
                <a:prstGeom prst="trapezoid">
                  <a:avLst>
                    <a:gd name="adj" fmla="val 7231"/>
                  </a:avLst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chemeClr val="bg2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3D3878FD-9BC1-57C7-4535-BD73EA6B935F}"/>
                    </a:ext>
                  </a:extLst>
                </p:cNvPr>
                <p:cNvCxnSpPr/>
                <p:nvPr/>
              </p:nvCxnSpPr>
              <p:spPr bwMode="auto">
                <a:xfrm>
                  <a:off x="8869680" y="4572000"/>
                  <a:ext cx="0" cy="731520"/>
                </a:xfrm>
                <a:prstGeom prst="straightConnector1">
                  <a:avLst/>
                </a:prstGeom>
                <a:solidFill>
                  <a:srgbClr val="00B8FF"/>
                </a:solidFill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</p:spPr>
            </p:cxnSp>
            <p:sp>
              <p:nvSpPr>
                <p:cNvPr id="4115" name="TextBox 4114">
                  <a:extLst>
                    <a:ext uri="{FF2B5EF4-FFF2-40B4-BE49-F238E27FC236}">
                      <a16:creationId xmlns:a16="http://schemas.microsoft.com/office/drawing/2014/main" id="{7BFC5EEA-34E8-1B12-9DFC-4A2147E00C36}"/>
                    </a:ext>
                  </a:extLst>
                </p:cNvPr>
                <p:cNvSpPr txBox="1"/>
                <p:nvPr/>
              </p:nvSpPr>
              <p:spPr>
                <a:xfrm>
                  <a:off x="8412480" y="585216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PAN #4</a:t>
                  </a:r>
                </a:p>
              </p:txBody>
            </p:sp>
            <p:pic>
              <p:nvPicPr>
                <p:cNvPr id="4124" name="Picture 4123">
                  <a:extLst>
                    <a:ext uri="{FF2B5EF4-FFF2-40B4-BE49-F238E27FC236}">
                      <a16:creationId xmlns:a16="http://schemas.microsoft.com/office/drawing/2014/main" id="{961BB727-90BD-24A6-CE49-950C70ABCE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686800" y="521208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128" name="TextBox 4127">
                  <a:extLst>
                    <a:ext uri="{FF2B5EF4-FFF2-40B4-BE49-F238E27FC236}">
                      <a16:creationId xmlns:a16="http://schemas.microsoft.com/office/drawing/2014/main" id="{A5C4F044-7949-3DA0-B7BD-943457E2E753}"/>
                    </a:ext>
                  </a:extLst>
                </p:cNvPr>
                <p:cNvSpPr txBox="1"/>
                <p:nvPr/>
              </p:nvSpPr>
              <p:spPr>
                <a:xfrm>
                  <a:off x="8961120" y="5207615"/>
                  <a:ext cx="1371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Coordinator #4</a:t>
                  </a:r>
                </a:p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(Device #6)</a:t>
                  </a:r>
                </a:p>
              </p:txBody>
            </p:sp>
          </p:grpSp>
          <p:sp>
            <p:nvSpPr>
              <p:cNvPr id="4134" name="TextBox 4133">
                <a:extLst>
                  <a:ext uri="{FF2B5EF4-FFF2-40B4-BE49-F238E27FC236}">
                    <a16:creationId xmlns:a16="http://schemas.microsoft.com/office/drawing/2014/main" id="{C92F5EE8-68CA-007D-349A-7894FA7E7DC6}"/>
                  </a:ext>
                </a:extLst>
              </p:cNvPr>
              <p:cNvSpPr txBox="1"/>
              <p:nvPr/>
            </p:nvSpPr>
            <p:spPr>
              <a:xfrm>
                <a:off x="5532120" y="3931920"/>
                <a:ext cx="128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Join PAN #3</a:t>
                </a:r>
              </a:p>
            </p:txBody>
          </p:sp>
          <p:sp>
            <p:nvSpPr>
              <p:cNvPr id="4135" name="TextBox 4134">
                <a:extLst>
                  <a:ext uri="{FF2B5EF4-FFF2-40B4-BE49-F238E27FC236}">
                    <a16:creationId xmlns:a16="http://schemas.microsoft.com/office/drawing/2014/main" id="{8C22BBA4-4CBD-7F22-2DC2-21A5658FA1F5}"/>
                  </a:ext>
                </a:extLst>
              </p:cNvPr>
              <p:cNvSpPr txBox="1"/>
              <p:nvPr/>
            </p:nvSpPr>
            <p:spPr>
              <a:xfrm>
                <a:off x="7543800" y="3749040"/>
                <a:ext cx="21945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Form a new PAN (PAN #4)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4232EBA-4B92-511F-D848-5ADD657653BB}"/>
                  </a:ext>
                </a:extLst>
              </p:cNvPr>
              <p:cNvSpPr txBox="1"/>
              <p:nvPr/>
            </p:nvSpPr>
            <p:spPr>
              <a:xfrm>
                <a:off x="7589520" y="585216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PAN #3</a:t>
                </a:r>
              </a:p>
            </p:txBody>
          </p:sp>
          <p:sp>
            <p:nvSpPr>
              <p:cNvPr id="4101" name="Trapezoid 4100">
                <a:extLst>
                  <a:ext uri="{FF2B5EF4-FFF2-40B4-BE49-F238E27FC236}">
                    <a16:creationId xmlns:a16="http://schemas.microsoft.com/office/drawing/2014/main" id="{326B7404-345A-C659-19E1-6AE1B9EEBCF5}"/>
                  </a:ext>
                </a:extLst>
              </p:cNvPr>
              <p:cNvSpPr/>
              <p:nvPr/>
            </p:nvSpPr>
            <p:spPr bwMode="auto">
              <a:xfrm>
                <a:off x="7315200" y="4937760"/>
                <a:ext cx="1463040" cy="914400"/>
              </a:xfrm>
              <a:prstGeom prst="trapezoid">
                <a:avLst>
                  <a:gd name="adj" fmla="val 723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4117" name="Picture 4116">
                <a:extLst>
                  <a:ext uri="{FF2B5EF4-FFF2-40B4-BE49-F238E27FC236}">
                    <a16:creationId xmlns:a16="http://schemas.microsoft.com/office/drawing/2014/main" id="{589C5C9C-2B08-0FE0-814E-CBFAFE3E9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863840" y="5394960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127" name="TextBox 4126">
                <a:extLst>
                  <a:ext uri="{FF2B5EF4-FFF2-40B4-BE49-F238E27FC236}">
                    <a16:creationId xmlns:a16="http://schemas.microsoft.com/office/drawing/2014/main" id="{2373D507-1945-8AF3-34B8-95724BB7CB91}"/>
                  </a:ext>
                </a:extLst>
              </p:cNvPr>
              <p:cNvSpPr txBox="1"/>
              <p:nvPr/>
            </p:nvSpPr>
            <p:spPr>
              <a:xfrm>
                <a:off x="8138160" y="54864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Coordinator #3</a:t>
                </a:r>
              </a:p>
            </p:txBody>
          </p:sp>
          <p:grpSp>
            <p:nvGrpSpPr>
              <p:cNvPr id="4138" name="Group 4137">
                <a:extLst>
                  <a:ext uri="{FF2B5EF4-FFF2-40B4-BE49-F238E27FC236}">
                    <a16:creationId xmlns:a16="http://schemas.microsoft.com/office/drawing/2014/main" id="{D3725009-50BA-FBBE-9FCF-AF9EC3B5D9B8}"/>
                  </a:ext>
                </a:extLst>
              </p:cNvPr>
              <p:cNvGrpSpPr/>
              <p:nvPr/>
            </p:nvGrpSpPr>
            <p:grpSpPr>
              <a:xfrm>
                <a:off x="7863840" y="4846320"/>
                <a:ext cx="1645920" cy="399217"/>
                <a:chOff x="6583680" y="4754880"/>
                <a:chExt cx="1645920" cy="399217"/>
              </a:xfrm>
            </p:grpSpPr>
            <p:pic>
              <p:nvPicPr>
                <p:cNvPr id="4136" name="Picture 4135">
                  <a:extLst>
                    <a:ext uri="{FF2B5EF4-FFF2-40B4-BE49-F238E27FC236}">
                      <a16:creationId xmlns:a16="http://schemas.microsoft.com/office/drawing/2014/main" id="{F2DD75E5-7ED3-9ECD-CACC-CC87C557E4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583680" y="475488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137" name="TextBox 4136">
                  <a:extLst>
                    <a:ext uri="{FF2B5EF4-FFF2-40B4-BE49-F238E27FC236}">
                      <a16:creationId xmlns:a16="http://schemas.microsoft.com/office/drawing/2014/main" id="{737A7B23-D6B9-8B24-1D6F-A77FB2D2BD6C}"/>
                    </a:ext>
                  </a:extLst>
                </p:cNvPr>
                <p:cNvSpPr txBox="1"/>
                <p:nvPr/>
              </p:nvSpPr>
              <p:spPr>
                <a:xfrm>
                  <a:off x="6858000" y="4846320"/>
                  <a:ext cx="1371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Device #5</a:t>
                  </a:r>
                </a:p>
              </p:txBody>
            </p:sp>
          </p:grp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2CB94A0-D564-22AD-16CF-26DE763231C8}"/>
                  </a:ext>
                </a:extLst>
              </p:cNvPr>
              <p:cNvCxnSpPr/>
              <p:nvPr/>
            </p:nvCxnSpPr>
            <p:spPr>
              <a:xfrm>
                <a:off x="2286000" y="5852160"/>
                <a:ext cx="9144000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46" name="Group 4145">
                <a:extLst>
                  <a:ext uri="{FF2B5EF4-FFF2-40B4-BE49-F238E27FC236}">
                    <a16:creationId xmlns:a16="http://schemas.microsoft.com/office/drawing/2014/main" id="{BADB6145-6654-4B9A-A0F5-1FF7AC52E057}"/>
                  </a:ext>
                </a:extLst>
              </p:cNvPr>
              <p:cNvGrpSpPr/>
              <p:nvPr/>
            </p:nvGrpSpPr>
            <p:grpSpPr>
              <a:xfrm>
                <a:off x="3017520" y="4846320"/>
                <a:ext cx="4572000" cy="1313617"/>
                <a:chOff x="3017520" y="4846320"/>
                <a:chExt cx="4572000" cy="1313617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48A6289-B31D-68C8-6D46-1B8714E25413}"/>
                    </a:ext>
                  </a:extLst>
                </p:cNvPr>
                <p:cNvSpPr txBox="1"/>
                <p:nvPr/>
              </p:nvSpPr>
              <p:spPr>
                <a:xfrm>
                  <a:off x="5669280" y="585216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PAN #2</a:t>
                  </a:r>
                </a:p>
              </p:txBody>
            </p:sp>
            <p:sp>
              <p:nvSpPr>
                <p:cNvPr id="4102" name="Trapezoid 4101">
                  <a:extLst>
                    <a:ext uri="{FF2B5EF4-FFF2-40B4-BE49-F238E27FC236}">
                      <a16:creationId xmlns:a16="http://schemas.microsoft.com/office/drawing/2014/main" id="{BC022A18-4010-0AB5-6FE4-D585B5034040}"/>
                    </a:ext>
                  </a:extLst>
                </p:cNvPr>
                <p:cNvSpPr/>
                <p:nvPr/>
              </p:nvSpPr>
              <p:spPr bwMode="auto">
                <a:xfrm>
                  <a:off x="5760720" y="4846320"/>
                  <a:ext cx="731520" cy="1005840"/>
                </a:xfrm>
                <a:prstGeom prst="trapezoid">
                  <a:avLst>
                    <a:gd name="adj" fmla="val 7231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grpSp>
              <p:nvGrpSpPr>
                <p:cNvPr id="4145" name="Group 4144">
                  <a:extLst>
                    <a:ext uri="{FF2B5EF4-FFF2-40B4-BE49-F238E27FC236}">
                      <a16:creationId xmlns:a16="http://schemas.microsoft.com/office/drawing/2014/main" id="{3B8C4CCA-5D5F-A27B-DA05-428B1A80370D}"/>
                    </a:ext>
                  </a:extLst>
                </p:cNvPr>
                <p:cNvGrpSpPr/>
                <p:nvPr/>
              </p:nvGrpSpPr>
              <p:grpSpPr>
                <a:xfrm>
                  <a:off x="3017520" y="4937760"/>
                  <a:ext cx="4572000" cy="399217"/>
                  <a:chOff x="3017520" y="4937760"/>
                  <a:chExt cx="4572000" cy="399217"/>
                </a:xfrm>
              </p:grpSpPr>
              <p:cxnSp>
                <p:nvCxnSpPr>
                  <p:cNvPr id="4105" name="Straight Connector 4104">
                    <a:extLst>
                      <a:ext uri="{FF2B5EF4-FFF2-40B4-BE49-F238E27FC236}">
                        <a16:creationId xmlns:a16="http://schemas.microsoft.com/office/drawing/2014/main" id="{DAFD87A1-8E0D-C7DD-584A-558329AF87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017520" y="5212080"/>
                    <a:ext cx="2834640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25400" cap="flat" cmpd="sng" algn="ctr">
                    <a:solidFill>
                      <a:srgbClr val="FF0000"/>
                    </a:solidFill>
                    <a:prstDash val="sysDash"/>
                    <a:round/>
                    <a:headEnd type="none" w="med" len="med"/>
                    <a:tailEnd type="arrow" w="lg" len="lg"/>
                  </a:ln>
                  <a:effectLst/>
                </p:spPr>
              </p:cxnSp>
              <p:pic>
                <p:nvPicPr>
                  <p:cNvPr id="4114" name="Picture 4113">
                    <a:extLst>
                      <a:ext uri="{FF2B5EF4-FFF2-40B4-BE49-F238E27FC236}">
                        <a16:creationId xmlns:a16="http://schemas.microsoft.com/office/drawing/2014/main" id="{6FE76102-F005-0A81-E435-4180B5134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943600" y="4937760"/>
                    <a:ext cx="365760" cy="365760"/>
                  </a:xfrm>
                  <a:prstGeom prst="rect">
                    <a:avLst/>
                  </a:prstGeom>
                </p:spPr>
              </p:pic>
              <p:sp>
                <p:nvSpPr>
                  <p:cNvPr id="4126" name="TextBox 4125">
                    <a:extLst>
                      <a:ext uri="{FF2B5EF4-FFF2-40B4-BE49-F238E27FC236}">
                        <a16:creationId xmlns:a16="http://schemas.microsoft.com/office/drawing/2014/main" id="{415F89CB-801E-EB9A-D841-A958CFE18A96}"/>
                      </a:ext>
                    </a:extLst>
                  </p:cNvPr>
                  <p:cNvSpPr txBox="1"/>
                  <p:nvPr/>
                </p:nvSpPr>
                <p:spPr>
                  <a:xfrm>
                    <a:off x="6217920" y="5029200"/>
                    <a:ext cx="1371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Coordinator #2</a:t>
                    </a:r>
                  </a:p>
                </p:txBody>
              </p:sp>
            </p:grpSp>
          </p:grpSp>
          <p:sp>
            <p:nvSpPr>
              <p:cNvPr id="4107" name="TextBox 4106">
                <a:extLst>
                  <a:ext uri="{FF2B5EF4-FFF2-40B4-BE49-F238E27FC236}">
                    <a16:creationId xmlns:a16="http://schemas.microsoft.com/office/drawing/2014/main" id="{B05B4704-4342-BBD9-B419-C37E32FEC44C}"/>
                  </a:ext>
                </a:extLst>
              </p:cNvPr>
              <p:cNvSpPr txBox="1"/>
              <p:nvPr/>
            </p:nvSpPr>
            <p:spPr>
              <a:xfrm>
                <a:off x="3840480" y="5394960"/>
                <a:ext cx="32918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Operating channel and SRM information</a:t>
                </a:r>
              </a:p>
            </p:txBody>
          </p:sp>
          <p:cxnSp>
            <p:nvCxnSpPr>
              <p:cNvPr id="4104" name="Straight Connector 4103">
                <a:extLst>
                  <a:ext uri="{FF2B5EF4-FFF2-40B4-BE49-F238E27FC236}">
                    <a16:creationId xmlns:a16="http://schemas.microsoft.com/office/drawing/2014/main" id="{6D9399A0-D2A8-63B4-3A41-E66DA09D61E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017520" y="5669280"/>
                <a:ext cx="4754880" cy="0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arrow" w="lg" len="lg"/>
              </a:ln>
              <a:effectLst/>
            </p:spPr>
          </p:cxnSp>
        </p:grpSp>
        <p:sp>
          <p:nvSpPr>
            <p:cNvPr id="4151" name="TextBox 4150">
              <a:extLst>
                <a:ext uri="{FF2B5EF4-FFF2-40B4-BE49-F238E27FC236}">
                  <a16:creationId xmlns:a16="http://schemas.microsoft.com/office/drawing/2014/main" id="{301F663C-26B2-E7BA-CE0E-D69FC613AEFD}"/>
                </a:ext>
              </a:extLst>
            </p:cNvPr>
            <p:cNvSpPr txBox="1"/>
            <p:nvPr/>
          </p:nvSpPr>
          <p:spPr>
            <a:xfrm>
              <a:off x="8915400" y="3566160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" indent="-457200"/>
              <a:r>
                <a:rPr lang="en-US" sz="1400" dirty="0">
                  <a:solidFill>
                    <a:schemeClr val="tx1"/>
                  </a:solidFill>
                </a:rPr>
                <a:t>* Advertising channel is one of the in-band channels (possibly in another band or via the Internet) that is always accessible in the operating field.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051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DR-IoT Operation in the VHF-High Band (Japan)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The VHF-High band channels are expected to bear severe out-of-band-emission (OOBE) up to 19 dBm/MHz from the Public BB systems (177.5 – 217.5 MHz).</a:t>
            </a:r>
          </a:p>
          <a:p>
            <a:pPr lvl="1"/>
            <a:r>
              <a:rPr lang="en-US" dirty="0"/>
              <a:t>Since Energy Detection (ED) of in-band signals may not function properly due to the severe OOBE, DR-IoT uses one of its narrower bandwidths (higher PSD) for the advertising channel in its spectrum management.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2FF347-115A-B242-D243-3B7AA8A4CB5E}"/>
              </a:ext>
            </a:extLst>
          </p:cNvPr>
          <p:cNvSpPr txBox="1"/>
          <p:nvPr/>
        </p:nvSpPr>
        <p:spPr>
          <a:xfrm>
            <a:off x="1005019" y="6080760"/>
            <a:ext cx="10178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DR-IoT spectrum management (operating channel discovery and selection) under severe OOBE from Public BB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7E7374-79AF-688F-D05E-1A700161D884}"/>
              </a:ext>
            </a:extLst>
          </p:cNvPr>
          <p:cNvGrpSpPr/>
          <p:nvPr/>
        </p:nvGrpSpPr>
        <p:grpSpPr>
          <a:xfrm>
            <a:off x="640080" y="3566160"/>
            <a:ext cx="10698480" cy="2593777"/>
            <a:chOff x="548640" y="3566160"/>
            <a:chExt cx="10698480" cy="2593777"/>
          </a:xfrm>
        </p:grpSpPr>
        <p:sp>
          <p:nvSpPr>
            <p:cNvPr id="4184" name="Rectangle 4183">
              <a:extLst>
                <a:ext uri="{FF2B5EF4-FFF2-40B4-BE49-F238E27FC236}">
                  <a16:creationId xmlns:a16="http://schemas.microsoft.com/office/drawing/2014/main" id="{F69D9B00-3F9F-1FE3-F236-2DA120DFBEAE}"/>
                </a:ext>
              </a:extLst>
            </p:cNvPr>
            <p:cNvSpPr/>
            <p:nvPr/>
          </p:nvSpPr>
          <p:spPr bwMode="auto">
            <a:xfrm>
              <a:off x="3017520" y="3931920"/>
              <a:ext cx="7589506" cy="1920239"/>
            </a:xfrm>
            <a:prstGeom prst="rect">
              <a:avLst/>
            </a:prstGeom>
            <a:solidFill>
              <a:srgbClr val="C00000">
                <a:alpha val="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166" name="Group 4165">
              <a:extLst>
                <a:ext uri="{FF2B5EF4-FFF2-40B4-BE49-F238E27FC236}">
                  <a16:creationId xmlns:a16="http://schemas.microsoft.com/office/drawing/2014/main" id="{AEA89F05-8584-D3BB-0581-D497AA3E3CE0}"/>
                </a:ext>
              </a:extLst>
            </p:cNvPr>
            <p:cNvGrpSpPr/>
            <p:nvPr/>
          </p:nvGrpSpPr>
          <p:grpSpPr>
            <a:xfrm>
              <a:off x="3429000" y="3657600"/>
              <a:ext cx="7132320" cy="2502337"/>
              <a:chOff x="1965960" y="3657600"/>
              <a:chExt cx="7132320" cy="2502337"/>
            </a:xfrm>
          </p:grpSpPr>
          <p:sp>
            <p:nvSpPr>
              <p:cNvPr id="4124" name="TextBox 4123">
                <a:extLst>
                  <a:ext uri="{FF2B5EF4-FFF2-40B4-BE49-F238E27FC236}">
                    <a16:creationId xmlns:a16="http://schemas.microsoft.com/office/drawing/2014/main" id="{71EEFC8F-6E37-4EF7-FB06-9C4ADBB96122}"/>
                  </a:ext>
                </a:extLst>
              </p:cNvPr>
              <p:cNvSpPr txBox="1"/>
              <p:nvPr/>
            </p:nvSpPr>
            <p:spPr>
              <a:xfrm>
                <a:off x="1965960" y="585216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ADV CH</a:t>
                </a:r>
              </a:p>
            </p:txBody>
          </p:sp>
          <p:sp>
            <p:nvSpPr>
              <p:cNvPr id="4125" name="Trapezoid 4124">
                <a:extLst>
                  <a:ext uri="{FF2B5EF4-FFF2-40B4-BE49-F238E27FC236}">
                    <a16:creationId xmlns:a16="http://schemas.microsoft.com/office/drawing/2014/main" id="{13270CE1-FFF8-F68C-99E4-E1759BCD3F21}"/>
                  </a:ext>
                </a:extLst>
              </p:cNvPr>
              <p:cNvSpPr/>
              <p:nvPr/>
            </p:nvSpPr>
            <p:spPr bwMode="auto">
              <a:xfrm>
                <a:off x="2240280" y="3657600"/>
                <a:ext cx="365760" cy="2194560"/>
              </a:xfrm>
              <a:prstGeom prst="trapezoid">
                <a:avLst>
                  <a:gd name="adj" fmla="val 723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4126" name="Connector: Elbow 4125">
                <a:extLst>
                  <a:ext uri="{FF2B5EF4-FFF2-40B4-BE49-F238E27FC236}">
                    <a16:creationId xmlns:a16="http://schemas.microsoft.com/office/drawing/2014/main" id="{95C762D6-40A1-E359-4980-83194238A7DB}"/>
                  </a:ext>
                </a:extLst>
              </p:cNvPr>
              <p:cNvCxnSpPr>
                <a:cxnSpLocks/>
                <a:stCxn id="4164" idx="3"/>
                <a:endCxn id="4135" idx="0"/>
              </p:cNvCxnSpPr>
              <p:nvPr/>
            </p:nvCxnSpPr>
            <p:spPr bwMode="auto">
              <a:xfrm>
                <a:off x="2971800" y="4206240"/>
                <a:ext cx="4663440" cy="731520"/>
              </a:xfrm>
              <a:prstGeom prst="bentConnector2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arrow" w="lg" len="lg"/>
              </a:ln>
              <a:effectLst/>
            </p:spPr>
          </p:cxnSp>
          <p:grpSp>
            <p:nvGrpSpPr>
              <p:cNvPr id="4128" name="Group 4127">
                <a:extLst>
                  <a:ext uri="{FF2B5EF4-FFF2-40B4-BE49-F238E27FC236}">
                    <a16:creationId xmlns:a16="http://schemas.microsoft.com/office/drawing/2014/main" id="{6A40BD2D-5A99-A12E-5167-08DEE9429CD9}"/>
                  </a:ext>
                </a:extLst>
              </p:cNvPr>
              <p:cNvGrpSpPr/>
              <p:nvPr/>
            </p:nvGrpSpPr>
            <p:grpSpPr>
              <a:xfrm>
                <a:off x="2606040" y="4023360"/>
                <a:ext cx="1188720" cy="486192"/>
                <a:chOff x="2560320" y="4114800"/>
                <a:chExt cx="1188720" cy="486192"/>
              </a:xfrm>
            </p:grpSpPr>
            <p:pic>
              <p:nvPicPr>
                <p:cNvPr id="4164" name="Picture 4163">
                  <a:extLst>
                    <a:ext uri="{FF2B5EF4-FFF2-40B4-BE49-F238E27FC236}">
                      <a16:creationId xmlns:a16="http://schemas.microsoft.com/office/drawing/2014/main" id="{085EEA2B-D38A-4FC8-CA1D-A032D7C13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0320" y="411480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165" name="TextBox 4164">
                  <a:extLst>
                    <a:ext uri="{FF2B5EF4-FFF2-40B4-BE49-F238E27FC236}">
                      <a16:creationId xmlns:a16="http://schemas.microsoft.com/office/drawing/2014/main" id="{F50056E3-AC23-DD30-2ED7-D19A3E11DFDD}"/>
                    </a:ext>
                  </a:extLst>
                </p:cNvPr>
                <p:cNvSpPr txBox="1"/>
                <p:nvPr/>
              </p:nvSpPr>
              <p:spPr>
                <a:xfrm>
                  <a:off x="2834640" y="4293215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Device #5</a:t>
                  </a:r>
                </a:p>
              </p:txBody>
            </p:sp>
          </p:grpSp>
          <p:grpSp>
            <p:nvGrpSpPr>
              <p:cNvPr id="4130" name="Group 4129">
                <a:extLst>
                  <a:ext uri="{FF2B5EF4-FFF2-40B4-BE49-F238E27FC236}">
                    <a16:creationId xmlns:a16="http://schemas.microsoft.com/office/drawing/2014/main" id="{A3D13C5C-64FE-753D-55A6-4CAEFC954694}"/>
                  </a:ext>
                </a:extLst>
              </p:cNvPr>
              <p:cNvGrpSpPr/>
              <p:nvPr/>
            </p:nvGrpSpPr>
            <p:grpSpPr>
              <a:xfrm>
                <a:off x="2606040" y="4297680"/>
                <a:ext cx="3200400" cy="1862257"/>
                <a:chOff x="2743200" y="4297680"/>
                <a:chExt cx="3200400" cy="1862257"/>
              </a:xfrm>
            </p:grpSpPr>
            <p:sp>
              <p:nvSpPr>
                <p:cNvPr id="4156" name="TextBox 4155">
                  <a:extLst>
                    <a:ext uri="{FF2B5EF4-FFF2-40B4-BE49-F238E27FC236}">
                      <a16:creationId xmlns:a16="http://schemas.microsoft.com/office/drawing/2014/main" id="{23594D7B-F686-BBE1-F405-CC858D9987BF}"/>
                    </a:ext>
                  </a:extLst>
                </p:cNvPr>
                <p:cNvSpPr txBox="1"/>
                <p:nvPr/>
              </p:nvSpPr>
              <p:spPr>
                <a:xfrm>
                  <a:off x="4023360" y="585216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PAN #1</a:t>
                  </a:r>
                </a:p>
              </p:txBody>
            </p:sp>
            <p:sp>
              <p:nvSpPr>
                <p:cNvPr id="4157" name="Trapezoid 4156">
                  <a:extLst>
                    <a:ext uri="{FF2B5EF4-FFF2-40B4-BE49-F238E27FC236}">
                      <a16:creationId xmlns:a16="http://schemas.microsoft.com/office/drawing/2014/main" id="{07D6CBD7-1D4F-F422-9C5F-9F24D82E72D6}"/>
                    </a:ext>
                  </a:extLst>
                </p:cNvPr>
                <p:cNvSpPr/>
                <p:nvPr/>
              </p:nvSpPr>
              <p:spPr bwMode="auto">
                <a:xfrm>
                  <a:off x="4297680" y="4297680"/>
                  <a:ext cx="365760" cy="1554480"/>
                </a:xfrm>
                <a:prstGeom prst="trapezoid">
                  <a:avLst>
                    <a:gd name="adj" fmla="val 7231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grpSp>
              <p:nvGrpSpPr>
                <p:cNvPr id="4158" name="Group 4157">
                  <a:extLst>
                    <a:ext uri="{FF2B5EF4-FFF2-40B4-BE49-F238E27FC236}">
                      <a16:creationId xmlns:a16="http://schemas.microsoft.com/office/drawing/2014/main" id="{906B26F0-99D3-D1F7-2814-8244E8A58CE1}"/>
                    </a:ext>
                  </a:extLst>
                </p:cNvPr>
                <p:cNvGrpSpPr/>
                <p:nvPr/>
              </p:nvGrpSpPr>
              <p:grpSpPr>
                <a:xfrm>
                  <a:off x="2743200" y="4480560"/>
                  <a:ext cx="3200400" cy="399217"/>
                  <a:chOff x="2286000" y="4572000"/>
                  <a:chExt cx="3200400" cy="399217"/>
                </a:xfrm>
              </p:grpSpPr>
              <p:cxnSp>
                <p:nvCxnSpPr>
                  <p:cNvPr id="4159" name="Straight Connector 4158">
                    <a:extLst>
                      <a:ext uri="{FF2B5EF4-FFF2-40B4-BE49-F238E27FC236}">
                        <a16:creationId xmlns:a16="http://schemas.microsoft.com/office/drawing/2014/main" id="{8CDF1BE0-A7B2-754F-68E1-7904AB72A6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286000" y="4846320"/>
                    <a:ext cx="1463040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25400" cap="flat" cmpd="sng" algn="ctr">
                    <a:solidFill>
                      <a:srgbClr val="FF0000"/>
                    </a:solidFill>
                    <a:prstDash val="sysDash"/>
                    <a:round/>
                    <a:headEnd type="none" w="med" len="med"/>
                    <a:tailEnd type="arrow" w="lg" len="lg"/>
                  </a:ln>
                  <a:effectLst/>
                </p:spPr>
              </p:cxnSp>
              <p:pic>
                <p:nvPicPr>
                  <p:cNvPr id="4160" name="Picture 4159">
                    <a:extLst>
                      <a:ext uri="{FF2B5EF4-FFF2-40B4-BE49-F238E27FC236}">
                        <a16:creationId xmlns:a16="http://schemas.microsoft.com/office/drawing/2014/main" id="{FEC9BDA0-94C4-C955-5868-7F702D15BC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840480" y="4572000"/>
                    <a:ext cx="365760" cy="365760"/>
                  </a:xfrm>
                  <a:prstGeom prst="rect">
                    <a:avLst/>
                  </a:prstGeom>
                </p:spPr>
              </p:pic>
              <p:sp>
                <p:nvSpPr>
                  <p:cNvPr id="4161" name="TextBox 4160">
                    <a:extLst>
                      <a:ext uri="{FF2B5EF4-FFF2-40B4-BE49-F238E27FC236}">
                        <a16:creationId xmlns:a16="http://schemas.microsoft.com/office/drawing/2014/main" id="{4313E408-8D65-8BA5-0C23-206A2A2351D0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4663440"/>
                    <a:ext cx="1371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Coordinator #1</a:t>
                    </a:r>
                  </a:p>
                </p:txBody>
              </p:sp>
            </p:grpSp>
          </p:grpSp>
          <p:sp>
            <p:nvSpPr>
              <p:cNvPr id="4134" name="TextBox 4133">
                <a:extLst>
                  <a:ext uri="{FF2B5EF4-FFF2-40B4-BE49-F238E27FC236}">
                    <a16:creationId xmlns:a16="http://schemas.microsoft.com/office/drawing/2014/main" id="{186A21C2-BD06-213A-3142-805A0A387B8D}"/>
                  </a:ext>
                </a:extLst>
              </p:cNvPr>
              <p:cNvSpPr txBox="1"/>
              <p:nvPr/>
            </p:nvSpPr>
            <p:spPr>
              <a:xfrm>
                <a:off x="7178040" y="585216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PAN #3</a:t>
                </a:r>
              </a:p>
            </p:txBody>
          </p:sp>
          <p:sp>
            <p:nvSpPr>
              <p:cNvPr id="4135" name="Trapezoid 4134">
                <a:extLst>
                  <a:ext uri="{FF2B5EF4-FFF2-40B4-BE49-F238E27FC236}">
                    <a16:creationId xmlns:a16="http://schemas.microsoft.com/office/drawing/2014/main" id="{5884E69D-B2E0-F6BB-8C0B-6AC60379901A}"/>
                  </a:ext>
                </a:extLst>
              </p:cNvPr>
              <p:cNvSpPr/>
              <p:nvPr/>
            </p:nvSpPr>
            <p:spPr bwMode="auto">
              <a:xfrm>
                <a:off x="6903720" y="4937760"/>
                <a:ext cx="1463040" cy="914400"/>
              </a:xfrm>
              <a:prstGeom prst="trapezoid">
                <a:avLst>
                  <a:gd name="adj" fmla="val 723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4136" name="Picture 4135">
                <a:extLst>
                  <a:ext uri="{FF2B5EF4-FFF2-40B4-BE49-F238E27FC236}">
                    <a16:creationId xmlns:a16="http://schemas.microsoft.com/office/drawing/2014/main" id="{A977FDE3-E013-58A3-CA26-FEFEF4788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452360" y="5394960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137" name="TextBox 4136">
                <a:extLst>
                  <a:ext uri="{FF2B5EF4-FFF2-40B4-BE49-F238E27FC236}">
                    <a16:creationId xmlns:a16="http://schemas.microsoft.com/office/drawing/2014/main" id="{3A3BE61C-A3A8-7FD2-9B53-42DC40819225}"/>
                  </a:ext>
                </a:extLst>
              </p:cNvPr>
              <p:cNvSpPr txBox="1"/>
              <p:nvPr/>
            </p:nvSpPr>
            <p:spPr>
              <a:xfrm>
                <a:off x="7726680" y="54864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Coordinator #3</a:t>
                </a:r>
              </a:p>
            </p:txBody>
          </p:sp>
          <p:grpSp>
            <p:nvGrpSpPr>
              <p:cNvPr id="4138" name="Group 4137">
                <a:extLst>
                  <a:ext uri="{FF2B5EF4-FFF2-40B4-BE49-F238E27FC236}">
                    <a16:creationId xmlns:a16="http://schemas.microsoft.com/office/drawing/2014/main" id="{7C3FEE60-7509-F798-64CD-BD64B9762503}"/>
                  </a:ext>
                </a:extLst>
              </p:cNvPr>
              <p:cNvGrpSpPr/>
              <p:nvPr/>
            </p:nvGrpSpPr>
            <p:grpSpPr>
              <a:xfrm>
                <a:off x="7452360" y="4846320"/>
                <a:ext cx="1645920" cy="399217"/>
                <a:chOff x="6583680" y="4754880"/>
                <a:chExt cx="1645920" cy="399217"/>
              </a:xfrm>
            </p:grpSpPr>
            <p:pic>
              <p:nvPicPr>
                <p:cNvPr id="4149" name="Picture 4148">
                  <a:extLst>
                    <a:ext uri="{FF2B5EF4-FFF2-40B4-BE49-F238E27FC236}">
                      <a16:creationId xmlns:a16="http://schemas.microsoft.com/office/drawing/2014/main" id="{9C5A9DC6-FD22-594A-B850-9F3C96A913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583680" y="475488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150" name="TextBox 4149">
                  <a:extLst>
                    <a:ext uri="{FF2B5EF4-FFF2-40B4-BE49-F238E27FC236}">
                      <a16:creationId xmlns:a16="http://schemas.microsoft.com/office/drawing/2014/main" id="{0C3F42BD-1ADD-905D-61EF-3A7FFE06FB52}"/>
                    </a:ext>
                  </a:extLst>
                </p:cNvPr>
                <p:cNvSpPr txBox="1"/>
                <p:nvPr/>
              </p:nvSpPr>
              <p:spPr>
                <a:xfrm>
                  <a:off x="6858000" y="4846320"/>
                  <a:ext cx="1371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Device #5</a:t>
                  </a:r>
                </a:p>
              </p:txBody>
            </p:sp>
          </p:grpSp>
          <p:grpSp>
            <p:nvGrpSpPr>
              <p:cNvPr id="4140" name="Group 4139">
                <a:extLst>
                  <a:ext uri="{FF2B5EF4-FFF2-40B4-BE49-F238E27FC236}">
                    <a16:creationId xmlns:a16="http://schemas.microsoft.com/office/drawing/2014/main" id="{0145BC03-779B-CAC4-0F7A-ED361B1C91A9}"/>
                  </a:ext>
                </a:extLst>
              </p:cNvPr>
              <p:cNvGrpSpPr/>
              <p:nvPr/>
            </p:nvGrpSpPr>
            <p:grpSpPr>
              <a:xfrm>
                <a:off x="2606040" y="4846320"/>
                <a:ext cx="4572000" cy="1313617"/>
                <a:chOff x="3017520" y="4846320"/>
                <a:chExt cx="4572000" cy="1313617"/>
              </a:xfrm>
            </p:grpSpPr>
            <p:sp>
              <p:nvSpPr>
                <p:cNvPr id="4143" name="TextBox 4142">
                  <a:extLst>
                    <a:ext uri="{FF2B5EF4-FFF2-40B4-BE49-F238E27FC236}">
                      <a16:creationId xmlns:a16="http://schemas.microsoft.com/office/drawing/2014/main" id="{BFFDBF21-47FF-5F1B-663F-E0F21BA2472C}"/>
                    </a:ext>
                  </a:extLst>
                </p:cNvPr>
                <p:cNvSpPr txBox="1"/>
                <p:nvPr/>
              </p:nvSpPr>
              <p:spPr>
                <a:xfrm>
                  <a:off x="5669280" y="585216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PAN #2</a:t>
                  </a:r>
                </a:p>
              </p:txBody>
            </p:sp>
            <p:sp>
              <p:nvSpPr>
                <p:cNvPr id="4144" name="Trapezoid 4143">
                  <a:extLst>
                    <a:ext uri="{FF2B5EF4-FFF2-40B4-BE49-F238E27FC236}">
                      <a16:creationId xmlns:a16="http://schemas.microsoft.com/office/drawing/2014/main" id="{D5860DE1-BCCE-0C2D-AAFC-8EACEB50C09F}"/>
                    </a:ext>
                  </a:extLst>
                </p:cNvPr>
                <p:cNvSpPr/>
                <p:nvPr/>
              </p:nvSpPr>
              <p:spPr bwMode="auto">
                <a:xfrm>
                  <a:off x="5760720" y="4846320"/>
                  <a:ext cx="731520" cy="1005840"/>
                </a:xfrm>
                <a:prstGeom prst="trapezoid">
                  <a:avLst>
                    <a:gd name="adj" fmla="val 7231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grpSp>
              <p:nvGrpSpPr>
                <p:cNvPr id="4145" name="Group 4144">
                  <a:extLst>
                    <a:ext uri="{FF2B5EF4-FFF2-40B4-BE49-F238E27FC236}">
                      <a16:creationId xmlns:a16="http://schemas.microsoft.com/office/drawing/2014/main" id="{9F67343F-C9C7-82E9-7EEB-899C05F693F7}"/>
                    </a:ext>
                  </a:extLst>
                </p:cNvPr>
                <p:cNvGrpSpPr/>
                <p:nvPr/>
              </p:nvGrpSpPr>
              <p:grpSpPr>
                <a:xfrm>
                  <a:off x="3017520" y="4937760"/>
                  <a:ext cx="4572000" cy="399217"/>
                  <a:chOff x="3017520" y="4937760"/>
                  <a:chExt cx="4572000" cy="399217"/>
                </a:xfrm>
              </p:grpSpPr>
              <p:cxnSp>
                <p:nvCxnSpPr>
                  <p:cNvPr id="4146" name="Straight Connector 4145">
                    <a:extLst>
                      <a:ext uri="{FF2B5EF4-FFF2-40B4-BE49-F238E27FC236}">
                        <a16:creationId xmlns:a16="http://schemas.microsoft.com/office/drawing/2014/main" id="{F6C01937-A016-68AB-8DEB-2A156B4107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017520" y="5212080"/>
                    <a:ext cx="2834640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25400" cap="flat" cmpd="sng" algn="ctr">
                    <a:solidFill>
                      <a:srgbClr val="FF0000"/>
                    </a:solidFill>
                    <a:prstDash val="sysDash"/>
                    <a:round/>
                    <a:headEnd type="none" w="med" len="med"/>
                    <a:tailEnd type="arrow" w="lg" len="lg"/>
                  </a:ln>
                  <a:effectLst/>
                </p:spPr>
              </p:cxnSp>
              <p:pic>
                <p:nvPicPr>
                  <p:cNvPr id="4147" name="Picture 4146">
                    <a:extLst>
                      <a:ext uri="{FF2B5EF4-FFF2-40B4-BE49-F238E27FC236}">
                        <a16:creationId xmlns:a16="http://schemas.microsoft.com/office/drawing/2014/main" id="{FC718866-FD3F-5597-28B3-64C6E38D68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943600" y="4937760"/>
                    <a:ext cx="365760" cy="365760"/>
                  </a:xfrm>
                  <a:prstGeom prst="rect">
                    <a:avLst/>
                  </a:prstGeom>
                </p:spPr>
              </p:pic>
              <p:sp>
                <p:nvSpPr>
                  <p:cNvPr id="4148" name="TextBox 4147">
                    <a:extLst>
                      <a:ext uri="{FF2B5EF4-FFF2-40B4-BE49-F238E27FC236}">
                        <a16:creationId xmlns:a16="http://schemas.microsoft.com/office/drawing/2014/main" id="{44E56E45-2E6B-E6FC-93D6-39AC360427BA}"/>
                      </a:ext>
                    </a:extLst>
                  </p:cNvPr>
                  <p:cNvSpPr txBox="1"/>
                  <p:nvPr/>
                </p:nvSpPr>
                <p:spPr>
                  <a:xfrm>
                    <a:off x="6217920" y="5029200"/>
                    <a:ext cx="1371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Coordinator #2</a:t>
                    </a:r>
                  </a:p>
                </p:txBody>
              </p:sp>
            </p:grpSp>
          </p:grpSp>
          <p:sp>
            <p:nvSpPr>
              <p:cNvPr id="4141" name="TextBox 4140">
                <a:extLst>
                  <a:ext uri="{FF2B5EF4-FFF2-40B4-BE49-F238E27FC236}">
                    <a16:creationId xmlns:a16="http://schemas.microsoft.com/office/drawing/2014/main" id="{E03C9442-9C18-1386-2709-E4DB19D5D67C}"/>
                  </a:ext>
                </a:extLst>
              </p:cNvPr>
              <p:cNvSpPr txBox="1"/>
              <p:nvPr/>
            </p:nvSpPr>
            <p:spPr>
              <a:xfrm>
                <a:off x="3429000" y="5394960"/>
                <a:ext cx="32918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Operating channel and SRM information</a:t>
                </a:r>
              </a:p>
            </p:txBody>
          </p:sp>
          <p:cxnSp>
            <p:nvCxnSpPr>
              <p:cNvPr id="4142" name="Straight Connector 4141">
                <a:extLst>
                  <a:ext uri="{FF2B5EF4-FFF2-40B4-BE49-F238E27FC236}">
                    <a16:creationId xmlns:a16="http://schemas.microsoft.com/office/drawing/2014/main" id="{F1791EB7-2107-E476-31C9-7FEC2A41AC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06040" y="5669280"/>
                <a:ext cx="4754880" cy="0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arrow" w="lg" len="lg"/>
              </a:ln>
              <a:effectLst/>
            </p:spPr>
          </p:cxnSp>
        </p:grpSp>
        <p:grpSp>
          <p:nvGrpSpPr>
            <p:cNvPr id="4171" name="Group 4170">
              <a:extLst>
                <a:ext uri="{FF2B5EF4-FFF2-40B4-BE49-F238E27FC236}">
                  <a16:creationId xmlns:a16="http://schemas.microsoft.com/office/drawing/2014/main" id="{5F74C111-3086-F2F9-A0DC-0A172E0F6ADA}"/>
                </a:ext>
              </a:extLst>
            </p:cNvPr>
            <p:cNvGrpSpPr/>
            <p:nvPr/>
          </p:nvGrpSpPr>
          <p:grpSpPr>
            <a:xfrm>
              <a:off x="10058400" y="3657600"/>
              <a:ext cx="1097280" cy="2502337"/>
              <a:chOff x="2560320" y="3657600"/>
              <a:chExt cx="1097280" cy="2502337"/>
            </a:xfrm>
          </p:grpSpPr>
          <p:cxnSp>
            <p:nvCxnSpPr>
              <p:cNvPr id="4172" name="Straight Connector 4171">
                <a:extLst>
                  <a:ext uri="{FF2B5EF4-FFF2-40B4-BE49-F238E27FC236}">
                    <a16:creationId xmlns:a16="http://schemas.microsoft.com/office/drawing/2014/main" id="{097CF6B3-F9C6-6124-0F66-F13DCD246147}"/>
                  </a:ext>
                </a:extLst>
              </p:cNvPr>
              <p:cNvCxnSpPr/>
              <p:nvPr/>
            </p:nvCxnSpPr>
            <p:spPr bwMode="auto">
              <a:xfrm flipV="1">
                <a:off x="3108960" y="3657600"/>
                <a:ext cx="0" cy="219456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73" name="TextBox 4172">
                <a:extLst>
                  <a:ext uri="{FF2B5EF4-FFF2-40B4-BE49-F238E27FC236}">
                    <a16:creationId xmlns:a16="http://schemas.microsoft.com/office/drawing/2014/main" id="{BDA7A993-9AD8-E44E-7FDE-1BCA6F48575A}"/>
                  </a:ext>
                </a:extLst>
              </p:cNvPr>
              <p:cNvSpPr txBox="1"/>
              <p:nvPr/>
            </p:nvSpPr>
            <p:spPr>
              <a:xfrm>
                <a:off x="2560320" y="5852160"/>
                <a:ext cx="1097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217.5 MHz</a:t>
                </a:r>
              </a:p>
            </p:txBody>
          </p:sp>
        </p:grpSp>
        <p:grpSp>
          <p:nvGrpSpPr>
            <p:cNvPr id="4183" name="Group 4182">
              <a:extLst>
                <a:ext uri="{FF2B5EF4-FFF2-40B4-BE49-F238E27FC236}">
                  <a16:creationId xmlns:a16="http://schemas.microsoft.com/office/drawing/2014/main" id="{CAD11942-B7B2-CA41-077F-BDCADEAB5343}"/>
                </a:ext>
              </a:extLst>
            </p:cNvPr>
            <p:cNvGrpSpPr/>
            <p:nvPr/>
          </p:nvGrpSpPr>
          <p:grpSpPr>
            <a:xfrm>
              <a:off x="548640" y="3566160"/>
              <a:ext cx="3017520" cy="2593777"/>
              <a:chOff x="274320" y="3566160"/>
              <a:chExt cx="3017520" cy="2593777"/>
            </a:xfrm>
          </p:grpSpPr>
          <p:grpSp>
            <p:nvGrpSpPr>
              <p:cNvPr id="4170" name="Group 4169">
                <a:extLst>
                  <a:ext uri="{FF2B5EF4-FFF2-40B4-BE49-F238E27FC236}">
                    <a16:creationId xmlns:a16="http://schemas.microsoft.com/office/drawing/2014/main" id="{B46E397F-6CAD-6DBA-3E0B-36D754B618C9}"/>
                  </a:ext>
                </a:extLst>
              </p:cNvPr>
              <p:cNvGrpSpPr/>
              <p:nvPr/>
            </p:nvGrpSpPr>
            <p:grpSpPr>
              <a:xfrm>
                <a:off x="2194560" y="3657600"/>
                <a:ext cx="1097280" cy="2502337"/>
                <a:chOff x="2560320" y="3657600"/>
                <a:chExt cx="1097280" cy="2502337"/>
              </a:xfrm>
            </p:grpSpPr>
            <p:cxnSp>
              <p:nvCxnSpPr>
                <p:cNvPr id="4168" name="Straight Connector 4167">
                  <a:extLst>
                    <a:ext uri="{FF2B5EF4-FFF2-40B4-BE49-F238E27FC236}">
                      <a16:creationId xmlns:a16="http://schemas.microsoft.com/office/drawing/2014/main" id="{B9774F00-B84F-8412-D997-62099B820A0B}"/>
                    </a:ext>
                  </a:extLst>
                </p:cNvPr>
                <p:cNvCxnSpPr/>
                <p:nvPr/>
              </p:nvCxnSpPr>
              <p:spPr bwMode="auto">
                <a:xfrm flipV="1">
                  <a:off x="3108960" y="3657600"/>
                  <a:ext cx="0" cy="219456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169" name="TextBox 4168">
                  <a:extLst>
                    <a:ext uri="{FF2B5EF4-FFF2-40B4-BE49-F238E27FC236}">
                      <a16:creationId xmlns:a16="http://schemas.microsoft.com/office/drawing/2014/main" id="{4E187EB3-DA8F-4666-3048-CCC97BC01A79}"/>
                    </a:ext>
                  </a:extLst>
                </p:cNvPr>
                <p:cNvSpPr txBox="1"/>
                <p:nvPr/>
              </p:nvSpPr>
              <p:spPr>
                <a:xfrm>
                  <a:off x="2560320" y="5852160"/>
                  <a:ext cx="10972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217.5 MHz</a:t>
                  </a:r>
                </a:p>
              </p:txBody>
            </p:sp>
          </p:grpSp>
          <p:sp>
            <p:nvSpPr>
              <p:cNvPr id="4176" name="TextBox 4175">
                <a:extLst>
                  <a:ext uri="{FF2B5EF4-FFF2-40B4-BE49-F238E27FC236}">
                    <a16:creationId xmlns:a16="http://schemas.microsoft.com/office/drawing/2014/main" id="{E433BDFC-377B-FF70-5313-6F118DDB495B}"/>
                  </a:ext>
                </a:extLst>
              </p:cNvPr>
              <p:cNvSpPr txBox="1"/>
              <p:nvPr/>
            </p:nvSpPr>
            <p:spPr>
              <a:xfrm>
                <a:off x="365760" y="3566160"/>
                <a:ext cx="23774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OOBE from Public BB Ch. 9:</a:t>
                </a:r>
                <a:br>
                  <a:rPr kumimoji="1"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1"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 dBm/MHz</a:t>
                </a:r>
              </a:p>
              <a:p>
                <a:pPr algn="r"/>
                <a:r>
                  <a:rPr kumimoji="1" lang="en-US" sz="1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(47 dBm EIRP, 5MHz BW)</a:t>
                </a:r>
              </a:p>
            </p:txBody>
          </p:sp>
          <p:sp>
            <p:nvSpPr>
              <p:cNvPr id="4178" name="TextBox 4177">
                <a:extLst>
                  <a:ext uri="{FF2B5EF4-FFF2-40B4-BE49-F238E27FC236}">
                    <a16:creationId xmlns:a16="http://schemas.microsoft.com/office/drawing/2014/main" id="{8E5ED1F7-4A93-3484-4BF6-D5CE38449149}"/>
                  </a:ext>
                </a:extLst>
              </p:cNvPr>
              <p:cNvSpPr txBox="1"/>
              <p:nvPr/>
            </p:nvSpPr>
            <p:spPr>
              <a:xfrm>
                <a:off x="274320" y="5303520"/>
                <a:ext cx="2468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ED Threshold: -80 dBm/MHz</a:t>
                </a:r>
              </a:p>
              <a:p>
                <a:pPr algn="r"/>
                <a:r>
                  <a:rPr kumimoji="1" lang="en-US" sz="1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(ARIB STD-T108 for 1 MHz BW)</a:t>
                </a:r>
              </a:p>
            </p:txBody>
          </p:sp>
        </p:grpSp>
        <p:grpSp>
          <p:nvGrpSpPr>
            <p:cNvPr id="4182" name="Group 4181">
              <a:extLst>
                <a:ext uri="{FF2B5EF4-FFF2-40B4-BE49-F238E27FC236}">
                  <a16:creationId xmlns:a16="http://schemas.microsoft.com/office/drawing/2014/main" id="{669C12F4-156C-0849-2AB7-7713C59D6596}"/>
                </a:ext>
              </a:extLst>
            </p:cNvPr>
            <p:cNvGrpSpPr/>
            <p:nvPr/>
          </p:nvGrpSpPr>
          <p:grpSpPr>
            <a:xfrm>
              <a:off x="1097280" y="3931920"/>
              <a:ext cx="9509760" cy="1645920"/>
              <a:chOff x="1097280" y="3931920"/>
              <a:chExt cx="9509760" cy="1645920"/>
            </a:xfrm>
          </p:grpSpPr>
          <p:cxnSp>
            <p:nvCxnSpPr>
              <p:cNvPr id="4175" name="Straight Connector 4174">
                <a:extLst>
                  <a:ext uri="{FF2B5EF4-FFF2-40B4-BE49-F238E27FC236}">
                    <a16:creationId xmlns:a16="http://schemas.microsoft.com/office/drawing/2014/main" id="{88091639-AAAC-A438-9664-A36E772F8CE1}"/>
                  </a:ext>
                </a:extLst>
              </p:cNvPr>
              <p:cNvCxnSpPr/>
              <p:nvPr/>
            </p:nvCxnSpPr>
            <p:spPr bwMode="auto">
              <a:xfrm>
                <a:off x="3017520" y="3931920"/>
                <a:ext cx="7589520" cy="0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77" name="TextBox 4176">
                <a:extLst>
                  <a:ext uri="{FF2B5EF4-FFF2-40B4-BE49-F238E27FC236}">
                    <a16:creationId xmlns:a16="http://schemas.microsoft.com/office/drawing/2014/main" id="{9D86251C-3C4B-A15C-9E46-63A6019A8C12}"/>
                  </a:ext>
                </a:extLst>
              </p:cNvPr>
              <p:cNvSpPr txBox="1"/>
              <p:nvPr/>
            </p:nvSpPr>
            <p:spPr>
              <a:xfrm>
                <a:off x="1097280" y="4297680"/>
                <a:ext cx="2194560" cy="9541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Required propagation loss from Public BB: 99 dB</a:t>
                </a:r>
              </a:p>
              <a:p>
                <a:pPr algn="r"/>
                <a: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(12 km in free space</a:t>
                </a:r>
                <a:b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 177.5MHz)</a:t>
                </a:r>
              </a:p>
            </p:txBody>
          </p:sp>
          <p:cxnSp>
            <p:nvCxnSpPr>
              <p:cNvPr id="4180" name="Straight Arrow Connector 4179">
                <a:extLst>
                  <a:ext uri="{FF2B5EF4-FFF2-40B4-BE49-F238E27FC236}">
                    <a16:creationId xmlns:a16="http://schemas.microsoft.com/office/drawing/2014/main" id="{38B102F7-59BD-9FA2-A4CB-DF544E3473C7}"/>
                  </a:ext>
                </a:extLst>
              </p:cNvPr>
              <p:cNvCxnSpPr/>
              <p:nvPr/>
            </p:nvCxnSpPr>
            <p:spPr bwMode="auto">
              <a:xfrm>
                <a:off x="3429000" y="3931920"/>
                <a:ext cx="0" cy="1645920"/>
              </a:xfrm>
              <a:prstGeom prst="straightConnector1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4181" name="Straight Connector 4180">
                <a:extLst>
                  <a:ext uri="{FF2B5EF4-FFF2-40B4-BE49-F238E27FC236}">
                    <a16:creationId xmlns:a16="http://schemas.microsoft.com/office/drawing/2014/main" id="{7622D065-C5B1-1C29-3552-F828CA1BB1EF}"/>
                  </a:ext>
                </a:extLst>
              </p:cNvPr>
              <p:cNvCxnSpPr/>
              <p:nvPr/>
            </p:nvCxnSpPr>
            <p:spPr bwMode="auto">
              <a:xfrm>
                <a:off x="3017520" y="5577840"/>
                <a:ext cx="640080" cy="0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139" name="Straight Arrow Connector 4138">
              <a:extLst>
                <a:ext uri="{FF2B5EF4-FFF2-40B4-BE49-F238E27FC236}">
                  <a16:creationId xmlns:a16="http://schemas.microsoft.com/office/drawing/2014/main" id="{DA624D0B-2EEE-FF13-C24D-9963E345AD7E}"/>
                </a:ext>
              </a:extLst>
            </p:cNvPr>
            <p:cNvCxnSpPr/>
            <p:nvPr/>
          </p:nvCxnSpPr>
          <p:spPr>
            <a:xfrm>
              <a:off x="914400" y="5852160"/>
              <a:ext cx="1033272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5" name="TextBox 4184">
              <a:extLst>
                <a:ext uri="{FF2B5EF4-FFF2-40B4-BE49-F238E27FC236}">
                  <a16:creationId xmlns:a16="http://schemas.microsoft.com/office/drawing/2014/main" id="{CB837C55-98C0-8176-9166-90DF3F907083}"/>
                </a:ext>
              </a:extLst>
            </p:cNvPr>
            <p:cNvSpPr txBox="1"/>
            <p:nvPr/>
          </p:nvSpPr>
          <p:spPr>
            <a:xfrm>
              <a:off x="7863840" y="3657600"/>
              <a:ext cx="3383280" cy="95410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high propagation loss from Public BB is required for ED to function if the Japanese 920 MHz band rules (ARIB STD-T108 [6]) are applied for the VHF-High band.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760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1651C3B-2012-B34C-FC2D-EA22C796697C}"/>
              </a:ext>
            </a:extLst>
          </p:cNvPr>
          <p:cNvCxnSpPr/>
          <p:nvPr/>
        </p:nvCxnSpPr>
        <p:spPr bwMode="auto">
          <a:xfrm>
            <a:off x="7677361" y="4480560"/>
            <a:ext cx="3291840" cy="9144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As the available spectrum in the Unmanned Mobile Image Transmission System band is limited (540 kHz total), using narrowband channels efficiently with transmission power control (TPC) is crucial.</a:t>
            </a:r>
          </a:p>
          <a:p>
            <a:pPr lvl="1"/>
            <a:r>
              <a:rPr lang="en-US" dirty="0"/>
              <a:t>DR-IoT figures an adequate transmission power for each link via its SRM based spectrum management, and achieves better frequency reuse for the band.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7FADF80D-F03F-D657-CA61-A3CAFF954272}"/>
              </a:ext>
            </a:extLst>
          </p:cNvPr>
          <p:cNvSpPr/>
          <p:nvPr/>
        </p:nvSpPr>
        <p:spPr bwMode="auto">
          <a:xfrm>
            <a:off x="7863840" y="4023360"/>
            <a:ext cx="3383280" cy="1828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4CEB40-A8C2-C969-0617-3296F5528784}"/>
              </a:ext>
            </a:extLst>
          </p:cNvPr>
          <p:cNvCxnSpPr>
            <a:cxnSpLocks/>
          </p:cNvCxnSpPr>
          <p:nvPr/>
        </p:nvCxnSpPr>
        <p:spPr bwMode="auto">
          <a:xfrm flipH="1">
            <a:off x="2373841" y="4480560"/>
            <a:ext cx="4937760" cy="13716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DR-IoT Operation in the </a:t>
            </a:r>
            <a:r>
              <a:rPr lang="en-US" b="1" dirty="0"/>
              <a:t>Unmanned Mobile Image Transmission System</a:t>
            </a:r>
            <a:r>
              <a:rPr lang="en-GB" dirty="0"/>
              <a:t> Band (Japan)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498255-109F-C82F-03B8-621A10C2CB12}"/>
              </a:ext>
            </a:extLst>
          </p:cNvPr>
          <p:cNvSpPr txBox="1"/>
          <p:nvPr/>
        </p:nvSpPr>
        <p:spPr>
          <a:xfrm>
            <a:off x="2258307" y="6080760"/>
            <a:ext cx="7672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Illustration of DR-IoT transmission power control (SRM based) in the 169 MHz band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27" name="TextBox 4126">
            <a:extLst>
              <a:ext uri="{FF2B5EF4-FFF2-40B4-BE49-F238E27FC236}">
                <a16:creationId xmlns:a16="http://schemas.microsoft.com/office/drawing/2014/main" id="{13E36974-F768-7E97-9435-C3C26C4D9D3D}"/>
              </a:ext>
            </a:extLst>
          </p:cNvPr>
          <p:cNvSpPr txBox="1"/>
          <p:nvPr/>
        </p:nvSpPr>
        <p:spPr>
          <a:xfrm>
            <a:off x="914400" y="5212080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Highest Tx Power</a:t>
            </a:r>
            <a:endParaRPr kumimoji="1" lang="en-US" sz="1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C99A76-1114-FA90-2FD6-5CB895144283}"/>
              </a:ext>
            </a:extLst>
          </p:cNvPr>
          <p:cNvGrpSpPr/>
          <p:nvPr/>
        </p:nvGrpSpPr>
        <p:grpSpPr>
          <a:xfrm>
            <a:off x="5299921" y="4480560"/>
            <a:ext cx="1463040" cy="1371600"/>
            <a:chOff x="5486400" y="4480560"/>
            <a:chExt cx="1463040" cy="1371600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EBCE7A8A-40C2-9A4B-044B-1F31A964E68D}"/>
                </a:ext>
              </a:extLst>
            </p:cNvPr>
            <p:cNvSpPr/>
            <p:nvPr/>
          </p:nvSpPr>
          <p:spPr bwMode="auto">
            <a:xfrm>
              <a:off x="6400800" y="4480560"/>
              <a:ext cx="548640" cy="1371600"/>
            </a:xfrm>
            <a:prstGeom prst="rtTriangle">
              <a:avLst/>
            </a:prstGeom>
            <a:solidFill>
              <a:schemeClr val="accent2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8D50AEAB-3DBE-1737-B60B-BE9B2C00375A}"/>
                </a:ext>
              </a:extLst>
            </p:cNvPr>
            <p:cNvSpPr/>
            <p:nvPr/>
          </p:nvSpPr>
          <p:spPr bwMode="auto">
            <a:xfrm flipH="1">
              <a:off x="5486400" y="4480560"/>
              <a:ext cx="548640" cy="1371600"/>
            </a:xfrm>
            <a:prstGeom prst="rtTriangle">
              <a:avLst/>
            </a:prstGeom>
            <a:solidFill>
              <a:schemeClr val="accent2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3345EC-2EF6-E9A6-AD23-C3D09D4E4AD3}"/>
                </a:ext>
              </a:extLst>
            </p:cNvPr>
            <p:cNvSpPr/>
            <p:nvPr/>
          </p:nvSpPr>
          <p:spPr bwMode="auto">
            <a:xfrm>
              <a:off x="6035040" y="4480560"/>
              <a:ext cx="365760" cy="13716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F05DE54-88C6-30F3-1A7C-88AE4B78D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3760" y="3840480"/>
            <a:ext cx="548640" cy="548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E43523-16E6-96FA-D510-22E82583E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7121" y="3840480"/>
            <a:ext cx="548640" cy="548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856048-7930-D311-48A5-EFB4291F1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3040" y="3840480"/>
            <a:ext cx="548640" cy="54864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C4C7D94-A049-C7D5-47E6-E306BE6A1D35}"/>
              </a:ext>
            </a:extLst>
          </p:cNvPr>
          <p:cNvGrpSpPr/>
          <p:nvPr/>
        </p:nvGrpSpPr>
        <p:grpSpPr>
          <a:xfrm>
            <a:off x="5482801" y="4480560"/>
            <a:ext cx="4023360" cy="1371600"/>
            <a:chOff x="6400800" y="4480560"/>
            <a:chExt cx="4023360" cy="1371600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493FB4BF-AC90-1367-F9A1-E0884C139F23}"/>
                </a:ext>
              </a:extLst>
            </p:cNvPr>
            <p:cNvSpPr/>
            <p:nvPr/>
          </p:nvSpPr>
          <p:spPr bwMode="auto">
            <a:xfrm>
              <a:off x="8595360" y="4480560"/>
              <a:ext cx="1828800" cy="1371600"/>
            </a:xfrm>
            <a:prstGeom prst="rtTriangle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73DAECD5-7EA0-9178-C372-A63D8E111782}"/>
                </a:ext>
              </a:extLst>
            </p:cNvPr>
            <p:cNvSpPr/>
            <p:nvPr/>
          </p:nvSpPr>
          <p:spPr bwMode="auto">
            <a:xfrm flipH="1">
              <a:off x="6400800" y="4480560"/>
              <a:ext cx="1828800" cy="1371600"/>
            </a:xfrm>
            <a:prstGeom prst="rtTriangle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6FA19A-6428-6D40-0070-89325CC3A664}"/>
                </a:ext>
              </a:extLst>
            </p:cNvPr>
            <p:cNvSpPr/>
            <p:nvPr/>
          </p:nvSpPr>
          <p:spPr bwMode="auto">
            <a:xfrm>
              <a:off x="8229600" y="4480560"/>
              <a:ext cx="365760" cy="13716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4129" name="TextBox 4128">
            <a:extLst>
              <a:ext uri="{FF2B5EF4-FFF2-40B4-BE49-F238E27FC236}">
                <a16:creationId xmlns:a16="http://schemas.microsoft.com/office/drawing/2014/main" id="{28994F21-4392-BADA-C468-92B8E5B10379}"/>
              </a:ext>
            </a:extLst>
          </p:cNvPr>
          <p:cNvSpPr txBox="1"/>
          <p:nvPr/>
        </p:nvSpPr>
        <p:spPr>
          <a:xfrm>
            <a:off x="5528521" y="5852160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</a:t>
            </a:r>
          </a:p>
        </p:txBody>
      </p:sp>
      <p:cxnSp>
        <p:nvCxnSpPr>
          <p:cNvPr id="4135" name="Straight Arrow Connector 4134">
            <a:extLst>
              <a:ext uri="{FF2B5EF4-FFF2-40B4-BE49-F238E27FC236}">
                <a16:creationId xmlns:a16="http://schemas.microsoft.com/office/drawing/2014/main" id="{FA02C027-0D8C-3060-106E-815DBB5DAEF3}"/>
              </a:ext>
            </a:extLst>
          </p:cNvPr>
          <p:cNvCxnSpPr>
            <a:cxnSpLocks/>
          </p:cNvCxnSpPr>
          <p:nvPr/>
        </p:nvCxnSpPr>
        <p:spPr>
          <a:xfrm>
            <a:off x="910801" y="5852160"/>
            <a:ext cx="10332720" cy="0"/>
          </a:xfrm>
          <a:prstGeom prst="straightConnector1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6" name="Group 4105">
            <a:extLst>
              <a:ext uri="{FF2B5EF4-FFF2-40B4-BE49-F238E27FC236}">
                <a16:creationId xmlns:a16="http://schemas.microsoft.com/office/drawing/2014/main" id="{A7A7DF7A-263C-A502-95E4-3B859704227C}"/>
              </a:ext>
            </a:extLst>
          </p:cNvPr>
          <p:cNvGrpSpPr/>
          <p:nvPr/>
        </p:nvGrpSpPr>
        <p:grpSpPr>
          <a:xfrm>
            <a:off x="1554480" y="4480560"/>
            <a:ext cx="5303520" cy="1371600"/>
            <a:chOff x="1368001" y="4480560"/>
            <a:chExt cx="5303520" cy="13716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E7767BC-175B-C485-E224-9725565978A7}"/>
                </a:ext>
              </a:extLst>
            </p:cNvPr>
            <p:cNvGrpSpPr/>
            <p:nvPr/>
          </p:nvGrpSpPr>
          <p:grpSpPr>
            <a:xfrm>
              <a:off x="1368001" y="4480560"/>
              <a:ext cx="5303520" cy="1371600"/>
              <a:chOff x="1097280" y="4480560"/>
              <a:chExt cx="5303520" cy="1371600"/>
            </a:xfrm>
          </p:grpSpPr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A92F8DFC-027B-6515-A81C-A5C53A3BCC38}"/>
                  </a:ext>
                </a:extLst>
              </p:cNvPr>
              <p:cNvSpPr/>
              <p:nvPr/>
            </p:nvSpPr>
            <p:spPr bwMode="auto">
              <a:xfrm>
                <a:off x="1463040" y="4480560"/>
                <a:ext cx="4937760" cy="1371600"/>
              </a:xfrm>
              <a:prstGeom prst="rtTriangle">
                <a:avLst/>
              </a:prstGeom>
              <a:solidFill>
                <a:srgbClr val="C00000">
                  <a:alpha val="2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4DA2203-A3AD-7913-5F76-231D382F723B}"/>
                  </a:ext>
                </a:extLst>
              </p:cNvPr>
              <p:cNvSpPr/>
              <p:nvPr/>
            </p:nvSpPr>
            <p:spPr bwMode="auto">
              <a:xfrm>
                <a:off x="1097280" y="4480560"/>
                <a:ext cx="365760" cy="1371600"/>
              </a:xfrm>
              <a:prstGeom prst="rect">
                <a:avLst/>
              </a:prstGeom>
              <a:solidFill>
                <a:srgbClr val="C00000">
                  <a:alpha val="2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97B12CD-EE16-E615-3230-5C10520C1353}"/>
                </a:ext>
              </a:extLst>
            </p:cNvPr>
            <p:cNvCxnSpPr/>
            <p:nvPr/>
          </p:nvCxnSpPr>
          <p:spPr bwMode="auto">
            <a:xfrm>
              <a:off x="1733761" y="4480560"/>
              <a:ext cx="4937760" cy="137160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C1848E-3186-8EDD-C3D1-DC37FB2F5880}"/>
              </a:ext>
            </a:extLst>
          </p:cNvPr>
          <p:cNvCxnSpPr/>
          <p:nvPr/>
        </p:nvCxnSpPr>
        <p:spPr bwMode="auto">
          <a:xfrm>
            <a:off x="6214321" y="4480560"/>
            <a:ext cx="4937760" cy="137160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391543-0B0E-1FE2-B34C-DBDABA124437}"/>
              </a:ext>
            </a:extLst>
          </p:cNvPr>
          <p:cNvCxnSpPr>
            <a:cxnSpLocks/>
          </p:cNvCxnSpPr>
          <p:nvPr/>
        </p:nvCxnSpPr>
        <p:spPr bwMode="auto">
          <a:xfrm flipH="1">
            <a:off x="910801" y="4480560"/>
            <a:ext cx="4937760" cy="137160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39C84DBB-39A0-7847-D052-7271A2337135}"/>
              </a:ext>
            </a:extLst>
          </p:cNvPr>
          <p:cNvGrpSpPr/>
          <p:nvPr/>
        </p:nvGrpSpPr>
        <p:grpSpPr>
          <a:xfrm>
            <a:off x="5349240" y="4709160"/>
            <a:ext cx="1328050" cy="182880"/>
            <a:chOff x="5358384" y="4709160"/>
            <a:chExt cx="1328050" cy="182880"/>
          </a:xfrm>
        </p:grpSpPr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0A9BD032-D864-86CD-E76E-CEFFFB7DAC07}"/>
                </a:ext>
              </a:extLst>
            </p:cNvPr>
            <p:cNvSpPr/>
            <p:nvPr/>
          </p:nvSpPr>
          <p:spPr bwMode="auto">
            <a:xfrm rot="2471313">
              <a:off x="5358384" y="4709160"/>
              <a:ext cx="274320" cy="18288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CC7716D5-760C-278C-B715-37ECC6ED221F}"/>
                </a:ext>
              </a:extLst>
            </p:cNvPr>
            <p:cNvSpPr/>
            <p:nvPr/>
          </p:nvSpPr>
          <p:spPr bwMode="auto">
            <a:xfrm rot="19128687" flipH="1">
              <a:off x="6412114" y="4709160"/>
              <a:ext cx="274320" cy="18288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21A2020E-C7C4-F563-EC75-340A43678530}"/>
              </a:ext>
            </a:extLst>
          </p:cNvPr>
          <p:cNvSpPr/>
          <p:nvPr/>
        </p:nvSpPr>
        <p:spPr bwMode="auto">
          <a:xfrm>
            <a:off x="2103120" y="4023360"/>
            <a:ext cx="3566160" cy="1828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D8CECD6B-7AED-CA0D-5AAB-4CB02DA6DE76}"/>
              </a:ext>
            </a:extLst>
          </p:cNvPr>
          <p:cNvSpPr/>
          <p:nvPr/>
        </p:nvSpPr>
        <p:spPr bwMode="auto">
          <a:xfrm>
            <a:off x="6400800" y="4023360"/>
            <a:ext cx="731520" cy="1828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6DAEE3-52A3-9A75-28C5-06E6E36DCD3D}"/>
              </a:ext>
            </a:extLst>
          </p:cNvPr>
          <p:cNvSpPr txBox="1"/>
          <p:nvPr/>
        </p:nvSpPr>
        <p:spPr>
          <a:xfrm>
            <a:off x="3931920" y="4892040"/>
            <a:ext cx="420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Tx power for better frequency reuse</a:t>
            </a:r>
            <a:endParaRPr kumimoji="1" lang="en-US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E0B6348-0543-8BAC-ABA6-6DCCDECB9827}"/>
              </a:ext>
            </a:extLst>
          </p:cNvPr>
          <p:cNvGrpSpPr/>
          <p:nvPr/>
        </p:nvGrpSpPr>
        <p:grpSpPr>
          <a:xfrm>
            <a:off x="9509760" y="3566160"/>
            <a:ext cx="1463040" cy="1737360"/>
            <a:chOff x="9509760" y="3566160"/>
            <a:chExt cx="1463040" cy="173736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3116E5-096A-0BF1-FD19-236740582093}"/>
                </a:ext>
              </a:extLst>
            </p:cNvPr>
            <p:cNvGrpSpPr/>
            <p:nvPr/>
          </p:nvGrpSpPr>
          <p:grpSpPr>
            <a:xfrm>
              <a:off x="9509760" y="3566160"/>
              <a:ext cx="1463040" cy="1737360"/>
              <a:chOff x="9098280" y="3017520"/>
              <a:chExt cx="1463040" cy="173736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F06A9DB-664A-2475-22D6-379B118E29A3}"/>
                  </a:ext>
                </a:extLst>
              </p:cNvPr>
              <p:cNvSpPr/>
              <p:nvPr/>
            </p:nvSpPr>
            <p:spPr bwMode="auto">
              <a:xfrm>
                <a:off x="9098280" y="3017520"/>
                <a:ext cx="1463040" cy="173736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Tx Power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D6713FC-2B2E-CA4B-7313-D7A6AB8C3F19}"/>
                  </a:ext>
                </a:extLst>
              </p:cNvPr>
              <p:cNvGrpSpPr/>
              <p:nvPr/>
            </p:nvGrpSpPr>
            <p:grpSpPr>
              <a:xfrm>
                <a:off x="9144000" y="3383280"/>
                <a:ext cx="1280160" cy="1323439"/>
                <a:chOff x="9144000" y="3404064"/>
                <a:chExt cx="1280160" cy="1323439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8FB41A8F-89DA-E2C1-5B15-2A9A29BA3DA4}"/>
                    </a:ext>
                  </a:extLst>
                </p:cNvPr>
                <p:cNvGrpSpPr/>
                <p:nvPr/>
              </p:nvGrpSpPr>
              <p:grpSpPr>
                <a:xfrm>
                  <a:off x="10058400" y="3483864"/>
                  <a:ext cx="365760" cy="694944"/>
                  <a:chOff x="10058400" y="3504782"/>
                  <a:chExt cx="365760" cy="694944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4F27D571-B037-3508-8395-1D0458B5F9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058400" y="3504782"/>
                    <a:ext cx="365760" cy="182880"/>
                  </a:xfrm>
                  <a:prstGeom prst="rect">
                    <a:avLst/>
                  </a:prstGeom>
                  <a:solidFill>
                    <a:srgbClr val="C00000">
                      <a:alpha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6" charset="0"/>
                      <a:ea typeface="MS Gothic" charset="-128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30CF4A42-31DD-2F19-5F8C-83A462161C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058400" y="3760814"/>
                    <a:ext cx="365760" cy="182880"/>
                  </a:xfrm>
                  <a:prstGeom prst="rect">
                    <a:avLst/>
                  </a:prstGeom>
                  <a:solidFill>
                    <a:schemeClr val="accent1">
                      <a:alpha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6" charset="0"/>
                      <a:ea typeface="MS Gothic" charset="-128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818EA897-3B73-B72F-4429-6617D50420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058400" y="4016846"/>
                    <a:ext cx="365760" cy="182880"/>
                  </a:xfrm>
                  <a:prstGeom prst="rect">
                    <a:avLst/>
                  </a:prstGeom>
                  <a:solidFill>
                    <a:schemeClr val="accent2">
                      <a:alpha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6" charset="0"/>
                      <a:ea typeface="MS Gothic" charset="-128"/>
                    </a:endParaRPr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284C84-C6A4-4CBE-6545-740E4FB987FA}"/>
                    </a:ext>
                  </a:extLst>
                </p:cNvPr>
                <p:cNvSpPr txBox="1"/>
                <p:nvPr/>
              </p:nvSpPr>
              <p:spPr>
                <a:xfrm>
                  <a:off x="9144000" y="3404064"/>
                  <a:ext cx="914400" cy="132343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kumimoji="1"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High</a:t>
                  </a:r>
                </a:p>
                <a:p>
                  <a:pPr algn="r"/>
                  <a:r>
                    <a:rPr kumimoji="1"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Medium</a:t>
                  </a:r>
                </a:p>
                <a:p>
                  <a:pPr algn="r"/>
                  <a:r>
                    <a:rPr kumimoji="1"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Low</a:t>
                  </a:r>
                </a:p>
                <a:p>
                  <a:pPr algn="r"/>
                  <a:r>
                    <a:rPr kumimoji="1"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Highest Power</a:t>
                  </a:r>
                </a:p>
              </p:txBody>
            </p:sp>
          </p:grp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B84FFCE-C141-26E3-14E2-770089F26ED9}"/>
                </a:ext>
              </a:extLst>
            </p:cNvPr>
            <p:cNvCxnSpPr/>
            <p:nvPr/>
          </p:nvCxnSpPr>
          <p:spPr bwMode="auto">
            <a:xfrm>
              <a:off x="10515600" y="4983480"/>
              <a:ext cx="274320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102" name="Picture 4101">
            <a:extLst>
              <a:ext uri="{FF2B5EF4-FFF2-40B4-BE49-F238E27FC236}">
                <a16:creationId xmlns:a16="http://schemas.microsoft.com/office/drawing/2014/main" id="{AE56F70D-23FE-471A-E96B-A66C845E0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440" y="5349240"/>
            <a:ext cx="457200" cy="457200"/>
          </a:xfrm>
          <a:prstGeom prst="rect">
            <a:avLst/>
          </a:prstGeom>
        </p:spPr>
      </p:pic>
      <p:sp>
        <p:nvSpPr>
          <p:cNvPr id="4103" name="TextBox 4102">
            <a:extLst>
              <a:ext uri="{FF2B5EF4-FFF2-40B4-BE49-F238E27FC236}">
                <a16:creationId xmlns:a16="http://schemas.microsoft.com/office/drawing/2014/main" id="{DDE78D5C-4823-E776-FC9B-4774052905DE}"/>
              </a:ext>
            </a:extLst>
          </p:cNvPr>
          <p:cNvSpPr txBox="1"/>
          <p:nvPr/>
        </p:nvSpPr>
        <p:spPr>
          <a:xfrm>
            <a:off x="6217920" y="5486400"/>
            <a:ext cx="192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UAV Ground controller</a:t>
            </a:r>
          </a:p>
        </p:txBody>
      </p:sp>
      <p:sp>
        <p:nvSpPr>
          <p:cNvPr id="4104" name="TextBox 4103">
            <a:extLst>
              <a:ext uri="{FF2B5EF4-FFF2-40B4-BE49-F238E27FC236}">
                <a16:creationId xmlns:a16="http://schemas.microsoft.com/office/drawing/2014/main" id="{35ACD689-AC84-A446-73DA-9874CD8FCADF}"/>
              </a:ext>
            </a:extLst>
          </p:cNvPr>
          <p:cNvSpPr txBox="1"/>
          <p:nvPr/>
        </p:nvSpPr>
        <p:spPr>
          <a:xfrm>
            <a:off x="1920240" y="3657600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UAV</a:t>
            </a:r>
          </a:p>
        </p:txBody>
      </p:sp>
      <p:cxnSp>
        <p:nvCxnSpPr>
          <p:cNvPr id="4108" name="Straight Arrow Connector 4107">
            <a:extLst>
              <a:ext uri="{FF2B5EF4-FFF2-40B4-BE49-F238E27FC236}">
                <a16:creationId xmlns:a16="http://schemas.microsoft.com/office/drawing/2014/main" id="{5AB4ACEA-5447-8644-34E3-9A1DC2423E5F}"/>
              </a:ext>
            </a:extLst>
          </p:cNvPr>
          <p:cNvCxnSpPr/>
          <p:nvPr/>
        </p:nvCxnSpPr>
        <p:spPr bwMode="auto">
          <a:xfrm>
            <a:off x="2103119" y="4706664"/>
            <a:ext cx="3291840" cy="914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4109" name="TextBox 4108">
            <a:extLst>
              <a:ext uri="{FF2B5EF4-FFF2-40B4-BE49-F238E27FC236}">
                <a16:creationId xmlns:a16="http://schemas.microsoft.com/office/drawing/2014/main" id="{616BC63A-4EF4-72D1-7091-74A28E44DA3F}"/>
              </a:ext>
            </a:extLst>
          </p:cNvPr>
          <p:cNvSpPr txBox="1"/>
          <p:nvPr/>
        </p:nvSpPr>
        <p:spPr>
          <a:xfrm rot="900000">
            <a:off x="2148840" y="5166360"/>
            <a:ext cx="310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Exchange SRM information periodically</a:t>
            </a:r>
            <a:endParaRPr kumimoji="1"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71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AFFB6-BF49-FFA8-73F6-F8BB06D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 of SRM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843A13-B53B-62CA-8E1C-EF9D2ACD8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6" y="1383255"/>
            <a:ext cx="10361084" cy="4800600"/>
          </a:xfrm>
        </p:spPr>
        <p:txBody>
          <a:bodyPr/>
          <a:lstStyle/>
          <a:p>
            <a:r>
              <a:rPr lang="en-US" altLang="ja-JP" b="0" i="0" u="none" strike="noStrike" baseline="0" dirty="0">
                <a:solidFill>
                  <a:srgbClr val="000000"/>
                </a:solidFill>
              </a:rPr>
              <a:t>IEEE802.15.4s-2018</a:t>
            </a:r>
            <a:r>
              <a:rPr lang="ja-JP" altLang="en-US" dirty="0"/>
              <a:t> </a:t>
            </a:r>
            <a:r>
              <a:rPr lang="en-US" altLang="ja-JP" dirty="0"/>
              <a:t>defines</a:t>
            </a:r>
            <a:endParaRPr lang="en-US" altLang="ja-JP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n-US" altLang="ja-JP" sz="2000" b="0" i="0" u="none" strike="noStrike" baseline="0" dirty="0">
                <a:solidFill>
                  <a:srgbClr val="000000"/>
                </a:solidFill>
              </a:rPr>
              <a:t>SRM: Spectrum Resource Measurement</a:t>
            </a:r>
          </a:p>
          <a:p>
            <a:pPr lvl="1"/>
            <a:r>
              <a:rPr lang="en-US" altLang="ja-JP" sz="2000" dirty="0"/>
              <a:t>TPC: Transmit Power Control</a:t>
            </a:r>
            <a:endParaRPr lang="en-US" altLang="ja-JP" sz="2000" b="0" i="0" u="none" strike="noStrike" baseline="0" dirty="0">
              <a:solidFill>
                <a:srgbClr val="00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6A3994-7019-AF7B-2AF1-C91A0516D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7C04DC8C-DFA0-D776-FFA3-5ADCF347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1" y="3424335"/>
            <a:ext cx="7699248" cy="2849880"/>
          </a:xfrm>
          <a:prstGeom prst="rect">
            <a:avLst/>
          </a:prstGeom>
        </p:spPr>
      </p:pic>
      <p:sp>
        <p:nvSpPr>
          <p:cNvPr id="44" name="TextBox 89">
            <a:extLst>
              <a:ext uri="{FF2B5EF4-FFF2-40B4-BE49-F238E27FC236}">
                <a16:creationId xmlns:a16="http://schemas.microsoft.com/office/drawing/2014/main" id="{3FBAD130-F5ED-CCD3-D1ED-66619102710C}"/>
              </a:ext>
            </a:extLst>
          </p:cNvPr>
          <p:cNvSpPr txBox="1"/>
          <p:nvPr/>
        </p:nvSpPr>
        <p:spPr>
          <a:xfrm>
            <a:off x="8503246" y="2836823"/>
            <a:ext cx="3358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[SRM Response/Report]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Timing: </a:t>
            </a:r>
            <a:br>
              <a:rPr lang="en-US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Response: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 response to SRM request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Report: periodical or event-driven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Information type: 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Response: PIB attributes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Report: Status</a:t>
            </a:r>
          </a:p>
        </p:txBody>
      </p:sp>
      <p:sp>
        <p:nvSpPr>
          <p:cNvPr id="45" name="TextBox 92">
            <a:extLst>
              <a:ext uri="{FF2B5EF4-FFF2-40B4-BE49-F238E27FC236}">
                <a16:creationId xmlns:a16="http://schemas.microsoft.com/office/drawing/2014/main" id="{CC40C593-309D-9405-C60F-EE613313BDFD}"/>
              </a:ext>
            </a:extLst>
          </p:cNvPr>
          <p:cNvSpPr txBox="1"/>
          <p:nvPr/>
        </p:nvSpPr>
        <p:spPr>
          <a:xfrm>
            <a:off x="8503246" y="4979760"/>
            <a:ext cx="35012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[SRM Information/Extended Beacon]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Timing: On demand or periodical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Extended Beacon: before MAC join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en-US" altLang="ja-JP" sz="1600" dirty="0">
                <a:solidFill>
                  <a:prstClr val="black"/>
                </a:solidFill>
              </a:rPr>
              <a:t>SRM Information: after MAC join</a:t>
            </a:r>
          </a:p>
          <a:p>
            <a:r>
              <a:rPr lang="en-US" altLang="ja-JP" sz="1600" dirty="0">
                <a:solidFill>
                  <a:prstClr val="black"/>
                </a:solidFill>
              </a:rPr>
              <a:t>Information type: information set (TPC)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DFDEB89-04C6-69C2-98DE-7B67247F2F22}"/>
              </a:ext>
            </a:extLst>
          </p:cNvPr>
          <p:cNvSpPr txBox="1"/>
          <p:nvPr/>
        </p:nvSpPr>
        <p:spPr>
          <a:xfrm>
            <a:off x="8503246" y="1319078"/>
            <a:ext cx="3455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prstClr val="black"/>
                </a:solidFill>
                <a:latin typeface="Calibri" panose="020F0502020204030204"/>
              </a:rPr>
              <a:t>[SRM Request]</a:t>
            </a:r>
          </a:p>
          <a:p>
            <a:r>
              <a:rPr lang="en-US" altLang="ja-JP" sz="1800" dirty="0">
                <a:solidFill>
                  <a:prstClr val="black"/>
                </a:solidFill>
                <a:latin typeface="Calibri" panose="020F0502020204030204"/>
              </a:rPr>
              <a:t>Timing: On demand</a:t>
            </a:r>
          </a:p>
          <a:p>
            <a:r>
              <a:rPr lang="en-US" altLang="ja-JP" sz="1600" dirty="0">
                <a:solidFill>
                  <a:prstClr val="black"/>
                </a:solidFill>
                <a:latin typeface="Calibri" panose="020F0502020204030204"/>
              </a:rPr>
              <a:t>Request</a:t>
            </a:r>
            <a:r>
              <a:rPr lang="en-US" altLang="ja-JP" sz="1800" dirty="0">
                <a:solidFill>
                  <a:prstClr val="black"/>
                </a:solidFill>
                <a:latin typeface="Calibri" panose="020F0502020204030204"/>
              </a:rPr>
              <a:t> type:</a:t>
            </a:r>
          </a:p>
          <a:p>
            <a:r>
              <a:rPr lang="en-US" altLang="ja-JP" sz="1800" dirty="0">
                <a:solidFill>
                  <a:prstClr val="black"/>
                </a:solidFill>
                <a:latin typeface="Calibri" panose="020F0502020204030204"/>
              </a:rPr>
              <a:t> - information get: PIB attributes</a:t>
            </a:r>
          </a:p>
          <a:p>
            <a:r>
              <a:rPr lang="en-US" altLang="ja-JP" sz="1800" dirty="0">
                <a:solidFill>
                  <a:prstClr val="black"/>
                </a:solidFill>
                <a:latin typeface="Calibri" panose="020F0502020204030204"/>
              </a:rPr>
              <a:t> - information set: TPC</a:t>
            </a:r>
          </a:p>
        </p:txBody>
      </p:sp>
    </p:spTree>
    <p:extLst>
      <p:ext uri="{BB962C8B-B14F-4D97-AF65-F5344CB8AC3E}">
        <p14:creationId xmlns:p14="http://schemas.microsoft.com/office/powerpoint/2010/main" val="224095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8898-D833-34F7-9C6D-93EEEA68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DR-IoT 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CDF3-D386-7E38-0EDD-59BC2498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DR-IoT is intended to apply to LMRs with the FSK modulation primarily in the VHF high bands. Applicable systems in the current IEEE 802.15.4 standards are RCC LMR (GMSK and 4-FSK) and SUN FSK (Narrowband FSK).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Gaps from RCC LMR (GMSK and 4-FSK):</a:t>
            </a:r>
          </a:p>
          <a:p>
            <a:pPr lvl="1"/>
            <a:r>
              <a:rPr lang="en-US" dirty="0"/>
              <a:t>Application requirements of disaster response are almost identical to those of RCC, except that the former requires a wider range of data rates to be supported.</a:t>
            </a:r>
          </a:p>
          <a:p>
            <a:pPr lvl="1"/>
            <a:r>
              <a:rPr lang="en-US" dirty="0"/>
              <a:t>The current technical specifications of RCC LMR are tailored for channels whose bandwidth is less than or equal to 50 kHz.</a:t>
            </a:r>
          </a:p>
          <a:p>
            <a:pPr lvl="2"/>
            <a:r>
              <a:rPr lang="en-US" dirty="0"/>
              <a:t>Wider bandwidths need to be defined for higher rate communications. Also, the PHR protection can be omitted for data-demanding applications like video streaming, which can tolerate more frame losses for less per-packet overheads.</a:t>
            </a:r>
          </a:p>
          <a:p>
            <a:pPr lvl="2"/>
            <a:r>
              <a:rPr lang="en-US" dirty="0"/>
              <a:t>To be able to use commercial off-the-shelf IEEE 802.15.4g chipsets, some of the currently mandated fields in RCC PPDU may be changed to optional for DR-IoT.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59E1-A948-C1DA-CCA5-566BC5081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69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8898-D833-34F7-9C6D-93EEEA68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DR-IoT 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CDF3-D386-7E38-0EDD-59BC2498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Gaps from SUN FSK (Narrowband FSK):</a:t>
            </a:r>
          </a:p>
          <a:p>
            <a:pPr lvl="1"/>
            <a:r>
              <a:rPr lang="en-US" dirty="0"/>
              <a:t>Application requirements of disaster response are quite different from those of smart utility networks.</a:t>
            </a:r>
          </a:p>
          <a:p>
            <a:pPr lvl="2"/>
            <a:r>
              <a:rPr lang="en-US" dirty="0"/>
              <a:t>Communication range without multi-hopping needs to be longer.</a:t>
            </a:r>
          </a:p>
          <a:p>
            <a:pPr lvl="2"/>
            <a:r>
              <a:rPr lang="en-US" dirty="0"/>
              <a:t>Device mobility at a vehicular speed needs to be supported.</a:t>
            </a:r>
          </a:p>
          <a:p>
            <a:pPr lvl="2"/>
            <a:r>
              <a:rPr lang="en-US" dirty="0"/>
              <a:t>Many disaster response applications, including system command &amp; control and voice/video streaming, require higher duty cycle communications.</a:t>
            </a:r>
          </a:p>
          <a:p>
            <a:pPr lvl="1"/>
            <a:r>
              <a:rPr lang="en-US" dirty="0"/>
              <a:t>Technical specifications of SUN FSK can accommodate a wider range of data rates than those of RCC LMR do, but the applicability to DR-IoT may be limited:</a:t>
            </a:r>
          </a:p>
          <a:p>
            <a:pPr lvl="2"/>
            <a:r>
              <a:rPr lang="en-US" dirty="0"/>
              <a:t>The range of data rates offered by its Narrowband FSK (FSK-A) PHY mode is still the same as that by RCC LMR.</a:t>
            </a:r>
          </a:p>
          <a:p>
            <a:pPr lvl="2"/>
            <a:r>
              <a:rPr lang="en-US" dirty="0"/>
              <a:t>The Multi-PHY Management (MPM) mechanism utilizing Common Signaling Mode (CSM) may be incompatible with the SRM based spectrum management of DR-IoT.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59E1-A948-C1DA-CCA5-566BC5081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8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8898-D833-34F7-9C6D-93EEEA68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DR-IoT 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CDF3-D386-7E38-0EDD-59BC2498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SRM based spectrum management, additional PIB attributes may be necessary to identify SRM related parameters and the advertising channel. </a:t>
            </a:r>
          </a:p>
          <a:p>
            <a:pPr lvl="1"/>
            <a:r>
              <a:rPr lang="en-US" dirty="0"/>
              <a:t>Better efficiency may be achieved by defining an optional timing mechanism to switch between the advertising channel and other regular channels.</a:t>
            </a:r>
          </a:p>
          <a:p>
            <a:endParaRPr lang="en-US" b="1" dirty="0"/>
          </a:p>
          <a:p>
            <a:r>
              <a:rPr lang="en-US" b="1" dirty="0"/>
              <a:t>For the similarity of application requirements, DR-IoT should be based on the technical specifications of RCC LMR, and it needs to be discussed on how it would be able to support a broader range of data rates.</a:t>
            </a:r>
          </a:p>
          <a:p>
            <a:pPr lvl="1"/>
            <a:r>
              <a:rPr lang="en-US" dirty="0"/>
              <a:t>For further discussion about the disaster response applications and potentially making DR-IoT part of the IEEE 802.15.4 standard, we propose to form an Interest Group.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59E1-A948-C1DA-CCA5-566BC5081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71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DC4B-C4CE-F72E-1274-B65CA857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C5CEB-9B85-47C5-B945-394FBC713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Diversified Range IoT (DR-IoT) that achieves 2</a:t>
            </a:r>
            <a:r>
              <a:rPr lang="en-US" altLang="ja-JP" i="1" baseline="30000" dirty="0"/>
              <a:t>m</a:t>
            </a:r>
            <a:r>
              <a:rPr lang="en-US" altLang="ja-JP" dirty="0"/>
              <a:t> speedup by increasing the (single carrier modulation) symbol rate by 2</a:t>
            </a:r>
            <a:r>
              <a:rPr lang="en-US" altLang="ja-JP" i="1" baseline="30000" dirty="0"/>
              <a:t>m</a:t>
            </a:r>
            <a:r>
              <a:rPr lang="en-US" altLang="ja-JP" dirty="0"/>
              <a:t> times has been proposed in order to support higher data rates for narrowband radio systems. </a:t>
            </a:r>
          </a:p>
          <a:p>
            <a:r>
              <a:rPr lang="en-US" altLang="ja-JP" sz="2400" dirty="0"/>
              <a:t>A DR-IoT prototype has been implemented for field experiments using a commercial off-the-shelf IEEE 802.15.4 chipset that can operate in the VHF-High band in Japan.</a:t>
            </a:r>
          </a:p>
          <a:p>
            <a:r>
              <a:rPr lang="en-US" dirty="0"/>
              <a:t>DR-IoT utilizes Spectrum Resource Measurement (SRM) frames and an advertising channel for spectrum management for PANs in close proximity.</a:t>
            </a:r>
          </a:p>
          <a:p>
            <a:r>
              <a:rPr lang="en-US" dirty="0"/>
              <a:t>We have performed a gap analysis between DR-IoT and existing IEEE 802.15.4 systems, and propose to form an Interest Group for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CD085-7D94-1A76-81F7-DF5D56E275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705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B4E3-75B0-079D-2986-F15259AA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DC1D8-CAE3-A7E4-8051-205E0B163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form an Interest Group for further discussion on the disaster response applications and potentially making DR-IoT part of the IEEE 802.15.4 standard?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50A08-490C-4F66-67AA-CFC299F1D6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30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891C-6727-09FB-3564-C3311AE5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AD7FE-C20A-55A3-E7CC-ACC86E909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[1] Ministry of Internal Affairs and Communications, “</a:t>
            </a:r>
            <a:r>
              <a:rPr lang="en-US" sz="2000" dirty="0">
                <a:hlinkClick r:id="rId2"/>
              </a:rPr>
              <a:t>FY 2022 Spectrum Reorganization Action Plan</a:t>
            </a:r>
            <a:r>
              <a:rPr lang="en-US" sz="2000" dirty="0"/>
              <a:t>,” (Abstract, Japanese).</a:t>
            </a:r>
          </a:p>
          <a:p>
            <a:pPr marL="0" indent="0">
              <a:buNone/>
            </a:pPr>
            <a:r>
              <a:rPr lang="en-US" sz="2000" dirty="0"/>
              <a:t>[2] Y. Miura, M. Takai, T. Ikegami, etc., “Use of Diversified Range IoT (DR-IoT) in Disaster Medicine,” 29</a:t>
            </a:r>
            <a:r>
              <a:rPr lang="en-US" sz="2000" baseline="30000" dirty="0"/>
              <a:t>th</a:t>
            </a:r>
            <a:r>
              <a:rPr lang="en-US" sz="2000" dirty="0"/>
              <a:t> Annual Meeting of Japanese Association for Disaster Medicine, February 2024.</a:t>
            </a:r>
          </a:p>
          <a:p>
            <a:pPr marL="0" indent="0">
              <a:buNone/>
            </a:pPr>
            <a:r>
              <a:rPr lang="en-US" sz="2000" dirty="0"/>
              <a:t>[3] M. Takai, S. Ishihara, K. Uchiyama, etc., “A Phase-Free Use of Diversified Range IoT (DR-IoT) Data Communication Systems,” 29</a:t>
            </a:r>
            <a:r>
              <a:rPr lang="en-US" sz="2000" baseline="30000" dirty="0"/>
              <a:t>th</a:t>
            </a:r>
            <a:r>
              <a:rPr lang="en-US" sz="2000" dirty="0"/>
              <a:t> Annual Meeting of Japanese Association for Disaster Medicine, February 2024.</a:t>
            </a:r>
          </a:p>
          <a:p>
            <a:pPr marL="0" indent="0">
              <a:buNone/>
            </a:pPr>
            <a:r>
              <a:rPr lang="en-US" sz="2000" dirty="0"/>
              <a:t>[4] Ministry of </a:t>
            </a:r>
            <a:r>
              <a:rPr lang="en-US" sz="2000" dirty="0" err="1"/>
              <a:t>Intrnal</a:t>
            </a:r>
            <a:r>
              <a:rPr lang="en-US" sz="2000" dirty="0"/>
              <a:t> Affairs and Communications, “</a:t>
            </a:r>
            <a:r>
              <a:rPr lang="en-US" sz="2000" dirty="0">
                <a:hlinkClick r:id="rId3"/>
              </a:rPr>
              <a:t>Consultation on the regulatory rules of the VHF-High Band</a:t>
            </a:r>
            <a:r>
              <a:rPr lang="en-US" sz="2000" dirty="0"/>
              <a:t>,” (Japanese).</a:t>
            </a:r>
          </a:p>
          <a:p>
            <a:pPr marL="0" indent="0">
              <a:buNone/>
            </a:pPr>
            <a:r>
              <a:rPr lang="en-US" sz="2000" dirty="0"/>
              <a:t>[5] Information and Communications Council, “</a:t>
            </a:r>
            <a:r>
              <a:rPr lang="en-US" sz="2000" dirty="0">
                <a:hlinkClick r:id="rId4"/>
              </a:rPr>
              <a:t>Report on the regulatory rules of the 169 MHz band systems</a:t>
            </a:r>
            <a:r>
              <a:rPr lang="en-US" sz="2000" dirty="0"/>
              <a:t>,” (Japanese).</a:t>
            </a:r>
          </a:p>
          <a:p>
            <a:pPr marL="0" indent="0">
              <a:buNone/>
            </a:pPr>
            <a:r>
              <a:rPr lang="en-US" sz="2000" dirty="0"/>
              <a:t>[6] ARIB STD-T108, “</a:t>
            </a:r>
            <a:r>
              <a:rPr lang="en-US" sz="2000" dirty="0">
                <a:hlinkClick r:id="rId5"/>
              </a:rPr>
              <a:t>920MHz-Band Telemeter, Telecontrol and Data Transmission Radio Equipment</a:t>
            </a:r>
            <a:r>
              <a:rPr lang="en-US" sz="2000" dirty="0"/>
              <a:t>,” Association of Radio Industries and Businesses.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44201-595A-70A4-87C2-3D59DE57B9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54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altLang="ja-JP" dirty="0"/>
              <a:t>Land Mobile Radios (LMRs) are commonly used for voice-oriented operations and low rate data communications for disaster response, but applications for digitalized operations require higher data rates than LMRs can currently handle.</a:t>
            </a:r>
          </a:p>
          <a:p>
            <a:r>
              <a:rPr lang="en-US" altLang="ja-JP" dirty="0"/>
              <a:t>Diversified Range IoT (DR-IoT) that achieves 2</a:t>
            </a:r>
            <a:r>
              <a:rPr lang="en-US" altLang="ja-JP" i="1" baseline="30000" dirty="0"/>
              <a:t>m</a:t>
            </a:r>
            <a:r>
              <a:rPr lang="en-US" altLang="ja-JP" dirty="0"/>
              <a:t> speedup by increasing the (single carrier modulation) symbol rate by 2</a:t>
            </a:r>
            <a:r>
              <a:rPr lang="en-US" altLang="ja-JP" i="1" baseline="30000" dirty="0"/>
              <a:t>m</a:t>
            </a:r>
            <a:r>
              <a:rPr lang="en-US" altLang="ja-JP" dirty="0"/>
              <a:t> times has been proposed in order to support higher data rates. </a:t>
            </a:r>
          </a:p>
          <a:p>
            <a:r>
              <a:rPr lang="en-US" altLang="ja-JP" sz="2400" dirty="0"/>
              <a:t>A DR-IoT prototype has been implemented for field experiments using an off-the-shelf IEEE 802.15.4g chipset that can operate in the Japan VHF-High bands.</a:t>
            </a:r>
          </a:p>
          <a:p>
            <a:r>
              <a:rPr lang="en-US" dirty="0"/>
              <a:t>DR-IoT utilizes Spectrum Resource Measurement (SRM) frames to coordinate operating channels of PANs in close proximity.</a:t>
            </a:r>
          </a:p>
          <a:p>
            <a:r>
              <a:rPr lang="en-US" dirty="0"/>
              <a:t>We have performed a gap analysis between DR-IoT and existing IEEE 802.15.4 systems, and propose to form an Interest Group for further discussion.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80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95598-6056-0660-CB92-3941D6A7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Format of SRM Metric ID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FA358B28-E7E7-575B-C926-A332A1C407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45343" y="1709555"/>
          <a:ext cx="6299200" cy="4587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44434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836429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0866056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8640795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Attribute name SRM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Metric 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Attribute name SRM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Metric 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8653015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macDuplicateFrameCount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17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489916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macTxFailTime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macRxSuccessCount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8778741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macTxDeferredTime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macNackCount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19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446039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macRetryHistogram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3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macDeferredTxCount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1252613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macChannelUtilization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4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macAverageBufferUtilization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21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5577209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5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macMaximumBufferUtilization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22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17718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macRsni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6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macTxFragmentCount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23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844496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macRssi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7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macRxFragmentCount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24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2202366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macNoiseHistogram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macTxMulticastCount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25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739488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macFrameErrorCount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9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macRxMulticastCount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26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2228083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macCounterOctets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macAverageAccessDelay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27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4690301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macRetryCount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11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macChannelPage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992875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macMultipleRetryCount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12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macChannelNumber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29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9688253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macTxFailCount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13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macRxAddrMode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30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1432132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macTxSuccessCount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14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macRxDeviceAddress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31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41058964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macFcsErrorCount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15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Reserved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u="none" strike="noStrike">
                          <a:effectLst/>
                        </a:rPr>
                        <a:t> </a:t>
                      </a:r>
                      <a:r>
                        <a:rPr lang="en-US" altLang="ja-JP" sz="1200" u="none" strike="noStrike">
                          <a:effectLst/>
                        </a:rPr>
                        <a:t>32–63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4803275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macSecurityFailure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16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555943228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45ECA8-3092-6C1C-80A9-CD1380B5C0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86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Background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disaster response operations, having a long range mobile communication means is essential for the last mile connectivity from the base to disaster damaged areas where cellular services are unlikely available.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Land Mobile Radios (LMRs) are commonly used for responders’ voice-oriented operations and low rate data communications.</a:t>
            </a:r>
          </a:p>
          <a:p>
            <a:pPr lvl="1"/>
            <a:r>
              <a:rPr lang="en-US" altLang="ja-JP" dirty="0"/>
              <a:t>Depending on the operating frequency and the maximum transmit power, LMRs can provide a communication range of over 50 km without multi-hopping.</a:t>
            </a:r>
          </a:p>
          <a:p>
            <a:pPr lvl="1"/>
            <a:r>
              <a:rPr lang="en-US" altLang="ja-JP" dirty="0"/>
              <a:t>In Japan, a variant of LMRs called Digital Convenience Radios (DCRs) have been widely used for voice-oriented disaster response operations.</a:t>
            </a:r>
          </a:p>
          <a:p>
            <a:r>
              <a:rPr lang="en-US" altLang="ja-JP" dirty="0"/>
              <a:t>However, applications for digitalized operations such as image sharing and video streaming (even in low resolution) require much higher rates than LMRs can currently handle.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E432-7952-C50A-9BFE-B196724C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Disaster Response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1904A-AF84-B38A-2709-5886CD0D6C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D79884-D3CA-8ECC-BE5F-2AA43B500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25630"/>
              </p:ext>
            </p:extLst>
          </p:nvPr>
        </p:nvGraphicFramePr>
        <p:xfrm>
          <a:off x="841248" y="1737360"/>
          <a:ext cx="105156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56931944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5294884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52352019"/>
                    </a:ext>
                  </a:extLst>
                </a:gridCol>
              </a:tblGrid>
              <a:tr h="2731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Required 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Use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63545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dirty="0"/>
                        <a:t>Short text messaging</a:t>
                      </a: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Less than 10 kbps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Safety confirmation, emergency alert, etc.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106074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dirty="0"/>
                        <a:t>GPS tracking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Locating responders, vehicles, shelters, etc.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151210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dirty="0"/>
                        <a:t>Intermittent monitoring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Monitoring temperature, precipitation, water level, etc.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457987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dirty="0"/>
                        <a:t>Voice memo (low quality)</a:t>
                      </a:r>
                    </a:p>
                  </a:txBody>
                  <a:tcPr>
                    <a:noFill/>
                  </a:tcPr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10 - 50 kbps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Voicemail (when the voice call cannot be established)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100445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dirty="0"/>
                        <a:t>Transceiver (simplex, low quality)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Communication among responders and the base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34333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Remote system command &amp; control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Remote control of vehicles (including UAVs)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838146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Voice call (duplex, low quality)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Communication between the base and responders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812015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Image sharing (low resolution)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50 - 100 kbps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Area assessment at the base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366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b="1" dirty="0"/>
                        <a:t>DB sharing (small size)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Shelter management (conditions, supplies, etc.)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43739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b="1" dirty="0"/>
                        <a:t>Voice conferencing (low quality)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Over 100 kbps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(~300 kbps)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Conferencing among the base and responders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23533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b="1" dirty="0"/>
                        <a:t>Image sharing (a few hundred kB)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Area assessment at the base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667429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Video streaming (low resolution)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Drone control in a long distance or NLOS environment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3358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9437A9A-5972-6B2B-1E46-B2522F826D08}"/>
              </a:ext>
            </a:extLst>
          </p:cNvPr>
          <p:cNvGrpSpPr/>
          <p:nvPr/>
        </p:nvGrpSpPr>
        <p:grpSpPr>
          <a:xfrm>
            <a:off x="2514600" y="6099048"/>
            <a:ext cx="8961120" cy="369332"/>
            <a:chOff x="3200400" y="6099048"/>
            <a:chExt cx="8961120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EDDCB9-6EA8-6B42-5B92-12AC84C7D91A}"/>
                </a:ext>
              </a:extLst>
            </p:cNvPr>
            <p:cNvSpPr txBox="1"/>
            <p:nvPr/>
          </p:nvSpPr>
          <p:spPr>
            <a:xfrm>
              <a:off x="3931920" y="6099048"/>
              <a:ext cx="822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: Range of applications that LMRs on the current market would be difficult to support.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66C27C-9AE5-F2CC-3BEC-1AF83756EDAB}"/>
                </a:ext>
              </a:extLst>
            </p:cNvPr>
            <p:cNvSpPr/>
            <p:nvPr/>
          </p:nvSpPr>
          <p:spPr bwMode="auto">
            <a:xfrm>
              <a:off x="3200400" y="6164842"/>
              <a:ext cx="731520" cy="2377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03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Concept of DR-IoT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altLang="ja-JP" dirty="0"/>
              <a:t>Diversified Range IoT (DR-IoT) achieves 2</a:t>
            </a:r>
            <a:r>
              <a:rPr lang="en-US" altLang="ja-JP" i="1" baseline="30000" dirty="0"/>
              <a:t>m</a:t>
            </a:r>
            <a:r>
              <a:rPr lang="en-US" altLang="ja-JP" dirty="0"/>
              <a:t> speedup by increasing the symbol rate by 2</a:t>
            </a:r>
            <a:r>
              <a:rPr lang="en-US" altLang="ja-JP" i="1" baseline="30000" dirty="0"/>
              <a:t>m</a:t>
            </a:r>
            <a:r>
              <a:rPr lang="en-US" altLang="ja-JP" dirty="0"/>
              <a:t> times (single carrier modulation).</a:t>
            </a:r>
          </a:p>
          <a:p>
            <a:r>
              <a:rPr lang="en-US" altLang="ja-JP" dirty="0"/>
              <a:t>While the idea of DR-IoT is not new, we extend the highest </a:t>
            </a:r>
            <a:r>
              <a:rPr lang="en-US" altLang="ja-JP" i="1" dirty="0"/>
              <a:t>m</a:t>
            </a:r>
            <a:r>
              <a:rPr lang="en-US" altLang="ja-JP" dirty="0"/>
              <a:t> for a broader range of data rates to support data-demanding disaster response applications.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019250-847A-15E5-08C2-002555A42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84205"/>
              </p:ext>
            </p:extLst>
          </p:nvPr>
        </p:nvGraphicFramePr>
        <p:xfrm>
          <a:off x="1060704" y="3886200"/>
          <a:ext cx="10058400" cy="2286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5509208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31796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310710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490029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408141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13104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083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62410903"/>
                    </a:ext>
                  </a:extLst>
                </a:gridCol>
              </a:tblGrid>
              <a:tr h="247183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063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Scale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32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64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58565"/>
                  </a:ext>
                </a:extLst>
              </a:tr>
              <a:tr h="2265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Channel bandwidth 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200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400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47213"/>
                  </a:ext>
                </a:extLst>
              </a:tr>
              <a:tr h="2265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RCC LMR GMSK Data rate (kbps)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76.8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153.6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307.2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40014"/>
                  </a:ext>
                </a:extLst>
              </a:tr>
              <a:tr h="2265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SUN Narrowband FSK* Data rate (kbps)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80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160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320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27886"/>
                  </a:ext>
                </a:extLst>
              </a:tr>
              <a:tr h="3707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Free space communication range</a:t>
                      </a:r>
                    </a:p>
                    <a:p>
                      <a:pPr algn="ctr"/>
                      <a:r>
                        <a:rPr lang="en-US" sz="1400" dirty="0"/>
                        <a:t>(assuming 50 km when </a:t>
                      </a:r>
                      <a:r>
                        <a:rPr lang="en-US" sz="1400" i="1" dirty="0"/>
                        <a:t>m</a:t>
                      </a:r>
                      <a:r>
                        <a:rPr lang="en-US" sz="1400" dirty="0"/>
                        <a:t> = 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12.5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8.8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6.3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2368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4C63A5-0399-29A0-A0A2-5CB7AE193C0F}"/>
              </a:ext>
            </a:extLst>
          </p:cNvPr>
          <p:cNvSpPr txBox="1"/>
          <p:nvPr/>
        </p:nvSpPr>
        <p:spPr>
          <a:xfrm>
            <a:off x="2344067" y="3291840"/>
            <a:ext cx="749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Applying the concept of DR-IoT to RCC LMR GMSK and SUN Narrowband FSK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 to achieve over 300 kbps (Base channel spacing: 6.25 kHz)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478AC-17CA-91C6-04D1-0634B31B7106}"/>
              </a:ext>
            </a:extLst>
          </p:cNvPr>
          <p:cNvSpPr txBox="1"/>
          <p:nvPr/>
        </p:nvSpPr>
        <p:spPr>
          <a:xfrm>
            <a:off x="1975104" y="612648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r"/>
            <a:r>
              <a:rPr lang="en-US" sz="1600" dirty="0">
                <a:solidFill>
                  <a:schemeClr val="tx1"/>
                </a:solidFill>
              </a:rPr>
              <a:t>* Channel bandwidth is adjusted for the VHF </a:t>
            </a:r>
            <a:r>
              <a:rPr lang="en-US" sz="1600" dirty="0" err="1">
                <a:solidFill>
                  <a:schemeClr val="tx1"/>
                </a:solidFill>
              </a:rPr>
              <a:t>narrowbanding</a:t>
            </a:r>
            <a:r>
              <a:rPr lang="en-US" sz="1600" dirty="0">
                <a:solidFill>
                  <a:schemeClr val="tx1"/>
                </a:solidFill>
              </a:rPr>
              <a:t> rules in the US.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1113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DR-IoT Prototyping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altLang="ja-JP" dirty="0"/>
              <a:t>We implemented a DR-IoT prototype using</a:t>
            </a:r>
            <a:r>
              <a:rPr lang="en-US" dirty="0"/>
              <a:t> a commercial off-the-shelf IEEE 802.15.4g chipset for </a:t>
            </a:r>
            <a:r>
              <a:rPr lang="en-US" altLang="ja-JP" dirty="0"/>
              <a:t>experiments and user hearings</a:t>
            </a:r>
            <a:r>
              <a:rPr lang="en-US" dirty="0"/>
              <a:t>.</a:t>
            </a:r>
          </a:p>
          <a:p>
            <a:r>
              <a:rPr lang="en-US" dirty="0"/>
              <a:t>A batch of measurements with the prototype has been performed in small cities and rural areas of Japan since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F9F340-AE9A-25AB-764F-2B6589B58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80920"/>
              </p:ext>
            </p:extLst>
          </p:nvPr>
        </p:nvGraphicFramePr>
        <p:xfrm>
          <a:off x="5669280" y="3474720"/>
          <a:ext cx="566928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56931944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52352019"/>
                    </a:ext>
                  </a:extLst>
                </a:gridCol>
              </a:tblGrid>
              <a:tr h="344194">
                <a:tc>
                  <a:txBody>
                    <a:bodyPr/>
                    <a:lstStyle/>
                    <a:p>
                      <a:r>
                        <a:rPr lang="en-US" sz="1600" dirty="0"/>
                        <a:t>Operating frequencies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207.5 – 222 MHz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(licensed for experimentation in Japan)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06074"/>
                  </a:ext>
                </a:extLst>
              </a:tr>
              <a:tr h="344194">
                <a:tc>
                  <a:txBody>
                    <a:bodyPr/>
                    <a:lstStyle/>
                    <a:p>
                      <a:r>
                        <a:rPr lang="en-US" sz="1600" dirty="0"/>
                        <a:t>Channel bandwidth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6.25 × 2</a:t>
                      </a:r>
                      <a:r>
                        <a:rPr lang="en-US" sz="1600" i="1" baseline="30000" dirty="0"/>
                        <a:t>m</a:t>
                      </a:r>
                      <a:r>
                        <a:rPr lang="en-US" sz="1600" dirty="0"/>
                        <a:t> kHz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where </a:t>
                      </a:r>
                      <a:r>
                        <a:rPr lang="en-US" sz="1600" i="1" dirty="0"/>
                        <a:t>m</a:t>
                      </a:r>
                      <a:r>
                        <a:rPr lang="en-US" sz="1600" dirty="0"/>
                        <a:t> = 0, 2, 4, 6 (400 kHz for </a:t>
                      </a:r>
                      <a:r>
                        <a:rPr lang="en-US" sz="1600" i="1" dirty="0"/>
                        <a:t>m</a:t>
                      </a:r>
                      <a:r>
                        <a:rPr lang="en-US" sz="1600" dirty="0"/>
                        <a:t> =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00445"/>
                  </a:ext>
                </a:extLst>
              </a:tr>
              <a:tr h="344194">
                <a:tc>
                  <a:txBody>
                    <a:bodyPr/>
                    <a:lstStyle/>
                    <a:p>
                      <a:r>
                        <a:rPr lang="en-US" sz="1600" dirty="0"/>
                        <a:t>Data rates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5 × 2</a:t>
                      </a:r>
                      <a:r>
                        <a:rPr lang="en-US" sz="1600" i="1" baseline="30000" dirty="0"/>
                        <a:t>m</a:t>
                      </a:r>
                      <a:r>
                        <a:rPr lang="en-US" sz="1600" dirty="0"/>
                        <a:t> kbps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where </a:t>
                      </a:r>
                      <a:r>
                        <a:rPr lang="en-US" sz="1600" i="1" dirty="0"/>
                        <a:t>m</a:t>
                      </a:r>
                      <a:r>
                        <a:rPr lang="en-US" sz="1600" dirty="0"/>
                        <a:t> = 0, 2, 4, 6 (320 kbps for </a:t>
                      </a:r>
                      <a:r>
                        <a:rPr lang="en-US" sz="1600" i="1" dirty="0"/>
                        <a:t>m</a:t>
                      </a:r>
                      <a:r>
                        <a:rPr lang="en-US" sz="1600" dirty="0"/>
                        <a:t> =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834333"/>
                  </a:ext>
                </a:extLst>
              </a:tr>
              <a:tr h="344194">
                <a:tc>
                  <a:txBody>
                    <a:bodyPr/>
                    <a:lstStyle/>
                    <a:p>
                      <a:r>
                        <a:rPr lang="en-US" sz="1600" dirty="0"/>
                        <a:t>Maximum TX 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19 dBm (1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generation)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37 dBm (2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generation)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695153"/>
                  </a:ext>
                </a:extLst>
              </a:tr>
              <a:tr h="344194">
                <a:tc>
                  <a:txBody>
                    <a:bodyPr/>
                    <a:lstStyle/>
                    <a:p>
                      <a:r>
                        <a:rPr lang="en-US" sz="1600" dirty="0"/>
                        <a:t>Modulation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2GFSK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Modulation Index: 0.5,  BT: 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644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5118A78-3EB2-367B-F1F0-AF82D303DBED}"/>
              </a:ext>
            </a:extLst>
          </p:cNvPr>
          <p:cNvSpPr txBox="1"/>
          <p:nvPr/>
        </p:nvSpPr>
        <p:spPr>
          <a:xfrm>
            <a:off x="7005464" y="3108960"/>
            <a:ext cx="2996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DR-IoT prototype specifications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821F0-6A44-918E-3872-D680D6601932}"/>
              </a:ext>
            </a:extLst>
          </p:cNvPr>
          <p:cNvGrpSpPr/>
          <p:nvPr/>
        </p:nvGrpSpPr>
        <p:grpSpPr>
          <a:xfrm>
            <a:off x="914400" y="3474720"/>
            <a:ext cx="4610100" cy="2057400"/>
            <a:chOff x="800100" y="3634740"/>
            <a:chExt cx="4610100" cy="2057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AB93C6-F841-BBFF-D13B-B2D270F94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43000" y="3291840"/>
              <a:ext cx="2057400" cy="27432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46E6FC-B9F8-55ED-597E-17982B759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078" y="3634740"/>
              <a:ext cx="1821122" cy="20574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EF78A04-1E21-CF58-BC04-7957F8EEE758}"/>
              </a:ext>
            </a:extLst>
          </p:cNvPr>
          <p:cNvSpPr txBox="1"/>
          <p:nvPr/>
        </p:nvSpPr>
        <p:spPr>
          <a:xfrm>
            <a:off x="1098673" y="5577840"/>
            <a:ext cx="4203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Pictures of a 2</a:t>
            </a:r>
            <a:r>
              <a:rPr lang="en-US" sz="1600" b="1" baseline="30000" dirty="0">
                <a:solidFill>
                  <a:schemeClr val="tx1"/>
                </a:solidFill>
              </a:rPr>
              <a:t>nd</a:t>
            </a:r>
            <a:r>
              <a:rPr lang="en-US" sz="1600" b="1" dirty="0">
                <a:solidFill>
                  <a:schemeClr val="tx1"/>
                </a:solidFill>
              </a:rPr>
              <a:t> generation DR-IoT prototype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(45 x 25 x 10 cm, 2 kg with battery)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 and a whip antenna (</a:t>
            </a:r>
            <a:r>
              <a:rPr lang="el-GR" sz="1600" b="1" dirty="0">
                <a:solidFill>
                  <a:schemeClr val="tx1"/>
                </a:solidFill>
                <a:latin typeface="+mn-lt"/>
                <a:ea typeface="BIZ UDPゴシック" panose="020B0400000000000000" pitchFamily="50" charset="-128"/>
              </a:rPr>
              <a:t>λ</a:t>
            </a:r>
            <a:r>
              <a:rPr lang="en-US" sz="1600" b="1" dirty="0">
                <a:solidFill>
                  <a:schemeClr val="tx1"/>
                </a:solidFill>
                <a:latin typeface="+mn-lt"/>
                <a:ea typeface="BIZ UDPゴシック" panose="020B0400000000000000" pitchFamily="50" charset="-128"/>
              </a:rPr>
              <a:t>/2, </a:t>
            </a:r>
            <a:r>
              <a:rPr lang="el-GR" sz="1600" b="1" dirty="0">
                <a:solidFill>
                  <a:schemeClr val="tx1"/>
                </a:solidFill>
                <a:latin typeface="+mn-lt"/>
                <a:ea typeface="BIZ UDPゴシック" panose="020B0400000000000000" pitchFamily="50" charset="-128"/>
              </a:rPr>
              <a:t>λ</a:t>
            </a:r>
            <a:r>
              <a:rPr lang="en-US" sz="1600" b="1" dirty="0">
                <a:solidFill>
                  <a:schemeClr val="tx1"/>
                </a:solidFill>
                <a:latin typeface="+mn-lt"/>
                <a:ea typeface="BIZ UDPゴシック" panose="020B0400000000000000" pitchFamily="50" charset="-128"/>
              </a:rPr>
              <a:t> = 210 MHz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4948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8898-D833-34F7-9C6D-93EEEA68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DR-IoT Experiments in the VHF High Bands</a:t>
            </a:r>
            <a:br>
              <a:rPr lang="en-US" dirty="0"/>
            </a:br>
            <a:r>
              <a:rPr lang="en-US" dirty="0"/>
              <a:t>(In Fukushima, September 2023 [2])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CDF3-D386-7E38-0EDD-59BC2498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DR-IoT successfully ran the GPS tracking application around downtown Fukushima at relatively low Tx power (19 dBm). Also, a voice conferencing was established (indoor environment) with the same set of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59E1-A948-C1DA-CCA5-566BC5081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D14594-2393-1FA0-3250-C4A8FE1FA555}"/>
              </a:ext>
            </a:extLst>
          </p:cNvPr>
          <p:cNvGrpSpPr/>
          <p:nvPr/>
        </p:nvGrpSpPr>
        <p:grpSpPr>
          <a:xfrm>
            <a:off x="727299" y="4114800"/>
            <a:ext cx="4123245" cy="2267712"/>
            <a:chOff x="1275939" y="4197945"/>
            <a:chExt cx="4123245" cy="22677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D4C80B-63AB-D3ED-422E-8215C86877DF}"/>
                </a:ext>
              </a:extLst>
            </p:cNvPr>
            <p:cNvSpPr txBox="1"/>
            <p:nvPr/>
          </p:nvSpPr>
          <p:spPr>
            <a:xfrm>
              <a:off x="1275939" y="5935305"/>
              <a:ext cx="4123245" cy="530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Fukushima Red Cross Hospital (Left)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b="1" dirty="0">
                  <a:solidFill>
                    <a:schemeClr val="tx1"/>
                  </a:solidFill>
                </a:rPr>
                <a:t>and a vehicle (Right) during the experiment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580C6C-9097-48EA-D3F5-773F393FAB5B}"/>
                </a:ext>
              </a:extLst>
            </p:cNvPr>
            <p:cNvGrpSpPr/>
            <p:nvPr/>
          </p:nvGrpSpPr>
          <p:grpSpPr>
            <a:xfrm>
              <a:off x="1371600" y="4197945"/>
              <a:ext cx="1965960" cy="1737360"/>
              <a:chOff x="4837176" y="4042497"/>
              <a:chExt cx="1965960" cy="173736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34765B8-D2D4-021D-5C14-B3AC99F55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4336" y="4408257"/>
                <a:ext cx="1828800" cy="13716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75624F9-79E5-B8FD-8230-583469EAF9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12" t="29955" r="24855" b="12255"/>
              <a:stretch/>
            </p:blipFill>
            <p:spPr>
              <a:xfrm>
                <a:off x="4837176" y="4042497"/>
                <a:ext cx="1064221" cy="9144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3518108-1B7C-5A02-DA2B-ECBC79DEC44A}"/>
                </a:ext>
              </a:extLst>
            </p:cNvPr>
            <p:cNvGrpSpPr/>
            <p:nvPr/>
          </p:nvGrpSpPr>
          <p:grpSpPr>
            <a:xfrm>
              <a:off x="3383280" y="4197945"/>
              <a:ext cx="1920240" cy="1737360"/>
              <a:chOff x="8321040" y="4042497"/>
              <a:chExt cx="1920240" cy="173736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07E29D5-F1D2-D12F-76B5-8980FE50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2480" y="4408257"/>
                <a:ext cx="1828800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A76F43A-9F2D-D3E3-7F58-ADF5A349A3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04" r="26736" b="34549"/>
              <a:stretch/>
            </p:blipFill>
            <p:spPr>
              <a:xfrm>
                <a:off x="8321040" y="4042497"/>
                <a:ext cx="597877" cy="914400"/>
              </a:xfrm>
              <a:prstGeom prst="rect">
                <a:avLst/>
              </a:prstGeom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7CDE5A-3C30-3627-91F5-C647D4089AE9}"/>
              </a:ext>
            </a:extLst>
          </p:cNvPr>
          <p:cNvSpPr txBox="1"/>
          <p:nvPr/>
        </p:nvSpPr>
        <p:spPr>
          <a:xfrm>
            <a:off x="2103120" y="2926080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Carrier frequency: 210 MHz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Tx power: 19 dBm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Antenna Gain (Tx/Rx): 2.15 </a:t>
            </a: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dBi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Rooftop Antenna Height: 36 m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Antenna Height: 1.6 m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F96E0D-D77A-353C-BAD4-67516FB5A339}"/>
              </a:ext>
            </a:extLst>
          </p:cNvPr>
          <p:cNvGrpSpPr>
            <a:grpSpLocks noChangeAspect="1"/>
          </p:cNvGrpSpPr>
          <p:nvPr/>
        </p:nvGrpSpPr>
        <p:grpSpPr>
          <a:xfrm>
            <a:off x="5029200" y="2862072"/>
            <a:ext cx="3128710" cy="3520440"/>
            <a:chOff x="7863840" y="2578608"/>
            <a:chExt cx="3428999" cy="38583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A5A9DE-826A-9FC5-72B8-24449AA86003}"/>
                </a:ext>
              </a:extLst>
            </p:cNvPr>
            <p:cNvGrpSpPr/>
            <p:nvPr/>
          </p:nvGrpSpPr>
          <p:grpSpPr>
            <a:xfrm>
              <a:off x="7863840" y="2578608"/>
              <a:ext cx="3428999" cy="3858327"/>
              <a:chOff x="7498081" y="2578608"/>
              <a:chExt cx="3428999" cy="385832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66E66AE-079F-2D9D-6B26-7A72B448BF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30" t="8209" r="505" b="8493"/>
              <a:stretch/>
            </p:blipFill>
            <p:spPr>
              <a:xfrm>
                <a:off x="7498081" y="2578608"/>
                <a:ext cx="3428999" cy="329184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3B8AB1-D55E-36BA-EFE4-94E4B929F5F0}"/>
                  </a:ext>
                </a:extLst>
              </p:cNvPr>
              <p:cNvSpPr txBox="1"/>
              <p:nvPr/>
            </p:nvSpPr>
            <p:spPr>
              <a:xfrm>
                <a:off x="7673795" y="5852160"/>
                <a:ext cx="30775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Measured RSSI (dots) over</a:t>
                </a:r>
                <a:br>
                  <a:rPr lang="en-US" sz="1600" b="1" dirty="0">
                    <a:solidFill>
                      <a:schemeClr val="tx1"/>
                    </a:solidFill>
                  </a:rPr>
                </a:br>
                <a:r>
                  <a:rPr lang="en-US" sz="1600" b="1" dirty="0">
                    <a:solidFill>
                      <a:schemeClr val="tx1"/>
                    </a:solidFill>
                  </a:rPr>
                  <a:t>ITM simulation result (heatmap)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37817C-5CC8-0FDA-E24F-75C102D2F22D}"/>
                </a:ext>
              </a:extLst>
            </p:cNvPr>
            <p:cNvSpPr txBox="1"/>
            <p:nvPr/>
          </p:nvSpPr>
          <p:spPr>
            <a:xfrm>
              <a:off x="9548918" y="3538835"/>
              <a:ext cx="801730" cy="30777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6.4 km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B819501-8ECC-6934-C5B8-241DE7D4D59C}"/>
                </a:ext>
              </a:extLst>
            </p:cNvPr>
            <p:cNvCxnSpPr/>
            <p:nvPr/>
          </p:nvCxnSpPr>
          <p:spPr bwMode="auto">
            <a:xfrm flipV="1">
              <a:off x="9296400" y="3048000"/>
              <a:ext cx="609600" cy="106680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8DAA35-937D-1579-8A45-D7E3B1CBF9C8}"/>
                </a:ext>
              </a:extLst>
            </p:cNvPr>
            <p:cNvSpPr txBox="1"/>
            <p:nvPr/>
          </p:nvSpPr>
          <p:spPr>
            <a:xfrm>
              <a:off x="8859633" y="4573557"/>
              <a:ext cx="801730" cy="30777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6.0 km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5C5D48E-5939-2919-FAED-A43DD3CE50F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610600" y="4114800"/>
              <a:ext cx="655320" cy="99060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diamond" w="lg" len="lg"/>
              <a:tailEnd type="arrow" w="lg" len="lg"/>
            </a:ln>
            <a:effectLst/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B62122-06CA-9CAA-46C0-D2F2EF037FC2}"/>
              </a:ext>
            </a:extLst>
          </p:cNvPr>
          <p:cNvGrpSpPr>
            <a:grpSpLocks noChangeAspect="1"/>
          </p:cNvGrpSpPr>
          <p:nvPr/>
        </p:nvGrpSpPr>
        <p:grpSpPr>
          <a:xfrm>
            <a:off x="8321041" y="2862072"/>
            <a:ext cx="2839380" cy="3520440"/>
            <a:chOff x="4800600" y="2468880"/>
            <a:chExt cx="3200400" cy="396805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37AC694-38CC-066C-D16C-A4F01E418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760" y="4206240"/>
              <a:ext cx="2926080" cy="1645920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64F7129-B798-5002-AAB3-4620748BB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760" y="2468880"/>
              <a:ext cx="2926080" cy="1645920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ACB81F-83C1-AA0D-CFAD-C7C6CDECE150}"/>
                </a:ext>
              </a:extLst>
            </p:cNvPr>
            <p:cNvSpPr txBox="1"/>
            <p:nvPr/>
          </p:nvSpPr>
          <p:spPr>
            <a:xfrm>
              <a:off x="4800600" y="5852160"/>
              <a:ext cx="32004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Voice conferencing over a DR-IoT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b="1" dirty="0">
                  <a:solidFill>
                    <a:schemeClr val="tx1"/>
                  </a:solidFill>
                </a:rPr>
                <a:t>channel (320 kbps, indoor)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40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8898-D833-34F7-9C6D-93EEEA68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DR-IoT Experiments in the VHF High Bands</a:t>
            </a:r>
            <a:br>
              <a:rPr lang="en-US" dirty="0"/>
            </a:br>
            <a:r>
              <a:rPr lang="en-US" dirty="0"/>
              <a:t>(In Kagoshima, February 2024 [3])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CDF3-D386-7E38-0EDD-59BC2498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DR-IoT reached over 16 km for GPS tracking from a hospital in Kirishima City at 37 dBm. A video streaming from a UAV (120 m </a:t>
            </a:r>
            <a:r>
              <a:rPr lang="en-US"/>
              <a:t>alt., </a:t>
            </a:r>
            <a:r>
              <a:rPr lang="en-US" dirty="0"/>
              <a:t>7 km away, 19 dBm) has also been demonstrated at the fire department in </a:t>
            </a:r>
            <a:r>
              <a:rPr lang="en-US" dirty="0" err="1"/>
              <a:t>Tarumizu</a:t>
            </a:r>
            <a:r>
              <a:rPr lang="en-US" dirty="0"/>
              <a:t> City, Kagoshima.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59E1-A948-C1DA-CCA5-566BC5081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896861-C9EC-9875-5B26-E3C08ACE4C4C}"/>
              </a:ext>
            </a:extLst>
          </p:cNvPr>
          <p:cNvGrpSpPr/>
          <p:nvPr/>
        </p:nvGrpSpPr>
        <p:grpSpPr>
          <a:xfrm>
            <a:off x="731520" y="2834640"/>
            <a:ext cx="10744253" cy="3538954"/>
            <a:chOff x="731520" y="2926080"/>
            <a:chExt cx="10744253" cy="353895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6F5632A-7F09-75DD-C878-9A8079A3B625}"/>
                </a:ext>
              </a:extLst>
            </p:cNvPr>
            <p:cNvGrpSpPr/>
            <p:nvPr/>
          </p:nvGrpSpPr>
          <p:grpSpPr>
            <a:xfrm>
              <a:off x="5394960" y="3931920"/>
              <a:ext cx="6080813" cy="2533114"/>
              <a:chOff x="5760720" y="3931920"/>
              <a:chExt cx="6080813" cy="253311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0BEC14-D5FF-6AF3-011E-39500D10F47B}"/>
                  </a:ext>
                </a:extLst>
              </p:cNvPr>
              <p:cNvSpPr txBox="1"/>
              <p:nvPr/>
            </p:nvSpPr>
            <p:spPr>
              <a:xfrm>
                <a:off x="5760720" y="6126480"/>
                <a:ext cx="6080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Video streaming demonstration at the </a:t>
                </a:r>
                <a:r>
                  <a:rPr lang="en-US" sz="1600" b="1" dirty="0" err="1">
                    <a:solidFill>
                      <a:schemeClr val="tx1"/>
                    </a:solidFill>
                  </a:rPr>
                  <a:t>Tarumizu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fire department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ABB0C29-732D-4AB9-4869-C4304D277C08}"/>
                  </a:ext>
                </a:extLst>
              </p:cNvPr>
              <p:cNvGrpSpPr/>
              <p:nvPr/>
            </p:nvGrpSpPr>
            <p:grpSpPr>
              <a:xfrm>
                <a:off x="5760720" y="3931920"/>
                <a:ext cx="6080813" cy="2194560"/>
                <a:chOff x="5760720" y="3931920"/>
                <a:chExt cx="6080813" cy="2194560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22452D6D-356E-0C7F-9E78-72CBB57045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555" r="35000"/>
                <a:stretch/>
              </p:blipFill>
              <p:spPr>
                <a:xfrm>
                  <a:off x="5760720" y="3931920"/>
                  <a:ext cx="2685108" cy="21945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C71B3DB2-680E-D70E-D60B-F17829465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49056" y="3931920"/>
                  <a:ext cx="3392477" cy="219456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A3EE73-ABDE-DCC6-742E-4BAB2EA86915}"/>
                </a:ext>
              </a:extLst>
            </p:cNvPr>
            <p:cNvGrpSpPr/>
            <p:nvPr/>
          </p:nvGrpSpPr>
          <p:grpSpPr>
            <a:xfrm>
              <a:off x="731520" y="2926080"/>
              <a:ext cx="4526280" cy="3538954"/>
              <a:chOff x="640080" y="2926080"/>
              <a:chExt cx="4526280" cy="3538954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D11E1B8-8F15-468F-4A1D-D08DD03BF153}"/>
                  </a:ext>
                </a:extLst>
              </p:cNvPr>
              <p:cNvGrpSpPr/>
              <p:nvPr/>
            </p:nvGrpSpPr>
            <p:grpSpPr>
              <a:xfrm>
                <a:off x="640080" y="2926080"/>
                <a:ext cx="4526280" cy="3200400"/>
                <a:chOff x="1089095" y="2958448"/>
                <a:chExt cx="4526280" cy="3200400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BE5B378A-7456-31EE-501D-EC497A43A69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89095" y="2958448"/>
                  <a:ext cx="4525726" cy="3200400"/>
                  <a:chOff x="1089095" y="2958448"/>
                  <a:chExt cx="4389120" cy="3103798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EF78BEAD-FA58-3FF1-6661-95F35C83C75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89095" y="2958448"/>
                    <a:ext cx="4389120" cy="3103798"/>
                    <a:chOff x="1295400" y="2971800"/>
                    <a:chExt cx="4572000" cy="3233123"/>
                  </a:xfrm>
                </p:grpSpPr>
                <p:pic>
                  <p:nvPicPr>
                    <p:cNvPr id="8" name="Picture 7">
                      <a:extLst>
                        <a:ext uri="{FF2B5EF4-FFF2-40B4-BE49-F238E27FC236}">
                          <a16:creationId xmlns:a16="http://schemas.microsoft.com/office/drawing/2014/main" id="{7854B9B2-DF90-1D29-E02B-E59554843F8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95400" y="2971800"/>
                      <a:ext cx="4572000" cy="3233123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6" name="Straight Arrow Connector 15">
                      <a:extLst>
                        <a:ext uri="{FF2B5EF4-FFF2-40B4-BE49-F238E27FC236}">
                          <a16:creationId xmlns:a16="http://schemas.microsoft.com/office/drawing/2014/main" id="{2F19C483-CEA3-3F0A-F632-7863FA1B6F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3048000" y="4495800"/>
                      <a:ext cx="307554" cy="1524000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254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oval" w="med" len="med"/>
                      <a:tailEnd type="triangle"/>
                    </a:ln>
                    <a:effectLst/>
                  </p:spPr>
                </p:cxnSp>
              </p:grp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7180B19-5C1C-7A6D-064F-E2727BB77795}"/>
                      </a:ext>
                    </a:extLst>
                  </p:cNvPr>
                  <p:cNvSpPr txBox="1"/>
                  <p:nvPr/>
                </p:nvSpPr>
                <p:spPr>
                  <a:xfrm>
                    <a:off x="2686983" y="4297390"/>
                    <a:ext cx="54864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Tx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BAAFA5F-B0F7-226C-A738-155E73495E83}"/>
                      </a:ext>
                    </a:extLst>
                  </p:cNvPr>
                  <p:cNvSpPr txBox="1"/>
                  <p:nvPr/>
                </p:nvSpPr>
                <p:spPr>
                  <a:xfrm>
                    <a:off x="2261600" y="4999119"/>
                    <a:ext cx="7315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16 km</a:t>
                    </a:r>
                  </a:p>
                </p:txBody>
              </p:sp>
            </p:grp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08066B7-7F44-19C8-2DB0-A107901A1028}"/>
                    </a:ext>
                  </a:extLst>
                </p:cNvPr>
                <p:cNvSpPr txBox="1"/>
                <p:nvPr/>
              </p:nvSpPr>
              <p:spPr>
                <a:xfrm>
                  <a:off x="3146495" y="4330048"/>
                  <a:ext cx="2468880" cy="1384995"/>
                </a:xfrm>
                <a:prstGeom prst="rect">
                  <a:avLst/>
                </a:prstGeom>
                <a:solidFill>
                  <a:srgbClr val="FFFFFF">
                    <a:alpha val="4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Carrier frequency: 210 MHz</a:t>
                  </a:r>
                </a:p>
                <a:p>
                  <a:pPr algn="r"/>
                  <a:r>
                    <a:rPr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Tx power: 37 dBm</a:t>
                  </a:r>
                </a:p>
                <a:p>
                  <a:pPr algn="r"/>
                  <a:r>
                    <a:rPr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Antenna Gain (Tx/Rx): 2.15 </a:t>
                  </a:r>
                  <a:r>
                    <a:rPr lang="en-US" sz="1400" b="1" dirty="0" err="1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dBi</a:t>
                  </a:r>
                  <a:endPara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r"/>
                  <a:r>
                    <a:rPr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Rooftop Antenna Height: 28 m</a:t>
                  </a:r>
                </a:p>
                <a:p>
                  <a:pPr algn="r"/>
                  <a:r>
                    <a:rPr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Vehicle Antenna Height: 1.6 m</a:t>
                  </a:r>
                </a:p>
                <a:p>
                  <a:pPr algn="r"/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Data rate: 5 kbps</a:t>
                  </a:r>
                  <a:endPara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0EA758-3D15-BD46-7F1A-2212BB00F248}"/>
                  </a:ext>
                </a:extLst>
              </p:cNvPr>
              <p:cNvSpPr txBox="1"/>
              <p:nvPr/>
            </p:nvSpPr>
            <p:spPr>
              <a:xfrm>
                <a:off x="640080" y="6126480"/>
                <a:ext cx="45262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GPS tracking in Kirishima-</a:t>
                </a:r>
                <a:r>
                  <a:rPr lang="en-US" sz="1600" b="1" dirty="0" err="1">
                    <a:solidFill>
                      <a:schemeClr val="tx1"/>
                    </a:solidFill>
                  </a:rPr>
                  <a:t>Tarumizu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city area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B20B7EA-CA57-E2A7-F931-9513D5CADB6F}"/>
                </a:ext>
              </a:extLst>
            </p:cNvPr>
            <p:cNvGrpSpPr/>
            <p:nvPr/>
          </p:nvGrpSpPr>
          <p:grpSpPr>
            <a:xfrm>
              <a:off x="5989373" y="2926080"/>
              <a:ext cx="5486400" cy="954107"/>
              <a:chOff x="5394960" y="2926080"/>
              <a:chExt cx="5486400" cy="95410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74A962-F05E-D96C-40B1-C64E64E70740}"/>
                  </a:ext>
                </a:extLst>
              </p:cNvPr>
              <p:cNvSpPr txBox="1"/>
              <p:nvPr/>
            </p:nvSpPr>
            <p:spPr>
              <a:xfrm>
                <a:off x="5394960" y="2926080"/>
                <a:ext cx="2743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Carrier frequency: 210 MHz</a:t>
                </a:r>
              </a:p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Tx power: 19 dBm</a:t>
                </a:r>
              </a:p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Antenna Gain (Tx &amp; Rx): 2.15 </a:t>
                </a:r>
                <a:r>
                  <a:rPr lang="en-US" sz="14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dBi</a:t>
                </a:r>
                <a:endPara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Data rate: 80 kbps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A9CC49-640C-929B-8318-CE02BEDA7C9A}"/>
                  </a:ext>
                </a:extLst>
              </p:cNvPr>
              <p:cNvSpPr txBox="1"/>
              <p:nvPr/>
            </p:nvSpPr>
            <p:spPr>
              <a:xfrm>
                <a:off x="8138160" y="2926080"/>
                <a:ext cx="2743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Streaming codec: H.264</a:t>
                </a:r>
              </a:p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Resolution: QVGA (320 x 240)</a:t>
                </a:r>
              </a:p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Frame rate: 5 fps</a:t>
                </a:r>
                <a:endPara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28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Operation Frequencies for DR-IoT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We are currently looking into the operation of DR-IoT in the following VHF bands in Japan:</a:t>
            </a:r>
          </a:p>
          <a:p>
            <a:pPr lvl="1"/>
            <a:r>
              <a:rPr lang="en-US" b="1" dirty="0"/>
              <a:t>VHF-High band:</a:t>
            </a:r>
            <a:r>
              <a:rPr lang="en-US" dirty="0"/>
              <a:t> DR-IoT has been proposed as one of the VHF-High band systems, and its operations in the following sub-bands are under regulatory review by the Information and Communications Council [4].</a:t>
            </a:r>
          </a:p>
          <a:p>
            <a:pPr lvl="2"/>
            <a:r>
              <a:rPr lang="en-US" dirty="0"/>
              <a:t>170.0 – 177.5 MHz (7.5 MHz total bandwidth)</a:t>
            </a:r>
          </a:p>
          <a:p>
            <a:pPr lvl="2"/>
            <a:r>
              <a:rPr lang="en-US" dirty="0"/>
              <a:t>217.5 – 222 MHz (4.5 MHz total bandwidth)</a:t>
            </a:r>
          </a:p>
          <a:p>
            <a:pPr lvl="1"/>
            <a:r>
              <a:rPr lang="en-US" b="1" dirty="0"/>
              <a:t>Unmanned Mobile Image Transmission System band:</a:t>
            </a:r>
            <a:r>
              <a:rPr lang="en-US" dirty="0"/>
              <a:t> The regulation rules for </a:t>
            </a:r>
            <a:r>
              <a:rPr lang="en-US" altLang="ja-JP" dirty="0"/>
              <a:t>image transmission</a:t>
            </a:r>
            <a:r>
              <a:rPr lang="en-US" dirty="0"/>
              <a:t> (unattended vehicles) were made in 2016. It has been </a:t>
            </a:r>
            <a:r>
              <a:rPr lang="en-US" altLang="ja-JP" dirty="0"/>
              <a:t>used for image transmission as well as command &amp; control links</a:t>
            </a:r>
            <a:r>
              <a:rPr lang="en-US" dirty="0"/>
              <a:t> for Unattended Aerial Vehicles (UAVs) [5].</a:t>
            </a:r>
          </a:p>
          <a:p>
            <a:pPr lvl="2"/>
            <a:r>
              <a:rPr lang="en-US" dirty="0"/>
              <a:t>169.0500 – 169.3975 MHz (347.5 kHz total bandwidth)</a:t>
            </a:r>
          </a:p>
          <a:p>
            <a:pPr lvl="2"/>
            <a:r>
              <a:rPr lang="en-US" dirty="0"/>
              <a:t>169.8075 – 170.0000 MHz (192.5 kHz total bandwidth)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24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87574</TotalTime>
  <Words>2902</Words>
  <Application>Microsoft Office PowerPoint</Application>
  <PresentationFormat>Widescreen</PresentationFormat>
  <Paragraphs>411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Document</vt:lpstr>
      <vt:lpstr>Diversified Range IoT (DR-IoT) for Disaster Response Applications</vt:lpstr>
      <vt:lpstr>Abstract</vt:lpstr>
      <vt:lpstr>Background</vt:lpstr>
      <vt:lpstr>Examples of Disaster Response Applications</vt:lpstr>
      <vt:lpstr>Concept of DR-IoT</vt:lpstr>
      <vt:lpstr>DR-IoT Prototyping</vt:lpstr>
      <vt:lpstr>DR-IoT Experiments in the VHF High Bands (In Fukushima, September 2023 [2])</vt:lpstr>
      <vt:lpstr>DR-IoT Experiments in the VHF High Bands (In Kagoshima, February 2024 [3])</vt:lpstr>
      <vt:lpstr>Operation Frequencies for DR-IoT</vt:lpstr>
      <vt:lpstr>DR-IoT Spectrum Management</vt:lpstr>
      <vt:lpstr>DR-IoT Operation in the VHF-High Band (Japan)</vt:lpstr>
      <vt:lpstr>DR-IoT Operation in the Unmanned Mobile Image Transmission System Band (Japan)</vt:lpstr>
      <vt:lpstr>Overview of SRM</vt:lpstr>
      <vt:lpstr>DR-IoT Gap Analysis</vt:lpstr>
      <vt:lpstr>DR-IoT Gap Analysis</vt:lpstr>
      <vt:lpstr>DR-IoT Gap Analysis</vt:lpstr>
      <vt:lpstr>Summary</vt:lpstr>
      <vt:lpstr>Straw Poll</vt:lpstr>
      <vt:lpstr>References</vt:lpstr>
      <vt:lpstr>Format of SRM Metric ID</vt:lpstr>
    </vt:vector>
  </TitlesOfParts>
  <Company>Ruckus/CommScope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TGbh Motions List</dc:title>
  <dc:creator>Hamilton, Mark</dc:creator>
  <cp:keywords>11-22-0651</cp:keywords>
  <cp:lastModifiedBy>Mineo Takai</cp:lastModifiedBy>
  <cp:revision>627</cp:revision>
  <cp:lastPrinted>1601-01-01T00:00:00Z</cp:lastPrinted>
  <dcterms:created xsi:type="dcterms:W3CDTF">2021-01-26T19:12:38Z</dcterms:created>
  <dcterms:modified xsi:type="dcterms:W3CDTF">2024-09-11T19:28:31Z</dcterms:modified>
</cp:coreProperties>
</file>