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74" r:id="rId3"/>
    <p:sldId id="268" r:id="rId4"/>
    <p:sldId id="269" r:id="rId5"/>
    <p:sldId id="270" r:id="rId6"/>
    <p:sldId id="271" r:id="rId7"/>
    <p:sldId id="272" r:id="rId8"/>
    <p:sldId id="277" r:id="rId9"/>
    <p:sldId id="278" r:id="rId10"/>
    <p:sldId id="279" r:id="rId11"/>
    <p:sldId id="276" r:id="rId12"/>
  </p:sldIdLst>
  <p:sldSz cx="12192000" cy="6858000"/>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13" autoAdjust="0"/>
    <p:restoredTop sz="88994" autoAdjust="0"/>
  </p:normalViewPr>
  <p:slideViewPr>
    <p:cSldViewPr snapToGrid="0">
      <p:cViewPr varScale="1">
        <p:scale>
          <a:sx n="98" d="100"/>
          <a:sy n="98" d="100"/>
        </p:scale>
        <p:origin x="432"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3C56A-CA33-48D7-A416-0E195BC3C605}"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3F908A-4645-453F-BE68-7BC2B72FFC46}" type="slidenum">
              <a:rPr lang="en-US" smtClean="0"/>
              <a:t>‹#›</a:t>
            </a:fld>
            <a:endParaRPr lang="en-US"/>
          </a:p>
        </p:txBody>
      </p:sp>
    </p:spTree>
    <p:extLst>
      <p:ext uri="{BB962C8B-B14F-4D97-AF65-F5344CB8AC3E}">
        <p14:creationId xmlns:p14="http://schemas.microsoft.com/office/powerpoint/2010/main" val="3461686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3F908A-4645-453F-BE68-7BC2B72FFC46}" type="slidenum">
              <a:rPr lang="en-US" smtClean="0"/>
              <a:t>4</a:t>
            </a:fld>
            <a:endParaRPr lang="en-US"/>
          </a:p>
        </p:txBody>
      </p:sp>
    </p:spTree>
    <p:extLst>
      <p:ext uri="{BB962C8B-B14F-4D97-AF65-F5344CB8AC3E}">
        <p14:creationId xmlns:p14="http://schemas.microsoft.com/office/powerpoint/2010/main" val="2884288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3F908A-4645-453F-BE68-7BC2B72FFC46}" type="slidenum">
              <a:rPr lang="en-US" smtClean="0"/>
              <a:t>7</a:t>
            </a:fld>
            <a:endParaRPr lang="en-US"/>
          </a:p>
        </p:txBody>
      </p:sp>
    </p:spTree>
    <p:extLst>
      <p:ext uri="{BB962C8B-B14F-4D97-AF65-F5344CB8AC3E}">
        <p14:creationId xmlns:p14="http://schemas.microsoft.com/office/powerpoint/2010/main" val="322741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CDB18-D5ED-FD8C-65E0-BB6A0D6D0B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86B271-B42D-1E74-AEA4-5C837BB65C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6D2622-0D5F-9A37-30E8-4DC16A9E08B4}"/>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633A6A0C-7052-EE2B-1A07-B4DA2D6EF77A}"/>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A74D50D8-C5C8-642B-D754-50C2176D0DFC}"/>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204411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A681-C950-5E47-A740-AF054B35FF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C01C7E-F02B-4705-90D7-CFABCDD59D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0FFD4-7019-1C1A-D08E-9172876319D9}"/>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A48D2C34-E249-238F-8BC5-1A0F85E3EAB8}"/>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E0C58B16-394B-3D9C-DF3C-27A044124E67}"/>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1178280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0D241D-C726-9086-8D79-D35512C662C4}"/>
              </a:ext>
            </a:extLst>
          </p:cNvPr>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079AE3-66E7-3584-EE36-5B47A3AB6FE9}"/>
              </a:ext>
            </a:extLst>
          </p:cNvPr>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B40FA-928C-F875-D895-3D95BD4AC734}"/>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951248D4-D040-5447-8A6F-208AB943C017}"/>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58F5E683-990A-3B43-1AFA-47EFAB214202}"/>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1393219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8618A125-9650-6319-8F79-E8875F3C9539}"/>
              </a:ext>
            </a:extLst>
          </p:cNvPr>
          <p:cNvSpPr>
            <a:spLocks noGrp="1"/>
          </p:cNvSpPr>
          <p:nvPr>
            <p:ph type="dt" sz="half" idx="10"/>
          </p:nvPr>
        </p:nvSpPr>
        <p:spPr/>
        <p:txBody>
          <a:bodyPr/>
          <a:lstStyle/>
          <a:p>
            <a:fld id="{DDE330D1-C2B2-49EB-A636-CAC984C1BBD1}" type="datetimeFigureOut">
              <a:rPr lang="en-US" smtClean="0"/>
              <a:t>9/12/2024</a:t>
            </a:fld>
            <a:endParaRPr lang="en-US"/>
          </a:p>
        </p:txBody>
      </p:sp>
      <p:sp>
        <p:nvSpPr>
          <p:cNvPr id="7" name="Footer Placeholder 6">
            <a:extLst>
              <a:ext uri="{FF2B5EF4-FFF2-40B4-BE49-F238E27FC236}">
                <a16:creationId xmlns:a16="http://schemas.microsoft.com/office/drawing/2014/main" id="{23114D45-CFBB-4AF1-D12B-9332E8C03B4B}"/>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1BBBE89D-ADCE-E5C5-5FED-AF98C8AF3FDA}"/>
              </a:ext>
            </a:extLst>
          </p:cNvPr>
          <p:cNvSpPr>
            <a:spLocks noGrp="1"/>
          </p:cNvSpPr>
          <p:nvPr>
            <p:ph type="sldNum" sz="quarter" idx="12"/>
          </p:nvPr>
        </p:nvSpPr>
        <p:spPr/>
        <p:txBody>
          <a:bodyPr/>
          <a:lstStyle/>
          <a:p>
            <a:fld id="{484DACD9-FA20-4D67-8626-53752E1CB37D}" type="slidenum">
              <a:rPr lang="en-US" smtClean="0"/>
              <a:t>‹#›</a:t>
            </a:fld>
            <a:endParaRPr lang="en-US"/>
          </a:p>
        </p:txBody>
      </p:sp>
      <p:sp>
        <p:nvSpPr>
          <p:cNvPr id="9" name="Title 8">
            <a:extLst>
              <a:ext uri="{FF2B5EF4-FFF2-40B4-BE49-F238E27FC236}">
                <a16:creationId xmlns:a16="http://schemas.microsoft.com/office/drawing/2014/main" id="{0840BD8E-967D-3C84-4856-77734D7F51B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122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E91C6-AD3E-9C38-17EC-C1D9DCB930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763AE5-FCA4-AAED-E19A-99EA20FEF9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3F37E2-D81E-AC8C-30F2-B72BFE1851B0}"/>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B39CE013-89F4-AC45-5517-129B5B4121E2}"/>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498C696B-F7A1-0807-E689-7FA8C723B568}"/>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6517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6B62B-08F3-FD5D-5069-74C1BE0101CD}"/>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8F2855-C146-4489-B9B6-5AC8221F40AC}"/>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B8F00E9-12A3-B6BA-D5CC-59CA843ED0A7}"/>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5" name="Footer Placeholder 4">
            <a:extLst>
              <a:ext uri="{FF2B5EF4-FFF2-40B4-BE49-F238E27FC236}">
                <a16:creationId xmlns:a16="http://schemas.microsoft.com/office/drawing/2014/main" id="{48F90D26-0850-5D59-F451-C7ABBB012287}"/>
              </a:ext>
            </a:extLst>
          </p:cNvPr>
          <p:cNvSpPr>
            <a:spLocks noGrp="1"/>
          </p:cNvSpPr>
          <p:nvPr>
            <p:ph type="ftr" sz="quarter" idx="11"/>
          </p:nvPr>
        </p:nvSpPr>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7BD1285B-8F42-1A3A-0669-47CA7DD7A076}"/>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84606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0C659-AA3A-B6D6-51D7-ADC0F85FA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1B3497-3EE2-FFD1-630A-CF1C1FBDA9BC}"/>
              </a:ext>
            </a:extLst>
          </p:cNvPr>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95C104-F146-C161-42B6-B300119B8F25}"/>
              </a:ext>
            </a:extLst>
          </p:cNvPr>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C1438E-C09F-CDB5-7C5C-0AB052247A67}"/>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6" name="Footer Placeholder 5">
            <a:extLst>
              <a:ext uri="{FF2B5EF4-FFF2-40B4-BE49-F238E27FC236}">
                <a16:creationId xmlns:a16="http://schemas.microsoft.com/office/drawing/2014/main" id="{1BD02C79-69AD-14BC-239A-70D1F976129F}"/>
              </a:ext>
            </a:extLst>
          </p:cNvPr>
          <p:cNvSpPr>
            <a:spLocks noGrp="1"/>
          </p:cNvSpPr>
          <p:nvPr>
            <p:ph type="ftr" sz="quarter" idx="11"/>
          </p:nvPr>
        </p:nvSpPr>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A2C16DE0-A6D4-91CC-BA9A-BE4465367B6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508589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83274-9428-082F-4EDE-785B20573348}"/>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8995DF-C7F0-1DD6-7268-786195E96C8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A39FBA-F6E3-915F-D403-B91978345552}"/>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2572BB-4A50-C7F3-51AE-0F831ACF767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F638CC-7921-FA90-A1C1-186F2D86287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4B75B1-91A1-91D3-69A4-ABCED6460311}"/>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8" name="Footer Placeholder 7">
            <a:extLst>
              <a:ext uri="{FF2B5EF4-FFF2-40B4-BE49-F238E27FC236}">
                <a16:creationId xmlns:a16="http://schemas.microsoft.com/office/drawing/2014/main" id="{433EDE1F-6C63-B817-D912-9C6BF70DB360}"/>
              </a:ext>
            </a:extLst>
          </p:cNvPr>
          <p:cNvSpPr>
            <a:spLocks noGrp="1"/>
          </p:cNvSpPr>
          <p:nvPr>
            <p:ph type="ftr" sz="quarter" idx="11"/>
          </p:nvPr>
        </p:nvSpPr>
        <p:spPr/>
        <p:txBody>
          <a:bodyPr/>
          <a:lstStyle>
            <a:lvl1pPr>
              <a:defRPr/>
            </a:lvl1pPr>
          </a:lstStyle>
          <a:p>
            <a:endParaRPr lang="en-US"/>
          </a:p>
        </p:txBody>
      </p:sp>
      <p:sp>
        <p:nvSpPr>
          <p:cNvPr id="9" name="Slide Number Placeholder 8">
            <a:extLst>
              <a:ext uri="{FF2B5EF4-FFF2-40B4-BE49-F238E27FC236}">
                <a16:creationId xmlns:a16="http://schemas.microsoft.com/office/drawing/2014/main" id="{F6164472-1BAA-E3B6-4F92-2D5E30D6055A}"/>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2668295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674E4-CFF6-233A-D9AF-2A2FD7D784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EAB7D-EE87-C49A-2710-86E0C53D2DF6}"/>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4" name="Footer Placeholder 3">
            <a:extLst>
              <a:ext uri="{FF2B5EF4-FFF2-40B4-BE49-F238E27FC236}">
                <a16:creationId xmlns:a16="http://schemas.microsoft.com/office/drawing/2014/main" id="{DE87153C-BE7A-8DCC-0167-B6E426D842AB}"/>
              </a:ext>
            </a:extLst>
          </p:cNvPr>
          <p:cNvSpPr>
            <a:spLocks noGrp="1"/>
          </p:cNvSpPr>
          <p:nvPr>
            <p:ph type="ftr" sz="quarter" idx="11"/>
          </p:nvPr>
        </p:nvSpPr>
        <p:spPr/>
        <p:txBody>
          <a:bodyPr/>
          <a:lstStyle>
            <a:lvl1pPr>
              <a:defRPr/>
            </a:lvl1pPr>
          </a:lstStyle>
          <a:p>
            <a:endParaRPr lang="en-US"/>
          </a:p>
        </p:txBody>
      </p:sp>
      <p:sp>
        <p:nvSpPr>
          <p:cNvPr id="5" name="Slide Number Placeholder 4">
            <a:extLst>
              <a:ext uri="{FF2B5EF4-FFF2-40B4-BE49-F238E27FC236}">
                <a16:creationId xmlns:a16="http://schemas.microsoft.com/office/drawing/2014/main" id="{C33D8EF6-0FD5-FEA9-766E-C595B963571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16218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0D1D8D-96C3-F275-BF08-9051DB289D77}"/>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3" name="Footer Placeholder 2">
            <a:extLst>
              <a:ext uri="{FF2B5EF4-FFF2-40B4-BE49-F238E27FC236}">
                <a16:creationId xmlns:a16="http://schemas.microsoft.com/office/drawing/2014/main" id="{26976C1E-1690-104E-8C6B-6480A79DA1DE}"/>
              </a:ext>
            </a:extLst>
          </p:cNvPr>
          <p:cNvSpPr>
            <a:spLocks noGrp="1"/>
          </p:cNvSpPr>
          <p:nvPr>
            <p:ph type="ftr" sz="quarter" idx="11"/>
          </p:nvPr>
        </p:nvSpPr>
        <p:spPr/>
        <p:txBody>
          <a:bodyPr/>
          <a:lstStyle>
            <a:lvl1pPr>
              <a:defRPr/>
            </a:lvl1pPr>
          </a:lstStyle>
          <a:p>
            <a:endParaRPr lang="en-US"/>
          </a:p>
        </p:txBody>
      </p:sp>
      <p:sp>
        <p:nvSpPr>
          <p:cNvPr id="4" name="Slide Number Placeholder 3">
            <a:extLst>
              <a:ext uri="{FF2B5EF4-FFF2-40B4-BE49-F238E27FC236}">
                <a16:creationId xmlns:a16="http://schemas.microsoft.com/office/drawing/2014/main" id="{9B829748-F77E-D2E0-012B-BC27BCA8B5D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33665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48069-6894-1241-0A48-AB808742FA3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29B730-2874-5B88-1EFD-E751308349E1}"/>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BE2520-B0B7-FB8C-9C81-77CAD7B1E1E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7AC55-7811-981C-B41D-9B957C9ECB28}"/>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6" name="Footer Placeholder 5">
            <a:extLst>
              <a:ext uri="{FF2B5EF4-FFF2-40B4-BE49-F238E27FC236}">
                <a16:creationId xmlns:a16="http://schemas.microsoft.com/office/drawing/2014/main" id="{C73A3784-9DC7-0758-7CAC-BFAA3DDEDE39}"/>
              </a:ext>
            </a:extLst>
          </p:cNvPr>
          <p:cNvSpPr>
            <a:spLocks noGrp="1"/>
          </p:cNvSpPr>
          <p:nvPr>
            <p:ph type="ftr" sz="quarter" idx="11"/>
          </p:nvPr>
        </p:nvSpPr>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118123C3-A743-344B-517C-AB48A4257CBF}"/>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96517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E0DF8-369F-7BB6-C291-BA9128DBF72F}"/>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88F6ED-10A8-70AC-EAF9-E2D3203B4C04}"/>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06596EA-DA55-1272-1312-B8307B398AB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3FA3C4-C8DE-986A-86AC-3A0BE0714AF0}"/>
              </a:ext>
            </a:extLst>
          </p:cNvPr>
          <p:cNvSpPr>
            <a:spLocks noGrp="1"/>
          </p:cNvSpPr>
          <p:nvPr>
            <p:ph type="dt" sz="half" idx="10"/>
          </p:nvPr>
        </p:nvSpPr>
        <p:spPr/>
        <p:txBody>
          <a:bodyPr/>
          <a:lstStyle>
            <a:lvl1pPr>
              <a:defRPr/>
            </a:lvl1pPr>
          </a:lstStyle>
          <a:p>
            <a:fld id="{DDE330D1-C2B2-49EB-A636-CAC984C1BBD1}" type="datetimeFigureOut">
              <a:rPr lang="en-US" smtClean="0"/>
              <a:t>9/12/2024</a:t>
            </a:fld>
            <a:endParaRPr lang="en-US"/>
          </a:p>
        </p:txBody>
      </p:sp>
      <p:sp>
        <p:nvSpPr>
          <p:cNvPr id="6" name="Footer Placeholder 5">
            <a:extLst>
              <a:ext uri="{FF2B5EF4-FFF2-40B4-BE49-F238E27FC236}">
                <a16:creationId xmlns:a16="http://schemas.microsoft.com/office/drawing/2014/main" id="{B4B78F45-D87F-EFF8-FBA5-80C6F4FB6645}"/>
              </a:ext>
            </a:extLst>
          </p:cNvPr>
          <p:cNvSpPr>
            <a:spLocks noGrp="1"/>
          </p:cNvSpPr>
          <p:nvPr>
            <p:ph type="ftr" sz="quarter" idx="11"/>
          </p:nvPr>
        </p:nvSpPr>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50554C0B-3729-4EC9-CE33-8399C21116EA}"/>
              </a:ext>
            </a:extLst>
          </p:cNvPr>
          <p:cNvSpPr>
            <a:spLocks noGrp="1"/>
          </p:cNvSpPr>
          <p:nvPr>
            <p:ph type="sldNum" sz="quarter" idx="12"/>
          </p:nvPr>
        </p:nvSpPr>
        <p:spPr/>
        <p:txBody>
          <a:bodyPr/>
          <a:lstStyle>
            <a:lvl1pPr>
              <a:defRPr/>
            </a:lvl1pPr>
          </a:lstStyle>
          <a:p>
            <a:fld id="{484DACD9-FA20-4D67-8626-53752E1CB37D}" type="slidenum">
              <a:rPr lang="en-US" smtClean="0"/>
              <a:t>‹#›</a:t>
            </a:fld>
            <a:endParaRPr lang="en-US"/>
          </a:p>
        </p:txBody>
      </p:sp>
    </p:spTree>
    <p:extLst>
      <p:ext uri="{BB962C8B-B14F-4D97-AF65-F5344CB8AC3E}">
        <p14:creationId xmlns:p14="http://schemas.microsoft.com/office/powerpoint/2010/main" val="3209433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0FC9486-E911-0EF2-01CF-8D77B9AECBB0}"/>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AB602BE-FAA1-2C5C-0F61-8113CC867F4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935223D-C85F-F97E-AFB6-503D9102CA2F}"/>
              </a:ext>
            </a:extLst>
          </p:cNvPr>
          <p:cNvSpPr>
            <a:spLocks noGrp="1" noChangeArrowheads="1"/>
          </p:cNvSpPr>
          <p:nvPr>
            <p:ph type="dt" sz="half" idx="2"/>
          </p:nvPr>
        </p:nvSpPr>
        <p:spPr bwMode="auto">
          <a:xfrm>
            <a:off x="914400" y="378282"/>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DDE330D1-C2B2-49EB-A636-CAC984C1BBD1}" type="datetimeFigureOut">
              <a:rPr lang="en-US" smtClean="0"/>
              <a:t>9/12/2024</a:t>
            </a:fld>
            <a:endParaRPr lang="en-US"/>
          </a:p>
        </p:txBody>
      </p:sp>
      <p:sp>
        <p:nvSpPr>
          <p:cNvPr id="1029" name="Rectangle 5">
            <a:extLst>
              <a:ext uri="{FF2B5EF4-FFF2-40B4-BE49-F238E27FC236}">
                <a16:creationId xmlns:a16="http://schemas.microsoft.com/office/drawing/2014/main" id="{156C7584-7C3F-A526-0DCB-0B609D2A1A96}"/>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a:extLst>
              <a:ext uri="{FF2B5EF4-FFF2-40B4-BE49-F238E27FC236}">
                <a16:creationId xmlns:a16="http://schemas.microsoft.com/office/drawing/2014/main" id="{BF957884-6D65-1835-41FA-6E3BB2721F47}"/>
              </a:ext>
            </a:extLst>
          </p:cNvPr>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484DACD9-FA20-4D67-8626-53752E1CB37D}" type="slidenum">
              <a:rPr lang="en-US" smtClean="0"/>
              <a:t>‹#›</a:t>
            </a:fld>
            <a:endParaRPr lang="en-US"/>
          </a:p>
        </p:txBody>
      </p:sp>
      <p:sp>
        <p:nvSpPr>
          <p:cNvPr id="1031" name="Rectangle 7">
            <a:extLst>
              <a:ext uri="{FF2B5EF4-FFF2-40B4-BE49-F238E27FC236}">
                <a16:creationId xmlns:a16="http://schemas.microsoft.com/office/drawing/2014/main" id="{CBBF6D84-2A66-2FFF-C482-A60F9371A666}"/>
              </a:ext>
            </a:extLst>
          </p:cNvPr>
          <p:cNvSpPr>
            <a:spLocks noChangeArrowheads="1"/>
          </p:cNvSpPr>
          <p:nvPr/>
        </p:nvSpPr>
        <p:spPr bwMode="auto">
          <a:xfrm>
            <a:off x="5994400" y="394156"/>
            <a:ext cx="5283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a:t>doc.: 15-24-0502-01-04ab</a:t>
            </a:r>
          </a:p>
        </p:txBody>
      </p:sp>
      <p:sp>
        <p:nvSpPr>
          <p:cNvPr id="1032" name="Line 8">
            <a:extLst>
              <a:ext uri="{FF2B5EF4-FFF2-40B4-BE49-F238E27FC236}">
                <a16:creationId xmlns:a16="http://schemas.microsoft.com/office/drawing/2014/main" id="{0E954993-CFAE-C3B5-3F04-408D36B92F70}"/>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a:extLst>
              <a:ext uri="{FF2B5EF4-FFF2-40B4-BE49-F238E27FC236}">
                <a16:creationId xmlns:a16="http://schemas.microsoft.com/office/drawing/2014/main" id="{7CDFB34E-243D-0AD3-0C3C-1CC054D52A2A}"/>
              </a:ext>
            </a:extLst>
          </p:cNvPr>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a:extLst>
              <a:ext uri="{FF2B5EF4-FFF2-40B4-BE49-F238E27FC236}">
                <a16:creationId xmlns:a16="http://schemas.microsoft.com/office/drawing/2014/main" id="{29EE7349-51F3-079E-0B35-D4F9E0B0322B}"/>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extLst>
      <p:ext uri="{BB962C8B-B14F-4D97-AF65-F5344CB8AC3E}">
        <p14:creationId xmlns:p14="http://schemas.microsoft.com/office/powerpoint/2010/main" val="8324551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6" r:id="rId12"/>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4/15-24-0413-00-04ab-ds-twr-with-uwb-mms-packets.pptx" TargetMode="External"/><Relationship Id="rId2" Type="http://schemas.openxmlformats.org/officeDocument/2006/relationships/hyperlink" Target="https://mentor.ieee.org/802.15/dcn/24/15-24-0409-00-04ab-non-interleaved-mms.pptx" TargetMode="External"/><Relationship Id="rId1" Type="http://schemas.openxmlformats.org/officeDocument/2006/relationships/slideLayout" Target="../slideLayouts/slideLayout2.xml"/><Relationship Id="rId5" Type="http://schemas.openxmlformats.org/officeDocument/2006/relationships/hyperlink" Target="https://mentor.ieee.org/802.15/dcn/23/15-23-0403-00-04ab-optional-spreading-factor-l-16-for-ranging-integrity-fragments-rif.pptx" TargetMode="External"/><Relationship Id="rId4" Type="http://schemas.openxmlformats.org/officeDocument/2006/relationships/hyperlink" Target="https://mentor.ieee.org/802.15/dcn/23/15-23-0274-00-04ab-more-on-clock-related-attacks-against-uwb-ranging.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274-00-04ab-more-on-clock-related-attacks-against-uwb-ranging.ppt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mentor.ieee.org/802.15/dcn/23/15-23-0403-00-04ab-optional-spreading-factor-l-16-for-ranging-integrity-fragments-rif.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986D2A-1104-4011-EDFE-C4F8A9165FDC}"/>
              </a:ext>
            </a:extLst>
          </p:cNvPr>
          <p:cNvSpPr>
            <a:spLocks noGrp="1"/>
          </p:cNvSpPr>
          <p:nvPr>
            <p:ph type="dt" sz="half" idx="10"/>
          </p:nvPr>
        </p:nvSpPr>
        <p:spPr/>
        <p:txBody>
          <a:bodyPr/>
          <a:lstStyle/>
          <a:p>
            <a:r>
              <a:rPr lang="en-US" altLang="en-US" dirty="0"/>
              <a:t>Sept. 2024</a:t>
            </a:r>
          </a:p>
        </p:txBody>
      </p:sp>
      <p:sp>
        <p:nvSpPr>
          <p:cNvPr id="3" name="Footer Placeholder 2">
            <a:extLst>
              <a:ext uri="{FF2B5EF4-FFF2-40B4-BE49-F238E27FC236}">
                <a16:creationId xmlns:a16="http://schemas.microsoft.com/office/drawing/2014/main" id="{9E8A8502-1C9A-C018-D1B0-AFBB2C4309F5}"/>
              </a:ext>
            </a:extLst>
          </p:cNvPr>
          <p:cNvSpPr>
            <a:spLocks noGrp="1"/>
          </p:cNvSpPr>
          <p:nvPr>
            <p:ph type="ftr" sz="quarter" idx="11"/>
          </p:nvPr>
        </p:nvSpPr>
        <p:spPr/>
        <p:txBody>
          <a:bodyPr/>
          <a:lstStyle/>
          <a:p>
            <a:r>
              <a:rPr lang="en-US" altLang="en-US" dirty="0"/>
              <a:t>Li-Hsiang Sun et al, MediaTek</a:t>
            </a:r>
          </a:p>
        </p:txBody>
      </p:sp>
      <p:sp>
        <p:nvSpPr>
          <p:cNvPr id="4" name="Slide Number Placeholder 3">
            <a:extLst>
              <a:ext uri="{FF2B5EF4-FFF2-40B4-BE49-F238E27FC236}">
                <a16:creationId xmlns:a16="http://schemas.microsoft.com/office/drawing/2014/main" id="{268C0200-E096-9F2D-00D9-F7B136B53964}"/>
              </a:ext>
            </a:extLst>
          </p:cNvPr>
          <p:cNvSpPr>
            <a:spLocks noGrp="1"/>
          </p:cNvSpPr>
          <p:nvPr>
            <p:ph type="sldNum" sz="quarter" idx="12"/>
          </p:nvPr>
        </p:nvSpPr>
        <p:spPr>
          <a:xfrm>
            <a:off x="5930396" y="6475413"/>
            <a:ext cx="432811" cy="184666"/>
          </a:xfrm>
        </p:spPr>
        <p:txBody>
          <a:bodyPr/>
          <a:lstStyle/>
          <a:p>
            <a:r>
              <a:rPr lang="en-US" altLang="en-US"/>
              <a:t>Slide </a:t>
            </a:r>
            <a:fld id="{BD483022-3839-4B9B-9DC5-46BF91800DD7}" type="slidenum">
              <a:rPr lang="en-US" altLang="en-US"/>
              <a:pPr/>
              <a:t>1</a:t>
            </a:fld>
            <a:endParaRPr lang="en-US" altLang="en-US"/>
          </a:p>
        </p:txBody>
      </p:sp>
      <p:sp>
        <p:nvSpPr>
          <p:cNvPr id="27651" name="Rectangle 3">
            <a:extLst>
              <a:ext uri="{FF2B5EF4-FFF2-40B4-BE49-F238E27FC236}">
                <a16:creationId xmlns:a16="http://schemas.microsoft.com/office/drawing/2014/main" id="{ED648347-1E6D-7D8B-2490-CF1E74CD9D56}"/>
              </a:ext>
            </a:extLst>
          </p:cNvPr>
          <p:cNvSpPr>
            <a:spLocks noChangeArrowheads="1"/>
          </p:cNvSpPr>
          <p:nvPr/>
        </p:nvSpPr>
        <p:spPr bwMode="auto">
          <a:xfrm>
            <a:off x="769545" y="935524"/>
            <a:ext cx="10621544"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MMS DS-TWR reporting and avoidance of clock attack</a:t>
            </a:r>
          </a:p>
          <a:p>
            <a:r>
              <a:rPr lang="en-US" altLang="en-US" sz="1600" b="1" dirty="0">
                <a:solidFill>
                  <a:schemeClr val="tx2"/>
                </a:solidFill>
              </a:rPr>
              <a:t>Date Submitted: </a:t>
            </a:r>
            <a:r>
              <a:rPr lang="en-US" altLang="en-US" sz="1600" dirty="0">
                <a:solidFill>
                  <a:schemeClr val="tx2"/>
                </a:solidFill>
              </a:rPr>
              <a:t>Sept. 2024</a:t>
            </a:r>
          </a:p>
          <a:p>
            <a:r>
              <a:rPr lang="en-US" altLang="en-US" sz="1600" b="1" dirty="0">
                <a:solidFill>
                  <a:schemeClr val="tx2"/>
                </a:solidFill>
              </a:rPr>
              <a:t>Source:</a:t>
            </a:r>
            <a:r>
              <a:rPr lang="en-US" altLang="en-US" sz="1600" dirty="0">
                <a:solidFill>
                  <a:schemeClr val="tx2"/>
                </a:solidFill>
              </a:rPr>
              <a:t> Li-Hsiang Sun, Li Ma, James Yee (MediaTek)</a:t>
            </a:r>
          </a:p>
          <a:p>
            <a:r>
              <a:rPr lang="en-US" altLang="en-US" sz="1600" dirty="0">
                <a:solidFill>
                  <a:schemeClr val="tx2"/>
                </a:solidFill>
              </a:rPr>
              <a:t>Address:  13480 Evening Creek Drive North, Suite 600, San Diego, CA 92128 </a:t>
            </a:r>
          </a:p>
          <a:p>
            <a:r>
              <a:rPr lang="en-US" altLang="en-US" sz="1600" dirty="0">
                <a:solidFill>
                  <a:schemeClr val="tx2"/>
                </a:solidFill>
              </a:rPr>
              <a:t>E-Mail: li-hsiang.sun@mediatek.com</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Provide alternatives for discussion</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facilitate comment resolution related to DS-TWR CIDs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FB4CC-2D6D-5DD2-DAF7-DC240FFFAC4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60CC829-3B63-0D4B-F434-C51BA5D3A9F8}"/>
              </a:ext>
            </a:extLst>
          </p:cNvPr>
          <p:cNvSpPr>
            <a:spLocks noGrp="1"/>
          </p:cNvSpPr>
          <p:nvPr>
            <p:ph idx="1"/>
          </p:nvPr>
        </p:nvSpPr>
        <p:spPr/>
        <p:txBody>
          <a:bodyPr/>
          <a:lstStyle/>
          <a:p>
            <a:r>
              <a:rPr lang="en-US" dirty="0"/>
              <a:t>Check our understanding of possible attacks on DS-TWR described in [3] with 4ab experts.</a:t>
            </a:r>
          </a:p>
          <a:p>
            <a:r>
              <a:rPr lang="en-US" dirty="0"/>
              <a:t>Discuss/learn remedies if clock attack on DS-TWR is indeed an issue.</a:t>
            </a:r>
          </a:p>
          <a:p>
            <a:pPr marL="0" indent="0">
              <a:buNone/>
            </a:pPr>
            <a:endParaRPr lang="en-US" dirty="0"/>
          </a:p>
          <a:p>
            <a:endParaRPr lang="en-US" dirty="0"/>
          </a:p>
        </p:txBody>
      </p:sp>
    </p:spTree>
    <p:extLst>
      <p:ext uri="{BB962C8B-B14F-4D97-AF65-F5344CB8AC3E}">
        <p14:creationId xmlns:p14="http://schemas.microsoft.com/office/powerpoint/2010/main" val="3097052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B8708-D28F-703D-FB9C-643C85E0F1B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2B23028-508E-BD38-9FD9-D38084E33CFF}"/>
              </a:ext>
            </a:extLst>
          </p:cNvPr>
          <p:cNvSpPr>
            <a:spLocks noGrp="1"/>
          </p:cNvSpPr>
          <p:nvPr>
            <p:ph idx="1"/>
          </p:nvPr>
        </p:nvSpPr>
        <p:spPr>
          <a:xfrm>
            <a:off x="914399" y="1981200"/>
            <a:ext cx="10962167" cy="4114800"/>
          </a:xfrm>
        </p:spPr>
        <p:txBody>
          <a:bodyPr/>
          <a:lstStyle/>
          <a:p>
            <a:pPr marL="0" indent="0">
              <a:buNone/>
            </a:pPr>
            <a:r>
              <a:rPr lang="en-US" sz="2800" dirty="0"/>
              <a:t>[1] </a:t>
            </a:r>
            <a:r>
              <a:rPr lang="en-US" sz="2800" dirty="0">
                <a:solidFill>
                  <a:srgbClr val="0070C0"/>
                </a:solidFill>
                <a:hlinkClick r:id="rId2">
                  <a:extLst>
                    <a:ext uri="{A12FA001-AC4F-418D-AE19-62706E023703}">
                      <ahyp:hlinkClr xmlns:ahyp="http://schemas.microsoft.com/office/drawing/2018/hyperlinkcolor" val="tx"/>
                    </a:ext>
                  </a:extLst>
                </a:hlinkClick>
              </a:rPr>
              <a:t>https://mentor.ieee.org/802.15/dcn/24/15-24-0409-00-04ab-non-interleaved-mms.pptx</a:t>
            </a:r>
            <a:endParaRPr lang="en-US" sz="2800" dirty="0">
              <a:solidFill>
                <a:srgbClr val="0070C0"/>
              </a:solidFill>
            </a:endParaRPr>
          </a:p>
          <a:p>
            <a:pPr marL="0" indent="0">
              <a:buNone/>
            </a:pPr>
            <a:r>
              <a:rPr lang="en-US" sz="2800" dirty="0"/>
              <a:t>[2] </a:t>
            </a:r>
            <a:r>
              <a:rPr lang="en-US" sz="2800" dirty="0">
                <a:solidFill>
                  <a:srgbClr val="0070C0"/>
                </a:solidFill>
                <a:hlinkClick r:id="rId3">
                  <a:extLst>
                    <a:ext uri="{A12FA001-AC4F-418D-AE19-62706E023703}">
                      <ahyp:hlinkClr xmlns:ahyp="http://schemas.microsoft.com/office/drawing/2018/hyperlinkcolor" val="tx"/>
                    </a:ext>
                  </a:extLst>
                </a:hlinkClick>
              </a:rPr>
              <a:t>https://mentor.ieee.org/802.15/dcn/24/15-24-0413-00-04ab-ds-twr-with-uwb-mms-packets.pptx</a:t>
            </a:r>
            <a:endParaRPr lang="en-US" sz="2800" dirty="0">
              <a:solidFill>
                <a:srgbClr val="0070C0"/>
              </a:solidFill>
            </a:endParaRPr>
          </a:p>
          <a:p>
            <a:pPr marL="0" indent="0">
              <a:buNone/>
            </a:pPr>
            <a:r>
              <a:rPr lang="en-US" sz="2800" dirty="0"/>
              <a:t>[3] </a:t>
            </a:r>
            <a:r>
              <a:rPr lang="en-US" sz="2800" dirty="0">
                <a:solidFill>
                  <a:srgbClr val="0070C0"/>
                </a:solidFill>
                <a:hlinkClick r:id="rId4">
                  <a:extLst>
                    <a:ext uri="{A12FA001-AC4F-418D-AE19-62706E023703}">
                      <ahyp:hlinkClr xmlns:ahyp="http://schemas.microsoft.com/office/drawing/2018/hyperlinkcolor" val="tx"/>
                    </a:ext>
                  </a:extLst>
                </a:hlinkClick>
              </a:rPr>
              <a:t>https://mentor.ieee.org/802.15/dcn/23/15-23-0274-00-04ab-more-on-clock-related-attacks-against-uwb-ranging.pptx</a:t>
            </a:r>
            <a:endParaRPr lang="en-US" sz="2800" dirty="0">
              <a:solidFill>
                <a:srgbClr val="0070C0"/>
              </a:solidFill>
            </a:endParaRPr>
          </a:p>
          <a:p>
            <a:pPr marL="0" indent="0">
              <a:buNone/>
            </a:pPr>
            <a:r>
              <a:rPr lang="en-US" sz="2800" dirty="0"/>
              <a:t>[4] </a:t>
            </a:r>
            <a:r>
              <a:rPr lang="en-US" sz="2800" dirty="0">
                <a:solidFill>
                  <a:srgbClr val="0070C0"/>
                </a:solidFill>
                <a:hlinkClick r:id="rId5">
                  <a:extLst>
                    <a:ext uri="{A12FA001-AC4F-418D-AE19-62706E023703}">
                      <ahyp:hlinkClr xmlns:ahyp="http://schemas.microsoft.com/office/drawing/2018/hyperlinkcolor" val="tx"/>
                    </a:ext>
                  </a:extLst>
                </a:hlinkClick>
              </a:rPr>
              <a:t>https://mentor.ieee.org/802.15/dcn/23/15-23-0403-00-04ab-optional-spreading-factor-l-16-for-ranging-integrity-fragments-rif.pptx</a:t>
            </a:r>
            <a:endParaRPr lang="en-US" sz="2800" dirty="0">
              <a:solidFill>
                <a:srgbClr val="0070C0"/>
              </a:solidFill>
            </a:endParaRPr>
          </a:p>
        </p:txBody>
      </p:sp>
    </p:spTree>
    <p:extLst>
      <p:ext uri="{BB962C8B-B14F-4D97-AF65-F5344CB8AC3E}">
        <p14:creationId xmlns:p14="http://schemas.microsoft.com/office/powerpoint/2010/main" val="405633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79E69-F336-6511-249B-9A775BB855A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396E7ED-F10A-09E4-495B-B5A882BC8956}"/>
              </a:ext>
            </a:extLst>
          </p:cNvPr>
          <p:cNvSpPr>
            <a:spLocks noGrp="1"/>
          </p:cNvSpPr>
          <p:nvPr>
            <p:ph idx="1"/>
          </p:nvPr>
        </p:nvSpPr>
        <p:spPr>
          <a:xfrm>
            <a:off x="914400" y="1752600"/>
            <a:ext cx="10363200" cy="4343400"/>
          </a:xfrm>
        </p:spPr>
        <p:txBody>
          <a:bodyPr>
            <a:normAutofit fontScale="62500" lnSpcReduction="20000"/>
          </a:bodyPr>
          <a:lstStyle/>
          <a:p>
            <a:pPr>
              <a:lnSpc>
                <a:spcPct val="120000"/>
              </a:lnSpc>
              <a:spcBef>
                <a:spcPts val="0"/>
              </a:spcBef>
              <a:spcAft>
                <a:spcPts val="600"/>
              </a:spcAft>
            </a:pPr>
            <a:r>
              <a:rPr lang="en-US" dirty="0"/>
              <a:t>[1] has proposed non-interleaved MMS for SS-TWR and DS-TWR</a:t>
            </a:r>
          </a:p>
          <a:p>
            <a:pPr>
              <a:lnSpc>
                <a:spcPct val="120000"/>
              </a:lnSpc>
              <a:spcBef>
                <a:spcPts val="0"/>
              </a:spcBef>
              <a:spcAft>
                <a:spcPts val="600"/>
              </a:spcAft>
            </a:pPr>
            <a:r>
              <a:rPr lang="en-US" dirty="0"/>
              <a:t>[2] has proposed interleaved MMS for DS-TWR</a:t>
            </a:r>
          </a:p>
          <a:p>
            <a:pPr>
              <a:lnSpc>
                <a:spcPct val="120000"/>
              </a:lnSpc>
              <a:spcBef>
                <a:spcPts val="0"/>
              </a:spcBef>
              <a:spcAft>
                <a:spcPts val="600"/>
              </a:spcAft>
            </a:pPr>
            <a:r>
              <a:rPr lang="en-US" dirty="0"/>
              <a:t>[3] pointed out SS-TWR can be subject to clock attack because the report from the other party is corrected by factor based on the CFO/SFO of the attacking ranging signal</a:t>
            </a:r>
          </a:p>
          <a:p>
            <a:pPr>
              <a:lnSpc>
                <a:spcPct val="120000"/>
              </a:lnSpc>
              <a:spcBef>
                <a:spcPts val="0"/>
              </a:spcBef>
              <a:spcAft>
                <a:spcPts val="600"/>
              </a:spcAft>
            </a:pPr>
            <a:r>
              <a:rPr lang="en-US" dirty="0"/>
              <a:t>DS-TWR can avoid the above attack</a:t>
            </a:r>
          </a:p>
          <a:p>
            <a:pPr lvl="1">
              <a:lnSpc>
                <a:spcPct val="120000"/>
              </a:lnSpc>
              <a:spcBef>
                <a:spcPts val="0"/>
              </a:spcBef>
              <a:spcAft>
                <a:spcPts val="600"/>
              </a:spcAft>
            </a:pPr>
            <a:r>
              <a:rPr lang="en-US" dirty="0"/>
              <a:t>Assume the report is protected </a:t>
            </a:r>
          </a:p>
          <a:p>
            <a:pPr lvl="1">
              <a:lnSpc>
                <a:spcPct val="120000"/>
              </a:lnSpc>
              <a:spcBef>
                <a:spcPts val="0"/>
              </a:spcBef>
              <a:spcAft>
                <a:spcPts val="600"/>
              </a:spcAft>
            </a:pPr>
            <a:r>
              <a:rPr lang="en-US" dirty="0"/>
              <a:t>Assume at measured time instance (RMARKER) a secure ranging signal is received</a:t>
            </a:r>
          </a:p>
          <a:p>
            <a:pPr>
              <a:lnSpc>
                <a:spcPct val="120000"/>
              </a:lnSpc>
              <a:spcBef>
                <a:spcPts val="0"/>
              </a:spcBef>
              <a:spcAft>
                <a:spcPts val="600"/>
              </a:spcAft>
            </a:pPr>
            <a:r>
              <a:rPr lang="en-US" dirty="0"/>
              <a:t>However, clock attack can still happen in DS-TWR for MMS ranging [3]</a:t>
            </a:r>
          </a:p>
          <a:p>
            <a:pPr lvl="1">
              <a:lnSpc>
                <a:spcPct val="120000"/>
              </a:lnSpc>
              <a:spcBef>
                <a:spcPts val="0"/>
              </a:spcBef>
              <a:spcAft>
                <a:spcPts val="600"/>
              </a:spcAft>
            </a:pPr>
            <a:r>
              <a:rPr lang="en-US" dirty="0"/>
              <a:t>In MMS ranging, the receiver may not be able to tell whether at the measured time instance (RMARKER) the received signal is noise, or actual signal fragment contributed to a positive correlation to the expected secure ranging signal </a:t>
            </a:r>
          </a:p>
        </p:txBody>
      </p:sp>
    </p:spTree>
    <p:extLst>
      <p:ext uri="{BB962C8B-B14F-4D97-AF65-F5344CB8AC3E}">
        <p14:creationId xmlns:p14="http://schemas.microsoft.com/office/powerpoint/2010/main" val="2124186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47B2A-B69B-CE5E-B9A1-A592D5836F04}"/>
              </a:ext>
            </a:extLst>
          </p:cNvPr>
          <p:cNvSpPr>
            <a:spLocks noGrp="1"/>
          </p:cNvSpPr>
          <p:nvPr>
            <p:ph type="title"/>
          </p:nvPr>
        </p:nvSpPr>
        <p:spPr>
          <a:xfrm>
            <a:off x="6016" y="559215"/>
            <a:ext cx="10363200" cy="1066800"/>
          </a:xfrm>
        </p:spPr>
        <p:txBody>
          <a:bodyPr/>
          <a:lstStyle/>
          <a:p>
            <a:r>
              <a:rPr lang="en-US" dirty="0"/>
              <a:t>DS-TWR MMS reporting format</a:t>
            </a:r>
          </a:p>
        </p:txBody>
      </p:sp>
      <p:sp>
        <p:nvSpPr>
          <p:cNvPr id="3" name="Content Placeholder 2">
            <a:extLst>
              <a:ext uri="{FF2B5EF4-FFF2-40B4-BE49-F238E27FC236}">
                <a16:creationId xmlns:a16="http://schemas.microsoft.com/office/drawing/2014/main" id="{D925B3B8-F3E8-E97B-824B-87C45F29BCD9}"/>
              </a:ext>
            </a:extLst>
          </p:cNvPr>
          <p:cNvSpPr>
            <a:spLocks noGrp="1"/>
          </p:cNvSpPr>
          <p:nvPr>
            <p:ph idx="1"/>
          </p:nvPr>
        </p:nvSpPr>
        <p:spPr>
          <a:xfrm>
            <a:off x="838200" y="1571625"/>
            <a:ext cx="6332145" cy="4727160"/>
          </a:xfrm>
        </p:spPr>
        <p:txBody>
          <a:bodyPr>
            <a:normAutofit fontScale="92500" lnSpcReduction="10000"/>
          </a:bodyPr>
          <a:lstStyle/>
          <a:p>
            <a:r>
              <a:rPr lang="en-US" sz="2000" dirty="0"/>
              <a:t>DS-TWR report format needs to be changed comparted to that of SS-TWR currently defined for compact frame</a:t>
            </a:r>
          </a:p>
          <a:p>
            <a:r>
              <a:rPr lang="en-US" sz="2000" dirty="0"/>
              <a:t>SS-TWR (current MMS assumption)</a:t>
            </a:r>
          </a:p>
          <a:p>
            <a:pPr lvl="1"/>
            <a:r>
              <a:rPr lang="en-US" sz="1600" dirty="0"/>
              <a:t>A reports </a:t>
            </a:r>
            <a:r>
              <a:rPr lang="en-US" sz="1600" dirty="0" err="1"/>
              <a:t>T_round</a:t>
            </a:r>
            <a:endParaRPr lang="en-US" sz="1600" dirty="0"/>
          </a:p>
          <a:p>
            <a:pPr lvl="1"/>
            <a:r>
              <a:rPr lang="en-US" sz="1600" dirty="0"/>
              <a:t>B reports </a:t>
            </a:r>
            <a:r>
              <a:rPr lang="en-US" sz="1600" dirty="0" err="1"/>
              <a:t>T_reply</a:t>
            </a:r>
            <a:endParaRPr lang="en-US" sz="1600" dirty="0"/>
          </a:p>
          <a:p>
            <a:pPr lvl="1"/>
            <a:r>
              <a:rPr lang="en-US" sz="1600" dirty="0"/>
              <a:t>A applies clock correction to </a:t>
            </a:r>
            <a:r>
              <a:rPr lang="en-US" sz="1600" dirty="0" err="1"/>
              <a:t>T_reply</a:t>
            </a:r>
            <a:r>
              <a:rPr lang="en-US" sz="1600" dirty="0"/>
              <a:t> before calculating </a:t>
            </a:r>
            <a:r>
              <a:rPr lang="en-US" sz="1600" dirty="0" err="1"/>
              <a:t>T_prop</a:t>
            </a:r>
            <a:endParaRPr lang="en-US" sz="1600" dirty="0"/>
          </a:p>
          <a:p>
            <a:pPr lvl="1"/>
            <a:r>
              <a:rPr lang="en-US" sz="1600" dirty="0"/>
              <a:t>B applies clock correction to </a:t>
            </a:r>
            <a:r>
              <a:rPr lang="en-US" sz="1600" dirty="0" err="1"/>
              <a:t>T_round</a:t>
            </a:r>
            <a:r>
              <a:rPr lang="en-US" sz="1600" dirty="0"/>
              <a:t> before calculating </a:t>
            </a:r>
            <a:r>
              <a:rPr lang="en-US" sz="1600" dirty="0" err="1"/>
              <a:t>T_prop</a:t>
            </a:r>
            <a:endParaRPr lang="en-US" sz="1600" dirty="0"/>
          </a:p>
          <a:p>
            <a:r>
              <a:rPr lang="en-US" sz="2000" dirty="0"/>
              <a:t>DS-TWR</a:t>
            </a:r>
          </a:p>
          <a:p>
            <a:pPr lvl="1"/>
            <a:r>
              <a:rPr lang="en-US" sz="1600" dirty="0"/>
              <a:t>B reports </a:t>
            </a:r>
          </a:p>
          <a:p>
            <a:pPr lvl="2"/>
            <a:r>
              <a:rPr lang="en-US" sz="1400" dirty="0"/>
              <a:t>T_round2, T_reply1</a:t>
            </a:r>
          </a:p>
          <a:p>
            <a:pPr lvl="1"/>
            <a:r>
              <a:rPr lang="en-US" sz="1600" dirty="0"/>
              <a:t>A reports </a:t>
            </a:r>
          </a:p>
          <a:p>
            <a:pPr lvl="2"/>
            <a:r>
              <a:rPr lang="en-US" sz="1400" dirty="0"/>
              <a:t>T_round1, T_reply2</a:t>
            </a:r>
          </a:p>
          <a:p>
            <a:pPr lvl="1"/>
            <a:r>
              <a:rPr lang="en-US" sz="1600" dirty="0"/>
              <a:t>A and B do not need to correct values reported by the peer</a:t>
            </a:r>
          </a:p>
          <a:p>
            <a:pPr lvl="1"/>
            <a:r>
              <a:rPr lang="en-US" sz="1600" dirty="0">
                <a:solidFill>
                  <a:srgbClr val="FF0000"/>
                </a:solidFill>
              </a:rPr>
              <a:t>2 ranging RMARKERS are sent by A, and because of fixed interval between RMARKERS from A (e.g. 1ms) for MMS, A only needs to report either T_round1 or T_reply2 but not both</a:t>
            </a:r>
          </a:p>
        </p:txBody>
      </p:sp>
      <p:pic>
        <p:nvPicPr>
          <p:cNvPr id="4" name="Picture 3">
            <a:extLst>
              <a:ext uri="{FF2B5EF4-FFF2-40B4-BE49-F238E27FC236}">
                <a16:creationId xmlns:a16="http://schemas.microsoft.com/office/drawing/2014/main" id="{48FF7D3B-3320-64CF-16BF-67258A24C9B9}"/>
              </a:ext>
            </a:extLst>
          </p:cNvPr>
          <p:cNvPicPr>
            <a:picLocks noChangeAspect="1"/>
          </p:cNvPicPr>
          <p:nvPr/>
        </p:nvPicPr>
        <p:blipFill>
          <a:blip r:embed="rId2"/>
          <a:stretch>
            <a:fillRect/>
          </a:stretch>
        </p:blipFill>
        <p:spPr>
          <a:xfrm>
            <a:off x="8004131" y="4157957"/>
            <a:ext cx="3430273" cy="1409700"/>
          </a:xfrm>
          <a:prstGeom prst="rect">
            <a:avLst/>
          </a:prstGeom>
        </p:spPr>
      </p:pic>
      <p:pic>
        <p:nvPicPr>
          <p:cNvPr id="5" name="Picture 4">
            <a:extLst>
              <a:ext uri="{FF2B5EF4-FFF2-40B4-BE49-F238E27FC236}">
                <a16:creationId xmlns:a16="http://schemas.microsoft.com/office/drawing/2014/main" id="{F45AE8E2-D284-71F6-074A-76CEE8D3510A}"/>
              </a:ext>
            </a:extLst>
          </p:cNvPr>
          <p:cNvPicPr>
            <a:picLocks noChangeAspect="1"/>
          </p:cNvPicPr>
          <p:nvPr/>
        </p:nvPicPr>
        <p:blipFill>
          <a:blip r:embed="rId3"/>
          <a:stretch>
            <a:fillRect/>
          </a:stretch>
        </p:blipFill>
        <p:spPr>
          <a:xfrm>
            <a:off x="8492164" y="5650375"/>
            <a:ext cx="2205411" cy="526588"/>
          </a:xfrm>
          <a:prstGeom prst="rect">
            <a:avLst/>
          </a:prstGeom>
        </p:spPr>
      </p:pic>
      <p:pic>
        <p:nvPicPr>
          <p:cNvPr id="6" name="Picture 5">
            <a:extLst>
              <a:ext uri="{FF2B5EF4-FFF2-40B4-BE49-F238E27FC236}">
                <a16:creationId xmlns:a16="http://schemas.microsoft.com/office/drawing/2014/main" id="{BF63089D-392C-0663-F966-492BF0A5799B}"/>
              </a:ext>
            </a:extLst>
          </p:cNvPr>
          <p:cNvPicPr>
            <a:picLocks noChangeAspect="1"/>
          </p:cNvPicPr>
          <p:nvPr/>
        </p:nvPicPr>
        <p:blipFill>
          <a:blip r:embed="rId4"/>
          <a:stretch>
            <a:fillRect/>
          </a:stretch>
        </p:blipFill>
        <p:spPr>
          <a:xfrm>
            <a:off x="8302187" y="1571625"/>
            <a:ext cx="2585364" cy="1128419"/>
          </a:xfrm>
          <a:prstGeom prst="rect">
            <a:avLst/>
          </a:prstGeom>
        </p:spPr>
      </p:pic>
      <p:pic>
        <p:nvPicPr>
          <p:cNvPr id="7" name="Picture 6">
            <a:extLst>
              <a:ext uri="{FF2B5EF4-FFF2-40B4-BE49-F238E27FC236}">
                <a16:creationId xmlns:a16="http://schemas.microsoft.com/office/drawing/2014/main" id="{E898DEC2-35DC-7144-0668-2981802548D7}"/>
              </a:ext>
            </a:extLst>
          </p:cNvPr>
          <p:cNvPicPr>
            <a:picLocks noChangeAspect="1"/>
          </p:cNvPicPr>
          <p:nvPr/>
        </p:nvPicPr>
        <p:blipFill>
          <a:blip r:embed="rId5"/>
          <a:stretch>
            <a:fillRect/>
          </a:stretch>
        </p:blipFill>
        <p:spPr>
          <a:xfrm>
            <a:off x="8940733" y="2880286"/>
            <a:ext cx="1428483" cy="463583"/>
          </a:xfrm>
          <a:prstGeom prst="rect">
            <a:avLst/>
          </a:prstGeom>
        </p:spPr>
      </p:pic>
      <p:sp>
        <p:nvSpPr>
          <p:cNvPr id="8" name="TextBox 7">
            <a:extLst>
              <a:ext uri="{FF2B5EF4-FFF2-40B4-BE49-F238E27FC236}">
                <a16:creationId xmlns:a16="http://schemas.microsoft.com/office/drawing/2014/main" id="{00623D5B-E301-E41C-0B97-96A03F2BD086}"/>
              </a:ext>
            </a:extLst>
          </p:cNvPr>
          <p:cNvSpPr txBox="1"/>
          <p:nvPr/>
        </p:nvSpPr>
        <p:spPr>
          <a:xfrm>
            <a:off x="8810045" y="1192696"/>
            <a:ext cx="909223" cy="369332"/>
          </a:xfrm>
          <a:prstGeom prst="rect">
            <a:avLst/>
          </a:prstGeom>
          <a:noFill/>
        </p:spPr>
        <p:txBody>
          <a:bodyPr wrap="none" rtlCol="0">
            <a:spAutoFit/>
          </a:bodyPr>
          <a:lstStyle/>
          <a:p>
            <a:r>
              <a:rPr lang="en-US" dirty="0"/>
              <a:t>SS-TWR</a:t>
            </a:r>
          </a:p>
        </p:txBody>
      </p:sp>
      <p:sp>
        <p:nvSpPr>
          <p:cNvPr id="9" name="TextBox 8">
            <a:extLst>
              <a:ext uri="{FF2B5EF4-FFF2-40B4-BE49-F238E27FC236}">
                <a16:creationId xmlns:a16="http://schemas.microsoft.com/office/drawing/2014/main" id="{108EA4A7-72EF-5010-916D-9488660DAA07}"/>
              </a:ext>
            </a:extLst>
          </p:cNvPr>
          <p:cNvSpPr txBox="1"/>
          <p:nvPr/>
        </p:nvSpPr>
        <p:spPr>
          <a:xfrm>
            <a:off x="8965973" y="3777466"/>
            <a:ext cx="946093" cy="369332"/>
          </a:xfrm>
          <a:prstGeom prst="rect">
            <a:avLst/>
          </a:prstGeom>
          <a:noFill/>
        </p:spPr>
        <p:txBody>
          <a:bodyPr wrap="none" rtlCol="0">
            <a:spAutoFit/>
          </a:bodyPr>
          <a:lstStyle/>
          <a:p>
            <a:r>
              <a:rPr lang="en-US" dirty="0"/>
              <a:t>DS-TWR</a:t>
            </a:r>
          </a:p>
        </p:txBody>
      </p:sp>
    </p:spTree>
    <p:extLst>
      <p:ext uri="{BB962C8B-B14F-4D97-AF65-F5344CB8AC3E}">
        <p14:creationId xmlns:p14="http://schemas.microsoft.com/office/powerpoint/2010/main" val="879976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5F01-8016-2D0F-63B5-011E76087B88}"/>
              </a:ext>
            </a:extLst>
          </p:cNvPr>
          <p:cNvSpPr>
            <a:spLocks noGrp="1"/>
          </p:cNvSpPr>
          <p:nvPr>
            <p:ph type="title"/>
          </p:nvPr>
        </p:nvSpPr>
        <p:spPr>
          <a:xfrm>
            <a:off x="-689232" y="354464"/>
            <a:ext cx="10515600" cy="1325563"/>
          </a:xfrm>
        </p:spPr>
        <p:txBody>
          <a:bodyPr/>
          <a:lstStyle/>
          <a:p>
            <a:r>
              <a:rPr lang="en-US" dirty="0">
                <a:solidFill>
                  <a:srgbClr val="FF0000"/>
                </a:solidFill>
                <a:hlinkClick r:id="rId3">
                  <a:extLst>
                    <a:ext uri="{A12FA001-AC4F-418D-AE19-62706E023703}">
                      <ahyp:hlinkClr xmlns:ahyp="http://schemas.microsoft.com/office/drawing/2018/hyperlinkcolor" val="tx"/>
                    </a:ext>
                  </a:extLst>
                </a:hlinkClick>
              </a:rPr>
              <a:t>S&amp;A attack </a:t>
            </a:r>
            <a:r>
              <a:rPr lang="en-US" dirty="0">
                <a:solidFill>
                  <a:schemeClr val="tx1"/>
                </a:solidFill>
              </a:rPr>
              <a:t>[3] to</a:t>
            </a:r>
            <a:r>
              <a:rPr lang="en-US" dirty="0"/>
              <a:t> DS-TWR</a:t>
            </a:r>
          </a:p>
        </p:txBody>
      </p:sp>
      <p:sp>
        <p:nvSpPr>
          <p:cNvPr id="3" name="Content Placeholder 2">
            <a:extLst>
              <a:ext uri="{FF2B5EF4-FFF2-40B4-BE49-F238E27FC236}">
                <a16:creationId xmlns:a16="http://schemas.microsoft.com/office/drawing/2014/main" id="{46CC1E3C-C5FD-436C-B199-32A89013D76C}"/>
              </a:ext>
            </a:extLst>
          </p:cNvPr>
          <p:cNvSpPr>
            <a:spLocks noGrp="1"/>
          </p:cNvSpPr>
          <p:nvPr>
            <p:ph idx="1"/>
          </p:nvPr>
        </p:nvSpPr>
        <p:spPr>
          <a:xfrm>
            <a:off x="949981" y="1394502"/>
            <a:ext cx="5598814" cy="5283991"/>
          </a:xfrm>
        </p:spPr>
        <p:txBody>
          <a:bodyPr>
            <a:normAutofit fontScale="77500" lnSpcReduction="20000"/>
          </a:bodyPr>
          <a:lstStyle/>
          <a:p>
            <a:r>
              <a:rPr lang="en-US" sz="2000" dirty="0"/>
              <a:t>Assume position of the arrows are RMARKERS</a:t>
            </a:r>
          </a:p>
          <a:p>
            <a:r>
              <a:rPr lang="en-US" sz="2000" dirty="0">
                <a:solidFill>
                  <a:srgbClr val="00B050"/>
                </a:solidFill>
              </a:rPr>
              <a:t>Green</a:t>
            </a:r>
            <a:r>
              <a:rPr lang="en-US" sz="2000" dirty="0"/>
              <a:t>: correct derived RMARKER positions, e.g. attacker relays RIFs with 0 delay and does not change CFO between A &amp; B, i.e. no attack</a:t>
            </a:r>
          </a:p>
          <a:p>
            <a:r>
              <a:rPr lang="en-US" sz="2000" dirty="0">
                <a:solidFill>
                  <a:srgbClr val="FF0000"/>
                </a:solidFill>
              </a:rPr>
              <a:t>Red</a:t>
            </a:r>
            <a:r>
              <a:rPr lang="en-US" sz="2000" dirty="0"/>
              <a:t>: derived RMARKER positions which are based on the altered clock frequency of replayed RIFs</a:t>
            </a:r>
          </a:p>
          <a:p>
            <a:pPr lvl="1"/>
            <a:r>
              <a:rPr lang="en-US" sz="1800" dirty="0"/>
              <a:t>Receiver may not be able to tell it has received correct RIF pulses at/around the RMARKER position because of low link budget. RMARKER position is derived based on correlation and combination of all RIF pulses, and the CFO of peer’s clock. Some of the pulses contributed to the positive correlation may be several </a:t>
            </a:r>
            <a:r>
              <a:rPr lang="en-US" sz="1800" dirty="0" err="1"/>
              <a:t>ms</a:t>
            </a:r>
            <a:r>
              <a:rPr lang="en-US" sz="1800" dirty="0"/>
              <a:t> away from the RMARKER</a:t>
            </a:r>
          </a:p>
          <a:p>
            <a:pPr lvl="1"/>
            <a:r>
              <a:rPr lang="en-US" sz="1800" dirty="0">
                <a:solidFill>
                  <a:srgbClr val="FF0000"/>
                </a:solidFill>
                <a:hlinkClick r:id="rId4">
                  <a:extLst>
                    <a:ext uri="{A12FA001-AC4F-418D-AE19-62706E023703}">
                      <ahyp:hlinkClr xmlns:ahyp="http://schemas.microsoft.com/office/drawing/2018/hyperlinkcolor" val="tx"/>
                    </a:ext>
                  </a:extLst>
                </a:hlinkClick>
              </a:rPr>
              <a:t>Proposal of Bit-wise verification </a:t>
            </a:r>
            <a:r>
              <a:rPr lang="en-US" sz="1800" dirty="0"/>
              <a:t>[4] of RIF was rejected in 15.4ab  </a:t>
            </a:r>
          </a:p>
          <a:p>
            <a:r>
              <a:rPr lang="en-US" sz="2200" dirty="0"/>
              <a:t>When A or B uses Green RMARKERS (x=y=0)</a:t>
            </a:r>
          </a:p>
          <a:p>
            <a:pPr lvl="1"/>
            <a:r>
              <a:rPr lang="en-US" sz="1800" dirty="0"/>
              <a:t>Correct ranging result</a:t>
            </a:r>
          </a:p>
          <a:p>
            <a:r>
              <a:rPr lang="en-US" sz="2200" dirty="0"/>
              <a:t>When A or B uses Red RMARKERS (advanced)</a:t>
            </a:r>
          </a:p>
          <a:p>
            <a:pPr lvl="1"/>
            <a:r>
              <a:rPr lang="en-US" sz="1800" dirty="0"/>
              <a:t>X&gt;0, y=0</a:t>
            </a:r>
          </a:p>
          <a:p>
            <a:pPr lvl="1"/>
            <a:r>
              <a:rPr lang="en-US" sz="1800" dirty="0"/>
              <a:t>X=0, y&gt;0</a:t>
            </a:r>
          </a:p>
          <a:p>
            <a:pPr lvl="1"/>
            <a:r>
              <a:rPr lang="en-US" sz="1800" dirty="0"/>
              <a:t>X&gt;0, y&gt;0</a:t>
            </a:r>
          </a:p>
          <a:p>
            <a:pPr lvl="1"/>
            <a:r>
              <a:rPr lang="en-US" sz="1800" dirty="0" err="1"/>
              <a:t>T’</a:t>
            </a:r>
            <a:r>
              <a:rPr lang="en-US" sz="1800" baseline="-25000" dirty="0" err="1"/>
              <a:t>prop</a:t>
            </a:r>
            <a:r>
              <a:rPr lang="en-US" sz="1800" baseline="-25000" dirty="0"/>
              <a:t>  </a:t>
            </a:r>
            <a:r>
              <a:rPr lang="en-US" sz="1800" dirty="0"/>
              <a:t>is shortened</a:t>
            </a:r>
          </a:p>
          <a:p>
            <a:r>
              <a:rPr lang="en-US" sz="2200" dirty="0"/>
              <a:t>Normally it is difficult to advance RMARKER because RIF is unpredictable</a:t>
            </a:r>
          </a:p>
        </p:txBody>
      </p:sp>
      <p:grpSp>
        <p:nvGrpSpPr>
          <p:cNvPr id="48" name="Group 47">
            <a:extLst>
              <a:ext uri="{FF2B5EF4-FFF2-40B4-BE49-F238E27FC236}">
                <a16:creationId xmlns:a16="http://schemas.microsoft.com/office/drawing/2014/main" id="{E9343DED-131A-D52A-B6A6-2BE29360FD82}"/>
              </a:ext>
            </a:extLst>
          </p:cNvPr>
          <p:cNvGrpSpPr/>
          <p:nvPr/>
        </p:nvGrpSpPr>
        <p:grpSpPr>
          <a:xfrm>
            <a:off x="6558769" y="896595"/>
            <a:ext cx="5088401" cy="3509235"/>
            <a:chOff x="6545302" y="1373189"/>
            <a:chExt cx="5088401" cy="3509235"/>
          </a:xfrm>
        </p:grpSpPr>
        <p:cxnSp>
          <p:nvCxnSpPr>
            <p:cNvPr id="5" name="Straight Connector 4">
              <a:extLst>
                <a:ext uri="{FF2B5EF4-FFF2-40B4-BE49-F238E27FC236}">
                  <a16:creationId xmlns:a16="http://schemas.microsoft.com/office/drawing/2014/main" id="{7EBEC466-53AF-C3A0-6EA3-BFDF483E4B24}"/>
                </a:ext>
              </a:extLst>
            </p:cNvPr>
            <p:cNvCxnSpPr>
              <a:cxnSpLocks/>
            </p:cNvCxnSpPr>
            <p:nvPr/>
          </p:nvCxnSpPr>
          <p:spPr>
            <a:xfrm>
              <a:off x="7188451" y="1964602"/>
              <a:ext cx="4445252"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3B2C61DE-C188-344C-5960-0724B17129A2}"/>
                </a:ext>
              </a:extLst>
            </p:cNvPr>
            <p:cNvCxnSpPr>
              <a:cxnSpLocks/>
            </p:cNvCxnSpPr>
            <p:nvPr/>
          </p:nvCxnSpPr>
          <p:spPr>
            <a:xfrm>
              <a:off x="7251826" y="3067616"/>
              <a:ext cx="438187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A6660082-E663-CA46-2F76-6B5EFC34ED42}"/>
                </a:ext>
              </a:extLst>
            </p:cNvPr>
            <p:cNvCxnSpPr>
              <a:cxnSpLocks/>
            </p:cNvCxnSpPr>
            <p:nvPr/>
          </p:nvCxnSpPr>
          <p:spPr>
            <a:xfrm>
              <a:off x="7324253" y="4243058"/>
              <a:ext cx="430945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2E813507-C94A-2A04-25E2-E5D732540E91}"/>
                </a:ext>
              </a:extLst>
            </p:cNvPr>
            <p:cNvCxnSpPr/>
            <p:nvPr/>
          </p:nvCxnSpPr>
          <p:spPr>
            <a:xfrm>
              <a:off x="7586804" y="1964602"/>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3" name="Straight Arrow Connector 12">
              <a:extLst>
                <a:ext uri="{FF2B5EF4-FFF2-40B4-BE49-F238E27FC236}">
                  <a16:creationId xmlns:a16="http://schemas.microsoft.com/office/drawing/2014/main" id="{A10E782A-0999-B9B1-DFBA-531DFA003EF1}"/>
                </a:ext>
              </a:extLst>
            </p:cNvPr>
            <p:cNvCxnSpPr>
              <a:cxnSpLocks/>
            </p:cNvCxnSpPr>
            <p:nvPr/>
          </p:nvCxnSpPr>
          <p:spPr>
            <a:xfrm flipV="1">
              <a:off x="9044411" y="1964602"/>
              <a:ext cx="380246"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6" name="Straight Arrow Connector 15">
              <a:extLst>
                <a:ext uri="{FF2B5EF4-FFF2-40B4-BE49-F238E27FC236}">
                  <a16:creationId xmlns:a16="http://schemas.microsoft.com/office/drawing/2014/main" id="{CD28DA23-EF48-9606-2865-002C7E2A2A9F}"/>
                </a:ext>
              </a:extLst>
            </p:cNvPr>
            <p:cNvCxnSpPr/>
            <p:nvPr/>
          </p:nvCxnSpPr>
          <p:spPr>
            <a:xfrm>
              <a:off x="10355654" y="1987236"/>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3C3BD20D-0C84-9C0B-57F7-C0C8DDD90606}"/>
                </a:ext>
              </a:extLst>
            </p:cNvPr>
            <p:cNvCxnSpPr>
              <a:cxnSpLocks/>
            </p:cNvCxnSpPr>
            <p:nvPr/>
          </p:nvCxnSpPr>
          <p:spPr>
            <a:xfrm flipV="1">
              <a:off x="8831844" y="1979693"/>
              <a:ext cx="212567" cy="1087923"/>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D3429C0-0D68-74D4-1FA4-FC45D5206002}"/>
                </a:ext>
              </a:extLst>
            </p:cNvPr>
            <p:cNvCxnSpPr>
              <a:cxnSpLocks/>
            </p:cNvCxnSpPr>
            <p:nvPr/>
          </p:nvCxnSpPr>
          <p:spPr>
            <a:xfrm>
              <a:off x="7442703" y="3103831"/>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5E0B6D8-5090-C45B-C8AA-81F72169CF7F}"/>
                </a:ext>
              </a:extLst>
            </p:cNvPr>
            <p:cNvCxnSpPr>
              <a:cxnSpLocks/>
            </p:cNvCxnSpPr>
            <p:nvPr/>
          </p:nvCxnSpPr>
          <p:spPr>
            <a:xfrm>
              <a:off x="10239469" y="3082707"/>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4D0B1AB6-DDA3-CE86-6B96-298A5DE1E5E6}"/>
                </a:ext>
              </a:extLst>
            </p:cNvPr>
            <p:cNvSpPr txBox="1"/>
            <p:nvPr/>
          </p:nvSpPr>
          <p:spPr>
            <a:xfrm>
              <a:off x="6802075" y="1795027"/>
              <a:ext cx="314325" cy="369332"/>
            </a:xfrm>
            <a:prstGeom prst="rect">
              <a:avLst/>
            </a:prstGeom>
            <a:noFill/>
          </p:spPr>
          <p:txBody>
            <a:bodyPr wrap="square" rtlCol="0">
              <a:spAutoFit/>
            </a:bodyPr>
            <a:lstStyle/>
            <a:p>
              <a:r>
                <a:rPr lang="en-US" dirty="0"/>
                <a:t>A</a:t>
              </a:r>
            </a:p>
          </p:txBody>
        </p:sp>
        <p:sp>
          <p:nvSpPr>
            <p:cNvPr id="25" name="TextBox 24">
              <a:extLst>
                <a:ext uri="{FF2B5EF4-FFF2-40B4-BE49-F238E27FC236}">
                  <a16:creationId xmlns:a16="http://schemas.microsoft.com/office/drawing/2014/main" id="{F5E472E2-3F49-59BE-60F3-9FBBD156DC80}"/>
                </a:ext>
              </a:extLst>
            </p:cNvPr>
            <p:cNvSpPr txBox="1"/>
            <p:nvPr/>
          </p:nvSpPr>
          <p:spPr>
            <a:xfrm>
              <a:off x="6893176" y="4022178"/>
              <a:ext cx="314325" cy="369332"/>
            </a:xfrm>
            <a:prstGeom prst="rect">
              <a:avLst/>
            </a:prstGeom>
            <a:noFill/>
          </p:spPr>
          <p:txBody>
            <a:bodyPr wrap="square" rtlCol="0">
              <a:spAutoFit/>
            </a:bodyPr>
            <a:lstStyle/>
            <a:p>
              <a:r>
                <a:rPr lang="en-US" dirty="0"/>
                <a:t>B</a:t>
              </a:r>
            </a:p>
          </p:txBody>
        </p:sp>
        <p:sp>
          <p:nvSpPr>
            <p:cNvPr id="26" name="TextBox 25">
              <a:extLst>
                <a:ext uri="{FF2B5EF4-FFF2-40B4-BE49-F238E27FC236}">
                  <a16:creationId xmlns:a16="http://schemas.microsoft.com/office/drawing/2014/main" id="{D03A3116-3DD5-B20F-5ABA-64AC5A7ACAD5}"/>
                </a:ext>
              </a:extLst>
            </p:cNvPr>
            <p:cNvSpPr txBox="1"/>
            <p:nvPr/>
          </p:nvSpPr>
          <p:spPr>
            <a:xfrm>
              <a:off x="6545302" y="2908602"/>
              <a:ext cx="804108" cy="369332"/>
            </a:xfrm>
            <a:prstGeom prst="rect">
              <a:avLst/>
            </a:prstGeom>
            <a:noFill/>
          </p:spPr>
          <p:txBody>
            <a:bodyPr wrap="square" rtlCol="0">
              <a:spAutoFit/>
            </a:bodyPr>
            <a:lstStyle/>
            <a:p>
              <a:r>
                <a:rPr lang="en-US" dirty="0"/>
                <a:t>MITM</a:t>
              </a:r>
            </a:p>
          </p:txBody>
        </p:sp>
        <p:sp>
          <p:nvSpPr>
            <p:cNvPr id="27" name="Left Brace 26">
              <a:extLst>
                <a:ext uri="{FF2B5EF4-FFF2-40B4-BE49-F238E27FC236}">
                  <a16:creationId xmlns:a16="http://schemas.microsoft.com/office/drawing/2014/main" id="{3B9D15FA-C0AD-4A4F-C571-72C4E5694C8E}"/>
                </a:ext>
              </a:extLst>
            </p:cNvPr>
            <p:cNvSpPr/>
            <p:nvPr/>
          </p:nvSpPr>
          <p:spPr>
            <a:xfrm rot="16200000">
              <a:off x="7840862" y="4217588"/>
              <a:ext cx="245209" cy="387414"/>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A5689BA9-7C35-C94E-178E-0B66895DC881}"/>
                </a:ext>
              </a:extLst>
            </p:cNvPr>
            <p:cNvSpPr txBox="1"/>
            <p:nvPr/>
          </p:nvSpPr>
          <p:spPr>
            <a:xfrm>
              <a:off x="7806303" y="4497983"/>
              <a:ext cx="314325" cy="369332"/>
            </a:xfrm>
            <a:prstGeom prst="rect">
              <a:avLst/>
            </a:prstGeom>
            <a:noFill/>
          </p:spPr>
          <p:txBody>
            <a:bodyPr wrap="square" rtlCol="0">
              <a:spAutoFit/>
            </a:bodyPr>
            <a:lstStyle/>
            <a:p>
              <a:r>
                <a:rPr lang="en-US" dirty="0"/>
                <a:t>y</a:t>
              </a:r>
            </a:p>
          </p:txBody>
        </p:sp>
        <p:sp>
          <p:nvSpPr>
            <p:cNvPr id="29" name="Left Brace 28">
              <a:extLst>
                <a:ext uri="{FF2B5EF4-FFF2-40B4-BE49-F238E27FC236}">
                  <a16:creationId xmlns:a16="http://schemas.microsoft.com/office/drawing/2014/main" id="{CFB81C27-91E3-69ED-B7F7-C80D0BEB7759}"/>
                </a:ext>
              </a:extLst>
            </p:cNvPr>
            <p:cNvSpPr/>
            <p:nvPr/>
          </p:nvSpPr>
          <p:spPr>
            <a:xfrm rot="16200000">
              <a:off x="10609711" y="4232697"/>
              <a:ext cx="245209" cy="387414"/>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F6C55DD3-AAB6-6EE0-09B8-D64143787484}"/>
                </a:ext>
              </a:extLst>
            </p:cNvPr>
            <p:cNvSpPr txBox="1"/>
            <p:nvPr/>
          </p:nvSpPr>
          <p:spPr>
            <a:xfrm>
              <a:off x="10575152" y="4513092"/>
              <a:ext cx="387415" cy="369332"/>
            </a:xfrm>
            <a:prstGeom prst="rect">
              <a:avLst/>
            </a:prstGeom>
            <a:noFill/>
          </p:spPr>
          <p:txBody>
            <a:bodyPr wrap="square" rtlCol="0">
              <a:spAutoFit/>
            </a:bodyPr>
            <a:lstStyle/>
            <a:p>
              <a:r>
                <a:rPr lang="en-US" dirty="0"/>
                <a:t>y</a:t>
              </a:r>
            </a:p>
          </p:txBody>
        </p:sp>
        <p:sp>
          <p:nvSpPr>
            <p:cNvPr id="31" name="Left Brace 30">
              <a:extLst>
                <a:ext uri="{FF2B5EF4-FFF2-40B4-BE49-F238E27FC236}">
                  <a16:creationId xmlns:a16="http://schemas.microsoft.com/office/drawing/2014/main" id="{A92FF540-AD07-B604-D324-34CDAD499A37}"/>
                </a:ext>
              </a:extLst>
            </p:cNvPr>
            <p:cNvSpPr/>
            <p:nvPr/>
          </p:nvSpPr>
          <p:spPr>
            <a:xfrm rot="16200000">
              <a:off x="9089909" y="1979367"/>
              <a:ext cx="245209" cy="314326"/>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7BF10764-65D2-2A9A-846F-72B9D3BB0C98}"/>
                </a:ext>
              </a:extLst>
            </p:cNvPr>
            <p:cNvSpPr txBox="1"/>
            <p:nvPr/>
          </p:nvSpPr>
          <p:spPr>
            <a:xfrm>
              <a:off x="9103683" y="2168395"/>
              <a:ext cx="314325" cy="369332"/>
            </a:xfrm>
            <a:prstGeom prst="rect">
              <a:avLst/>
            </a:prstGeom>
            <a:noFill/>
          </p:spPr>
          <p:txBody>
            <a:bodyPr wrap="square" rtlCol="0">
              <a:spAutoFit/>
            </a:bodyPr>
            <a:lstStyle/>
            <a:p>
              <a:r>
                <a:rPr lang="en-US" dirty="0"/>
                <a:t>x</a:t>
              </a:r>
            </a:p>
          </p:txBody>
        </p:sp>
        <p:cxnSp>
          <p:nvCxnSpPr>
            <p:cNvPr id="34" name="Straight Connector 33">
              <a:extLst>
                <a:ext uri="{FF2B5EF4-FFF2-40B4-BE49-F238E27FC236}">
                  <a16:creationId xmlns:a16="http://schemas.microsoft.com/office/drawing/2014/main" id="{E6E7D06A-439F-70BA-E361-8DD870B5A59B}"/>
                </a:ext>
              </a:extLst>
            </p:cNvPr>
            <p:cNvCxnSpPr>
              <a:cxnSpLocks/>
            </p:cNvCxnSpPr>
            <p:nvPr/>
          </p:nvCxnSpPr>
          <p:spPr>
            <a:xfrm>
              <a:off x="7509378" y="1795027"/>
              <a:ext cx="1997373"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6593857-02E2-9976-2EF5-CE7765113D2F}"/>
                </a:ext>
              </a:extLst>
            </p:cNvPr>
            <p:cNvSpPr txBox="1"/>
            <p:nvPr/>
          </p:nvSpPr>
          <p:spPr>
            <a:xfrm>
              <a:off x="8258175" y="1390650"/>
              <a:ext cx="733727" cy="369332"/>
            </a:xfrm>
            <a:prstGeom prst="rect">
              <a:avLst/>
            </a:prstGeom>
            <a:noFill/>
          </p:spPr>
          <p:txBody>
            <a:bodyPr wrap="none" rtlCol="0">
              <a:spAutoFit/>
            </a:bodyPr>
            <a:lstStyle/>
            <a:p>
              <a:r>
                <a:rPr lang="en-US" dirty="0"/>
                <a:t>T</a:t>
              </a:r>
              <a:r>
                <a:rPr lang="en-US" baseline="-25000" dirty="0"/>
                <a:t>round1</a:t>
              </a:r>
            </a:p>
          </p:txBody>
        </p:sp>
        <p:cxnSp>
          <p:nvCxnSpPr>
            <p:cNvPr id="37" name="Straight Connector 36">
              <a:extLst>
                <a:ext uri="{FF2B5EF4-FFF2-40B4-BE49-F238E27FC236}">
                  <a16:creationId xmlns:a16="http://schemas.microsoft.com/office/drawing/2014/main" id="{A788A063-479A-679D-53D1-4E1033BA4999}"/>
                </a:ext>
              </a:extLst>
            </p:cNvPr>
            <p:cNvCxnSpPr>
              <a:cxnSpLocks/>
            </p:cNvCxnSpPr>
            <p:nvPr/>
          </p:nvCxnSpPr>
          <p:spPr>
            <a:xfrm>
              <a:off x="9473246" y="1795027"/>
              <a:ext cx="88240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1D2021E7-D78A-A164-2918-20B04E153BA5}"/>
                </a:ext>
              </a:extLst>
            </p:cNvPr>
            <p:cNvSpPr txBox="1"/>
            <p:nvPr/>
          </p:nvSpPr>
          <p:spPr>
            <a:xfrm>
              <a:off x="9506751" y="1373189"/>
              <a:ext cx="673261" cy="369332"/>
            </a:xfrm>
            <a:prstGeom prst="rect">
              <a:avLst/>
            </a:prstGeom>
            <a:noFill/>
          </p:spPr>
          <p:txBody>
            <a:bodyPr wrap="none" rtlCol="0">
              <a:spAutoFit/>
            </a:bodyPr>
            <a:lstStyle/>
            <a:p>
              <a:r>
                <a:rPr lang="en-US" dirty="0"/>
                <a:t>T</a:t>
              </a:r>
              <a:r>
                <a:rPr lang="en-US" baseline="-25000" dirty="0"/>
                <a:t>reply2</a:t>
              </a:r>
            </a:p>
          </p:txBody>
        </p:sp>
        <p:cxnSp>
          <p:nvCxnSpPr>
            <p:cNvPr id="40" name="Straight Connector 39">
              <a:extLst>
                <a:ext uri="{FF2B5EF4-FFF2-40B4-BE49-F238E27FC236}">
                  <a16:creationId xmlns:a16="http://schemas.microsoft.com/office/drawing/2014/main" id="{1688FE59-49B6-0BD1-CD6A-AEF77834C581}"/>
                </a:ext>
              </a:extLst>
            </p:cNvPr>
            <p:cNvCxnSpPr>
              <a:cxnSpLocks/>
            </p:cNvCxnSpPr>
            <p:nvPr/>
          </p:nvCxnSpPr>
          <p:spPr>
            <a:xfrm>
              <a:off x="9055350" y="4090552"/>
              <a:ext cx="1899201"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C3BAD6F-F255-435A-4AE7-620FAA40BD22}"/>
                </a:ext>
              </a:extLst>
            </p:cNvPr>
            <p:cNvSpPr txBox="1"/>
            <p:nvPr/>
          </p:nvSpPr>
          <p:spPr>
            <a:xfrm>
              <a:off x="9705975" y="3686175"/>
              <a:ext cx="733727" cy="369332"/>
            </a:xfrm>
            <a:prstGeom prst="rect">
              <a:avLst/>
            </a:prstGeom>
            <a:noFill/>
          </p:spPr>
          <p:txBody>
            <a:bodyPr wrap="none" rtlCol="0">
              <a:spAutoFit/>
            </a:bodyPr>
            <a:lstStyle/>
            <a:p>
              <a:r>
                <a:rPr lang="en-US" dirty="0"/>
                <a:t>T</a:t>
              </a:r>
              <a:r>
                <a:rPr lang="en-US" baseline="-25000" dirty="0"/>
                <a:t>round2</a:t>
              </a:r>
            </a:p>
          </p:txBody>
        </p:sp>
        <p:cxnSp>
          <p:nvCxnSpPr>
            <p:cNvPr id="42" name="Straight Connector 41">
              <a:extLst>
                <a:ext uri="{FF2B5EF4-FFF2-40B4-BE49-F238E27FC236}">
                  <a16:creationId xmlns:a16="http://schemas.microsoft.com/office/drawing/2014/main" id="{081EB839-BAF6-E375-9146-1965247DC01B}"/>
                </a:ext>
              </a:extLst>
            </p:cNvPr>
            <p:cNvCxnSpPr>
              <a:cxnSpLocks/>
            </p:cNvCxnSpPr>
            <p:nvPr/>
          </p:nvCxnSpPr>
          <p:spPr>
            <a:xfrm>
              <a:off x="8104993" y="4074205"/>
              <a:ext cx="99869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895EDCCF-BDB8-A09B-8E0E-C97A61BDFB82}"/>
                </a:ext>
              </a:extLst>
            </p:cNvPr>
            <p:cNvSpPr txBox="1"/>
            <p:nvPr/>
          </p:nvSpPr>
          <p:spPr>
            <a:xfrm>
              <a:off x="8138498" y="3652367"/>
              <a:ext cx="673261" cy="369332"/>
            </a:xfrm>
            <a:prstGeom prst="rect">
              <a:avLst/>
            </a:prstGeom>
            <a:noFill/>
          </p:spPr>
          <p:txBody>
            <a:bodyPr wrap="none" rtlCol="0">
              <a:spAutoFit/>
            </a:bodyPr>
            <a:lstStyle/>
            <a:p>
              <a:r>
                <a:rPr lang="en-US" dirty="0"/>
                <a:t>T</a:t>
              </a:r>
              <a:r>
                <a:rPr lang="en-US" baseline="-25000" dirty="0"/>
                <a:t>reply1</a:t>
              </a:r>
            </a:p>
          </p:txBody>
        </p:sp>
      </p:grp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2836C7A3-49DE-452A-1D34-9000E3533A81}"/>
                  </a:ext>
                </a:extLst>
              </p:cNvPr>
              <p:cNvSpPr txBox="1"/>
              <p:nvPr/>
            </p:nvSpPr>
            <p:spPr>
              <a:xfrm>
                <a:off x="5763488" y="4949449"/>
                <a:ext cx="6483762" cy="6129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𝑇</m:t>
                          </m:r>
                        </m:e>
                        <m:sub>
                          <m:r>
                            <a:rPr lang="en-US" b="0" i="1" smtClean="0">
                              <a:latin typeface="Cambria Math" panose="02040503050406030204" pitchFamily="18" charset="0"/>
                            </a:rPr>
                            <m:t>𝑝𝑟𝑜𝑝</m:t>
                          </m:r>
                        </m:sub>
                        <m:sup>
                          <m:r>
                            <a:rPr lang="en-US" b="0" i="1" smtClean="0">
                              <a:latin typeface="Cambria Math" panose="02040503050406030204" pitchFamily="18" charset="0"/>
                            </a:rPr>
                            <m:t>′</m:t>
                          </m:r>
                        </m:sup>
                      </m:sSubSup>
                      <m:r>
                        <a:rPr lang="en-US" i="1" smtClean="0">
                          <a:latin typeface="Cambria Math" panose="02040503050406030204" pitchFamily="18" charset="0"/>
                        </a:rPr>
                        <m:t>=</m:t>
                      </m:r>
                      <m:f>
                        <m:fPr>
                          <m:ctrlPr>
                            <a:rPr lang="en-US"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m:t>
                              </m:r>
                              <m:r>
                                <a:rPr lang="en-US" b="0" i="1" smtClean="0">
                                  <a:latin typeface="Cambria Math" panose="02040503050406030204" pitchFamily="18" charset="0"/>
                                </a:rPr>
                                <m:t>𝑇</m:t>
                              </m:r>
                            </m:e>
                            <m:sub>
                              <m:r>
                                <a:rPr lang="en-US" b="0" i="1" smtClean="0">
                                  <a:latin typeface="Cambria Math" panose="02040503050406030204" pitchFamily="18" charset="0"/>
                                </a:rPr>
                                <m:t>𝑟𝑜𝑢𝑛𝑑</m:t>
                              </m:r>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𝑟𝑜𝑢𝑛𝑑</m:t>
                              </m:r>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𝑟𝑒𝑝𝑙𝑦</m:t>
                              </m:r>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𝑟𝑒𝑝𝑙𝑦</m:t>
                              </m:r>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m:t>
                              </m:r>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𝑟𝑜𝑢𝑛𝑑</m:t>
                              </m:r>
                              <m:r>
                                <a:rPr lang="en-US" i="1">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𝑟𝑒𝑝𝑙𝑦</m:t>
                              </m:r>
                              <m:r>
                                <a:rPr lang="en-US" i="1">
                                  <a:latin typeface="Cambria Math" panose="02040503050406030204" pitchFamily="18" charset="0"/>
                                </a:rPr>
                                <m:t>2</m:t>
                              </m:r>
                            </m:sub>
                          </m:sSub>
                        </m:den>
                      </m:f>
                    </m:oMath>
                  </m:oMathPara>
                </a14:m>
                <a:endParaRPr lang="en-US" dirty="0"/>
              </a:p>
            </p:txBody>
          </p:sp>
        </mc:Choice>
        <mc:Fallback xmlns="">
          <p:sp>
            <p:nvSpPr>
              <p:cNvPr id="47" name="TextBox 46">
                <a:extLst>
                  <a:ext uri="{FF2B5EF4-FFF2-40B4-BE49-F238E27FC236}">
                    <a16:creationId xmlns:a16="http://schemas.microsoft.com/office/drawing/2014/main" id="{2836C7A3-49DE-452A-1D34-9000E3533A81}"/>
                  </a:ext>
                </a:extLst>
              </p:cNvPr>
              <p:cNvSpPr txBox="1">
                <a:spLocks noRot="1" noChangeAspect="1" noMove="1" noResize="1" noEditPoints="1" noAdjustHandles="1" noChangeArrowheads="1" noChangeShapeType="1" noTextEdit="1"/>
              </p:cNvSpPr>
              <p:nvPr/>
            </p:nvSpPr>
            <p:spPr>
              <a:xfrm>
                <a:off x="5763488" y="4949449"/>
                <a:ext cx="6483762" cy="612925"/>
              </a:xfrm>
              <a:prstGeom prst="rect">
                <a:avLst/>
              </a:prstGeom>
              <a:blipFill>
                <a:blip r:embed="rId5"/>
                <a:stretch>
                  <a:fillRect t="-4000"/>
                </a:stretch>
              </a:blipFill>
            </p:spPr>
            <p:txBody>
              <a:bodyPr/>
              <a:lstStyle/>
              <a:p>
                <a:r>
                  <a:rPr lang="en-US">
                    <a:noFill/>
                  </a:rPr>
                  <a:t> </a:t>
                </a:r>
              </a:p>
            </p:txBody>
          </p:sp>
        </mc:Fallback>
      </mc:AlternateContent>
    </p:spTree>
    <p:extLst>
      <p:ext uri="{BB962C8B-B14F-4D97-AF65-F5344CB8AC3E}">
        <p14:creationId xmlns:p14="http://schemas.microsoft.com/office/powerpoint/2010/main" val="3653734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A9323-AABF-E378-DC0A-EB7C2EBAA517}"/>
              </a:ext>
            </a:extLst>
          </p:cNvPr>
          <p:cNvSpPr>
            <a:spLocks noGrp="1"/>
          </p:cNvSpPr>
          <p:nvPr>
            <p:ph type="title"/>
          </p:nvPr>
        </p:nvSpPr>
        <p:spPr>
          <a:xfrm>
            <a:off x="-1138413" y="439783"/>
            <a:ext cx="10363200" cy="1066800"/>
          </a:xfrm>
        </p:spPr>
        <p:txBody>
          <a:bodyPr/>
          <a:lstStyle/>
          <a:p>
            <a:r>
              <a:rPr lang="en-US" dirty="0"/>
              <a:t>Advanced RMARKERs</a:t>
            </a:r>
          </a:p>
        </p:txBody>
      </p:sp>
      <p:sp>
        <p:nvSpPr>
          <p:cNvPr id="3" name="Content Placeholder 2">
            <a:extLst>
              <a:ext uri="{FF2B5EF4-FFF2-40B4-BE49-F238E27FC236}">
                <a16:creationId xmlns:a16="http://schemas.microsoft.com/office/drawing/2014/main" id="{94C77162-CAE7-0583-B9F6-C460CF140649}"/>
              </a:ext>
            </a:extLst>
          </p:cNvPr>
          <p:cNvSpPr>
            <a:spLocks noGrp="1"/>
          </p:cNvSpPr>
          <p:nvPr>
            <p:ph idx="1"/>
          </p:nvPr>
        </p:nvSpPr>
        <p:spPr>
          <a:xfrm>
            <a:off x="826484" y="1413154"/>
            <a:ext cx="6627593" cy="4351338"/>
          </a:xfrm>
        </p:spPr>
        <p:txBody>
          <a:bodyPr/>
          <a:lstStyle/>
          <a:p>
            <a:r>
              <a:rPr lang="en-US" sz="2800" dirty="0"/>
              <a:t>Case 1 and case 2 are examples of MITM replays a partial sequence of RIFs with altered clock speed, which causes derived RMRKER positions to be earlier than they are supposed to be</a:t>
            </a:r>
          </a:p>
          <a:p>
            <a:r>
              <a:rPr lang="en-US" sz="2800" dirty="0"/>
              <a:t>Based on the previous page (red RMARKERs), the </a:t>
            </a:r>
            <a:r>
              <a:rPr lang="en-US" sz="2800" dirty="0" err="1"/>
              <a:t>T’</a:t>
            </a:r>
            <a:r>
              <a:rPr lang="en-US" sz="2800" baseline="-25000" dirty="0" err="1"/>
              <a:t>prop</a:t>
            </a:r>
            <a:r>
              <a:rPr lang="en-US" sz="2800" baseline="-25000" dirty="0"/>
              <a:t> </a:t>
            </a:r>
            <a:r>
              <a:rPr lang="en-US" sz="2800" dirty="0"/>
              <a:t>is shortened</a:t>
            </a:r>
          </a:p>
        </p:txBody>
      </p:sp>
      <p:grpSp>
        <p:nvGrpSpPr>
          <p:cNvPr id="54" name="Group 53">
            <a:extLst>
              <a:ext uri="{FF2B5EF4-FFF2-40B4-BE49-F238E27FC236}">
                <a16:creationId xmlns:a16="http://schemas.microsoft.com/office/drawing/2014/main" id="{1F5AC344-A452-4BD1-6FD1-26A2CCEBDF2D}"/>
              </a:ext>
            </a:extLst>
          </p:cNvPr>
          <p:cNvGrpSpPr/>
          <p:nvPr/>
        </p:nvGrpSpPr>
        <p:grpSpPr>
          <a:xfrm>
            <a:off x="7977952" y="3782666"/>
            <a:ext cx="4094987" cy="2896077"/>
            <a:chOff x="7505699" y="902255"/>
            <a:chExt cx="4094987" cy="2896077"/>
          </a:xfrm>
        </p:grpSpPr>
        <p:sp>
          <p:nvSpPr>
            <p:cNvPr id="4" name="Rectangle 3">
              <a:extLst>
                <a:ext uri="{FF2B5EF4-FFF2-40B4-BE49-F238E27FC236}">
                  <a16:creationId xmlns:a16="http://schemas.microsoft.com/office/drawing/2014/main" id="{1117AFC6-48CB-9B54-AFFB-78370C1A6FFB}"/>
                </a:ext>
              </a:extLst>
            </p:cNvPr>
            <p:cNvSpPr/>
            <p:nvPr/>
          </p:nvSpPr>
          <p:spPr>
            <a:xfrm>
              <a:off x="7724775" y="1752600"/>
              <a:ext cx="1343025" cy="53340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3C56F99-CFDF-24BA-7E08-BCC21CA95664}"/>
                </a:ext>
              </a:extLst>
            </p:cNvPr>
            <p:cNvSpPr/>
            <p:nvPr/>
          </p:nvSpPr>
          <p:spPr>
            <a:xfrm>
              <a:off x="9067800" y="1752600"/>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298BB46-F19A-E03B-0BEB-64F2FFB26899}"/>
                </a:ext>
              </a:extLst>
            </p:cNvPr>
            <p:cNvSpPr/>
            <p:nvPr/>
          </p:nvSpPr>
          <p:spPr>
            <a:xfrm>
              <a:off x="8039100" y="2466975"/>
              <a:ext cx="1343025" cy="53340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120291-E7CD-1681-B51F-451357595D2A}"/>
                </a:ext>
              </a:extLst>
            </p:cNvPr>
            <p:cNvSpPr/>
            <p:nvPr/>
          </p:nvSpPr>
          <p:spPr>
            <a:xfrm>
              <a:off x="9382125" y="2466975"/>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6239B19-C989-F5DA-27FB-97D2EACEDFDB}"/>
                </a:ext>
              </a:extLst>
            </p:cNvPr>
            <p:cNvSpPr txBox="1"/>
            <p:nvPr/>
          </p:nvSpPr>
          <p:spPr>
            <a:xfrm>
              <a:off x="7816269" y="1822490"/>
              <a:ext cx="1343024" cy="415498"/>
            </a:xfrm>
            <a:prstGeom prst="rect">
              <a:avLst/>
            </a:prstGeom>
            <a:noFill/>
          </p:spPr>
          <p:txBody>
            <a:bodyPr wrap="square" rtlCol="0">
              <a:spAutoFit/>
            </a:bodyPr>
            <a:lstStyle/>
            <a:p>
              <a:r>
                <a:rPr lang="en-US" sz="1050" dirty="0"/>
                <a:t>delayed and faster clock RIF-A (partial)</a:t>
              </a:r>
            </a:p>
          </p:txBody>
        </p:sp>
        <p:sp>
          <p:nvSpPr>
            <p:cNvPr id="9" name="TextBox 8">
              <a:extLst>
                <a:ext uri="{FF2B5EF4-FFF2-40B4-BE49-F238E27FC236}">
                  <a16:creationId xmlns:a16="http://schemas.microsoft.com/office/drawing/2014/main" id="{C6CE934C-5EB2-C227-B5FA-15D49416CFD2}"/>
                </a:ext>
              </a:extLst>
            </p:cNvPr>
            <p:cNvSpPr txBox="1"/>
            <p:nvPr/>
          </p:nvSpPr>
          <p:spPr>
            <a:xfrm>
              <a:off x="8122947" y="2525926"/>
              <a:ext cx="1259175" cy="415498"/>
            </a:xfrm>
            <a:prstGeom prst="rect">
              <a:avLst/>
            </a:prstGeom>
            <a:noFill/>
          </p:spPr>
          <p:txBody>
            <a:bodyPr wrap="square" rtlCol="0">
              <a:spAutoFit/>
            </a:bodyPr>
            <a:lstStyle/>
            <a:p>
              <a:r>
                <a:rPr lang="en-US" sz="1050" dirty="0"/>
                <a:t>delayed and faster clock RIF-B (partial)</a:t>
              </a:r>
            </a:p>
          </p:txBody>
        </p:sp>
        <p:cxnSp>
          <p:nvCxnSpPr>
            <p:cNvPr id="11" name="Straight Arrow Connector 10">
              <a:extLst>
                <a:ext uri="{FF2B5EF4-FFF2-40B4-BE49-F238E27FC236}">
                  <a16:creationId xmlns:a16="http://schemas.microsoft.com/office/drawing/2014/main" id="{0119BC9A-3C8F-9655-FDA0-A6DE45649B84}"/>
                </a:ext>
              </a:extLst>
            </p:cNvPr>
            <p:cNvCxnSpPr>
              <a:cxnSpLocks/>
            </p:cNvCxnSpPr>
            <p:nvPr/>
          </p:nvCxnSpPr>
          <p:spPr>
            <a:xfrm flipV="1">
              <a:off x="10053637" y="1543050"/>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1934385-7850-6989-DDB3-A6EF4789F3F7}"/>
                </a:ext>
              </a:extLst>
            </p:cNvPr>
            <p:cNvCxnSpPr>
              <a:cxnSpLocks/>
            </p:cNvCxnSpPr>
            <p:nvPr/>
          </p:nvCxnSpPr>
          <p:spPr>
            <a:xfrm flipV="1">
              <a:off x="10410825" y="1562100"/>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9FB05CD-8EFE-507E-3145-BAB06B941936}"/>
                </a:ext>
              </a:extLst>
            </p:cNvPr>
            <p:cNvCxnSpPr>
              <a:cxnSpLocks/>
            </p:cNvCxnSpPr>
            <p:nvPr/>
          </p:nvCxnSpPr>
          <p:spPr>
            <a:xfrm flipV="1">
              <a:off x="10725150" y="2257425"/>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Arrow: Down 14">
              <a:extLst>
                <a:ext uri="{FF2B5EF4-FFF2-40B4-BE49-F238E27FC236}">
                  <a16:creationId xmlns:a16="http://schemas.microsoft.com/office/drawing/2014/main" id="{56C44914-19B8-1E87-8D8B-F997DFA45BE0}"/>
                </a:ext>
              </a:extLst>
            </p:cNvPr>
            <p:cNvSpPr/>
            <p:nvPr/>
          </p:nvSpPr>
          <p:spPr>
            <a:xfrm>
              <a:off x="8991600" y="3068851"/>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F6E6B3D6-AE15-A44F-9CA7-FA858D988D0C}"/>
                </a:ext>
              </a:extLst>
            </p:cNvPr>
            <p:cNvSpPr/>
            <p:nvPr/>
          </p:nvSpPr>
          <p:spPr>
            <a:xfrm rot="10800000">
              <a:off x="8872537" y="1252537"/>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E6D6DC12-629A-CCAF-A29D-8B0391E33719}"/>
                </a:ext>
              </a:extLst>
            </p:cNvPr>
            <p:cNvSpPr txBox="1"/>
            <p:nvPr/>
          </p:nvSpPr>
          <p:spPr>
            <a:xfrm>
              <a:off x="8891587" y="902255"/>
              <a:ext cx="309700" cy="369332"/>
            </a:xfrm>
            <a:prstGeom prst="rect">
              <a:avLst/>
            </a:prstGeom>
            <a:noFill/>
          </p:spPr>
          <p:txBody>
            <a:bodyPr wrap="none" rtlCol="0">
              <a:spAutoFit/>
            </a:bodyPr>
            <a:lstStyle/>
            <a:p>
              <a:r>
                <a:rPr lang="en-US" dirty="0"/>
                <a:t>B</a:t>
              </a:r>
            </a:p>
          </p:txBody>
        </p:sp>
        <p:sp>
          <p:nvSpPr>
            <p:cNvPr id="18" name="TextBox 17">
              <a:extLst>
                <a:ext uri="{FF2B5EF4-FFF2-40B4-BE49-F238E27FC236}">
                  <a16:creationId xmlns:a16="http://schemas.microsoft.com/office/drawing/2014/main" id="{83DDD445-FB15-CE8F-6A6D-2E3783F106B3}"/>
                </a:ext>
              </a:extLst>
            </p:cNvPr>
            <p:cNvSpPr txBox="1"/>
            <p:nvPr/>
          </p:nvSpPr>
          <p:spPr>
            <a:xfrm>
              <a:off x="9050445" y="3429000"/>
              <a:ext cx="317716" cy="369332"/>
            </a:xfrm>
            <a:prstGeom prst="rect">
              <a:avLst/>
            </a:prstGeom>
            <a:noFill/>
          </p:spPr>
          <p:txBody>
            <a:bodyPr wrap="square" rtlCol="0">
              <a:spAutoFit/>
            </a:bodyPr>
            <a:lstStyle/>
            <a:p>
              <a:r>
                <a:rPr lang="en-US" dirty="0"/>
                <a:t>A</a:t>
              </a:r>
            </a:p>
          </p:txBody>
        </p:sp>
        <p:sp>
          <p:nvSpPr>
            <p:cNvPr id="19" name="TextBox 18">
              <a:extLst>
                <a:ext uri="{FF2B5EF4-FFF2-40B4-BE49-F238E27FC236}">
                  <a16:creationId xmlns:a16="http://schemas.microsoft.com/office/drawing/2014/main" id="{2226AEC2-94E3-B799-AD5E-D7E57754C38F}"/>
                </a:ext>
              </a:extLst>
            </p:cNvPr>
            <p:cNvSpPr txBox="1"/>
            <p:nvPr/>
          </p:nvSpPr>
          <p:spPr>
            <a:xfrm>
              <a:off x="9911277" y="1147287"/>
              <a:ext cx="1225207" cy="369332"/>
            </a:xfrm>
            <a:prstGeom prst="rect">
              <a:avLst/>
            </a:prstGeom>
            <a:noFill/>
          </p:spPr>
          <p:txBody>
            <a:bodyPr wrap="none" rtlCol="0">
              <a:spAutoFit/>
            </a:bodyPr>
            <a:lstStyle/>
            <a:p>
              <a:r>
                <a:rPr lang="en-US" dirty="0"/>
                <a:t>RMARKERS</a:t>
              </a:r>
            </a:p>
          </p:txBody>
        </p:sp>
        <p:sp>
          <p:nvSpPr>
            <p:cNvPr id="20" name="TextBox 19">
              <a:extLst>
                <a:ext uri="{FF2B5EF4-FFF2-40B4-BE49-F238E27FC236}">
                  <a16:creationId xmlns:a16="http://schemas.microsoft.com/office/drawing/2014/main" id="{522D7E56-3937-2B19-5D18-FED8E357B933}"/>
                </a:ext>
              </a:extLst>
            </p:cNvPr>
            <p:cNvSpPr txBox="1"/>
            <p:nvPr/>
          </p:nvSpPr>
          <p:spPr>
            <a:xfrm>
              <a:off x="10478263" y="1916668"/>
              <a:ext cx="1122423" cy="369332"/>
            </a:xfrm>
            <a:prstGeom prst="rect">
              <a:avLst/>
            </a:prstGeom>
            <a:noFill/>
          </p:spPr>
          <p:txBody>
            <a:bodyPr wrap="none" rtlCol="0">
              <a:spAutoFit/>
            </a:bodyPr>
            <a:lstStyle/>
            <a:p>
              <a:r>
                <a:rPr lang="en-US" dirty="0"/>
                <a:t>RMARKER</a:t>
              </a:r>
            </a:p>
          </p:txBody>
        </p:sp>
        <p:sp>
          <p:nvSpPr>
            <p:cNvPr id="51" name="TextBox 50">
              <a:extLst>
                <a:ext uri="{FF2B5EF4-FFF2-40B4-BE49-F238E27FC236}">
                  <a16:creationId xmlns:a16="http://schemas.microsoft.com/office/drawing/2014/main" id="{889E2064-E464-2897-4C4F-FCCE018450E6}"/>
                </a:ext>
              </a:extLst>
            </p:cNvPr>
            <p:cNvSpPr txBox="1"/>
            <p:nvPr/>
          </p:nvSpPr>
          <p:spPr>
            <a:xfrm>
              <a:off x="7505699" y="1147287"/>
              <a:ext cx="793807" cy="369332"/>
            </a:xfrm>
            <a:prstGeom prst="rect">
              <a:avLst/>
            </a:prstGeom>
            <a:noFill/>
          </p:spPr>
          <p:txBody>
            <a:bodyPr wrap="none" rtlCol="0">
              <a:spAutoFit/>
            </a:bodyPr>
            <a:lstStyle/>
            <a:p>
              <a:r>
                <a:rPr lang="en-US" dirty="0"/>
                <a:t>Case 2</a:t>
              </a:r>
            </a:p>
          </p:txBody>
        </p:sp>
      </p:grpSp>
      <p:grpSp>
        <p:nvGrpSpPr>
          <p:cNvPr id="56" name="Group 55">
            <a:extLst>
              <a:ext uri="{FF2B5EF4-FFF2-40B4-BE49-F238E27FC236}">
                <a16:creationId xmlns:a16="http://schemas.microsoft.com/office/drawing/2014/main" id="{7F29FDAB-B7FE-550E-11CB-EA1D25105112}"/>
              </a:ext>
            </a:extLst>
          </p:cNvPr>
          <p:cNvGrpSpPr/>
          <p:nvPr/>
        </p:nvGrpSpPr>
        <p:grpSpPr>
          <a:xfrm>
            <a:off x="7684211" y="655695"/>
            <a:ext cx="3803323" cy="3017332"/>
            <a:chOff x="7684211" y="655695"/>
            <a:chExt cx="3803323" cy="3017332"/>
          </a:xfrm>
        </p:grpSpPr>
        <p:grpSp>
          <p:nvGrpSpPr>
            <p:cNvPr id="53" name="Group 52">
              <a:extLst>
                <a:ext uri="{FF2B5EF4-FFF2-40B4-BE49-F238E27FC236}">
                  <a16:creationId xmlns:a16="http://schemas.microsoft.com/office/drawing/2014/main" id="{9179C46C-FD52-3E4D-F04F-C8DE08286798}"/>
                </a:ext>
              </a:extLst>
            </p:cNvPr>
            <p:cNvGrpSpPr/>
            <p:nvPr/>
          </p:nvGrpSpPr>
          <p:grpSpPr>
            <a:xfrm>
              <a:off x="7706872" y="776950"/>
              <a:ext cx="3780662" cy="2896077"/>
              <a:chOff x="6944488" y="3847861"/>
              <a:chExt cx="3780662" cy="2896077"/>
            </a:xfrm>
          </p:grpSpPr>
          <p:grpSp>
            <p:nvGrpSpPr>
              <p:cNvPr id="52" name="Group 51">
                <a:extLst>
                  <a:ext uri="{FF2B5EF4-FFF2-40B4-BE49-F238E27FC236}">
                    <a16:creationId xmlns:a16="http://schemas.microsoft.com/office/drawing/2014/main" id="{7CCC63C1-BA1D-0052-811A-045115CA2A58}"/>
                  </a:ext>
                </a:extLst>
              </p:cNvPr>
              <p:cNvGrpSpPr/>
              <p:nvPr/>
            </p:nvGrpSpPr>
            <p:grpSpPr>
              <a:xfrm>
                <a:off x="7386636" y="3847861"/>
                <a:ext cx="3338514" cy="2896077"/>
                <a:chOff x="7386636" y="3792752"/>
                <a:chExt cx="3338514" cy="2896077"/>
              </a:xfrm>
            </p:grpSpPr>
            <p:sp>
              <p:nvSpPr>
                <p:cNvPr id="36" name="Rectangle 35">
                  <a:extLst>
                    <a:ext uri="{FF2B5EF4-FFF2-40B4-BE49-F238E27FC236}">
                      <a16:creationId xmlns:a16="http://schemas.microsoft.com/office/drawing/2014/main" id="{DE406B6F-775A-EF2A-B7A4-B1D643C7FDF4}"/>
                    </a:ext>
                  </a:extLst>
                </p:cNvPr>
                <p:cNvSpPr/>
                <p:nvPr/>
              </p:nvSpPr>
              <p:spPr>
                <a:xfrm>
                  <a:off x="7724775" y="4643097"/>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EFBC570-528C-371B-36FA-F1039460A763}"/>
                    </a:ext>
                  </a:extLst>
                </p:cNvPr>
                <p:cNvSpPr/>
                <p:nvPr/>
              </p:nvSpPr>
              <p:spPr>
                <a:xfrm>
                  <a:off x="9067800" y="4643097"/>
                  <a:ext cx="1343025" cy="533400"/>
                </a:xfrm>
                <a:prstGeom prst="rect">
                  <a:avLst/>
                </a:prstGeom>
                <a:noFill/>
                <a:ln w="28575">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103209B5-5648-3CD9-22B5-587E0CB8AF40}"/>
                    </a:ext>
                  </a:extLst>
                </p:cNvPr>
                <p:cNvSpPr/>
                <p:nvPr/>
              </p:nvSpPr>
              <p:spPr>
                <a:xfrm>
                  <a:off x="8039100" y="5357472"/>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E435493-6DD3-B307-07BC-8A22C37988A8}"/>
                    </a:ext>
                  </a:extLst>
                </p:cNvPr>
                <p:cNvSpPr/>
                <p:nvPr/>
              </p:nvSpPr>
              <p:spPr>
                <a:xfrm>
                  <a:off x="9382125" y="5357472"/>
                  <a:ext cx="1343025" cy="533400"/>
                </a:xfrm>
                <a:prstGeom prst="rect">
                  <a:avLst/>
                </a:prstGeom>
                <a:noFill/>
                <a:ln w="28575">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07A717D-EDB9-C890-32C1-1B800D682627}"/>
                    </a:ext>
                  </a:extLst>
                </p:cNvPr>
                <p:cNvSpPr txBox="1"/>
                <p:nvPr/>
              </p:nvSpPr>
              <p:spPr>
                <a:xfrm>
                  <a:off x="9085232" y="4693208"/>
                  <a:ext cx="1343024" cy="415498"/>
                </a:xfrm>
                <a:prstGeom prst="rect">
                  <a:avLst/>
                </a:prstGeom>
                <a:noFill/>
              </p:spPr>
              <p:txBody>
                <a:bodyPr wrap="square" rtlCol="0">
                  <a:spAutoFit/>
                </a:bodyPr>
                <a:lstStyle/>
                <a:p>
                  <a:r>
                    <a:rPr lang="en-US" sz="1050" dirty="0"/>
                    <a:t>slower clock RIF-A (partial)</a:t>
                  </a:r>
                </a:p>
              </p:txBody>
            </p:sp>
            <p:sp>
              <p:nvSpPr>
                <p:cNvPr id="41" name="TextBox 40">
                  <a:extLst>
                    <a:ext uri="{FF2B5EF4-FFF2-40B4-BE49-F238E27FC236}">
                      <a16:creationId xmlns:a16="http://schemas.microsoft.com/office/drawing/2014/main" id="{CC8C1784-0192-F297-3604-484B126D54EC}"/>
                    </a:ext>
                  </a:extLst>
                </p:cNvPr>
                <p:cNvSpPr txBox="1"/>
                <p:nvPr/>
              </p:nvSpPr>
              <p:spPr>
                <a:xfrm>
                  <a:off x="9409935" y="5430801"/>
                  <a:ext cx="1259175" cy="415498"/>
                </a:xfrm>
                <a:prstGeom prst="rect">
                  <a:avLst/>
                </a:prstGeom>
                <a:noFill/>
              </p:spPr>
              <p:txBody>
                <a:bodyPr wrap="square" rtlCol="0">
                  <a:spAutoFit/>
                </a:bodyPr>
                <a:lstStyle/>
                <a:p>
                  <a:r>
                    <a:rPr lang="en-US" sz="1050" dirty="0"/>
                    <a:t>slower clock RIF-B (partial)</a:t>
                  </a:r>
                </a:p>
              </p:txBody>
            </p:sp>
            <p:cxnSp>
              <p:nvCxnSpPr>
                <p:cNvPr id="42" name="Straight Arrow Connector 41">
                  <a:extLst>
                    <a:ext uri="{FF2B5EF4-FFF2-40B4-BE49-F238E27FC236}">
                      <a16:creationId xmlns:a16="http://schemas.microsoft.com/office/drawing/2014/main" id="{CB44278F-C760-39FA-FE10-D388D27915F0}"/>
                    </a:ext>
                  </a:extLst>
                </p:cNvPr>
                <p:cNvCxnSpPr>
                  <a:cxnSpLocks/>
                </p:cNvCxnSpPr>
                <p:nvPr/>
              </p:nvCxnSpPr>
              <p:spPr>
                <a:xfrm flipV="1">
                  <a:off x="7724775"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CF2AA282-46FB-D027-A8A8-4E1D1ACA8B02}"/>
                    </a:ext>
                  </a:extLst>
                </p:cNvPr>
                <p:cNvCxnSpPr>
                  <a:cxnSpLocks/>
                </p:cNvCxnSpPr>
                <p:nvPr/>
              </p:nvCxnSpPr>
              <p:spPr>
                <a:xfrm flipV="1">
                  <a:off x="8248650"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2071109-F94E-A4AB-A8E0-85BF3E5E4029}"/>
                    </a:ext>
                  </a:extLst>
                </p:cNvPr>
                <p:cNvCxnSpPr>
                  <a:cxnSpLocks/>
                </p:cNvCxnSpPr>
                <p:nvPr/>
              </p:nvCxnSpPr>
              <p:spPr>
                <a:xfrm flipV="1">
                  <a:off x="8029575" y="5147922"/>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5" name="Arrow: Down 44">
                  <a:extLst>
                    <a:ext uri="{FF2B5EF4-FFF2-40B4-BE49-F238E27FC236}">
                      <a16:creationId xmlns:a16="http://schemas.microsoft.com/office/drawing/2014/main" id="{2F9D7025-F6C4-63EB-3A67-80ADCB57E4AC}"/>
                    </a:ext>
                  </a:extLst>
                </p:cNvPr>
                <p:cNvSpPr/>
                <p:nvPr/>
              </p:nvSpPr>
              <p:spPr>
                <a:xfrm>
                  <a:off x="8991600" y="5959348"/>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Down 45">
                  <a:extLst>
                    <a:ext uri="{FF2B5EF4-FFF2-40B4-BE49-F238E27FC236}">
                      <a16:creationId xmlns:a16="http://schemas.microsoft.com/office/drawing/2014/main" id="{EFBF9A7C-3E9B-724D-28F0-0724E4E89A60}"/>
                    </a:ext>
                  </a:extLst>
                </p:cNvPr>
                <p:cNvSpPr/>
                <p:nvPr/>
              </p:nvSpPr>
              <p:spPr>
                <a:xfrm rot="10800000">
                  <a:off x="8872537" y="4143034"/>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9C2C045E-187F-2C41-2B05-6A4FF68CF303}"/>
                    </a:ext>
                  </a:extLst>
                </p:cNvPr>
                <p:cNvSpPr txBox="1"/>
                <p:nvPr/>
              </p:nvSpPr>
              <p:spPr>
                <a:xfrm>
                  <a:off x="8891587" y="3792752"/>
                  <a:ext cx="309700" cy="369332"/>
                </a:xfrm>
                <a:prstGeom prst="rect">
                  <a:avLst/>
                </a:prstGeom>
                <a:noFill/>
              </p:spPr>
              <p:txBody>
                <a:bodyPr wrap="none" rtlCol="0">
                  <a:spAutoFit/>
                </a:bodyPr>
                <a:lstStyle/>
                <a:p>
                  <a:r>
                    <a:rPr lang="en-US" dirty="0"/>
                    <a:t>B</a:t>
                  </a:r>
                </a:p>
              </p:txBody>
            </p:sp>
            <p:sp>
              <p:nvSpPr>
                <p:cNvPr id="48" name="TextBox 47">
                  <a:extLst>
                    <a:ext uri="{FF2B5EF4-FFF2-40B4-BE49-F238E27FC236}">
                      <a16:creationId xmlns:a16="http://schemas.microsoft.com/office/drawing/2014/main" id="{706B9946-C9B9-EB9C-90BF-D7C65096E5CE}"/>
                    </a:ext>
                  </a:extLst>
                </p:cNvPr>
                <p:cNvSpPr txBox="1"/>
                <p:nvPr/>
              </p:nvSpPr>
              <p:spPr>
                <a:xfrm>
                  <a:off x="9050445" y="6319497"/>
                  <a:ext cx="317716" cy="369332"/>
                </a:xfrm>
                <a:prstGeom prst="rect">
                  <a:avLst/>
                </a:prstGeom>
                <a:noFill/>
              </p:spPr>
              <p:txBody>
                <a:bodyPr wrap="square" rtlCol="0">
                  <a:spAutoFit/>
                </a:bodyPr>
                <a:lstStyle/>
                <a:p>
                  <a:r>
                    <a:rPr lang="en-US" dirty="0"/>
                    <a:t>A</a:t>
                  </a:r>
                </a:p>
              </p:txBody>
            </p:sp>
            <p:sp>
              <p:nvSpPr>
                <p:cNvPr id="49" name="TextBox 48">
                  <a:extLst>
                    <a:ext uri="{FF2B5EF4-FFF2-40B4-BE49-F238E27FC236}">
                      <a16:creationId xmlns:a16="http://schemas.microsoft.com/office/drawing/2014/main" id="{4B8AB247-2132-8680-A95B-DDD700E87EAC}"/>
                    </a:ext>
                  </a:extLst>
                </p:cNvPr>
                <p:cNvSpPr txBox="1"/>
                <p:nvPr/>
              </p:nvSpPr>
              <p:spPr>
                <a:xfrm>
                  <a:off x="7386636" y="4059624"/>
                  <a:ext cx="1225207" cy="369332"/>
                </a:xfrm>
                <a:prstGeom prst="rect">
                  <a:avLst/>
                </a:prstGeom>
                <a:noFill/>
              </p:spPr>
              <p:txBody>
                <a:bodyPr wrap="none" rtlCol="0">
                  <a:spAutoFit/>
                </a:bodyPr>
                <a:lstStyle/>
                <a:p>
                  <a:r>
                    <a:rPr lang="en-US" dirty="0"/>
                    <a:t>RMARKERS</a:t>
                  </a:r>
                </a:p>
              </p:txBody>
            </p:sp>
          </p:grpSp>
          <p:sp>
            <p:nvSpPr>
              <p:cNvPr id="50" name="TextBox 49">
                <a:extLst>
                  <a:ext uri="{FF2B5EF4-FFF2-40B4-BE49-F238E27FC236}">
                    <a16:creationId xmlns:a16="http://schemas.microsoft.com/office/drawing/2014/main" id="{7D63F94C-AF36-B60F-FDF1-82631833C48E}"/>
                  </a:ext>
                </a:extLst>
              </p:cNvPr>
              <p:cNvSpPr txBox="1"/>
              <p:nvPr/>
            </p:nvSpPr>
            <p:spPr>
              <a:xfrm>
                <a:off x="6944488" y="5201381"/>
                <a:ext cx="1122423" cy="369332"/>
              </a:xfrm>
              <a:prstGeom prst="rect">
                <a:avLst/>
              </a:prstGeom>
              <a:noFill/>
            </p:spPr>
            <p:txBody>
              <a:bodyPr wrap="none" rtlCol="0">
                <a:spAutoFit/>
              </a:bodyPr>
              <a:lstStyle/>
              <a:p>
                <a:r>
                  <a:rPr lang="en-US" dirty="0"/>
                  <a:t>RMARKER</a:t>
                </a:r>
              </a:p>
            </p:txBody>
          </p:sp>
        </p:grpSp>
        <p:sp>
          <p:nvSpPr>
            <p:cNvPr id="55" name="TextBox 54">
              <a:extLst>
                <a:ext uri="{FF2B5EF4-FFF2-40B4-BE49-F238E27FC236}">
                  <a16:creationId xmlns:a16="http://schemas.microsoft.com/office/drawing/2014/main" id="{CC3E88FC-73F8-42B5-617B-895F35D97045}"/>
                </a:ext>
              </a:extLst>
            </p:cNvPr>
            <p:cNvSpPr txBox="1"/>
            <p:nvPr/>
          </p:nvSpPr>
          <p:spPr>
            <a:xfrm>
              <a:off x="7684211" y="655695"/>
              <a:ext cx="793807" cy="369332"/>
            </a:xfrm>
            <a:prstGeom prst="rect">
              <a:avLst/>
            </a:prstGeom>
            <a:noFill/>
          </p:spPr>
          <p:txBody>
            <a:bodyPr wrap="none" rtlCol="0">
              <a:spAutoFit/>
            </a:bodyPr>
            <a:lstStyle/>
            <a:p>
              <a:r>
                <a:rPr lang="en-US" dirty="0"/>
                <a:t>Case 1</a:t>
              </a:r>
            </a:p>
          </p:txBody>
        </p:sp>
      </p:grpSp>
    </p:spTree>
    <p:extLst>
      <p:ext uri="{BB962C8B-B14F-4D97-AF65-F5344CB8AC3E}">
        <p14:creationId xmlns:p14="http://schemas.microsoft.com/office/powerpoint/2010/main" val="3050301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8358-FC46-8655-662C-B5E5818F4F86}"/>
              </a:ext>
            </a:extLst>
          </p:cNvPr>
          <p:cNvSpPr>
            <a:spLocks noGrp="1"/>
          </p:cNvSpPr>
          <p:nvPr>
            <p:ph type="title"/>
          </p:nvPr>
        </p:nvSpPr>
        <p:spPr>
          <a:xfrm>
            <a:off x="914400" y="415636"/>
            <a:ext cx="10363200" cy="1066800"/>
          </a:xfrm>
        </p:spPr>
        <p:txBody>
          <a:bodyPr/>
          <a:lstStyle/>
          <a:p>
            <a:r>
              <a:rPr lang="en-US" dirty="0"/>
              <a:t>Remedy 1: use a conservative result	</a:t>
            </a:r>
          </a:p>
        </p:txBody>
      </p:sp>
      <p:sp>
        <p:nvSpPr>
          <p:cNvPr id="3" name="Content Placeholder 2">
            <a:extLst>
              <a:ext uri="{FF2B5EF4-FFF2-40B4-BE49-F238E27FC236}">
                <a16:creationId xmlns:a16="http://schemas.microsoft.com/office/drawing/2014/main" id="{E35F14D2-61C8-50F5-C425-F95866ADF7E6}"/>
              </a:ext>
            </a:extLst>
          </p:cNvPr>
          <p:cNvSpPr>
            <a:spLocks noGrp="1"/>
          </p:cNvSpPr>
          <p:nvPr>
            <p:ph idx="1"/>
          </p:nvPr>
        </p:nvSpPr>
        <p:spPr>
          <a:xfrm>
            <a:off x="1123950" y="1482436"/>
            <a:ext cx="10363200" cy="4942609"/>
          </a:xfrm>
        </p:spPr>
        <p:txBody>
          <a:bodyPr/>
          <a:lstStyle/>
          <a:p>
            <a:r>
              <a:rPr lang="en-US" sz="2800" dirty="0"/>
              <a:t>If the receiver cannot determine the position of RIF pulses contributed to positive correlation near the RMARKERs, then 2 sets of RMARKERs are used for T</a:t>
            </a:r>
            <a:r>
              <a:rPr lang="en-US" sz="2800" baseline="-25000" dirty="0"/>
              <a:t>prop1 </a:t>
            </a:r>
            <a:r>
              <a:rPr lang="en-US" sz="2800" dirty="0"/>
              <a:t>and T</a:t>
            </a:r>
            <a:r>
              <a:rPr lang="en-US" sz="2800" baseline="-25000" dirty="0"/>
              <a:t>prop2</a:t>
            </a:r>
          </a:p>
          <a:p>
            <a:r>
              <a:rPr lang="en-US" sz="2800" dirty="0"/>
              <a:t>The two sets of RMAKERs can be located at near the beginning and near the end of RIF sequence to ensure a conservative estimation. </a:t>
            </a:r>
          </a:p>
          <a:p>
            <a:r>
              <a:rPr lang="en-US" sz="2800" dirty="0"/>
              <a:t>For example, for application wishing to verify distance between A &amp; B to be less than a threshold, </a:t>
            </a:r>
          </a:p>
          <a:p>
            <a:pPr marL="457200" lvl="1" indent="0">
              <a:buNone/>
            </a:pPr>
            <a:r>
              <a:rPr lang="en-US" sz="2400" dirty="0" err="1"/>
              <a:t>T</a:t>
            </a:r>
            <a:r>
              <a:rPr lang="en-US" sz="2400" baseline="-25000" dirty="0" err="1"/>
              <a:t>prop</a:t>
            </a:r>
            <a:r>
              <a:rPr lang="en-US" sz="2400" dirty="0"/>
              <a:t>=max(T</a:t>
            </a:r>
            <a:r>
              <a:rPr lang="en-US" sz="2400" baseline="-25000" dirty="0"/>
              <a:t>prop1 ,</a:t>
            </a:r>
            <a:r>
              <a:rPr lang="en-US" sz="2400" dirty="0"/>
              <a:t> T</a:t>
            </a:r>
            <a:r>
              <a:rPr lang="en-US" sz="2400" baseline="-25000" dirty="0"/>
              <a:t>prop2</a:t>
            </a:r>
            <a:r>
              <a:rPr lang="en-US" sz="2400" dirty="0"/>
              <a:t>)</a:t>
            </a:r>
          </a:p>
          <a:p>
            <a:pPr marL="339725" indent="-282575"/>
            <a:r>
              <a:rPr lang="en-US" sz="2800" dirty="0"/>
              <a:t>This has been proposed in [2]</a:t>
            </a:r>
          </a:p>
          <a:p>
            <a:pPr marL="514350" indent="-457200"/>
            <a:endParaRPr lang="en-US" sz="2800" dirty="0"/>
          </a:p>
        </p:txBody>
      </p:sp>
    </p:spTree>
    <p:extLst>
      <p:ext uri="{BB962C8B-B14F-4D97-AF65-F5344CB8AC3E}">
        <p14:creationId xmlns:p14="http://schemas.microsoft.com/office/powerpoint/2010/main" val="2382192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008F-697B-00D8-C545-122832DE7607}"/>
              </a:ext>
            </a:extLst>
          </p:cNvPr>
          <p:cNvSpPr>
            <a:spLocks noGrp="1"/>
          </p:cNvSpPr>
          <p:nvPr>
            <p:ph type="title"/>
          </p:nvPr>
        </p:nvSpPr>
        <p:spPr>
          <a:xfrm>
            <a:off x="474466" y="228769"/>
            <a:ext cx="10515600" cy="1325563"/>
          </a:xfrm>
        </p:spPr>
        <p:txBody>
          <a:bodyPr/>
          <a:lstStyle/>
          <a:p>
            <a:r>
              <a:rPr lang="en-US" sz="2800" dirty="0"/>
              <a:t>Remedy 2: compare reports with CFO estimation</a:t>
            </a:r>
          </a:p>
        </p:txBody>
      </p:sp>
      <p:sp>
        <p:nvSpPr>
          <p:cNvPr id="3" name="Content Placeholder 2">
            <a:extLst>
              <a:ext uri="{FF2B5EF4-FFF2-40B4-BE49-F238E27FC236}">
                <a16:creationId xmlns:a16="http://schemas.microsoft.com/office/drawing/2014/main" id="{9E479E54-B7C9-DF51-76C6-7354F373D022}"/>
              </a:ext>
            </a:extLst>
          </p:cNvPr>
          <p:cNvSpPr>
            <a:spLocks noGrp="1"/>
          </p:cNvSpPr>
          <p:nvPr>
            <p:ph idx="1"/>
          </p:nvPr>
        </p:nvSpPr>
        <p:spPr>
          <a:xfrm>
            <a:off x="474468" y="1181753"/>
            <a:ext cx="7570306" cy="5588326"/>
          </a:xfrm>
        </p:spPr>
        <p:txBody>
          <a:bodyPr>
            <a:normAutofit fontScale="47500" lnSpcReduction="20000"/>
          </a:bodyPr>
          <a:lstStyle/>
          <a:p>
            <a:pPr>
              <a:lnSpc>
                <a:spcPct val="120000"/>
              </a:lnSpc>
              <a:spcBef>
                <a:spcPts val="0"/>
              </a:spcBef>
              <a:spcAft>
                <a:spcPts val="600"/>
              </a:spcAft>
            </a:pPr>
            <a:r>
              <a:rPr lang="en-US" dirty="0"/>
              <a:t>A compares T</a:t>
            </a:r>
            <a:r>
              <a:rPr lang="en-US" baseline="-25000" dirty="0"/>
              <a:t>round2</a:t>
            </a:r>
            <a:r>
              <a:rPr lang="en-US" dirty="0"/>
              <a:t> +T</a:t>
            </a:r>
            <a:r>
              <a:rPr lang="en-US" baseline="-25000" dirty="0"/>
              <a:t>reply1 </a:t>
            </a:r>
            <a:r>
              <a:rPr lang="en-US" dirty="0"/>
              <a:t>in the report from B, and the interval D= (T</a:t>
            </a:r>
            <a:r>
              <a:rPr lang="en-US" baseline="-25000" dirty="0"/>
              <a:t>round1</a:t>
            </a:r>
            <a:r>
              <a:rPr lang="en-US" dirty="0"/>
              <a:t> +T</a:t>
            </a:r>
            <a:r>
              <a:rPr lang="en-US" baseline="-25000" dirty="0"/>
              <a:t>reply2</a:t>
            </a:r>
            <a:r>
              <a:rPr lang="en-US" dirty="0"/>
              <a:t>) corrected to B’s clock, to detect any discrepancies</a:t>
            </a:r>
          </a:p>
          <a:p>
            <a:pPr>
              <a:lnSpc>
                <a:spcPct val="120000"/>
              </a:lnSpc>
              <a:spcBef>
                <a:spcPts val="0"/>
              </a:spcBef>
              <a:spcAft>
                <a:spcPts val="600"/>
              </a:spcAft>
            </a:pPr>
            <a:r>
              <a:rPr lang="en-US" dirty="0"/>
              <a:t>For example,  </a:t>
            </a:r>
          </a:p>
          <a:p>
            <a:pPr marL="460375" indent="-174625">
              <a:lnSpc>
                <a:spcPct val="120000"/>
              </a:lnSpc>
              <a:spcBef>
                <a:spcPts val="0"/>
              </a:spcBef>
              <a:spcAft>
                <a:spcPts val="600"/>
              </a:spcAft>
            </a:pPr>
            <a:r>
              <a:rPr lang="en-US" dirty="0"/>
              <a:t>A detects discrepancy larger than a margin between: </a:t>
            </a:r>
          </a:p>
          <a:p>
            <a:pPr marL="974725" lvl="2" indent="-174625">
              <a:lnSpc>
                <a:spcPct val="120000"/>
              </a:lnSpc>
              <a:spcBef>
                <a:spcPts val="0"/>
              </a:spcBef>
              <a:spcAft>
                <a:spcPts val="600"/>
              </a:spcAft>
            </a:pPr>
            <a:r>
              <a:rPr lang="en-US" sz="3200" dirty="0"/>
              <a:t>(T</a:t>
            </a:r>
            <a:r>
              <a:rPr lang="en-US" sz="3200" baseline="-25000" dirty="0"/>
              <a:t>round2</a:t>
            </a:r>
            <a:r>
              <a:rPr lang="en-US" sz="3200" dirty="0"/>
              <a:t> +T</a:t>
            </a:r>
            <a:r>
              <a:rPr lang="en-US" sz="3200" baseline="-25000" dirty="0"/>
              <a:t>reply1</a:t>
            </a:r>
            <a:r>
              <a:rPr lang="en-US" sz="3200" dirty="0"/>
              <a:t>) in report </a:t>
            </a:r>
          </a:p>
          <a:p>
            <a:pPr marL="974725" lvl="2" indent="-174625">
              <a:lnSpc>
                <a:spcPct val="120000"/>
              </a:lnSpc>
              <a:spcBef>
                <a:spcPts val="0"/>
              </a:spcBef>
              <a:spcAft>
                <a:spcPts val="600"/>
              </a:spcAft>
            </a:pPr>
            <a:r>
              <a:rPr lang="en-US" sz="3200" dirty="0"/>
              <a:t> (1+</a:t>
            </a:r>
            <a:r>
              <a:rPr lang="el-GR" sz="3200" dirty="0"/>
              <a:t>δ</a:t>
            </a:r>
            <a:r>
              <a:rPr lang="en-US" sz="3200" dirty="0"/>
              <a:t>)D, </a:t>
            </a:r>
            <a:r>
              <a:rPr lang="el-GR" sz="3200" dirty="0"/>
              <a:t>δ</a:t>
            </a:r>
            <a:r>
              <a:rPr lang="en-US" sz="3200" dirty="0"/>
              <a:t> is the estimated CFO used for coherently combining RSF/RIF from B</a:t>
            </a:r>
          </a:p>
          <a:p>
            <a:pPr marL="460375" indent="-174625">
              <a:lnSpc>
                <a:spcPct val="120000"/>
              </a:lnSpc>
              <a:spcBef>
                <a:spcPts val="0"/>
              </a:spcBef>
              <a:spcAft>
                <a:spcPts val="600"/>
              </a:spcAft>
            </a:pPr>
            <a:r>
              <a:rPr lang="en-US" dirty="0"/>
              <a:t>For case 1, </a:t>
            </a:r>
            <a:r>
              <a:rPr lang="el-GR" dirty="0"/>
              <a:t>δ</a:t>
            </a:r>
            <a:r>
              <a:rPr lang="en-US" dirty="0"/>
              <a:t>&lt;0 (i.e. MITM sends slowed RIF to A), but (T</a:t>
            </a:r>
            <a:r>
              <a:rPr lang="en-US" baseline="-25000" dirty="0"/>
              <a:t>round2</a:t>
            </a:r>
            <a:r>
              <a:rPr lang="en-US" dirty="0"/>
              <a:t> +T</a:t>
            </a:r>
            <a:r>
              <a:rPr lang="en-US" baseline="-25000" dirty="0"/>
              <a:t>reply1</a:t>
            </a:r>
            <a:r>
              <a:rPr lang="en-US" dirty="0"/>
              <a:t>) &gt;D (i.e. MITM sends slowed RIF to B), then (T</a:t>
            </a:r>
            <a:r>
              <a:rPr lang="en-US" baseline="-25000" dirty="0"/>
              <a:t>round2</a:t>
            </a:r>
            <a:r>
              <a:rPr lang="en-US" dirty="0"/>
              <a:t> +T</a:t>
            </a:r>
            <a:r>
              <a:rPr lang="en-US" baseline="-25000" dirty="0"/>
              <a:t>reply1</a:t>
            </a:r>
            <a:r>
              <a:rPr lang="en-US" dirty="0"/>
              <a:t>) &gt;(1 +</a:t>
            </a:r>
            <a:r>
              <a:rPr lang="el-GR" dirty="0"/>
              <a:t>δ</a:t>
            </a:r>
            <a:r>
              <a:rPr lang="en-US" dirty="0"/>
              <a:t>)D + margin, is detected by A</a:t>
            </a:r>
          </a:p>
          <a:p>
            <a:pPr marL="860425" lvl="1" indent="-173038">
              <a:lnSpc>
                <a:spcPct val="120000"/>
              </a:lnSpc>
              <a:spcBef>
                <a:spcPts val="0"/>
              </a:spcBef>
              <a:spcAft>
                <a:spcPts val="600"/>
              </a:spcAft>
            </a:pPr>
            <a:r>
              <a:rPr lang="en-US" dirty="0">
                <a:solidFill>
                  <a:srgbClr val="FF0000"/>
                </a:solidFill>
              </a:rPr>
              <a:t>Based on received signal, A thinks B’s clock is slower, but the reported values from B indicate the B's clock is faster This discrepancy signals an attack.</a:t>
            </a:r>
          </a:p>
          <a:p>
            <a:pPr marL="460375" indent="-174625">
              <a:lnSpc>
                <a:spcPct val="120000"/>
              </a:lnSpc>
              <a:spcBef>
                <a:spcPts val="0"/>
              </a:spcBef>
              <a:spcAft>
                <a:spcPts val="600"/>
              </a:spcAft>
            </a:pPr>
            <a:r>
              <a:rPr lang="en-US" dirty="0"/>
              <a:t>For case 2, δ&gt;0 (i.e. MITM sends faster RIF to A), (T</a:t>
            </a:r>
            <a:r>
              <a:rPr lang="en-US" baseline="-25000" dirty="0"/>
              <a:t>round2</a:t>
            </a:r>
            <a:r>
              <a:rPr lang="en-US" dirty="0"/>
              <a:t> +T</a:t>
            </a:r>
            <a:r>
              <a:rPr lang="en-US" baseline="-25000" dirty="0"/>
              <a:t>reply1</a:t>
            </a:r>
            <a:r>
              <a:rPr lang="en-US" dirty="0"/>
              <a:t>) &lt;D (i.e. MITM sends faster RIF to B), then (T</a:t>
            </a:r>
            <a:r>
              <a:rPr lang="en-US" baseline="-25000" dirty="0"/>
              <a:t>round2</a:t>
            </a:r>
            <a:r>
              <a:rPr lang="en-US" dirty="0"/>
              <a:t> +T</a:t>
            </a:r>
            <a:r>
              <a:rPr lang="en-US" baseline="-25000" dirty="0"/>
              <a:t>reply1</a:t>
            </a:r>
            <a:r>
              <a:rPr lang="en-US" dirty="0"/>
              <a:t>) &lt;(1 +δ)D – margin, is detected by A</a:t>
            </a:r>
          </a:p>
          <a:p>
            <a:pPr marL="860425" lvl="1" indent="-234950">
              <a:lnSpc>
                <a:spcPct val="120000"/>
              </a:lnSpc>
              <a:spcBef>
                <a:spcPts val="0"/>
              </a:spcBef>
              <a:spcAft>
                <a:spcPts val="600"/>
              </a:spcAft>
            </a:pPr>
            <a:r>
              <a:rPr lang="en-US" dirty="0">
                <a:solidFill>
                  <a:srgbClr val="FF0000"/>
                </a:solidFill>
              </a:rPr>
              <a:t>Based on received signal, A thinks B’s clock is faster, but the reported values from B indicate the B's clock is slower. This discrepancy signals an attack.</a:t>
            </a:r>
          </a:p>
          <a:p>
            <a:pPr>
              <a:lnSpc>
                <a:spcPct val="120000"/>
              </a:lnSpc>
              <a:spcBef>
                <a:spcPts val="0"/>
              </a:spcBef>
              <a:spcAft>
                <a:spcPts val="600"/>
              </a:spcAft>
            </a:pPr>
            <a:r>
              <a:rPr lang="en-US" dirty="0"/>
              <a:t>If discrepancy is detected by A, A indicates to B the ranging is unreliable, and/or does not report T</a:t>
            </a:r>
            <a:r>
              <a:rPr lang="en-US" baseline="-25000" dirty="0"/>
              <a:t>round1</a:t>
            </a:r>
            <a:r>
              <a:rPr lang="en-US" dirty="0"/>
              <a:t> or T</a:t>
            </a:r>
            <a:r>
              <a:rPr lang="en-US" baseline="-25000" dirty="0"/>
              <a:t>reply2 </a:t>
            </a:r>
            <a:r>
              <a:rPr lang="en-US" dirty="0"/>
              <a:t>to B</a:t>
            </a:r>
          </a:p>
          <a:p>
            <a:pPr lvl="1">
              <a:lnSpc>
                <a:spcPct val="120000"/>
              </a:lnSpc>
              <a:spcBef>
                <a:spcPts val="0"/>
              </a:spcBef>
              <a:spcAft>
                <a:spcPts val="600"/>
              </a:spcAft>
            </a:pPr>
            <a:r>
              <a:rPr lang="en-US" dirty="0"/>
              <a:t>The unreliable indication could be in a protected message after the report message(s)</a:t>
            </a:r>
          </a:p>
        </p:txBody>
      </p:sp>
      <p:pic>
        <p:nvPicPr>
          <p:cNvPr id="51" name="Picture 50">
            <a:extLst>
              <a:ext uri="{FF2B5EF4-FFF2-40B4-BE49-F238E27FC236}">
                <a16:creationId xmlns:a16="http://schemas.microsoft.com/office/drawing/2014/main" id="{589B4C18-6C3A-2A95-B418-039740E1F116}"/>
              </a:ext>
            </a:extLst>
          </p:cNvPr>
          <p:cNvPicPr>
            <a:picLocks noChangeAspect="1"/>
          </p:cNvPicPr>
          <p:nvPr/>
        </p:nvPicPr>
        <p:blipFill>
          <a:blip r:embed="rId3"/>
          <a:stretch>
            <a:fillRect/>
          </a:stretch>
        </p:blipFill>
        <p:spPr>
          <a:xfrm>
            <a:off x="7744959" y="1633279"/>
            <a:ext cx="4253650" cy="1748074"/>
          </a:xfrm>
          <a:prstGeom prst="rect">
            <a:avLst/>
          </a:prstGeom>
        </p:spPr>
      </p:pic>
    </p:spTree>
    <p:extLst>
      <p:ext uri="{BB962C8B-B14F-4D97-AF65-F5344CB8AC3E}">
        <p14:creationId xmlns:p14="http://schemas.microsoft.com/office/powerpoint/2010/main" val="41477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C502-4D67-40AD-2EBF-B4DF540F0D1F}"/>
              </a:ext>
            </a:extLst>
          </p:cNvPr>
          <p:cNvSpPr>
            <a:spLocks noGrp="1"/>
          </p:cNvSpPr>
          <p:nvPr>
            <p:ph type="title"/>
          </p:nvPr>
        </p:nvSpPr>
        <p:spPr/>
        <p:txBody>
          <a:bodyPr/>
          <a:lstStyle/>
          <a:p>
            <a:r>
              <a:rPr lang="en-US" dirty="0"/>
              <a:t>Cases not fixed by remedy 1&amp;2 </a:t>
            </a:r>
          </a:p>
        </p:txBody>
      </p:sp>
      <p:sp>
        <p:nvSpPr>
          <p:cNvPr id="3" name="Content Placeholder 2">
            <a:extLst>
              <a:ext uri="{FF2B5EF4-FFF2-40B4-BE49-F238E27FC236}">
                <a16:creationId xmlns:a16="http://schemas.microsoft.com/office/drawing/2014/main" id="{1088B503-BF1F-30E1-347A-920324CF538D}"/>
              </a:ext>
            </a:extLst>
          </p:cNvPr>
          <p:cNvSpPr>
            <a:spLocks noGrp="1"/>
          </p:cNvSpPr>
          <p:nvPr>
            <p:ph idx="1"/>
          </p:nvPr>
        </p:nvSpPr>
        <p:spPr>
          <a:xfrm>
            <a:off x="914400" y="1981200"/>
            <a:ext cx="6300316" cy="4114800"/>
          </a:xfrm>
        </p:spPr>
        <p:txBody>
          <a:bodyPr/>
          <a:lstStyle/>
          <a:p>
            <a:r>
              <a:rPr lang="en-US" sz="2400" dirty="0"/>
              <a:t>Attacker matches CFO of the replayed partial RIFs sequence (one faster than B’s clock, one slower than A’s clock, and replayed at different parts of sequence)</a:t>
            </a:r>
          </a:p>
          <a:p>
            <a:r>
              <a:rPr lang="en-US" sz="2400" dirty="0"/>
              <a:t>Case 3 is an example</a:t>
            </a:r>
          </a:p>
          <a:p>
            <a:pPr lvl="1"/>
            <a:r>
              <a:rPr lang="en-US" sz="2000" dirty="0"/>
              <a:t>If y&lt;x, distance reduction is still possible </a:t>
            </a:r>
          </a:p>
          <a:p>
            <a:endParaRPr lang="en-US" dirty="0"/>
          </a:p>
        </p:txBody>
      </p:sp>
      <p:grpSp>
        <p:nvGrpSpPr>
          <p:cNvPr id="4" name="Group 3">
            <a:extLst>
              <a:ext uri="{FF2B5EF4-FFF2-40B4-BE49-F238E27FC236}">
                <a16:creationId xmlns:a16="http://schemas.microsoft.com/office/drawing/2014/main" id="{0AE9EE07-11A7-DDDD-5116-48DCD4A55532}"/>
              </a:ext>
            </a:extLst>
          </p:cNvPr>
          <p:cNvGrpSpPr/>
          <p:nvPr/>
        </p:nvGrpSpPr>
        <p:grpSpPr>
          <a:xfrm>
            <a:off x="7788013" y="1554527"/>
            <a:ext cx="4047535" cy="2896077"/>
            <a:chOff x="7439999" y="776950"/>
            <a:chExt cx="4047535" cy="2896077"/>
          </a:xfrm>
        </p:grpSpPr>
        <p:grpSp>
          <p:nvGrpSpPr>
            <p:cNvPr id="5" name="Group 4">
              <a:extLst>
                <a:ext uri="{FF2B5EF4-FFF2-40B4-BE49-F238E27FC236}">
                  <a16:creationId xmlns:a16="http://schemas.microsoft.com/office/drawing/2014/main" id="{D04C7A80-B095-CB07-813B-681A827FCDEB}"/>
                </a:ext>
              </a:extLst>
            </p:cNvPr>
            <p:cNvGrpSpPr/>
            <p:nvPr/>
          </p:nvGrpSpPr>
          <p:grpSpPr>
            <a:xfrm>
              <a:off x="7706872" y="776950"/>
              <a:ext cx="3780662" cy="2896077"/>
              <a:chOff x="6944488" y="3847861"/>
              <a:chExt cx="3780662" cy="2896077"/>
            </a:xfrm>
          </p:grpSpPr>
          <p:grpSp>
            <p:nvGrpSpPr>
              <p:cNvPr id="7" name="Group 6">
                <a:extLst>
                  <a:ext uri="{FF2B5EF4-FFF2-40B4-BE49-F238E27FC236}">
                    <a16:creationId xmlns:a16="http://schemas.microsoft.com/office/drawing/2014/main" id="{94D6EA09-2D8D-B4DB-80DE-A8DFED4DD83B}"/>
                  </a:ext>
                </a:extLst>
              </p:cNvPr>
              <p:cNvGrpSpPr/>
              <p:nvPr/>
            </p:nvGrpSpPr>
            <p:grpSpPr>
              <a:xfrm>
                <a:off x="7386636" y="3847861"/>
                <a:ext cx="3338514" cy="2896077"/>
                <a:chOff x="7386636" y="3792752"/>
                <a:chExt cx="3338514" cy="2896077"/>
              </a:xfrm>
            </p:grpSpPr>
            <p:sp>
              <p:nvSpPr>
                <p:cNvPr id="9" name="Rectangle 8">
                  <a:extLst>
                    <a:ext uri="{FF2B5EF4-FFF2-40B4-BE49-F238E27FC236}">
                      <a16:creationId xmlns:a16="http://schemas.microsoft.com/office/drawing/2014/main" id="{AC818DAD-17D3-15AC-85B9-D6548AEFEE77}"/>
                    </a:ext>
                  </a:extLst>
                </p:cNvPr>
                <p:cNvSpPr/>
                <p:nvPr/>
              </p:nvSpPr>
              <p:spPr>
                <a:xfrm>
                  <a:off x="9067799" y="4665838"/>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4F9FE0D-B79F-8728-9339-51C68648CF62}"/>
                    </a:ext>
                  </a:extLst>
                </p:cNvPr>
                <p:cNvSpPr/>
                <p:nvPr/>
              </p:nvSpPr>
              <p:spPr>
                <a:xfrm>
                  <a:off x="7728584" y="4661775"/>
                  <a:ext cx="1343025" cy="533400"/>
                </a:xfrm>
                <a:prstGeom prst="rect">
                  <a:avLst/>
                </a:prstGeom>
                <a:noFill/>
                <a:ln w="28575">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BC23C4-AE54-8FDE-BEAF-374E839ED991}"/>
                    </a:ext>
                  </a:extLst>
                </p:cNvPr>
                <p:cNvSpPr/>
                <p:nvPr/>
              </p:nvSpPr>
              <p:spPr>
                <a:xfrm>
                  <a:off x="8039100" y="5357472"/>
                  <a:ext cx="1343025" cy="533400"/>
                </a:xfrm>
                <a:prstGeom prst="rect">
                  <a:avLst/>
                </a:prstGeom>
                <a:noFill/>
                <a:ln w="2857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9CE107A-4E00-88D8-467D-48CA4432DD02}"/>
                    </a:ext>
                  </a:extLst>
                </p:cNvPr>
                <p:cNvSpPr/>
                <p:nvPr/>
              </p:nvSpPr>
              <p:spPr>
                <a:xfrm>
                  <a:off x="9382125" y="5357472"/>
                  <a:ext cx="1343025" cy="533400"/>
                </a:xfrm>
                <a:prstGeom prst="rect">
                  <a:avLst/>
                </a:prstGeom>
                <a:noFill/>
                <a:ln w="28575">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75855CD-E710-5FDF-5D8E-D115BEE22B9E}"/>
                    </a:ext>
                  </a:extLst>
                </p:cNvPr>
                <p:cNvSpPr txBox="1"/>
                <p:nvPr/>
              </p:nvSpPr>
              <p:spPr>
                <a:xfrm>
                  <a:off x="7796213" y="4705009"/>
                  <a:ext cx="1343024" cy="415498"/>
                </a:xfrm>
                <a:prstGeom prst="rect">
                  <a:avLst/>
                </a:prstGeom>
                <a:noFill/>
              </p:spPr>
              <p:txBody>
                <a:bodyPr wrap="square" rtlCol="0">
                  <a:spAutoFit/>
                </a:bodyPr>
                <a:lstStyle/>
                <a:p>
                  <a:r>
                    <a:rPr lang="en-US" sz="1050" dirty="0"/>
                    <a:t>delayed and faster clock RIF-A (partial)</a:t>
                  </a:r>
                </a:p>
              </p:txBody>
            </p:sp>
            <p:sp>
              <p:nvSpPr>
                <p:cNvPr id="14" name="TextBox 13">
                  <a:extLst>
                    <a:ext uri="{FF2B5EF4-FFF2-40B4-BE49-F238E27FC236}">
                      <a16:creationId xmlns:a16="http://schemas.microsoft.com/office/drawing/2014/main" id="{B02DA997-44C5-202A-7503-CBBB7411E602}"/>
                    </a:ext>
                  </a:extLst>
                </p:cNvPr>
                <p:cNvSpPr txBox="1"/>
                <p:nvPr/>
              </p:nvSpPr>
              <p:spPr>
                <a:xfrm>
                  <a:off x="9438164" y="5350338"/>
                  <a:ext cx="1259175" cy="415498"/>
                </a:xfrm>
                <a:prstGeom prst="rect">
                  <a:avLst/>
                </a:prstGeom>
                <a:noFill/>
              </p:spPr>
              <p:txBody>
                <a:bodyPr wrap="square" rtlCol="0">
                  <a:spAutoFit/>
                </a:bodyPr>
                <a:lstStyle/>
                <a:p>
                  <a:r>
                    <a:rPr lang="en-US" sz="1050" dirty="0"/>
                    <a:t>slower clock RIF-B (partial)</a:t>
                  </a:r>
                </a:p>
              </p:txBody>
            </p:sp>
            <p:cxnSp>
              <p:nvCxnSpPr>
                <p:cNvPr id="15" name="Straight Arrow Connector 14">
                  <a:extLst>
                    <a:ext uri="{FF2B5EF4-FFF2-40B4-BE49-F238E27FC236}">
                      <a16:creationId xmlns:a16="http://schemas.microsoft.com/office/drawing/2014/main" id="{CFA7F539-BF73-A4C7-0794-B0D3424D2221}"/>
                    </a:ext>
                  </a:extLst>
                </p:cNvPr>
                <p:cNvCxnSpPr>
                  <a:cxnSpLocks/>
                </p:cNvCxnSpPr>
                <p:nvPr/>
              </p:nvCxnSpPr>
              <p:spPr>
                <a:xfrm flipV="1">
                  <a:off x="7724775"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6798FDA-B2E1-F0DE-5FDB-ADEA961C8200}"/>
                    </a:ext>
                  </a:extLst>
                </p:cNvPr>
                <p:cNvCxnSpPr>
                  <a:cxnSpLocks/>
                </p:cNvCxnSpPr>
                <p:nvPr/>
              </p:nvCxnSpPr>
              <p:spPr>
                <a:xfrm flipV="1">
                  <a:off x="8248650" y="4433547"/>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FE692E7-5A1F-B130-207D-4BDBB2806917}"/>
                    </a:ext>
                  </a:extLst>
                </p:cNvPr>
                <p:cNvCxnSpPr>
                  <a:cxnSpLocks/>
                </p:cNvCxnSpPr>
                <p:nvPr/>
              </p:nvCxnSpPr>
              <p:spPr>
                <a:xfrm flipV="1">
                  <a:off x="8029575" y="5147922"/>
                  <a:ext cx="0" cy="7429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Arrow: Down 17">
                  <a:extLst>
                    <a:ext uri="{FF2B5EF4-FFF2-40B4-BE49-F238E27FC236}">
                      <a16:creationId xmlns:a16="http://schemas.microsoft.com/office/drawing/2014/main" id="{37738228-C32C-3FDE-7304-6A0417CE05D0}"/>
                    </a:ext>
                  </a:extLst>
                </p:cNvPr>
                <p:cNvSpPr/>
                <p:nvPr/>
              </p:nvSpPr>
              <p:spPr>
                <a:xfrm>
                  <a:off x="8991600" y="5959348"/>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Down 18">
                  <a:extLst>
                    <a:ext uri="{FF2B5EF4-FFF2-40B4-BE49-F238E27FC236}">
                      <a16:creationId xmlns:a16="http://schemas.microsoft.com/office/drawing/2014/main" id="{B20DD9FE-6284-3484-C555-5B32EE6F7ADB}"/>
                    </a:ext>
                  </a:extLst>
                </p:cNvPr>
                <p:cNvSpPr/>
                <p:nvPr/>
              </p:nvSpPr>
              <p:spPr>
                <a:xfrm rot="10800000">
                  <a:off x="8872537" y="4143034"/>
                  <a:ext cx="390525" cy="409575"/>
                </a:xfrm>
                <a:prstGeom prst="down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44F414B-2DC2-F27B-709B-1DADCB39CF84}"/>
                    </a:ext>
                  </a:extLst>
                </p:cNvPr>
                <p:cNvSpPr txBox="1"/>
                <p:nvPr/>
              </p:nvSpPr>
              <p:spPr>
                <a:xfrm>
                  <a:off x="8891587" y="3792752"/>
                  <a:ext cx="309700" cy="369332"/>
                </a:xfrm>
                <a:prstGeom prst="rect">
                  <a:avLst/>
                </a:prstGeom>
                <a:noFill/>
              </p:spPr>
              <p:txBody>
                <a:bodyPr wrap="none" rtlCol="0">
                  <a:spAutoFit/>
                </a:bodyPr>
                <a:lstStyle/>
                <a:p>
                  <a:r>
                    <a:rPr lang="en-US" dirty="0"/>
                    <a:t>B</a:t>
                  </a:r>
                </a:p>
              </p:txBody>
            </p:sp>
            <p:sp>
              <p:nvSpPr>
                <p:cNvPr id="21" name="TextBox 20">
                  <a:extLst>
                    <a:ext uri="{FF2B5EF4-FFF2-40B4-BE49-F238E27FC236}">
                      <a16:creationId xmlns:a16="http://schemas.microsoft.com/office/drawing/2014/main" id="{F475DA8B-0927-8D95-44A6-91E5C7ADC095}"/>
                    </a:ext>
                  </a:extLst>
                </p:cNvPr>
                <p:cNvSpPr txBox="1"/>
                <p:nvPr/>
              </p:nvSpPr>
              <p:spPr>
                <a:xfrm>
                  <a:off x="9050445" y="6319497"/>
                  <a:ext cx="317716" cy="369332"/>
                </a:xfrm>
                <a:prstGeom prst="rect">
                  <a:avLst/>
                </a:prstGeom>
                <a:noFill/>
              </p:spPr>
              <p:txBody>
                <a:bodyPr wrap="square" rtlCol="0">
                  <a:spAutoFit/>
                </a:bodyPr>
                <a:lstStyle/>
                <a:p>
                  <a:r>
                    <a:rPr lang="en-US" dirty="0"/>
                    <a:t>A</a:t>
                  </a:r>
                </a:p>
              </p:txBody>
            </p:sp>
            <p:sp>
              <p:nvSpPr>
                <p:cNvPr id="22" name="TextBox 21">
                  <a:extLst>
                    <a:ext uri="{FF2B5EF4-FFF2-40B4-BE49-F238E27FC236}">
                      <a16:creationId xmlns:a16="http://schemas.microsoft.com/office/drawing/2014/main" id="{D9A56A59-EA0A-5016-2FD5-4415A929986C}"/>
                    </a:ext>
                  </a:extLst>
                </p:cNvPr>
                <p:cNvSpPr txBox="1"/>
                <p:nvPr/>
              </p:nvSpPr>
              <p:spPr>
                <a:xfrm>
                  <a:off x="7386636" y="4059624"/>
                  <a:ext cx="1225207" cy="369332"/>
                </a:xfrm>
                <a:prstGeom prst="rect">
                  <a:avLst/>
                </a:prstGeom>
                <a:noFill/>
              </p:spPr>
              <p:txBody>
                <a:bodyPr wrap="none" rtlCol="0">
                  <a:spAutoFit/>
                </a:bodyPr>
                <a:lstStyle/>
                <a:p>
                  <a:r>
                    <a:rPr lang="en-US" dirty="0"/>
                    <a:t>RMARKERS</a:t>
                  </a:r>
                </a:p>
              </p:txBody>
            </p:sp>
          </p:grpSp>
          <p:sp>
            <p:nvSpPr>
              <p:cNvPr id="8" name="TextBox 7">
                <a:extLst>
                  <a:ext uri="{FF2B5EF4-FFF2-40B4-BE49-F238E27FC236}">
                    <a16:creationId xmlns:a16="http://schemas.microsoft.com/office/drawing/2014/main" id="{DB0716E8-0150-C9F1-1D46-EDC392A1854D}"/>
                  </a:ext>
                </a:extLst>
              </p:cNvPr>
              <p:cNvSpPr txBox="1"/>
              <p:nvPr/>
            </p:nvSpPr>
            <p:spPr>
              <a:xfrm>
                <a:off x="6944488" y="5201381"/>
                <a:ext cx="1122423" cy="369332"/>
              </a:xfrm>
              <a:prstGeom prst="rect">
                <a:avLst/>
              </a:prstGeom>
              <a:noFill/>
            </p:spPr>
            <p:txBody>
              <a:bodyPr wrap="none" rtlCol="0">
                <a:spAutoFit/>
              </a:bodyPr>
              <a:lstStyle/>
              <a:p>
                <a:r>
                  <a:rPr lang="en-US" dirty="0"/>
                  <a:t>RMARKER</a:t>
                </a:r>
              </a:p>
            </p:txBody>
          </p:sp>
        </p:grpSp>
        <p:sp>
          <p:nvSpPr>
            <p:cNvPr id="6" name="TextBox 5">
              <a:extLst>
                <a:ext uri="{FF2B5EF4-FFF2-40B4-BE49-F238E27FC236}">
                  <a16:creationId xmlns:a16="http://schemas.microsoft.com/office/drawing/2014/main" id="{84AF9190-336F-DC18-5F3C-39CA992D1EA3}"/>
                </a:ext>
              </a:extLst>
            </p:cNvPr>
            <p:cNvSpPr txBox="1"/>
            <p:nvPr/>
          </p:nvSpPr>
          <p:spPr>
            <a:xfrm>
              <a:off x="7439999" y="1076076"/>
              <a:ext cx="599844" cy="276999"/>
            </a:xfrm>
            <a:prstGeom prst="rect">
              <a:avLst/>
            </a:prstGeom>
            <a:noFill/>
          </p:spPr>
          <p:txBody>
            <a:bodyPr wrap="none" rtlCol="0">
              <a:spAutoFit/>
            </a:bodyPr>
            <a:lstStyle/>
            <a:p>
              <a:r>
                <a:rPr lang="en-US" dirty="0"/>
                <a:t>Case 3</a:t>
              </a:r>
            </a:p>
          </p:txBody>
        </p:sp>
      </p:grpSp>
      <p:grpSp>
        <p:nvGrpSpPr>
          <p:cNvPr id="23" name="Group 22">
            <a:extLst>
              <a:ext uri="{FF2B5EF4-FFF2-40B4-BE49-F238E27FC236}">
                <a16:creationId xmlns:a16="http://schemas.microsoft.com/office/drawing/2014/main" id="{5001B775-E905-00A5-3E55-E6FC072EE15D}"/>
              </a:ext>
            </a:extLst>
          </p:cNvPr>
          <p:cNvGrpSpPr/>
          <p:nvPr/>
        </p:nvGrpSpPr>
        <p:grpSpPr>
          <a:xfrm>
            <a:off x="6970512" y="4038600"/>
            <a:ext cx="4345026" cy="2815455"/>
            <a:chOff x="6545302" y="1373189"/>
            <a:chExt cx="5429418" cy="3482533"/>
          </a:xfrm>
        </p:grpSpPr>
        <p:cxnSp>
          <p:nvCxnSpPr>
            <p:cNvPr id="24" name="Straight Connector 23">
              <a:extLst>
                <a:ext uri="{FF2B5EF4-FFF2-40B4-BE49-F238E27FC236}">
                  <a16:creationId xmlns:a16="http://schemas.microsoft.com/office/drawing/2014/main" id="{C6D01776-9C68-B4E6-E1E9-D01C4016D697}"/>
                </a:ext>
              </a:extLst>
            </p:cNvPr>
            <p:cNvCxnSpPr>
              <a:cxnSpLocks/>
            </p:cNvCxnSpPr>
            <p:nvPr/>
          </p:nvCxnSpPr>
          <p:spPr>
            <a:xfrm>
              <a:off x="7188451" y="1964602"/>
              <a:ext cx="4445252"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BD2E6B44-890A-3E86-470D-ED77B4C4123F}"/>
                </a:ext>
              </a:extLst>
            </p:cNvPr>
            <p:cNvCxnSpPr>
              <a:cxnSpLocks/>
            </p:cNvCxnSpPr>
            <p:nvPr/>
          </p:nvCxnSpPr>
          <p:spPr>
            <a:xfrm>
              <a:off x="7251826" y="3067616"/>
              <a:ext cx="438187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82A69FB5-274B-BA93-6E74-2FD3FA3F051A}"/>
                </a:ext>
              </a:extLst>
            </p:cNvPr>
            <p:cNvCxnSpPr>
              <a:cxnSpLocks/>
            </p:cNvCxnSpPr>
            <p:nvPr/>
          </p:nvCxnSpPr>
          <p:spPr>
            <a:xfrm>
              <a:off x="7324253" y="4243058"/>
              <a:ext cx="430945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7245C0C7-AA50-C69A-F20D-C9617F5E3B7C}"/>
                </a:ext>
              </a:extLst>
            </p:cNvPr>
            <p:cNvCxnSpPr>
              <a:cxnSpLocks/>
            </p:cNvCxnSpPr>
            <p:nvPr/>
          </p:nvCxnSpPr>
          <p:spPr>
            <a:xfrm>
              <a:off x="7586804" y="1964602"/>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28" name="Straight Arrow Connector 27">
              <a:extLst>
                <a:ext uri="{FF2B5EF4-FFF2-40B4-BE49-F238E27FC236}">
                  <a16:creationId xmlns:a16="http://schemas.microsoft.com/office/drawing/2014/main" id="{9D89DFD0-9856-2B33-6E01-4A638AE2570F}"/>
                </a:ext>
              </a:extLst>
            </p:cNvPr>
            <p:cNvCxnSpPr>
              <a:cxnSpLocks/>
            </p:cNvCxnSpPr>
            <p:nvPr/>
          </p:nvCxnSpPr>
          <p:spPr>
            <a:xfrm flipV="1">
              <a:off x="9044411" y="1964602"/>
              <a:ext cx="380246"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29" name="Straight Arrow Connector 28">
              <a:extLst>
                <a:ext uri="{FF2B5EF4-FFF2-40B4-BE49-F238E27FC236}">
                  <a16:creationId xmlns:a16="http://schemas.microsoft.com/office/drawing/2014/main" id="{2C64F786-A395-9D2A-A117-DEB7DED729BE}"/>
                </a:ext>
              </a:extLst>
            </p:cNvPr>
            <p:cNvCxnSpPr/>
            <p:nvPr/>
          </p:nvCxnSpPr>
          <p:spPr>
            <a:xfrm>
              <a:off x="10355654" y="1987236"/>
              <a:ext cx="570368" cy="2263366"/>
            </a:xfrm>
            <a:prstGeom prst="straightConnector1">
              <a:avLst/>
            </a:prstGeom>
            <a:ln w="38100">
              <a:solidFill>
                <a:srgbClr val="00B050"/>
              </a:solidFill>
              <a:tailEnd type="triangle"/>
            </a:ln>
          </p:spPr>
          <p:style>
            <a:lnRef idx="1">
              <a:schemeClr val="accent6"/>
            </a:lnRef>
            <a:fillRef idx="0">
              <a:schemeClr val="accent6"/>
            </a:fillRef>
            <a:effectRef idx="0">
              <a:schemeClr val="accent6"/>
            </a:effectRef>
            <a:fontRef idx="minor">
              <a:schemeClr val="tx1"/>
            </a:fontRef>
          </p:style>
        </p:cxnSp>
        <p:cxnSp>
          <p:nvCxnSpPr>
            <p:cNvPr id="30" name="Straight Arrow Connector 29">
              <a:extLst>
                <a:ext uri="{FF2B5EF4-FFF2-40B4-BE49-F238E27FC236}">
                  <a16:creationId xmlns:a16="http://schemas.microsoft.com/office/drawing/2014/main" id="{0CED257B-1DB6-EF96-ADEE-666D976A00A4}"/>
                </a:ext>
              </a:extLst>
            </p:cNvPr>
            <p:cNvCxnSpPr>
              <a:cxnSpLocks/>
            </p:cNvCxnSpPr>
            <p:nvPr/>
          </p:nvCxnSpPr>
          <p:spPr>
            <a:xfrm flipV="1">
              <a:off x="8698130" y="1979693"/>
              <a:ext cx="212567" cy="1087923"/>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B8D9203-262C-A0BC-CBC9-945BD3D08F02}"/>
                </a:ext>
              </a:extLst>
            </p:cNvPr>
            <p:cNvCxnSpPr>
              <a:cxnSpLocks/>
            </p:cNvCxnSpPr>
            <p:nvPr/>
          </p:nvCxnSpPr>
          <p:spPr>
            <a:xfrm>
              <a:off x="8082520" y="3081197"/>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DB871C2-7FE6-F195-85E4-DA7EAC19CB9D}"/>
                </a:ext>
              </a:extLst>
            </p:cNvPr>
            <p:cNvCxnSpPr>
              <a:cxnSpLocks/>
            </p:cNvCxnSpPr>
            <p:nvPr/>
          </p:nvCxnSpPr>
          <p:spPr>
            <a:xfrm>
              <a:off x="10817807" y="3076333"/>
              <a:ext cx="327056" cy="1124137"/>
            </a:xfrm>
            <a:prstGeom prst="straightConnector1">
              <a:avLst/>
            </a:prstGeom>
            <a:ln w="254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08590145-16BA-F24F-1512-2E95912DF531}"/>
                </a:ext>
              </a:extLst>
            </p:cNvPr>
            <p:cNvSpPr txBox="1"/>
            <p:nvPr/>
          </p:nvSpPr>
          <p:spPr>
            <a:xfrm>
              <a:off x="6802075" y="1795027"/>
              <a:ext cx="314325" cy="369332"/>
            </a:xfrm>
            <a:prstGeom prst="rect">
              <a:avLst/>
            </a:prstGeom>
            <a:noFill/>
          </p:spPr>
          <p:txBody>
            <a:bodyPr wrap="square" rtlCol="0">
              <a:spAutoFit/>
            </a:bodyPr>
            <a:lstStyle/>
            <a:p>
              <a:r>
                <a:rPr lang="en-US" dirty="0"/>
                <a:t>A</a:t>
              </a:r>
            </a:p>
          </p:txBody>
        </p:sp>
        <p:sp>
          <p:nvSpPr>
            <p:cNvPr id="34" name="TextBox 33">
              <a:extLst>
                <a:ext uri="{FF2B5EF4-FFF2-40B4-BE49-F238E27FC236}">
                  <a16:creationId xmlns:a16="http://schemas.microsoft.com/office/drawing/2014/main" id="{6A17B2F6-C233-04DD-CE09-B6174081E389}"/>
                </a:ext>
              </a:extLst>
            </p:cNvPr>
            <p:cNvSpPr txBox="1"/>
            <p:nvPr/>
          </p:nvSpPr>
          <p:spPr>
            <a:xfrm>
              <a:off x="6893176" y="4022178"/>
              <a:ext cx="314325" cy="369332"/>
            </a:xfrm>
            <a:prstGeom prst="rect">
              <a:avLst/>
            </a:prstGeom>
            <a:noFill/>
          </p:spPr>
          <p:txBody>
            <a:bodyPr wrap="square" rtlCol="0">
              <a:spAutoFit/>
            </a:bodyPr>
            <a:lstStyle/>
            <a:p>
              <a:r>
                <a:rPr lang="en-US" dirty="0"/>
                <a:t>B</a:t>
              </a:r>
            </a:p>
          </p:txBody>
        </p:sp>
        <p:sp>
          <p:nvSpPr>
            <p:cNvPr id="35" name="TextBox 34">
              <a:extLst>
                <a:ext uri="{FF2B5EF4-FFF2-40B4-BE49-F238E27FC236}">
                  <a16:creationId xmlns:a16="http://schemas.microsoft.com/office/drawing/2014/main" id="{A7724AB1-F808-9FD4-3AF3-F243D6E6167D}"/>
                </a:ext>
              </a:extLst>
            </p:cNvPr>
            <p:cNvSpPr txBox="1"/>
            <p:nvPr/>
          </p:nvSpPr>
          <p:spPr>
            <a:xfrm>
              <a:off x="6545302" y="2908601"/>
              <a:ext cx="1012973" cy="416929"/>
            </a:xfrm>
            <a:prstGeom prst="rect">
              <a:avLst/>
            </a:prstGeom>
            <a:noFill/>
          </p:spPr>
          <p:txBody>
            <a:bodyPr wrap="square" rtlCol="0">
              <a:spAutoFit/>
            </a:bodyPr>
            <a:lstStyle/>
            <a:p>
              <a:r>
                <a:rPr lang="en-US" dirty="0"/>
                <a:t>MITM</a:t>
              </a:r>
            </a:p>
          </p:txBody>
        </p:sp>
        <p:sp>
          <p:nvSpPr>
            <p:cNvPr id="36" name="Left Brace 35">
              <a:extLst>
                <a:ext uri="{FF2B5EF4-FFF2-40B4-BE49-F238E27FC236}">
                  <a16:creationId xmlns:a16="http://schemas.microsoft.com/office/drawing/2014/main" id="{7A11E5D9-377D-77CB-12BF-E220F08C9A53}"/>
                </a:ext>
              </a:extLst>
            </p:cNvPr>
            <p:cNvSpPr/>
            <p:nvPr/>
          </p:nvSpPr>
          <p:spPr>
            <a:xfrm rot="16200000">
              <a:off x="8179678" y="4256766"/>
              <a:ext cx="218723" cy="263737"/>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TextBox 36">
              <a:extLst>
                <a:ext uri="{FF2B5EF4-FFF2-40B4-BE49-F238E27FC236}">
                  <a16:creationId xmlns:a16="http://schemas.microsoft.com/office/drawing/2014/main" id="{B7A436B7-79A9-00EC-FDDB-F80CAFDAC89C}"/>
                </a:ext>
              </a:extLst>
            </p:cNvPr>
            <p:cNvSpPr txBox="1"/>
            <p:nvPr/>
          </p:nvSpPr>
          <p:spPr>
            <a:xfrm>
              <a:off x="8213913" y="4513092"/>
              <a:ext cx="1012152" cy="342630"/>
            </a:xfrm>
            <a:prstGeom prst="rect">
              <a:avLst/>
            </a:prstGeom>
            <a:noFill/>
          </p:spPr>
          <p:txBody>
            <a:bodyPr wrap="square" rtlCol="0">
              <a:spAutoFit/>
            </a:bodyPr>
            <a:lstStyle/>
            <a:p>
              <a:r>
                <a:rPr lang="en-US" dirty="0"/>
                <a:t>y </a:t>
              </a:r>
            </a:p>
          </p:txBody>
        </p:sp>
        <p:sp>
          <p:nvSpPr>
            <p:cNvPr id="38" name="Left Brace 37">
              <a:extLst>
                <a:ext uri="{FF2B5EF4-FFF2-40B4-BE49-F238E27FC236}">
                  <a16:creationId xmlns:a16="http://schemas.microsoft.com/office/drawing/2014/main" id="{4054CB85-B5CA-D0B7-A654-E09D0410178C}"/>
                </a:ext>
              </a:extLst>
            </p:cNvPr>
            <p:cNvSpPr/>
            <p:nvPr/>
          </p:nvSpPr>
          <p:spPr>
            <a:xfrm rot="16200000">
              <a:off x="10916024" y="4302013"/>
              <a:ext cx="245207" cy="212477"/>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TextBox 38">
              <a:extLst>
                <a:ext uri="{FF2B5EF4-FFF2-40B4-BE49-F238E27FC236}">
                  <a16:creationId xmlns:a16="http://schemas.microsoft.com/office/drawing/2014/main" id="{0F1A4FD1-3AE7-FC80-E968-52072EA3B25A}"/>
                </a:ext>
              </a:extLst>
            </p:cNvPr>
            <p:cNvSpPr txBox="1"/>
            <p:nvPr/>
          </p:nvSpPr>
          <p:spPr>
            <a:xfrm>
              <a:off x="10962568" y="4499783"/>
              <a:ext cx="1012152" cy="342630"/>
            </a:xfrm>
            <a:prstGeom prst="rect">
              <a:avLst/>
            </a:prstGeom>
            <a:noFill/>
          </p:spPr>
          <p:txBody>
            <a:bodyPr wrap="square" rtlCol="0">
              <a:spAutoFit/>
            </a:bodyPr>
            <a:lstStyle/>
            <a:p>
              <a:r>
                <a:rPr lang="en-US" dirty="0"/>
                <a:t>y </a:t>
              </a:r>
            </a:p>
          </p:txBody>
        </p:sp>
        <p:sp>
          <p:nvSpPr>
            <p:cNvPr id="40" name="Left Brace 39">
              <a:extLst>
                <a:ext uri="{FF2B5EF4-FFF2-40B4-BE49-F238E27FC236}">
                  <a16:creationId xmlns:a16="http://schemas.microsoft.com/office/drawing/2014/main" id="{008F5ADA-50D3-F6BB-63A1-65ECE011AE9C}"/>
                </a:ext>
              </a:extLst>
            </p:cNvPr>
            <p:cNvSpPr/>
            <p:nvPr/>
          </p:nvSpPr>
          <p:spPr>
            <a:xfrm rot="16200000">
              <a:off x="9041165" y="1930622"/>
              <a:ext cx="251942" cy="405081"/>
            </a:xfrm>
            <a:prstGeom prst="leftBrace">
              <a:avLst>
                <a:gd name="adj1" fmla="val 8333"/>
                <a:gd name="adj2" fmla="val 5294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extBox 40">
              <a:extLst>
                <a:ext uri="{FF2B5EF4-FFF2-40B4-BE49-F238E27FC236}">
                  <a16:creationId xmlns:a16="http://schemas.microsoft.com/office/drawing/2014/main" id="{F40D1DA7-8BB8-8553-B557-5EF845491F90}"/>
                </a:ext>
              </a:extLst>
            </p:cNvPr>
            <p:cNvSpPr txBox="1"/>
            <p:nvPr/>
          </p:nvSpPr>
          <p:spPr>
            <a:xfrm>
              <a:off x="9103681" y="2168395"/>
              <a:ext cx="1044117" cy="312697"/>
            </a:xfrm>
            <a:prstGeom prst="rect">
              <a:avLst/>
            </a:prstGeom>
            <a:noFill/>
          </p:spPr>
          <p:txBody>
            <a:bodyPr wrap="square" rtlCol="0">
              <a:spAutoFit/>
            </a:bodyPr>
            <a:lstStyle/>
            <a:p>
              <a:r>
                <a:rPr lang="en-US" dirty="0"/>
                <a:t>x</a:t>
              </a:r>
            </a:p>
          </p:txBody>
        </p:sp>
        <p:cxnSp>
          <p:nvCxnSpPr>
            <p:cNvPr id="42" name="Straight Connector 41">
              <a:extLst>
                <a:ext uri="{FF2B5EF4-FFF2-40B4-BE49-F238E27FC236}">
                  <a16:creationId xmlns:a16="http://schemas.microsoft.com/office/drawing/2014/main" id="{86647AAE-20D8-9822-C399-22B56E79E666}"/>
                </a:ext>
              </a:extLst>
            </p:cNvPr>
            <p:cNvCxnSpPr>
              <a:cxnSpLocks/>
            </p:cNvCxnSpPr>
            <p:nvPr/>
          </p:nvCxnSpPr>
          <p:spPr>
            <a:xfrm>
              <a:off x="7509378" y="1795027"/>
              <a:ext cx="1997373"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A2E550CD-FDC9-875E-ACCF-B2A23C8983FB}"/>
                </a:ext>
              </a:extLst>
            </p:cNvPr>
            <p:cNvSpPr txBox="1"/>
            <p:nvPr/>
          </p:nvSpPr>
          <p:spPr>
            <a:xfrm>
              <a:off x="8258175" y="1390650"/>
              <a:ext cx="733727" cy="369332"/>
            </a:xfrm>
            <a:prstGeom prst="rect">
              <a:avLst/>
            </a:prstGeom>
            <a:noFill/>
          </p:spPr>
          <p:txBody>
            <a:bodyPr wrap="none" rtlCol="0">
              <a:spAutoFit/>
            </a:bodyPr>
            <a:lstStyle/>
            <a:p>
              <a:r>
                <a:rPr lang="en-US" dirty="0"/>
                <a:t>T</a:t>
              </a:r>
              <a:r>
                <a:rPr lang="en-US" baseline="-25000" dirty="0"/>
                <a:t>round1</a:t>
              </a:r>
            </a:p>
          </p:txBody>
        </p:sp>
        <p:cxnSp>
          <p:nvCxnSpPr>
            <p:cNvPr id="44" name="Straight Connector 43">
              <a:extLst>
                <a:ext uri="{FF2B5EF4-FFF2-40B4-BE49-F238E27FC236}">
                  <a16:creationId xmlns:a16="http://schemas.microsoft.com/office/drawing/2014/main" id="{83A74EEA-F211-D123-9A3A-763F34223272}"/>
                </a:ext>
              </a:extLst>
            </p:cNvPr>
            <p:cNvCxnSpPr>
              <a:cxnSpLocks/>
            </p:cNvCxnSpPr>
            <p:nvPr/>
          </p:nvCxnSpPr>
          <p:spPr>
            <a:xfrm>
              <a:off x="9473246" y="1795027"/>
              <a:ext cx="88240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E4AA7404-D395-DA21-AD2B-DF34303E030A}"/>
                </a:ext>
              </a:extLst>
            </p:cNvPr>
            <p:cNvSpPr txBox="1"/>
            <p:nvPr/>
          </p:nvSpPr>
          <p:spPr>
            <a:xfrm>
              <a:off x="9506751" y="1373189"/>
              <a:ext cx="673261" cy="369332"/>
            </a:xfrm>
            <a:prstGeom prst="rect">
              <a:avLst/>
            </a:prstGeom>
            <a:noFill/>
          </p:spPr>
          <p:txBody>
            <a:bodyPr wrap="none" rtlCol="0">
              <a:spAutoFit/>
            </a:bodyPr>
            <a:lstStyle/>
            <a:p>
              <a:r>
                <a:rPr lang="en-US" dirty="0"/>
                <a:t>T</a:t>
              </a:r>
              <a:r>
                <a:rPr lang="en-US" baseline="-25000" dirty="0"/>
                <a:t>reply2</a:t>
              </a:r>
            </a:p>
          </p:txBody>
        </p:sp>
        <p:cxnSp>
          <p:nvCxnSpPr>
            <p:cNvPr id="46" name="Straight Connector 45">
              <a:extLst>
                <a:ext uri="{FF2B5EF4-FFF2-40B4-BE49-F238E27FC236}">
                  <a16:creationId xmlns:a16="http://schemas.microsoft.com/office/drawing/2014/main" id="{EE812450-099F-2D01-1123-52F245530246}"/>
                </a:ext>
              </a:extLst>
            </p:cNvPr>
            <p:cNvCxnSpPr>
              <a:cxnSpLocks/>
            </p:cNvCxnSpPr>
            <p:nvPr/>
          </p:nvCxnSpPr>
          <p:spPr>
            <a:xfrm>
              <a:off x="9055350" y="4090552"/>
              <a:ext cx="1899201"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D8FE3D3C-860E-E6BC-B0DA-BECA3895DD46}"/>
                </a:ext>
              </a:extLst>
            </p:cNvPr>
            <p:cNvSpPr txBox="1"/>
            <p:nvPr/>
          </p:nvSpPr>
          <p:spPr>
            <a:xfrm>
              <a:off x="9705975" y="3686175"/>
              <a:ext cx="733727" cy="369332"/>
            </a:xfrm>
            <a:prstGeom prst="rect">
              <a:avLst/>
            </a:prstGeom>
            <a:noFill/>
          </p:spPr>
          <p:txBody>
            <a:bodyPr wrap="none" rtlCol="0">
              <a:spAutoFit/>
            </a:bodyPr>
            <a:lstStyle/>
            <a:p>
              <a:r>
                <a:rPr lang="en-US" dirty="0"/>
                <a:t>T</a:t>
              </a:r>
              <a:r>
                <a:rPr lang="en-US" baseline="-25000" dirty="0"/>
                <a:t>round2</a:t>
              </a:r>
            </a:p>
          </p:txBody>
        </p:sp>
        <p:cxnSp>
          <p:nvCxnSpPr>
            <p:cNvPr id="48" name="Straight Connector 47">
              <a:extLst>
                <a:ext uri="{FF2B5EF4-FFF2-40B4-BE49-F238E27FC236}">
                  <a16:creationId xmlns:a16="http://schemas.microsoft.com/office/drawing/2014/main" id="{87BAB18C-D0AD-19AE-856F-1CBC855D9906}"/>
                </a:ext>
              </a:extLst>
            </p:cNvPr>
            <p:cNvCxnSpPr>
              <a:cxnSpLocks/>
            </p:cNvCxnSpPr>
            <p:nvPr/>
          </p:nvCxnSpPr>
          <p:spPr>
            <a:xfrm>
              <a:off x="8104993" y="4074205"/>
              <a:ext cx="99869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998C7C2-8389-5C5C-E582-623AED0C2DA4}"/>
                </a:ext>
              </a:extLst>
            </p:cNvPr>
            <p:cNvSpPr txBox="1"/>
            <p:nvPr/>
          </p:nvSpPr>
          <p:spPr>
            <a:xfrm>
              <a:off x="8138498" y="3652367"/>
              <a:ext cx="673261" cy="369332"/>
            </a:xfrm>
            <a:prstGeom prst="rect">
              <a:avLst/>
            </a:prstGeom>
            <a:noFill/>
          </p:spPr>
          <p:txBody>
            <a:bodyPr wrap="none" rtlCol="0">
              <a:spAutoFit/>
            </a:bodyPr>
            <a:lstStyle/>
            <a:p>
              <a:r>
                <a:rPr lang="en-US" dirty="0"/>
                <a:t>T</a:t>
              </a:r>
              <a:r>
                <a:rPr lang="en-US" baseline="-25000" dirty="0"/>
                <a:t>reply1</a:t>
              </a:r>
            </a:p>
          </p:txBody>
        </p:sp>
      </p:grpSp>
    </p:spTree>
    <p:extLst>
      <p:ext uri="{BB962C8B-B14F-4D97-AF65-F5344CB8AC3E}">
        <p14:creationId xmlns:p14="http://schemas.microsoft.com/office/powerpoint/2010/main" val="239645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0B58D-5569-CF90-0773-8A75822905CF}"/>
              </a:ext>
            </a:extLst>
          </p:cNvPr>
          <p:cNvSpPr>
            <a:spLocks noGrp="1"/>
          </p:cNvSpPr>
          <p:nvPr>
            <p:ph type="title"/>
          </p:nvPr>
        </p:nvSpPr>
        <p:spPr/>
        <p:txBody>
          <a:bodyPr/>
          <a:lstStyle/>
          <a:p>
            <a:r>
              <a:rPr lang="en-US" dirty="0"/>
              <a:t>Remedy 3</a:t>
            </a:r>
          </a:p>
        </p:txBody>
      </p:sp>
      <p:sp>
        <p:nvSpPr>
          <p:cNvPr id="3" name="Content Placeholder 2">
            <a:extLst>
              <a:ext uri="{FF2B5EF4-FFF2-40B4-BE49-F238E27FC236}">
                <a16:creationId xmlns:a16="http://schemas.microsoft.com/office/drawing/2014/main" id="{73B366EC-A9D2-7F20-DA90-BA340EC15F0A}"/>
              </a:ext>
            </a:extLst>
          </p:cNvPr>
          <p:cNvSpPr>
            <a:spLocks noGrp="1"/>
          </p:cNvSpPr>
          <p:nvPr>
            <p:ph idx="1"/>
          </p:nvPr>
        </p:nvSpPr>
        <p:spPr/>
        <p:txBody>
          <a:bodyPr/>
          <a:lstStyle/>
          <a:p>
            <a:r>
              <a:rPr lang="en-US" dirty="0"/>
              <a:t>One device’s transmitted signal is pre-corrected based on another device’s clock</a:t>
            </a:r>
          </a:p>
          <a:p>
            <a:pPr lvl="1"/>
            <a:r>
              <a:rPr lang="en-US" dirty="0"/>
              <a:t>e.g. responder pre-corrects its clock based on initiator’s clock before transmission</a:t>
            </a:r>
          </a:p>
          <a:p>
            <a:r>
              <a:rPr lang="en-US" dirty="0"/>
              <a:t>CFO -&gt; 0, the imaginary advances of RMARKER do not happen</a:t>
            </a:r>
          </a:p>
          <a:p>
            <a:r>
              <a:rPr lang="en-US" dirty="0"/>
              <a:t>Even with clock pre-corrected, SS-TWR is still not advised</a:t>
            </a:r>
          </a:p>
          <a:p>
            <a:pPr marL="0" indent="0">
              <a:buNone/>
            </a:pPr>
            <a:endParaRPr lang="en-US" dirty="0"/>
          </a:p>
        </p:txBody>
      </p:sp>
    </p:spTree>
    <p:extLst>
      <p:ext uri="{BB962C8B-B14F-4D97-AF65-F5344CB8AC3E}">
        <p14:creationId xmlns:p14="http://schemas.microsoft.com/office/powerpoint/2010/main" val="41916514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2564</TotalTime>
  <Words>1415</Words>
  <Application>Microsoft Office PowerPoint</Application>
  <PresentationFormat>Widescreen</PresentationFormat>
  <Paragraphs>135</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 Math</vt:lpstr>
      <vt:lpstr>Times New Roman</vt:lpstr>
      <vt:lpstr>Office Theme</vt:lpstr>
      <vt:lpstr>PowerPoint Presentation</vt:lpstr>
      <vt:lpstr>Background</vt:lpstr>
      <vt:lpstr>DS-TWR MMS reporting format</vt:lpstr>
      <vt:lpstr>S&amp;A attack [3] to DS-TWR</vt:lpstr>
      <vt:lpstr>Advanced RMARKERs</vt:lpstr>
      <vt:lpstr>Remedy 1: use a conservative result </vt:lpstr>
      <vt:lpstr>Remedy 2: compare reports with CFO estimation</vt:lpstr>
      <vt:lpstr>Cases not fixed by remedy 1&amp;2 </vt:lpstr>
      <vt:lpstr>Remedy 3</vt:lpstr>
      <vt:lpstr>Summary</vt:lpstr>
      <vt:lpstr>References</vt:lpstr>
    </vt:vector>
  </TitlesOfParts>
  <Company>MTK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Li-Hsiang Sun</dc:creator>
  <cp:lastModifiedBy>Li-Hsiang Sun</cp:lastModifiedBy>
  <cp:revision>112</cp:revision>
  <dcterms:created xsi:type="dcterms:W3CDTF">2024-06-25T16:24:40Z</dcterms:created>
  <dcterms:modified xsi:type="dcterms:W3CDTF">2024-09-12T19:44:46Z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bcef13-7cac-433f-ba1d-47a323951816_Enabled">
    <vt:lpwstr>true</vt:lpwstr>
  </property>
  <property fmtid="{D5CDD505-2E9C-101B-9397-08002B2CF9AE}" pid="3" name="MSIP_Label_83bcef13-7cac-433f-ba1d-47a323951816_SetDate">
    <vt:lpwstr>2024-06-25T17:26:10Z</vt:lpwstr>
  </property>
  <property fmtid="{D5CDD505-2E9C-101B-9397-08002B2CF9AE}" pid="4" name="MSIP_Label_83bcef13-7cac-433f-ba1d-47a323951816_Method">
    <vt:lpwstr>Privileged</vt:lpwstr>
  </property>
  <property fmtid="{D5CDD505-2E9C-101B-9397-08002B2CF9AE}" pid="5" name="MSIP_Label_83bcef13-7cac-433f-ba1d-47a323951816_Name">
    <vt:lpwstr>MTK_Unclassified</vt:lpwstr>
  </property>
  <property fmtid="{D5CDD505-2E9C-101B-9397-08002B2CF9AE}" pid="6" name="MSIP_Label_83bcef13-7cac-433f-ba1d-47a323951816_SiteId">
    <vt:lpwstr>a7687ede-7a6b-4ef6-bace-642f677fbe31</vt:lpwstr>
  </property>
  <property fmtid="{D5CDD505-2E9C-101B-9397-08002B2CF9AE}" pid="7" name="MSIP_Label_83bcef13-7cac-433f-ba1d-47a323951816_ActionId">
    <vt:lpwstr>3d2d36c9-0c25-47a3-b1b4-e6f4e405d91d</vt:lpwstr>
  </property>
  <property fmtid="{D5CDD505-2E9C-101B-9397-08002B2CF9AE}" pid="8" name="MSIP_Label_83bcef13-7cac-433f-ba1d-47a323951816_ContentBits">
    <vt:lpwstr>0</vt:lpwstr>
  </property>
</Properties>
</file>