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9" r:id="rId2"/>
    <p:sldId id="274" r:id="rId3"/>
    <p:sldId id="268" r:id="rId4"/>
    <p:sldId id="269" r:id="rId5"/>
    <p:sldId id="270" r:id="rId6"/>
    <p:sldId id="271" r:id="rId7"/>
    <p:sldId id="272" r:id="rId8"/>
    <p:sldId id="277" r:id="rId9"/>
    <p:sldId id="278" r:id="rId10"/>
    <p:sldId id="279" r:id="rId11"/>
    <p:sldId id="276" r:id="rId12"/>
  </p:sldIdLst>
  <p:sldSz cx="12192000" cy="6858000"/>
  <p:notesSz cx="6858000" cy="91440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713" autoAdjust="0"/>
    <p:restoredTop sz="88994" autoAdjust="0"/>
  </p:normalViewPr>
  <p:slideViewPr>
    <p:cSldViewPr snapToGrid="0">
      <p:cViewPr varScale="1">
        <p:scale>
          <a:sx n="98" d="100"/>
          <a:sy n="98" d="100"/>
        </p:scale>
        <p:origin x="498" y="7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63C56A-CA33-48D7-A416-0E195BC3C605}" type="datetimeFigureOut">
              <a:rPr lang="en-US" smtClean="0"/>
              <a:t>9/12/2024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3F908A-4645-453F-BE68-7BC2B72FFC46}" type="slidenum">
              <a:rPr lang="en-US" smtClean="0"/>
              <a:t>‹#›</a:t>
            </a:fld>
            <a:endParaRPr lang="en-US"/>
          </a:p>
        </p:txBody>
      </p:sp>
    </p:spTree>
    <p:extLst>
      <p:ext uri="{BB962C8B-B14F-4D97-AF65-F5344CB8AC3E}">
        <p14:creationId xmlns:p14="http://schemas.microsoft.com/office/powerpoint/2010/main" val="3461686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3F908A-4645-453F-BE68-7BC2B72FFC46}" type="slidenum">
              <a:rPr lang="en-US" smtClean="0"/>
              <a:t>4</a:t>
            </a:fld>
            <a:endParaRPr lang="en-US"/>
          </a:p>
        </p:txBody>
      </p:sp>
    </p:spTree>
    <p:extLst>
      <p:ext uri="{BB962C8B-B14F-4D97-AF65-F5344CB8AC3E}">
        <p14:creationId xmlns:p14="http://schemas.microsoft.com/office/powerpoint/2010/main" val="2884288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3F908A-4645-453F-BE68-7BC2B72FFC46}" type="slidenum">
              <a:rPr lang="en-US" smtClean="0"/>
              <a:t>7</a:t>
            </a:fld>
            <a:endParaRPr lang="en-US"/>
          </a:p>
        </p:txBody>
      </p:sp>
    </p:spTree>
    <p:extLst>
      <p:ext uri="{BB962C8B-B14F-4D97-AF65-F5344CB8AC3E}">
        <p14:creationId xmlns:p14="http://schemas.microsoft.com/office/powerpoint/2010/main" val="3227419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CDB18-D5ED-FD8C-65E0-BB6A0D6D0B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86B271-B42D-1E74-AEA4-5C837BB65C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6D2622-0D5F-9A37-30E8-4DC16A9E08B4}"/>
              </a:ext>
            </a:extLst>
          </p:cNvPr>
          <p:cNvSpPr>
            <a:spLocks noGrp="1"/>
          </p:cNvSpPr>
          <p:nvPr>
            <p:ph type="dt" sz="half" idx="10"/>
          </p:nvPr>
        </p:nvSpPr>
        <p:spPr/>
        <p:txBody>
          <a:bodyPr/>
          <a:lstStyle>
            <a:lvl1pPr>
              <a:defRPr/>
            </a:lvl1pPr>
          </a:lstStyle>
          <a:p>
            <a:fld id="{DDE330D1-C2B2-49EB-A636-CAC984C1BBD1}" type="datetimeFigureOut">
              <a:rPr lang="en-US" smtClean="0"/>
              <a:t>9/12/2024</a:t>
            </a:fld>
            <a:endParaRPr lang="en-US"/>
          </a:p>
        </p:txBody>
      </p:sp>
      <p:sp>
        <p:nvSpPr>
          <p:cNvPr id="5" name="Footer Placeholder 4">
            <a:extLst>
              <a:ext uri="{FF2B5EF4-FFF2-40B4-BE49-F238E27FC236}">
                <a16:creationId xmlns:a16="http://schemas.microsoft.com/office/drawing/2014/main" id="{633A6A0C-7052-EE2B-1A07-B4DA2D6EF77A}"/>
              </a:ext>
            </a:extLst>
          </p:cNvPr>
          <p:cNvSpPr>
            <a:spLocks noGrp="1"/>
          </p:cNvSpPr>
          <p:nvPr>
            <p:ph type="ftr" sz="quarter" idx="11"/>
          </p:nvPr>
        </p:nvSpPr>
        <p:spPr/>
        <p:txBody>
          <a:bodyPr/>
          <a:lstStyle>
            <a:lvl1pPr>
              <a:defRPr/>
            </a:lvl1pPr>
          </a:lstStyle>
          <a:p>
            <a:endParaRPr lang="en-US"/>
          </a:p>
        </p:txBody>
      </p:sp>
      <p:sp>
        <p:nvSpPr>
          <p:cNvPr id="6" name="Slide Number Placeholder 5">
            <a:extLst>
              <a:ext uri="{FF2B5EF4-FFF2-40B4-BE49-F238E27FC236}">
                <a16:creationId xmlns:a16="http://schemas.microsoft.com/office/drawing/2014/main" id="{A74D50D8-C5C8-642B-D754-50C2176D0DFC}"/>
              </a:ext>
            </a:extLst>
          </p:cNvPr>
          <p:cNvSpPr>
            <a:spLocks noGrp="1"/>
          </p:cNvSpPr>
          <p:nvPr>
            <p:ph type="sldNum" sz="quarter" idx="12"/>
          </p:nvPr>
        </p:nvSpPr>
        <p:spPr/>
        <p:txBody>
          <a:bodyPr/>
          <a:lstStyle>
            <a:lvl1pPr>
              <a:defRPr/>
            </a:lvl1pPr>
          </a:lstStyle>
          <a:p>
            <a:fld id="{484DACD9-FA20-4D67-8626-53752E1CB37D}" type="slidenum">
              <a:rPr lang="en-US" smtClean="0"/>
              <a:t>‹#›</a:t>
            </a:fld>
            <a:endParaRPr lang="en-US"/>
          </a:p>
        </p:txBody>
      </p:sp>
    </p:spTree>
    <p:extLst>
      <p:ext uri="{BB962C8B-B14F-4D97-AF65-F5344CB8AC3E}">
        <p14:creationId xmlns:p14="http://schemas.microsoft.com/office/powerpoint/2010/main" val="2044111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FA681-C950-5E47-A740-AF054B35FF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C01C7E-F02B-4705-90D7-CFABCDD59D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90FFD4-7019-1C1A-D08E-9172876319D9}"/>
              </a:ext>
            </a:extLst>
          </p:cNvPr>
          <p:cNvSpPr>
            <a:spLocks noGrp="1"/>
          </p:cNvSpPr>
          <p:nvPr>
            <p:ph type="dt" sz="half" idx="10"/>
          </p:nvPr>
        </p:nvSpPr>
        <p:spPr/>
        <p:txBody>
          <a:bodyPr/>
          <a:lstStyle>
            <a:lvl1pPr>
              <a:defRPr/>
            </a:lvl1pPr>
          </a:lstStyle>
          <a:p>
            <a:fld id="{DDE330D1-C2B2-49EB-A636-CAC984C1BBD1}" type="datetimeFigureOut">
              <a:rPr lang="en-US" smtClean="0"/>
              <a:t>9/12/2024</a:t>
            </a:fld>
            <a:endParaRPr lang="en-US"/>
          </a:p>
        </p:txBody>
      </p:sp>
      <p:sp>
        <p:nvSpPr>
          <p:cNvPr id="5" name="Footer Placeholder 4">
            <a:extLst>
              <a:ext uri="{FF2B5EF4-FFF2-40B4-BE49-F238E27FC236}">
                <a16:creationId xmlns:a16="http://schemas.microsoft.com/office/drawing/2014/main" id="{A48D2C34-E249-238F-8BC5-1A0F85E3EAB8}"/>
              </a:ext>
            </a:extLst>
          </p:cNvPr>
          <p:cNvSpPr>
            <a:spLocks noGrp="1"/>
          </p:cNvSpPr>
          <p:nvPr>
            <p:ph type="ftr" sz="quarter" idx="11"/>
          </p:nvPr>
        </p:nvSpPr>
        <p:spPr/>
        <p:txBody>
          <a:bodyPr/>
          <a:lstStyle>
            <a:lvl1pPr>
              <a:defRPr/>
            </a:lvl1pPr>
          </a:lstStyle>
          <a:p>
            <a:endParaRPr lang="en-US"/>
          </a:p>
        </p:txBody>
      </p:sp>
      <p:sp>
        <p:nvSpPr>
          <p:cNvPr id="6" name="Slide Number Placeholder 5">
            <a:extLst>
              <a:ext uri="{FF2B5EF4-FFF2-40B4-BE49-F238E27FC236}">
                <a16:creationId xmlns:a16="http://schemas.microsoft.com/office/drawing/2014/main" id="{E0C58B16-394B-3D9C-DF3C-27A044124E67}"/>
              </a:ext>
            </a:extLst>
          </p:cNvPr>
          <p:cNvSpPr>
            <a:spLocks noGrp="1"/>
          </p:cNvSpPr>
          <p:nvPr>
            <p:ph type="sldNum" sz="quarter" idx="12"/>
          </p:nvPr>
        </p:nvSpPr>
        <p:spPr/>
        <p:txBody>
          <a:bodyPr/>
          <a:lstStyle>
            <a:lvl1pPr>
              <a:defRPr/>
            </a:lvl1pPr>
          </a:lstStyle>
          <a:p>
            <a:fld id="{484DACD9-FA20-4D67-8626-53752E1CB37D}" type="slidenum">
              <a:rPr lang="en-US" smtClean="0"/>
              <a:t>‹#›</a:t>
            </a:fld>
            <a:endParaRPr lang="en-US"/>
          </a:p>
        </p:txBody>
      </p:sp>
    </p:spTree>
    <p:extLst>
      <p:ext uri="{BB962C8B-B14F-4D97-AF65-F5344CB8AC3E}">
        <p14:creationId xmlns:p14="http://schemas.microsoft.com/office/powerpoint/2010/main" val="1178280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0D241D-C726-9086-8D79-D35512C662C4}"/>
              </a:ext>
            </a:extLst>
          </p:cNvPr>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079AE3-66E7-3584-EE36-5B47A3AB6FE9}"/>
              </a:ext>
            </a:extLst>
          </p:cNvPr>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EB40FA-928C-F875-D895-3D95BD4AC734}"/>
              </a:ext>
            </a:extLst>
          </p:cNvPr>
          <p:cNvSpPr>
            <a:spLocks noGrp="1"/>
          </p:cNvSpPr>
          <p:nvPr>
            <p:ph type="dt" sz="half" idx="10"/>
          </p:nvPr>
        </p:nvSpPr>
        <p:spPr/>
        <p:txBody>
          <a:bodyPr/>
          <a:lstStyle>
            <a:lvl1pPr>
              <a:defRPr/>
            </a:lvl1pPr>
          </a:lstStyle>
          <a:p>
            <a:fld id="{DDE330D1-C2B2-49EB-A636-CAC984C1BBD1}" type="datetimeFigureOut">
              <a:rPr lang="en-US" smtClean="0"/>
              <a:t>9/12/2024</a:t>
            </a:fld>
            <a:endParaRPr lang="en-US"/>
          </a:p>
        </p:txBody>
      </p:sp>
      <p:sp>
        <p:nvSpPr>
          <p:cNvPr id="5" name="Footer Placeholder 4">
            <a:extLst>
              <a:ext uri="{FF2B5EF4-FFF2-40B4-BE49-F238E27FC236}">
                <a16:creationId xmlns:a16="http://schemas.microsoft.com/office/drawing/2014/main" id="{951248D4-D040-5447-8A6F-208AB943C017}"/>
              </a:ext>
            </a:extLst>
          </p:cNvPr>
          <p:cNvSpPr>
            <a:spLocks noGrp="1"/>
          </p:cNvSpPr>
          <p:nvPr>
            <p:ph type="ftr" sz="quarter" idx="11"/>
          </p:nvPr>
        </p:nvSpPr>
        <p:spPr/>
        <p:txBody>
          <a:bodyPr/>
          <a:lstStyle>
            <a:lvl1pPr>
              <a:defRPr/>
            </a:lvl1pPr>
          </a:lstStyle>
          <a:p>
            <a:endParaRPr lang="en-US"/>
          </a:p>
        </p:txBody>
      </p:sp>
      <p:sp>
        <p:nvSpPr>
          <p:cNvPr id="6" name="Slide Number Placeholder 5">
            <a:extLst>
              <a:ext uri="{FF2B5EF4-FFF2-40B4-BE49-F238E27FC236}">
                <a16:creationId xmlns:a16="http://schemas.microsoft.com/office/drawing/2014/main" id="{58F5E683-990A-3B43-1AFA-47EFAB214202}"/>
              </a:ext>
            </a:extLst>
          </p:cNvPr>
          <p:cNvSpPr>
            <a:spLocks noGrp="1"/>
          </p:cNvSpPr>
          <p:nvPr>
            <p:ph type="sldNum" sz="quarter" idx="12"/>
          </p:nvPr>
        </p:nvSpPr>
        <p:spPr/>
        <p:txBody>
          <a:bodyPr/>
          <a:lstStyle>
            <a:lvl1pPr>
              <a:defRPr/>
            </a:lvl1pPr>
          </a:lstStyle>
          <a:p>
            <a:fld id="{484DACD9-FA20-4D67-8626-53752E1CB37D}" type="slidenum">
              <a:rPr lang="en-US" smtClean="0"/>
              <a:t>‹#›</a:t>
            </a:fld>
            <a:endParaRPr lang="en-US"/>
          </a:p>
        </p:txBody>
      </p:sp>
    </p:spTree>
    <p:extLst>
      <p:ext uri="{BB962C8B-B14F-4D97-AF65-F5344CB8AC3E}">
        <p14:creationId xmlns:p14="http://schemas.microsoft.com/office/powerpoint/2010/main" val="13932197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8618A125-9650-6319-8F79-E8875F3C9539}"/>
              </a:ext>
            </a:extLst>
          </p:cNvPr>
          <p:cNvSpPr>
            <a:spLocks noGrp="1"/>
          </p:cNvSpPr>
          <p:nvPr>
            <p:ph type="dt" sz="half" idx="10"/>
          </p:nvPr>
        </p:nvSpPr>
        <p:spPr/>
        <p:txBody>
          <a:bodyPr/>
          <a:lstStyle/>
          <a:p>
            <a:fld id="{DDE330D1-C2B2-49EB-A636-CAC984C1BBD1}" type="datetimeFigureOut">
              <a:rPr lang="en-US" smtClean="0"/>
              <a:t>9/12/2024</a:t>
            </a:fld>
            <a:endParaRPr lang="en-US"/>
          </a:p>
        </p:txBody>
      </p:sp>
      <p:sp>
        <p:nvSpPr>
          <p:cNvPr id="7" name="Footer Placeholder 6">
            <a:extLst>
              <a:ext uri="{FF2B5EF4-FFF2-40B4-BE49-F238E27FC236}">
                <a16:creationId xmlns:a16="http://schemas.microsoft.com/office/drawing/2014/main" id="{23114D45-CFBB-4AF1-D12B-9332E8C03B4B}"/>
              </a:ext>
            </a:extLst>
          </p:cNvPr>
          <p:cNvSpPr>
            <a:spLocks noGrp="1"/>
          </p:cNvSpPr>
          <p:nvPr>
            <p:ph type="ftr" sz="quarter" idx="11"/>
          </p:nvPr>
        </p:nvSpPr>
        <p:spPr/>
        <p:txBody>
          <a:bodyPr/>
          <a:lstStyle/>
          <a:p>
            <a:endParaRPr lang="en-US"/>
          </a:p>
        </p:txBody>
      </p:sp>
      <p:sp>
        <p:nvSpPr>
          <p:cNvPr id="8" name="Slide Number Placeholder 7">
            <a:extLst>
              <a:ext uri="{FF2B5EF4-FFF2-40B4-BE49-F238E27FC236}">
                <a16:creationId xmlns:a16="http://schemas.microsoft.com/office/drawing/2014/main" id="{1BBBE89D-ADCE-E5C5-5FED-AF98C8AF3FDA}"/>
              </a:ext>
            </a:extLst>
          </p:cNvPr>
          <p:cNvSpPr>
            <a:spLocks noGrp="1"/>
          </p:cNvSpPr>
          <p:nvPr>
            <p:ph type="sldNum" sz="quarter" idx="12"/>
          </p:nvPr>
        </p:nvSpPr>
        <p:spPr/>
        <p:txBody>
          <a:bodyPr/>
          <a:lstStyle/>
          <a:p>
            <a:fld id="{484DACD9-FA20-4D67-8626-53752E1CB37D}" type="slidenum">
              <a:rPr lang="en-US" smtClean="0"/>
              <a:t>‹#›</a:t>
            </a:fld>
            <a:endParaRPr lang="en-US"/>
          </a:p>
        </p:txBody>
      </p:sp>
      <p:sp>
        <p:nvSpPr>
          <p:cNvPr id="9" name="Title 8">
            <a:extLst>
              <a:ext uri="{FF2B5EF4-FFF2-40B4-BE49-F238E27FC236}">
                <a16:creationId xmlns:a16="http://schemas.microsoft.com/office/drawing/2014/main" id="{0840BD8E-967D-3C84-4856-77734D7F51B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11224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E91C6-AD3E-9C38-17EC-C1D9DCB930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763AE5-FCA4-AAED-E19A-99EA20FEF9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3F37E2-D81E-AC8C-30F2-B72BFE1851B0}"/>
              </a:ext>
            </a:extLst>
          </p:cNvPr>
          <p:cNvSpPr>
            <a:spLocks noGrp="1"/>
          </p:cNvSpPr>
          <p:nvPr>
            <p:ph type="dt" sz="half" idx="10"/>
          </p:nvPr>
        </p:nvSpPr>
        <p:spPr/>
        <p:txBody>
          <a:bodyPr/>
          <a:lstStyle>
            <a:lvl1pPr>
              <a:defRPr/>
            </a:lvl1pPr>
          </a:lstStyle>
          <a:p>
            <a:fld id="{DDE330D1-C2B2-49EB-A636-CAC984C1BBD1}" type="datetimeFigureOut">
              <a:rPr lang="en-US" smtClean="0"/>
              <a:t>9/12/2024</a:t>
            </a:fld>
            <a:endParaRPr lang="en-US"/>
          </a:p>
        </p:txBody>
      </p:sp>
      <p:sp>
        <p:nvSpPr>
          <p:cNvPr id="5" name="Footer Placeholder 4">
            <a:extLst>
              <a:ext uri="{FF2B5EF4-FFF2-40B4-BE49-F238E27FC236}">
                <a16:creationId xmlns:a16="http://schemas.microsoft.com/office/drawing/2014/main" id="{B39CE013-89F4-AC45-5517-129B5B4121E2}"/>
              </a:ext>
            </a:extLst>
          </p:cNvPr>
          <p:cNvSpPr>
            <a:spLocks noGrp="1"/>
          </p:cNvSpPr>
          <p:nvPr>
            <p:ph type="ftr" sz="quarter" idx="11"/>
          </p:nvPr>
        </p:nvSpPr>
        <p:spPr/>
        <p:txBody>
          <a:bodyPr/>
          <a:lstStyle>
            <a:lvl1pPr>
              <a:defRPr/>
            </a:lvl1pPr>
          </a:lstStyle>
          <a:p>
            <a:endParaRPr lang="en-US"/>
          </a:p>
        </p:txBody>
      </p:sp>
      <p:sp>
        <p:nvSpPr>
          <p:cNvPr id="6" name="Slide Number Placeholder 5">
            <a:extLst>
              <a:ext uri="{FF2B5EF4-FFF2-40B4-BE49-F238E27FC236}">
                <a16:creationId xmlns:a16="http://schemas.microsoft.com/office/drawing/2014/main" id="{498C696B-F7A1-0807-E689-7FA8C723B568}"/>
              </a:ext>
            </a:extLst>
          </p:cNvPr>
          <p:cNvSpPr>
            <a:spLocks noGrp="1"/>
          </p:cNvSpPr>
          <p:nvPr>
            <p:ph type="sldNum" sz="quarter" idx="12"/>
          </p:nvPr>
        </p:nvSpPr>
        <p:spPr/>
        <p:txBody>
          <a:bodyPr/>
          <a:lstStyle>
            <a:lvl1pPr>
              <a:defRPr/>
            </a:lvl1pPr>
          </a:lstStyle>
          <a:p>
            <a:fld id="{484DACD9-FA20-4D67-8626-53752E1CB37D}" type="slidenum">
              <a:rPr lang="en-US" smtClean="0"/>
              <a:t>‹#›</a:t>
            </a:fld>
            <a:endParaRPr lang="en-US"/>
          </a:p>
        </p:txBody>
      </p:sp>
    </p:spTree>
    <p:extLst>
      <p:ext uri="{BB962C8B-B14F-4D97-AF65-F5344CB8AC3E}">
        <p14:creationId xmlns:p14="http://schemas.microsoft.com/office/powerpoint/2010/main" val="36517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6B62B-08F3-FD5D-5069-74C1BE0101CD}"/>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E8F2855-C146-4489-B9B6-5AC8221F40AC}"/>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3B8F00E9-12A3-B6BA-D5CC-59CA843ED0A7}"/>
              </a:ext>
            </a:extLst>
          </p:cNvPr>
          <p:cNvSpPr>
            <a:spLocks noGrp="1"/>
          </p:cNvSpPr>
          <p:nvPr>
            <p:ph type="dt" sz="half" idx="10"/>
          </p:nvPr>
        </p:nvSpPr>
        <p:spPr/>
        <p:txBody>
          <a:bodyPr/>
          <a:lstStyle>
            <a:lvl1pPr>
              <a:defRPr/>
            </a:lvl1pPr>
          </a:lstStyle>
          <a:p>
            <a:fld id="{DDE330D1-C2B2-49EB-A636-CAC984C1BBD1}" type="datetimeFigureOut">
              <a:rPr lang="en-US" smtClean="0"/>
              <a:t>9/12/2024</a:t>
            </a:fld>
            <a:endParaRPr lang="en-US"/>
          </a:p>
        </p:txBody>
      </p:sp>
      <p:sp>
        <p:nvSpPr>
          <p:cNvPr id="5" name="Footer Placeholder 4">
            <a:extLst>
              <a:ext uri="{FF2B5EF4-FFF2-40B4-BE49-F238E27FC236}">
                <a16:creationId xmlns:a16="http://schemas.microsoft.com/office/drawing/2014/main" id="{48F90D26-0850-5D59-F451-C7ABBB012287}"/>
              </a:ext>
            </a:extLst>
          </p:cNvPr>
          <p:cNvSpPr>
            <a:spLocks noGrp="1"/>
          </p:cNvSpPr>
          <p:nvPr>
            <p:ph type="ftr" sz="quarter" idx="11"/>
          </p:nvPr>
        </p:nvSpPr>
        <p:spPr/>
        <p:txBody>
          <a:bodyPr/>
          <a:lstStyle>
            <a:lvl1pPr>
              <a:defRPr/>
            </a:lvl1pPr>
          </a:lstStyle>
          <a:p>
            <a:endParaRPr lang="en-US"/>
          </a:p>
        </p:txBody>
      </p:sp>
      <p:sp>
        <p:nvSpPr>
          <p:cNvPr id="6" name="Slide Number Placeholder 5">
            <a:extLst>
              <a:ext uri="{FF2B5EF4-FFF2-40B4-BE49-F238E27FC236}">
                <a16:creationId xmlns:a16="http://schemas.microsoft.com/office/drawing/2014/main" id="{7BD1285B-8F42-1A3A-0669-47CA7DD7A076}"/>
              </a:ext>
            </a:extLst>
          </p:cNvPr>
          <p:cNvSpPr>
            <a:spLocks noGrp="1"/>
          </p:cNvSpPr>
          <p:nvPr>
            <p:ph type="sldNum" sz="quarter" idx="12"/>
          </p:nvPr>
        </p:nvSpPr>
        <p:spPr/>
        <p:txBody>
          <a:bodyPr/>
          <a:lstStyle>
            <a:lvl1pPr>
              <a:defRPr/>
            </a:lvl1pPr>
          </a:lstStyle>
          <a:p>
            <a:fld id="{484DACD9-FA20-4D67-8626-53752E1CB37D}" type="slidenum">
              <a:rPr lang="en-US" smtClean="0"/>
              <a:t>‹#›</a:t>
            </a:fld>
            <a:endParaRPr lang="en-US"/>
          </a:p>
        </p:txBody>
      </p:sp>
    </p:spTree>
    <p:extLst>
      <p:ext uri="{BB962C8B-B14F-4D97-AF65-F5344CB8AC3E}">
        <p14:creationId xmlns:p14="http://schemas.microsoft.com/office/powerpoint/2010/main" val="3846064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0C659-AA3A-B6D6-51D7-ADC0F85FA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1B3497-3EE2-FFD1-630A-CF1C1FBDA9BC}"/>
              </a:ext>
            </a:extLst>
          </p:cNvPr>
          <p:cNvSpPr>
            <a:spLocks noGrp="1"/>
          </p:cNvSpPr>
          <p:nvPr>
            <p:ph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95C104-F146-C161-42B6-B300119B8F25}"/>
              </a:ext>
            </a:extLst>
          </p:cNvPr>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EC1438E-C09F-CDB5-7C5C-0AB052247A67}"/>
              </a:ext>
            </a:extLst>
          </p:cNvPr>
          <p:cNvSpPr>
            <a:spLocks noGrp="1"/>
          </p:cNvSpPr>
          <p:nvPr>
            <p:ph type="dt" sz="half" idx="10"/>
          </p:nvPr>
        </p:nvSpPr>
        <p:spPr/>
        <p:txBody>
          <a:bodyPr/>
          <a:lstStyle>
            <a:lvl1pPr>
              <a:defRPr/>
            </a:lvl1pPr>
          </a:lstStyle>
          <a:p>
            <a:fld id="{DDE330D1-C2B2-49EB-A636-CAC984C1BBD1}" type="datetimeFigureOut">
              <a:rPr lang="en-US" smtClean="0"/>
              <a:t>9/12/2024</a:t>
            </a:fld>
            <a:endParaRPr lang="en-US"/>
          </a:p>
        </p:txBody>
      </p:sp>
      <p:sp>
        <p:nvSpPr>
          <p:cNvPr id="6" name="Footer Placeholder 5">
            <a:extLst>
              <a:ext uri="{FF2B5EF4-FFF2-40B4-BE49-F238E27FC236}">
                <a16:creationId xmlns:a16="http://schemas.microsoft.com/office/drawing/2014/main" id="{1BD02C79-69AD-14BC-239A-70D1F976129F}"/>
              </a:ext>
            </a:extLst>
          </p:cNvPr>
          <p:cNvSpPr>
            <a:spLocks noGrp="1"/>
          </p:cNvSpPr>
          <p:nvPr>
            <p:ph type="ftr" sz="quarter" idx="11"/>
          </p:nvPr>
        </p:nvSpPr>
        <p:spPr/>
        <p:txBody>
          <a:bodyPr/>
          <a:lstStyle>
            <a:lvl1pPr>
              <a:defRPr/>
            </a:lvl1pPr>
          </a:lstStyle>
          <a:p>
            <a:endParaRPr lang="en-US"/>
          </a:p>
        </p:txBody>
      </p:sp>
      <p:sp>
        <p:nvSpPr>
          <p:cNvPr id="7" name="Slide Number Placeholder 6">
            <a:extLst>
              <a:ext uri="{FF2B5EF4-FFF2-40B4-BE49-F238E27FC236}">
                <a16:creationId xmlns:a16="http://schemas.microsoft.com/office/drawing/2014/main" id="{A2C16DE0-A6D4-91CC-BA9A-BE4465367B6F}"/>
              </a:ext>
            </a:extLst>
          </p:cNvPr>
          <p:cNvSpPr>
            <a:spLocks noGrp="1"/>
          </p:cNvSpPr>
          <p:nvPr>
            <p:ph type="sldNum" sz="quarter" idx="12"/>
          </p:nvPr>
        </p:nvSpPr>
        <p:spPr/>
        <p:txBody>
          <a:bodyPr/>
          <a:lstStyle>
            <a:lvl1pPr>
              <a:defRPr/>
            </a:lvl1pPr>
          </a:lstStyle>
          <a:p>
            <a:fld id="{484DACD9-FA20-4D67-8626-53752E1CB37D}" type="slidenum">
              <a:rPr lang="en-US" smtClean="0"/>
              <a:t>‹#›</a:t>
            </a:fld>
            <a:endParaRPr lang="en-US"/>
          </a:p>
        </p:txBody>
      </p:sp>
    </p:spTree>
    <p:extLst>
      <p:ext uri="{BB962C8B-B14F-4D97-AF65-F5344CB8AC3E}">
        <p14:creationId xmlns:p14="http://schemas.microsoft.com/office/powerpoint/2010/main" val="3508589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83274-9428-082F-4EDE-785B20573348}"/>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8995DF-C7F0-1DD6-7268-786195E96C80}"/>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A39FBA-F6E3-915F-D403-B91978345552}"/>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2572BB-4A50-C7F3-51AE-0F831ACF7673}"/>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F638CC-7921-FA90-A1C1-186F2D86287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24B75B1-91A1-91D3-69A4-ABCED6460311}"/>
              </a:ext>
            </a:extLst>
          </p:cNvPr>
          <p:cNvSpPr>
            <a:spLocks noGrp="1"/>
          </p:cNvSpPr>
          <p:nvPr>
            <p:ph type="dt" sz="half" idx="10"/>
          </p:nvPr>
        </p:nvSpPr>
        <p:spPr/>
        <p:txBody>
          <a:bodyPr/>
          <a:lstStyle>
            <a:lvl1pPr>
              <a:defRPr/>
            </a:lvl1pPr>
          </a:lstStyle>
          <a:p>
            <a:fld id="{DDE330D1-C2B2-49EB-A636-CAC984C1BBD1}" type="datetimeFigureOut">
              <a:rPr lang="en-US" smtClean="0"/>
              <a:t>9/12/2024</a:t>
            </a:fld>
            <a:endParaRPr lang="en-US"/>
          </a:p>
        </p:txBody>
      </p:sp>
      <p:sp>
        <p:nvSpPr>
          <p:cNvPr id="8" name="Footer Placeholder 7">
            <a:extLst>
              <a:ext uri="{FF2B5EF4-FFF2-40B4-BE49-F238E27FC236}">
                <a16:creationId xmlns:a16="http://schemas.microsoft.com/office/drawing/2014/main" id="{433EDE1F-6C63-B817-D912-9C6BF70DB360}"/>
              </a:ext>
            </a:extLst>
          </p:cNvPr>
          <p:cNvSpPr>
            <a:spLocks noGrp="1"/>
          </p:cNvSpPr>
          <p:nvPr>
            <p:ph type="ftr" sz="quarter" idx="11"/>
          </p:nvPr>
        </p:nvSpPr>
        <p:spPr/>
        <p:txBody>
          <a:bodyPr/>
          <a:lstStyle>
            <a:lvl1pPr>
              <a:defRPr/>
            </a:lvl1pPr>
          </a:lstStyle>
          <a:p>
            <a:endParaRPr lang="en-US"/>
          </a:p>
        </p:txBody>
      </p:sp>
      <p:sp>
        <p:nvSpPr>
          <p:cNvPr id="9" name="Slide Number Placeholder 8">
            <a:extLst>
              <a:ext uri="{FF2B5EF4-FFF2-40B4-BE49-F238E27FC236}">
                <a16:creationId xmlns:a16="http://schemas.microsoft.com/office/drawing/2014/main" id="{F6164472-1BAA-E3B6-4F92-2D5E30D6055A}"/>
              </a:ext>
            </a:extLst>
          </p:cNvPr>
          <p:cNvSpPr>
            <a:spLocks noGrp="1"/>
          </p:cNvSpPr>
          <p:nvPr>
            <p:ph type="sldNum" sz="quarter" idx="12"/>
          </p:nvPr>
        </p:nvSpPr>
        <p:spPr/>
        <p:txBody>
          <a:bodyPr/>
          <a:lstStyle>
            <a:lvl1pPr>
              <a:defRPr/>
            </a:lvl1pPr>
          </a:lstStyle>
          <a:p>
            <a:fld id="{484DACD9-FA20-4D67-8626-53752E1CB37D}" type="slidenum">
              <a:rPr lang="en-US" smtClean="0"/>
              <a:t>‹#›</a:t>
            </a:fld>
            <a:endParaRPr lang="en-US"/>
          </a:p>
        </p:txBody>
      </p:sp>
    </p:spTree>
    <p:extLst>
      <p:ext uri="{BB962C8B-B14F-4D97-AF65-F5344CB8AC3E}">
        <p14:creationId xmlns:p14="http://schemas.microsoft.com/office/powerpoint/2010/main" val="2668295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674E4-CFF6-233A-D9AF-2A2FD7D784B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1EAB7D-EE87-C49A-2710-86E0C53D2DF6}"/>
              </a:ext>
            </a:extLst>
          </p:cNvPr>
          <p:cNvSpPr>
            <a:spLocks noGrp="1"/>
          </p:cNvSpPr>
          <p:nvPr>
            <p:ph type="dt" sz="half" idx="10"/>
          </p:nvPr>
        </p:nvSpPr>
        <p:spPr/>
        <p:txBody>
          <a:bodyPr/>
          <a:lstStyle>
            <a:lvl1pPr>
              <a:defRPr/>
            </a:lvl1pPr>
          </a:lstStyle>
          <a:p>
            <a:fld id="{DDE330D1-C2B2-49EB-A636-CAC984C1BBD1}" type="datetimeFigureOut">
              <a:rPr lang="en-US" smtClean="0"/>
              <a:t>9/12/2024</a:t>
            </a:fld>
            <a:endParaRPr lang="en-US"/>
          </a:p>
        </p:txBody>
      </p:sp>
      <p:sp>
        <p:nvSpPr>
          <p:cNvPr id="4" name="Footer Placeholder 3">
            <a:extLst>
              <a:ext uri="{FF2B5EF4-FFF2-40B4-BE49-F238E27FC236}">
                <a16:creationId xmlns:a16="http://schemas.microsoft.com/office/drawing/2014/main" id="{DE87153C-BE7A-8DCC-0167-B6E426D842AB}"/>
              </a:ext>
            </a:extLst>
          </p:cNvPr>
          <p:cNvSpPr>
            <a:spLocks noGrp="1"/>
          </p:cNvSpPr>
          <p:nvPr>
            <p:ph type="ftr" sz="quarter" idx="11"/>
          </p:nvPr>
        </p:nvSpPr>
        <p:spPr/>
        <p:txBody>
          <a:bodyPr/>
          <a:lstStyle>
            <a:lvl1pPr>
              <a:defRPr/>
            </a:lvl1pPr>
          </a:lstStyle>
          <a:p>
            <a:endParaRPr lang="en-US"/>
          </a:p>
        </p:txBody>
      </p:sp>
      <p:sp>
        <p:nvSpPr>
          <p:cNvPr id="5" name="Slide Number Placeholder 4">
            <a:extLst>
              <a:ext uri="{FF2B5EF4-FFF2-40B4-BE49-F238E27FC236}">
                <a16:creationId xmlns:a16="http://schemas.microsoft.com/office/drawing/2014/main" id="{C33D8EF6-0FD5-FEA9-766E-C595B963571F}"/>
              </a:ext>
            </a:extLst>
          </p:cNvPr>
          <p:cNvSpPr>
            <a:spLocks noGrp="1"/>
          </p:cNvSpPr>
          <p:nvPr>
            <p:ph type="sldNum" sz="quarter" idx="12"/>
          </p:nvPr>
        </p:nvSpPr>
        <p:spPr/>
        <p:txBody>
          <a:bodyPr/>
          <a:lstStyle>
            <a:lvl1pPr>
              <a:defRPr/>
            </a:lvl1pPr>
          </a:lstStyle>
          <a:p>
            <a:fld id="{484DACD9-FA20-4D67-8626-53752E1CB37D}" type="slidenum">
              <a:rPr lang="en-US" smtClean="0"/>
              <a:t>‹#›</a:t>
            </a:fld>
            <a:endParaRPr lang="en-US"/>
          </a:p>
        </p:txBody>
      </p:sp>
    </p:spTree>
    <p:extLst>
      <p:ext uri="{BB962C8B-B14F-4D97-AF65-F5344CB8AC3E}">
        <p14:creationId xmlns:p14="http://schemas.microsoft.com/office/powerpoint/2010/main" val="162187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0D1D8D-96C3-F275-BF08-9051DB289D77}"/>
              </a:ext>
            </a:extLst>
          </p:cNvPr>
          <p:cNvSpPr>
            <a:spLocks noGrp="1"/>
          </p:cNvSpPr>
          <p:nvPr>
            <p:ph type="dt" sz="half" idx="10"/>
          </p:nvPr>
        </p:nvSpPr>
        <p:spPr/>
        <p:txBody>
          <a:bodyPr/>
          <a:lstStyle>
            <a:lvl1pPr>
              <a:defRPr/>
            </a:lvl1pPr>
          </a:lstStyle>
          <a:p>
            <a:fld id="{DDE330D1-C2B2-49EB-A636-CAC984C1BBD1}" type="datetimeFigureOut">
              <a:rPr lang="en-US" smtClean="0"/>
              <a:t>9/12/2024</a:t>
            </a:fld>
            <a:endParaRPr lang="en-US"/>
          </a:p>
        </p:txBody>
      </p:sp>
      <p:sp>
        <p:nvSpPr>
          <p:cNvPr id="3" name="Footer Placeholder 2">
            <a:extLst>
              <a:ext uri="{FF2B5EF4-FFF2-40B4-BE49-F238E27FC236}">
                <a16:creationId xmlns:a16="http://schemas.microsoft.com/office/drawing/2014/main" id="{26976C1E-1690-104E-8C6B-6480A79DA1DE}"/>
              </a:ext>
            </a:extLst>
          </p:cNvPr>
          <p:cNvSpPr>
            <a:spLocks noGrp="1"/>
          </p:cNvSpPr>
          <p:nvPr>
            <p:ph type="ftr" sz="quarter" idx="11"/>
          </p:nvPr>
        </p:nvSpPr>
        <p:spPr/>
        <p:txBody>
          <a:bodyPr/>
          <a:lstStyle>
            <a:lvl1pPr>
              <a:defRPr/>
            </a:lvl1pPr>
          </a:lstStyle>
          <a:p>
            <a:endParaRPr lang="en-US"/>
          </a:p>
        </p:txBody>
      </p:sp>
      <p:sp>
        <p:nvSpPr>
          <p:cNvPr id="4" name="Slide Number Placeholder 3">
            <a:extLst>
              <a:ext uri="{FF2B5EF4-FFF2-40B4-BE49-F238E27FC236}">
                <a16:creationId xmlns:a16="http://schemas.microsoft.com/office/drawing/2014/main" id="{9B829748-F77E-D2E0-012B-BC27BCA8B5DF}"/>
              </a:ext>
            </a:extLst>
          </p:cNvPr>
          <p:cNvSpPr>
            <a:spLocks noGrp="1"/>
          </p:cNvSpPr>
          <p:nvPr>
            <p:ph type="sldNum" sz="quarter" idx="12"/>
          </p:nvPr>
        </p:nvSpPr>
        <p:spPr/>
        <p:txBody>
          <a:bodyPr/>
          <a:lstStyle>
            <a:lvl1pPr>
              <a:defRPr/>
            </a:lvl1pPr>
          </a:lstStyle>
          <a:p>
            <a:fld id="{484DACD9-FA20-4D67-8626-53752E1CB37D}" type="slidenum">
              <a:rPr lang="en-US" smtClean="0"/>
              <a:t>‹#›</a:t>
            </a:fld>
            <a:endParaRPr lang="en-US"/>
          </a:p>
        </p:txBody>
      </p:sp>
    </p:spTree>
    <p:extLst>
      <p:ext uri="{BB962C8B-B14F-4D97-AF65-F5344CB8AC3E}">
        <p14:creationId xmlns:p14="http://schemas.microsoft.com/office/powerpoint/2010/main" val="3336655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48069-6894-1241-0A48-AB808742FA3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29B730-2874-5B88-1EFD-E751308349E1}"/>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BE2520-B0B7-FB8C-9C81-77CAD7B1E1ED}"/>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27AC55-7811-981C-B41D-9B957C9ECB28}"/>
              </a:ext>
            </a:extLst>
          </p:cNvPr>
          <p:cNvSpPr>
            <a:spLocks noGrp="1"/>
          </p:cNvSpPr>
          <p:nvPr>
            <p:ph type="dt" sz="half" idx="10"/>
          </p:nvPr>
        </p:nvSpPr>
        <p:spPr/>
        <p:txBody>
          <a:bodyPr/>
          <a:lstStyle>
            <a:lvl1pPr>
              <a:defRPr/>
            </a:lvl1pPr>
          </a:lstStyle>
          <a:p>
            <a:fld id="{DDE330D1-C2B2-49EB-A636-CAC984C1BBD1}" type="datetimeFigureOut">
              <a:rPr lang="en-US" smtClean="0"/>
              <a:t>9/12/2024</a:t>
            </a:fld>
            <a:endParaRPr lang="en-US"/>
          </a:p>
        </p:txBody>
      </p:sp>
      <p:sp>
        <p:nvSpPr>
          <p:cNvPr id="6" name="Footer Placeholder 5">
            <a:extLst>
              <a:ext uri="{FF2B5EF4-FFF2-40B4-BE49-F238E27FC236}">
                <a16:creationId xmlns:a16="http://schemas.microsoft.com/office/drawing/2014/main" id="{C73A3784-9DC7-0758-7CAC-BFAA3DDEDE39}"/>
              </a:ext>
            </a:extLst>
          </p:cNvPr>
          <p:cNvSpPr>
            <a:spLocks noGrp="1"/>
          </p:cNvSpPr>
          <p:nvPr>
            <p:ph type="ftr" sz="quarter" idx="11"/>
          </p:nvPr>
        </p:nvSpPr>
        <p:spPr/>
        <p:txBody>
          <a:bodyPr/>
          <a:lstStyle>
            <a:lvl1pPr>
              <a:defRPr/>
            </a:lvl1pPr>
          </a:lstStyle>
          <a:p>
            <a:endParaRPr lang="en-US"/>
          </a:p>
        </p:txBody>
      </p:sp>
      <p:sp>
        <p:nvSpPr>
          <p:cNvPr id="7" name="Slide Number Placeholder 6">
            <a:extLst>
              <a:ext uri="{FF2B5EF4-FFF2-40B4-BE49-F238E27FC236}">
                <a16:creationId xmlns:a16="http://schemas.microsoft.com/office/drawing/2014/main" id="{118123C3-A743-344B-517C-AB48A4257CBF}"/>
              </a:ext>
            </a:extLst>
          </p:cNvPr>
          <p:cNvSpPr>
            <a:spLocks noGrp="1"/>
          </p:cNvSpPr>
          <p:nvPr>
            <p:ph type="sldNum" sz="quarter" idx="12"/>
          </p:nvPr>
        </p:nvSpPr>
        <p:spPr/>
        <p:txBody>
          <a:bodyPr/>
          <a:lstStyle>
            <a:lvl1pPr>
              <a:defRPr/>
            </a:lvl1pPr>
          </a:lstStyle>
          <a:p>
            <a:fld id="{484DACD9-FA20-4D67-8626-53752E1CB37D}" type="slidenum">
              <a:rPr lang="en-US" smtClean="0"/>
              <a:t>‹#›</a:t>
            </a:fld>
            <a:endParaRPr lang="en-US"/>
          </a:p>
        </p:txBody>
      </p:sp>
    </p:spTree>
    <p:extLst>
      <p:ext uri="{BB962C8B-B14F-4D97-AF65-F5344CB8AC3E}">
        <p14:creationId xmlns:p14="http://schemas.microsoft.com/office/powerpoint/2010/main" val="965175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E0DF8-369F-7BB6-C291-BA9128DBF72F}"/>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88F6ED-10A8-70AC-EAF9-E2D3203B4C04}"/>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06596EA-DA55-1272-1312-B8307B398ABE}"/>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3FA3C4-C8DE-986A-86AC-3A0BE0714AF0}"/>
              </a:ext>
            </a:extLst>
          </p:cNvPr>
          <p:cNvSpPr>
            <a:spLocks noGrp="1"/>
          </p:cNvSpPr>
          <p:nvPr>
            <p:ph type="dt" sz="half" idx="10"/>
          </p:nvPr>
        </p:nvSpPr>
        <p:spPr/>
        <p:txBody>
          <a:bodyPr/>
          <a:lstStyle>
            <a:lvl1pPr>
              <a:defRPr/>
            </a:lvl1pPr>
          </a:lstStyle>
          <a:p>
            <a:fld id="{DDE330D1-C2B2-49EB-A636-CAC984C1BBD1}" type="datetimeFigureOut">
              <a:rPr lang="en-US" smtClean="0"/>
              <a:t>9/12/2024</a:t>
            </a:fld>
            <a:endParaRPr lang="en-US"/>
          </a:p>
        </p:txBody>
      </p:sp>
      <p:sp>
        <p:nvSpPr>
          <p:cNvPr id="6" name="Footer Placeholder 5">
            <a:extLst>
              <a:ext uri="{FF2B5EF4-FFF2-40B4-BE49-F238E27FC236}">
                <a16:creationId xmlns:a16="http://schemas.microsoft.com/office/drawing/2014/main" id="{B4B78F45-D87F-EFF8-FBA5-80C6F4FB6645}"/>
              </a:ext>
            </a:extLst>
          </p:cNvPr>
          <p:cNvSpPr>
            <a:spLocks noGrp="1"/>
          </p:cNvSpPr>
          <p:nvPr>
            <p:ph type="ftr" sz="quarter" idx="11"/>
          </p:nvPr>
        </p:nvSpPr>
        <p:spPr/>
        <p:txBody>
          <a:bodyPr/>
          <a:lstStyle>
            <a:lvl1pPr>
              <a:defRPr/>
            </a:lvl1pPr>
          </a:lstStyle>
          <a:p>
            <a:endParaRPr lang="en-US"/>
          </a:p>
        </p:txBody>
      </p:sp>
      <p:sp>
        <p:nvSpPr>
          <p:cNvPr id="7" name="Slide Number Placeholder 6">
            <a:extLst>
              <a:ext uri="{FF2B5EF4-FFF2-40B4-BE49-F238E27FC236}">
                <a16:creationId xmlns:a16="http://schemas.microsoft.com/office/drawing/2014/main" id="{50554C0B-3729-4EC9-CE33-8399C21116EA}"/>
              </a:ext>
            </a:extLst>
          </p:cNvPr>
          <p:cNvSpPr>
            <a:spLocks noGrp="1"/>
          </p:cNvSpPr>
          <p:nvPr>
            <p:ph type="sldNum" sz="quarter" idx="12"/>
          </p:nvPr>
        </p:nvSpPr>
        <p:spPr/>
        <p:txBody>
          <a:bodyPr/>
          <a:lstStyle>
            <a:lvl1pPr>
              <a:defRPr/>
            </a:lvl1pPr>
          </a:lstStyle>
          <a:p>
            <a:fld id="{484DACD9-FA20-4D67-8626-53752E1CB37D}" type="slidenum">
              <a:rPr lang="en-US" smtClean="0"/>
              <a:t>‹#›</a:t>
            </a:fld>
            <a:endParaRPr lang="en-US"/>
          </a:p>
        </p:txBody>
      </p:sp>
    </p:spTree>
    <p:extLst>
      <p:ext uri="{BB962C8B-B14F-4D97-AF65-F5344CB8AC3E}">
        <p14:creationId xmlns:p14="http://schemas.microsoft.com/office/powerpoint/2010/main" val="3209433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0FC9486-E911-0EF2-01CF-8D77B9AECBB0}"/>
              </a:ext>
            </a:extLst>
          </p:cNvPr>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EAB602BE-FAA1-2C5C-0F61-8113CC867F43}"/>
              </a:ext>
            </a:extLst>
          </p:cNvPr>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935223D-C85F-F97E-AFB6-503D9102CA2F}"/>
              </a:ext>
            </a:extLst>
          </p:cNvPr>
          <p:cNvSpPr>
            <a:spLocks noGrp="1" noChangeArrowheads="1"/>
          </p:cNvSpPr>
          <p:nvPr>
            <p:ph type="dt" sz="half" idx="2"/>
          </p:nvPr>
        </p:nvSpPr>
        <p:spPr bwMode="auto">
          <a:xfrm>
            <a:off x="914400" y="378282"/>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fld id="{DDE330D1-C2B2-49EB-A636-CAC984C1BBD1}" type="datetimeFigureOut">
              <a:rPr lang="en-US" smtClean="0"/>
              <a:t>9/12/2024</a:t>
            </a:fld>
            <a:endParaRPr lang="en-US"/>
          </a:p>
        </p:txBody>
      </p:sp>
      <p:sp>
        <p:nvSpPr>
          <p:cNvPr id="1029" name="Rectangle 5">
            <a:extLst>
              <a:ext uri="{FF2B5EF4-FFF2-40B4-BE49-F238E27FC236}">
                <a16:creationId xmlns:a16="http://schemas.microsoft.com/office/drawing/2014/main" id="{156C7584-7C3F-A526-0DCB-0B609D2A1A96}"/>
              </a:ext>
            </a:extLst>
          </p:cNvPr>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p>
        </p:txBody>
      </p:sp>
      <p:sp>
        <p:nvSpPr>
          <p:cNvPr id="1030" name="Rectangle 6">
            <a:extLst>
              <a:ext uri="{FF2B5EF4-FFF2-40B4-BE49-F238E27FC236}">
                <a16:creationId xmlns:a16="http://schemas.microsoft.com/office/drawing/2014/main" id="{BF957884-6D65-1835-41FA-6E3BB2721F47}"/>
              </a:ext>
            </a:extLst>
          </p:cNvPr>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fld id="{484DACD9-FA20-4D67-8626-53752E1CB37D}" type="slidenum">
              <a:rPr lang="en-US" smtClean="0"/>
              <a:t>‹#›</a:t>
            </a:fld>
            <a:endParaRPr lang="en-US"/>
          </a:p>
        </p:txBody>
      </p:sp>
      <p:sp>
        <p:nvSpPr>
          <p:cNvPr id="1031" name="Rectangle 7">
            <a:extLst>
              <a:ext uri="{FF2B5EF4-FFF2-40B4-BE49-F238E27FC236}">
                <a16:creationId xmlns:a16="http://schemas.microsoft.com/office/drawing/2014/main" id="{CBBF6D84-2A66-2FFF-C482-A60F9371A666}"/>
              </a:ext>
            </a:extLst>
          </p:cNvPr>
          <p:cNvSpPr>
            <a:spLocks noChangeArrowheads="1"/>
          </p:cNvSpPr>
          <p:nvPr/>
        </p:nvSpPr>
        <p:spPr bwMode="auto">
          <a:xfrm>
            <a:off x="5994400" y="394156"/>
            <a:ext cx="5283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dirty="0"/>
              <a:t>doc.: 15-24-0502-00-04ab</a:t>
            </a:r>
          </a:p>
        </p:txBody>
      </p:sp>
      <p:sp>
        <p:nvSpPr>
          <p:cNvPr id="1032" name="Line 8">
            <a:extLst>
              <a:ext uri="{FF2B5EF4-FFF2-40B4-BE49-F238E27FC236}">
                <a16:creationId xmlns:a16="http://schemas.microsoft.com/office/drawing/2014/main" id="{0E954993-CFAE-C3B5-3F04-408D36B92F70}"/>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a:extLst>
              <a:ext uri="{FF2B5EF4-FFF2-40B4-BE49-F238E27FC236}">
                <a16:creationId xmlns:a16="http://schemas.microsoft.com/office/drawing/2014/main" id="{7CDFB34E-243D-0AD3-0C3C-1CC054D52A2A}"/>
              </a:ext>
            </a:extLst>
          </p:cNvPr>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a:extLst>
              <a:ext uri="{FF2B5EF4-FFF2-40B4-BE49-F238E27FC236}">
                <a16:creationId xmlns:a16="http://schemas.microsoft.com/office/drawing/2014/main" id="{29EE7349-51F3-079E-0B35-D4F9E0B0322B}"/>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extLst>
      <p:ext uri="{BB962C8B-B14F-4D97-AF65-F5344CB8AC3E}">
        <p14:creationId xmlns:p14="http://schemas.microsoft.com/office/powerpoint/2010/main" val="8324551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66" r:id="rId12"/>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4/15-24-0413-00-04ab-ds-twr-with-uwb-mms-packets.pptx" TargetMode="External"/><Relationship Id="rId2" Type="http://schemas.openxmlformats.org/officeDocument/2006/relationships/hyperlink" Target="https://mentor.ieee.org/802.15/dcn/24/15-24-0409-00-04ab-non-interleaved-mms.pptx" TargetMode="External"/><Relationship Id="rId1" Type="http://schemas.openxmlformats.org/officeDocument/2006/relationships/slideLayout" Target="../slideLayouts/slideLayout2.xml"/><Relationship Id="rId5" Type="http://schemas.openxmlformats.org/officeDocument/2006/relationships/hyperlink" Target="https://mentor.ieee.org/802.15/dcn/23/15-23-0403-00-04ab-optional-spreading-factor-l-16-for-ranging-integrity-fragments-rif.pptx" TargetMode="External"/><Relationship Id="rId4" Type="http://schemas.openxmlformats.org/officeDocument/2006/relationships/hyperlink" Target="https://mentor.ieee.org/802.15/dcn/23/15-23-0274-00-04ab-more-on-clock-related-attacks-against-uwb-ranging.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3/15-23-0274-00-04ab-more-on-clock-related-attacks-against-uwb-ranging.ppt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s://mentor.ieee.org/802.15/dcn/23/15-23-0403-00-04ab-optional-spreading-factor-l-16-for-ranging-integrity-fragments-rif.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986D2A-1104-4011-EDFE-C4F8A9165FDC}"/>
              </a:ext>
            </a:extLst>
          </p:cNvPr>
          <p:cNvSpPr>
            <a:spLocks noGrp="1"/>
          </p:cNvSpPr>
          <p:nvPr>
            <p:ph type="dt" sz="half" idx="10"/>
          </p:nvPr>
        </p:nvSpPr>
        <p:spPr/>
        <p:txBody>
          <a:bodyPr/>
          <a:lstStyle/>
          <a:p>
            <a:r>
              <a:rPr lang="en-US" altLang="en-US" dirty="0"/>
              <a:t>Sept. 2024</a:t>
            </a:r>
          </a:p>
        </p:txBody>
      </p:sp>
      <p:sp>
        <p:nvSpPr>
          <p:cNvPr id="3" name="Footer Placeholder 2">
            <a:extLst>
              <a:ext uri="{FF2B5EF4-FFF2-40B4-BE49-F238E27FC236}">
                <a16:creationId xmlns:a16="http://schemas.microsoft.com/office/drawing/2014/main" id="{9E8A8502-1C9A-C018-D1B0-AFBB2C4309F5}"/>
              </a:ext>
            </a:extLst>
          </p:cNvPr>
          <p:cNvSpPr>
            <a:spLocks noGrp="1"/>
          </p:cNvSpPr>
          <p:nvPr>
            <p:ph type="ftr" sz="quarter" idx="11"/>
          </p:nvPr>
        </p:nvSpPr>
        <p:spPr/>
        <p:txBody>
          <a:bodyPr/>
          <a:lstStyle/>
          <a:p>
            <a:r>
              <a:rPr lang="en-US" altLang="en-US" dirty="0"/>
              <a:t>Li-Hsiang Sun et al, MediaTek</a:t>
            </a:r>
          </a:p>
        </p:txBody>
      </p:sp>
      <p:sp>
        <p:nvSpPr>
          <p:cNvPr id="4" name="Slide Number Placeholder 3">
            <a:extLst>
              <a:ext uri="{FF2B5EF4-FFF2-40B4-BE49-F238E27FC236}">
                <a16:creationId xmlns:a16="http://schemas.microsoft.com/office/drawing/2014/main" id="{268C0200-E096-9F2D-00D9-F7B136B53964}"/>
              </a:ext>
            </a:extLst>
          </p:cNvPr>
          <p:cNvSpPr>
            <a:spLocks noGrp="1"/>
          </p:cNvSpPr>
          <p:nvPr>
            <p:ph type="sldNum" sz="quarter" idx="12"/>
          </p:nvPr>
        </p:nvSpPr>
        <p:spPr>
          <a:xfrm>
            <a:off x="5930396" y="6475413"/>
            <a:ext cx="432811" cy="184666"/>
          </a:xfrm>
        </p:spPr>
        <p:txBody>
          <a:bodyPr/>
          <a:lstStyle/>
          <a:p>
            <a:r>
              <a:rPr lang="en-US" altLang="en-US"/>
              <a:t>Slide </a:t>
            </a:r>
            <a:fld id="{BD483022-3839-4B9B-9DC5-46BF91800DD7}" type="slidenum">
              <a:rPr lang="en-US" altLang="en-US"/>
              <a:pPr/>
              <a:t>1</a:t>
            </a:fld>
            <a:endParaRPr lang="en-US" altLang="en-US"/>
          </a:p>
        </p:txBody>
      </p:sp>
      <p:sp>
        <p:nvSpPr>
          <p:cNvPr id="27651" name="Rectangle 3">
            <a:extLst>
              <a:ext uri="{FF2B5EF4-FFF2-40B4-BE49-F238E27FC236}">
                <a16:creationId xmlns:a16="http://schemas.microsoft.com/office/drawing/2014/main" id="{ED648347-1E6D-7D8B-2490-CF1E74CD9D56}"/>
              </a:ext>
            </a:extLst>
          </p:cNvPr>
          <p:cNvSpPr>
            <a:spLocks noChangeArrowheads="1"/>
          </p:cNvSpPr>
          <p:nvPr/>
        </p:nvSpPr>
        <p:spPr bwMode="auto">
          <a:xfrm>
            <a:off x="769545" y="935524"/>
            <a:ext cx="10621544"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MMS DS-TWR reporting and avoidance of clock attack</a:t>
            </a:r>
          </a:p>
          <a:p>
            <a:r>
              <a:rPr lang="en-US" altLang="en-US" sz="1600" b="1" dirty="0">
                <a:solidFill>
                  <a:schemeClr val="tx2"/>
                </a:solidFill>
              </a:rPr>
              <a:t>Date Submitted: </a:t>
            </a:r>
            <a:r>
              <a:rPr lang="en-US" altLang="en-US" sz="1600" dirty="0">
                <a:solidFill>
                  <a:schemeClr val="tx2"/>
                </a:solidFill>
              </a:rPr>
              <a:t>Sept. 2024</a:t>
            </a:r>
          </a:p>
          <a:p>
            <a:r>
              <a:rPr lang="en-US" altLang="en-US" sz="1600" b="1" dirty="0">
                <a:solidFill>
                  <a:schemeClr val="tx2"/>
                </a:solidFill>
              </a:rPr>
              <a:t>Source:</a:t>
            </a:r>
            <a:r>
              <a:rPr lang="en-US" altLang="en-US" sz="1600" dirty="0">
                <a:solidFill>
                  <a:schemeClr val="tx2"/>
                </a:solidFill>
              </a:rPr>
              <a:t> Li-Hsiang Sun, Li Ma, James Yee (MediaTek)</a:t>
            </a:r>
          </a:p>
          <a:p>
            <a:r>
              <a:rPr lang="en-US" altLang="en-US" sz="1600" dirty="0">
                <a:solidFill>
                  <a:schemeClr val="tx2"/>
                </a:solidFill>
              </a:rPr>
              <a:t>Address:  13480 Evening Creek Drive North, Suite 600, San Diego, CA 92128 </a:t>
            </a:r>
          </a:p>
          <a:p>
            <a:r>
              <a:rPr lang="en-US" altLang="en-US" sz="1600" dirty="0">
                <a:solidFill>
                  <a:schemeClr val="tx2"/>
                </a:solidFill>
              </a:rPr>
              <a:t>E-Mail: li-hsiang.sun@mediatek.com</a:t>
            </a:r>
          </a:p>
          <a:p>
            <a:pPr>
              <a:spcBef>
                <a:spcPts val="600"/>
              </a:spcBef>
              <a:spcAft>
                <a:spcPts val="600"/>
              </a:spcAft>
            </a:pPr>
            <a:r>
              <a:rPr lang="en-US" altLang="en-US" sz="1600" b="1" dirty="0">
                <a:solidFill>
                  <a:schemeClr val="tx2"/>
                </a:solidFill>
              </a:rPr>
              <a:t>Abstract:</a:t>
            </a:r>
            <a:r>
              <a:rPr lang="en-US" altLang="en-US" sz="1600" dirty="0">
                <a:solidFill>
                  <a:schemeClr val="tx2"/>
                </a:solidFill>
              </a:rPr>
              <a:t>	Provide alternatives for discussion</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facilitate comment resolution related to DS-TWR CIDs</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FB4CC-2D6D-5DD2-DAF7-DC240FFFAC45}"/>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060CC829-3B63-0D4B-F434-C51BA5D3A9F8}"/>
              </a:ext>
            </a:extLst>
          </p:cNvPr>
          <p:cNvSpPr>
            <a:spLocks noGrp="1"/>
          </p:cNvSpPr>
          <p:nvPr>
            <p:ph idx="1"/>
          </p:nvPr>
        </p:nvSpPr>
        <p:spPr/>
        <p:txBody>
          <a:bodyPr/>
          <a:lstStyle/>
          <a:p>
            <a:r>
              <a:rPr lang="en-US" dirty="0"/>
              <a:t>Check our understanding of possible attacks on DS-TWR described in [3] with 4ab experts.</a:t>
            </a:r>
          </a:p>
          <a:p>
            <a:r>
              <a:rPr lang="en-US" dirty="0"/>
              <a:t>Discuss/learn remedies if clock attack on DS-TWR is indeed an issue.</a:t>
            </a:r>
          </a:p>
          <a:p>
            <a:pPr marL="0" indent="0">
              <a:buNone/>
            </a:pPr>
            <a:endParaRPr lang="en-US" dirty="0"/>
          </a:p>
          <a:p>
            <a:endParaRPr lang="en-US" dirty="0"/>
          </a:p>
        </p:txBody>
      </p:sp>
    </p:spTree>
    <p:extLst>
      <p:ext uri="{BB962C8B-B14F-4D97-AF65-F5344CB8AC3E}">
        <p14:creationId xmlns:p14="http://schemas.microsoft.com/office/powerpoint/2010/main" val="3097052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B8708-D28F-703D-FB9C-643C85E0F1B9}"/>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2B23028-508E-BD38-9FD9-D38084E33CFF}"/>
              </a:ext>
            </a:extLst>
          </p:cNvPr>
          <p:cNvSpPr>
            <a:spLocks noGrp="1"/>
          </p:cNvSpPr>
          <p:nvPr>
            <p:ph idx="1"/>
          </p:nvPr>
        </p:nvSpPr>
        <p:spPr>
          <a:xfrm>
            <a:off x="914399" y="1981200"/>
            <a:ext cx="10962167" cy="4114800"/>
          </a:xfrm>
        </p:spPr>
        <p:txBody>
          <a:bodyPr/>
          <a:lstStyle/>
          <a:p>
            <a:pPr marL="0" indent="0">
              <a:buNone/>
            </a:pPr>
            <a:r>
              <a:rPr lang="en-US" sz="2800" dirty="0"/>
              <a:t>[1] </a:t>
            </a:r>
            <a:r>
              <a:rPr lang="en-US" sz="2800" dirty="0">
                <a:solidFill>
                  <a:srgbClr val="0070C0"/>
                </a:solidFill>
                <a:hlinkClick r:id="rId2">
                  <a:extLst>
                    <a:ext uri="{A12FA001-AC4F-418D-AE19-62706E023703}">
                      <ahyp:hlinkClr xmlns:ahyp="http://schemas.microsoft.com/office/drawing/2018/hyperlinkcolor" val="tx"/>
                    </a:ext>
                  </a:extLst>
                </a:hlinkClick>
              </a:rPr>
              <a:t>https://mentor.ieee.org/802.15/dcn/24/15-24-0409-00-04ab-non-interleaved-mms.pptx</a:t>
            </a:r>
            <a:endParaRPr lang="en-US" sz="2800" dirty="0">
              <a:solidFill>
                <a:srgbClr val="0070C0"/>
              </a:solidFill>
            </a:endParaRPr>
          </a:p>
          <a:p>
            <a:pPr marL="0" indent="0">
              <a:buNone/>
            </a:pPr>
            <a:r>
              <a:rPr lang="en-US" sz="2800" dirty="0"/>
              <a:t>[2] </a:t>
            </a:r>
            <a:r>
              <a:rPr lang="en-US" sz="2800" dirty="0">
                <a:solidFill>
                  <a:srgbClr val="0070C0"/>
                </a:solidFill>
                <a:hlinkClick r:id="rId3">
                  <a:extLst>
                    <a:ext uri="{A12FA001-AC4F-418D-AE19-62706E023703}">
                      <ahyp:hlinkClr xmlns:ahyp="http://schemas.microsoft.com/office/drawing/2018/hyperlinkcolor" val="tx"/>
                    </a:ext>
                  </a:extLst>
                </a:hlinkClick>
              </a:rPr>
              <a:t>https://mentor.ieee.org/802.15/dcn/24/15-24-0413-00-04ab-ds-twr-with-uwb-mms-packets.pptx</a:t>
            </a:r>
            <a:endParaRPr lang="en-US" sz="2800" dirty="0">
              <a:solidFill>
                <a:srgbClr val="0070C0"/>
              </a:solidFill>
            </a:endParaRPr>
          </a:p>
          <a:p>
            <a:pPr marL="0" indent="0">
              <a:buNone/>
            </a:pPr>
            <a:r>
              <a:rPr lang="en-US" sz="2800" dirty="0"/>
              <a:t>[3] </a:t>
            </a:r>
            <a:r>
              <a:rPr lang="en-US" sz="2800" dirty="0">
                <a:solidFill>
                  <a:srgbClr val="0070C0"/>
                </a:solidFill>
                <a:hlinkClick r:id="rId4">
                  <a:extLst>
                    <a:ext uri="{A12FA001-AC4F-418D-AE19-62706E023703}">
                      <ahyp:hlinkClr xmlns:ahyp="http://schemas.microsoft.com/office/drawing/2018/hyperlinkcolor" val="tx"/>
                    </a:ext>
                  </a:extLst>
                </a:hlinkClick>
              </a:rPr>
              <a:t>https://mentor.ieee.org/802.15/dcn/23/15-23-0274-00-04ab-more-on-clock-related-attacks-against-uwb-ranging.pptx</a:t>
            </a:r>
            <a:endParaRPr lang="en-US" sz="2800" dirty="0">
              <a:solidFill>
                <a:srgbClr val="0070C0"/>
              </a:solidFill>
            </a:endParaRPr>
          </a:p>
          <a:p>
            <a:pPr marL="0" indent="0">
              <a:buNone/>
            </a:pPr>
            <a:r>
              <a:rPr lang="en-US" sz="2800" dirty="0"/>
              <a:t>[4] </a:t>
            </a:r>
            <a:r>
              <a:rPr lang="en-US" sz="2800" dirty="0">
                <a:solidFill>
                  <a:srgbClr val="0070C0"/>
                </a:solidFill>
                <a:hlinkClick r:id="rId5">
                  <a:extLst>
                    <a:ext uri="{A12FA001-AC4F-418D-AE19-62706E023703}">
                      <ahyp:hlinkClr xmlns:ahyp="http://schemas.microsoft.com/office/drawing/2018/hyperlinkcolor" val="tx"/>
                    </a:ext>
                  </a:extLst>
                </a:hlinkClick>
              </a:rPr>
              <a:t>https://mentor.ieee.org/802.15/dcn/23/15-23-0403-00-04ab-optional-spreading-factor-l-16-for-ranging-integrity-fragments-rif.pptx</a:t>
            </a:r>
            <a:endParaRPr lang="en-US" sz="2800" dirty="0">
              <a:solidFill>
                <a:srgbClr val="0070C0"/>
              </a:solidFill>
            </a:endParaRPr>
          </a:p>
        </p:txBody>
      </p:sp>
    </p:spTree>
    <p:extLst>
      <p:ext uri="{BB962C8B-B14F-4D97-AF65-F5344CB8AC3E}">
        <p14:creationId xmlns:p14="http://schemas.microsoft.com/office/powerpoint/2010/main" val="4056330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79E69-F336-6511-249B-9A775BB855A5}"/>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6396E7ED-F10A-09E4-495B-B5A882BC8956}"/>
              </a:ext>
            </a:extLst>
          </p:cNvPr>
          <p:cNvSpPr>
            <a:spLocks noGrp="1"/>
          </p:cNvSpPr>
          <p:nvPr>
            <p:ph idx="1"/>
          </p:nvPr>
        </p:nvSpPr>
        <p:spPr>
          <a:xfrm>
            <a:off x="914400" y="1752600"/>
            <a:ext cx="10363200" cy="4343400"/>
          </a:xfrm>
        </p:spPr>
        <p:txBody>
          <a:bodyPr>
            <a:normAutofit fontScale="62500" lnSpcReduction="20000"/>
          </a:bodyPr>
          <a:lstStyle/>
          <a:p>
            <a:pPr>
              <a:lnSpc>
                <a:spcPct val="120000"/>
              </a:lnSpc>
              <a:spcBef>
                <a:spcPts val="0"/>
              </a:spcBef>
              <a:spcAft>
                <a:spcPts val="600"/>
              </a:spcAft>
            </a:pPr>
            <a:r>
              <a:rPr lang="en-US" dirty="0"/>
              <a:t>[1] has proposed non-interleaved MMS for SS-TWR and DS-TWR</a:t>
            </a:r>
          </a:p>
          <a:p>
            <a:pPr>
              <a:lnSpc>
                <a:spcPct val="120000"/>
              </a:lnSpc>
              <a:spcBef>
                <a:spcPts val="0"/>
              </a:spcBef>
              <a:spcAft>
                <a:spcPts val="600"/>
              </a:spcAft>
            </a:pPr>
            <a:r>
              <a:rPr lang="en-US" dirty="0"/>
              <a:t>[2] has proposed interleaved MMS for DS-TWR</a:t>
            </a:r>
          </a:p>
          <a:p>
            <a:pPr>
              <a:lnSpc>
                <a:spcPct val="120000"/>
              </a:lnSpc>
              <a:spcBef>
                <a:spcPts val="0"/>
              </a:spcBef>
              <a:spcAft>
                <a:spcPts val="600"/>
              </a:spcAft>
            </a:pPr>
            <a:r>
              <a:rPr lang="en-US" dirty="0"/>
              <a:t>[3] pointed out SS-TWR can be subject to clock attack because the report from the other party is corrected by factor based on the CFO/SFO of the attacking ranging signal</a:t>
            </a:r>
          </a:p>
          <a:p>
            <a:pPr>
              <a:lnSpc>
                <a:spcPct val="120000"/>
              </a:lnSpc>
              <a:spcBef>
                <a:spcPts val="0"/>
              </a:spcBef>
              <a:spcAft>
                <a:spcPts val="600"/>
              </a:spcAft>
            </a:pPr>
            <a:r>
              <a:rPr lang="en-US" dirty="0"/>
              <a:t>DS-TWR can avoid the above attack</a:t>
            </a:r>
          </a:p>
          <a:p>
            <a:pPr lvl="1">
              <a:lnSpc>
                <a:spcPct val="120000"/>
              </a:lnSpc>
              <a:spcBef>
                <a:spcPts val="0"/>
              </a:spcBef>
              <a:spcAft>
                <a:spcPts val="600"/>
              </a:spcAft>
            </a:pPr>
            <a:r>
              <a:rPr lang="en-US" dirty="0"/>
              <a:t>Assume the report is protected </a:t>
            </a:r>
          </a:p>
          <a:p>
            <a:pPr lvl="1">
              <a:lnSpc>
                <a:spcPct val="120000"/>
              </a:lnSpc>
              <a:spcBef>
                <a:spcPts val="0"/>
              </a:spcBef>
              <a:spcAft>
                <a:spcPts val="600"/>
              </a:spcAft>
            </a:pPr>
            <a:r>
              <a:rPr lang="en-US" dirty="0"/>
              <a:t>Assume at measured time instance (RMARKER) a secure ranging signal is received</a:t>
            </a:r>
          </a:p>
          <a:p>
            <a:pPr>
              <a:lnSpc>
                <a:spcPct val="120000"/>
              </a:lnSpc>
              <a:spcBef>
                <a:spcPts val="0"/>
              </a:spcBef>
              <a:spcAft>
                <a:spcPts val="600"/>
              </a:spcAft>
            </a:pPr>
            <a:r>
              <a:rPr lang="en-US" dirty="0"/>
              <a:t>However, clock attack can still happen in DS-TWR for MMS ranging [3]</a:t>
            </a:r>
          </a:p>
          <a:p>
            <a:pPr lvl="1">
              <a:lnSpc>
                <a:spcPct val="120000"/>
              </a:lnSpc>
              <a:spcBef>
                <a:spcPts val="0"/>
              </a:spcBef>
              <a:spcAft>
                <a:spcPts val="600"/>
              </a:spcAft>
            </a:pPr>
            <a:r>
              <a:rPr lang="en-US" dirty="0"/>
              <a:t>In MMS ranging, the receiver may not be able to tell whether at the measured time instance (RMARKER) the received signal is noise, or actual signal fragment contributed to a positive correlation to the expected secure ranging signal </a:t>
            </a:r>
          </a:p>
        </p:txBody>
      </p:sp>
    </p:spTree>
    <p:extLst>
      <p:ext uri="{BB962C8B-B14F-4D97-AF65-F5344CB8AC3E}">
        <p14:creationId xmlns:p14="http://schemas.microsoft.com/office/powerpoint/2010/main" val="2124186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47B2A-B69B-CE5E-B9A1-A592D5836F04}"/>
              </a:ext>
            </a:extLst>
          </p:cNvPr>
          <p:cNvSpPr>
            <a:spLocks noGrp="1"/>
          </p:cNvSpPr>
          <p:nvPr>
            <p:ph type="title"/>
          </p:nvPr>
        </p:nvSpPr>
        <p:spPr>
          <a:xfrm>
            <a:off x="6016" y="559215"/>
            <a:ext cx="10363200" cy="1066800"/>
          </a:xfrm>
        </p:spPr>
        <p:txBody>
          <a:bodyPr/>
          <a:lstStyle/>
          <a:p>
            <a:r>
              <a:rPr lang="en-US" dirty="0"/>
              <a:t>DS-TWR MMS reporting format</a:t>
            </a:r>
          </a:p>
        </p:txBody>
      </p:sp>
      <p:sp>
        <p:nvSpPr>
          <p:cNvPr id="3" name="Content Placeholder 2">
            <a:extLst>
              <a:ext uri="{FF2B5EF4-FFF2-40B4-BE49-F238E27FC236}">
                <a16:creationId xmlns:a16="http://schemas.microsoft.com/office/drawing/2014/main" id="{D925B3B8-F3E8-E97B-824B-87C45F29BCD9}"/>
              </a:ext>
            </a:extLst>
          </p:cNvPr>
          <p:cNvSpPr>
            <a:spLocks noGrp="1"/>
          </p:cNvSpPr>
          <p:nvPr>
            <p:ph idx="1"/>
          </p:nvPr>
        </p:nvSpPr>
        <p:spPr>
          <a:xfrm>
            <a:off x="838200" y="1571625"/>
            <a:ext cx="6332145" cy="4727160"/>
          </a:xfrm>
        </p:spPr>
        <p:txBody>
          <a:bodyPr>
            <a:normAutofit fontScale="92500" lnSpcReduction="10000"/>
          </a:bodyPr>
          <a:lstStyle/>
          <a:p>
            <a:r>
              <a:rPr lang="en-US" sz="2000" dirty="0"/>
              <a:t>DS-TWR report format needs to be changed comparted to that of SS-TWR currently defined for compact frame</a:t>
            </a:r>
          </a:p>
          <a:p>
            <a:r>
              <a:rPr lang="en-US" sz="2000" dirty="0"/>
              <a:t>SS-TWR (current MMS assumption)</a:t>
            </a:r>
          </a:p>
          <a:p>
            <a:pPr lvl="1"/>
            <a:r>
              <a:rPr lang="en-US" sz="1600" dirty="0"/>
              <a:t>A reports </a:t>
            </a:r>
            <a:r>
              <a:rPr lang="en-US" sz="1600" dirty="0" err="1"/>
              <a:t>T_round</a:t>
            </a:r>
            <a:endParaRPr lang="en-US" sz="1600" dirty="0"/>
          </a:p>
          <a:p>
            <a:pPr lvl="1"/>
            <a:r>
              <a:rPr lang="en-US" sz="1600" dirty="0"/>
              <a:t>B reports </a:t>
            </a:r>
            <a:r>
              <a:rPr lang="en-US" sz="1600" dirty="0" err="1"/>
              <a:t>T_reply</a:t>
            </a:r>
            <a:endParaRPr lang="en-US" sz="1600" dirty="0"/>
          </a:p>
          <a:p>
            <a:pPr lvl="1"/>
            <a:r>
              <a:rPr lang="en-US" sz="1600" dirty="0"/>
              <a:t>A applies clock correction to </a:t>
            </a:r>
            <a:r>
              <a:rPr lang="en-US" sz="1600" dirty="0" err="1"/>
              <a:t>T_reply</a:t>
            </a:r>
            <a:r>
              <a:rPr lang="en-US" sz="1600" dirty="0"/>
              <a:t> before calculating </a:t>
            </a:r>
            <a:r>
              <a:rPr lang="en-US" sz="1600" dirty="0" err="1"/>
              <a:t>T_prop</a:t>
            </a:r>
            <a:endParaRPr lang="en-US" sz="1600" dirty="0"/>
          </a:p>
          <a:p>
            <a:pPr lvl="1"/>
            <a:r>
              <a:rPr lang="en-US" sz="1600" dirty="0"/>
              <a:t>B applies clock correction to </a:t>
            </a:r>
            <a:r>
              <a:rPr lang="en-US" sz="1600" dirty="0" err="1"/>
              <a:t>T_round</a:t>
            </a:r>
            <a:r>
              <a:rPr lang="en-US" sz="1600" dirty="0"/>
              <a:t> before calculating </a:t>
            </a:r>
            <a:r>
              <a:rPr lang="en-US" sz="1600" dirty="0" err="1"/>
              <a:t>T_prop</a:t>
            </a:r>
            <a:endParaRPr lang="en-US" sz="1600" dirty="0"/>
          </a:p>
          <a:p>
            <a:r>
              <a:rPr lang="en-US" sz="2000" dirty="0"/>
              <a:t>DS-TWR</a:t>
            </a:r>
          </a:p>
          <a:p>
            <a:pPr lvl="1"/>
            <a:r>
              <a:rPr lang="en-US" sz="1600" dirty="0"/>
              <a:t>B reports </a:t>
            </a:r>
          </a:p>
          <a:p>
            <a:pPr lvl="2"/>
            <a:r>
              <a:rPr lang="en-US" sz="1400" dirty="0"/>
              <a:t>T_round2, T_reply1</a:t>
            </a:r>
          </a:p>
          <a:p>
            <a:pPr lvl="1"/>
            <a:r>
              <a:rPr lang="en-US" sz="1600" dirty="0"/>
              <a:t>A reports </a:t>
            </a:r>
          </a:p>
          <a:p>
            <a:pPr lvl="2"/>
            <a:r>
              <a:rPr lang="en-US" sz="1400" dirty="0"/>
              <a:t>T_round1, T_reply2</a:t>
            </a:r>
          </a:p>
          <a:p>
            <a:pPr lvl="1"/>
            <a:r>
              <a:rPr lang="en-US" sz="1600" dirty="0"/>
              <a:t>A and B do not need to correct values reported by the peer</a:t>
            </a:r>
          </a:p>
          <a:p>
            <a:pPr lvl="1"/>
            <a:r>
              <a:rPr lang="en-US" sz="1600" dirty="0">
                <a:solidFill>
                  <a:srgbClr val="FF0000"/>
                </a:solidFill>
              </a:rPr>
              <a:t>2 ranging RMARKERS are sent by A, and because of fixed interval between RMARKERS from A (e.g. 1ms) for MMS, A only needs to report either T_round1 or T_reply2 but not both</a:t>
            </a:r>
          </a:p>
        </p:txBody>
      </p:sp>
      <p:pic>
        <p:nvPicPr>
          <p:cNvPr id="4" name="Picture 3">
            <a:extLst>
              <a:ext uri="{FF2B5EF4-FFF2-40B4-BE49-F238E27FC236}">
                <a16:creationId xmlns:a16="http://schemas.microsoft.com/office/drawing/2014/main" id="{48FF7D3B-3320-64CF-16BF-67258A24C9B9}"/>
              </a:ext>
            </a:extLst>
          </p:cNvPr>
          <p:cNvPicPr>
            <a:picLocks noChangeAspect="1"/>
          </p:cNvPicPr>
          <p:nvPr/>
        </p:nvPicPr>
        <p:blipFill>
          <a:blip r:embed="rId2"/>
          <a:stretch>
            <a:fillRect/>
          </a:stretch>
        </p:blipFill>
        <p:spPr>
          <a:xfrm>
            <a:off x="8004131" y="4157957"/>
            <a:ext cx="3430273" cy="1409700"/>
          </a:xfrm>
          <a:prstGeom prst="rect">
            <a:avLst/>
          </a:prstGeom>
        </p:spPr>
      </p:pic>
      <p:pic>
        <p:nvPicPr>
          <p:cNvPr id="5" name="Picture 4">
            <a:extLst>
              <a:ext uri="{FF2B5EF4-FFF2-40B4-BE49-F238E27FC236}">
                <a16:creationId xmlns:a16="http://schemas.microsoft.com/office/drawing/2014/main" id="{F45AE8E2-D284-71F6-074A-76CEE8D3510A}"/>
              </a:ext>
            </a:extLst>
          </p:cNvPr>
          <p:cNvPicPr>
            <a:picLocks noChangeAspect="1"/>
          </p:cNvPicPr>
          <p:nvPr/>
        </p:nvPicPr>
        <p:blipFill>
          <a:blip r:embed="rId3"/>
          <a:stretch>
            <a:fillRect/>
          </a:stretch>
        </p:blipFill>
        <p:spPr>
          <a:xfrm>
            <a:off x="8492164" y="5650375"/>
            <a:ext cx="2205411" cy="526588"/>
          </a:xfrm>
          <a:prstGeom prst="rect">
            <a:avLst/>
          </a:prstGeom>
        </p:spPr>
      </p:pic>
      <p:pic>
        <p:nvPicPr>
          <p:cNvPr id="6" name="Picture 5">
            <a:extLst>
              <a:ext uri="{FF2B5EF4-FFF2-40B4-BE49-F238E27FC236}">
                <a16:creationId xmlns:a16="http://schemas.microsoft.com/office/drawing/2014/main" id="{BF63089D-392C-0663-F966-492BF0A5799B}"/>
              </a:ext>
            </a:extLst>
          </p:cNvPr>
          <p:cNvPicPr>
            <a:picLocks noChangeAspect="1"/>
          </p:cNvPicPr>
          <p:nvPr/>
        </p:nvPicPr>
        <p:blipFill>
          <a:blip r:embed="rId4"/>
          <a:stretch>
            <a:fillRect/>
          </a:stretch>
        </p:blipFill>
        <p:spPr>
          <a:xfrm>
            <a:off x="8302187" y="1571625"/>
            <a:ext cx="2585364" cy="1128419"/>
          </a:xfrm>
          <a:prstGeom prst="rect">
            <a:avLst/>
          </a:prstGeom>
        </p:spPr>
      </p:pic>
      <p:pic>
        <p:nvPicPr>
          <p:cNvPr id="7" name="Picture 6">
            <a:extLst>
              <a:ext uri="{FF2B5EF4-FFF2-40B4-BE49-F238E27FC236}">
                <a16:creationId xmlns:a16="http://schemas.microsoft.com/office/drawing/2014/main" id="{E898DEC2-35DC-7144-0668-2981802548D7}"/>
              </a:ext>
            </a:extLst>
          </p:cNvPr>
          <p:cNvPicPr>
            <a:picLocks noChangeAspect="1"/>
          </p:cNvPicPr>
          <p:nvPr/>
        </p:nvPicPr>
        <p:blipFill>
          <a:blip r:embed="rId5"/>
          <a:stretch>
            <a:fillRect/>
          </a:stretch>
        </p:blipFill>
        <p:spPr>
          <a:xfrm>
            <a:off x="8940733" y="2880286"/>
            <a:ext cx="1428483" cy="463583"/>
          </a:xfrm>
          <a:prstGeom prst="rect">
            <a:avLst/>
          </a:prstGeom>
        </p:spPr>
      </p:pic>
      <p:sp>
        <p:nvSpPr>
          <p:cNvPr id="8" name="TextBox 7">
            <a:extLst>
              <a:ext uri="{FF2B5EF4-FFF2-40B4-BE49-F238E27FC236}">
                <a16:creationId xmlns:a16="http://schemas.microsoft.com/office/drawing/2014/main" id="{00623D5B-E301-E41C-0B97-96A03F2BD086}"/>
              </a:ext>
            </a:extLst>
          </p:cNvPr>
          <p:cNvSpPr txBox="1"/>
          <p:nvPr/>
        </p:nvSpPr>
        <p:spPr>
          <a:xfrm>
            <a:off x="8810045" y="1192696"/>
            <a:ext cx="909223" cy="369332"/>
          </a:xfrm>
          <a:prstGeom prst="rect">
            <a:avLst/>
          </a:prstGeom>
          <a:noFill/>
        </p:spPr>
        <p:txBody>
          <a:bodyPr wrap="none" rtlCol="0">
            <a:spAutoFit/>
          </a:bodyPr>
          <a:lstStyle/>
          <a:p>
            <a:r>
              <a:rPr lang="en-US" dirty="0"/>
              <a:t>SS-TWR</a:t>
            </a:r>
          </a:p>
        </p:txBody>
      </p:sp>
      <p:sp>
        <p:nvSpPr>
          <p:cNvPr id="9" name="TextBox 8">
            <a:extLst>
              <a:ext uri="{FF2B5EF4-FFF2-40B4-BE49-F238E27FC236}">
                <a16:creationId xmlns:a16="http://schemas.microsoft.com/office/drawing/2014/main" id="{108EA4A7-72EF-5010-916D-9488660DAA07}"/>
              </a:ext>
            </a:extLst>
          </p:cNvPr>
          <p:cNvSpPr txBox="1"/>
          <p:nvPr/>
        </p:nvSpPr>
        <p:spPr>
          <a:xfrm>
            <a:off x="8965973" y="3777466"/>
            <a:ext cx="946093" cy="369332"/>
          </a:xfrm>
          <a:prstGeom prst="rect">
            <a:avLst/>
          </a:prstGeom>
          <a:noFill/>
        </p:spPr>
        <p:txBody>
          <a:bodyPr wrap="none" rtlCol="0">
            <a:spAutoFit/>
          </a:bodyPr>
          <a:lstStyle/>
          <a:p>
            <a:r>
              <a:rPr lang="en-US" dirty="0"/>
              <a:t>DS-TWR</a:t>
            </a:r>
          </a:p>
        </p:txBody>
      </p:sp>
    </p:spTree>
    <p:extLst>
      <p:ext uri="{BB962C8B-B14F-4D97-AF65-F5344CB8AC3E}">
        <p14:creationId xmlns:p14="http://schemas.microsoft.com/office/powerpoint/2010/main" val="879976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65F01-8016-2D0F-63B5-011E76087B88}"/>
              </a:ext>
            </a:extLst>
          </p:cNvPr>
          <p:cNvSpPr>
            <a:spLocks noGrp="1"/>
          </p:cNvSpPr>
          <p:nvPr>
            <p:ph type="title"/>
          </p:nvPr>
        </p:nvSpPr>
        <p:spPr>
          <a:xfrm>
            <a:off x="-689232" y="354464"/>
            <a:ext cx="10515600" cy="1325563"/>
          </a:xfrm>
        </p:spPr>
        <p:txBody>
          <a:bodyPr/>
          <a:lstStyle/>
          <a:p>
            <a:r>
              <a:rPr lang="en-US" dirty="0">
                <a:solidFill>
                  <a:srgbClr val="FF0000"/>
                </a:solidFill>
                <a:hlinkClick r:id="rId3">
                  <a:extLst>
                    <a:ext uri="{A12FA001-AC4F-418D-AE19-62706E023703}">
                      <ahyp:hlinkClr xmlns:ahyp="http://schemas.microsoft.com/office/drawing/2018/hyperlinkcolor" val="tx"/>
                    </a:ext>
                  </a:extLst>
                </a:hlinkClick>
              </a:rPr>
              <a:t>S&amp;A attack </a:t>
            </a:r>
            <a:r>
              <a:rPr lang="en-US" dirty="0">
                <a:solidFill>
                  <a:schemeClr val="tx1"/>
                </a:solidFill>
              </a:rPr>
              <a:t>[3] to</a:t>
            </a:r>
            <a:r>
              <a:rPr lang="en-US" dirty="0"/>
              <a:t> DS-TWR</a:t>
            </a:r>
          </a:p>
        </p:txBody>
      </p:sp>
      <p:sp>
        <p:nvSpPr>
          <p:cNvPr id="3" name="Content Placeholder 2">
            <a:extLst>
              <a:ext uri="{FF2B5EF4-FFF2-40B4-BE49-F238E27FC236}">
                <a16:creationId xmlns:a16="http://schemas.microsoft.com/office/drawing/2014/main" id="{46CC1E3C-C5FD-436C-B199-32A89013D76C}"/>
              </a:ext>
            </a:extLst>
          </p:cNvPr>
          <p:cNvSpPr>
            <a:spLocks noGrp="1"/>
          </p:cNvSpPr>
          <p:nvPr>
            <p:ph idx="1"/>
          </p:nvPr>
        </p:nvSpPr>
        <p:spPr>
          <a:xfrm>
            <a:off x="949981" y="1394502"/>
            <a:ext cx="5598814" cy="5283991"/>
          </a:xfrm>
        </p:spPr>
        <p:txBody>
          <a:bodyPr>
            <a:normAutofit fontScale="77500" lnSpcReduction="20000"/>
          </a:bodyPr>
          <a:lstStyle/>
          <a:p>
            <a:r>
              <a:rPr lang="en-US" sz="2000" dirty="0"/>
              <a:t>Assume position of the arrows are RMARKERS</a:t>
            </a:r>
          </a:p>
          <a:p>
            <a:r>
              <a:rPr lang="en-US" sz="2000" dirty="0">
                <a:solidFill>
                  <a:srgbClr val="00B050"/>
                </a:solidFill>
              </a:rPr>
              <a:t>Green</a:t>
            </a:r>
            <a:r>
              <a:rPr lang="en-US" sz="2000" dirty="0"/>
              <a:t>: correct derived RMARKER positions, e.g. attacker relays RIFs with 0 delay and does not change CFO between A &amp; B, i.e. no attack</a:t>
            </a:r>
          </a:p>
          <a:p>
            <a:r>
              <a:rPr lang="en-US" sz="2000" dirty="0">
                <a:solidFill>
                  <a:srgbClr val="FF0000"/>
                </a:solidFill>
              </a:rPr>
              <a:t>Red</a:t>
            </a:r>
            <a:r>
              <a:rPr lang="en-US" sz="2000" dirty="0"/>
              <a:t>: derived RMARKER positions which are based on the altered clock frequency of replayed RIFs</a:t>
            </a:r>
          </a:p>
          <a:p>
            <a:pPr lvl="1"/>
            <a:r>
              <a:rPr lang="en-US" sz="1800" dirty="0"/>
              <a:t>Receiver may not be able to tell it has received correct RIF pulses at/around the RMARKER position because of low link budget. RMARKER position is derived based on correlation and combination of all RIF pulses, and the CFO of peer’s clock. Some of the pulses contributed to the positive correlation may be several </a:t>
            </a:r>
            <a:r>
              <a:rPr lang="en-US" sz="1800" dirty="0" err="1"/>
              <a:t>ms</a:t>
            </a:r>
            <a:r>
              <a:rPr lang="en-US" sz="1800" dirty="0"/>
              <a:t> away from the RMARKER</a:t>
            </a:r>
          </a:p>
          <a:p>
            <a:pPr lvl="1"/>
            <a:r>
              <a:rPr lang="en-US" sz="1800" dirty="0">
                <a:solidFill>
                  <a:srgbClr val="FF0000"/>
                </a:solidFill>
                <a:hlinkClick r:id="rId4">
                  <a:extLst>
                    <a:ext uri="{A12FA001-AC4F-418D-AE19-62706E023703}">
                      <ahyp:hlinkClr xmlns:ahyp="http://schemas.microsoft.com/office/drawing/2018/hyperlinkcolor" val="tx"/>
                    </a:ext>
                  </a:extLst>
                </a:hlinkClick>
              </a:rPr>
              <a:t>Proposal of Bit-wise verification </a:t>
            </a:r>
            <a:r>
              <a:rPr lang="en-US" sz="1800" dirty="0"/>
              <a:t>[4] of RIF was rejected in 15.4ab  </a:t>
            </a:r>
          </a:p>
          <a:p>
            <a:r>
              <a:rPr lang="en-US" sz="2200" dirty="0"/>
              <a:t>When A or B uses Green RMARKERS (x=y=0)</a:t>
            </a:r>
          </a:p>
          <a:p>
            <a:pPr lvl="1"/>
            <a:r>
              <a:rPr lang="en-US" sz="1800" dirty="0"/>
              <a:t>Correct ranging result</a:t>
            </a:r>
          </a:p>
          <a:p>
            <a:r>
              <a:rPr lang="en-US" sz="2200" dirty="0"/>
              <a:t>When A or B uses Red RMARKERS (advanced)</a:t>
            </a:r>
          </a:p>
          <a:p>
            <a:pPr lvl="1"/>
            <a:r>
              <a:rPr lang="en-US" sz="1800" dirty="0"/>
              <a:t>X&gt;0, y=0</a:t>
            </a:r>
          </a:p>
          <a:p>
            <a:pPr lvl="1"/>
            <a:r>
              <a:rPr lang="en-US" sz="1800" dirty="0"/>
              <a:t>X=0, y&gt;0</a:t>
            </a:r>
          </a:p>
          <a:p>
            <a:pPr lvl="1"/>
            <a:r>
              <a:rPr lang="en-US" sz="1800" dirty="0"/>
              <a:t>X&gt;0, y&gt;0</a:t>
            </a:r>
          </a:p>
          <a:p>
            <a:pPr lvl="1"/>
            <a:r>
              <a:rPr lang="en-US" sz="1800" dirty="0" err="1"/>
              <a:t>T’</a:t>
            </a:r>
            <a:r>
              <a:rPr lang="en-US" sz="1800" baseline="-25000" dirty="0" err="1"/>
              <a:t>prop</a:t>
            </a:r>
            <a:r>
              <a:rPr lang="en-US" sz="1800" baseline="-25000" dirty="0"/>
              <a:t>  </a:t>
            </a:r>
            <a:r>
              <a:rPr lang="en-US" sz="1800" dirty="0"/>
              <a:t>is shortened</a:t>
            </a:r>
          </a:p>
          <a:p>
            <a:r>
              <a:rPr lang="en-US" sz="2200" dirty="0"/>
              <a:t>Normally it is difficult to advance RMARKER because RIF is unpredictable</a:t>
            </a:r>
          </a:p>
        </p:txBody>
      </p:sp>
      <p:grpSp>
        <p:nvGrpSpPr>
          <p:cNvPr id="48" name="Group 47">
            <a:extLst>
              <a:ext uri="{FF2B5EF4-FFF2-40B4-BE49-F238E27FC236}">
                <a16:creationId xmlns:a16="http://schemas.microsoft.com/office/drawing/2014/main" id="{E9343DED-131A-D52A-B6A6-2BE29360FD82}"/>
              </a:ext>
            </a:extLst>
          </p:cNvPr>
          <p:cNvGrpSpPr/>
          <p:nvPr/>
        </p:nvGrpSpPr>
        <p:grpSpPr>
          <a:xfrm>
            <a:off x="6558769" y="896595"/>
            <a:ext cx="5088401" cy="3509235"/>
            <a:chOff x="6545302" y="1373189"/>
            <a:chExt cx="5088401" cy="3509235"/>
          </a:xfrm>
        </p:grpSpPr>
        <p:cxnSp>
          <p:nvCxnSpPr>
            <p:cNvPr id="5" name="Straight Connector 4">
              <a:extLst>
                <a:ext uri="{FF2B5EF4-FFF2-40B4-BE49-F238E27FC236}">
                  <a16:creationId xmlns:a16="http://schemas.microsoft.com/office/drawing/2014/main" id="{7EBEC466-53AF-C3A0-6EA3-BFDF483E4B24}"/>
                </a:ext>
              </a:extLst>
            </p:cNvPr>
            <p:cNvCxnSpPr>
              <a:cxnSpLocks/>
            </p:cNvCxnSpPr>
            <p:nvPr/>
          </p:nvCxnSpPr>
          <p:spPr>
            <a:xfrm>
              <a:off x="7188451" y="1964602"/>
              <a:ext cx="4445252"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6" name="Straight Connector 5">
              <a:extLst>
                <a:ext uri="{FF2B5EF4-FFF2-40B4-BE49-F238E27FC236}">
                  <a16:creationId xmlns:a16="http://schemas.microsoft.com/office/drawing/2014/main" id="{3B2C61DE-C188-344C-5960-0724B17129A2}"/>
                </a:ext>
              </a:extLst>
            </p:cNvPr>
            <p:cNvCxnSpPr>
              <a:cxnSpLocks/>
            </p:cNvCxnSpPr>
            <p:nvPr/>
          </p:nvCxnSpPr>
          <p:spPr>
            <a:xfrm>
              <a:off x="7251826" y="3067616"/>
              <a:ext cx="4381877"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7" name="Straight Connector 6">
              <a:extLst>
                <a:ext uri="{FF2B5EF4-FFF2-40B4-BE49-F238E27FC236}">
                  <a16:creationId xmlns:a16="http://schemas.microsoft.com/office/drawing/2014/main" id="{A6660082-E663-CA46-2F76-6B5EFC34ED42}"/>
                </a:ext>
              </a:extLst>
            </p:cNvPr>
            <p:cNvCxnSpPr>
              <a:cxnSpLocks/>
            </p:cNvCxnSpPr>
            <p:nvPr/>
          </p:nvCxnSpPr>
          <p:spPr>
            <a:xfrm>
              <a:off x="7324253" y="4243058"/>
              <a:ext cx="430945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2E813507-C94A-2A04-25E2-E5D732540E91}"/>
                </a:ext>
              </a:extLst>
            </p:cNvPr>
            <p:cNvCxnSpPr/>
            <p:nvPr/>
          </p:nvCxnSpPr>
          <p:spPr>
            <a:xfrm>
              <a:off x="7586804" y="1964602"/>
              <a:ext cx="570368" cy="2263366"/>
            </a:xfrm>
            <a:prstGeom prst="straightConnector1">
              <a:avLst/>
            </a:prstGeom>
            <a:ln w="38100">
              <a:solidFill>
                <a:srgbClr val="00B050"/>
              </a:solidFill>
              <a:tailEnd type="triangle"/>
            </a:ln>
          </p:spPr>
          <p:style>
            <a:lnRef idx="1">
              <a:schemeClr val="accent6"/>
            </a:lnRef>
            <a:fillRef idx="0">
              <a:schemeClr val="accent6"/>
            </a:fillRef>
            <a:effectRef idx="0">
              <a:schemeClr val="accent6"/>
            </a:effectRef>
            <a:fontRef idx="minor">
              <a:schemeClr val="tx1"/>
            </a:fontRef>
          </p:style>
        </p:cxnSp>
        <p:cxnSp>
          <p:nvCxnSpPr>
            <p:cNvPr id="13" name="Straight Arrow Connector 12">
              <a:extLst>
                <a:ext uri="{FF2B5EF4-FFF2-40B4-BE49-F238E27FC236}">
                  <a16:creationId xmlns:a16="http://schemas.microsoft.com/office/drawing/2014/main" id="{A10E782A-0999-B9B1-DFBA-531DFA003EF1}"/>
                </a:ext>
              </a:extLst>
            </p:cNvPr>
            <p:cNvCxnSpPr>
              <a:cxnSpLocks/>
            </p:cNvCxnSpPr>
            <p:nvPr/>
          </p:nvCxnSpPr>
          <p:spPr>
            <a:xfrm flipV="1">
              <a:off x="9044411" y="1964602"/>
              <a:ext cx="380246" cy="2263366"/>
            </a:xfrm>
            <a:prstGeom prst="straightConnector1">
              <a:avLst/>
            </a:prstGeom>
            <a:ln w="38100">
              <a:solidFill>
                <a:srgbClr val="00B050"/>
              </a:solidFill>
              <a:tailEnd type="triangle"/>
            </a:ln>
          </p:spPr>
          <p:style>
            <a:lnRef idx="1">
              <a:schemeClr val="accent6"/>
            </a:lnRef>
            <a:fillRef idx="0">
              <a:schemeClr val="accent6"/>
            </a:fillRef>
            <a:effectRef idx="0">
              <a:schemeClr val="accent6"/>
            </a:effectRef>
            <a:fontRef idx="minor">
              <a:schemeClr val="tx1"/>
            </a:fontRef>
          </p:style>
        </p:cxnSp>
        <p:cxnSp>
          <p:nvCxnSpPr>
            <p:cNvPr id="16" name="Straight Arrow Connector 15">
              <a:extLst>
                <a:ext uri="{FF2B5EF4-FFF2-40B4-BE49-F238E27FC236}">
                  <a16:creationId xmlns:a16="http://schemas.microsoft.com/office/drawing/2014/main" id="{CD28DA23-EF48-9606-2865-002C7E2A2A9F}"/>
                </a:ext>
              </a:extLst>
            </p:cNvPr>
            <p:cNvCxnSpPr/>
            <p:nvPr/>
          </p:nvCxnSpPr>
          <p:spPr>
            <a:xfrm>
              <a:off x="10355654" y="1987236"/>
              <a:ext cx="570368" cy="2263366"/>
            </a:xfrm>
            <a:prstGeom prst="straightConnector1">
              <a:avLst/>
            </a:prstGeom>
            <a:ln w="38100">
              <a:solidFill>
                <a:srgbClr val="00B050"/>
              </a:solidFill>
              <a:tailEnd type="triangle"/>
            </a:ln>
          </p:spPr>
          <p:style>
            <a:lnRef idx="1">
              <a:schemeClr val="accent6"/>
            </a:lnRef>
            <a:fillRef idx="0">
              <a:schemeClr val="accent6"/>
            </a:fillRef>
            <a:effectRef idx="0">
              <a:schemeClr val="accent6"/>
            </a:effectRef>
            <a:fontRef idx="minor">
              <a:schemeClr val="tx1"/>
            </a:fontRef>
          </p:style>
        </p:cxnSp>
        <p:cxnSp>
          <p:nvCxnSpPr>
            <p:cNvPr id="18" name="Straight Arrow Connector 17">
              <a:extLst>
                <a:ext uri="{FF2B5EF4-FFF2-40B4-BE49-F238E27FC236}">
                  <a16:creationId xmlns:a16="http://schemas.microsoft.com/office/drawing/2014/main" id="{3C3BD20D-0C84-9C0B-57F7-C0C8DDD90606}"/>
                </a:ext>
              </a:extLst>
            </p:cNvPr>
            <p:cNvCxnSpPr>
              <a:cxnSpLocks/>
            </p:cNvCxnSpPr>
            <p:nvPr/>
          </p:nvCxnSpPr>
          <p:spPr>
            <a:xfrm flipV="1">
              <a:off x="8831844" y="1979693"/>
              <a:ext cx="212567" cy="1087923"/>
            </a:xfrm>
            <a:prstGeom prst="straightConnector1">
              <a:avLst/>
            </a:prstGeom>
            <a:ln w="254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2D3429C0-0D68-74D4-1FA4-FC45D5206002}"/>
                </a:ext>
              </a:extLst>
            </p:cNvPr>
            <p:cNvCxnSpPr>
              <a:cxnSpLocks/>
            </p:cNvCxnSpPr>
            <p:nvPr/>
          </p:nvCxnSpPr>
          <p:spPr>
            <a:xfrm>
              <a:off x="7442703" y="3103831"/>
              <a:ext cx="327056" cy="1124137"/>
            </a:xfrm>
            <a:prstGeom prst="straightConnector1">
              <a:avLst/>
            </a:prstGeom>
            <a:ln w="254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85E0B6D8-5090-C45B-C8AA-81F72169CF7F}"/>
                </a:ext>
              </a:extLst>
            </p:cNvPr>
            <p:cNvCxnSpPr>
              <a:cxnSpLocks/>
            </p:cNvCxnSpPr>
            <p:nvPr/>
          </p:nvCxnSpPr>
          <p:spPr>
            <a:xfrm>
              <a:off x="10239469" y="3082707"/>
              <a:ext cx="327056" cy="1124137"/>
            </a:xfrm>
            <a:prstGeom prst="straightConnector1">
              <a:avLst/>
            </a:prstGeom>
            <a:ln w="254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4D0B1AB6-DDA3-CE86-6B96-298A5DE1E5E6}"/>
                </a:ext>
              </a:extLst>
            </p:cNvPr>
            <p:cNvSpPr txBox="1"/>
            <p:nvPr/>
          </p:nvSpPr>
          <p:spPr>
            <a:xfrm>
              <a:off x="6802075" y="1795027"/>
              <a:ext cx="314325" cy="369332"/>
            </a:xfrm>
            <a:prstGeom prst="rect">
              <a:avLst/>
            </a:prstGeom>
            <a:noFill/>
          </p:spPr>
          <p:txBody>
            <a:bodyPr wrap="square" rtlCol="0">
              <a:spAutoFit/>
            </a:bodyPr>
            <a:lstStyle/>
            <a:p>
              <a:r>
                <a:rPr lang="en-US" dirty="0"/>
                <a:t>A</a:t>
              </a:r>
            </a:p>
          </p:txBody>
        </p:sp>
        <p:sp>
          <p:nvSpPr>
            <p:cNvPr id="25" name="TextBox 24">
              <a:extLst>
                <a:ext uri="{FF2B5EF4-FFF2-40B4-BE49-F238E27FC236}">
                  <a16:creationId xmlns:a16="http://schemas.microsoft.com/office/drawing/2014/main" id="{F5E472E2-3F49-59BE-60F3-9FBBD156DC80}"/>
                </a:ext>
              </a:extLst>
            </p:cNvPr>
            <p:cNvSpPr txBox="1"/>
            <p:nvPr/>
          </p:nvSpPr>
          <p:spPr>
            <a:xfrm>
              <a:off x="6893176" y="4022178"/>
              <a:ext cx="314325" cy="369332"/>
            </a:xfrm>
            <a:prstGeom prst="rect">
              <a:avLst/>
            </a:prstGeom>
            <a:noFill/>
          </p:spPr>
          <p:txBody>
            <a:bodyPr wrap="square" rtlCol="0">
              <a:spAutoFit/>
            </a:bodyPr>
            <a:lstStyle/>
            <a:p>
              <a:r>
                <a:rPr lang="en-US" dirty="0"/>
                <a:t>B</a:t>
              </a:r>
            </a:p>
          </p:txBody>
        </p:sp>
        <p:sp>
          <p:nvSpPr>
            <p:cNvPr id="26" name="TextBox 25">
              <a:extLst>
                <a:ext uri="{FF2B5EF4-FFF2-40B4-BE49-F238E27FC236}">
                  <a16:creationId xmlns:a16="http://schemas.microsoft.com/office/drawing/2014/main" id="{D03A3116-3DD5-B20F-5ABA-64AC5A7ACAD5}"/>
                </a:ext>
              </a:extLst>
            </p:cNvPr>
            <p:cNvSpPr txBox="1"/>
            <p:nvPr/>
          </p:nvSpPr>
          <p:spPr>
            <a:xfrm>
              <a:off x="6545302" y="2908602"/>
              <a:ext cx="804108" cy="369332"/>
            </a:xfrm>
            <a:prstGeom prst="rect">
              <a:avLst/>
            </a:prstGeom>
            <a:noFill/>
          </p:spPr>
          <p:txBody>
            <a:bodyPr wrap="square" rtlCol="0">
              <a:spAutoFit/>
            </a:bodyPr>
            <a:lstStyle/>
            <a:p>
              <a:r>
                <a:rPr lang="en-US" dirty="0"/>
                <a:t>MITM</a:t>
              </a:r>
            </a:p>
          </p:txBody>
        </p:sp>
        <p:sp>
          <p:nvSpPr>
            <p:cNvPr id="27" name="Left Brace 26">
              <a:extLst>
                <a:ext uri="{FF2B5EF4-FFF2-40B4-BE49-F238E27FC236}">
                  <a16:creationId xmlns:a16="http://schemas.microsoft.com/office/drawing/2014/main" id="{3B9D15FA-C0AD-4A4F-C571-72C4E5694C8E}"/>
                </a:ext>
              </a:extLst>
            </p:cNvPr>
            <p:cNvSpPr/>
            <p:nvPr/>
          </p:nvSpPr>
          <p:spPr>
            <a:xfrm rot="16200000">
              <a:off x="7840862" y="4217588"/>
              <a:ext cx="245209" cy="387414"/>
            </a:xfrm>
            <a:prstGeom prst="leftBrace">
              <a:avLst>
                <a:gd name="adj1" fmla="val 8333"/>
                <a:gd name="adj2" fmla="val 5294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a:extLst>
                <a:ext uri="{FF2B5EF4-FFF2-40B4-BE49-F238E27FC236}">
                  <a16:creationId xmlns:a16="http://schemas.microsoft.com/office/drawing/2014/main" id="{A5689BA9-7C35-C94E-178E-0B66895DC881}"/>
                </a:ext>
              </a:extLst>
            </p:cNvPr>
            <p:cNvSpPr txBox="1"/>
            <p:nvPr/>
          </p:nvSpPr>
          <p:spPr>
            <a:xfrm>
              <a:off x="7806303" y="4497983"/>
              <a:ext cx="314325" cy="369332"/>
            </a:xfrm>
            <a:prstGeom prst="rect">
              <a:avLst/>
            </a:prstGeom>
            <a:noFill/>
          </p:spPr>
          <p:txBody>
            <a:bodyPr wrap="square" rtlCol="0">
              <a:spAutoFit/>
            </a:bodyPr>
            <a:lstStyle/>
            <a:p>
              <a:r>
                <a:rPr lang="en-US" dirty="0"/>
                <a:t>y</a:t>
              </a:r>
            </a:p>
          </p:txBody>
        </p:sp>
        <p:sp>
          <p:nvSpPr>
            <p:cNvPr id="29" name="Left Brace 28">
              <a:extLst>
                <a:ext uri="{FF2B5EF4-FFF2-40B4-BE49-F238E27FC236}">
                  <a16:creationId xmlns:a16="http://schemas.microsoft.com/office/drawing/2014/main" id="{CFB81C27-91E3-69ED-B7F7-C80D0BEB7759}"/>
                </a:ext>
              </a:extLst>
            </p:cNvPr>
            <p:cNvSpPr/>
            <p:nvPr/>
          </p:nvSpPr>
          <p:spPr>
            <a:xfrm rot="16200000">
              <a:off x="10609711" y="4232697"/>
              <a:ext cx="245209" cy="387414"/>
            </a:xfrm>
            <a:prstGeom prst="leftBrace">
              <a:avLst>
                <a:gd name="adj1" fmla="val 8333"/>
                <a:gd name="adj2" fmla="val 5294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TextBox 29">
              <a:extLst>
                <a:ext uri="{FF2B5EF4-FFF2-40B4-BE49-F238E27FC236}">
                  <a16:creationId xmlns:a16="http://schemas.microsoft.com/office/drawing/2014/main" id="{F6C55DD3-AAB6-6EE0-09B8-D64143787484}"/>
                </a:ext>
              </a:extLst>
            </p:cNvPr>
            <p:cNvSpPr txBox="1"/>
            <p:nvPr/>
          </p:nvSpPr>
          <p:spPr>
            <a:xfrm>
              <a:off x="10575152" y="4513092"/>
              <a:ext cx="387415" cy="369332"/>
            </a:xfrm>
            <a:prstGeom prst="rect">
              <a:avLst/>
            </a:prstGeom>
            <a:noFill/>
          </p:spPr>
          <p:txBody>
            <a:bodyPr wrap="square" rtlCol="0">
              <a:spAutoFit/>
            </a:bodyPr>
            <a:lstStyle/>
            <a:p>
              <a:r>
                <a:rPr lang="en-US" dirty="0"/>
                <a:t>y</a:t>
              </a:r>
            </a:p>
          </p:txBody>
        </p:sp>
        <p:sp>
          <p:nvSpPr>
            <p:cNvPr id="31" name="Left Brace 30">
              <a:extLst>
                <a:ext uri="{FF2B5EF4-FFF2-40B4-BE49-F238E27FC236}">
                  <a16:creationId xmlns:a16="http://schemas.microsoft.com/office/drawing/2014/main" id="{A92FF540-AD07-B604-D324-34CDAD499A37}"/>
                </a:ext>
              </a:extLst>
            </p:cNvPr>
            <p:cNvSpPr/>
            <p:nvPr/>
          </p:nvSpPr>
          <p:spPr>
            <a:xfrm rot="16200000">
              <a:off x="9089909" y="1979367"/>
              <a:ext cx="245209" cy="314326"/>
            </a:xfrm>
            <a:prstGeom prst="leftBrace">
              <a:avLst>
                <a:gd name="adj1" fmla="val 8333"/>
                <a:gd name="adj2" fmla="val 5294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TextBox 31">
              <a:extLst>
                <a:ext uri="{FF2B5EF4-FFF2-40B4-BE49-F238E27FC236}">
                  <a16:creationId xmlns:a16="http://schemas.microsoft.com/office/drawing/2014/main" id="{7BF10764-65D2-2A9A-846F-72B9D3BB0C98}"/>
                </a:ext>
              </a:extLst>
            </p:cNvPr>
            <p:cNvSpPr txBox="1"/>
            <p:nvPr/>
          </p:nvSpPr>
          <p:spPr>
            <a:xfrm>
              <a:off x="9103683" y="2168395"/>
              <a:ext cx="314325" cy="369332"/>
            </a:xfrm>
            <a:prstGeom prst="rect">
              <a:avLst/>
            </a:prstGeom>
            <a:noFill/>
          </p:spPr>
          <p:txBody>
            <a:bodyPr wrap="square" rtlCol="0">
              <a:spAutoFit/>
            </a:bodyPr>
            <a:lstStyle/>
            <a:p>
              <a:r>
                <a:rPr lang="en-US" dirty="0"/>
                <a:t>x</a:t>
              </a:r>
            </a:p>
          </p:txBody>
        </p:sp>
        <p:cxnSp>
          <p:nvCxnSpPr>
            <p:cNvPr id="34" name="Straight Connector 33">
              <a:extLst>
                <a:ext uri="{FF2B5EF4-FFF2-40B4-BE49-F238E27FC236}">
                  <a16:creationId xmlns:a16="http://schemas.microsoft.com/office/drawing/2014/main" id="{E6E7D06A-439F-70BA-E361-8DD870B5A59B}"/>
                </a:ext>
              </a:extLst>
            </p:cNvPr>
            <p:cNvCxnSpPr>
              <a:cxnSpLocks/>
            </p:cNvCxnSpPr>
            <p:nvPr/>
          </p:nvCxnSpPr>
          <p:spPr>
            <a:xfrm>
              <a:off x="7509378" y="1795027"/>
              <a:ext cx="1997373"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86593857-02E2-9976-2EF5-CE7765113D2F}"/>
                </a:ext>
              </a:extLst>
            </p:cNvPr>
            <p:cNvSpPr txBox="1"/>
            <p:nvPr/>
          </p:nvSpPr>
          <p:spPr>
            <a:xfrm>
              <a:off x="8258175" y="1390650"/>
              <a:ext cx="733727" cy="369332"/>
            </a:xfrm>
            <a:prstGeom prst="rect">
              <a:avLst/>
            </a:prstGeom>
            <a:noFill/>
          </p:spPr>
          <p:txBody>
            <a:bodyPr wrap="none" rtlCol="0">
              <a:spAutoFit/>
            </a:bodyPr>
            <a:lstStyle/>
            <a:p>
              <a:r>
                <a:rPr lang="en-US" dirty="0"/>
                <a:t>T</a:t>
              </a:r>
              <a:r>
                <a:rPr lang="en-US" baseline="-25000" dirty="0"/>
                <a:t>round1</a:t>
              </a:r>
            </a:p>
          </p:txBody>
        </p:sp>
        <p:cxnSp>
          <p:nvCxnSpPr>
            <p:cNvPr id="37" name="Straight Connector 36">
              <a:extLst>
                <a:ext uri="{FF2B5EF4-FFF2-40B4-BE49-F238E27FC236}">
                  <a16:creationId xmlns:a16="http://schemas.microsoft.com/office/drawing/2014/main" id="{A788A063-479A-679D-53D1-4E1033BA4999}"/>
                </a:ext>
              </a:extLst>
            </p:cNvPr>
            <p:cNvCxnSpPr>
              <a:cxnSpLocks/>
            </p:cNvCxnSpPr>
            <p:nvPr/>
          </p:nvCxnSpPr>
          <p:spPr>
            <a:xfrm>
              <a:off x="9473246" y="1795027"/>
              <a:ext cx="88240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1D2021E7-D78A-A164-2918-20B04E153BA5}"/>
                </a:ext>
              </a:extLst>
            </p:cNvPr>
            <p:cNvSpPr txBox="1"/>
            <p:nvPr/>
          </p:nvSpPr>
          <p:spPr>
            <a:xfrm>
              <a:off x="9506751" y="1373189"/>
              <a:ext cx="673261" cy="369332"/>
            </a:xfrm>
            <a:prstGeom prst="rect">
              <a:avLst/>
            </a:prstGeom>
            <a:noFill/>
          </p:spPr>
          <p:txBody>
            <a:bodyPr wrap="none" rtlCol="0">
              <a:spAutoFit/>
            </a:bodyPr>
            <a:lstStyle/>
            <a:p>
              <a:r>
                <a:rPr lang="en-US" dirty="0"/>
                <a:t>T</a:t>
              </a:r>
              <a:r>
                <a:rPr lang="en-US" baseline="-25000" dirty="0"/>
                <a:t>reply2</a:t>
              </a:r>
            </a:p>
          </p:txBody>
        </p:sp>
        <p:cxnSp>
          <p:nvCxnSpPr>
            <p:cNvPr id="40" name="Straight Connector 39">
              <a:extLst>
                <a:ext uri="{FF2B5EF4-FFF2-40B4-BE49-F238E27FC236}">
                  <a16:creationId xmlns:a16="http://schemas.microsoft.com/office/drawing/2014/main" id="{1688FE59-49B6-0BD1-CD6A-AEF77834C581}"/>
                </a:ext>
              </a:extLst>
            </p:cNvPr>
            <p:cNvCxnSpPr>
              <a:cxnSpLocks/>
            </p:cNvCxnSpPr>
            <p:nvPr/>
          </p:nvCxnSpPr>
          <p:spPr>
            <a:xfrm>
              <a:off x="9055350" y="4090552"/>
              <a:ext cx="1899201"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EC3BAD6F-F255-435A-4AE7-620FAA40BD22}"/>
                </a:ext>
              </a:extLst>
            </p:cNvPr>
            <p:cNvSpPr txBox="1"/>
            <p:nvPr/>
          </p:nvSpPr>
          <p:spPr>
            <a:xfrm>
              <a:off x="9705975" y="3686175"/>
              <a:ext cx="733727" cy="369332"/>
            </a:xfrm>
            <a:prstGeom prst="rect">
              <a:avLst/>
            </a:prstGeom>
            <a:noFill/>
          </p:spPr>
          <p:txBody>
            <a:bodyPr wrap="none" rtlCol="0">
              <a:spAutoFit/>
            </a:bodyPr>
            <a:lstStyle/>
            <a:p>
              <a:r>
                <a:rPr lang="en-US" dirty="0"/>
                <a:t>T</a:t>
              </a:r>
              <a:r>
                <a:rPr lang="en-US" baseline="-25000" dirty="0"/>
                <a:t>round2</a:t>
              </a:r>
            </a:p>
          </p:txBody>
        </p:sp>
        <p:cxnSp>
          <p:nvCxnSpPr>
            <p:cNvPr id="42" name="Straight Connector 41">
              <a:extLst>
                <a:ext uri="{FF2B5EF4-FFF2-40B4-BE49-F238E27FC236}">
                  <a16:creationId xmlns:a16="http://schemas.microsoft.com/office/drawing/2014/main" id="{081EB839-BAF6-E375-9146-1965247DC01B}"/>
                </a:ext>
              </a:extLst>
            </p:cNvPr>
            <p:cNvCxnSpPr>
              <a:cxnSpLocks/>
            </p:cNvCxnSpPr>
            <p:nvPr/>
          </p:nvCxnSpPr>
          <p:spPr>
            <a:xfrm>
              <a:off x="8104993" y="4074205"/>
              <a:ext cx="998690"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895EDCCF-BDB8-A09B-8E0E-C97A61BDFB82}"/>
                </a:ext>
              </a:extLst>
            </p:cNvPr>
            <p:cNvSpPr txBox="1"/>
            <p:nvPr/>
          </p:nvSpPr>
          <p:spPr>
            <a:xfrm>
              <a:off x="8138498" y="3652367"/>
              <a:ext cx="673261" cy="369332"/>
            </a:xfrm>
            <a:prstGeom prst="rect">
              <a:avLst/>
            </a:prstGeom>
            <a:noFill/>
          </p:spPr>
          <p:txBody>
            <a:bodyPr wrap="none" rtlCol="0">
              <a:spAutoFit/>
            </a:bodyPr>
            <a:lstStyle/>
            <a:p>
              <a:r>
                <a:rPr lang="en-US" dirty="0"/>
                <a:t>T</a:t>
              </a:r>
              <a:r>
                <a:rPr lang="en-US" baseline="-25000" dirty="0"/>
                <a:t>reply1</a:t>
              </a:r>
            </a:p>
          </p:txBody>
        </p:sp>
      </p:grpSp>
      <mc:AlternateContent xmlns:mc="http://schemas.openxmlformats.org/markup-compatibility/2006" xmlns:a14="http://schemas.microsoft.com/office/drawing/2010/main">
        <mc:Choice Requires="a14">
          <p:sp>
            <p:nvSpPr>
              <p:cNvPr id="47" name="TextBox 46">
                <a:extLst>
                  <a:ext uri="{FF2B5EF4-FFF2-40B4-BE49-F238E27FC236}">
                    <a16:creationId xmlns:a16="http://schemas.microsoft.com/office/drawing/2014/main" id="{2836C7A3-49DE-452A-1D34-9000E3533A81}"/>
                  </a:ext>
                </a:extLst>
              </p:cNvPr>
              <p:cNvSpPr txBox="1"/>
              <p:nvPr/>
            </p:nvSpPr>
            <p:spPr>
              <a:xfrm>
                <a:off x="5763488" y="4949449"/>
                <a:ext cx="6483762" cy="6129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𝑇</m:t>
                          </m:r>
                        </m:e>
                        <m:sub>
                          <m:r>
                            <a:rPr lang="en-US" b="0" i="1" smtClean="0">
                              <a:latin typeface="Cambria Math" panose="02040503050406030204" pitchFamily="18" charset="0"/>
                            </a:rPr>
                            <m:t>𝑝𝑟𝑜𝑝</m:t>
                          </m:r>
                        </m:sub>
                        <m:sup>
                          <m:r>
                            <a:rPr lang="en-US" b="0" i="1" smtClean="0">
                              <a:latin typeface="Cambria Math" panose="02040503050406030204" pitchFamily="18" charset="0"/>
                            </a:rPr>
                            <m:t>′</m:t>
                          </m:r>
                        </m:sup>
                      </m:sSubSup>
                      <m:r>
                        <a:rPr lang="en-US" i="1" smtClean="0">
                          <a:latin typeface="Cambria Math" panose="02040503050406030204" pitchFamily="18" charset="0"/>
                        </a:rPr>
                        <m:t>=</m:t>
                      </m:r>
                      <m:f>
                        <m:fPr>
                          <m:ctrlPr>
                            <a:rPr lang="en-US"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m:t>
                              </m:r>
                              <m:r>
                                <a:rPr lang="en-US" b="0" i="1" smtClean="0">
                                  <a:latin typeface="Cambria Math" panose="02040503050406030204" pitchFamily="18" charset="0"/>
                                </a:rPr>
                                <m:t>𝑇</m:t>
                              </m:r>
                            </m:e>
                            <m:sub>
                              <m:r>
                                <a:rPr lang="en-US" b="0" i="1" smtClean="0">
                                  <a:latin typeface="Cambria Math" panose="02040503050406030204" pitchFamily="18" charset="0"/>
                                </a:rPr>
                                <m:t>𝑟𝑜𝑢𝑛𝑑</m:t>
                              </m:r>
                              <m:r>
                                <a:rPr lang="en-US" b="0" i="1" smtClean="0">
                                  <a:latin typeface="Cambria Math" panose="02040503050406030204" pitchFamily="18" charset="0"/>
                                </a:rPr>
                                <m:t>1</m:t>
                              </m:r>
                            </m:sub>
                          </m:sSub>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𝑟𝑜𝑢𝑛𝑑</m:t>
                              </m:r>
                              <m:r>
                                <a:rPr lang="en-US" b="0" i="1" smtClean="0">
                                  <a:latin typeface="Cambria Math" panose="02040503050406030204" pitchFamily="18" charset="0"/>
                                </a:rPr>
                                <m:t>2</m:t>
                              </m:r>
                            </m:sub>
                          </m:sSub>
                          <m:r>
                            <a:rPr lang="en-US" b="0" i="1" smtClean="0">
                              <a:latin typeface="Cambria Math" panose="02040503050406030204" pitchFamily="18" charset="0"/>
                            </a:rPr>
                            <m:t>−</m:t>
                          </m:r>
                          <m:r>
                            <a:rPr lang="en-US" b="0" i="1" smtClean="0">
                              <a:latin typeface="Cambria Math" panose="02040503050406030204" pitchFamily="18" charset="0"/>
                            </a:rPr>
                            <m:t>𝑦</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𝑟𝑒𝑝𝑙𝑦</m:t>
                              </m:r>
                              <m:r>
                                <a:rPr lang="en-US" b="0" i="1" smtClean="0">
                                  <a:latin typeface="Cambria Math" panose="02040503050406030204" pitchFamily="18" charset="0"/>
                                </a:rPr>
                                <m:t>1</m:t>
                              </m:r>
                            </m:sub>
                          </m:sSub>
                          <m:r>
                            <a:rPr lang="en-US" b="0" i="1" smtClean="0">
                              <a:latin typeface="Cambria Math" panose="02040503050406030204" pitchFamily="18" charset="0"/>
                            </a:rPr>
                            <m:t>+</m:t>
                          </m:r>
                          <m:r>
                            <a:rPr lang="en-US" b="0" i="1" smtClean="0">
                              <a:latin typeface="Cambria Math" panose="02040503050406030204" pitchFamily="18" charset="0"/>
                            </a:rPr>
                            <m:t>𝑦</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𝑟𝑒𝑝𝑙𝑦</m:t>
                              </m:r>
                              <m:r>
                                <a:rPr lang="en-US" b="0" i="1" smtClean="0">
                                  <a:latin typeface="Cambria Math" panose="02040503050406030204" pitchFamily="18" charset="0"/>
                                </a:rPr>
                                <m:t>2</m:t>
                              </m:r>
                            </m:sub>
                          </m:sSub>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num>
                        <m:den>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𝑟𝑜𝑢𝑛𝑑</m:t>
                              </m:r>
                              <m:r>
                                <a:rPr lang="en-US" i="1">
                                  <a:latin typeface="Cambria Math" panose="02040503050406030204" pitchFamily="18" charset="0"/>
                                </a:rPr>
                                <m:t>1</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𝑟𝑜𝑢𝑛𝑑</m:t>
                              </m:r>
                              <m:r>
                                <a:rPr lang="en-US" i="1">
                                  <a:latin typeface="Cambria Math" panose="02040503050406030204" pitchFamily="18" charset="0"/>
                                </a:rPr>
                                <m:t>2</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𝑟𝑒𝑝𝑙𝑦</m:t>
                              </m:r>
                              <m:r>
                                <a:rPr lang="en-US" i="1">
                                  <a:latin typeface="Cambria Math" panose="02040503050406030204" pitchFamily="18" charset="0"/>
                                </a:rPr>
                                <m:t>1</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𝑟𝑒𝑝𝑙𝑦</m:t>
                              </m:r>
                              <m:r>
                                <a:rPr lang="en-US" i="1">
                                  <a:latin typeface="Cambria Math" panose="02040503050406030204" pitchFamily="18" charset="0"/>
                                </a:rPr>
                                <m:t>2</m:t>
                              </m:r>
                            </m:sub>
                          </m:sSub>
                        </m:den>
                      </m:f>
                    </m:oMath>
                  </m:oMathPara>
                </a14:m>
                <a:endParaRPr lang="en-US" dirty="0"/>
              </a:p>
            </p:txBody>
          </p:sp>
        </mc:Choice>
        <mc:Fallback xmlns="">
          <p:sp>
            <p:nvSpPr>
              <p:cNvPr id="47" name="TextBox 46">
                <a:extLst>
                  <a:ext uri="{FF2B5EF4-FFF2-40B4-BE49-F238E27FC236}">
                    <a16:creationId xmlns:a16="http://schemas.microsoft.com/office/drawing/2014/main" id="{2836C7A3-49DE-452A-1D34-9000E3533A81}"/>
                  </a:ext>
                </a:extLst>
              </p:cNvPr>
              <p:cNvSpPr txBox="1">
                <a:spLocks noRot="1" noChangeAspect="1" noMove="1" noResize="1" noEditPoints="1" noAdjustHandles="1" noChangeArrowheads="1" noChangeShapeType="1" noTextEdit="1"/>
              </p:cNvSpPr>
              <p:nvPr/>
            </p:nvSpPr>
            <p:spPr>
              <a:xfrm>
                <a:off x="5763488" y="4949449"/>
                <a:ext cx="6483762" cy="612925"/>
              </a:xfrm>
              <a:prstGeom prst="rect">
                <a:avLst/>
              </a:prstGeom>
              <a:blipFill>
                <a:blip r:embed="rId5"/>
                <a:stretch>
                  <a:fillRect t="-4000"/>
                </a:stretch>
              </a:blipFill>
            </p:spPr>
            <p:txBody>
              <a:bodyPr/>
              <a:lstStyle/>
              <a:p>
                <a:r>
                  <a:rPr lang="en-US">
                    <a:noFill/>
                  </a:rPr>
                  <a:t> </a:t>
                </a:r>
              </a:p>
            </p:txBody>
          </p:sp>
        </mc:Fallback>
      </mc:AlternateContent>
    </p:spTree>
    <p:extLst>
      <p:ext uri="{BB962C8B-B14F-4D97-AF65-F5344CB8AC3E}">
        <p14:creationId xmlns:p14="http://schemas.microsoft.com/office/powerpoint/2010/main" val="3653734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A9323-AABF-E378-DC0A-EB7C2EBAA517}"/>
              </a:ext>
            </a:extLst>
          </p:cNvPr>
          <p:cNvSpPr>
            <a:spLocks noGrp="1"/>
          </p:cNvSpPr>
          <p:nvPr>
            <p:ph type="title"/>
          </p:nvPr>
        </p:nvSpPr>
        <p:spPr>
          <a:xfrm>
            <a:off x="-1138413" y="439783"/>
            <a:ext cx="10363200" cy="1066800"/>
          </a:xfrm>
        </p:spPr>
        <p:txBody>
          <a:bodyPr/>
          <a:lstStyle/>
          <a:p>
            <a:r>
              <a:rPr lang="en-US" dirty="0"/>
              <a:t>Advanced RMARKERs</a:t>
            </a:r>
          </a:p>
        </p:txBody>
      </p:sp>
      <p:sp>
        <p:nvSpPr>
          <p:cNvPr id="3" name="Content Placeholder 2">
            <a:extLst>
              <a:ext uri="{FF2B5EF4-FFF2-40B4-BE49-F238E27FC236}">
                <a16:creationId xmlns:a16="http://schemas.microsoft.com/office/drawing/2014/main" id="{94C77162-CAE7-0583-B9F6-C460CF140649}"/>
              </a:ext>
            </a:extLst>
          </p:cNvPr>
          <p:cNvSpPr>
            <a:spLocks noGrp="1"/>
          </p:cNvSpPr>
          <p:nvPr>
            <p:ph idx="1"/>
          </p:nvPr>
        </p:nvSpPr>
        <p:spPr>
          <a:xfrm>
            <a:off x="826484" y="1413154"/>
            <a:ext cx="6627593" cy="4351338"/>
          </a:xfrm>
        </p:spPr>
        <p:txBody>
          <a:bodyPr/>
          <a:lstStyle/>
          <a:p>
            <a:r>
              <a:rPr lang="en-US" sz="2800" dirty="0"/>
              <a:t>Case 1 and case 2 are examples of MITM replays a partial sequence of RIFs with altered clock speed, which causes derived RMRKER positions to be earlier than they are supposed to be</a:t>
            </a:r>
          </a:p>
          <a:p>
            <a:r>
              <a:rPr lang="en-US" sz="2800" dirty="0"/>
              <a:t>Based on the previous page (red RMARKERs), the </a:t>
            </a:r>
            <a:r>
              <a:rPr lang="en-US" sz="2800" dirty="0" err="1"/>
              <a:t>T’</a:t>
            </a:r>
            <a:r>
              <a:rPr lang="en-US" sz="2800" baseline="-25000" dirty="0" err="1"/>
              <a:t>prop</a:t>
            </a:r>
            <a:r>
              <a:rPr lang="en-US" sz="2800" baseline="-25000" dirty="0"/>
              <a:t> </a:t>
            </a:r>
            <a:r>
              <a:rPr lang="en-US" sz="2800" dirty="0"/>
              <a:t>is shortened</a:t>
            </a:r>
          </a:p>
        </p:txBody>
      </p:sp>
      <p:grpSp>
        <p:nvGrpSpPr>
          <p:cNvPr id="54" name="Group 53">
            <a:extLst>
              <a:ext uri="{FF2B5EF4-FFF2-40B4-BE49-F238E27FC236}">
                <a16:creationId xmlns:a16="http://schemas.microsoft.com/office/drawing/2014/main" id="{1F5AC344-A452-4BD1-6FD1-26A2CCEBDF2D}"/>
              </a:ext>
            </a:extLst>
          </p:cNvPr>
          <p:cNvGrpSpPr/>
          <p:nvPr/>
        </p:nvGrpSpPr>
        <p:grpSpPr>
          <a:xfrm>
            <a:off x="7977952" y="3782666"/>
            <a:ext cx="4094987" cy="2896077"/>
            <a:chOff x="7505699" y="902255"/>
            <a:chExt cx="4094987" cy="2896077"/>
          </a:xfrm>
        </p:grpSpPr>
        <p:sp>
          <p:nvSpPr>
            <p:cNvPr id="4" name="Rectangle 3">
              <a:extLst>
                <a:ext uri="{FF2B5EF4-FFF2-40B4-BE49-F238E27FC236}">
                  <a16:creationId xmlns:a16="http://schemas.microsoft.com/office/drawing/2014/main" id="{1117AFC6-48CB-9B54-AFFB-78370C1A6FFB}"/>
                </a:ext>
              </a:extLst>
            </p:cNvPr>
            <p:cNvSpPr/>
            <p:nvPr/>
          </p:nvSpPr>
          <p:spPr>
            <a:xfrm>
              <a:off x="7724775" y="1752600"/>
              <a:ext cx="1343025" cy="533400"/>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93C56F99-CFDF-24BA-7E08-BCC21CA95664}"/>
                </a:ext>
              </a:extLst>
            </p:cNvPr>
            <p:cNvSpPr/>
            <p:nvPr/>
          </p:nvSpPr>
          <p:spPr>
            <a:xfrm>
              <a:off x="9067800" y="1752600"/>
              <a:ext cx="1343025" cy="533400"/>
            </a:xfrm>
            <a:prstGeom prst="rect">
              <a:avLst/>
            </a:prstGeom>
            <a:noFill/>
            <a:ln w="2857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298BB46-F19A-E03B-0BEB-64F2FFB26899}"/>
                </a:ext>
              </a:extLst>
            </p:cNvPr>
            <p:cNvSpPr/>
            <p:nvPr/>
          </p:nvSpPr>
          <p:spPr>
            <a:xfrm>
              <a:off x="8039100" y="2466975"/>
              <a:ext cx="1343025" cy="533400"/>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5120291-E7CD-1681-B51F-451357595D2A}"/>
                </a:ext>
              </a:extLst>
            </p:cNvPr>
            <p:cNvSpPr/>
            <p:nvPr/>
          </p:nvSpPr>
          <p:spPr>
            <a:xfrm>
              <a:off x="9382125" y="2466975"/>
              <a:ext cx="1343025" cy="533400"/>
            </a:xfrm>
            <a:prstGeom prst="rect">
              <a:avLst/>
            </a:prstGeom>
            <a:noFill/>
            <a:ln w="2857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B6239B19-C989-F5DA-27FB-97D2EACEDFDB}"/>
                </a:ext>
              </a:extLst>
            </p:cNvPr>
            <p:cNvSpPr txBox="1"/>
            <p:nvPr/>
          </p:nvSpPr>
          <p:spPr>
            <a:xfrm>
              <a:off x="7816269" y="1822490"/>
              <a:ext cx="1343024" cy="415498"/>
            </a:xfrm>
            <a:prstGeom prst="rect">
              <a:avLst/>
            </a:prstGeom>
            <a:noFill/>
          </p:spPr>
          <p:txBody>
            <a:bodyPr wrap="square" rtlCol="0">
              <a:spAutoFit/>
            </a:bodyPr>
            <a:lstStyle/>
            <a:p>
              <a:r>
                <a:rPr lang="en-US" sz="1050" dirty="0"/>
                <a:t>delayed and faster clock RIF-A (partial)</a:t>
              </a:r>
            </a:p>
          </p:txBody>
        </p:sp>
        <p:sp>
          <p:nvSpPr>
            <p:cNvPr id="9" name="TextBox 8">
              <a:extLst>
                <a:ext uri="{FF2B5EF4-FFF2-40B4-BE49-F238E27FC236}">
                  <a16:creationId xmlns:a16="http://schemas.microsoft.com/office/drawing/2014/main" id="{C6CE934C-5EB2-C227-B5FA-15D49416CFD2}"/>
                </a:ext>
              </a:extLst>
            </p:cNvPr>
            <p:cNvSpPr txBox="1"/>
            <p:nvPr/>
          </p:nvSpPr>
          <p:spPr>
            <a:xfrm>
              <a:off x="8122947" y="2525926"/>
              <a:ext cx="1259175" cy="415498"/>
            </a:xfrm>
            <a:prstGeom prst="rect">
              <a:avLst/>
            </a:prstGeom>
            <a:noFill/>
          </p:spPr>
          <p:txBody>
            <a:bodyPr wrap="square" rtlCol="0">
              <a:spAutoFit/>
            </a:bodyPr>
            <a:lstStyle/>
            <a:p>
              <a:r>
                <a:rPr lang="en-US" sz="1050" dirty="0"/>
                <a:t>delayed and faster clock RIF-B (partial)</a:t>
              </a:r>
            </a:p>
          </p:txBody>
        </p:sp>
        <p:cxnSp>
          <p:nvCxnSpPr>
            <p:cNvPr id="11" name="Straight Arrow Connector 10">
              <a:extLst>
                <a:ext uri="{FF2B5EF4-FFF2-40B4-BE49-F238E27FC236}">
                  <a16:creationId xmlns:a16="http://schemas.microsoft.com/office/drawing/2014/main" id="{0119BC9A-3C8F-9655-FDA0-A6DE45649B84}"/>
                </a:ext>
              </a:extLst>
            </p:cNvPr>
            <p:cNvCxnSpPr>
              <a:cxnSpLocks/>
            </p:cNvCxnSpPr>
            <p:nvPr/>
          </p:nvCxnSpPr>
          <p:spPr>
            <a:xfrm flipV="1">
              <a:off x="10053637" y="1543050"/>
              <a:ext cx="0" cy="7429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21934385-7850-6989-DDB3-A6EF4789F3F7}"/>
                </a:ext>
              </a:extLst>
            </p:cNvPr>
            <p:cNvCxnSpPr>
              <a:cxnSpLocks/>
            </p:cNvCxnSpPr>
            <p:nvPr/>
          </p:nvCxnSpPr>
          <p:spPr>
            <a:xfrm flipV="1">
              <a:off x="10410825" y="1562100"/>
              <a:ext cx="0" cy="7429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89FB05CD-8EFE-507E-3145-BAB06B941936}"/>
                </a:ext>
              </a:extLst>
            </p:cNvPr>
            <p:cNvCxnSpPr>
              <a:cxnSpLocks/>
            </p:cNvCxnSpPr>
            <p:nvPr/>
          </p:nvCxnSpPr>
          <p:spPr>
            <a:xfrm flipV="1">
              <a:off x="10725150" y="2257425"/>
              <a:ext cx="0" cy="7429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Arrow: Down 14">
              <a:extLst>
                <a:ext uri="{FF2B5EF4-FFF2-40B4-BE49-F238E27FC236}">
                  <a16:creationId xmlns:a16="http://schemas.microsoft.com/office/drawing/2014/main" id="{56C44914-19B8-1E87-8D8B-F997DFA45BE0}"/>
                </a:ext>
              </a:extLst>
            </p:cNvPr>
            <p:cNvSpPr/>
            <p:nvPr/>
          </p:nvSpPr>
          <p:spPr>
            <a:xfrm>
              <a:off x="8991600" y="3068851"/>
              <a:ext cx="390525" cy="409575"/>
            </a:xfrm>
            <a:prstGeom prst="down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Down 15">
              <a:extLst>
                <a:ext uri="{FF2B5EF4-FFF2-40B4-BE49-F238E27FC236}">
                  <a16:creationId xmlns:a16="http://schemas.microsoft.com/office/drawing/2014/main" id="{F6E6B3D6-AE15-A44F-9CA7-FA858D988D0C}"/>
                </a:ext>
              </a:extLst>
            </p:cNvPr>
            <p:cNvSpPr/>
            <p:nvPr/>
          </p:nvSpPr>
          <p:spPr>
            <a:xfrm rot="10800000">
              <a:off x="8872537" y="1252537"/>
              <a:ext cx="390525" cy="409575"/>
            </a:xfrm>
            <a:prstGeom prst="down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E6D6DC12-629A-CCAF-A29D-8B0391E33719}"/>
                </a:ext>
              </a:extLst>
            </p:cNvPr>
            <p:cNvSpPr txBox="1"/>
            <p:nvPr/>
          </p:nvSpPr>
          <p:spPr>
            <a:xfrm>
              <a:off x="8891587" y="902255"/>
              <a:ext cx="309700" cy="369332"/>
            </a:xfrm>
            <a:prstGeom prst="rect">
              <a:avLst/>
            </a:prstGeom>
            <a:noFill/>
          </p:spPr>
          <p:txBody>
            <a:bodyPr wrap="none" rtlCol="0">
              <a:spAutoFit/>
            </a:bodyPr>
            <a:lstStyle/>
            <a:p>
              <a:r>
                <a:rPr lang="en-US" dirty="0"/>
                <a:t>B</a:t>
              </a:r>
            </a:p>
          </p:txBody>
        </p:sp>
        <p:sp>
          <p:nvSpPr>
            <p:cNvPr id="18" name="TextBox 17">
              <a:extLst>
                <a:ext uri="{FF2B5EF4-FFF2-40B4-BE49-F238E27FC236}">
                  <a16:creationId xmlns:a16="http://schemas.microsoft.com/office/drawing/2014/main" id="{83DDD445-FB15-CE8F-6A6D-2E3783F106B3}"/>
                </a:ext>
              </a:extLst>
            </p:cNvPr>
            <p:cNvSpPr txBox="1"/>
            <p:nvPr/>
          </p:nvSpPr>
          <p:spPr>
            <a:xfrm>
              <a:off x="9050445" y="3429000"/>
              <a:ext cx="317716" cy="369332"/>
            </a:xfrm>
            <a:prstGeom prst="rect">
              <a:avLst/>
            </a:prstGeom>
            <a:noFill/>
          </p:spPr>
          <p:txBody>
            <a:bodyPr wrap="square" rtlCol="0">
              <a:spAutoFit/>
            </a:bodyPr>
            <a:lstStyle/>
            <a:p>
              <a:r>
                <a:rPr lang="en-US" dirty="0"/>
                <a:t>A</a:t>
              </a:r>
            </a:p>
          </p:txBody>
        </p:sp>
        <p:sp>
          <p:nvSpPr>
            <p:cNvPr id="19" name="TextBox 18">
              <a:extLst>
                <a:ext uri="{FF2B5EF4-FFF2-40B4-BE49-F238E27FC236}">
                  <a16:creationId xmlns:a16="http://schemas.microsoft.com/office/drawing/2014/main" id="{2226AEC2-94E3-B799-AD5E-D7E57754C38F}"/>
                </a:ext>
              </a:extLst>
            </p:cNvPr>
            <p:cNvSpPr txBox="1"/>
            <p:nvPr/>
          </p:nvSpPr>
          <p:spPr>
            <a:xfrm>
              <a:off x="9911277" y="1147287"/>
              <a:ext cx="1225207" cy="369332"/>
            </a:xfrm>
            <a:prstGeom prst="rect">
              <a:avLst/>
            </a:prstGeom>
            <a:noFill/>
          </p:spPr>
          <p:txBody>
            <a:bodyPr wrap="none" rtlCol="0">
              <a:spAutoFit/>
            </a:bodyPr>
            <a:lstStyle/>
            <a:p>
              <a:r>
                <a:rPr lang="en-US" dirty="0"/>
                <a:t>RMARKERS</a:t>
              </a:r>
            </a:p>
          </p:txBody>
        </p:sp>
        <p:sp>
          <p:nvSpPr>
            <p:cNvPr id="20" name="TextBox 19">
              <a:extLst>
                <a:ext uri="{FF2B5EF4-FFF2-40B4-BE49-F238E27FC236}">
                  <a16:creationId xmlns:a16="http://schemas.microsoft.com/office/drawing/2014/main" id="{522D7E56-3937-2B19-5D18-FED8E357B933}"/>
                </a:ext>
              </a:extLst>
            </p:cNvPr>
            <p:cNvSpPr txBox="1"/>
            <p:nvPr/>
          </p:nvSpPr>
          <p:spPr>
            <a:xfrm>
              <a:off x="10478263" y="1916668"/>
              <a:ext cx="1122423" cy="369332"/>
            </a:xfrm>
            <a:prstGeom prst="rect">
              <a:avLst/>
            </a:prstGeom>
            <a:noFill/>
          </p:spPr>
          <p:txBody>
            <a:bodyPr wrap="none" rtlCol="0">
              <a:spAutoFit/>
            </a:bodyPr>
            <a:lstStyle/>
            <a:p>
              <a:r>
                <a:rPr lang="en-US" dirty="0"/>
                <a:t>RMARKER</a:t>
              </a:r>
            </a:p>
          </p:txBody>
        </p:sp>
        <p:sp>
          <p:nvSpPr>
            <p:cNvPr id="51" name="TextBox 50">
              <a:extLst>
                <a:ext uri="{FF2B5EF4-FFF2-40B4-BE49-F238E27FC236}">
                  <a16:creationId xmlns:a16="http://schemas.microsoft.com/office/drawing/2014/main" id="{889E2064-E464-2897-4C4F-FCCE018450E6}"/>
                </a:ext>
              </a:extLst>
            </p:cNvPr>
            <p:cNvSpPr txBox="1"/>
            <p:nvPr/>
          </p:nvSpPr>
          <p:spPr>
            <a:xfrm>
              <a:off x="7505699" y="1147287"/>
              <a:ext cx="793807" cy="369332"/>
            </a:xfrm>
            <a:prstGeom prst="rect">
              <a:avLst/>
            </a:prstGeom>
            <a:noFill/>
          </p:spPr>
          <p:txBody>
            <a:bodyPr wrap="none" rtlCol="0">
              <a:spAutoFit/>
            </a:bodyPr>
            <a:lstStyle/>
            <a:p>
              <a:r>
                <a:rPr lang="en-US" dirty="0"/>
                <a:t>Case 2</a:t>
              </a:r>
            </a:p>
          </p:txBody>
        </p:sp>
      </p:grpSp>
      <p:grpSp>
        <p:nvGrpSpPr>
          <p:cNvPr id="56" name="Group 55">
            <a:extLst>
              <a:ext uri="{FF2B5EF4-FFF2-40B4-BE49-F238E27FC236}">
                <a16:creationId xmlns:a16="http://schemas.microsoft.com/office/drawing/2014/main" id="{7F29FDAB-B7FE-550E-11CB-EA1D25105112}"/>
              </a:ext>
            </a:extLst>
          </p:cNvPr>
          <p:cNvGrpSpPr/>
          <p:nvPr/>
        </p:nvGrpSpPr>
        <p:grpSpPr>
          <a:xfrm>
            <a:off x="7684211" y="655695"/>
            <a:ext cx="3803323" cy="3017332"/>
            <a:chOff x="7684211" y="655695"/>
            <a:chExt cx="3803323" cy="3017332"/>
          </a:xfrm>
        </p:grpSpPr>
        <p:grpSp>
          <p:nvGrpSpPr>
            <p:cNvPr id="53" name="Group 52">
              <a:extLst>
                <a:ext uri="{FF2B5EF4-FFF2-40B4-BE49-F238E27FC236}">
                  <a16:creationId xmlns:a16="http://schemas.microsoft.com/office/drawing/2014/main" id="{9179C46C-FD52-3E4D-F04F-C8DE08286798}"/>
                </a:ext>
              </a:extLst>
            </p:cNvPr>
            <p:cNvGrpSpPr/>
            <p:nvPr/>
          </p:nvGrpSpPr>
          <p:grpSpPr>
            <a:xfrm>
              <a:off x="7706872" y="776950"/>
              <a:ext cx="3780662" cy="2896077"/>
              <a:chOff x="6944488" y="3847861"/>
              <a:chExt cx="3780662" cy="2896077"/>
            </a:xfrm>
          </p:grpSpPr>
          <p:grpSp>
            <p:nvGrpSpPr>
              <p:cNvPr id="52" name="Group 51">
                <a:extLst>
                  <a:ext uri="{FF2B5EF4-FFF2-40B4-BE49-F238E27FC236}">
                    <a16:creationId xmlns:a16="http://schemas.microsoft.com/office/drawing/2014/main" id="{7CCC63C1-BA1D-0052-811A-045115CA2A58}"/>
                  </a:ext>
                </a:extLst>
              </p:cNvPr>
              <p:cNvGrpSpPr/>
              <p:nvPr/>
            </p:nvGrpSpPr>
            <p:grpSpPr>
              <a:xfrm>
                <a:off x="7386636" y="3847861"/>
                <a:ext cx="3338514" cy="2896077"/>
                <a:chOff x="7386636" y="3792752"/>
                <a:chExt cx="3338514" cy="2896077"/>
              </a:xfrm>
            </p:grpSpPr>
            <p:sp>
              <p:nvSpPr>
                <p:cNvPr id="36" name="Rectangle 35">
                  <a:extLst>
                    <a:ext uri="{FF2B5EF4-FFF2-40B4-BE49-F238E27FC236}">
                      <a16:creationId xmlns:a16="http://schemas.microsoft.com/office/drawing/2014/main" id="{DE406B6F-775A-EF2A-B7A4-B1D643C7FDF4}"/>
                    </a:ext>
                  </a:extLst>
                </p:cNvPr>
                <p:cNvSpPr/>
                <p:nvPr/>
              </p:nvSpPr>
              <p:spPr>
                <a:xfrm>
                  <a:off x="7724775" y="4643097"/>
                  <a:ext cx="1343025" cy="533400"/>
                </a:xfrm>
                <a:prstGeom prst="rect">
                  <a:avLst/>
                </a:prstGeom>
                <a:noFill/>
                <a:ln w="2857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3EFBC570-528C-371B-36FA-F1039460A763}"/>
                    </a:ext>
                  </a:extLst>
                </p:cNvPr>
                <p:cNvSpPr/>
                <p:nvPr/>
              </p:nvSpPr>
              <p:spPr>
                <a:xfrm>
                  <a:off x="9067800" y="4643097"/>
                  <a:ext cx="1343025" cy="533400"/>
                </a:xfrm>
                <a:prstGeom prst="rect">
                  <a:avLst/>
                </a:prstGeom>
                <a:noFill/>
                <a:ln w="28575">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103209B5-5648-3CD9-22B5-587E0CB8AF40}"/>
                    </a:ext>
                  </a:extLst>
                </p:cNvPr>
                <p:cNvSpPr/>
                <p:nvPr/>
              </p:nvSpPr>
              <p:spPr>
                <a:xfrm>
                  <a:off x="8039100" y="5357472"/>
                  <a:ext cx="1343025" cy="533400"/>
                </a:xfrm>
                <a:prstGeom prst="rect">
                  <a:avLst/>
                </a:prstGeom>
                <a:noFill/>
                <a:ln w="2857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6E435493-6DD3-B307-07BC-8A22C37988A8}"/>
                    </a:ext>
                  </a:extLst>
                </p:cNvPr>
                <p:cNvSpPr/>
                <p:nvPr/>
              </p:nvSpPr>
              <p:spPr>
                <a:xfrm>
                  <a:off x="9382125" y="5357472"/>
                  <a:ext cx="1343025" cy="533400"/>
                </a:xfrm>
                <a:prstGeom prst="rect">
                  <a:avLst/>
                </a:prstGeom>
                <a:noFill/>
                <a:ln w="28575">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A07A717D-EDB9-C890-32C1-1B800D682627}"/>
                    </a:ext>
                  </a:extLst>
                </p:cNvPr>
                <p:cNvSpPr txBox="1"/>
                <p:nvPr/>
              </p:nvSpPr>
              <p:spPr>
                <a:xfrm>
                  <a:off x="9085232" y="4693208"/>
                  <a:ext cx="1343024" cy="415498"/>
                </a:xfrm>
                <a:prstGeom prst="rect">
                  <a:avLst/>
                </a:prstGeom>
                <a:noFill/>
              </p:spPr>
              <p:txBody>
                <a:bodyPr wrap="square" rtlCol="0">
                  <a:spAutoFit/>
                </a:bodyPr>
                <a:lstStyle/>
                <a:p>
                  <a:r>
                    <a:rPr lang="en-US" sz="1050" dirty="0"/>
                    <a:t>slower clock RIF-A (partial)</a:t>
                  </a:r>
                </a:p>
              </p:txBody>
            </p:sp>
            <p:sp>
              <p:nvSpPr>
                <p:cNvPr id="41" name="TextBox 40">
                  <a:extLst>
                    <a:ext uri="{FF2B5EF4-FFF2-40B4-BE49-F238E27FC236}">
                      <a16:creationId xmlns:a16="http://schemas.microsoft.com/office/drawing/2014/main" id="{CC8C1784-0192-F297-3604-484B126D54EC}"/>
                    </a:ext>
                  </a:extLst>
                </p:cNvPr>
                <p:cNvSpPr txBox="1"/>
                <p:nvPr/>
              </p:nvSpPr>
              <p:spPr>
                <a:xfrm>
                  <a:off x="9409935" y="5430801"/>
                  <a:ext cx="1259175" cy="415498"/>
                </a:xfrm>
                <a:prstGeom prst="rect">
                  <a:avLst/>
                </a:prstGeom>
                <a:noFill/>
              </p:spPr>
              <p:txBody>
                <a:bodyPr wrap="square" rtlCol="0">
                  <a:spAutoFit/>
                </a:bodyPr>
                <a:lstStyle/>
                <a:p>
                  <a:r>
                    <a:rPr lang="en-US" sz="1050" dirty="0"/>
                    <a:t>slower clock RIF-B (partial)</a:t>
                  </a:r>
                </a:p>
              </p:txBody>
            </p:sp>
            <p:cxnSp>
              <p:nvCxnSpPr>
                <p:cNvPr id="42" name="Straight Arrow Connector 41">
                  <a:extLst>
                    <a:ext uri="{FF2B5EF4-FFF2-40B4-BE49-F238E27FC236}">
                      <a16:creationId xmlns:a16="http://schemas.microsoft.com/office/drawing/2014/main" id="{CB44278F-C760-39FA-FE10-D388D27915F0}"/>
                    </a:ext>
                  </a:extLst>
                </p:cNvPr>
                <p:cNvCxnSpPr>
                  <a:cxnSpLocks/>
                </p:cNvCxnSpPr>
                <p:nvPr/>
              </p:nvCxnSpPr>
              <p:spPr>
                <a:xfrm flipV="1">
                  <a:off x="7724775" y="4433547"/>
                  <a:ext cx="0" cy="7429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CF2AA282-46FB-D027-A8A8-4E1D1ACA8B02}"/>
                    </a:ext>
                  </a:extLst>
                </p:cNvPr>
                <p:cNvCxnSpPr>
                  <a:cxnSpLocks/>
                </p:cNvCxnSpPr>
                <p:nvPr/>
              </p:nvCxnSpPr>
              <p:spPr>
                <a:xfrm flipV="1">
                  <a:off x="8248650" y="4433547"/>
                  <a:ext cx="0" cy="7429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52071109-F94E-A4AB-A8E0-85BF3E5E4029}"/>
                    </a:ext>
                  </a:extLst>
                </p:cNvPr>
                <p:cNvCxnSpPr>
                  <a:cxnSpLocks/>
                </p:cNvCxnSpPr>
                <p:nvPr/>
              </p:nvCxnSpPr>
              <p:spPr>
                <a:xfrm flipV="1">
                  <a:off x="8029575" y="5147922"/>
                  <a:ext cx="0" cy="7429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5" name="Arrow: Down 44">
                  <a:extLst>
                    <a:ext uri="{FF2B5EF4-FFF2-40B4-BE49-F238E27FC236}">
                      <a16:creationId xmlns:a16="http://schemas.microsoft.com/office/drawing/2014/main" id="{2F9D7025-F6C4-63EB-3A67-80ADCB57E4AC}"/>
                    </a:ext>
                  </a:extLst>
                </p:cNvPr>
                <p:cNvSpPr/>
                <p:nvPr/>
              </p:nvSpPr>
              <p:spPr>
                <a:xfrm>
                  <a:off x="8991600" y="5959348"/>
                  <a:ext cx="390525" cy="409575"/>
                </a:xfrm>
                <a:prstGeom prst="down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Down 45">
                  <a:extLst>
                    <a:ext uri="{FF2B5EF4-FFF2-40B4-BE49-F238E27FC236}">
                      <a16:creationId xmlns:a16="http://schemas.microsoft.com/office/drawing/2014/main" id="{EFBF9A7C-3E9B-724D-28F0-0724E4E89A60}"/>
                    </a:ext>
                  </a:extLst>
                </p:cNvPr>
                <p:cNvSpPr/>
                <p:nvPr/>
              </p:nvSpPr>
              <p:spPr>
                <a:xfrm rot="10800000">
                  <a:off x="8872537" y="4143034"/>
                  <a:ext cx="390525" cy="409575"/>
                </a:xfrm>
                <a:prstGeom prst="down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9C2C045E-187F-2C41-2B05-6A4FF68CF303}"/>
                    </a:ext>
                  </a:extLst>
                </p:cNvPr>
                <p:cNvSpPr txBox="1"/>
                <p:nvPr/>
              </p:nvSpPr>
              <p:spPr>
                <a:xfrm>
                  <a:off x="8891587" y="3792752"/>
                  <a:ext cx="309700" cy="369332"/>
                </a:xfrm>
                <a:prstGeom prst="rect">
                  <a:avLst/>
                </a:prstGeom>
                <a:noFill/>
              </p:spPr>
              <p:txBody>
                <a:bodyPr wrap="none" rtlCol="0">
                  <a:spAutoFit/>
                </a:bodyPr>
                <a:lstStyle/>
                <a:p>
                  <a:r>
                    <a:rPr lang="en-US" dirty="0"/>
                    <a:t>B</a:t>
                  </a:r>
                </a:p>
              </p:txBody>
            </p:sp>
            <p:sp>
              <p:nvSpPr>
                <p:cNvPr id="48" name="TextBox 47">
                  <a:extLst>
                    <a:ext uri="{FF2B5EF4-FFF2-40B4-BE49-F238E27FC236}">
                      <a16:creationId xmlns:a16="http://schemas.microsoft.com/office/drawing/2014/main" id="{706B9946-C9B9-EB9C-90BF-D7C65096E5CE}"/>
                    </a:ext>
                  </a:extLst>
                </p:cNvPr>
                <p:cNvSpPr txBox="1"/>
                <p:nvPr/>
              </p:nvSpPr>
              <p:spPr>
                <a:xfrm>
                  <a:off x="9050445" y="6319497"/>
                  <a:ext cx="317716" cy="369332"/>
                </a:xfrm>
                <a:prstGeom prst="rect">
                  <a:avLst/>
                </a:prstGeom>
                <a:noFill/>
              </p:spPr>
              <p:txBody>
                <a:bodyPr wrap="square" rtlCol="0">
                  <a:spAutoFit/>
                </a:bodyPr>
                <a:lstStyle/>
                <a:p>
                  <a:r>
                    <a:rPr lang="en-US" dirty="0"/>
                    <a:t>A</a:t>
                  </a:r>
                </a:p>
              </p:txBody>
            </p:sp>
            <p:sp>
              <p:nvSpPr>
                <p:cNvPr id="49" name="TextBox 48">
                  <a:extLst>
                    <a:ext uri="{FF2B5EF4-FFF2-40B4-BE49-F238E27FC236}">
                      <a16:creationId xmlns:a16="http://schemas.microsoft.com/office/drawing/2014/main" id="{4B8AB247-2132-8680-A95B-DDD700E87EAC}"/>
                    </a:ext>
                  </a:extLst>
                </p:cNvPr>
                <p:cNvSpPr txBox="1"/>
                <p:nvPr/>
              </p:nvSpPr>
              <p:spPr>
                <a:xfrm>
                  <a:off x="7386636" y="4059624"/>
                  <a:ext cx="1225207" cy="369332"/>
                </a:xfrm>
                <a:prstGeom prst="rect">
                  <a:avLst/>
                </a:prstGeom>
                <a:noFill/>
              </p:spPr>
              <p:txBody>
                <a:bodyPr wrap="none" rtlCol="0">
                  <a:spAutoFit/>
                </a:bodyPr>
                <a:lstStyle/>
                <a:p>
                  <a:r>
                    <a:rPr lang="en-US" dirty="0"/>
                    <a:t>RMARKERS</a:t>
                  </a:r>
                </a:p>
              </p:txBody>
            </p:sp>
          </p:grpSp>
          <p:sp>
            <p:nvSpPr>
              <p:cNvPr id="50" name="TextBox 49">
                <a:extLst>
                  <a:ext uri="{FF2B5EF4-FFF2-40B4-BE49-F238E27FC236}">
                    <a16:creationId xmlns:a16="http://schemas.microsoft.com/office/drawing/2014/main" id="{7D63F94C-AF36-B60F-FDF1-82631833C48E}"/>
                  </a:ext>
                </a:extLst>
              </p:cNvPr>
              <p:cNvSpPr txBox="1"/>
              <p:nvPr/>
            </p:nvSpPr>
            <p:spPr>
              <a:xfrm>
                <a:off x="6944488" y="5201381"/>
                <a:ext cx="1122423" cy="369332"/>
              </a:xfrm>
              <a:prstGeom prst="rect">
                <a:avLst/>
              </a:prstGeom>
              <a:noFill/>
            </p:spPr>
            <p:txBody>
              <a:bodyPr wrap="none" rtlCol="0">
                <a:spAutoFit/>
              </a:bodyPr>
              <a:lstStyle/>
              <a:p>
                <a:r>
                  <a:rPr lang="en-US" dirty="0"/>
                  <a:t>RMARKER</a:t>
                </a:r>
              </a:p>
            </p:txBody>
          </p:sp>
        </p:grpSp>
        <p:sp>
          <p:nvSpPr>
            <p:cNvPr id="55" name="TextBox 54">
              <a:extLst>
                <a:ext uri="{FF2B5EF4-FFF2-40B4-BE49-F238E27FC236}">
                  <a16:creationId xmlns:a16="http://schemas.microsoft.com/office/drawing/2014/main" id="{CC3E88FC-73F8-42B5-617B-895F35D97045}"/>
                </a:ext>
              </a:extLst>
            </p:cNvPr>
            <p:cNvSpPr txBox="1"/>
            <p:nvPr/>
          </p:nvSpPr>
          <p:spPr>
            <a:xfrm>
              <a:off x="7684211" y="655695"/>
              <a:ext cx="793807" cy="369332"/>
            </a:xfrm>
            <a:prstGeom prst="rect">
              <a:avLst/>
            </a:prstGeom>
            <a:noFill/>
          </p:spPr>
          <p:txBody>
            <a:bodyPr wrap="none" rtlCol="0">
              <a:spAutoFit/>
            </a:bodyPr>
            <a:lstStyle/>
            <a:p>
              <a:r>
                <a:rPr lang="en-US" dirty="0"/>
                <a:t>Case 1</a:t>
              </a:r>
            </a:p>
          </p:txBody>
        </p:sp>
      </p:grpSp>
    </p:spTree>
    <p:extLst>
      <p:ext uri="{BB962C8B-B14F-4D97-AF65-F5344CB8AC3E}">
        <p14:creationId xmlns:p14="http://schemas.microsoft.com/office/powerpoint/2010/main" val="3050301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8358-FC46-8655-662C-B5E5818F4F86}"/>
              </a:ext>
            </a:extLst>
          </p:cNvPr>
          <p:cNvSpPr>
            <a:spLocks noGrp="1"/>
          </p:cNvSpPr>
          <p:nvPr>
            <p:ph type="title"/>
          </p:nvPr>
        </p:nvSpPr>
        <p:spPr>
          <a:xfrm>
            <a:off x="914400" y="415636"/>
            <a:ext cx="10363200" cy="1066800"/>
          </a:xfrm>
        </p:spPr>
        <p:txBody>
          <a:bodyPr/>
          <a:lstStyle/>
          <a:p>
            <a:r>
              <a:rPr lang="en-US" dirty="0"/>
              <a:t>Remedy 1: use a conservative result	</a:t>
            </a:r>
          </a:p>
        </p:txBody>
      </p:sp>
      <p:sp>
        <p:nvSpPr>
          <p:cNvPr id="3" name="Content Placeholder 2">
            <a:extLst>
              <a:ext uri="{FF2B5EF4-FFF2-40B4-BE49-F238E27FC236}">
                <a16:creationId xmlns:a16="http://schemas.microsoft.com/office/drawing/2014/main" id="{E35F14D2-61C8-50F5-C425-F95866ADF7E6}"/>
              </a:ext>
            </a:extLst>
          </p:cNvPr>
          <p:cNvSpPr>
            <a:spLocks noGrp="1"/>
          </p:cNvSpPr>
          <p:nvPr>
            <p:ph idx="1"/>
          </p:nvPr>
        </p:nvSpPr>
        <p:spPr>
          <a:xfrm>
            <a:off x="1123950" y="1482436"/>
            <a:ext cx="10363200" cy="4942609"/>
          </a:xfrm>
        </p:spPr>
        <p:txBody>
          <a:bodyPr/>
          <a:lstStyle/>
          <a:p>
            <a:r>
              <a:rPr lang="en-US" sz="2800" dirty="0"/>
              <a:t>If the receiver cannot determine the position of RIF pulses contributed to positive correlation near the RMARKERs, then 2 sets of RMARKERs are used for T</a:t>
            </a:r>
            <a:r>
              <a:rPr lang="en-US" sz="2800" baseline="-25000" dirty="0"/>
              <a:t>prop1 </a:t>
            </a:r>
            <a:r>
              <a:rPr lang="en-US" sz="2800" dirty="0"/>
              <a:t>and T</a:t>
            </a:r>
            <a:r>
              <a:rPr lang="en-US" sz="2800" baseline="-25000" dirty="0"/>
              <a:t>prop2</a:t>
            </a:r>
          </a:p>
          <a:p>
            <a:r>
              <a:rPr lang="en-US" sz="2800" dirty="0"/>
              <a:t>The two sets of RMAKERs can be located at near the beginning and near the end of RIF sequence to ensure a conservative estimation. </a:t>
            </a:r>
          </a:p>
          <a:p>
            <a:r>
              <a:rPr lang="en-US" sz="2800" dirty="0"/>
              <a:t>For example, for application wishing to verify distance between A &amp; B to be less than a threshold, </a:t>
            </a:r>
          </a:p>
          <a:p>
            <a:pPr marL="457200" lvl="1" indent="0">
              <a:buNone/>
            </a:pPr>
            <a:r>
              <a:rPr lang="en-US" sz="2400" dirty="0" err="1"/>
              <a:t>T</a:t>
            </a:r>
            <a:r>
              <a:rPr lang="en-US" sz="2400" baseline="-25000" dirty="0" err="1"/>
              <a:t>prop</a:t>
            </a:r>
            <a:r>
              <a:rPr lang="en-US" sz="2400" dirty="0"/>
              <a:t>=max(T</a:t>
            </a:r>
            <a:r>
              <a:rPr lang="en-US" sz="2400" baseline="-25000" dirty="0"/>
              <a:t>prop1 ,</a:t>
            </a:r>
            <a:r>
              <a:rPr lang="en-US" sz="2400" dirty="0"/>
              <a:t> T</a:t>
            </a:r>
            <a:r>
              <a:rPr lang="en-US" sz="2400" baseline="-25000" dirty="0"/>
              <a:t>prop2</a:t>
            </a:r>
            <a:r>
              <a:rPr lang="en-US" sz="2400" dirty="0"/>
              <a:t>)</a:t>
            </a:r>
          </a:p>
          <a:p>
            <a:pPr marL="339725" indent="-282575"/>
            <a:r>
              <a:rPr lang="en-US" sz="2800" dirty="0"/>
              <a:t>This has been proposed in [2]</a:t>
            </a:r>
          </a:p>
          <a:p>
            <a:pPr marL="514350" indent="-457200"/>
            <a:endParaRPr lang="en-US" sz="2800" dirty="0"/>
          </a:p>
        </p:txBody>
      </p:sp>
    </p:spTree>
    <p:extLst>
      <p:ext uri="{BB962C8B-B14F-4D97-AF65-F5344CB8AC3E}">
        <p14:creationId xmlns:p14="http://schemas.microsoft.com/office/powerpoint/2010/main" val="2382192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A008F-697B-00D8-C545-122832DE7607}"/>
              </a:ext>
            </a:extLst>
          </p:cNvPr>
          <p:cNvSpPr>
            <a:spLocks noGrp="1"/>
          </p:cNvSpPr>
          <p:nvPr>
            <p:ph type="title"/>
          </p:nvPr>
        </p:nvSpPr>
        <p:spPr>
          <a:xfrm>
            <a:off x="474466" y="228769"/>
            <a:ext cx="10515600" cy="1325563"/>
          </a:xfrm>
        </p:spPr>
        <p:txBody>
          <a:bodyPr/>
          <a:lstStyle/>
          <a:p>
            <a:r>
              <a:rPr lang="en-US" sz="2800" dirty="0"/>
              <a:t>Remedy 2: compare reports with CFO estimation</a:t>
            </a:r>
          </a:p>
        </p:txBody>
      </p:sp>
      <p:sp>
        <p:nvSpPr>
          <p:cNvPr id="3" name="Content Placeholder 2">
            <a:extLst>
              <a:ext uri="{FF2B5EF4-FFF2-40B4-BE49-F238E27FC236}">
                <a16:creationId xmlns:a16="http://schemas.microsoft.com/office/drawing/2014/main" id="{9E479E54-B7C9-DF51-76C6-7354F373D022}"/>
              </a:ext>
            </a:extLst>
          </p:cNvPr>
          <p:cNvSpPr>
            <a:spLocks noGrp="1"/>
          </p:cNvSpPr>
          <p:nvPr>
            <p:ph idx="1"/>
          </p:nvPr>
        </p:nvSpPr>
        <p:spPr>
          <a:xfrm>
            <a:off x="474468" y="1181753"/>
            <a:ext cx="7570306" cy="5588326"/>
          </a:xfrm>
        </p:spPr>
        <p:txBody>
          <a:bodyPr>
            <a:normAutofit fontScale="47500" lnSpcReduction="20000"/>
          </a:bodyPr>
          <a:lstStyle/>
          <a:p>
            <a:pPr>
              <a:lnSpc>
                <a:spcPct val="120000"/>
              </a:lnSpc>
              <a:spcBef>
                <a:spcPts val="0"/>
              </a:spcBef>
              <a:spcAft>
                <a:spcPts val="600"/>
              </a:spcAft>
            </a:pPr>
            <a:r>
              <a:rPr lang="en-US" dirty="0"/>
              <a:t>A compares T</a:t>
            </a:r>
            <a:r>
              <a:rPr lang="en-US" baseline="-25000" dirty="0"/>
              <a:t>round2</a:t>
            </a:r>
            <a:r>
              <a:rPr lang="en-US" dirty="0"/>
              <a:t> +T</a:t>
            </a:r>
            <a:r>
              <a:rPr lang="en-US" baseline="-25000" dirty="0"/>
              <a:t>reply1 </a:t>
            </a:r>
            <a:r>
              <a:rPr lang="en-US" dirty="0"/>
              <a:t>in the report from B, and the interval D= (T</a:t>
            </a:r>
            <a:r>
              <a:rPr lang="en-US" baseline="-25000" dirty="0"/>
              <a:t>round1</a:t>
            </a:r>
            <a:r>
              <a:rPr lang="en-US" dirty="0"/>
              <a:t> +T</a:t>
            </a:r>
            <a:r>
              <a:rPr lang="en-US" baseline="-25000" dirty="0"/>
              <a:t>reply2</a:t>
            </a:r>
            <a:r>
              <a:rPr lang="en-US" dirty="0"/>
              <a:t>) corrected to B’s clock, to detect any discrepancies</a:t>
            </a:r>
          </a:p>
          <a:p>
            <a:pPr>
              <a:lnSpc>
                <a:spcPct val="120000"/>
              </a:lnSpc>
              <a:spcBef>
                <a:spcPts val="0"/>
              </a:spcBef>
              <a:spcAft>
                <a:spcPts val="600"/>
              </a:spcAft>
            </a:pPr>
            <a:r>
              <a:rPr lang="en-US" dirty="0"/>
              <a:t>For example,  </a:t>
            </a:r>
          </a:p>
          <a:p>
            <a:pPr marL="460375" indent="-174625">
              <a:lnSpc>
                <a:spcPct val="120000"/>
              </a:lnSpc>
              <a:spcBef>
                <a:spcPts val="0"/>
              </a:spcBef>
              <a:spcAft>
                <a:spcPts val="600"/>
              </a:spcAft>
            </a:pPr>
            <a:r>
              <a:rPr lang="en-US" dirty="0"/>
              <a:t>A detects discrepancy larger than a margin between: </a:t>
            </a:r>
          </a:p>
          <a:p>
            <a:pPr marL="974725" lvl="2" indent="-174625">
              <a:lnSpc>
                <a:spcPct val="120000"/>
              </a:lnSpc>
              <a:spcBef>
                <a:spcPts val="0"/>
              </a:spcBef>
              <a:spcAft>
                <a:spcPts val="600"/>
              </a:spcAft>
            </a:pPr>
            <a:r>
              <a:rPr lang="en-US" sz="3200" dirty="0"/>
              <a:t>(T</a:t>
            </a:r>
            <a:r>
              <a:rPr lang="en-US" sz="3200" baseline="-25000" dirty="0"/>
              <a:t>round2</a:t>
            </a:r>
            <a:r>
              <a:rPr lang="en-US" sz="3200" dirty="0"/>
              <a:t> +T</a:t>
            </a:r>
            <a:r>
              <a:rPr lang="en-US" sz="3200" baseline="-25000" dirty="0"/>
              <a:t>reply1</a:t>
            </a:r>
            <a:r>
              <a:rPr lang="en-US" sz="3200" dirty="0"/>
              <a:t>) in report </a:t>
            </a:r>
          </a:p>
          <a:p>
            <a:pPr marL="974725" lvl="2" indent="-174625">
              <a:lnSpc>
                <a:spcPct val="120000"/>
              </a:lnSpc>
              <a:spcBef>
                <a:spcPts val="0"/>
              </a:spcBef>
              <a:spcAft>
                <a:spcPts val="600"/>
              </a:spcAft>
            </a:pPr>
            <a:r>
              <a:rPr lang="en-US" sz="3200" dirty="0"/>
              <a:t> (1+</a:t>
            </a:r>
            <a:r>
              <a:rPr lang="el-GR" sz="3200" dirty="0"/>
              <a:t>δ</a:t>
            </a:r>
            <a:r>
              <a:rPr lang="en-US" sz="3200" dirty="0"/>
              <a:t>)D, </a:t>
            </a:r>
            <a:r>
              <a:rPr lang="el-GR" sz="3200" dirty="0"/>
              <a:t>δ</a:t>
            </a:r>
            <a:r>
              <a:rPr lang="en-US" sz="3200" dirty="0"/>
              <a:t> is the estimated CFO used for coherently combining RSF/RIF from B</a:t>
            </a:r>
          </a:p>
          <a:p>
            <a:pPr marL="460375" indent="-174625">
              <a:lnSpc>
                <a:spcPct val="120000"/>
              </a:lnSpc>
              <a:spcBef>
                <a:spcPts val="0"/>
              </a:spcBef>
              <a:spcAft>
                <a:spcPts val="600"/>
              </a:spcAft>
            </a:pPr>
            <a:r>
              <a:rPr lang="en-US" dirty="0"/>
              <a:t>For case 1, </a:t>
            </a:r>
            <a:r>
              <a:rPr lang="el-GR" dirty="0"/>
              <a:t>δ</a:t>
            </a:r>
            <a:r>
              <a:rPr lang="en-US" dirty="0"/>
              <a:t>&lt;0 (i.e. MITM sends slowed RIF to A), but (T</a:t>
            </a:r>
            <a:r>
              <a:rPr lang="en-US" baseline="-25000" dirty="0"/>
              <a:t>round2</a:t>
            </a:r>
            <a:r>
              <a:rPr lang="en-US" dirty="0"/>
              <a:t> +T</a:t>
            </a:r>
            <a:r>
              <a:rPr lang="en-US" baseline="-25000" dirty="0"/>
              <a:t>reply1</a:t>
            </a:r>
            <a:r>
              <a:rPr lang="en-US" dirty="0"/>
              <a:t>) &gt;D (i.e. MITM sends slowed RIF to B), then (T</a:t>
            </a:r>
            <a:r>
              <a:rPr lang="en-US" baseline="-25000" dirty="0"/>
              <a:t>round2</a:t>
            </a:r>
            <a:r>
              <a:rPr lang="en-US" dirty="0"/>
              <a:t> +T</a:t>
            </a:r>
            <a:r>
              <a:rPr lang="en-US" baseline="-25000" dirty="0"/>
              <a:t>reply1</a:t>
            </a:r>
            <a:r>
              <a:rPr lang="en-US" dirty="0"/>
              <a:t>) &gt;(1 +</a:t>
            </a:r>
            <a:r>
              <a:rPr lang="el-GR" dirty="0"/>
              <a:t>δ</a:t>
            </a:r>
            <a:r>
              <a:rPr lang="en-US" dirty="0"/>
              <a:t>)D + margin, is detected by A</a:t>
            </a:r>
          </a:p>
          <a:p>
            <a:pPr marL="860425" lvl="1" indent="-173038">
              <a:lnSpc>
                <a:spcPct val="120000"/>
              </a:lnSpc>
              <a:spcBef>
                <a:spcPts val="0"/>
              </a:spcBef>
              <a:spcAft>
                <a:spcPts val="600"/>
              </a:spcAft>
            </a:pPr>
            <a:r>
              <a:rPr lang="en-US" dirty="0">
                <a:solidFill>
                  <a:srgbClr val="FF0000"/>
                </a:solidFill>
              </a:rPr>
              <a:t>Based on received signal, A thinks B’s clock is slower, but the reported values from B indicate the B's clock is faster This discrepancy signals an attack.</a:t>
            </a:r>
          </a:p>
          <a:p>
            <a:pPr marL="460375" indent="-174625">
              <a:lnSpc>
                <a:spcPct val="120000"/>
              </a:lnSpc>
              <a:spcBef>
                <a:spcPts val="0"/>
              </a:spcBef>
              <a:spcAft>
                <a:spcPts val="600"/>
              </a:spcAft>
            </a:pPr>
            <a:r>
              <a:rPr lang="en-US" dirty="0"/>
              <a:t>For case 2, δ&gt;0 (i.e. MITM sends faster RIF to A), (T</a:t>
            </a:r>
            <a:r>
              <a:rPr lang="en-US" baseline="-25000" dirty="0"/>
              <a:t>round2</a:t>
            </a:r>
            <a:r>
              <a:rPr lang="en-US" dirty="0"/>
              <a:t> +T</a:t>
            </a:r>
            <a:r>
              <a:rPr lang="en-US" baseline="-25000" dirty="0"/>
              <a:t>reply1</a:t>
            </a:r>
            <a:r>
              <a:rPr lang="en-US" dirty="0"/>
              <a:t>) &lt;D (i.e. MITM sends faster RIF to B), then (T</a:t>
            </a:r>
            <a:r>
              <a:rPr lang="en-US" baseline="-25000" dirty="0"/>
              <a:t>round2</a:t>
            </a:r>
            <a:r>
              <a:rPr lang="en-US" dirty="0"/>
              <a:t> +T</a:t>
            </a:r>
            <a:r>
              <a:rPr lang="en-US" baseline="-25000" dirty="0"/>
              <a:t>reply1</a:t>
            </a:r>
            <a:r>
              <a:rPr lang="en-US" dirty="0"/>
              <a:t>) &lt;(1 +δ)D – margin, is detected by A</a:t>
            </a:r>
          </a:p>
          <a:p>
            <a:pPr marL="860425" lvl="1" indent="-234950">
              <a:lnSpc>
                <a:spcPct val="120000"/>
              </a:lnSpc>
              <a:spcBef>
                <a:spcPts val="0"/>
              </a:spcBef>
              <a:spcAft>
                <a:spcPts val="600"/>
              </a:spcAft>
            </a:pPr>
            <a:r>
              <a:rPr lang="en-US" dirty="0">
                <a:solidFill>
                  <a:srgbClr val="FF0000"/>
                </a:solidFill>
              </a:rPr>
              <a:t>Based on received signal, A thinks B’s clock is faster, but the reported values from B indicate the B's clock is slower. This discrepancy signals an attack.</a:t>
            </a:r>
          </a:p>
          <a:p>
            <a:pPr>
              <a:lnSpc>
                <a:spcPct val="120000"/>
              </a:lnSpc>
              <a:spcBef>
                <a:spcPts val="0"/>
              </a:spcBef>
              <a:spcAft>
                <a:spcPts val="600"/>
              </a:spcAft>
            </a:pPr>
            <a:r>
              <a:rPr lang="en-US" dirty="0"/>
              <a:t>If discrepancy is detected by A, A indicates to B the ranging is unreliable, and/or does not report T</a:t>
            </a:r>
            <a:r>
              <a:rPr lang="en-US" baseline="-25000" dirty="0"/>
              <a:t>round1</a:t>
            </a:r>
            <a:r>
              <a:rPr lang="en-US" dirty="0"/>
              <a:t> or T</a:t>
            </a:r>
            <a:r>
              <a:rPr lang="en-US" baseline="-25000" dirty="0"/>
              <a:t>reply2 </a:t>
            </a:r>
            <a:r>
              <a:rPr lang="en-US" dirty="0"/>
              <a:t>to B</a:t>
            </a:r>
          </a:p>
          <a:p>
            <a:pPr lvl="1">
              <a:lnSpc>
                <a:spcPct val="120000"/>
              </a:lnSpc>
              <a:spcBef>
                <a:spcPts val="0"/>
              </a:spcBef>
              <a:spcAft>
                <a:spcPts val="600"/>
              </a:spcAft>
            </a:pPr>
            <a:r>
              <a:rPr lang="en-US" dirty="0"/>
              <a:t>The unreliable indication could be in a protected message after the report message(s)</a:t>
            </a:r>
          </a:p>
        </p:txBody>
      </p:sp>
      <p:pic>
        <p:nvPicPr>
          <p:cNvPr id="51" name="Picture 50">
            <a:extLst>
              <a:ext uri="{FF2B5EF4-FFF2-40B4-BE49-F238E27FC236}">
                <a16:creationId xmlns:a16="http://schemas.microsoft.com/office/drawing/2014/main" id="{589B4C18-6C3A-2A95-B418-039740E1F116}"/>
              </a:ext>
            </a:extLst>
          </p:cNvPr>
          <p:cNvPicPr>
            <a:picLocks noChangeAspect="1"/>
          </p:cNvPicPr>
          <p:nvPr/>
        </p:nvPicPr>
        <p:blipFill>
          <a:blip r:embed="rId3"/>
          <a:stretch>
            <a:fillRect/>
          </a:stretch>
        </p:blipFill>
        <p:spPr>
          <a:xfrm>
            <a:off x="7744959" y="1633279"/>
            <a:ext cx="4253650" cy="1748074"/>
          </a:xfrm>
          <a:prstGeom prst="rect">
            <a:avLst/>
          </a:prstGeom>
        </p:spPr>
      </p:pic>
    </p:spTree>
    <p:extLst>
      <p:ext uri="{BB962C8B-B14F-4D97-AF65-F5344CB8AC3E}">
        <p14:creationId xmlns:p14="http://schemas.microsoft.com/office/powerpoint/2010/main" val="414779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AC502-4D67-40AD-2EBF-B4DF540F0D1F}"/>
              </a:ext>
            </a:extLst>
          </p:cNvPr>
          <p:cNvSpPr>
            <a:spLocks noGrp="1"/>
          </p:cNvSpPr>
          <p:nvPr>
            <p:ph type="title"/>
          </p:nvPr>
        </p:nvSpPr>
        <p:spPr/>
        <p:txBody>
          <a:bodyPr/>
          <a:lstStyle/>
          <a:p>
            <a:r>
              <a:rPr lang="en-US" dirty="0"/>
              <a:t>Cases not fixed by remedy 1&amp;2 </a:t>
            </a:r>
          </a:p>
        </p:txBody>
      </p:sp>
      <p:sp>
        <p:nvSpPr>
          <p:cNvPr id="3" name="Content Placeholder 2">
            <a:extLst>
              <a:ext uri="{FF2B5EF4-FFF2-40B4-BE49-F238E27FC236}">
                <a16:creationId xmlns:a16="http://schemas.microsoft.com/office/drawing/2014/main" id="{1088B503-BF1F-30E1-347A-920324CF538D}"/>
              </a:ext>
            </a:extLst>
          </p:cNvPr>
          <p:cNvSpPr>
            <a:spLocks noGrp="1"/>
          </p:cNvSpPr>
          <p:nvPr>
            <p:ph idx="1"/>
          </p:nvPr>
        </p:nvSpPr>
        <p:spPr>
          <a:xfrm>
            <a:off x="914400" y="1981200"/>
            <a:ext cx="6300316" cy="4114800"/>
          </a:xfrm>
        </p:spPr>
        <p:txBody>
          <a:bodyPr/>
          <a:lstStyle/>
          <a:p>
            <a:r>
              <a:rPr lang="en-US" sz="2400" dirty="0"/>
              <a:t>Attacker matches CFO of the replayed partial RIFs sequence (one faster than B’s clock, one slower than A’s clock, and replayed at different parts of sequence)</a:t>
            </a:r>
          </a:p>
          <a:p>
            <a:r>
              <a:rPr lang="en-US" sz="2400" dirty="0"/>
              <a:t>Case 3 is an example</a:t>
            </a:r>
          </a:p>
          <a:p>
            <a:pPr lvl="1"/>
            <a:r>
              <a:rPr lang="en-US" sz="2000" dirty="0"/>
              <a:t>If y&lt;x, distance reduction is still possible </a:t>
            </a:r>
          </a:p>
          <a:p>
            <a:endParaRPr lang="en-US" dirty="0"/>
          </a:p>
        </p:txBody>
      </p:sp>
      <p:grpSp>
        <p:nvGrpSpPr>
          <p:cNvPr id="4" name="Group 3">
            <a:extLst>
              <a:ext uri="{FF2B5EF4-FFF2-40B4-BE49-F238E27FC236}">
                <a16:creationId xmlns:a16="http://schemas.microsoft.com/office/drawing/2014/main" id="{0AE9EE07-11A7-DDDD-5116-48DCD4A55532}"/>
              </a:ext>
            </a:extLst>
          </p:cNvPr>
          <p:cNvGrpSpPr/>
          <p:nvPr/>
        </p:nvGrpSpPr>
        <p:grpSpPr>
          <a:xfrm>
            <a:off x="7788013" y="1554527"/>
            <a:ext cx="4047535" cy="2896077"/>
            <a:chOff x="7439999" y="776950"/>
            <a:chExt cx="4047535" cy="2896077"/>
          </a:xfrm>
        </p:grpSpPr>
        <p:grpSp>
          <p:nvGrpSpPr>
            <p:cNvPr id="5" name="Group 4">
              <a:extLst>
                <a:ext uri="{FF2B5EF4-FFF2-40B4-BE49-F238E27FC236}">
                  <a16:creationId xmlns:a16="http://schemas.microsoft.com/office/drawing/2014/main" id="{D04C7A80-B095-CB07-813B-681A827FCDEB}"/>
                </a:ext>
              </a:extLst>
            </p:cNvPr>
            <p:cNvGrpSpPr/>
            <p:nvPr/>
          </p:nvGrpSpPr>
          <p:grpSpPr>
            <a:xfrm>
              <a:off x="7706872" y="776950"/>
              <a:ext cx="3780662" cy="2896077"/>
              <a:chOff x="6944488" y="3847861"/>
              <a:chExt cx="3780662" cy="2896077"/>
            </a:xfrm>
          </p:grpSpPr>
          <p:grpSp>
            <p:nvGrpSpPr>
              <p:cNvPr id="7" name="Group 6">
                <a:extLst>
                  <a:ext uri="{FF2B5EF4-FFF2-40B4-BE49-F238E27FC236}">
                    <a16:creationId xmlns:a16="http://schemas.microsoft.com/office/drawing/2014/main" id="{94D6EA09-2D8D-B4DB-80DE-A8DFED4DD83B}"/>
                  </a:ext>
                </a:extLst>
              </p:cNvPr>
              <p:cNvGrpSpPr/>
              <p:nvPr/>
            </p:nvGrpSpPr>
            <p:grpSpPr>
              <a:xfrm>
                <a:off x="7386636" y="3847861"/>
                <a:ext cx="3338514" cy="2896077"/>
                <a:chOff x="7386636" y="3792752"/>
                <a:chExt cx="3338514" cy="2896077"/>
              </a:xfrm>
            </p:grpSpPr>
            <p:sp>
              <p:nvSpPr>
                <p:cNvPr id="9" name="Rectangle 8">
                  <a:extLst>
                    <a:ext uri="{FF2B5EF4-FFF2-40B4-BE49-F238E27FC236}">
                      <a16:creationId xmlns:a16="http://schemas.microsoft.com/office/drawing/2014/main" id="{AC818DAD-17D3-15AC-85B9-D6548AEFEE77}"/>
                    </a:ext>
                  </a:extLst>
                </p:cNvPr>
                <p:cNvSpPr/>
                <p:nvPr/>
              </p:nvSpPr>
              <p:spPr>
                <a:xfrm>
                  <a:off x="9067799" y="4665838"/>
                  <a:ext cx="1343025" cy="533400"/>
                </a:xfrm>
                <a:prstGeom prst="rect">
                  <a:avLst/>
                </a:prstGeom>
                <a:noFill/>
                <a:ln w="2857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4F9FE0D-B79F-8728-9339-51C68648CF62}"/>
                    </a:ext>
                  </a:extLst>
                </p:cNvPr>
                <p:cNvSpPr/>
                <p:nvPr/>
              </p:nvSpPr>
              <p:spPr>
                <a:xfrm>
                  <a:off x="7728584" y="4661775"/>
                  <a:ext cx="1343025" cy="533400"/>
                </a:xfrm>
                <a:prstGeom prst="rect">
                  <a:avLst/>
                </a:prstGeom>
                <a:noFill/>
                <a:ln w="28575">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0BC23C4-AE54-8FDE-BEAF-374E839ED991}"/>
                    </a:ext>
                  </a:extLst>
                </p:cNvPr>
                <p:cNvSpPr/>
                <p:nvPr/>
              </p:nvSpPr>
              <p:spPr>
                <a:xfrm>
                  <a:off x="8039100" y="5357472"/>
                  <a:ext cx="1343025" cy="533400"/>
                </a:xfrm>
                <a:prstGeom prst="rect">
                  <a:avLst/>
                </a:prstGeom>
                <a:noFill/>
                <a:ln w="2857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9CE107A-4E00-88D8-467D-48CA4432DD02}"/>
                    </a:ext>
                  </a:extLst>
                </p:cNvPr>
                <p:cNvSpPr/>
                <p:nvPr/>
              </p:nvSpPr>
              <p:spPr>
                <a:xfrm>
                  <a:off x="9382125" y="5357472"/>
                  <a:ext cx="1343025" cy="533400"/>
                </a:xfrm>
                <a:prstGeom prst="rect">
                  <a:avLst/>
                </a:prstGeom>
                <a:noFill/>
                <a:ln w="28575">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B75855CD-E710-5FDF-5D8E-D115BEE22B9E}"/>
                    </a:ext>
                  </a:extLst>
                </p:cNvPr>
                <p:cNvSpPr txBox="1"/>
                <p:nvPr/>
              </p:nvSpPr>
              <p:spPr>
                <a:xfrm>
                  <a:off x="7796213" y="4705009"/>
                  <a:ext cx="1343024" cy="415498"/>
                </a:xfrm>
                <a:prstGeom prst="rect">
                  <a:avLst/>
                </a:prstGeom>
                <a:noFill/>
              </p:spPr>
              <p:txBody>
                <a:bodyPr wrap="square" rtlCol="0">
                  <a:spAutoFit/>
                </a:bodyPr>
                <a:lstStyle/>
                <a:p>
                  <a:r>
                    <a:rPr lang="en-US" sz="1050" dirty="0"/>
                    <a:t>delayed and faster clock RIF-A (partial)</a:t>
                  </a:r>
                </a:p>
              </p:txBody>
            </p:sp>
            <p:sp>
              <p:nvSpPr>
                <p:cNvPr id="14" name="TextBox 13">
                  <a:extLst>
                    <a:ext uri="{FF2B5EF4-FFF2-40B4-BE49-F238E27FC236}">
                      <a16:creationId xmlns:a16="http://schemas.microsoft.com/office/drawing/2014/main" id="{B02DA997-44C5-202A-7503-CBBB7411E602}"/>
                    </a:ext>
                  </a:extLst>
                </p:cNvPr>
                <p:cNvSpPr txBox="1"/>
                <p:nvPr/>
              </p:nvSpPr>
              <p:spPr>
                <a:xfrm>
                  <a:off x="9438164" y="5350338"/>
                  <a:ext cx="1259175" cy="415498"/>
                </a:xfrm>
                <a:prstGeom prst="rect">
                  <a:avLst/>
                </a:prstGeom>
                <a:noFill/>
              </p:spPr>
              <p:txBody>
                <a:bodyPr wrap="square" rtlCol="0">
                  <a:spAutoFit/>
                </a:bodyPr>
                <a:lstStyle/>
                <a:p>
                  <a:r>
                    <a:rPr lang="en-US" sz="1050" dirty="0"/>
                    <a:t>slower clock RIF-B (partial)</a:t>
                  </a:r>
                </a:p>
              </p:txBody>
            </p:sp>
            <p:cxnSp>
              <p:nvCxnSpPr>
                <p:cNvPr id="15" name="Straight Arrow Connector 14">
                  <a:extLst>
                    <a:ext uri="{FF2B5EF4-FFF2-40B4-BE49-F238E27FC236}">
                      <a16:creationId xmlns:a16="http://schemas.microsoft.com/office/drawing/2014/main" id="{CFA7F539-BF73-A4C7-0794-B0D3424D2221}"/>
                    </a:ext>
                  </a:extLst>
                </p:cNvPr>
                <p:cNvCxnSpPr>
                  <a:cxnSpLocks/>
                </p:cNvCxnSpPr>
                <p:nvPr/>
              </p:nvCxnSpPr>
              <p:spPr>
                <a:xfrm flipV="1">
                  <a:off x="7724775" y="4433547"/>
                  <a:ext cx="0" cy="7429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D6798FDA-B2E1-F0DE-5FDB-ADEA961C8200}"/>
                    </a:ext>
                  </a:extLst>
                </p:cNvPr>
                <p:cNvCxnSpPr>
                  <a:cxnSpLocks/>
                </p:cNvCxnSpPr>
                <p:nvPr/>
              </p:nvCxnSpPr>
              <p:spPr>
                <a:xfrm flipV="1">
                  <a:off x="8248650" y="4433547"/>
                  <a:ext cx="0" cy="7429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AFE692E7-5A1F-B130-207D-4BDBB2806917}"/>
                    </a:ext>
                  </a:extLst>
                </p:cNvPr>
                <p:cNvCxnSpPr>
                  <a:cxnSpLocks/>
                </p:cNvCxnSpPr>
                <p:nvPr/>
              </p:nvCxnSpPr>
              <p:spPr>
                <a:xfrm flipV="1">
                  <a:off x="8029575" y="5147922"/>
                  <a:ext cx="0" cy="7429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Arrow: Down 17">
                  <a:extLst>
                    <a:ext uri="{FF2B5EF4-FFF2-40B4-BE49-F238E27FC236}">
                      <a16:creationId xmlns:a16="http://schemas.microsoft.com/office/drawing/2014/main" id="{37738228-C32C-3FDE-7304-6A0417CE05D0}"/>
                    </a:ext>
                  </a:extLst>
                </p:cNvPr>
                <p:cNvSpPr/>
                <p:nvPr/>
              </p:nvSpPr>
              <p:spPr>
                <a:xfrm>
                  <a:off x="8991600" y="5959348"/>
                  <a:ext cx="390525" cy="409575"/>
                </a:xfrm>
                <a:prstGeom prst="down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Down 18">
                  <a:extLst>
                    <a:ext uri="{FF2B5EF4-FFF2-40B4-BE49-F238E27FC236}">
                      <a16:creationId xmlns:a16="http://schemas.microsoft.com/office/drawing/2014/main" id="{B20DD9FE-6284-3484-C555-5B32EE6F7ADB}"/>
                    </a:ext>
                  </a:extLst>
                </p:cNvPr>
                <p:cNvSpPr/>
                <p:nvPr/>
              </p:nvSpPr>
              <p:spPr>
                <a:xfrm rot="10800000">
                  <a:off x="8872537" y="4143034"/>
                  <a:ext cx="390525" cy="409575"/>
                </a:xfrm>
                <a:prstGeom prst="down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644F414B-2DC2-F27B-709B-1DADCB39CF84}"/>
                    </a:ext>
                  </a:extLst>
                </p:cNvPr>
                <p:cNvSpPr txBox="1"/>
                <p:nvPr/>
              </p:nvSpPr>
              <p:spPr>
                <a:xfrm>
                  <a:off x="8891587" y="3792752"/>
                  <a:ext cx="309700" cy="369332"/>
                </a:xfrm>
                <a:prstGeom prst="rect">
                  <a:avLst/>
                </a:prstGeom>
                <a:noFill/>
              </p:spPr>
              <p:txBody>
                <a:bodyPr wrap="none" rtlCol="0">
                  <a:spAutoFit/>
                </a:bodyPr>
                <a:lstStyle/>
                <a:p>
                  <a:r>
                    <a:rPr lang="en-US" dirty="0"/>
                    <a:t>B</a:t>
                  </a:r>
                </a:p>
              </p:txBody>
            </p:sp>
            <p:sp>
              <p:nvSpPr>
                <p:cNvPr id="21" name="TextBox 20">
                  <a:extLst>
                    <a:ext uri="{FF2B5EF4-FFF2-40B4-BE49-F238E27FC236}">
                      <a16:creationId xmlns:a16="http://schemas.microsoft.com/office/drawing/2014/main" id="{F475DA8B-0927-8D95-44A6-91E5C7ADC095}"/>
                    </a:ext>
                  </a:extLst>
                </p:cNvPr>
                <p:cNvSpPr txBox="1"/>
                <p:nvPr/>
              </p:nvSpPr>
              <p:spPr>
                <a:xfrm>
                  <a:off x="9050445" y="6319497"/>
                  <a:ext cx="317716" cy="369332"/>
                </a:xfrm>
                <a:prstGeom prst="rect">
                  <a:avLst/>
                </a:prstGeom>
                <a:noFill/>
              </p:spPr>
              <p:txBody>
                <a:bodyPr wrap="square" rtlCol="0">
                  <a:spAutoFit/>
                </a:bodyPr>
                <a:lstStyle/>
                <a:p>
                  <a:r>
                    <a:rPr lang="en-US" dirty="0"/>
                    <a:t>A</a:t>
                  </a:r>
                </a:p>
              </p:txBody>
            </p:sp>
            <p:sp>
              <p:nvSpPr>
                <p:cNvPr id="22" name="TextBox 21">
                  <a:extLst>
                    <a:ext uri="{FF2B5EF4-FFF2-40B4-BE49-F238E27FC236}">
                      <a16:creationId xmlns:a16="http://schemas.microsoft.com/office/drawing/2014/main" id="{D9A56A59-EA0A-5016-2FD5-4415A929986C}"/>
                    </a:ext>
                  </a:extLst>
                </p:cNvPr>
                <p:cNvSpPr txBox="1"/>
                <p:nvPr/>
              </p:nvSpPr>
              <p:spPr>
                <a:xfrm>
                  <a:off x="7386636" y="4059624"/>
                  <a:ext cx="1225207" cy="369332"/>
                </a:xfrm>
                <a:prstGeom prst="rect">
                  <a:avLst/>
                </a:prstGeom>
                <a:noFill/>
              </p:spPr>
              <p:txBody>
                <a:bodyPr wrap="none" rtlCol="0">
                  <a:spAutoFit/>
                </a:bodyPr>
                <a:lstStyle/>
                <a:p>
                  <a:r>
                    <a:rPr lang="en-US" dirty="0"/>
                    <a:t>RMARKERS</a:t>
                  </a:r>
                </a:p>
              </p:txBody>
            </p:sp>
          </p:grpSp>
          <p:sp>
            <p:nvSpPr>
              <p:cNvPr id="8" name="TextBox 7">
                <a:extLst>
                  <a:ext uri="{FF2B5EF4-FFF2-40B4-BE49-F238E27FC236}">
                    <a16:creationId xmlns:a16="http://schemas.microsoft.com/office/drawing/2014/main" id="{DB0716E8-0150-C9F1-1D46-EDC392A1854D}"/>
                  </a:ext>
                </a:extLst>
              </p:cNvPr>
              <p:cNvSpPr txBox="1"/>
              <p:nvPr/>
            </p:nvSpPr>
            <p:spPr>
              <a:xfrm>
                <a:off x="6944488" y="5201381"/>
                <a:ext cx="1122423" cy="369332"/>
              </a:xfrm>
              <a:prstGeom prst="rect">
                <a:avLst/>
              </a:prstGeom>
              <a:noFill/>
            </p:spPr>
            <p:txBody>
              <a:bodyPr wrap="none" rtlCol="0">
                <a:spAutoFit/>
              </a:bodyPr>
              <a:lstStyle/>
              <a:p>
                <a:r>
                  <a:rPr lang="en-US" dirty="0"/>
                  <a:t>RMARKER</a:t>
                </a:r>
              </a:p>
            </p:txBody>
          </p:sp>
        </p:grpSp>
        <p:sp>
          <p:nvSpPr>
            <p:cNvPr id="6" name="TextBox 5">
              <a:extLst>
                <a:ext uri="{FF2B5EF4-FFF2-40B4-BE49-F238E27FC236}">
                  <a16:creationId xmlns:a16="http://schemas.microsoft.com/office/drawing/2014/main" id="{84AF9190-336F-DC18-5F3C-39CA992D1EA3}"/>
                </a:ext>
              </a:extLst>
            </p:cNvPr>
            <p:cNvSpPr txBox="1"/>
            <p:nvPr/>
          </p:nvSpPr>
          <p:spPr>
            <a:xfrm>
              <a:off x="7439999" y="1076076"/>
              <a:ext cx="599844" cy="276999"/>
            </a:xfrm>
            <a:prstGeom prst="rect">
              <a:avLst/>
            </a:prstGeom>
            <a:noFill/>
          </p:spPr>
          <p:txBody>
            <a:bodyPr wrap="none" rtlCol="0">
              <a:spAutoFit/>
            </a:bodyPr>
            <a:lstStyle/>
            <a:p>
              <a:r>
                <a:rPr lang="en-US" dirty="0"/>
                <a:t>Case 3</a:t>
              </a:r>
            </a:p>
          </p:txBody>
        </p:sp>
      </p:grpSp>
      <p:grpSp>
        <p:nvGrpSpPr>
          <p:cNvPr id="23" name="Group 22">
            <a:extLst>
              <a:ext uri="{FF2B5EF4-FFF2-40B4-BE49-F238E27FC236}">
                <a16:creationId xmlns:a16="http://schemas.microsoft.com/office/drawing/2014/main" id="{5001B775-E905-00A5-3E55-E6FC072EE15D}"/>
              </a:ext>
            </a:extLst>
          </p:cNvPr>
          <p:cNvGrpSpPr/>
          <p:nvPr/>
        </p:nvGrpSpPr>
        <p:grpSpPr>
          <a:xfrm>
            <a:off x="6970512" y="4038600"/>
            <a:ext cx="4345026" cy="2815455"/>
            <a:chOff x="6545302" y="1373189"/>
            <a:chExt cx="5429418" cy="3482533"/>
          </a:xfrm>
        </p:grpSpPr>
        <p:cxnSp>
          <p:nvCxnSpPr>
            <p:cNvPr id="24" name="Straight Connector 23">
              <a:extLst>
                <a:ext uri="{FF2B5EF4-FFF2-40B4-BE49-F238E27FC236}">
                  <a16:creationId xmlns:a16="http://schemas.microsoft.com/office/drawing/2014/main" id="{C6D01776-9C68-B4E6-E1E9-D01C4016D697}"/>
                </a:ext>
              </a:extLst>
            </p:cNvPr>
            <p:cNvCxnSpPr>
              <a:cxnSpLocks/>
            </p:cNvCxnSpPr>
            <p:nvPr/>
          </p:nvCxnSpPr>
          <p:spPr>
            <a:xfrm>
              <a:off x="7188451" y="1964602"/>
              <a:ext cx="4445252"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25" name="Straight Connector 24">
              <a:extLst>
                <a:ext uri="{FF2B5EF4-FFF2-40B4-BE49-F238E27FC236}">
                  <a16:creationId xmlns:a16="http://schemas.microsoft.com/office/drawing/2014/main" id="{BD2E6B44-890A-3E86-470D-ED77B4C4123F}"/>
                </a:ext>
              </a:extLst>
            </p:cNvPr>
            <p:cNvCxnSpPr>
              <a:cxnSpLocks/>
            </p:cNvCxnSpPr>
            <p:nvPr/>
          </p:nvCxnSpPr>
          <p:spPr>
            <a:xfrm>
              <a:off x="7251826" y="3067616"/>
              <a:ext cx="4381877"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82A69FB5-274B-BA93-6E74-2FD3FA3F051A}"/>
                </a:ext>
              </a:extLst>
            </p:cNvPr>
            <p:cNvCxnSpPr>
              <a:cxnSpLocks/>
            </p:cNvCxnSpPr>
            <p:nvPr/>
          </p:nvCxnSpPr>
          <p:spPr>
            <a:xfrm>
              <a:off x="7324253" y="4243058"/>
              <a:ext cx="430945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a16="http://schemas.microsoft.com/office/drawing/2014/main" id="{7245C0C7-AA50-C69A-F20D-C9617F5E3B7C}"/>
                </a:ext>
              </a:extLst>
            </p:cNvPr>
            <p:cNvCxnSpPr>
              <a:cxnSpLocks/>
            </p:cNvCxnSpPr>
            <p:nvPr/>
          </p:nvCxnSpPr>
          <p:spPr>
            <a:xfrm>
              <a:off x="7586804" y="1964602"/>
              <a:ext cx="570368" cy="2263366"/>
            </a:xfrm>
            <a:prstGeom prst="straightConnector1">
              <a:avLst/>
            </a:prstGeom>
            <a:ln w="38100">
              <a:solidFill>
                <a:srgbClr val="00B050"/>
              </a:solidFill>
              <a:tailEnd type="triangle"/>
            </a:ln>
          </p:spPr>
          <p:style>
            <a:lnRef idx="1">
              <a:schemeClr val="accent6"/>
            </a:lnRef>
            <a:fillRef idx="0">
              <a:schemeClr val="accent6"/>
            </a:fillRef>
            <a:effectRef idx="0">
              <a:schemeClr val="accent6"/>
            </a:effectRef>
            <a:fontRef idx="minor">
              <a:schemeClr val="tx1"/>
            </a:fontRef>
          </p:style>
        </p:cxnSp>
        <p:cxnSp>
          <p:nvCxnSpPr>
            <p:cNvPr id="28" name="Straight Arrow Connector 27">
              <a:extLst>
                <a:ext uri="{FF2B5EF4-FFF2-40B4-BE49-F238E27FC236}">
                  <a16:creationId xmlns:a16="http://schemas.microsoft.com/office/drawing/2014/main" id="{9D89DFD0-9856-2B33-6E01-4A638AE2570F}"/>
                </a:ext>
              </a:extLst>
            </p:cNvPr>
            <p:cNvCxnSpPr>
              <a:cxnSpLocks/>
            </p:cNvCxnSpPr>
            <p:nvPr/>
          </p:nvCxnSpPr>
          <p:spPr>
            <a:xfrm flipV="1">
              <a:off x="9044411" y="1964602"/>
              <a:ext cx="380246" cy="2263366"/>
            </a:xfrm>
            <a:prstGeom prst="straightConnector1">
              <a:avLst/>
            </a:prstGeom>
            <a:ln w="38100">
              <a:solidFill>
                <a:srgbClr val="00B050"/>
              </a:solidFill>
              <a:tailEnd type="triangle"/>
            </a:ln>
          </p:spPr>
          <p:style>
            <a:lnRef idx="1">
              <a:schemeClr val="accent6"/>
            </a:lnRef>
            <a:fillRef idx="0">
              <a:schemeClr val="accent6"/>
            </a:fillRef>
            <a:effectRef idx="0">
              <a:schemeClr val="accent6"/>
            </a:effectRef>
            <a:fontRef idx="minor">
              <a:schemeClr val="tx1"/>
            </a:fontRef>
          </p:style>
        </p:cxnSp>
        <p:cxnSp>
          <p:nvCxnSpPr>
            <p:cNvPr id="29" name="Straight Arrow Connector 28">
              <a:extLst>
                <a:ext uri="{FF2B5EF4-FFF2-40B4-BE49-F238E27FC236}">
                  <a16:creationId xmlns:a16="http://schemas.microsoft.com/office/drawing/2014/main" id="{2C64F786-A395-9D2A-A117-DEB7DED729BE}"/>
                </a:ext>
              </a:extLst>
            </p:cNvPr>
            <p:cNvCxnSpPr/>
            <p:nvPr/>
          </p:nvCxnSpPr>
          <p:spPr>
            <a:xfrm>
              <a:off x="10355654" y="1987236"/>
              <a:ext cx="570368" cy="2263366"/>
            </a:xfrm>
            <a:prstGeom prst="straightConnector1">
              <a:avLst/>
            </a:prstGeom>
            <a:ln w="38100">
              <a:solidFill>
                <a:srgbClr val="00B050"/>
              </a:solidFill>
              <a:tailEnd type="triangle"/>
            </a:ln>
          </p:spPr>
          <p:style>
            <a:lnRef idx="1">
              <a:schemeClr val="accent6"/>
            </a:lnRef>
            <a:fillRef idx="0">
              <a:schemeClr val="accent6"/>
            </a:fillRef>
            <a:effectRef idx="0">
              <a:schemeClr val="accent6"/>
            </a:effectRef>
            <a:fontRef idx="minor">
              <a:schemeClr val="tx1"/>
            </a:fontRef>
          </p:style>
        </p:cxnSp>
        <p:cxnSp>
          <p:nvCxnSpPr>
            <p:cNvPr id="30" name="Straight Arrow Connector 29">
              <a:extLst>
                <a:ext uri="{FF2B5EF4-FFF2-40B4-BE49-F238E27FC236}">
                  <a16:creationId xmlns:a16="http://schemas.microsoft.com/office/drawing/2014/main" id="{0CED257B-1DB6-EF96-ADEE-666D976A00A4}"/>
                </a:ext>
              </a:extLst>
            </p:cNvPr>
            <p:cNvCxnSpPr>
              <a:cxnSpLocks/>
            </p:cNvCxnSpPr>
            <p:nvPr/>
          </p:nvCxnSpPr>
          <p:spPr>
            <a:xfrm flipV="1">
              <a:off x="8698130" y="1979693"/>
              <a:ext cx="212567" cy="1087923"/>
            </a:xfrm>
            <a:prstGeom prst="straightConnector1">
              <a:avLst/>
            </a:prstGeom>
            <a:ln w="254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5B8D9203-262C-A0BC-CBC9-945BD3D08F02}"/>
                </a:ext>
              </a:extLst>
            </p:cNvPr>
            <p:cNvCxnSpPr>
              <a:cxnSpLocks/>
            </p:cNvCxnSpPr>
            <p:nvPr/>
          </p:nvCxnSpPr>
          <p:spPr>
            <a:xfrm>
              <a:off x="8082520" y="3081197"/>
              <a:ext cx="327056" cy="1124137"/>
            </a:xfrm>
            <a:prstGeom prst="straightConnector1">
              <a:avLst/>
            </a:prstGeom>
            <a:ln w="254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BDB871C2-7FE6-F195-85E4-DA7EAC19CB9D}"/>
                </a:ext>
              </a:extLst>
            </p:cNvPr>
            <p:cNvCxnSpPr>
              <a:cxnSpLocks/>
            </p:cNvCxnSpPr>
            <p:nvPr/>
          </p:nvCxnSpPr>
          <p:spPr>
            <a:xfrm>
              <a:off x="10817807" y="3076333"/>
              <a:ext cx="327056" cy="1124137"/>
            </a:xfrm>
            <a:prstGeom prst="straightConnector1">
              <a:avLst/>
            </a:prstGeom>
            <a:ln w="254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08590145-16BA-F24F-1512-2E95912DF531}"/>
                </a:ext>
              </a:extLst>
            </p:cNvPr>
            <p:cNvSpPr txBox="1"/>
            <p:nvPr/>
          </p:nvSpPr>
          <p:spPr>
            <a:xfrm>
              <a:off x="6802075" y="1795027"/>
              <a:ext cx="314325" cy="369332"/>
            </a:xfrm>
            <a:prstGeom prst="rect">
              <a:avLst/>
            </a:prstGeom>
            <a:noFill/>
          </p:spPr>
          <p:txBody>
            <a:bodyPr wrap="square" rtlCol="0">
              <a:spAutoFit/>
            </a:bodyPr>
            <a:lstStyle/>
            <a:p>
              <a:r>
                <a:rPr lang="en-US" dirty="0"/>
                <a:t>A</a:t>
              </a:r>
            </a:p>
          </p:txBody>
        </p:sp>
        <p:sp>
          <p:nvSpPr>
            <p:cNvPr id="34" name="TextBox 33">
              <a:extLst>
                <a:ext uri="{FF2B5EF4-FFF2-40B4-BE49-F238E27FC236}">
                  <a16:creationId xmlns:a16="http://schemas.microsoft.com/office/drawing/2014/main" id="{6A17B2F6-C233-04DD-CE09-B6174081E389}"/>
                </a:ext>
              </a:extLst>
            </p:cNvPr>
            <p:cNvSpPr txBox="1"/>
            <p:nvPr/>
          </p:nvSpPr>
          <p:spPr>
            <a:xfrm>
              <a:off x="6893176" y="4022178"/>
              <a:ext cx="314325" cy="369332"/>
            </a:xfrm>
            <a:prstGeom prst="rect">
              <a:avLst/>
            </a:prstGeom>
            <a:noFill/>
          </p:spPr>
          <p:txBody>
            <a:bodyPr wrap="square" rtlCol="0">
              <a:spAutoFit/>
            </a:bodyPr>
            <a:lstStyle/>
            <a:p>
              <a:r>
                <a:rPr lang="en-US" dirty="0"/>
                <a:t>B</a:t>
              </a:r>
            </a:p>
          </p:txBody>
        </p:sp>
        <p:sp>
          <p:nvSpPr>
            <p:cNvPr id="35" name="TextBox 34">
              <a:extLst>
                <a:ext uri="{FF2B5EF4-FFF2-40B4-BE49-F238E27FC236}">
                  <a16:creationId xmlns:a16="http://schemas.microsoft.com/office/drawing/2014/main" id="{A7724AB1-F808-9FD4-3AF3-F243D6E6167D}"/>
                </a:ext>
              </a:extLst>
            </p:cNvPr>
            <p:cNvSpPr txBox="1"/>
            <p:nvPr/>
          </p:nvSpPr>
          <p:spPr>
            <a:xfrm>
              <a:off x="6545302" y="2908601"/>
              <a:ext cx="1012973" cy="416929"/>
            </a:xfrm>
            <a:prstGeom prst="rect">
              <a:avLst/>
            </a:prstGeom>
            <a:noFill/>
          </p:spPr>
          <p:txBody>
            <a:bodyPr wrap="square" rtlCol="0">
              <a:spAutoFit/>
            </a:bodyPr>
            <a:lstStyle/>
            <a:p>
              <a:r>
                <a:rPr lang="en-US" dirty="0"/>
                <a:t>MITM</a:t>
              </a:r>
            </a:p>
          </p:txBody>
        </p:sp>
        <p:sp>
          <p:nvSpPr>
            <p:cNvPr id="36" name="Left Brace 35">
              <a:extLst>
                <a:ext uri="{FF2B5EF4-FFF2-40B4-BE49-F238E27FC236}">
                  <a16:creationId xmlns:a16="http://schemas.microsoft.com/office/drawing/2014/main" id="{7A11E5D9-377D-77CB-12BF-E220F08C9A53}"/>
                </a:ext>
              </a:extLst>
            </p:cNvPr>
            <p:cNvSpPr/>
            <p:nvPr/>
          </p:nvSpPr>
          <p:spPr>
            <a:xfrm rot="16200000">
              <a:off x="8179678" y="4256766"/>
              <a:ext cx="218723" cy="263737"/>
            </a:xfrm>
            <a:prstGeom prst="leftBrace">
              <a:avLst>
                <a:gd name="adj1" fmla="val 8333"/>
                <a:gd name="adj2" fmla="val 5294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TextBox 36">
              <a:extLst>
                <a:ext uri="{FF2B5EF4-FFF2-40B4-BE49-F238E27FC236}">
                  <a16:creationId xmlns:a16="http://schemas.microsoft.com/office/drawing/2014/main" id="{B7A436B7-79A9-00EC-FDDB-F80CAFDAC89C}"/>
                </a:ext>
              </a:extLst>
            </p:cNvPr>
            <p:cNvSpPr txBox="1"/>
            <p:nvPr/>
          </p:nvSpPr>
          <p:spPr>
            <a:xfrm>
              <a:off x="8213913" y="4513092"/>
              <a:ext cx="1012152" cy="342630"/>
            </a:xfrm>
            <a:prstGeom prst="rect">
              <a:avLst/>
            </a:prstGeom>
            <a:noFill/>
          </p:spPr>
          <p:txBody>
            <a:bodyPr wrap="square" rtlCol="0">
              <a:spAutoFit/>
            </a:bodyPr>
            <a:lstStyle/>
            <a:p>
              <a:r>
                <a:rPr lang="en-US" dirty="0"/>
                <a:t>y </a:t>
              </a:r>
            </a:p>
          </p:txBody>
        </p:sp>
        <p:sp>
          <p:nvSpPr>
            <p:cNvPr id="38" name="Left Brace 37">
              <a:extLst>
                <a:ext uri="{FF2B5EF4-FFF2-40B4-BE49-F238E27FC236}">
                  <a16:creationId xmlns:a16="http://schemas.microsoft.com/office/drawing/2014/main" id="{4054CB85-B5CA-D0B7-A654-E09D0410178C}"/>
                </a:ext>
              </a:extLst>
            </p:cNvPr>
            <p:cNvSpPr/>
            <p:nvPr/>
          </p:nvSpPr>
          <p:spPr>
            <a:xfrm rot="16200000">
              <a:off x="10916024" y="4302013"/>
              <a:ext cx="245207" cy="212477"/>
            </a:xfrm>
            <a:prstGeom prst="leftBrace">
              <a:avLst>
                <a:gd name="adj1" fmla="val 8333"/>
                <a:gd name="adj2" fmla="val 5294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TextBox 38">
              <a:extLst>
                <a:ext uri="{FF2B5EF4-FFF2-40B4-BE49-F238E27FC236}">
                  <a16:creationId xmlns:a16="http://schemas.microsoft.com/office/drawing/2014/main" id="{0F1A4FD1-3AE7-FC80-E968-52072EA3B25A}"/>
                </a:ext>
              </a:extLst>
            </p:cNvPr>
            <p:cNvSpPr txBox="1"/>
            <p:nvPr/>
          </p:nvSpPr>
          <p:spPr>
            <a:xfrm>
              <a:off x="10962568" y="4499783"/>
              <a:ext cx="1012152" cy="342630"/>
            </a:xfrm>
            <a:prstGeom prst="rect">
              <a:avLst/>
            </a:prstGeom>
            <a:noFill/>
          </p:spPr>
          <p:txBody>
            <a:bodyPr wrap="square" rtlCol="0">
              <a:spAutoFit/>
            </a:bodyPr>
            <a:lstStyle/>
            <a:p>
              <a:r>
                <a:rPr lang="en-US" dirty="0"/>
                <a:t>y </a:t>
              </a:r>
            </a:p>
          </p:txBody>
        </p:sp>
        <p:sp>
          <p:nvSpPr>
            <p:cNvPr id="40" name="Left Brace 39">
              <a:extLst>
                <a:ext uri="{FF2B5EF4-FFF2-40B4-BE49-F238E27FC236}">
                  <a16:creationId xmlns:a16="http://schemas.microsoft.com/office/drawing/2014/main" id="{008F5ADA-50D3-F6BB-63A1-65ECE011AE9C}"/>
                </a:ext>
              </a:extLst>
            </p:cNvPr>
            <p:cNvSpPr/>
            <p:nvPr/>
          </p:nvSpPr>
          <p:spPr>
            <a:xfrm rot="16200000">
              <a:off x="9041165" y="1930622"/>
              <a:ext cx="251942" cy="405081"/>
            </a:xfrm>
            <a:prstGeom prst="leftBrace">
              <a:avLst>
                <a:gd name="adj1" fmla="val 8333"/>
                <a:gd name="adj2" fmla="val 5294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TextBox 40">
              <a:extLst>
                <a:ext uri="{FF2B5EF4-FFF2-40B4-BE49-F238E27FC236}">
                  <a16:creationId xmlns:a16="http://schemas.microsoft.com/office/drawing/2014/main" id="{F40D1DA7-8BB8-8553-B557-5EF845491F90}"/>
                </a:ext>
              </a:extLst>
            </p:cNvPr>
            <p:cNvSpPr txBox="1"/>
            <p:nvPr/>
          </p:nvSpPr>
          <p:spPr>
            <a:xfrm>
              <a:off x="9103681" y="2168395"/>
              <a:ext cx="1044117" cy="312697"/>
            </a:xfrm>
            <a:prstGeom prst="rect">
              <a:avLst/>
            </a:prstGeom>
            <a:noFill/>
          </p:spPr>
          <p:txBody>
            <a:bodyPr wrap="square" rtlCol="0">
              <a:spAutoFit/>
            </a:bodyPr>
            <a:lstStyle/>
            <a:p>
              <a:r>
                <a:rPr lang="en-US" dirty="0"/>
                <a:t>x</a:t>
              </a:r>
            </a:p>
          </p:txBody>
        </p:sp>
        <p:cxnSp>
          <p:nvCxnSpPr>
            <p:cNvPr id="42" name="Straight Connector 41">
              <a:extLst>
                <a:ext uri="{FF2B5EF4-FFF2-40B4-BE49-F238E27FC236}">
                  <a16:creationId xmlns:a16="http://schemas.microsoft.com/office/drawing/2014/main" id="{86647AAE-20D8-9822-C399-22B56E79E666}"/>
                </a:ext>
              </a:extLst>
            </p:cNvPr>
            <p:cNvCxnSpPr>
              <a:cxnSpLocks/>
            </p:cNvCxnSpPr>
            <p:nvPr/>
          </p:nvCxnSpPr>
          <p:spPr>
            <a:xfrm>
              <a:off x="7509378" y="1795027"/>
              <a:ext cx="1997373"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A2E550CD-FDC9-875E-ACCF-B2A23C8983FB}"/>
                </a:ext>
              </a:extLst>
            </p:cNvPr>
            <p:cNvSpPr txBox="1"/>
            <p:nvPr/>
          </p:nvSpPr>
          <p:spPr>
            <a:xfrm>
              <a:off x="8258175" y="1390650"/>
              <a:ext cx="733727" cy="369332"/>
            </a:xfrm>
            <a:prstGeom prst="rect">
              <a:avLst/>
            </a:prstGeom>
            <a:noFill/>
          </p:spPr>
          <p:txBody>
            <a:bodyPr wrap="none" rtlCol="0">
              <a:spAutoFit/>
            </a:bodyPr>
            <a:lstStyle/>
            <a:p>
              <a:r>
                <a:rPr lang="en-US" dirty="0"/>
                <a:t>T</a:t>
              </a:r>
              <a:r>
                <a:rPr lang="en-US" baseline="-25000" dirty="0"/>
                <a:t>round1</a:t>
              </a:r>
            </a:p>
          </p:txBody>
        </p:sp>
        <p:cxnSp>
          <p:nvCxnSpPr>
            <p:cNvPr id="44" name="Straight Connector 43">
              <a:extLst>
                <a:ext uri="{FF2B5EF4-FFF2-40B4-BE49-F238E27FC236}">
                  <a16:creationId xmlns:a16="http://schemas.microsoft.com/office/drawing/2014/main" id="{83A74EEA-F211-D123-9A3A-763F34223272}"/>
                </a:ext>
              </a:extLst>
            </p:cNvPr>
            <p:cNvCxnSpPr>
              <a:cxnSpLocks/>
            </p:cNvCxnSpPr>
            <p:nvPr/>
          </p:nvCxnSpPr>
          <p:spPr>
            <a:xfrm>
              <a:off x="9473246" y="1795027"/>
              <a:ext cx="88240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E4AA7404-D395-DA21-AD2B-DF34303E030A}"/>
                </a:ext>
              </a:extLst>
            </p:cNvPr>
            <p:cNvSpPr txBox="1"/>
            <p:nvPr/>
          </p:nvSpPr>
          <p:spPr>
            <a:xfrm>
              <a:off x="9506751" y="1373189"/>
              <a:ext cx="673261" cy="369332"/>
            </a:xfrm>
            <a:prstGeom prst="rect">
              <a:avLst/>
            </a:prstGeom>
            <a:noFill/>
          </p:spPr>
          <p:txBody>
            <a:bodyPr wrap="none" rtlCol="0">
              <a:spAutoFit/>
            </a:bodyPr>
            <a:lstStyle/>
            <a:p>
              <a:r>
                <a:rPr lang="en-US" dirty="0"/>
                <a:t>T</a:t>
              </a:r>
              <a:r>
                <a:rPr lang="en-US" baseline="-25000" dirty="0"/>
                <a:t>reply2</a:t>
              </a:r>
            </a:p>
          </p:txBody>
        </p:sp>
        <p:cxnSp>
          <p:nvCxnSpPr>
            <p:cNvPr id="46" name="Straight Connector 45">
              <a:extLst>
                <a:ext uri="{FF2B5EF4-FFF2-40B4-BE49-F238E27FC236}">
                  <a16:creationId xmlns:a16="http://schemas.microsoft.com/office/drawing/2014/main" id="{EE812450-099F-2D01-1123-52F245530246}"/>
                </a:ext>
              </a:extLst>
            </p:cNvPr>
            <p:cNvCxnSpPr>
              <a:cxnSpLocks/>
            </p:cNvCxnSpPr>
            <p:nvPr/>
          </p:nvCxnSpPr>
          <p:spPr>
            <a:xfrm>
              <a:off x="9055350" y="4090552"/>
              <a:ext cx="1899201"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D8FE3D3C-860E-E6BC-B0DA-BECA3895DD46}"/>
                </a:ext>
              </a:extLst>
            </p:cNvPr>
            <p:cNvSpPr txBox="1"/>
            <p:nvPr/>
          </p:nvSpPr>
          <p:spPr>
            <a:xfrm>
              <a:off x="9705975" y="3686175"/>
              <a:ext cx="733727" cy="369332"/>
            </a:xfrm>
            <a:prstGeom prst="rect">
              <a:avLst/>
            </a:prstGeom>
            <a:noFill/>
          </p:spPr>
          <p:txBody>
            <a:bodyPr wrap="none" rtlCol="0">
              <a:spAutoFit/>
            </a:bodyPr>
            <a:lstStyle/>
            <a:p>
              <a:r>
                <a:rPr lang="en-US" dirty="0"/>
                <a:t>T</a:t>
              </a:r>
              <a:r>
                <a:rPr lang="en-US" baseline="-25000" dirty="0"/>
                <a:t>round2</a:t>
              </a:r>
            </a:p>
          </p:txBody>
        </p:sp>
        <p:cxnSp>
          <p:nvCxnSpPr>
            <p:cNvPr id="48" name="Straight Connector 47">
              <a:extLst>
                <a:ext uri="{FF2B5EF4-FFF2-40B4-BE49-F238E27FC236}">
                  <a16:creationId xmlns:a16="http://schemas.microsoft.com/office/drawing/2014/main" id="{87BAB18C-D0AD-19AE-856F-1CBC855D9906}"/>
                </a:ext>
              </a:extLst>
            </p:cNvPr>
            <p:cNvCxnSpPr>
              <a:cxnSpLocks/>
            </p:cNvCxnSpPr>
            <p:nvPr/>
          </p:nvCxnSpPr>
          <p:spPr>
            <a:xfrm>
              <a:off x="8104993" y="4074205"/>
              <a:ext cx="998690"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9998C7C2-8389-5C5C-E582-623AED0C2DA4}"/>
                </a:ext>
              </a:extLst>
            </p:cNvPr>
            <p:cNvSpPr txBox="1"/>
            <p:nvPr/>
          </p:nvSpPr>
          <p:spPr>
            <a:xfrm>
              <a:off x="8138498" y="3652367"/>
              <a:ext cx="673261" cy="369332"/>
            </a:xfrm>
            <a:prstGeom prst="rect">
              <a:avLst/>
            </a:prstGeom>
            <a:noFill/>
          </p:spPr>
          <p:txBody>
            <a:bodyPr wrap="none" rtlCol="0">
              <a:spAutoFit/>
            </a:bodyPr>
            <a:lstStyle/>
            <a:p>
              <a:r>
                <a:rPr lang="en-US" dirty="0"/>
                <a:t>T</a:t>
              </a:r>
              <a:r>
                <a:rPr lang="en-US" baseline="-25000" dirty="0"/>
                <a:t>reply1</a:t>
              </a:r>
            </a:p>
          </p:txBody>
        </p:sp>
      </p:grpSp>
    </p:spTree>
    <p:extLst>
      <p:ext uri="{BB962C8B-B14F-4D97-AF65-F5344CB8AC3E}">
        <p14:creationId xmlns:p14="http://schemas.microsoft.com/office/powerpoint/2010/main" val="2396457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0B58D-5569-CF90-0773-8A75822905CF}"/>
              </a:ext>
            </a:extLst>
          </p:cNvPr>
          <p:cNvSpPr>
            <a:spLocks noGrp="1"/>
          </p:cNvSpPr>
          <p:nvPr>
            <p:ph type="title"/>
          </p:nvPr>
        </p:nvSpPr>
        <p:spPr/>
        <p:txBody>
          <a:bodyPr/>
          <a:lstStyle/>
          <a:p>
            <a:r>
              <a:rPr lang="en-US" dirty="0"/>
              <a:t>Remedy 3</a:t>
            </a:r>
          </a:p>
        </p:txBody>
      </p:sp>
      <p:sp>
        <p:nvSpPr>
          <p:cNvPr id="3" name="Content Placeholder 2">
            <a:extLst>
              <a:ext uri="{FF2B5EF4-FFF2-40B4-BE49-F238E27FC236}">
                <a16:creationId xmlns:a16="http://schemas.microsoft.com/office/drawing/2014/main" id="{73B366EC-A9D2-7F20-DA90-BA340EC15F0A}"/>
              </a:ext>
            </a:extLst>
          </p:cNvPr>
          <p:cNvSpPr>
            <a:spLocks noGrp="1"/>
          </p:cNvSpPr>
          <p:nvPr>
            <p:ph idx="1"/>
          </p:nvPr>
        </p:nvSpPr>
        <p:spPr/>
        <p:txBody>
          <a:bodyPr/>
          <a:lstStyle/>
          <a:p>
            <a:r>
              <a:rPr lang="en-US" dirty="0"/>
              <a:t>One device’s transmitted signal is pre-corrected based on another device’s clock</a:t>
            </a:r>
          </a:p>
          <a:p>
            <a:pPr lvl="1"/>
            <a:r>
              <a:rPr lang="en-US" dirty="0"/>
              <a:t>e.g. responder pre-corrects its clock based on initiator’s clock before transmission</a:t>
            </a:r>
          </a:p>
          <a:p>
            <a:r>
              <a:rPr lang="en-US" dirty="0"/>
              <a:t>CFO -&gt; 0, the imaginary advances of RMARKER do not happen</a:t>
            </a:r>
          </a:p>
          <a:p>
            <a:r>
              <a:rPr lang="en-US" dirty="0"/>
              <a:t>Even with clock pre-corrected, SS-TWR is still not advised</a:t>
            </a:r>
          </a:p>
          <a:p>
            <a:pPr marL="0" indent="0">
              <a:buNone/>
            </a:pPr>
            <a:endParaRPr lang="en-US" dirty="0"/>
          </a:p>
        </p:txBody>
      </p:sp>
    </p:spTree>
    <p:extLst>
      <p:ext uri="{BB962C8B-B14F-4D97-AF65-F5344CB8AC3E}">
        <p14:creationId xmlns:p14="http://schemas.microsoft.com/office/powerpoint/2010/main" val="419165145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2564</TotalTime>
  <Words>1415</Words>
  <Application>Microsoft Office PowerPoint</Application>
  <PresentationFormat>Widescreen</PresentationFormat>
  <Paragraphs>135</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Cambria Math</vt:lpstr>
      <vt:lpstr>Times New Roman</vt:lpstr>
      <vt:lpstr>Office Theme</vt:lpstr>
      <vt:lpstr>PowerPoint Presentation</vt:lpstr>
      <vt:lpstr>Background</vt:lpstr>
      <vt:lpstr>DS-TWR MMS reporting format</vt:lpstr>
      <vt:lpstr>S&amp;A attack [3] to DS-TWR</vt:lpstr>
      <vt:lpstr>Advanced RMARKERs</vt:lpstr>
      <vt:lpstr>Remedy 1: use a conservative result </vt:lpstr>
      <vt:lpstr>Remedy 2: compare reports with CFO estimation</vt:lpstr>
      <vt:lpstr>Cases not fixed by remedy 1&amp;2 </vt:lpstr>
      <vt:lpstr>Remedy 3</vt:lpstr>
      <vt:lpstr>Summary</vt:lpstr>
      <vt:lpstr>References</vt:lpstr>
    </vt:vector>
  </TitlesOfParts>
  <Company>MTK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Li-Hsiang Sun</dc:creator>
  <cp:lastModifiedBy>Li-Hsiang Sun</cp:lastModifiedBy>
  <cp:revision>111</cp:revision>
  <dcterms:created xsi:type="dcterms:W3CDTF">2024-06-25T16:24:40Z</dcterms:created>
  <dcterms:modified xsi:type="dcterms:W3CDTF">2024-09-12T19:40:04Z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3bcef13-7cac-433f-ba1d-47a323951816_Enabled">
    <vt:lpwstr>true</vt:lpwstr>
  </property>
  <property fmtid="{D5CDD505-2E9C-101B-9397-08002B2CF9AE}" pid="3" name="MSIP_Label_83bcef13-7cac-433f-ba1d-47a323951816_SetDate">
    <vt:lpwstr>2024-06-25T17:26:10Z</vt:lpwstr>
  </property>
  <property fmtid="{D5CDD505-2E9C-101B-9397-08002B2CF9AE}" pid="4" name="MSIP_Label_83bcef13-7cac-433f-ba1d-47a323951816_Method">
    <vt:lpwstr>Privileged</vt:lpwstr>
  </property>
  <property fmtid="{D5CDD505-2E9C-101B-9397-08002B2CF9AE}" pid="5" name="MSIP_Label_83bcef13-7cac-433f-ba1d-47a323951816_Name">
    <vt:lpwstr>MTK_Unclassified</vt:lpwstr>
  </property>
  <property fmtid="{D5CDD505-2E9C-101B-9397-08002B2CF9AE}" pid="6" name="MSIP_Label_83bcef13-7cac-433f-ba1d-47a323951816_SiteId">
    <vt:lpwstr>a7687ede-7a6b-4ef6-bace-642f677fbe31</vt:lpwstr>
  </property>
  <property fmtid="{D5CDD505-2E9C-101B-9397-08002B2CF9AE}" pid="7" name="MSIP_Label_83bcef13-7cac-433f-ba1d-47a323951816_ActionId">
    <vt:lpwstr>3d2d36c9-0c25-47a3-b1b4-e6f4e405d91d</vt:lpwstr>
  </property>
  <property fmtid="{D5CDD505-2E9C-101B-9397-08002B2CF9AE}" pid="8" name="MSIP_Label_83bcef13-7cac-433f-ba1d-47a323951816_ContentBits">
    <vt:lpwstr>0</vt:lpwstr>
  </property>
</Properties>
</file>