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9" r:id="rId2"/>
    <p:sldId id="266" r:id="rId3"/>
    <p:sldId id="273" r:id="rId4"/>
    <p:sldId id="270" r:id="rId5"/>
    <p:sldId id="272" r:id="rId6"/>
    <p:sldId id="278" r:id="rId7"/>
    <p:sldId id="279" r:id="rId8"/>
    <p:sldId id="280" r:id="rId9"/>
    <p:sldId id="281" r:id="rId10"/>
    <p:sldId id="282" r:id="rId11"/>
    <p:sldId id="283" r:id="rId12"/>
    <p:sldId id="284" r:id="rId13"/>
    <p:sldId id="276"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7" autoAdjust="0"/>
    <p:restoredTop sz="94660"/>
  </p:normalViewPr>
  <p:slideViewPr>
    <p:cSldViewPr showGuides="1">
      <p:cViewPr>
        <p:scale>
          <a:sx n="66" d="100"/>
          <a:sy n="66" d="100"/>
        </p:scale>
        <p:origin x="112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881B14EA-270D-4300-B4CA-79D6F769A51E}" type="slidenum">
              <a:rPr lang="en-US" altLang="de-DE"/>
              <a:pPr/>
              <a:t>‹Nr.›</a:t>
            </a:fld>
            <a:endParaRPr lang="en-US" altLang="de-DE"/>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7902E1F6-31E1-4E79-BFB1-0F792825E57C}" type="slidenum">
              <a:rPr lang="en-US" altLang="de-DE"/>
              <a:pPr/>
              <a:t>‹Nr.›</a:t>
            </a:fld>
            <a:endParaRPr lang="en-US" altLang="de-DE"/>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a:t>
            </a:fld>
            <a:endParaRPr lang="en-US" altLang="de-DE"/>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6579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US"/>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lvl1pPr>
              <a:defRPr/>
            </a:lvl1pPr>
          </a:lstStyle>
          <a:p>
            <a:r>
              <a:rPr lang="de-DE" altLang="de-DE" smtClean="0"/>
              <a:t>Sept.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09D53074-4639-4BF4-A755-3CA2A8186AA8}" type="slidenum">
              <a:rPr lang="en-US" altLang="de-DE"/>
              <a:pPr/>
              <a:t>‹Nr.›</a:t>
            </a:fld>
            <a:endParaRPr lang="en-US" altLang="de-DE"/>
          </a:p>
        </p:txBody>
      </p:sp>
    </p:spTree>
    <p:extLst>
      <p:ext uri="{BB962C8B-B14F-4D97-AF65-F5344CB8AC3E}">
        <p14:creationId xmlns:p14="http://schemas.microsoft.com/office/powerpoint/2010/main" val="372640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Sept.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486835A7-2F06-4108-A6DB-A5F5A4A7DE63}" type="slidenum">
              <a:rPr lang="en-US" altLang="de-DE"/>
              <a:pPr/>
              <a:t>‹Nr.›</a:t>
            </a:fld>
            <a:endParaRPr lang="en-US" altLang="de-DE"/>
          </a:p>
        </p:txBody>
      </p:sp>
    </p:spTree>
    <p:extLst>
      <p:ext uri="{BB962C8B-B14F-4D97-AF65-F5344CB8AC3E}">
        <p14:creationId xmlns:p14="http://schemas.microsoft.com/office/powerpoint/2010/main" val="392633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Sept.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98625F7B-87E7-40C3-A63F-8E6049FF7ABE}" type="slidenum">
              <a:rPr lang="en-US" altLang="de-DE"/>
              <a:pPr/>
              <a:t>‹Nr.›</a:t>
            </a:fld>
            <a:endParaRPr lang="en-US" altLang="de-DE"/>
          </a:p>
        </p:txBody>
      </p:sp>
    </p:spTree>
    <p:extLst>
      <p:ext uri="{BB962C8B-B14F-4D97-AF65-F5344CB8AC3E}">
        <p14:creationId xmlns:p14="http://schemas.microsoft.com/office/powerpoint/2010/main" val="1701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Sept.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72577B56-0E94-428B-83F9-43FA3D48814B}" type="slidenum">
              <a:rPr lang="en-US" altLang="de-DE"/>
              <a:pPr/>
              <a:t>‹Nr.›</a:t>
            </a:fld>
            <a:endParaRPr lang="en-US" altLang="de-DE"/>
          </a:p>
        </p:txBody>
      </p:sp>
    </p:spTree>
    <p:extLst>
      <p:ext uri="{BB962C8B-B14F-4D97-AF65-F5344CB8AC3E}">
        <p14:creationId xmlns:p14="http://schemas.microsoft.com/office/powerpoint/2010/main" val="32137576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en-US"/>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lvl1pPr>
              <a:defRPr/>
            </a:lvl1pPr>
          </a:lstStyle>
          <a:p>
            <a:r>
              <a:rPr lang="de-DE" altLang="de-DE" smtClean="0"/>
              <a:t>Sept.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068332D2-655A-44E9-B05F-A33559FE2100}" type="slidenum">
              <a:rPr lang="en-US" altLang="de-DE"/>
              <a:pPr/>
              <a:t>‹Nr.›</a:t>
            </a:fld>
            <a:endParaRPr lang="en-US" altLang="de-DE"/>
          </a:p>
        </p:txBody>
      </p:sp>
    </p:spTree>
    <p:extLst>
      <p:ext uri="{BB962C8B-B14F-4D97-AF65-F5344CB8AC3E}">
        <p14:creationId xmlns:p14="http://schemas.microsoft.com/office/powerpoint/2010/main" val="337737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858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lvl1pPr>
              <a:defRPr/>
            </a:lvl1pPr>
          </a:lstStyle>
          <a:p>
            <a:r>
              <a:rPr lang="de-DE" altLang="de-DE" smtClean="0"/>
              <a:t>Sept.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09BEB22E-B696-4782-AA41-95B1CE728106}" type="slidenum">
              <a:rPr lang="en-US" altLang="de-DE"/>
              <a:pPr/>
              <a:t>‹Nr.›</a:t>
            </a:fld>
            <a:endParaRPr lang="en-US" altLang="de-DE"/>
          </a:p>
        </p:txBody>
      </p:sp>
    </p:spTree>
    <p:extLst>
      <p:ext uri="{BB962C8B-B14F-4D97-AF65-F5344CB8AC3E}">
        <p14:creationId xmlns:p14="http://schemas.microsoft.com/office/powerpoint/2010/main" val="150107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en-US"/>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lvl1pPr>
              <a:defRPr/>
            </a:lvl1pPr>
          </a:lstStyle>
          <a:p>
            <a:r>
              <a:rPr lang="de-DE" altLang="de-DE" smtClean="0"/>
              <a:t>Sept. 2024</a:t>
            </a:r>
            <a:endParaRPr lang="en-US" altLang="de-DE"/>
          </a:p>
        </p:txBody>
      </p:sp>
      <p:sp>
        <p:nvSpPr>
          <p:cNvPr id="8" name="Fußzeilenplatzhalter 7"/>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9" name="Foliennummernplatzhalter 8"/>
          <p:cNvSpPr>
            <a:spLocks noGrp="1"/>
          </p:cNvSpPr>
          <p:nvPr>
            <p:ph type="sldNum" sz="quarter" idx="12"/>
          </p:nvPr>
        </p:nvSpPr>
        <p:spPr/>
        <p:txBody>
          <a:bodyPr/>
          <a:lstStyle>
            <a:lvl1pPr>
              <a:defRPr/>
            </a:lvl1pPr>
          </a:lstStyle>
          <a:p>
            <a:r>
              <a:rPr lang="en-US" altLang="de-DE"/>
              <a:t>Slide </a:t>
            </a:r>
            <a:fld id="{88EF5866-BBC1-4A44-A73C-600F79509C09}" type="slidenum">
              <a:rPr lang="en-US" altLang="de-DE"/>
              <a:pPr/>
              <a:t>‹Nr.›</a:t>
            </a:fld>
            <a:endParaRPr lang="en-US" altLang="de-DE"/>
          </a:p>
        </p:txBody>
      </p:sp>
    </p:spTree>
    <p:extLst>
      <p:ext uri="{BB962C8B-B14F-4D97-AF65-F5344CB8AC3E}">
        <p14:creationId xmlns:p14="http://schemas.microsoft.com/office/powerpoint/2010/main" val="383203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a:xfrm>
            <a:off x="685800" y="378281"/>
            <a:ext cx="1600200" cy="215444"/>
          </a:xfrm>
        </p:spPr>
        <p:txBody>
          <a:bodyPr/>
          <a:lstStyle>
            <a:lvl1pPr>
              <a:defRPr/>
            </a:lvl1pPr>
          </a:lstStyle>
          <a:p>
            <a:r>
              <a:rPr lang="de-DE" altLang="de-DE" smtClean="0"/>
              <a:t>Sept. 2024</a:t>
            </a:r>
            <a:endParaRPr lang="en-US" altLang="de-DE" dirty="0"/>
          </a:p>
        </p:txBody>
      </p:sp>
      <p:sp>
        <p:nvSpPr>
          <p:cNvPr id="4" name="Fußzeilenplatzhalter 3"/>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lvl1pPr>
              <a:defRPr/>
            </a:lvl1pPr>
          </a:lstStyle>
          <a:p>
            <a:r>
              <a:rPr lang="en-US" altLang="de-DE"/>
              <a:t>Slide </a:t>
            </a:r>
            <a:fld id="{5D34C043-3C4C-4A63-A88E-97331599C3DF}" type="slidenum">
              <a:rPr lang="en-US" altLang="de-DE"/>
              <a:pPr/>
              <a:t>‹Nr.›</a:t>
            </a:fld>
            <a:endParaRPr lang="en-US" altLang="de-DE"/>
          </a:p>
        </p:txBody>
      </p:sp>
    </p:spTree>
    <p:extLst>
      <p:ext uri="{BB962C8B-B14F-4D97-AF65-F5344CB8AC3E}">
        <p14:creationId xmlns:p14="http://schemas.microsoft.com/office/powerpoint/2010/main" val="298268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smtClean="0"/>
              <a:t>Sept. 2024</a:t>
            </a:r>
            <a:endParaRPr lang="en-US" altLang="de-DE"/>
          </a:p>
        </p:txBody>
      </p:sp>
      <p:sp>
        <p:nvSpPr>
          <p:cNvPr id="3" name="Fußzeilenplatzhalter 2"/>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4" name="Foliennummernplatzhalter 3"/>
          <p:cNvSpPr>
            <a:spLocks noGrp="1"/>
          </p:cNvSpPr>
          <p:nvPr>
            <p:ph type="sldNum" sz="quarter" idx="12"/>
          </p:nvPr>
        </p:nvSpPr>
        <p:spPr/>
        <p:txBody>
          <a:bodyPr/>
          <a:lstStyle>
            <a:lvl1pPr>
              <a:defRPr/>
            </a:lvl1pPr>
          </a:lstStyle>
          <a:p>
            <a:r>
              <a:rPr lang="en-US" altLang="de-DE"/>
              <a:t>Slide </a:t>
            </a:r>
            <a:fld id="{2BE500F6-1AA5-4912-AC26-1D22585C983D}" type="slidenum">
              <a:rPr lang="en-US" altLang="de-DE"/>
              <a:pPr/>
              <a:t>‹Nr.›</a:t>
            </a:fld>
            <a:endParaRPr lang="en-US" altLang="de-DE"/>
          </a:p>
        </p:txBody>
      </p:sp>
    </p:spTree>
    <p:extLst>
      <p:ext uri="{BB962C8B-B14F-4D97-AF65-F5344CB8AC3E}">
        <p14:creationId xmlns:p14="http://schemas.microsoft.com/office/powerpoint/2010/main" val="6661334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Sept.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602EE368-63F8-4D4B-9350-E123487E6BAA}" type="slidenum">
              <a:rPr lang="en-US" altLang="de-DE"/>
              <a:pPr/>
              <a:t>‹Nr.›</a:t>
            </a:fld>
            <a:endParaRPr lang="en-US" altLang="de-DE"/>
          </a:p>
        </p:txBody>
      </p:sp>
    </p:spTree>
    <p:extLst>
      <p:ext uri="{BB962C8B-B14F-4D97-AF65-F5344CB8AC3E}">
        <p14:creationId xmlns:p14="http://schemas.microsoft.com/office/powerpoint/2010/main" val="395704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Sept.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25B48816-1849-44BD-9A67-56BDF2C825AD}" type="slidenum">
              <a:rPr lang="en-US" altLang="de-DE"/>
              <a:pPr/>
              <a:t>‹Nr.›</a:t>
            </a:fld>
            <a:endParaRPr lang="en-US" altLang="de-DE"/>
          </a:p>
        </p:txBody>
      </p:sp>
    </p:spTree>
    <p:extLst>
      <p:ext uri="{BB962C8B-B14F-4D97-AF65-F5344CB8AC3E}">
        <p14:creationId xmlns:p14="http://schemas.microsoft.com/office/powerpoint/2010/main" val="405107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altLang="de-DE" smtClean="0"/>
              <a:t>Sept. 2024</a:t>
            </a:r>
            <a:endParaRPr lang="en-US" altLang="de-DE"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smtClean="0"/>
              <a:t>Joerg ROBERT, TU Ilmenau/Fraunhofer IIS</a:t>
            </a:r>
            <a:endParaRPr lang="en-US" altLang="de-DE"/>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6C95EF25-5BF0-4856-A71E-422C835C71F2}" type="slidenum">
              <a:rPr lang="en-US" altLang="de-DE"/>
              <a:pPr/>
              <a:t>‹Nr.›</a:t>
            </a:fld>
            <a:endParaRPr lang="en-US" altLang="de-DE"/>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a:t>
            </a:r>
            <a:r>
              <a:rPr lang="en-US" altLang="de-DE" sz="1400" b="1" dirty="0" smtClean="0"/>
              <a:t>IEEE 802.15-24-0498-00-04ad</a:t>
            </a:r>
            <a:endParaRPr lang="en-US" altLang="de-DE"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p:txBody>
          <a:bodyPr/>
          <a:lstStyle/>
          <a:p>
            <a:r>
              <a:rPr lang="de-DE" altLang="de-DE" smtClean="0"/>
              <a:t>Sept. 2024</a:t>
            </a:r>
            <a:endParaRPr lang="en-US" altLang="de-DE"/>
          </a:p>
        </p:txBody>
      </p:sp>
      <p:sp>
        <p:nvSpPr>
          <p:cNvPr id="5" name="Fußzeilenplatzhalter 2"/>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3"/>
          <p:cNvSpPr>
            <a:spLocks noGrp="1"/>
          </p:cNvSpPr>
          <p:nvPr>
            <p:ph type="sldNum" sz="quarter" idx="12"/>
          </p:nvPr>
        </p:nvSpPr>
        <p:spPr/>
        <p:txBody>
          <a:bodyPr/>
          <a:lstStyle/>
          <a:p>
            <a:r>
              <a:rPr lang="en-US" altLang="de-DE"/>
              <a:t>Slide </a:t>
            </a:r>
            <a:fld id="{8787AA53-7DA1-4FFB-8053-323DA5835B68}" type="slidenum">
              <a:rPr lang="en-US" altLang="de-DE"/>
              <a:pPr/>
              <a:t>1</a:t>
            </a:fld>
            <a:endParaRPr lang="en-US" altLang="de-DE"/>
          </a:p>
        </p:txBody>
      </p:sp>
      <p:sp>
        <p:nvSpPr>
          <p:cNvPr id="27651" name="Rectangle 3"/>
          <p:cNvSpPr>
            <a:spLocks noChangeArrowheads="1"/>
          </p:cNvSpPr>
          <p:nvPr/>
        </p:nvSpPr>
        <p:spPr bwMode="auto">
          <a:xfrm>
            <a:off x="152400" y="609600"/>
            <a:ext cx="8991600" cy="433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de-DE" sz="1600" b="1" dirty="0">
              <a:solidFill>
                <a:schemeClr val="tx2"/>
              </a:solidFill>
            </a:endParaRPr>
          </a:p>
          <a:p>
            <a:endParaRPr lang="en-US" altLang="de-DE" sz="1600" dirty="0">
              <a:solidFill>
                <a:schemeClr val="tx2"/>
              </a:solidFill>
            </a:endParaRPr>
          </a:p>
          <a:p>
            <a:r>
              <a:rPr lang="en-US" altLang="de-DE" sz="1600" b="1" dirty="0">
                <a:solidFill>
                  <a:schemeClr val="tx2"/>
                </a:solidFill>
              </a:rPr>
              <a:t>Submission Title</a:t>
            </a:r>
            <a:r>
              <a:rPr lang="en-US" altLang="de-DE" sz="1600" b="1" dirty="0" smtClean="0">
                <a:solidFill>
                  <a:schemeClr val="tx2"/>
                </a:solidFill>
              </a:rPr>
              <a:t>:</a:t>
            </a:r>
            <a:r>
              <a:rPr lang="en-US" altLang="de-DE" sz="1600" dirty="0" smtClean="0">
                <a:solidFill>
                  <a:schemeClr val="tx2"/>
                </a:solidFill>
              </a:rPr>
              <a:t> </a:t>
            </a:r>
            <a:r>
              <a:rPr lang="en-US" altLang="de-DE" sz="1600" dirty="0" smtClean="0">
                <a:solidFill>
                  <a:schemeClr val="tx2"/>
                </a:solidFill>
              </a:rPr>
              <a:t>[Proposal of Layers </a:t>
            </a:r>
            <a:r>
              <a:rPr lang="en-US" altLang="de-DE" sz="1600" dirty="0" smtClean="0">
                <a:solidFill>
                  <a:schemeClr val="tx2"/>
                </a:solidFill>
              </a:rPr>
              <a:t>for the Interference Model]</a:t>
            </a:r>
            <a:r>
              <a:rPr lang="en-US" altLang="de-DE" sz="1600" dirty="0">
                <a:solidFill>
                  <a:schemeClr val="tx2"/>
                </a:solidFill>
              </a:rPr>
              <a:t>	</a:t>
            </a:r>
          </a:p>
          <a:p>
            <a:r>
              <a:rPr lang="en-US" altLang="de-DE" sz="1600" b="1" dirty="0">
                <a:solidFill>
                  <a:schemeClr val="tx2"/>
                </a:solidFill>
              </a:rPr>
              <a:t>Date Submitted: </a:t>
            </a:r>
            <a:r>
              <a:rPr lang="en-US" altLang="de-DE" sz="1600" dirty="0" smtClean="0">
                <a:solidFill>
                  <a:schemeClr val="tx2"/>
                </a:solidFill>
              </a:rPr>
              <a:t>[</a:t>
            </a:r>
            <a:r>
              <a:rPr lang="en-US" altLang="de-DE" sz="1600" dirty="0" smtClean="0">
                <a:solidFill>
                  <a:schemeClr val="tx2"/>
                </a:solidFill>
              </a:rPr>
              <a:t>10 September, </a:t>
            </a:r>
            <a:r>
              <a:rPr lang="en-US" altLang="de-DE" sz="1600" dirty="0" smtClean="0">
                <a:solidFill>
                  <a:schemeClr val="tx2"/>
                </a:solidFill>
              </a:rPr>
              <a:t>2024]</a:t>
            </a:r>
            <a:r>
              <a:rPr lang="en-US" altLang="de-DE" sz="1600" dirty="0">
                <a:solidFill>
                  <a:schemeClr val="tx2"/>
                </a:solidFill>
              </a:rPr>
              <a:t>	</a:t>
            </a:r>
          </a:p>
          <a:p>
            <a:r>
              <a:rPr lang="en-US" altLang="de-DE" sz="1600" b="1" dirty="0">
                <a:solidFill>
                  <a:schemeClr val="tx2"/>
                </a:solidFill>
              </a:rPr>
              <a:t>Source:</a:t>
            </a:r>
            <a:r>
              <a:rPr lang="en-US" altLang="de-DE" sz="1600" dirty="0">
                <a:solidFill>
                  <a:schemeClr val="tx2"/>
                </a:solidFill>
              </a:rPr>
              <a:t> </a:t>
            </a:r>
            <a:r>
              <a:rPr lang="en-US" altLang="de-DE" sz="1600" dirty="0" smtClean="0">
                <a:solidFill>
                  <a:schemeClr val="tx2"/>
                </a:solidFill>
              </a:rPr>
              <a:t>[Joerg ROBERT] </a:t>
            </a:r>
            <a:r>
              <a:rPr lang="en-US" altLang="de-DE" sz="1600" dirty="0">
                <a:solidFill>
                  <a:schemeClr val="tx2"/>
                </a:solidFill>
              </a:rPr>
              <a:t>Company </a:t>
            </a:r>
            <a:r>
              <a:rPr lang="en-US" altLang="de-DE" sz="1600" dirty="0" smtClean="0"/>
              <a:t>[TU Ilmenau/Fraunhofer IIS]</a:t>
            </a:r>
            <a:endParaRPr lang="en-US" altLang="de-DE" sz="1600" dirty="0"/>
          </a:p>
          <a:p>
            <a:r>
              <a:rPr lang="en-US" altLang="de-DE" sz="1600" dirty="0">
                <a:solidFill>
                  <a:schemeClr val="tx2"/>
                </a:solidFill>
              </a:rPr>
              <a:t>Address </a:t>
            </a:r>
            <a:r>
              <a:rPr lang="en-US" altLang="de-DE" sz="1600" dirty="0" smtClean="0">
                <a:solidFill>
                  <a:schemeClr val="tx2"/>
                </a:solidFill>
              </a:rPr>
              <a:t>[Helmholtzplatz 2, Ilmenau, 98693, Germany]</a:t>
            </a:r>
            <a:endParaRPr lang="en-US" altLang="de-DE" sz="1600" dirty="0">
              <a:solidFill>
                <a:schemeClr val="tx2"/>
              </a:solidFill>
            </a:endParaRPr>
          </a:p>
          <a:p>
            <a:r>
              <a:rPr lang="en-US" altLang="de-DE" sz="1600" dirty="0" smtClean="0">
                <a:solidFill>
                  <a:schemeClr val="tx2"/>
                </a:solidFill>
              </a:rPr>
              <a:t>E-Mail:[</a:t>
            </a:r>
            <a:r>
              <a:rPr lang="en-US" altLang="de-DE" sz="1600" dirty="0" smtClean="0"/>
              <a:t>joerg.robert@ieee.org</a:t>
            </a:r>
            <a:r>
              <a:rPr lang="en-US" altLang="de-DE" sz="1600" dirty="0" smtClean="0">
                <a:solidFill>
                  <a:schemeClr val="tx2"/>
                </a:solidFill>
              </a:rPr>
              <a:t>]</a:t>
            </a:r>
            <a:r>
              <a:rPr lang="en-US" altLang="de-DE" sz="1600" dirty="0">
                <a:solidFill>
                  <a:schemeClr val="tx2"/>
                </a:solidFill>
              </a:rPr>
              <a:t>	</a:t>
            </a:r>
          </a:p>
          <a:p>
            <a:pPr>
              <a:spcBef>
                <a:spcPts val="100"/>
              </a:spcBef>
              <a:spcAft>
                <a:spcPts val="100"/>
              </a:spcAft>
            </a:pPr>
            <a:r>
              <a:rPr lang="en-US" altLang="de-DE" dirty="0">
                <a:solidFill>
                  <a:schemeClr val="accent2"/>
                </a:solidFill>
              </a:rPr>
              <a:t>	</a:t>
            </a:r>
            <a:endParaRPr lang="en-US" altLang="de-DE" dirty="0">
              <a:solidFill>
                <a:schemeClr val="tx2"/>
              </a:solidFill>
            </a:endParaRPr>
          </a:p>
          <a:p>
            <a:pPr>
              <a:spcBef>
                <a:spcPts val="600"/>
              </a:spcBef>
              <a:spcAft>
                <a:spcPts val="600"/>
              </a:spcAft>
            </a:pPr>
            <a:r>
              <a:rPr lang="en-US" altLang="de-DE" sz="1600" b="1" dirty="0">
                <a:solidFill>
                  <a:schemeClr val="tx2"/>
                </a:solidFill>
              </a:rPr>
              <a:t>Abstract:</a:t>
            </a:r>
            <a:r>
              <a:rPr lang="en-US" altLang="de-DE" sz="1600" dirty="0">
                <a:solidFill>
                  <a:schemeClr val="tx2"/>
                </a:solidFill>
              </a:rPr>
              <a:t>	</a:t>
            </a:r>
            <a:r>
              <a:rPr lang="en-US" altLang="de-DE" sz="1600" dirty="0" smtClean="0">
                <a:solidFill>
                  <a:schemeClr val="tx2"/>
                </a:solidFill>
              </a:rPr>
              <a:t>[]</a:t>
            </a:r>
            <a:endParaRPr lang="en-US" altLang="de-DE" sz="1600" dirty="0">
              <a:solidFill>
                <a:schemeClr val="tx2"/>
              </a:solidFill>
            </a:endParaRPr>
          </a:p>
          <a:p>
            <a:pPr>
              <a:spcBef>
                <a:spcPts val="600"/>
              </a:spcBef>
              <a:spcAft>
                <a:spcPts val="600"/>
              </a:spcAft>
            </a:pPr>
            <a:r>
              <a:rPr lang="en-US" altLang="de-DE" sz="1600" b="1" dirty="0">
                <a:solidFill>
                  <a:schemeClr val="tx2"/>
                </a:solidFill>
              </a:rPr>
              <a:t>Purpose:</a:t>
            </a:r>
            <a:r>
              <a:rPr lang="en-US" altLang="de-DE" sz="1600" dirty="0">
                <a:solidFill>
                  <a:schemeClr val="tx2"/>
                </a:solidFill>
              </a:rPr>
              <a:t>	</a:t>
            </a:r>
            <a:r>
              <a:rPr lang="en-US" altLang="de-DE" sz="1600" dirty="0" smtClean="0">
                <a:solidFill>
                  <a:schemeClr val="tx2"/>
                </a:solidFill>
              </a:rPr>
              <a:t>[</a:t>
            </a:r>
            <a:r>
              <a:rPr lang="en-US" altLang="de-DE" sz="1600" dirty="0" smtClean="0"/>
              <a:t>Presentation in TG15.4ad</a:t>
            </a:r>
            <a:r>
              <a:rPr lang="en-US" altLang="de-DE" sz="1600" dirty="0" smtClean="0">
                <a:solidFill>
                  <a:schemeClr val="tx2"/>
                </a:solidFill>
              </a:rPr>
              <a:t>]</a:t>
            </a:r>
            <a:endParaRPr lang="en-US" altLang="de-DE" sz="1600" dirty="0">
              <a:solidFill>
                <a:schemeClr val="tx2"/>
              </a:solidFill>
            </a:endParaRPr>
          </a:p>
          <a:p>
            <a:r>
              <a:rPr lang="en-US" altLang="de-DE" sz="1600" b="1" dirty="0">
                <a:solidFill>
                  <a:schemeClr val="tx2"/>
                </a:solidFill>
              </a:rPr>
              <a:t>Notice:</a:t>
            </a:r>
            <a:r>
              <a:rPr lang="en-US" altLang="de-DE"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rPr>
              <a:t>Release:</a:t>
            </a:r>
            <a:r>
              <a:rPr lang="en-US" altLang="de-DE"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LoRa</a:t>
            </a:r>
            <a:r>
              <a:rPr lang="de-DE" dirty="0" smtClean="0"/>
              <a:t> ( I / II )</a:t>
            </a:r>
            <a:endParaRPr lang="de-DE" dirty="0"/>
          </a:p>
        </p:txBody>
      </p:sp>
      <p:sp>
        <p:nvSpPr>
          <p:cNvPr id="3" name="Inhaltsplatzhalter 2"/>
          <p:cNvSpPr>
            <a:spLocks noGrp="1"/>
          </p:cNvSpPr>
          <p:nvPr>
            <p:ph idx="1"/>
          </p:nvPr>
        </p:nvSpPr>
        <p:spPr>
          <a:xfrm>
            <a:off x="685800" y="5085184"/>
            <a:ext cx="7772400" cy="1010816"/>
          </a:xfrm>
        </p:spPr>
        <p:txBody>
          <a:bodyPr/>
          <a:lstStyle/>
          <a:p>
            <a:r>
              <a:rPr lang="en-US" sz="2400" dirty="0" smtClean="0"/>
              <a:t>Frequency chirps over 125kHz or 500kHz (US)</a:t>
            </a:r>
          </a:p>
          <a:p>
            <a:r>
              <a:rPr lang="en-US" sz="2400" dirty="0" smtClean="0"/>
              <a:t>Total packet duration of 400ms (US)</a:t>
            </a:r>
            <a:endParaRPr lang="en-US" sz="2400" dirty="0"/>
          </a:p>
        </p:txBody>
      </p:sp>
      <p:sp>
        <p:nvSpPr>
          <p:cNvPr id="4" name="Datumsplatzhalter 3"/>
          <p:cNvSpPr>
            <a:spLocks noGrp="1"/>
          </p:cNvSpPr>
          <p:nvPr>
            <p:ph type="dt" sz="half" idx="10"/>
          </p:nvPr>
        </p:nvSpPr>
        <p:spPr/>
        <p:txBody>
          <a:bodyPr/>
          <a:lstStyle/>
          <a:p>
            <a:r>
              <a:rPr lang="de-DE" altLang="de-DE" smtClean="0"/>
              <a:t>Sept.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10</a:t>
            </a:fld>
            <a:endParaRPr lang="en-US" altLang="de-DE"/>
          </a:p>
        </p:txBody>
      </p:sp>
      <p:pic>
        <p:nvPicPr>
          <p:cNvPr id="7" name="Grafik 6"/>
          <p:cNvPicPr>
            <a:picLocks noChangeAspect="1"/>
          </p:cNvPicPr>
          <p:nvPr/>
        </p:nvPicPr>
        <p:blipFill>
          <a:blip r:embed="rId2"/>
          <a:stretch>
            <a:fillRect/>
          </a:stretch>
        </p:blipFill>
        <p:spPr>
          <a:xfrm>
            <a:off x="1298773" y="1527461"/>
            <a:ext cx="5758951" cy="3507597"/>
          </a:xfrm>
          <a:prstGeom prst="rect">
            <a:avLst/>
          </a:prstGeom>
        </p:spPr>
      </p:pic>
    </p:spTree>
    <p:extLst>
      <p:ext uri="{BB962C8B-B14F-4D97-AF65-F5344CB8AC3E}">
        <p14:creationId xmlns:p14="http://schemas.microsoft.com/office/powerpoint/2010/main" val="3534142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LoRa</a:t>
            </a:r>
            <a:r>
              <a:rPr lang="de-DE" dirty="0" smtClean="0"/>
              <a:t> ( II / II )</a:t>
            </a:r>
            <a:endParaRPr lang="de-DE" dirty="0"/>
          </a:p>
        </p:txBody>
      </p:sp>
      <p:sp>
        <p:nvSpPr>
          <p:cNvPr id="3" name="Inhaltsplatzhalter 2"/>
          <p:cNvSpPr>
            <a:spLocks noGrp="1"/>
          </p:cNvSpPr>
          <p:nvPr>
            <p:ph idx="1"/>
          </p:nvPr>
        </p:nvSpPr>
        <p:spPr/>
        <p:txBody>
          <a:bodyPr/>
          <a:lstStyle/>
          <a:p>
            <a:r>
              <a:rPr lang="en-US" sz="2400" dirty="0" smtClean="0"/>
              <a:t>Does not use LBT</a:t>
            </a:r>
          </a:p>
          <a:p>
            <a:r>
              <a:rPr lang="en-US" sz="2400" dirty="0" smtClean="0"/>
              <a:t>Different spreading factors used</a:t>
            </a:r>
          </a:p>
          <a:p>
            <a:r>
              <a:rPr lang="en-US" sz="2400" dirty="0" smtClean="0"/>
              <a:t>Widely used in residential areas</a:t>
            </a:r>
          </a:p>
          <a:p>
            <a:endParaRPr lang="en-US" sz="2400" dirty="0"/>
          </a:p>
          <a:p>
            <a:pPr>
              <a:buFont typeface="Wingdings" panose="05000000000000000000" pitchFamily="2" charset="2"/>
              <a:buChar char="è"/>
            </a:pPr>
            <a:r>
              <a:rPr lang="en-US" sz="2400" dirty="0" smtClean="0">
                <a:sym typeface="Wingdings" panose="05000000000000000000" pitchFamily="2" charset="2"/>
              </a:rPr>
              <a:t>Model using frequency chirps with 125kHz bandwidth and random phase offset of the chirps</a:t>
            </a:r>
          </a:p>
          <a:p>
            <a:pPr>
              <a:buFont typeface="Wingdings" panose="05000000000000000000" pitchFamily="2" charset="2"/>
              <a:buChar char="è"/>
            </a:pPr>
            <a:endParaRPr lang="en-US" sz="2400" dirty="0"/>
          </a:p>
        </p:txBody>
      </p:sp>
      <p:sp>
        <p:nvSpPr>
          <p:cNvPr id="4" name="Datumsplatzhalter 3"/>
          <p:cNvSpPr>
            <a:spLocks noGrp="1"/>
          </p:cNvSpPr>
          <p:nvPr>
            <p:ph type="dt" sz="half" idx="10"/>
          </p:nvPr>
        </p:nvSpPr>
        <p:spPr/>
        <p:txBody>
          <a:bodyPr/>
          <a:lstStyle/>
          <a:p>
            <a:r>
              <a:rPr lang="de-DE" altLang="de-DE" smtClean="0"/>
              <a:t>Sept.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11</a:t>
            </a:fld>
            <a:endParaRPr lang="en-US" altLang="de-DE"/>
          </a:p>
        </p:txBody>
      </p:sp>
    </p:spTree>
    <p:extLst>
      <p:ext uri="{BB962C8B-B14F-4D97-AF65-F5344CB8AC3E}">
        <p14:creationId xmlns:p14="http://schemas.microsoft.com/office/powerpoint/2010/main" val="2681406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Proposed</a:t>
            </a:r>
            <a:r>
              <a:rPr lang="de-DE" dirty="0" smtClean="0"/>
              <a:t> </a:t>
            </a:r>
            <a:r>
              <a:rPr lang="de-DE" dirty="0" err="1" smtClean="0"/>
              <a:t>Layers</a:t>
            </a:r>
            <a:endParaRPr lang="de-DE"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018128930"/>
              </p:ext>
            </p:extLst>
          </p:nvPr>
        </p:nvGraphicFramePr>
        <p:xfrm>
          <a:off x="682984" y="1752600"/>
          <a:ext cx="7633432" cy="3749040"/>
        </p:xfrm>
        <a:graphic>
          <a:graphicData uri="http://schemas.openxmlformats.org/drawingml/2006/table">
            <a:tbl>
              <a:tblPr firstRow="1" bandRow="1">
                <a:tableStyleId>{5C22544A-7EE6-4342-B048-85BDC9FD1C3A}</a:tableStyleId>
              </a:tblPr>
              <a:tblGrid>
                <a:gridCol w="1526686">
                  <a:extLst>
                    <a:ext uri="{9D8B030D-6E8A-4147-A177-3AD203B41FA5}">
                      <a16:colId xmlns:a16="http://schemas.microsoft.com/office/drawing/2014/main" val="2126197977"/>
                    </a:ext>
                  </a:extLst>
                </a:gridCol>
                <a:gridCol w="1724266">
                  <a:extLst>
                    <a:ext uri="{9D8B030D-6E8A-4147-A177-3AD203B41FA5}">
                      <a16:colId xmlns:a16="http://schemas.microsoft.com/office/drawing/2014/main" val="573759666"/>
                    </a:ext>
                  </a:extLst>
                </a:gridCol>
                <a:gridCol w="1838734">
                  <a:extLst>
                    <a:ext uri="{9D8B030D-6E8A-4147-A177-3AD203B41FA5}">
                      <a16:colId xmlns:a16="http://schemas.microsoft.com/office/drawing/2014/main" val="1536147129"/>
                    </a:ext>
                  </a:extLst>
                </a:gridCol>
                <a:gridCol w="1017060">
                  <a:extLst>
                    <a:ext uri="{9D8B030D-6E8A-4147-A177-3AD203B41FA5}">
                      <a16:colId xmlns:a16="http://schemas.microsoft.com/office/drawing/2014/main" val="747164169"/>
                    </a:ext>
                  </a:extLst>
                </a:gridCol>
                <a:gridCol w="1526686">
                  <a:extLst>
                    <a:ext uri="{9D8B030D-6E8A-4147-A177-3AD203B41FA5}">
                      <a16:colId xmlns:a16="http://schemas.microsoft.com/office/drawing/2014/main" val="2007001640"/>
                    </a:ext>
                  </a:extLst>
                </a:gridCol>
              </a:tblGrid>
              <a:tr h="370840">
                <a:tc>
                  <a:txBody>
                    <a:bodyPr/>
                    <a:lstStyle/>
                    <a:p>
                      <a:r>
                        <a:rPr lang="en-US" sz="1400" noProof="0" dirty="0" smtClean="0"/>
                        <a:t>Category</a:t>
                      </a:r>
                      <a:endParaRPr lang="en-US" sz="1400" noProof="0" dirty="0"/>
                    </a:p>
                  </a:txBody>
                  <a:tcPr/>
                </a:tc>
                <a:tc>
                  <a:txBody>
                    <a:bodyPr/>
                    <a:lstStyle/>
                    <a:p>
                      <a:r>
                        <a:rPr lang="en-US" sz="1400" noProof="0" dirty="0" smtClean="0"/>
                        <a:t>Mean Arrival</a:t>
                      </a:r>
                      <a:r>
                        <a:rPr lang="en-US" sz="1400" baseline="0" noProof="0" dirty="0" smtClean="0"/>
                        <a:t> Rate’ [1/s/km²/MHz]</a:t>
                      </a:r>
                      <a:endParaRPr lang="en-US" sz="1400" noProof="0" dirty="0"/>
                    </a:p>
                  </a:txBody>
                  <a:tcPr/>
                </a:tc>
                <a:tc>
                  <a:txBody>
                    <a:bodyPr/>
                    <a:lstStyle/>
                    <a:p>
                      <a:r>
                        <a:rPr lang="en-US" sz="1400" noProof="0" dirty="0" smtClean="0"/>
                        <a:t>Bandwidth</a:t>
                      </a:r>
                      <a:endParaRPr lang="en-US" sz="1400" noProof="0" dirty="0"/>
                    </a:p>
                  </a:txBody>
                  <a:tcPr/>
                </a:tc>
                <a:tc>
                  <a:txBody>
                    <a:bodyPr/>
                    <a:lstStyle/>
                    <a:p>
                      <a:r>
                        <a:rPr lang="en-US" sz="1400" noProof="0" dirty="0" smtClean="0"/>
                        <a:t>Length</a:t>
                      </a:r>
                    </a:p>
                  </a:txBody>
                  <a:tcPr/>
                </a:tc>
                <a:tc>
                  <a:txBody>
                    <a:bodyPr/>
                    <a:lstStyle/>
                    <a:p>
                      <a:r>
                        <a:rPr lang="en-US" sz="1400" noProof="0" dirty="0" smtClean="0"/>
                        <a:t>Type</a:t>
                      </a:r>
                      <a:endParaRPr lang="en-US" sz="1400" noProof="0" dirty="0"/>
                    </a:p>
                  </a:txBody>
                  <a:tcPr/>
                </a:tc>
                <a:extLst>
                  <a:ext uri="{0D108BD9-81ED-4DB2-BD59-A6C34878D82A}">
                    <a16:rowId xmlns:a16="http://schemas.microsoft.com/office/drawing/2014/main" val="655838723"/>
                  </a:ext>
                </a:extLst>
              </a:tr>
              <a:tr h="370840">
                <a:tc>
                  <a:txBody>
                    <a:bodyPr/>
                    <a:lstStyle/>
                    <a:p>
                      <a:r>
                        <a:rPr lang="en-US" sz="1400" noProof="0" dirty="0" smtClean="0"/>
                        <a:t>15.4g (only for Long</a:t>
                      </a:r>
                      <a:r>
                        <a:rPr lang="en-US" sz="1400" baseline="0" noProof="0" dirty="0" smtClean="0"/>
                        <a:t> Range Mode)</a:t>
                      </a:r>
                      <a:endParaRPr lang="en-US" sz="1400" noProof="0" dirty="0"/>
                    </a:p>
                  </a:txBody>
                  <a:tcPr/>
                </a:tc>
                <a:tc>
                  <a:txBody>
                    <a:bodyPr/>
                    <a:lstStyle/>
                    <a:p>
                      <a:r>
                        <a:rPr lang="en-US" sz="1400" noProof="0" dirty="0" smtClean="0"/>
                        <a:t>20</a:t>
                      </a:r>
                      <a:endParaRPr lang="en-US" sz="1400" noProof="0" dirty="0"/>
                    </a:p>
                  </a:txBody>
                  <a:tcPr/>
                </a:tc>
                <a:tc>
                  <a:txBody>
                    <a:bodyPr/>
                    <a:lstStyle/>
                    <a:p>
                      <a:r>
                        <a:rPr lang="en-US" sz="1400" noProof="0" dirty="0" smtClean="0"/>
                        <a:t>200kHz</a:t>
                      </a:r>
                      <a:endParaRPr lang="en-US" sz="1400" noProof="0" dirty="0"/>
                    </a:p>
                  </a:txBody>
                  <a:tcPr/>
                </a:tc>
                <a:tc>
                  <a:txBody>
                    <a:bodyPr/>
                    <a:lstStyle/>
                    <a:p>
                      <a:r>
                        <a:rPr lang="en-US" sz="1400" noProof="0" dirty="0" smtClean="0"/>
                        <a:t>5ms</a:t>
                      </a:r>
                      <a:endParaRPr lang="en-US" sz="1400" noProof="0" dirty="0"/>
                    </a:p>
                  </a:txBody>
                  <a:tcPr/>
                </a:tc>
                <a:tc>
                  <a:txBody>
                    <a:bodyPr/>
                    <a:lstStyle/>
                    <a:p>
                      <a:r>
                        <a:rPr lang="en-US" sz="1400" noProof="0" dirty="0" smtClean="0"/>
                        <a:t>White Gaussian Noise</a:t>
                      </a:r>
                      <a:endParaRPr lang="en-US" sz="1400" noProof="0" dirty="0"/>
                    </a:p>
                  </a:txBody>
                  <a:tcPr/>
                </a:tc>
                <a:extLst>
                  <a:ext uri="{0D108BD9-81ED-4DB2-BD59-A6C34878D82A}">
                    <a16:rowId xmlns:a16="http://schemas.microsoft.com/office/drawing/2014/main" val="372917723"/>
                  </a:ext>
                </a:extLst>
              </a:tr>
              <a:tr h="370840">
                <a:tc>
                  <a:txBody>
                    <a:bodyPr/>
                    <a:lstStyle/>
                    <a:p>
                      <a:r>
                        <a:rPr lang="en-US" sz="1400" noProof="0" dirty="0" smtClean="0"/>
                        <a:t>RFID</a:t>
                      </a:r>
                      <a:r>
                        <a:rPr lang="en-US" sz="1400" baseline="0" noProof="0" dirty="0" smtClean="0"/>
                        <a:t> / Narrowband</a:t>
                      </a:r>
                      <a:endParaRPr lang="en-US" sz="1400" noProof="0" dirty="0"/>
                    </a:p>
                  </a:txBody>
                  <a:tcPr/>
                </a:tc>
                <a:tc>
                  <a:txBody>
                    <a:bodyPr/>
                    <a:lstStyle/>
                    <a:p>
                      <a:r>
                        <a:rPr lang="en-US" sz="1400" noProof="0" dirty="0" smtClean="0"/>
                        <a:t>1</a:t>
                      </a:r>
                      <a:endParaRPr lang="en-US" sz="1400" noProof="0" dirty="0"/>
                    </a:p>
                  </a:txBody>
                  <a:tcPr/>
                </a:tc>
                <a:tc>
                  <a:txBody>
                    <a:bodyPr/>
                    <a:lstStyle/>
                    <a:p>
                      <a:r>
                        <a:rPr lang="en-US" sz="1400" noProof="0" dirty="0" smtClean="0"/>
                        <a:t>10kHz</a:t>
                      </a:r>
                      <a:endParaRPr lang="en-US" sz="1400" noProof="0" dirty="0"/>
                    </a:p>
                  </a:txBody>
                  <a:tcPr/>
                </a:tc>
                <a:tc>
                  <a:txBody>
                    <a:bodyPr/>
                    <a:lstStyle/>
                    <a:p>
                      <a:r>
                        <a:rPr lang="en-US" sz="1400" noProof="0" dirty="0" smtClean="0"/>
                        <a:t>400ms</a:t>
                      </a:r>
                      <a:endParaRPr lang="en-US" sz="1400" noProof="0" dirty="0"/>
                    </a:p>
                  </a:txBody>
                  <a:tcPr/>
                </a:tc>
                <a:tc>
                  <a:txBody>
                    <a:bodyPr/>
                    <a:lstStyle/>
                    <a:p>
                      <a:r>
                        <a:rPr lang="en-US" sz="1400" noProof="0" dirty="0" smtClean="0"/>
                        <a:t>White Gaussian Noise</a:t>
                      </a:r>
                      <a:endParaRPr lang="en-US" sz="1400" noProof="0" dirty="0"/>
                    </a:p>
                  </a:txBody>
                  <a:tcPr/>
                </a:tc>
                <a:extLst>
                  <a:ext uri="{0D108BD9-81ED-4DB2-BD59-A6C34878D82A}">
                    <a16:rowId xmlns:a16="http://schemas.microsoft.com/office/drawing/2014/main" val="3021750954"/>
                  </a:ext>
                </a:extLst>
              </a:tr>
              <a:tr h="370840">
                <a:tc>
                  <a:txBody>
                    <a:bodyPr/>
                    <a:lstStyle/>
                    <a:p>
                      <a:r>
                        <a:rPr lang="en-US" sz="1400" noProof="0" dirty="0" smtClean="0"/>
                        <a:t>Wideband Short</a:t>
                      </a:r>
                      <a:endParaRPr lang="en-US" sz="1400" noProof="0" dirty="0"/>
                    </a:p>
                  </a:txBody>
                  <a:tcPr/>
                </a:tc>
                <a:tc>
                  <a:txBody>
                    <a:bodyPr/>
                    <a:lstStyle/>
                    <a:p>
                      <a:r>
                        <a:rPr lang="en-US" sz="1400" noProof="0" dirty="0" smtClean="0"/>
                        <a:t>50</a:t>
                      </a:r>
                      <a:endParaRPr lang="en-US" sz="1400" noProof="0" dirty="0"/>
                    </a:p>
                  </a:txBody>
                  <a:tcPr/>
                </a:tc>
                <a:tc>
                  <a:txBody>
                    <a:bodyPr/>
                    <a:lstStyle/>
                    <a:p>
                      <a:r>
                        <a:rPr lang="en-US" sz="1400" noProof="0" dirty="0" smtClean="0"/>
                        <a:t>2MHz</a:t>
                      </a:r>
                      <a:endParaRPr lang="en-US" sz="1400" noProof="0" dirty="0"/>
                    </a:p>
                  </a:txBody>
                  <a:tcPr/>
                </a:tc>
                <a:tc>
                  <a:txBody>
                    <a:bodyPr/>
                    <a:lstStyle/>
                    <a:p>
                      <a:r>
                        <a:rPr lang="en-US" sz="1400" noProof="0" dirty="0" smtClean="0"/>
                        <a:t>0.2ms</a:t>
                      </a:r>
                      <a:endParaRPr lang="en-US"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White Gaussian Noise</a:t>
                      </a:r>
                    </a:p>
                    <a:p>
                      <a:endParaRPr lang="en-US" sz="1400" noProof="0" dirty="0"/>
                    </a:p>
                  </a:txBody>
                  <a:tcPr/>
                </a:tc>
                <a:extLst>
                  <a:ext uri="{0D108BD9-81ED-4DB2-BD59-A6C34878D82A}">
                    <a16:rowId xmlns:a16="http://schemas.microsoft.com/office/drawing/2014/main" val="3071598545"/>
                  </a:ext>
                </a:extLst>
              </a:tr>
              <a:tr h="370840">
                <a:tc>
                  <a:txBody>
                    <a:bodyPr/>
                    <a:lstStyle/>
                    <a:p>
                      <a:r>
                        <a:rPr lang="en-US" sz="1400" noProof="0" dirty="0" smtClean="0"/>
                        <a:t>Wideband</a:t>
                      </a:r>
                      <a:r>
                        <a:rPr lang="en-US" sz="1400" baseline="0" noProof="0" dirty="0" smtClean="0"/>
                        <a:t> Long</a:t>
                      </a:r>
                      <a:endParaRPr lang="en-US" sz="1400" noProof="0" dirty="0"/>
                    </a:p>
                  </a:txBody>
                  <a:tcPr/>
                </a:tc>
                <a:tc>
                  <a:txBody>
                    <a:bodyPr/>
                    <a:lstStyle/>
                    <a:p>
                      <a:r>
                        <a:rPr lang="en-US" sz="1400" noProof="0" dirty="0" smtClean="0"/>
                        <a:t>1</a:t>
                      </a:r>
                      <a:endParaRPr lang="en-US" sz="1400" noProof="0" dirty="0"/>
                    </a:p>
                  </a:txBody>
                  <a:tcPr/>
                </a:tc>
                <a:tc>
                  <a:txBody>
                    <a:bodyPr/>
                    <a:lstStyle/>
                    <a:p>
                      <a:r>
                        <a:rPr lang="en-US" sz="1400" noProof="0" dirty="0" smtClean="0"/>
                        <a:t>2MHz</a:t>
                      </a:r>
                      <a:endParaRPr lang="en-US" sz="1400" noProof="0" dirty="0"/>
                    </a:p>
                  </a:txBody>
                  <a:tcPr/>
                </a:tc>
                <a:tc>
                  <a:txBody>
                    <a:bodyPr/>
                    <a:lstStyle/>
                    <a:p>
                      <a:r>
                        <a:rPr lang="en-US" sz="1400" noProof="0" dirty="0" smtClean="0"/>
                        <a:t>5ms</a:t>
                      </a:r>
                      <a:endParaRPr lang="en-US"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White Gaussian Noise</a:t>
                      </a:r>
                    </a:p>
                  </a:txBody>
                  <a:tcPr/>
                </a:tc>
                <a:extLst>
                  <a:ext uri="{0D108BD9-81ED-4DB2-BD59-A6C34878D82A}">
                    <a16:rowId xmlns:a16="http://schemas.microsoft.com/office/drawing/2014/main" val="985175410"/>
                  </a:ext>
                </a:extLst>
              </a:tr>
              <a:tr h="370840">
                <a:tc>
                  <a:txBody>
                    <a:bodyPr/>
                    <a:lstStyle/>
                    <a:p>
                      <a:r>
                        <a:rPr lang="en-US" sz="1400" noProof="0" dirty="0" err="1" smtClean="0"/>
                        <a:t>LoRa</a:t>
                      </a:r>
                      <a:endParaRPr lang="en-US" sz="1400" noProof="0" dirty="0"/>
                    </a:p>
                  </a:txBody>
                  <a:tcPr/>
                </a:tc>
                <a:tc>
                  <a:txBody>
                    <a:bodyPr/>
                    <a:lstStyle/>
                    <a:p>
                      <a:r>
                        <a:rPr lang="en-US" sz="1400" noProof="0" dirty="0" smtClean="0"/>
                        <a:t>1</a:t>
                      </a:r>
                      <a:endParaRPr lang="en-US" sz="1400" noProof="0" dirty="0"/>
                    </a:p>
                  </a:txBody>
                  <a:tcPr/>
                </a:tc>
                <a:tc>
                  <a:txBody>
                    <a:bodyPr/>
                    <a:lstStyle/>
                    <a:p>
                      <a:r>
                        <a:rPr lang="en-US" sz="1400" noProof="0" dirty="0" smtClean="0"/>
                        <a:t>125kHz</a:t>
                      </a:r>
                      <a:endParaRPr lang="en-US" sz="1400" noProof="0" dirty="0"/>
                    </a:p>
                  </a:txBody>
                  <a:tcPr/>
                </a:tc>
                <a:tc>
                  <a:txBody>
                    <a:bodyPr/>
                    <a:lstStyle/>
                    <a:p>
                      <a:r>
                        <a:rPr lang="en-US" sz="1400" noProof="0" dirty="0" smtClean="0"/>
                        <a:t>400ms</a:t>
                      </a:r>
                      <a:endParaRPr lang="en-US"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Chirps</a:t>
                      </a:r>
                      <a:r>
                        <a:rPr lang="en-US" sz="1400" baseline="0" noProof="0" dirty="0" smtClean="0"/>
                        <a:t> with random phase offset</a:t>
                      </a:r>
                      <a:endParaRPr lang="en-US" sz="1400" noProof="0" dirty="0" smtClean="0"/>
                    </a:p>
                  </a:txBody>
                  <a:tcPr/>
                </a:tc>
                <a:extLst>
                  <a:ext uri="{0D108BD9-81ED-4DB2-BD59-A6C34878D82A}">
                    <a16:rowId xmlns:a16="http://schemas.microsoft.com/office/drawing/2014/main" val="2792588809"/>
                  </a:ext>
                </a:extLst>
              </a:tr>
            </a:tbl>
          </a:graphicData>
        </a:graphic>
      </p:graphicFrame>
      <p:sp>
        <p:nvSpPr>
          <p:cNvPr id="4" name="Datumsplatzhalter 3"/>
          <p:cNvSpPr>
            <a:spLocks noGrp="1"/>
          </p:cNvSpPr>
          <p:nvPr>
            <p:ph type="dt" sz="half" idx="10"/>
          </p:nvPr>
        </p:nvSpPr>
        <p:spPr/>
        <p:txBody>
          <a:bodyPr/>
          <a:lstStyle/>
          <a:p>
            <a:r>
              <a:rPr lang="de-DE" altLang="de-DE" smtClean="0"/>
              <a:t>Sept.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12</a:t>
            </a:fld>
            <a:endParaRPr lang="en-US" altLang="de-DE"/>
          </a:p>
        </p:txBody>
      </p:sp>
      <p:sp>
        <p:nvSpPr>
          <p:cNvPr id="10" name="Inhaltsplatzhalter 2"/>
          <p:cNvSpPr txBox="1">
            <a:spLocks/>
          </p:cNvSpPr>
          <p:nvPr/>
        </p:nvSpPr>
        <p:spPr bwMode="auto">
          <a:xfrm>
            <a:off x="664909" y="5661248"/>
            <a:ext cx="7772400" cy="44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Mean Arrival Rate‘ is multiplied with specific factor to model different scenarios (e.g. different antenna heights)</a:t>
            </a:r>
            <a:endParaRPr lang="en-US" sz="2000" dirty="0"/>
          </a:p>
        </p:txBody>
      </p:sp>
    </p:spTree>
    <p:extLst>
      <p:ext uri="{BB962C8B-B14F-4D97-AF65-F5344CB8AC3E}">
        <p14:creationId xmlns:p14="http://schemas.microsoft.com/office/powerpoint/2010/main" val="2446548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en-US" dirty="0" smtClean="0"/>
              <a:t>Thank You! Questions?</a:t>
            </a:r>
            <a:endParaRPr lang="en-US" dirty="0"/>
          </a:p>
        </p:txBody>
      </p:sp>
      <p:sp>
        <p:nvSpPr>
          <p:cNvPr id="8" name="Untertitel 7"/>
          <p:cNvSpPr>
            <a:spLocks noGrp="1"/>
          </p:cNvSpPr>
          <p:nvPr>
            <p:ph type="subTitle" idx="1"/>
          </p:nvPr>
        </p:nvSpPr>
        <p:spPr/>
        <p:txBody>
          <a:bodyPr/>
          <a:lstStyle/>
          <a:p>
            <a:endParaRPr lang="en-US"/>
          </a:p>
        </p:txBody>
      </p:sp>
      <p:sp>
        <p:nvSpPr>
          <p:cNvPr id="4" name="Datumsplatzhalter 3"/>
          <p:cNvSpPr>
            <a:spLocks noGrp="1"/>
          </p:cNvSpPr>
          <p:nvPr>
            <p:ph type="dt" sz="half" idx="10"/>
          </p:nvPr>
        </p:nvSpPr>
        <p:spPr/>
        <p:txBody>
          <a:bodyPr/>
          <a:lstStyle/>
          <a:p>
            <a:r>
              <a:rPr lang="de-DE" altLang="de-DE" smtClean="0"/>
              <a:t>Sept.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13</a:t>
            </a:fld>
            <a:endParaRPr lang="en-US" altLang="de-DE"/>
          </a:p>
        </p:txBody>
      </p:sp>
    </p:spTree>
    <p:extLst>
      <p:ext uri="{BB962C8B-B14F-4D97-AF65-F5344CB8AC3E}">
        <p14:creationId xmlns:p14="http://schemas.microsoft.com/office/powerpoint/2010/main" val="963184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Sept.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a:t>Slide </a:t>
            </a:r>
            <a:fld id="{7A2547F0-3012-462D-B37B-CAA7F6C71D5F}" type="slidenum">
              <a:rPr lang="en-US" altLang="de-DE"/>
              <a:pPr/>
              <a:t>2</a:t>
            </a:fld>
            <a:endParaRPr lang="en-US" altLang="de-DE"/>
          </a:p>
        </p:txBody>
      </p:sp>
      <p:sp>
        <p:nvSpPr>
          <p:cNvPr id="4098" name="Rectangle 2"/>
          <p:cNvSpPr>
            <a:spLocks noGrp="1" noChangeArrowheads="1"/>
          </p:cNvSpPr>
          <p:nvPr>
            <p:ph type="title"/>
          </p:nvPr>
        </p:nvSpPr>
        <p:spPr>
          <a:ln/>
        </p:spPr>
        <p:txBody>
          <a:bodyPr/>
          <a:lstStyle/>
          <a:p>
            <a:r>
              <a:rPr lang="de-DE" altLang="de-DE" sz="3200" dirty="0" smtClean="0"/>
              <a:t>Motivation</a:t>
            </a:r>
            <a:endParaRPr lang="de-DE" altLang="de-DE" sz="3200" dirty="0"/>
          </a:p>
        </p:txBody>
      </p:sp>
      <p:sp>
        <p:nvSpPr>
          <p:cNvPr id="4099" name="Rectangle 3"/>
          <p:cNvSpPr>
            <a:spLocks noGrp="1" noChangeArrowheads="1"/>
          </p:cNvSpPr>
          <p:nvPr>
            <p:ph type="body" idx="1"/>
          </p:nvPr>
        </p:nvSpPr>
        <p:spPr>
          <a:ln/>
        </p:spPr>
        <p:txBody>
          <a:bodyPr/>
          <a:lstStyle/>
          <a:p>
            <a:r>
              <a:rPr lang="en-US" altLang="de-DE" sz="2000" dirty="0" smtClean="0"/>
              <a:t>Comparison of different proposals requires simulations of the physical layer performance</a:t>
            </a:r>
          </a:p>
          <a:p>
            <a:r>
              <a:rPr lang="en-US" altLang="de-DE" sz="2000" dirty="0" smtClean="0"/>
              <a:t>The proposed systems will operate in license-exempt frequency bands, resulting in interference from other systems</a:t>
            </a:r>
          </a:p>
          <a:p>
            <a:r>
              <a:rPr lang="en-US" altLang="de-DE" sz="2000" dirty="0" smtClean="0"/>
              <a:t>A suitable approach for the model has been presented in </a:t>
            </a:r>
            <a:r>
              <a:rPr lang="en-US" altLang="de-DE" sz="2000" dirty="0" smtClean="0"/>
              <a:t>15-24-0378-00</a:t>
            </a:r>
          </a:p>
          <a:p>
            <a:r>
              <a:rPr lang="en-US" altLang="de-DE" sz="2000" dirty="0" smtClean="0"/>
              <a:t>This document proposes layers for the interference model</a:t>
            </a:r>
            <a:endParaRPr lang="en-US" altLang="de-DE" sz="2000" dirty="0" smtClean="0"/>
          </a:p>
          <a:p>
            <a:endParaRPr lang="en-US" altLang="de-DE" sz="2000" dirty="0" smtClean="0"/>
          </a:p>
          <a:p>
            <a:endParaRPr lang="en-US" altLang="de-DE" sz="2000" dirty="0" smtClean="0"/>
          </a:p>
          <a:p>
            <a:endParaRPr lang="en-US" altLang="de-DE" sz="2000" dirty="0"/>
          </a:p>
        </p:txBody>
      </p:sp>
    </p:spTree>
    <p:extLst>
      <p:ext uri="{BB962C8B-B14F-4D97-AF65-F5344CB8AC3E}">
        <p14:creationId xmlns:p14="http://schemas.microsoft.com/office/powerpoint/2010/main" val="2878983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Current Parametrization </a:t>
            </a:r>
            <a:r>
              <a:rPr lang="en-US" dirty="0" smtClean="0"/>
              <a:t>of Layers</a:t>
            </a:r>
            <a:endParaRPr lang="en-US" dirty="0"/>
          </a:p>
        </p:txBody>
      </p:sp>
      <p:sp>
        <p:nvSpPr>
          <p:cNvPr id="7" name="Inhaltsplatzhalter 6"/>
          <p:cNvSpPr>
            <a:spLocks noGrp="1"/>
          </p:cNvSpPr>
          <p:nvPr>
            <p:ph idx="1"/>
          </p:nvPr>
        </p:nvSpPr>
        <p:spPr>
          <a:xfrm>
            <a:off x="685800" y="4797152"/>
            <a:ext cx="7772400" cy="1298848"/>
          </a:xfrm>
        </p:spPr>
        <p:txBody>
          <a:bodyPr/>
          <a:lstStyle/>
          <a:p>
            <a:pPr>
              <a:buFont typeface="Arial" panose="020B0604020202020204" pitchFamily="34" charset="0"/>
              <a:buChar char="•"/>
            </a:pPr>
            <a:r>
              <a:rPr lang="en-US" sz="2000" dirty="0" smtClean="0"/>
              <a:t>Currently defined layer reflect the situation in Germany in 2018</a:t>
            </a:r>
          </a:p>
          <a:p>
            <a:pPr>
              <a:buFont typeface="Arial" panose="020B0604020202020204" pitchFamily="34" charset="0"/>
              <a:buChar char="•"/>
            </a:pPr>
            <a:r>
              <a:rPr lang="en-US" sz="2000" dirty="0" smtClean="0"/>
              <a:t>Interference models for the FCC region are currently not available</a:t>
            </a:r>
          </a:p>
          <a:p>
            <a:pPr>
              <a:buFont typeface="Arial" panose="020B0604020202020204" pitchFamily="34" charset="0"/>
              <a:buChar char="•"/>
            </a:pPr>
            <a:r>
              <a:rPr lang="en-US" sz="2000" dirty="0" smtClean="0"/>
              <a:t>Channel measurements are already available, analyses are ongoing</a:t>
            </a:r>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p:txBody>
      </p:sp>
      <p:sp>
        <p:nvSpPr>
          <p:cNvPr id="3" name="Datumsplatzhalter 2"/>
          <p:cNvSpPr>
            <a:spLocks noGrp="1"/>
          </p:cNvSpPr>
          <p:nvPr>
            <p:ph type="dt" sz="half" idx="10"/>
          </p:nvPr>
        </p:nvSpPr>
        <p:spPr/>
        <p:txBody>
          <a:bodyPr/>
          <a:lstStyle/>
          <a:p>
            <a:r>
              <a:rPr lang="de-DE" altLang="de-DE" smtClean="0"/>
              <a:t>Sept. 2024</a:t>
            </a:r>
            <a:endParaRPr lang="en-US" altLang="de-DE" dirty="0"/>
          </a:p>
        </p:txBody>
      </p:sp>
      <p:sp>
        <p:nvSpPr>
          <p:cNvPr id="4" name="Fußzeilenplatzhalter 3"/>
          <p:cNvSpPr>
            <a:spLocks noGrp="1"/>
          </p:cNvSpPr>
          <p:nvPr>
            <p:ph type="ftr" sz="quarter" idx="11"/>
          </p:nvPr>
        </p:nvSpPr>
        <p:spPr/>
        <p:txBody>
          <a:body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5D34C043-3C4C-4A63-A88E-97331599C3DF}" type="slidenum">
              <a:rPr lang="en-US" altLang="de-DE" smtClean="0"/>
              <a:pPr/>
              <a:t>3</a:t>
            </a:fld>
            <a:endParaRPr lang="en-US" altLang="de-DE"/>
          </a:p>
        </p:txBody>
      </p:sp>
      <p:pic>
        <p:nvPicPr>
          <p:cNvPr id="9" name="Grafik 8"/>
          <p:cNvPicPr>
            <a:picLocks noChangeAspect="1"/>
          </p:cNvPicPr>
          <p:nvPr/>
        </p:nvPicPr>
        <p:blipFill>
          <a:blip r:embed="rId2"/>
          <a:stretch>
            <a:fillRect/>
          </a:stretch>
        </p:blipFill>
        <p:spPr>
          <a:xfrm>
            <a:off x="1457697" y="1556792"/>
            <a:ext cx="4536504" cy="2789784"/>
          </a:xfrm>
          <a:prstGeom prst="rect">
            <a:avLst/>
          </a:prstGeom>
        </p:spPr>
      </p:pic>
    </p:spTree>
    <p:extLst>
      <p:ext uri="{BB962C8B-B14F-4D97-AF65-F5344CB8AC3E}">
        <p14:creationId xmlns:p14="http://schemas.microsoft.com/office/powerpoint/2010/main" val="236956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smtClean="0"/>
              <a:t>Example of Measured Spectrogram Measured in Hotel Room on 15</a:t>
            </a:r>
            <a:r>
              <a:rPr lang="en-US" sz="2800" baseline="30000" dirty="0" smtClean="0"/>
              <a:t>th</a:t>
            </a:r>
            <a:r>
              <a:rPr lang="en-US" sz="2800" dirty="0" smtClean="0"/>
              <a:t> </a:t>
            </a:r>
            <a:r>
              <a:rPr lang="en-US" sz="2800" dirty="0" smtClean="0"/>
              <a:t>Floor, Montreal</a:t>
            </a:r>
            <a:endParaRPr lang="en-US" sz="2800" dirty="0"/>
          </a:p>
        </p:txBody>
      </p:sp>
      <p:sp>
        <p:nvSpPr>
          <p:cNvPr id="3" name="Datumsplatzhalter 2"/>
          <p:cNvSpPr>
            <a:spLocks noGrp="1"/>
          </p:cNvSpPr>
          <p:nvPr>
            <p:ph type="dt" sz="half" idx="10"/>
          </p:nvPr>
        </p:nvSpPr>
        <p:spPr/>
        <p:txBody>
          <a:bodyPr/>
          <a:lstStyle/>
          <a:p>
            <a:r>
              <a:rPr lang="de-DE" altLang="de-DE" smtClean="0"/>
              <a:t>Sept. 2024</a:t>
            </a:r>
            <a:endParaRPr lang="en-US" altLang="de-DE"/>
          </a:p>
        </p:txBody>
      </p:sp>
      <p:sp>
        <p:nvSpPr>
          <p:cNvPr id="4" name="Fußzeilenplatzhalter 3"/>
          <p:cNvSpPr>
            <a:spLocks noGrp="1"/>
          </p:cNvSpPr>
          <p:nvPr>
            <p:ph type="ftr" sz="quarter" idx="11"/>
          </p:nvPr>
        </p:nvSpPr>
        <p:spPr/>
        <p:txBody>
          <a:body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16B4AD5F-FCE3-4702-9E71-3E004C69C3D4}" type="slidenum">
              <a:rPr lang="en-US" altLang="de-DE" smtClean="0"/>
              <a:pPr/>
              <a:t>4</a:t>
            </a:fld>
            <a:endParaRPr lang="en-US" altLang="de-DE"/>
          </a:p>
        </p:txBody>
      </p:sp>
      <p:pic>
        <p:nvPicPr>
          <p:cNvPr id="6" name="Grafik 5"/>
          <p:cNvPicPr>
            <a:picLocks noChangeAspect="1"/>
          </p:cNvPicPr>
          <p:nvPr/>
        </p:nvPicPr>
        <p:blipFill>
          <a:blip r:embed="rId2"/>
          <a:stretch>
            <a:fillRect/>
          </a:stretch>
        </p:blipFill>
        <p:spPr>
          <a:xfrm>
            <a:off x="268969" y="1738864"/>
            <a:ext cx="8371311" cy="4592873"/>
          </a:xfrm>
          <a:prstGeom prst="rect">
            <a:avLst/>
          </a:prstGeom>
        </p:spPr>
      </p:pic>
    </p:spTree>
    <p:extLst>
      <p:ext uri="{BB962C8B-B14F-4D97-AF65-F5344CB8AC3E}">
        <p14:creationId xmlns:p14="http://schemas.microsoft.com/office/powerpoint/2010/main" val="1184415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Zoom of Measured Spectrum</a:t>
            </a:r>
            <a:endParaRPr lang="en-US" dirty="0"/>
          </a:p>
        </p:txBody>
      </p:sp>
      <p:sp>
        <p:nvSpPr>
          <p:cNvPr id="3" name="Datumsplatzhalter 2"/>
          <p:cNvSpPr>
            <a:spLocks noGrp="1"/>
          </p:cNvSpPr>
          <p:nvPr>
            <p:ph type="dt" sz="half" idx="10"/>
          </p:nvPr>
        </p:nvSpPr>
        <p:spPr/>
        <p:txBody>
          <a:bodyPr/>
          <a:lstStyle/>
          <a:p>
            <a:r>
              <a:rPr lang="de-DE" altLang="de-DE" smtClean="0"/>
              <a:t>Sept. 2024</a:t>
            </a:r>
            <a:endParaRPr lang="en-US" altLang="de-DE" dirty="0"/>
          </a:p>
        </p:txBody>
      </p:sp>
      <p:sp>
        <p:nvSpPr>
          <p:cNvPr id="4" name="Fußzeilenplatzhalter 3"/>
          <p:cNvSpPr>
            <a:spLocks noGrp="1"/>
          </p:cNvSpPr>
          <p:nvPr>
            <p:ph type="ftr" sz="quarter" idx="11"/>
          </p:nvPr>
        </p:nvSpPr>
        <p:spPr/>
        <p:txBody>
          <a:body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5D34C043-3C4C-4A63-A88E-97331599C3DF}" type="slidenum">
              <a:rPr lang="en-US" altLang="de-DE" smtClean="0"/>
              <a:pPr/>
              <a:t>5</a:t>
            </a:fld>
            <a:endParaRPr lang="en-US" altLang="de-DE"/>
          </a:p>
        </p:txBody>
      </p:sp>
      <p:pic>
        <p:nvPicPr>
          <p:cNvPr id="6" name="Grafik 5"/>
          <p:cNvPicPr>
            <a:picLocks noChangeAspect="1"/>
          </p:cNvPicPr>
          <p:nvPr/>
        </p:nvPicPr>
        <p:blipFill>
          <a:blip r:embed="rId2"/>
          <a:stretch>
            <a:fillRect/>
          </a:stretch>
        </p:blipFill>
        <p:spPr>
          <a:xfrm>
            <a:off x="107504" y="1628800"/>
            <a:ext cx="8700370" cy="4736495"/>
          </a:xfrm>
          <a:prstGeom prst="rect">
            <a:avLst/>
          </a:prstGeom>
        </p:spPr>
      </p:pic>
      <p:cxnSp>
        <p:nvCxnSpPr>
          <p:cNvPr id="8" name="Gerade Verbindung mit Pfeil 7"/>
          <p:cNvCxnSpPr/>
          <p:nvPr/>
        </p:nvCxnSpPr>
        <p:spPr bwMode="auto">
          <a:xfrm flipH="1">
            <a:off x="1745308" y="4653136"/>
            <a:ext cx="522312" cy="360040"/>
          </a:xfrm>
          <a:prstGeom prst="straightConnector1">
            <a:avLst/>
          </a:prstGeom>
          <a:solidFill>
            <a:schemeClr val="accent1"/>
          </a:solidFill>
          <a:ln w="60325"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9"/>
          <p:cNvSpPr txBox="1"/>
          <p:nvPr/>
        </p:nvSpPr>
        <p:spPr>
          <a:xfrm>
            <a:off x="2267620" y="4499374"/>
            <a:ext cx="1507144" cy="27699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de-DE" dirty="0" smtClean="0"/>
              <a:t>RFID / </a:t>
            </a:r>
            <a:r>
              <a:rPr lang="de-DE" dirty="0" err="1" smtClean="0"/>
              <a:t>Narrowband</a:t>
            </a:r>
            <a:endParaRPr lang="de-DE" dirty="0"/>
          </a:p>
        </p:txBody>
      </p:sp>
      <p:cxnSp>
        <p:nvCxnSpPr>
          <p:cNvPr id="11" name="Gerade Verbindung mit Pfeil 10"/>
          <p:cNvCxnSpPr/>
          <p:nvPr/>
        </p:nvCxnSpPr>
        <p:spPr bwMode="auto">
          <a:xfrm flipH="1">
            <a:off x="3905672" y="3726778"/>
            <a:ext cx="522312" cy="360040"/>
          </a:xfrm>
          <a:prstGeom prst="straightConnector1">
            <a:avLst/>
          </a:prstGeom>
          <a:solidFill>
            <a:schemeClr val="accent1"/>
          </a:solidFill>
          <a:ln w="60325"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feld 11"/>
          <p:cNvSpPr txBox="1"/>
          <p:nvPr/>
        </p:nvSpPr>
        <p:spPr>
          <a:xfrm>
            <a:off x="4427984" y="3573016"/>
            <a:ext cx="954107" cy="27699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“15.4g-like”</a:t>
            </a:r>
            <a:endParaRPr lang="en-US" dirty="0"/>
          </a:p>
        </p:txBody>
      </p:sp>
      <p:cxnSp>
        <p:nvCxnSpPr>
          <p:cNvPr id="13" name="Gerade Verbindung mit Pfeil 12"/>
          <p:cNvCxnSpPr/>
          <p:nvPr/>
        </p:nvCxnSpPr>
        <p:spPr bwMode="auto">
          <a:xfrm flipH="1">
            <a:off x="5345832" y="3364952"/>
            <a:ext cx="522312" cy="360040"/>
          </a:xfrm>
          <a:prstGeom prst="straightConnector1">
            <a:avLst/>
          </a:prstGeom>
          <a:solidFill>
            <a:schemeClr val="accent1"/>
          </a:solidFill>
          <a:ln w="60325"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13"/>
          <p:cNvSpPr txBox="1"/>
          <p:nvPr/>
        </p:nvSpPr>
        <p:spPr>
          <a:xfrm>
            <a:off x="5868144" y="3211190"/>
            <a:ext cx="1257075" cy="27699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Wideband Long</a:t>
            </a:r>
            <a:endParaRPr lang="en-US" dirty="0"/>
          </a:p>
        </p:txBody>
      </p:sp>
      <p:cxnSp>
        <p:nvCxnSpPr>
          <p:cNvPr id="15" name="Gerade Verbindung mit Pfeil 14"/>
          <p:cNvCxnSpPr/>
          <p:nvPr/>
        </p:nvCxnSpPr>
        <p:spPr bwMode="auto">
          <a:xfrm flipH="1">
            <a:off x="4335550" y="2732539"/>
            <a:ext cx="522312" cy="360040"/>
          </a:xfrm>
          <a:prstGeom prst="straightConnector1">
            <a:avLst/>
          </a:prstGeom>
          <a:solidFill>
            <a:schemeClr val="accent1"/>
          </a:solidFill>
          <a:ln w="60325"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feld 15"/>
          <p:cNvSpPr txBox="1"/>
          <p:nvPr/>
        </p:nvSpPr>
        <p:spPr>
          <a:xfrm>
            <a:off x="4857862" y="2578777"/>
            <a:ext cx="1284326" cy="27699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Wideband Short</a:t>
            </a:r>
            <a:endParaRPr lang="en-US" dirty="0"/>
          </a:p>
        </p:txBody>
      </p:sp>
      <p:sp>
        <p:nvSpPr>
          <p:cNvPr id="17" name="Textfeld 16"/>
          <p:cNvSpPr txBox="1"/>
          <p:nvPr/>
        </p:nvSpPr>
        <p:spPr>
          <a:xfrm>
            <a:off x="6185122" y="5157192"/>
            <a:ext cx="1726755" cy="27699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err="1" smtClean="0"/>
              <a:t>LoRa</a:t>
            </a:r>
            <a:r>
              <a:rPr lang="en-US" dirty="0" smtClean="0"/>
              <a:t> (not visible here)</a:t>
            </a:r>
            <a:endParaRPr lang="en-US" dirty="0"/>
          </a:p>
        </p:txBody>
      </p:sp>
    </p:spTree>
    <p:extLst>
      <p:ext uri="{BB962C8B-B14F-4D97-AF65-F5344CB8AC3E}">
        <p14:creationId xmlns:p14="http://schemas.microsoft.com/office/powerpoint/2010/main" val="3402608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15.4g-like</a:t>
            </a:r>
            <a:endParaRPr lang="de-DE" dirty="0"/>
          </a:p>
        </p:txBody>
      </p:sp>
      <p:sp>
        <p:nvSpPr>
          <p:cNvPr id="7" name="Inhaltsplatzhalter 6"/>
          <p:cNvSpPr>
            <a:spLocks noGrp="1"/>
          </p:cNvSpPr>
          <p:nvPr>
            <p:ph idx="1"/>
          </p:nvPr>
        </p:nvSpPr>
        <p:spPr/>
        <p:txBody>
          <a:bodyPr/>
          <a:lstStyle/>
          <a:p>
            <a:r>
              <a:rPr lang="en-US" sz="2400" dirty="0" smtClean="0"/>
              <a:t>Strictly follows channel structure</a:t>
            </a:r>
          </a:p>
          <a:p>
            <a:r>
              <a:rPr lang="en-US" sz="2400" dirty="0" smtClean="0"/>
              <a:t>Duration ~ 5ms</a:t>
            </a:r>
          </a:p>
          <a:p>
            <a:r>
              <a:rPr lang="en-US" sz="2400" dirty="0" smtClean="0"/>
              <a:t>Bandwidth 200kHz</a:t>
            </a:r>
          </a:p>
          <a:p>
            <a:r>
              <a:rPr lang="en-US" sz="2400" dirty="0" smtClean="0"/>
              <a:t>Will follow CCA</a:t>
            </a:r>
          </a:p>
          <a:p>
            <a:endParaRPr lang="en-US" sz="2400" dirty="0" smtClean="0"/>
          </a:p>
          <a:p>
            <a:pPr>
              <a:buFont typeface="Wingdings" panose="05000000000000000000" pitchFamily="2" charset="2"/>
              <a:buChar char="è"/>
            </a:pPr>
            <a:r>
              <a:rPr lang="en-US" sz="2400" dirty="0" smtClean="0"/>
              <a:t>Only relevant for weak Long-Range signals that cannot be detected by 15.4g like CCA as below CCA threshold</a:t>
            </a:r>
            <a:endParaRPr lang="en-US" sz="2400" dirty="0"/>
          </a:p>
          <a:p>
            <a:pPr>
              <a:buFont typeface="Wingdings" panose="05000000000000000000" pitchFamily="2" charset="2"/>
              <a:buChar char="è"/>
            </a:pPr>
            <a:endParaRPr lang="en-US" sz="2400" dirty="0"/>
          </a:p>
        </p:txBody>
      </p:sp>
      <p:sp>
        <p:nvSpPr>
          <p:cNvPr id="3" name="Datumsplatzhalter 2"/>
          <p:cNvSpPr>
            <a:spLocks noGrp="1"/>
          </p:cNvSpPr>
          <p:nvPr>
            <p:ph type="dt" sz="half" idx="10"/>
          </p:nvPr>
        </p:nvSpPr>
        <p:spPr/>
        <p:txBody>
          <a:bodyPr/>
          <a:lstStyle/>
          <a:p>
            <a:r>
              <a:rPr lang="de-DE" altLang="de-DE" smtClean="0"/>
              <a:t>Sept. 2024</a:t>
            </a:r>
            <a:endParaRPr lang="en-US" altLang="de-DE" dirty="0"/>
          </a:p>
        </p:txBody>
      </p:sp>
      <p:sp>
        <p:nvSpPr>
          <p:cNvPr id="4" name="Fußzeilenplatzhalter 3"/>
          <p:cNvSpPr>
            <a:spLocks noGrp="1"/>
          </p:cNvSpPr>
          <p:nvPr>
            <p:ph type="ftr" sz="quarter" idx="11"/>
          </p:nvPr>
        </p:nvSpPr>
        <p:spPr/>
        <p:txBody>
          <a:body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5D34C043-3C4C-4A63-A88E-97331599C3DF}" type="slidenum">
              <a:rPr lang="en-US" altLang="de-DE" smtClean="0"/>
              <a:pPr/>
              <a:t>6</a:t>
            </a:fld>
            <a:endParaRPr lang="en-US" altLang="de-DE"/>
          </a:p>
        </p:txBody>
      </p:sp>
    </p:spTree>
    <p:extLst>
      <p:ext uri="{BB962C8B-B14F-4D97-AF65-F5344CB8AC3E}">
        <p14:creationId xmlns:p14="http://schemas.microsoft.com/office/powerpoint/2010/main" val="1075906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RFID / </a:t>
            </a:r>
            <a:r>
              <a:rPr lang="de-DE" dirty="0" err="1" smtClean="0"/>
              <a:t>Narrowband</a:t>
            </a:r>
            <a:endParaRPr lang="de-DE" dirty="0"/>
          </a:p>
        </p:txBody>
      </p:sp>
      <p:sp>
        <p:nvSpPr>
          <p:cNvPr id="3" name="Inhaltsplatzhalter 2"/>
          <p:cNvSpPr>
            <a:spLocks noGrp="1"/>
          </p:cNvSpPr>
          <p:nvPr>
            <p:ph idx="1"/>
          </p:nvPr>
        </p:nvSpPr>
        <p:spPr/>
        <p:txBody>
          <a:bodyPr/>
          <a:lstStyle/>
          <a:p>
            <a:r>
              <a:rPr lang="en-US" sz="2000" dirty="0" smtClean="0"/>
              <a:t>Very narrow bandwidth</a:t>
            </a:r>
          </a:p>
          <a:p>
            <a:r>
              <a:rPr lang="en-US" sz="2000" dirty="0" smtClean="0"/>
              <a:t>On-air time typically much higher than the wanted signal, max. 400ms</a:t>
            </a:r>
          </a:p>
          <a:p>
            <a:r>
              <a:rPr lang="en-US" sz="2000" dirty="0" smtClean="0"/>
              <a:t>Potentially strong signals if devices close by</a:t>
            </a:r>
          </a:p>
          <a:p>
            <a:r>
              <a:rPr lang="en-US" sz="2000" dirty="0" smtClean="0"/>
              <a:t>Typical sources:</a:t>
            </a:r>
          </a:p>
          <a:p>
            <a:pPr lvl="1"/>
            <a:r>
              <a:rPr lang="en-US" sz="1800" dirty="0" smtClean="0"/>
              <a:t>RFID with CW to power passive tags</a:t>
            </a:r>
          </a:p>
          <a:p>
            <a:pPr lvl="1"/>
            <a:r>
              <a:rPr lang="en-US" sz="1800" dirty="0" smtClean="0"/>
              <a:t>LPWAN systems like </a:t>
            </a:r>
            <a:r>
              <a:rPr lang="en-US" sz="1800" dirty="0" err="1" smtClean="0"/>
              <a:t>sigfox</a:t>
            </a:r>
            <a:endParaRPr lang="en-US" sz="1800" dirty="0" smtClean="0"/>
          </a:p>
          <a:p>
            <a:r>
              <a:rPr lang="en-US" sz="2000" dirty="0" smtClean="0"/>
              <a:t>Systems typically do not (real) LBT</a:t>
            </a:r>
          </a:p>
          <a:p>
            <a:endParaRPr lang="en-US" sz="2000" dirty="0"/>
          </a:p>
          <a:p>
            <a:pPr>
              <a:buFont typeface="Wingdings" panose="05000000000000000000" pitchFamily="2" charset="2"/>
              <a:buChar char="è"/>
            </a:pPr>
            <a:r>
              <a:rPr lang="en-US" sz="2000" dirty="0" smtClean="0">
                <a:sym typeface="Wingdings" panose="05000000000000000000" pitchFamily="2" charset="2"/>
              </a:rPr>
              <a:t>Should be modelled, e.g. by 1kHz wide white Gaussian noise signal</a:t>
            </a:r>
          </a:p>
          <a:p>
            <a:pPr>
              <a:buFont typeface="Wingdings" panose="05000000000000000000" pitchFamily="2" charset="2"/>
              <a:buChar char="è"/>
            </a:pPr>
            <a:endParaRPr lang="en-US" sz="2000" dirty="0" smtClean="0"/>
          </a:p>
          <a:p>
            <a:endParaRPr lang="en-US" sz="2000" dirty="0"/>
          </a:p>
        </p:txBody>
      </p:sp>
      <p:sp>
        <p:nvSpPr>
          <p:cNvPr id="4" name="Datumsplatzhalter 3"/>
          <p:cNvSpPr>
            <a:spLocks noGrp="1"/>
          </p:cNvSpPr>
          <p:nvPr>
            <p:ph type="dt" sz="half" idx="10"/>
          </p:nvPr>
        </p:nvSpPr>
        <p:spPr/>
        <p:txBody>
          <a:bodyPr/>
          <a:lstStyle/>
          <a:p>
            <a:r>
              <a:rPr lang="de-DE" altLang="de-DE" smtClean="0"/>
              <a:t>Sept.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7</a:t>
            </a:fld>
            <a:endParaRPr lang="en-US" altLang="de-DE"/>
          </a:p>
        </p:txBody>
      </p:sp>
    </p:spTree>
    <p:extLst>
      <p:ext uri="{BB962C8B-B14F-4D97-AF65-F5344CB8AC3E}">
        <p14:creationId xmlns:p14="http://schemas.microsoft.com/office/powerpoint/2010/main" val="1842010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Wideband</a:t>
            </a:r>
            <a:r>
              <a:rPr lang="de-DE" dirty="0" smtClean="0"/>
              <a:t> Short</a:t>
            </a:r>
            <a:endParaRPr lang="de-DE" dirty="0"/>
          </a:p>
        </p:txBody>
      </p:sp>
      <p:sp>
        <p:nvSpPr>
          <p:cNvPr id="3" name="Inhaltsplatzhalter 2"/>
          <p:cNvSpPr>
            <a:spLocks noGrp="1"/>
          </p:cNvSpPr>
          <p:nvPr>
            <p:ph idx="1"/>
          </p:nvPr>
        </p:nvSpPr>
        <p:spPr/>
        <p:txBody>
          <a:bodyPr/>
          <a:lstStyle/>
          <a:p>
            <a:r>
              <a:rPr lang="en-US" sz="2400" dirty="0" smtClean="0"/>
              <a:t>Signals such as 802.11ah or other wideband signals</a:t>
            </a:r>
          </a:p>
          <a:p>
            <a:r>
              <a:rPr lang="en-US" sz="2400" dirty="0" smtClean="0"/>
              <a:t>Bandwidth is much bigger than wanted signal bandwidth</a:t>
            </a:r>
          </a:p>
          <a:p>
            <a:r>
              <a:rPr lang="en-US" sz="2400" dirty="0" smtClean="0"/>
              <a:t>Duration is very short, much smaller than 1ms </a:t>
            </a:r>
          </a:p>
          <a:p>
            <a:r>
              <a:rPr lang="en-US" sz="2400" dirty="0" smtClean="0"/>
              <a:t>CCA threshold will be very high due to high bandwidth </a:t>
            </a:r>
            <a:r>
              <a:rPr lang="en-US" sz="2400" dirty="0" smtClean="0">
                <a:sym typeface="Wingdings" panose="05000000000000000000" pitchFamily="2" charset="2"/>
              </a:rPr>
              <a:t> interference is likely</a:t>
            </a:r>
          </a:p>
          <a:p>
            <a:endParaRPr lang="en-US" sz="2400" dirty="0">
              <a:sym typeface="Wingdings" panose="05000000000000000000" pitchFamily="2" charset="2"/>
            </a:endParaRPr>
          </a:p>
          <a:p>
            <a:pPr>
              <a:buFont typeface="Wingdings" panose="05000000000000000000" pitchFamily="2" charset="2"/>
              <a:buChar char="è"/>
            </a:pPr>
            <a:r>
              <a:rPr lang="en-US" sz="2400" dirty="0" smtClean="0">
                <a:sym typeface="Wingdings" panose="05000000000000000000" pitchFamily="2" charset="2"/>
              </a:rPr>
              <a:t>Should be modelled, e.g. by 2MHz wide white Gaussian noise with duration 200µs</a:t>
            </a:r>
          </a:p>
          <a:p>
            <a:pPr>
              <a:buFont typeface="Wingdings" panose="05000000000000000000" pitchFamily="2" charset="2"/>
              <a:buChar char="è"/>
            </a:pPr>
            <a:endParaRPr lang="en-US" sz="2400" dirty="0"/>
          </a:p>
        </p:txBody>
      </p:sp>
      <p:sp>
        <p:nvSpPr>
          <p:cNvPr id="4" name="Datumsplatzhalter 3"/>
          <p:cNvSpPr>
            <a:spLocks noGrp="1"/>
          </p:cNvSpPr>
          <p:nvPr>
            <p:ph type="dt" sz="half" idx="10"/>
          </p:nvPr>
        </p:nvSpPr>
        <p:spPr/>
        <p:txBody>
          <a:bodyPr/>
          <a:lstStyle/>
          <a:p>
            <a:r>
              <a:rPr lang="de-DE" altLang="de-DE" smtClean="0"/>
              <a:t>Sept.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8</a:t>
            </a:fld>
            <a:endParaRPr lang="en-US" altLang="de-DE"/>
          </a:p>
        </p:txBody>
      </p:sp>
    </p:spTree>
    <p:extLst>
      <p:ext uri="{BB962C8B-B14F-4D97-AF65-F5344CB8AC3E}">
        <p14:creationId xmlns:p14="http://schemas.microsoft.com/office/powerpoint/2010/main" val="1014070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Wideband</a:t>
            </a:r>
            <a:r>
              <a:rPr lang="de-DE" dirty="0" smtClean="0"/>
              <a:t> Long</a:t>
            </a:r>
            <a:endParaRPr lang="de-DE" dirty="0"/>
          </a:p>
        </p:txBody>
      </p:sp>
      <p:sp>
        <p:nvSpPr>
          <p:cNvPr id="3" name="Inhaltsplatzhalter 2"/>
          <p:cNvSpPr>
            <a:spLocks noGrp="1"/>
          </p:cNvSpPr>
          <p:nvPr>
            <p:ph idx="1"/>
          </p:nvPr>
        </p:nvSpPr>
        <p:spPr/>
        <p:txBody>
          <a:bodyPr/>
          <a:lstStyle/>
          <a:p>
            <a:r>
              <a:rPr lang="en-US" sz="2400" dirty="0" smtClean="0"/>
              <a:t>Spreading signals</a:t>
            </a:r>
          </a:p>
          <a:p>
            <a:r>
              <a:rPr lang="en-US" sz="2400" dirty="0"/>
              <a:t>Bandwidth is much bigger than wanted signal bandwidth</a:t>
            </a:r>
          </a:p>
          <a:p>
            <a:r>
              <a:rPr lang="en-US" sz="2400" dirty="0"/>
              <a:t>Duration is </a:t>
            </a:r>
            <a:r>
              <a:rPr lang="en-US" sz="2400" dirty="0" smtClean="0"/>
              <a:t>approx. 2ms </a:t>
            </a:r>
            <a:endParaRPr lang="en-US" sz="2400" dirty="0"/>
          </a:p>
          <a:p>
            <a:r>
              <a:rPr lang="en-US" sz="2400" dirty="0" smtClean="0"/>
              <a:t>Very likely that LBT is not used by these devices</a:t>
            </a:r>
          </a:p>
          <a:p>
            <a:endParaRPr lang="en-US" sz="2400" dirty="0">
              <a:sym typeface="Wingdings" panose="05000000000000000000" pitchFamily="2" charset="2"/>
            </a:endParaRPr>
          </a:p>
          <a:p>
            <a:pPr>
              <a:buFont typeface="Wingdings" panose="05000000000000000000" pitchFamily="2" charset="2"/>
              <a:buChar char="è"/>
            </a:pPr>
            <a:r>
              <a:rPr lang="en-US" sz="2400" dirty="0">
                <a:sym typeface="Wingdings" panose="05000000000000000000" pitchFamily="2" charset="2"/>
              </a:rPr>
              <a:t>Should be modelled, e.g. by 2MHz wide white Gaussian noise with duration </a:t>
            </a:r>
            <a:r>
              <a:rPr lang="en-US" sz="2400" dirty="0" smtClean="0">
                <a:sym typeface="Wingdings" panose="05000000000000000000" pitchFamily="2" charset="2"/>
              </a:rPr>
              <a:t>2ms</a:t>
            </a:r>
            <a:endParaRPr lang="en-US" sz="2400" dirty="0">
              <a:sym typeface="Wingdings" panose="05000000000000000000" pitchFamily="2" charset="2"/>
            </a:endParaRPr>
          </a:p>
          <a:p>
            <a:endParaRPr lang="en-US" sz="2400" dirty="0"/>
          </a:p>
          <a:p>
            <a:endParaRPr lang="en-US" sz="2400" dirty="0"/>
          </a:p>
        </p:txBody>
      </p:sp>
      <p:sp>
        <p:nvSpPr>
          <p:cNvPr id="4" name="Datumsplatzhalter 3"/>
          <p:cNvSpPr>
            <a:spLocks noGrp="1"/>
          </p:cNvSpPr>
          <p:nvPr>
            <p:ph type="dt" sz="half" idx="10"/>
          </p:nvPr>
        </p:nvSpPr>
        <p:spPr/>
        <p:txBody>
          <a:bodyPr/>
          <a:lstStyle/>
          <a:p>
            <a:r>
              <a:rPr lang="de-DE" altLang="de-DE" smtClean="0"/>
              <a:t>Sept.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9</a:t>
            </a:fld>
            <a:endParaRPr lang="en-US" altLang="de-DE"/>
          </a:p>
        </p:txBody>
      </p:sp>
    </p:spTree>
    <p:extLst>
      <p:ext uri="{BB962C8B-B14F-4D97-AF65-F5344CB8AC3E}">
        <p14:creationId xmlns:p14="http://schemas.microsoft.com/office/powerpoint/2010/main" val="1358929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IEEE-P802_15(3)</Template>
  <TotalTime>0</TotalTime>
  <Words>779</Words>
  <Application>Microsoft Office PowerPoint</Application>
  <PresentationFormat>Bildschirmpräsentation (4:3)</PresentationFormat>
  <Paragraphs>145</Paragraphs>
  <Slides>13</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Times New Roman</vt:lpstr>
      <vt:lpstr>Wingdings</vt:lpstr>
      <vt:lpstr>Office</vt:lpstr>
      <vt:lpstr>PowerPoint-Präsentation</vt:lpstr>
      <vt:lpstr>Motivation</vt:lpstr>
      <vt:lpstr>Current Parametrization of Layers</vt:lpstr>
      <vt:lpstr>Example of Measured Spectrogram Measured in Hotel Room on 15th Floor, Montreal</vt:lpstr>
      <vt:lpstr>Zoom of Measured Spectrum</vt:lpstr>
      <vt:lpstr>15.4g-like</vt:lpstr>
      <vt:lpstr>RFID / Narrowband</vt:lpstr>
      <vt:lpstr>Wideband Short</vt:lpstr>
      <vt:lpstr>Wideband Long</vt:lpstr>
      <vt:lpstr>LoRa ( I / II )</vt:lpstr>
      <vt:lpstr>LoRa ( II / II )</vt:lpstr>
      <vt:lpstr>Proposed Layers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Robert, Jörg</dc:creator>
  <cp:keywords/>
  <dc:description>&lt;doc#&gt;</dc:description>
  <cp:lastModifiedBy>Joerg Robert</cp:lastModifiedBy>
  <cp:revision>161</cp:revision>
  <cp:lastPrinted>1998-02-10T13:28:06Z</cp:lastPrinted>
  <dcterms:created xsi:type="dcterms:W3CDTF">2023-12-01T17:38:14Z</dcterms:created>
  <dcterms:modified xsi:type="dcterms:W3CDTF">2024-09-10T23:07:52Z</dcterms:modified>
</cp:coreProperties>
</file>