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60" r:id="rId2"/>
    <p:sldId id="361" r:id="rId3"/>
    <p:sldId id="412" r:id="rId4"/>
    <p:sldId id="362" r:id="rId5"/>
    <p:sldId id="363" r:id="rId6"/>
    <p:sldId id="374" r:id="rId7"/>
    <p:sldId id="376" r:id="rId8"/>
    <p:sldId id="390"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73" r:id="rId23"/>
    <p:sldId id="372" r:id="rId24"/>
    <p:sldId id="377" r:id="rId25"/>
    <p:sldId id="388" r:id="rId26"/>
    <p:sldId id="382" r:id="rId27"/>
    <p:sldId id="381" r:id="rId28"/>
    <p:sldId id="410" r:id="rId29"/>
    <p:sldId id="411" r:id="rId30"/>
    <p:sldId id="414" r:id="rId31"/>
    <p:sldId id="415" r:id="rId32"/>
    <p:sldId id="418" r:id="rId33"/>
    <p:sldId id="416" r:id="rId34"/>
    <p:sldId id="383" r:id="rId35"/>
    <p:sldId id="413" r:id="rId36"/>
    <p:sldId id="394"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802.15-24-0473-01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ntor.ieee.org/802.15/dcn/24/15-24-0453-00-04ab-tg4ab-september-2024-agenda.xls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5/dcn/24/15-24-0463-00-04ab-tg4ab-conf-call-mins-jul-to-sep-2024.docx" TargetMode="External"/><Relationship Id="rId2" Type="http://schemas.openxmlformats.org/officeDocument/2006/relationships/hyperlink" Target="https://mentor.ieee.org/802.15/dcn/24/15-24-0472-00-04ab-tg4ab-jul-plenary-mins.doc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4/15-24-0371-13-04ab-consolidated-comments-draft-1-0.xls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tandards.ieee.org/wp-content/uploads/import/governance/revcom/Guidelines_for_commenting_on-draft_standards.pdf" TargetMode="External"/><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64f6931c-b20d-44af-a54e-4830fa2f709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September Wireless Interim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09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September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September 2024 802 Wireless Interim Session</a:t>
            </a:r>
          </a:p>
          <a:p>
            <a:r>
              <a:rPr lang="en-US" sz="2800" dirty="0"/>
              <a:t>Mixed Mode</a:t>
            </a:r>
          </a:p>
          <a:p>
            <a:r>
              <a:rPr lang="en-US" sz="2800" dirty="0"/>
              <a:t>Live from</a:t>
            </a:r>
          </a:p>
          <a:p>
            <a:r>
              <a:rPr lang="en-US" sz="2800" dirty="0"/>
              <a:t>Waikoloa Beach, Hawaii</a:t>
            </a:r>
          </a:p>
        </p:txBody>
      </p:sp>
      <p:pic>
        <p:nvPicPr>
          <p:cNvPr id="3" name="Picture 2">
            <a:extLst>
              <a:ext uri="{FF2B5EF4-FFF2-40B4-BE49-F238E27FC236}">
                <a16:creationId xmlns:a16="http://schemas.microsoft.com/office/drawing/2014/main" id="{6A8628F4-F73F-24CA-5FDC-506664322C49}"/>
              </a:ext>
            </a:extLst>
          </p:cNvPr>
          <p:cNvPicPr>
            <a:picLocks noChangeAspect="1"/>
          </p:cNvPicPr>
          <p:nvPr/>
        </p:nvPicPr>
        <p:blipFill>
          <a:blip r:embed="rId3"/>
          <a:stretch>
            <a:fillRect/>
          </a:stretch>
        </p:blipFill>
        <p:spPr>
          <a:xfrm>
            <a:off x="8153400" y="3303398"/>
            <a:ext cx="3414056" cy="2560542"/>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92500" lnSpcReduction="10000"/>
          </a:bodyPr>
          <a:lstStyle/>
          <a:p>
            <a:r>
              <a:rPr lang="en-US" dirty="0">
                <a:solidFill>
                  <a:srgbClr val="FF0000"/>
                </a:solidFill>
              </a:rPr>
              <a:t>You are reminded NOW that all the 802 and IEEE rules you heard at the opening plenary apply to every meeting. This is your final reminder!</a:t>
            </a:r>
            <a:endParaRPr lang="en-US" dirty="0"/>
          </a:p>
          <a:p>
            <a:r>
              <a:rPr lang="en-US" dirty="0"/>
              <a:t>Meeting time constraints means that sometimes questions and discussions may be deferred:  </a:t>
            </a:r>
            <a:r>
              <a:rPr lang="en-US" b="1" dirty="0">
                <a:solidFill>
                  <a:schemeClr val="accent5">
                    <a:lumMod val="50000"/>
                  </a:schemeClr>
                </a:solidFill>
              </a:rPr>
              <a:t>Use the email reflector to continue discussion!</a:t>
            </a:r>
            <a:r>
              <a:rPr lang="en-US" dirty="0"/>
              <a:t>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  </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https://mentor.ieee.org/802.15/dcn/24/15-24-0453-00-04ab-tg4ab-september-2024-agenda.xlsx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70000" lnSpcReduction="20000"/>
          </a:bodyPr>
          <a:lstStyle/>
          <a:p>
            <a:pPr marL="0" indent="0">
              <a:buNone/>
            </a:pPr>
            <a:r>
              <a:rPr lang="en-US" dirty="0"/>
              <a:t>Motion to approve minutes contained in documents 15-24-0472-00 and 15-24-0463-00</a:t>
            </a:r>
          </a:p>
          <a:p>
            <a:pPr marL="0" indent="0">
              <a:buNone/>
            </a:pPr>
            <a:endParaRPr lang="en-US" dirty="0"/>
          </a:p>
          <a:p>
            <a:r>
              <a:rPr lang="en-US" dirty="0"/>
              <a:t>Moved by: David </a:t>
            </a:r>
            <a:r>
              <a:rPr lang="en-US" dirty="0" err="1"/>
              <a:t>Xun</a:t>
            </a:r>
            <a:r>
              <a:rPr lang="en-US" dirty="0"/>
              <a:t> Yang  </a:t>
            </a:r>
          </a:p>
          <a:p>
            <a:r>
              <a:rPr lang="en-US" dirty="0"/>
              <a:t>Second by: Clint Chaplin  </a:t>
            </a:r>
          </a:p>
          <a:p>
            <a:r>
              <a:rPr lang="en-US" dirty="0"/>
              <a:t>Discussion: </a:t>
            </a:r>
          </a:p>
          <a:p>
            <a:endParaRPr lang="en-US" dirty="0"/>
          </a:p>
          <a:p>
            <a:pPr marL="0" indent="0">
              <a:buNone/>
            </a:pPr>
            <a:r>
              <a:rPr lang="en-US" dirty="0"/>
              <a:t>Minutes of July Plenary:</a:t>
            </a:r>
          </a:p>
          <a:p>
            <a:pPr marL="0" indent="0">
              <a:buNone/>
            </a:pPr>
            <a:r>
              <a:rPr lang="en-US" dirty="0">
                <a:hlinkClick r:id="rId2"/>
              </a:rPr>
              <a:t>https://mentor.ieee.org/802.15/dcn/24/15-24-0472-00-04ab-tg4ab-jul-plenary-mins.docx</a:t>
            </a:r>
            <a:endParaRPr lang="en-US" dirty="0"/>
          </a:p>
          <a:p>
            <a:pPr marL="0" indent="0">
              <a:buNone/>
            </a:pPr>
            <a:r>
              <a:rPr lang="en-US" dirty="0"/>
              <a:t>Minutes of Conference Calls July</a:t>
            </a:r>
            <a:endParaRPr lang="en-US" sz="3200" b="0" i="0" u="sng" strike="noStrike" dirty="0">
              <a:solidFill>
                <a:srgbClr val="0000FF"/>
              </a:solidFill>
              <a:effectLst/>
              <a:latin typeface="Arial" panose="020B0604020202020204" pitchFamily="34" charset="0"/>
            </a:endParaRPr>
          </a:p>
          <a:p>
            <a:pPr marL="0" indent="0">
              <a:buNone/>
            </a:pPr>
            <a:r>
              <a:rPr lang="en-US" dirty="0">
                <a:hlinkClick r:id="rId3"/>
              </a:rPr>
              <a:t>https://mentor.ieee.org/802.15/dcn/24/15-24-0463-00-04ab-tg4ab-conf-call-mins-jul-to-sep-2024.docx</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80C9EEEA-273E-8B4D-27F1-97596170278B}"/>
              </a:ext>
            </a:extLst>
          </p:cNvPr>
          <p:cNvGraphicFramePr>
            <a:graphicFrameLocks noGrp="1"/>
          </p:cNvGraphicFramePr>
          <p:nvPr>
            <p:extLst>
              <p:ext uri="{D42A27DB-BD31-4B8C-83A1-F6EECF244321}">
                <p14:modId xmlns:p14="http://schemas.microsoft.com/office/powerpoint/2010/main" val="2528433779"/>
              </p:ext>
            </p:extLst>
          </p:nvPr>
        </p:nvGraphicFramePr>
        <p:xfrm>
          <a:off x="-838200" y="1584960"/>
          <a:ext cx="1676400" cy="33528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3327331234"/>
                    </a:ext>
                  </a:extLst>
                </a:gridCol>
                <a:gridCol w="774700">
                  <a:extLst>
                    <a:ext uri="{9D8B030D-6E8A-4147-A177-3AD203B41FA5}">
                      <a16:colId xmlns:a16="http://schemas.microsoft.com/office/drawing/2014/main" val="3075779576"/>
                    </a:ext>
                  </a:extLst>
                </a:gridCol>
              </a:tblGrid>
              <a:tr h="167640">
                <a:tc>
                  <a:txBody>
                    <a:bodyPr/>
                    <a:lstStyle/>
                    <a:p>
                      <a:pPr algn="l" fontAlgn="b"/>
                      <a:r>
                        <a:rPr lang="en-US" sz="1000" u="none" strike="noStrike" dirty="0">
                          <a:effectLst/>
                        </a:rPr>
                        <a:t>15-24-0345-01</a:t>
                      </a:r>
                      <a:endParaRPr lang="en-US" sz="1000" b="0" i="0" u="none" strike="noStrike" dirty="0">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19717940"/>
                  </a:ext>
                </a:extLst>
              </a:tr>
              <a:tr h="167640">
                <a:tc>
                  <a:txBody>
                    <a:bodyPr/>
                    <a:lstStyle/>
                    <a:p>
                      <a:pPr algn="l" fontAlgn="b"/>
                      <a:r>
                        <a:rPr lang="en-US" sz="1000" u="none" strike="noStrike">
                          <a:effectLst/>
                        </a:rPr>
                        <a:t>15-24-0366-00</a:t>
                      </a:r>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07806937"/>
                  </a:ext>
                </a:extLst>
              </a:tr>
            </a:tbl>
          </a:graphicData>
        </a:graphic>
      </p:graphicFrame>
    </p:spTree>
    <p:extLst>
      <p:ext uri="{BB962C8B-B14F-4D97-AF65-F5344CB8AC3E}">
        <p14:creationId xmlns:p14="http://schemas.microsoft.com/office/powerpoint/2010/main" val="365735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Review LB207 Results</a:t>
            </a:r>
          </a:p>
          <a:p>
            <a:pPr marL="457200" indent="-457200">
              <a:buFont typeface="Arial" panose="020B0604020202020204" pitchFamily="34" charset="0"/>
              <a:buChar char="•"/>
            </a:pPr>
            <a:r>
              <a:rPr lang="en-US" b="1" dirty="0">
                <a:solidFill>
                  <a:schemeClr val="accent1">
                    <a:lumMod val="50000"/>
                  </a:schemeClr>
                </a:solidFill>
              </a:rPr>
              <a:t>Review and Resolve ballot comments</a:t>
            </a:r>
          </a:p>
          <a:p>
            <a:pPr marL="457200" indent="-457200">
              <a:buFont typeface="Arial" panose="020B0604020202020204" pitchFamily="34" charset="0"/>
              <a:buChar char="•"/>
            </a:pPr>
            <a:r>
              <a:rPr lang="en-US" b="1" dirty="0">
                <a:solidFill>
                  <a:schemeClr val="accent1">
                    <a:lumMod val="50000"/>
                  </a:schemeClr>
                </a:solidFill>
              </a:rPr>
              <a:t>Update the Coexistence Assessment Document</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5837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2555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49003402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2819400" y="1828800"/>
            <a:ext cx="6248400" cy="2514600"/>
          </a:xfrm>
        </p:spPr>
        <p:txBody>
          <a:bodyPr/>
          <a:lstStyle/>
          <a:p>
            <a:pPr marL="0" indent="0" algn="ctr">
              <a:buNone/>
            </a:pPr>
            <a:r>
              <a:rPr lang="en-US" sz="3600" dirty="0"/>
              <a:t>Update from </a:t>
            </a:r>
          </a:p>
          <a:p>
            <a:pPr marL="0" indent="0" algn="ctr">
              <a:buNone/>
            </a:pPr>
            <a:r>
              <a:rPr lang="en-US" sz="3600" dirty="0">
                <a:hlinkClick r:id="rId2"/>
              </a:rPr>
              <a:t>15-24-0371-13-04ab</a:t>
            </a:r>
            <a:endParaRPr lang="en-US" sz="3600" dirty="0"/>
          </a:p>
          <a:p>
            <a:pPr marL="0" indent="0" algn="ctr">
              <a:buNone/>
            </a:pPr>
            <a:endParaRPr lang="en-US" sz="3600" dirty="0"/>
          </a:p>
        </p:txBody>
      </p:sp>
    </p:spTree>
    <p:extLst>
      <p:ext uri="{BB962C8B-B14F-4D97-AF65-F5344CB8AC3E}">
        <p14:creationId xmlns:p14="http://schemas.microsoft.com/office/powerpoint/2010/main" val="1291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F69-7516-4277-29E5-7A1F3DCF3222}"/>
              </a:ext>
            </a:extLst>
          </p:cNvPr>
          <p:cNvSpPr>
            <a:spLocks noGrp="1"/>
          </p:cNvSpPr>
          <p:nvPr>
            <p:ph type="title"/>
          </p:nvPr>
        </p:nvSpPr>
        <p:spPr>
          <a:xfrm>
            <a:off x="914400" y="685800"/>
            <a:ext cx="10363200" cy="533400"/>
          </a:xfrm>
        </p:spPr>
        <p:txBody>
          <a:bodyPr/>
          <a:lstStyle/>
          <a:p>
            <a:r>
              <a:rPr lang="en-US" dirty="0"/>
              <a:t>Comment Resolution Reminders</a:t>
            </a:r>
          </a:p>
        </p:txBody>
      </p:sp>
      <p:sp>
        <p:nvSpPr>
          <p:cNvPr id="3" name="Text Placeholder 2">
            <a:extLst>
              <a:ext uri="{FF2B5EF4-FFF2-40B4-BE49-F238E27FC236}">
                <a16:creationId xmlns:a16="http://schemas.microsoft.com/office/drawing/2014/main" id="{6CCB843A-378F-68A6-9006-E5D73A37D650}"/>
              </a:ext>
            </a:extLst>
          </p:cNvPr>
          <p:cNvSpPr>
            <a:spLocks noGrp="1"/>
          </p:cNvSpPr>
          <p:nvPr>
            <p:ph type="body" sz="half" idx="1"/>
          </p:nvPr>
        </p:nvSpPr>
        <p:spPr>
          <a:xfrm>
            <a:off x="914400" y="1524000"/>
            <a:ext cx="10363200" cy="4724400"/>
          </a:xfrm>
        </p:spPr>
        <p:txBody>
          <a:bodyPr>
            <a:normAutofit fontScale="70000" lnSpcReduction="20000"/>
          </a:bodyPr>
          <a:lstStyle/>
          <a:p>
            <a:r>
              <a:rPr lang="en-US" dirty="0"/>
              <a:t>Collaboration is good</a:t>
            </a:r>
          </a:p>
          <a:p>
            <a:r>
              <a:rPr lang="en-US" dirty="0"/>
              <a:t>We have meeting resources for breakouts</a:t>
            </a:r>
          </a:p>
          <a:p>
            <a:pPr lvl="1"/>
            <a:r>
              <a:rPr lang="en-US" dirty="0"/>
              <a:t>Requests:  TG officers and WG chair must coordinate</a:t>
            </a:r>
          </a:p>
          <a:p>
            <a:pPr lvl="1"/>
            <a:r>
              <a:rPr lang="en-US" dirty="0"/>
              <a:t>TG4ab room when shown on schedule as TG4ab</a:t>
            </a:r>
          </a:p>
          <a:p>
            <a:pPr lvl="1"/>
            <a:r>
              <a:rPr lang="en-US" dirty="0"/>
              <a:t>No Second breakout room but there’s a lovely patio</a:t>
            </a:r>
          </a:p>
          <a:p>
            <a:pPr lvl="1"/>
            <a:r>
              <a:rPr lang="en-US" dirty="0"/>
              <a:t>We can ask WG chair for an extra Webex for breakout if needed</a:t>
            </a:r>
          </a:p>
          <a:p>
            <a:pPr marL="0" indent="0">
              <a:buNone/>
            </a:pPr>
            <a:endParaRPr lang="en-US" dirty="0"/>
          </a:p>
          <a:p>
            <a:pPr marL="0" indent="0">
              <a:buNone/>
            </a:pPr>
            <a:r>
              <a:rPr lang="en-US" dirty="0"/>
              <a:t>Please review and use the following guidelines (good habits):</a:t>
            </a:r>
          </a:p>
          <a:p>
            <a:r>
              <a:rPr lang="en-US" dirty="0"/>
              <a:t>We will follow RevCom guidelines for resolutions:</a:t>
            </a:r>
          </a:p>
          <a:p>
            <a:pPr lvl="1"/>
            <a:r>
              <a:rPr lang="en-US" dirty="0">
                <a:hlinkClick r:id="rId2"/>
              </a:rPr>
              <a:t>https://standards.ieee.org/wp-content/uploads/import/governance/revcom/guidelines.pdf</a:t>
            </a:r>
            <a:endParaRPr lang="en-US" dirty="0"/>
          </a:p>
          <a:p>
            <a:r>
              <a:rPr lang="en-US" dirty="0"/>
              <a:t>RevCom guidelines for commenting on draft standards:</a:t>
            </a:r>
          </a:p>
          <a:p>
            <a:pPr lvl="1"/>
            <a:r>
              <a:rPr lang="en-US" dirty="0">
                <a:hlinkClick r:id="rId3"/>
              </a:rPr>
              <a:t>https://standards.ieee.org/wp-content/uploads/import/governance/revcom/Guidelines_for_commenting_on-draft_standards.pdf</a:t>
            </a: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2D02345-BDA4-BA5C-FD7E-9281764F7C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169994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a:t>
            </a:r>
            <a:r>
              <a:rPr lang="en-US" sz="2800" b="1" u="sng" kern="0" dirty="0" err="1">
                <a:solidFill>
                  <a:srgbClr val="FF0000"/>
                </a:solidFill>
              </a:rPr>
              <a:t>inerim</a:t>
            </a:r>
            <a:r>
              <a:rPr lang="en-US" sz="2800" b="1" u="sng" kern="0" dirty="0">
                <a:solidFill>
                  <a:srgbClr val="FF0000"/>
                </a:solidFill>
              </a:rPr>
              <a:t>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https://web.cvent.com/event/64f6931c-b20d-44af-a54e-4830fa2f7097/</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6DE-CB7C-8C87-D28C-3C1A7A13AB6F}"/>
              </a:ext>
            </a:extLst>
          </p:cNvPr>
          <p:cNvSpPr>
            <a:spLocks noGrp="1"/>
          </p:cNvSpPr>
          <p:nvPr>
            <p:ph type="title"/>
          </p:nvPr>
        </p:nvSpPr>
        <p:spPr/>
        <p:txBody>
          <a:bodyPr/>
          <a:lstStyle/>
          <a:p>
            <a:r>
              <a:rPr lang="en-US" dirty="0"/>
              <a:t>Valid Comment Resolution Status</a:t>
            </a:r>
          </a:p>
        </p:txBody>
      </p:sp>
      <p:sp>
        <p:nvSpPr>
          <p:cNvPr id="3" name="Text Placeholder 2">
            <a:extLst>
              <a:ext uri="{FF2B5EF4-FFF2-40B4-BE49-F238E27FC236}">
                <a16:creationId xmlns:a16="http://schemas.microsoft.com/office/drawing/2014/main" id="{2B256AC5-6A0E-2A8A-E0B5-7582D917867B}"/>
              </a:ext>
            </a:extLst>
          </p:cNvPr>
          <p:cNvSpPr>
            <a:spLocks noGrp="1"/>
          </p:cNvSpPr>
          <p:nvPr>
            <p:ph type="body" sz="half" idx="1"/>
          </p:nvPr>
        </p:nvSpPr>
        <p:spPr/>
        <p:txBody>
          <a:bodyPr>
            <a:normAutofit fontScale="70000" lnSpcReduction="20000"/>
          </a:bodyPr>
          <a:lstStyle/>
          <a:p>
            <a:r>
              <a:rPr lang="en-US" dirty="0"/>
              <a:t>Accepted:  Do exactly what the comment proposes</a:t>
            </a:r>
          </a:p>
          <a:p>
            <a:pPr lvl="1"/>
            <a:r>
              <a:rPr lang="en-US" dirty="0"/>
              <a:t>No resolution detail! We don’t explain why we accepting!</a:t>
            </a:r>
          </a:p>
          <a:p>
            <a:pPr lvl="1"/>
            <a:r>
              <a:rPr lang="en-US" dirty="0"/>
              <a:t>Accepted should not be the disposition status when the commenter asks a question, proposes alternate resolutions, or does not offer specific changes that can be applied verbatim</a:t>
            </a:r>
          </a:p>
          <a:p>
            <a:r>
              <a:rPr lang="en-US" dirty="0"/>
              <a:t>Revised: Do something to the draft, but not exactly what the comment proposes</a:t>
            </a:r>
          </a:p>
          <a:p>
            <a:pPr lvl="1"/>
            <a:r>
              <a:rPr lang="en-US" dirty="0"/>
              <a:t>Resolution detail describes the change</a:t>
            </a:r>
          </a:p>
          <a:p>
            <a:pPr lvl="1"/>
            <a:r>
              <a:rPr lang="en-US" dirty="0"/>
              <a:t>Used when commenter asks a question, proposes multiple resolution options at least one of which we accept.</a:t>
            </a:r>
          </a:p>
          <a:p>
            <a:r>
              <a:rPr lang="en-US" dirty="0"/>
              <a:t>Rejected: Doing </a:t>
            </a:r>
            <a:r>
              <a:rPr lang="en-US" b="1" i="1" u="sng" dirty="0"/>
              <a:t>nothing</a:t>
            </a:r>
            <a:r>
              <a:rPr lang="en-US" dirty="0"/>
              <a:t> to the draft and have a valid reason for doing nothing</a:t>
            </a:r>
          </a:p>
          <a:p>
            <a:pPr lvl="1"/>
            <a:r>
              <a:rPr lang="en-US" dirty="0"/>
              <a:t>DO NOT ARGUE WITH THE VOTER</a:t>
            </a:r>
          </a:p>
          <a:p>
            <a:pPr lvl="1"/>
            <a:r>
              <a:rPr lang="en-US" dirty="0"/>
              <a:t>Just the facts</a:t>
            </a:r>
          </a:p>
        </p:txBody>
      </p:sp>
      <p:sp>
        <p:nvSpPr>
          <p:cNvPr id="4" name="Slide Number Placeholder 3">
            <a:extLst>
              <a:ext uri="{FF2B5EF4-FFF2-40B4-BE49-F238E27FC236}">
                <a16:creationId xmlns:a16="http://schemas.microsoft.com/office/drawing/2014/main" id="{802FE69B-7E5D-01CF-6A83-7E8BFBE991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60990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 that the CRG cannot address as a single issue; or that 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397674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September 2024 802 Wireless Interim Session</a:t>
            </a:r>
          </a:p>
        </p:txBody>
      </p:sp>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11" name="Subtitle 3">
            <a:extLst>
              <a:ext uri="{FF2B5EF4-FFF2-40B4-BE49-F238E27FC236}">
                <a16:creationId xmlns:a16="http://schemas.microsoft.com/office/drawing/2014/main" id="{D86399D7-D67E-5AE6-2AB7-01624D270760}"/>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September 2024 802 Wireless Interim Session</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highlight>
                  <a:srgbClr val="FFFF00"/>
                </a:highlight>
              </a:rPr>
              <a:t>We DON NOT have a 2nd breakout room at this venue</a:t>
            </a:r>
          </a:p>
          <a:p>
            <a:r>
              <a:rPr lang="en-US" dirty="0"/>
              <a:t>If leading a breakout – get with TG chair or VC for </a:t>
            </a:r>
            <a:r>
              <a:rPr lang="en-US" dirty="0" err="1"/>
              <a:t>webex</a:t>
            </a:r>
            <a:r>
              <a:rPr lang="en-US" dirty="0"/>
              <a:t> details</a:t>
            </a:r>
          </a:p>
          <a:p>
            <a:r>
              <a:rPr lang="en-US" dirty="0"/>
              <a:t>Keep in mind we have remote attendees in inconvenient time zones and so the best we can (use email reflector, </a:t>
            </a:r>
            <a:r>
              <a:rPr lang="en-US" dirty="0" err="1"/>
              <a:t>etc</a:t>
            </a:r>
            <a:r>
              <a:rPr lang="en-US" dirty="0"/>
              <a:t>)</a:t>
            </a:r>
          </a:p>
          <a:p>
            <a:r>
              <a:rPr lang="en-US" dirty="0"/>
              <a:t>We’ve been doing this for a while but we’re still learning</a:t>
            </a:r>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282524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If less than the allocated time is used in a time slot, we’ll start the next time slot</a:t>
            </a:r>
          </a:p>
          <a:p>
            <a:r>
              <a:rPr lang="en-US" dirty="0"/>
              <a:t>Agility is our friend </a:t>
            </a:r>
            <a:r>
              <a:rPr lang="en-US" dirty="0">
                <a:sym typeface="Wingdings" panose="05000000000000000000" pitchFamily="2" charset="2"/>
              </a:rPr>
              <a:t>.  Be ready to go if possible ahead of your scheduled timeslot.</a:t>
            </a:r>
            <a:endParaRPr lang="en-US" dirty="0"/>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423110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lnSpcReduction="10000"/>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In-person attendees: </a:t>
            </a:r>
            <a:r>
              <a:rPr lang="en-GB" dirty="0">
                <a:highlight>
                  <a:srgbClr val="FFFF00"/>
                </a:highlight>
              </a:rPr>
              <a:t>Wear badges at all times in meeting areas</a:t>
            </a:r>
            <a:r>
              <a:rPr lang="en-GB" dirty="0"/>
              <a:t> </a:t>
            </a:r>
            <a:endParaRPr lang="en-GB" sz="1000" dirty="0"/>
          </a:p>
          <a:p>
            <a:pPr lvl="1"/>
            <a:r>
              <a:rPr lang="en-GB" dirty="0"/>
              <a:t>Badges are optional for remote attendees (you have to make your own)</a:t>
            </a:r>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93571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60645</TotalTime>
  <Words>3941</Words>
  <Application>Microsoft Office PowerPoint</Application>
  <PresentationFormat>Widescreen</PresentationFormat>
  <Paragraphs>375</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Lucida Grande</vt:lpstr>
      <vt:lpstr>Monotype Sorts</vt:lpstr>
      <vt:lpstr>Open Sans</vt:lpstr>
      <vt:lpstr>Times New Roman</vt:lpstr>
      <vt:lpstr>Wingdings</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Hybrid Meeting Conduct: Other</vt:lpstr>
      <vt:lpstr>Time Management</vt:lpstr>
      <vt:lpstr>Additional Reminders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Approvals of Minutes</vt:lpstr>
      <vt:lpstr>Session Objectives</vt:lpstr>
      <vt:lpstr>5.2.b Scope of the project (As approved):</vt:lpstr>
      <vt:lpstr>PowerPoint Presentation</vt:lpstr>
      <vt:lpstr>Editor’s Corner</vt:lpstr>
      <vt:lpstr>Comment Resolution</vt:lpstr>
      <vt:lpstr>Overview of Comments</vt:lpstr>
      <vt:lpstr>Comment Resolution Reminders</vt:lpstr>
      <vt:lpstr>Valid Comment Resolution Status</vt:lpstr>
      <vt:lpstr>Rejecting a comment correctly</vt:lpstr>
      <vt:lpstr>Rejecting a comment correctly: Detail</vt:lpstr>
      <vt:lpstr>General Guidelines</vt:lpstr>
      <vt:lpstr>Recess</vt:lpstr>
      <vt:lpstr>Resume from Recess</vt:lpstr>
      <vt:lpstr>Participants have a duty to inform the IEEE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1300</cp:revision>
  <cp:lastPrinted>2000-07-07T01:25:49Z</cp:lastPrinted>
  <dcterms:created xsi:type="dcterms:W3CDTF">1999-06-22T06:24:01Z</dcterms:created>
  <dcterms:modified xsi:type="dcterms:W3CDTF">2024-09-10T00:19:14Z</dcterms:modified>
  <cp:category/>
</cp:coreProperties>
</file>