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80" r:id="rId10"/>
    <p:sldId id="2381"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Lst>
        </p14:section>
        <p14:section name="Closing Slide" id="{17524BA6-C3AC-EE4D-BA9D-E46A8CDB0646}">
          <p14:sldIdLst>
            <p14:sldId id="2380"/>
            <p14:sldId id="23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68" d="100"/>
          <a:sy n="68" d="100"/>
        </p:scale>
        <p:origin x="54" y="69"/>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15011C8F-09E2-484A-A25C-5DBBFE928D75}"/>
    <pc:docChg chg="undo custSel addSld modSld modMainMaster modSection">
      <pc:chgData name="Phil Beecher" userId="8e59e9d451c39ba5" providerId="LiveId" clId="{15011C8F-09E2-484A-A25C-5DBBFE928D75}" dt="2024-09-13T00:58:58.267" v="273" actId="313"/>
      <pc:docMkLst>
        <pc:docMk/>
      </pc:docMkLst>
      <pc:sldChg chg="modSp mod">
        <pc:chgData name="Phil Beecher" userId="8e59e9d451c39ba5" providerId="LiveId" clId="{15011C8F-09E2-484A-A25C-5DBBFE928D75}" dt="2024-09-13T00:58:58.267" v="273" actId="313"/>
        <pc:sldMkLst>
          <pc:docMk/>
          <pc:sldMk cId="515066158" sldId="2380"/>
        </pc:sldMkLst>
        <pc:spChg chg="mod">
          <ac:chgData name="Phil Beecher" userId="8e59e9d451c39ba5" providerId="LiveId" clId="{15011C8F-09E2-484A-A25C-5DBBFE928D75}" dt="2024-09-13T00:58:58.267" v="273" actId="313"/>
          <ac:spMkLst>
            <pc:docMk/>
            <pc:sldMk cId="515066158" sldId="2380"/>
            <ac:spMk id="21510" creationId="{00000000-0000-0000-0000-000000000000}"/>
          </ac:spMkLst>
        </pc:spChg>
      </pc:sldChg>
      <pc:sldChg chg="modSp add mod">
        <pc:chgData name="Phil Beecher" userId="8e59e9d451c39ba5" providerId="LiveId" clId="{15011C8F-09E2-484A-A25C-5DBBFE928D75}" dt="2024-09-13T00:57:31.489" v="233" actId="14100"/>
        <pc:sldMkLst>
          <pc:docMk/>
          <pc:sldMk cId="2749884387" sldId="2381"/>
        </pc:sldMkLst>
        <pc:spChg chg="mod">
          <ac:chgData name="Phil Beecher" userId="8e59e9d451c39ba5" providerId="LiveId" clId="{15011C8F-09E2-484A-A25C-5DBBFE928D75}" dt="2024-09-13T00:57:31.489" v="233" actId="14100"/>
          <ac:spMkLst>
            <pc:docMk/>
            <pc:sldMk cId="2749884387" sldId="2381"/>
            <ac:spMk id="21509" creationId="{00000000-0000-0000-0000-000000000000}"/>
          </ac:spMkLst>
        </pc:spChg>
        <pc:spChg chg="mod">
          <ac:chgData name="Phil Beecher" userId="8e59e9d451c39ba5" providerId="LiveId" clId="{15011C8F-09E2-484A-A25C-5DBBFE928D75}" dt="2024-09-13T00:52:35.218" v="218" actId="14100"/>
          <ac:spMkLst>
            <pc:docMk/>
            <pc:sldMk cId="2749884387" sldId="2381"/>
            <ac:spMk id="21510" creationId="{00000000-0000-0000-0000-000000000000}"/>
          </ac:spMkLst>
        </pc:spChg>
      </pc:sldChg>
      <pc:sldMasterChg chg="modSp mod">
        <pc:chgData name="Phil Beecher" userId="8e59e9d451c39ba5" providerId="LiveId" clId="{15011C8F-09E2-484A-A25C-5DBBFE928D75}" dt="2024-09-13T00:46:25.981" v="1" actId="20577"/>
        <pc:sldMasterMkLst>
          <pc:docMk/>
          <pc:sldMasterMk cId="0" sldId="2147483648"/>
        </pc:sldMasterMkLst>
        <pc:spChg chg="mod">
          <ac:chgData name="Phil Beecher" userId="8e59e9d451c39ba5" providerId="LiveId" clId="{15011C8F-09E2-484A-A25C-5DBBFE928D75}" dt="2024-09-13T00:46:25.981" v="1"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September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0774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802.15-24-0461-01-0mag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September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September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7 September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September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455613"/>
          </a:xfrm>
        </p:spPr>
        <p:txBody>
          <a:bodyPr/>
          <a:lstStyle/>
          <a:p>
            <a:r>
              <a:rPr lang="en-US" sz="3200" b="1" dirty="0">
                <a:latin typeface="Calibri" panose="020F0502020204030204" pitchFamily="34" charset="0"/>
                <a:ea typeface="ＭＳ Ｐゴシック" charset="0"/>
                <a:cs typeface="Calibri" panose="020F0502020204030204" pitchFamily="34" charset="0"/>
              </a:rPr>
              <a:t>WG Motion</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381000" y="990600"/>
            <a:ext cx="11430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r>
              <a:rPr lang="en-GB" sz="2400" dirty="0">
                <a:latin typeface="+mn-lt"/>
              </a:rPr>
              <a:t>802.15 WG approves the following resolution to comment CN1 contained in document ISO/IEC JTC 1/SC 6 N 18278, "Summary of Voting on Submission of IEEE 802.15.7-2018", and requests LMSC approval to submit the comment resolution to ISO/IEC JTC 1 /SC6.</a:t>
            </a:r>
          </a:p>
          <a:p>
            <a:endParaRPr lang="en-GB" sz="2400" dirty="0">
              <a:latin typeface="+mn-lt"/>
            </a:endParaRPr>
          </a:p>
          <a:p>
            <a:r>
              <a:rPr lang="en-GB" sz="2400" dirty="0">
                <a:latin typeface="+mn-lt"/>
              </a:rPr>
              <a:t>Comment Resolution: Reject</a:t>
            </a:r>
          </a:p>
          <a:p>
            <a:r>
              <a:rPr lang="en-GB" sz="2400" dirty="0">
                <a:latin typeface="+mn-lt"/>
              </a:rPr>
              <a:t>Reason for Rejection: AES-CCM* is a widely used security algorithm and was chosen for its proven strength and interoperability. Minimum protocol level interoperability is ensured by having a mandatory-to-implement algorithm, but this does not preclude the use of national and regional algorithms within IEEE 802.15.7-2018.</a:t>
            </a:r>
          </a:p>
          <a:p>
            <a:endParaRPr lang="en-GB" sz="2400" dirty="0">
              <a:latin typeface="+mn-lt"/>
            </a:endParaRPr>
          </a:p>
          <a:p>
            <a:r>
              <a:rPr lang="en-GB" sz="2400" dirty="0">
                <a:latin typeface="+mn-lt"/>
              </a:rPr>
              <a:t>Moved: Phil Beecher</a:t>
            </a:r>
          </a:p>
          <a:p>
            <a:r>
              <a:rPr lang="en-GB" sz="2400" dirty="0">
                <a:latin typeface="+mn-lt"/>
              </a:rPr>
              <a:t>Seconded: Ann Krieger</a:t>
            </a:r>
            <a:endParaRPr lang="en-US" sz="1600" dirty="0">
              <a:latin typeface="+mn-lt"/>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74988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FDECB7C-9DA2-F1F6-B8FD-95730F4001F9}"/>
              </a:ext>
            </a:extLst>
          </p:cNvPr>
          <p:cNvGraphicFramePr>
            <a:graphicFrameLocks noChangeAspect="1"/>
          </p:cNvGraphicFramePr>
          <p:nvPr>
            <p:extLst>
              <p:ext uri="{D42A27DB-BD31-4B8C-83A1-F6EECF244321}">
                <p14:modId xmlns:p14="http://schemas.microsoft.com/office/powerpoint/2010/main" val="2215252304"/>
              </p:ext>
            </p:extLst>
          </p:nvPr>
        </p:nvGraphicFramePr>
        <p:xfrm>
          <a:off x="1500629" y="685800"/>
          <a:ext cx="9190741" cy="5189538"/>
        </p:xfrm>
        <a:graphic>
          <a:graphicData uri="http://schemas.openxmlformats.org/presentationml/2006/ole">
            <mc:AlternateContent xmlns:mc="http://schemas.openxmlformats.org/markup-compatibility/2006">
              <mc:Choice xmlns:v="urn:schemas-microsoft-com:vml" Requires="v">
                <p:oleObj name="Worksheet" r:id="rId2" imgW="13815918" imgH="7800975" progId="Excel.Sheet.12">
                  <p:embed/>
                </p:oleObj>
              </mc:Choice>
              <mc:Fallback>
                <p:oleObj name="Worksheet" r:id="rId2" imgW="13815918" imgH="7800975" progId="Excel.Sheet.12">
                  <p:embed/>
                  <p:pic>
                    <p:nvPicPr>
                      <p:cNvPr id="3" name="Object 2">
                        <a:extLst>
                          <a:ext uri="{FF2B5EF4-FFF2-40B4-BE49-F238E27FC236}">
                            <a16:creationId xmlns:a16="http://schemas.microsoft.com/office/drawing/2014/main" id="{BFDECB7C-9DA2-F1F6-B8FD-95730F4001F9}"/>
                          </a:ext>
                        </a:extLst>
                      </p:cNvPr>
                      <p:cNvPicPr/>
                      <p:nvPr/>
                    </p:nvPicPr>
                    <p:blipFill>
                      <a:blip r:embed="rId3"/>
                      <a:stretch>
                        <a:fillRect/>
                      </a:stretch>
                    </p:blipFill>
                    <p:spPr>
                      <a:xfrm>
                        <a:off x="1500629" y="685800"/>
                        <a:ext cx="9190741" cy="518953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1" name="Oval 10">
            <a:extLst>
              <a:ext uri="{FF2B5EF4-FFF2-40B4-BE49-F238E27FC236}">
                <a16:creationId xmlns:a16="http://schemas.microsoft.com/office/drawing/2014/main" id="{53180258-1EFD-8D49-76FA-51C685316D65}"/>
              </a:ext>
            </a:extLst>
          </p:cNvPr>
          <p:cNvSpPr/>
          <p:nvPr/>
        </p:nvSpPr>
        <p:spPr bwMode="auto">
          <a:xfrm>
            <a:off x="8382000" y="2650187"/>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4634498" y="2057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comments received on 802.15 submissions to JTC1</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Motion Templates 15-23-0506-03-0mag</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Website Management (standing item)</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Thursday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Tuesday topics continued.</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AutoNum type="arabicPeriod"/>
            </a:pPr>
            <a:r>
              <a:rPr lang="en-US" sz="2400" dirty="0">
                <a:latin typeface="Calibri" panose="020F0502020204030204" pitchFamily="34" charset="0"/>
                <a:cs typeface="Calibri" panose="020F0502020204030204" pitchFamily="34" charset="0"/>
              </a:rPr>
              <a:t>Resolved comment received from ISO/IEC JTC1/SC6 – motion on next slide </a:t>
            </a:r>
          </a:p>
          <a:p>
            <a:pPr marL="457200" lvl="2" indent="-457200">
              <a:spcAft>
                <a:spcPts val="300"/>
              </a:spcAft>
              <a:buAutoNum type="arabicPeriod"/>
            </a:pPr>
            <a:r>
              <a:rPr lang="en-US" sz="2400" dirty="0">
                <a:latin typeface="Calibri" panose="020F0502020204030204" pitchFamily="34" charset="0"/>
                <a:cs typeface="Calibri" panose="020F0502020204030204" pitchFamily="34" charset="0"/>
              </a:rPr>
              <a:t>Reviewed and Updated Example Motions</a:t>
            </a:r>
          </a:p>
          <a:p>
            <a:pPr marL="457200" lvl="2" indent="-457200">
              <a:spcAft>
                <a:spcPts val="300"/>
              </a:spcAft>
              <a:buAutoNum type="arabicPeriod"/>
            </a:pPr>
            <a:r>
              <a:rPr lang="en-US" sz="2400" dirty="0">
                <a:latin typeface="Calibri" panose="020F0502020204030204" pitchFamily="34" charset="0"/>
                <a:cs typeface="Calibri" panose="020F0502020204030204" pitchFamily="34" charset="0"/>
              </a:rPr>
              <a:t>Reviewed and Updated Project Task list template</a:t>
            </a:r>
          </a:p>
          <a:p>
            <a:pPr marL="457200" lvl="2" indent="-457200">
              <a:spcAft>
                <a:spcPts val="300"/>
              </a:spcAft>
              <a:buAutoNum type="arabicPeriod"/>
            </a:pPr>
            <a:r>
              <a:rPr lang="en-US" sz="2400" dirty="0">
                <a:latin typeface="Calibri" panose="020F0502020204030204" pitchFamily="34" charset="0"/>
                <a:cs typeface="Calibri" panose="020F0502020204030204" pitchFamily="34" charset="0"/>
              </a:rPr>
              <a:t>Updated </a:t>
            </a:r>
            <a:r>
              <a:rPr lang="en-US" sz="2400">
                <a:latin typeface="Calibri" panose="020F0502020204030204" pitchFamily="34" charset="0"/>
                <a:cs typeface="Calibri" panose="020F0502020204030204" pitchFamily="34" charset="0"/>
              </a:rPr>
              <a:t>the “LMSC to RevCom” template</a:t>
            </a:r>
            <a:endParaRPr lang="en-US" sz="2400" dirty="0">
              <a:latin typeface="Calibri" panose="020F0502020204030204" pitchFamily="34" charset="0"/>
              <a:cs typeface="Calibri" panose="020F0502020204030204" pitchFamily="34" charset="0"/>
            </a:endParaRPr>
          </a:p>
          <a:p>
            <a:pPr marL="457200" lvl="2" indent="-457200">
              <a:spcAft>
                <a:spcPts val="300"/>
              </a:spcAft>
              <a:buAutoNum type="arabicPeriod"/>
            </a:pPr>
            <a:r>
              <a:rPr lang="en-US" sz="2400" dirty="0">
                <a:latin typeface="Calibri" panose="020F0502020204030204" pitchFamily="34" charset="0"/>
                <a:cs typeface="Calibri" panose="020F0502020204030204" pitchFamily="34" charset="0"/>
              </a:rPr>
              <a:t>Prepared “Call for Proposals” Template document</a:t>
            </a:r>
          </a:p>
          <a:p>
            <a:pPr marL="457200" lvl="2" indent="-457200">
              <a:spcAft>
                <a:spcPts val="300"/>
              </a:spcAft>
              <a:buAutoNum type="arabicPeriod"/>
            </a:pPr>
            <a:r>
              <a:rPr lang="en-US" sz="2400" dirty="0">
                <a:latin typeface="Calibri" panose="020F0502020204030204" pitchFamily="34" charset="0"/>
                <a:cs typeface="Calibri" panose="020F0502020204030204" pitchFamily="34" charset="0"/>
              </a:rPr>
              <a:t>Updates to website – standing agenda item</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72269</TotalTime>
  <Words>1065</Words>
  <Application>Microsoft Office PowerPoint</Application>
  <PresentationFormat>Widescreen</PresentationFormat>
  <Paragraphs>123</Paragraphs>
  <Slides>10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Achievements</vt:lpstr>
      <vt:lpstr>WG Motion</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1140</cp:revision>
  <cp:lastPrinted>2016-07-25T16:00:41Z</cp:lastPrinted>
  <dcterms:created xsi:type="dcterms:W3CDTF">2009-07-12T16:25:16Z</dcterms:created>
  <dcterms:modified xsi:type="dcterms:W3CDTF">2024-09-13T00:59:03Z</dcterms:modified>
  <cp:category/>
</cp:coreProperties>
</file>