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2" r:id="rId16"/>
    <p:sldId id="1067" r:id="rId17"/>
    <p:sldId id="1060" r:id="rId18"/>
    <p:sldId id="1061" r:id="rId19"/>
    <p:sldId id="1068" r:id="rId20"/>
    <p:sldId id="1069"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24" d="100"/>
          <a:sy n="124" d="100"/>
        </p:scale>
        <p:origin x="102" y="35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doc.:IEEE802.15-24-0450r2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evelopment.standards.ieee.org/myproject-web/app#manageballots/10241?ballotViewType=myballot&amp;scrollToComments=tru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2024-08-31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HST</a:t>
            </a:r>
          </a:p>
          <a:p>
            <a:r>
              <a:rPr lang="en-US" dirty="0"/>
              <a:t>Wednesday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fontScale="92500" lnSpcReduction="10000"/>
          </a:bodyPr>
          <a:lstStyle/>
          <a:p>
            <a:r>
              <a:rPr lang="en-US" dirty="0"/>
              <a:t>Start of SA Ballot delayed due to motion issue with EC</a:t>
            </a:r>
          </a:p>
          <a:p>
            <a:endParaRPr lang="en-US" dirty="0"/>
          </a:p>
          <a:p>
            <a:r>
              <a:rPr lang="en-US" dirty="0"/>
              <a:t>LMSC Motion to initiate SA Ballot</a:t>
            </a:r>
          </a:p>
          <a:p>
            <a:endParaRPr lang="en-US" dirty="0"/>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Approve sending P802.16t D4.0 to Standards Association Ballot.</a:t>
            </a:r>
          </a:p>
          <a:p>
            <a:pPr lvl="1" fontAlgn="ctr">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Confirm the CSD for P802.16t in ec-19-0222-00-ACSD.</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 </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Moved by: Clint Powell</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Seconded by: Tim Godfrey</a:t>
            </a:r>
          </a:p>
          <a:p>
            <a:pPr lvl="1">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The WG15 package supporting this motion can be found at:</a:t>
            </a:r>
            <a:br>
              <a:rPr lang="en-US" dirty="0">
                <a:solidFill>
                  <a:srgbClr val="000000"/>
                </a:solidFill>
                <a:effectLst/>
                <a:latin typeface="Times New Roman" panose="02020603050405020304" pitchFamily="18" charset="0"/>
                <a:cs typeface="Times New Roman" panose="02020603050405020304" pitchFamily="18" charset="0"/>
              </a:rPr>
            </a:br>
            <a:r>
              <a:rPr lang="en-US" dirty="0">
                <a:solidFill>
                  <a:srgbClr val="000000"/>
                </a:solidFill>
                <a:effectLst/>
                <a:latin typeface="Times New Roman" panose="02020603050405020304" pitchFamily="18" charset="0"/>
                <a:cs typeface="Times New Roman" panose="02020603050405020304" pitchFamily="18" charset="0"/>
              </a:rPr>
              <a:t>	15-24-0367-03-016t</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pPr lvl="1"/>
            <a:endParaRPr lang="en-US" dirty="0"/>
          </a:p>
          <a:p>
            <a:pPr lvl="1"/>
            <a:endParaRPr lang="en-US" dirty="0"/>
          </a:p>
          <a:p>
            <a:pPr lvl="1"/>
            <a:r>
              <a:rPr lang="en-US" dirty="0"/>
              <a:t>No comments on SA Ballot D4.0 at this point from TG participants</a:t>
            </a:r>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1A4E-844A-F9D6-4000-3B784C4DED89}"/>
              </a:ext>
            </a:extLst>
          </p:cNvPr>
          <p:cNvSpPr>
            <a:spLocks noGrp="1"/>
          </p:cNvSpPr>
          <p:nvPr>
            <p:ph type="title"/>
          </p:nvPr>
        </p:nvSpPr>
        <p:spPr/>
        <p:txBody>
          <a:bodyPr/>
          <a:lstStyle/>
          <a:p>
            <a:r>
              <a:rPr lang="en-US" dirty="0"/>
              <a:t>Discussion on MEC Review</a:t>
            </a:r>
          </a:p>
        </p:txBody>
      </p:sp>
      <p:sp>
        <p:nvSpPr>
          <p:cNvPr id="3" name="Content Placeholder 2">
            <a:extLst>
              <a:ext uri="{FF2B5EF4-FFF2-40B4-BE49-F238E27FC236}">
                <a16:creationId xmlns:a16="http://schemas.microsoft.com/office/drawing/2014/main" id="{D269AF04-B72E-6454-0DA5-BE682F250F5A}"/>
              </a:ext>
            </a:extLst>
          </p:cNvPr>
          <p:cNvSpPr>
            <a:spLocks noGrp="1"/>
          </p:cNvSpPr>
          <p:nvPr>
            <p:ph idx="1"/>
          </p:nvPr>
        </p:nvSpPr>
        <p:spPr/>
        <p:txBody>
          <a:bodyPr>
            <a:normAutofit fontScale="92500" lnSpcReduction="10000"/>
          </a:bodyPr>
          <a:lstStyle/>
          <a:p>
            <a:r>
              <a:rPr lang="en-US" dirty="0"/>
              <a:t>Update of Front Matter</a:t>
            </a:r>
          </a:p>
          <a:p>
            <a:r>
              <a:rPr lang="en-US" dirty="0"/>
              <a:t>Verify use of inclusive language</a:t>
            </a:r>
          </a:p>
          <a:p>
            <a:r>
              <a:rPr lang="en-US" dirty="0"/>
              <a:t>Verify figures are supplied in separate file – put in the folder with </a:t>
            </a:r>
            <a:r>
              <a:rPr lang="en-US" dirty="0" err="1"/>
              <a:t>Framemaker</a:t>
            </a:r>
            <a:r>
              <a:rPr lang="en-US" dirty="0"/>
              <a:t> and Visio Files. Make available to Michelle Turner</a:t>
            </a:r>
          </a:p>
          <a:p>
            <a:endParaRPr lang="en-US" dirty="0"/>
          </a:p>
          <a:p>
            <a:r>
              <a:rPr lang="en-US" dirty="0"/>
              <a:t>Incremental draft version with MEC changes will be D4.1</a:t>
            </a:r>
          </a:p>
          <a:p>
            <a:endParaRPr lang="en-US" dirty="0"/>
          </a:p>
          <a:p>
            <a:r>
              <a:rPr lang="en-US" dirty="0"/>
              <a:t>Review process for uploading comments to SA Ballot page </a:t>
            </a:r>
            <a:r>
              <a:rPr lang="en-US" dirty="0">
                <a:hlinkClick r:id="rId2"/>
              </a:rPr>
              <a:t>https://development.standards.ieee.org/myproject-web/app#manageballots/10241?ballotViewType=myballot&amp;scrollToComments=true</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14DF03B5-524D-D6BC-040E-0101C4A81C23}"/>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B1F8B38-FE4C-E510-C473-E90E00B1895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05564E6-478E-91DB-B180-3DD592F5AB2B}"/>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10202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P802.15.16t_D04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Approved with Unanimous Consent</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October 8, 8am PDT, 11am EDT</a:t>
            </a:r>
          </a:p>
          <a:p>
            <a:r>
              <a:rPr lang="en-US" dirty="0"/>
              <a:t>https://epri.webex.com/epri/j.php?MTID=m0842e3adb4c88d16e2df173bde1b57d1</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TextBox 20">
            <a:extLst>
              <a:ext uri="{FF2B5EF4-FFF2-40B4-BE49-F238E27FC236}">
                <a16:creationId xmlns:a16="http://schemas.microsoft.com/office/drawing/2014/main" id="{D7502D4F-E92F-8BF8-992D-8FAFA0B01CF1}"/>
              </a:ext>
            </a:extLst>
          </p:cNvPr>
          <p:cNvSpPr txBox="1"/>
          <p:nvPr/>
        </p:nvSpPr>
        <p:spPr>
          <a:xfrm>
            <a:off x="859331" y="3581400"/>
            <a:ext cx="7543800" cy="2516073"/>
          </a:xfrm>
          <a:prstGeom prst="rect">
            <a:avLst/>
          </a:prstGeom>
          <a:noFill/>
        </p:spPr>
        <p:txBody>
          <a:bodyPr wrap="square">
            <a:spAutoFit/>
          </a:bodyPr>
          <a:lstStyle/>
          <a:p>
            <a:r>
              <a:rPr lang="en-US" sz="1000" dirty="0"/>
              <a:t>Meeting</a:t>
            </a:r>
            <a:r>
              <a:rPr lang="en-US" sz="1050" dirty="0"/>
              <a:t> number: 	2432 356 7994 </a:t>
            </a:r>
          </a:p>
          <a:p>
            <a:r>
              <a:rPr lang="en-US" sz="1050" dirty="0"/>
              <a:t>Meeting password: PgzXpwyd526  </a:t>
            </a:r>
          </a:p>
          <a:p>
            <a:r>
              <a:rPr lang="en-US" sz="1050" dirty="0"/>
              <a:t> </a:t>
            </a:r>
          </a:p>
          <a:p>
            <a:r>
              <a:rPr lang="en-US" sz="1050" dirty="0"/>
              <a:t>Join from a video system or application</a:t>
            </a:r>
          </a:p>
          <a:p>
            <a:r>
              <a:rPr lang="en-US" sz="1050" dirty="0"/>
              <a:t>Dial 24323567994@epri.webex.com  </a:t>
            </a:r>
          </a:p>
          <a:p>
            <a:r>
              <a:rPr lang="en-US" sz="1050" dirty="0"/>
              <a:t>You can also dial 173.243.2.68 and enter your meeting number. </a:t>
            </a:r>
          </a:p>
          <a:p>
            <a:r>
              <a:rPr lang="en-US" sz="1050" dirty="0"/>
              <a:t> </a:t>
            </a:r>
          </a:p>
          <a:p>
            <a:r>
              <a:rPr lang="en-US" sz="1050" dirty="0"/>
              <a:t>Tap to join from a mobile device (attendees only)   </a:t>
            </a:r>
          </a:p>
          <a:p>
            <a:r>
              <a:rPr lang="en-US" sz="1050" dirty="0"/>
              <a:t>+1-855-797-9485,,24323567994## US Toll free   </a:t>
            </a:r>
          </a:p>
          <a:p>
            <a:r>
              <a:rPr lang="en-US" sz="1050" dirty="0"/>
              <a:t>+1-415-655-0002,,24323567994## US Toll  </a:t>
            </a:r>
          </a:p>
          <a:p>
            <a:endParaRPr lang="en-US" sz="1050" dirty="0"/>
          </a:p>
          <a:p>
            <a:r>
              <a:rPr lang="en-US" sz="1050" dirty="0"/>
              <a:t>Join by phone   </a:t>
            </a:r>
          </a:p>
          <a:p>
            <a:r>
              <a:rPr lang="en-US" sz="1050" dirty="0"/>
              <a:t>+1-855-797-9485 US Toll free   </a:t>
            </a:r>
          </a:p>
          <a:p>
            <a:r>
              <a:rPr lang="en-US" sz="1050" dirty="0"/>
              <a:t>+1-415-655-0002 US Toll   </a:t>
            </a:r>
          </a:p>
          <a:p>
            <a:r>
              <a:rPr lang="en-US" sz="1050" dirty="0"/>
              <a:t>Global call-in numbers  |  Toll-free calling restrictions</a:t>
            </a:r>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20000"/>
          </a:bodyPr>
          <a:lstStyle/>
          <a:p>
            <a:r>
              <a:rPr lang="en-US" dirty="0"/>
              <a:t>All MEC comments have been addressed in D4.1</a:t>
            </a:r>
          </a:p>
          <a:p>
            <a:r>
              <a:rPr lang="en-US" dirty="0"/>
              <a:t>SA Ballot Closes on Oct 4</a:t>
            </a:r>
            <a:r>
              <a:rPr lang="en-US" baseline="30000" dirty="0"/>
              <a:t>th</a:t>
            </a:r>
          </a:p>
          <a:p>
            <a:endParaRPr lang="en-US" dirty="0"/>
          </a:p>
          <a:p>
            <a:r>
              <a:rPr lang="en-US" dirty="0"/>
              <a:t>CRG scheduled for October 8</a:t>
            </a:r>
            <a:r>
              <a:rPr lang="en-US" baseline="30000" dirty="0"/>
              <a:t>th</a:t>
            </a:r>
            <a:r>
              <a:rPr lang="en-US" dirty="0"/>
              <a:t>. </a:t>
            </a:r>
          </a:p>
          <a:p>
            <a:endParaRPr lang="en-US" dirty="0"/>
          </a:p>
          <a:p>
            <a:r>
              <a:rPr lang="en-US" dirty="0"/>
              <a:t>If all comments can be addressed in CRG, start process to develop D5.0</a:t>
            </a:r>
          </a:p>
          <a:p>
            <a:r>
              <a:rPr lang="en-US" dirty="0"/>
              <a:t>Otherwise, continue resolving comments in November and develop D5.0 for first SA Recirculation. </a:t>
            </a:r>
          </a:p>
          <a:p>
            <a:r>
              <a:rPr lang="en-US" dirty="0"/>
              <a:t>If recirculation is clean (no new or remaining negative votes) then move to forward to RevCom for final approval in December LMSC meeting </a:t>
            </a:r>
          </a:p>
          <a:p>
            <a:pPr lvl="1"/>
            <a:r>
              <a:rPr lang="en-US" dirty="0"/>
              <a:t>May be conditional if recirculation is still underway. </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7148-75B8-60D8-0090-F66F6E0BCBDF}"/>
              </a:ext>
            </a:extLst>
          </p:cNvPr>
          <p:cNvSpPr>
            <a:spLocks noGrp="1"/>
          </p:cNvSpPr>
          <p:nvPr>
            <p:ph type="title"/>
          </p:nvPr>
        </p:nvSpPr>
        <p:spPr/>
        <p:txBody>
          <a:bodyPr/>
          <a:lstStyle/>
          <a:p>
            <a:r>
              <a:rPr lang="en-US" dirty="0"/>
              <a:t>PAR Extension on NesCom Agenda </a:t>
            </a:r>
          </a:p>
        </p:txBody>
      </p:sp>
      <p:pic>
        <p:nvPicPr>
          <p:cNvPr id="8" name="Content Placeholder 7">
            <a:extLst>
              <a:ext uri="{FF2B5EF4-FFF2-40B4-BE49-F238E27FC236}">
                <a16:creationId xmlns:a16="http://schemas.microsoft.com/office/drawing/2014/main" id="{6FCB310B-DAF6-F2DC-367B-9514429C1036}"/>
              </a:ext>
            </a:extLst>
          </p:cNvPr>
          <p:cNvPicPr>
            <a:picLocks noGrp="1" noChangeAspect="1"/>
          </p:cNvPicPr>
          <p:nvPr>
            <p:ph idx="1"/>
          </p:nvPr>
        </p:nvPicPr>
        <p:blipFill>
          <a:blip r:embed="rId2"/>
          <a:stretch>
            <a:fillRect/>
          </a:stretch>
        </p:blipFill>
        <p:spPr>
          <a:xfrm>
            <a:off x="838200" y="2986830"/>
            <a:ext cx="10515600" cy="2028927"/>
          </a:xfrm>
        </p:spPr>
      </p:pic>
      <p:sp>
        <p:nvSpPr>
          <p:cNvPr id="4" name="Date Placeholder 3">
            <a:extLst>
              <a:ext uri="{FF2B5EF4-FFF2-40B4-BE49-F238E27FC236}">
                <a16:creationId xmlns:a16="http://schemas.microsoft.com/office/drawing/2014/main" id="{E9B1E274-3D1E-7445-E440-03444C991D4C}"/>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D2FEF031-3556-3FE5-0CD1-C40A1E7DC5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2439253-EAEC-31EF-DE91-E2A32ECD5C5D}"/>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4115779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normAutofit fontScale="55000" lnSpcReduction="20000"/>
          </a:bodyPr>
          <a:lstStyle/>
          <a:p>
            <a:r>
              <a:rPr lang="en-US" dirty="0"/>
              <a:t>After approval of TG16t amendment, plan to initiate a revision PAR to develop a revision to 802.16.  (possibly to be 802.16-2025)</a:t>
            </a:r>
          </a:p>
          <a:p>
            <a:pPr lvl="1"/>
            <a:r>
              <a:rPr lang="en-US" dirty="0"/>
              <a:t>Project to be call 802.16rev5</a:t>
            </a:r>
          </a:p>
          <a:p>
            <a:r>
              <a:rPr lang="en-US" dirty="0"/>
              <a:t>Motion for WG:</a:t>
            </a:r>
          </a:p>
          <a:p>
            <a:r>
              <a:rPr lang="en-US" dirty="0"/>
              <a:t>Move that the chair and editor of 802.15 WG prepares a revision PAR for 802.16-2017 and submits it on the LMSC Agenda for approval at the November 2024 Plenary. </a:t>
            </a:r>
          </a:p>
          <a:p>
            <a:r>
              <a:rPr lang="en-US" dirty="0"/>
              <a:t>TG Motion</a:t>
            </a:r>
          </a:p>
          <a:p>
            <a:pPr lvl="1"/>
            <a:r>
              <a:rPr lang="en-US" dirty="0"/>
              <a:t>Approved with unanimous consent</a:t>
            </a:r>
          </a:p>
          <a:p>
            <a:endParaRPr lang="en-US" dirty="0"/>
          </a:p>
          <a:p>
            <a:r>
              <a:rPr lang="en-US" dirty="0"/>
              <a:t>Draft Revision PAR created – Uploaded to Mentor as “15-24-0519-00-</a:t>
            </a:r>
            <a:r>
              <a:rPr lang="da-DK" dirty="0"/>
              <a:t>Draft Revision PAR for 802.16-2017.pdf”</a:t>
            </a:r>
            <a:endParaRPr lang="en-US" dirty="0"/>
          </a:p>
          <a:p>
            <a:endParaRPr lang="en-US" dirty="0"/>
          </a:p>
          <a:p>
            <a:r>
              <a:rPr lang="en-US" dirty="0"/>
              <a:t>Revision PAR to be submitted in November.  Get on LMSC Consent Agenda, no Coexistence Assessment Document. </a:t>
            </a:r>
          </a:p>
          <a:p>
            <a:r>
              <a:rPr lang="en-US" dirty="0"/>
              <a:t>NesCom meets January 29, 2025</a:t>
            </a:r>
          </a:p>
          <a:p>
            <a:endParaRPr lang="en-US" dirty="0"/>
          </a:p>
          <a:p>
            <a:r>
              <a:rPr lang="en-US" dirty="0"/>
              <a:t>Harmonization – contact AAR, ARENA with a liaison letter and see if they are interested in harmonization once revision PAR start.</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864516471"/>
              </p:ext>
            </p:extLst>
          </p:nvPr>
        </p:nvGraphicFramePr>
        <p:xfrm>
          <a:off x="1371600" y="1190819"/>
          <a:ext cx="9220200" cy="4607658"/>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a:tc>
                <a:tc>
                  <a:txBody>
                    <a:bodyPr/>
                    <a:lstStyle/>
                    <a:p>
                      <a:r>
                        <a:rPr lang="en-US" sz="1800" dirty="0"/>
                        <a:t>Date</a:t>
                      </a:r>
                    </a:p>
                  </a:txBody>
                  <a:tcPr/>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a:tc>
                <a:tc>
                  <a:txBody>
                    <a:bodyPr/>
                    <a:lstStyle/>
                    <a:p>
                      <a:r>
                        <a:rPr lang="en-US" sz="1800" dirty="0">
                          <a:solidFill>
                            <a:schemeClr val="bg1">
                              <a:lumMod val="65000"/>
                            </a:schemeClr>
                          </a:solidFill>
                        </a:rPr>
                        <a:t>Jan 2020</a:t>
                      </a:r>
                    </a:p>
                  </a:txBody>
                  <a:tcPr/>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a:tc>
                <a:tc>
                  <a:txBody>
                    <a:bodyPr/>
                    <a:lstStyle/>
                    <a:p>
                      <a:r>
                        <a:rPr lang="en-US" sz="1800" dirty="0">
                          <a:solidFill>
                            <a:schemeClr val="bg1">
                              <a:lumMod val="75000"/>
                            </a:schemeClr>
                          </a:solidFill>
                        </a:rPr>
                        <a:t>April 2021</a:t>
                      </a:r>
                    </a:p>
                  </a:txBody>
                  <a:tcPr/>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a:tc>
                <a:tc>
                  <a:txBody>
                    <a:bodyPr/>
                    <a:lstStyle/>
                    <a:p>
                      <a:r>
                        <a:rPr lang="en-US" sz="1800" dirty="0">
                          <a:solidFill>
                            <a:schemeClr val="bg1">
                              <a:lumMod val="65000"/>
                            </a:schemeClr>
                          </a:solidFill>
                        </a:rPr>
                        <a:t>Jan 2022</a:t>
                      </a:r>
                    </a:p>
                  </a:txBody>
                  <a:tcPr/>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a:tc>
                <a:tc>
                  <a:txBody>
                    <a:bodyPr/>
                    <a:lstStyle/>
                    <a:p>
                      <a:endParaRPr lang="en-US" sz="1800" dirty="0">
                        <a:solidFill>
                          <a:schemeClr val="bg1">
                            <a:lumMod val="65000"/>
                          </a:schemeClr>
                        </a:solidFill>
                      </a:endParaRPr>
                    </a:p>
                  </a:txBody>
                  <a:tcPr/>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a:tc>
                <a:tc>
                  <a:txBody>
                    <a:bodyPr/>
                    <a:lstStyle/>
                    <a:p>
                      <a:r>
                        <a:rPr lang="en-US" sz="1800" dirty="0">
                          <a:solidFill>
                            <a:schemeClr val="bg1">
                              <a:lumMod val="65000"/>
                            </a:schemeClr>
                          </a:solidFill>
                        </a:rPr>
                        <a:t>Mar 2023</a:t>
                      </a:r>
                    </a:p>
                  </a:txBody>
                  <a:tcPr/>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a:tc>
                <a:tc>
                  <a:txBody>
                    <a:bodyPr/>
                    <a:lstStyle/>
                    <a:p>
                      <a:r>
                        <a:rPr lang="en-US" sz="1800" dirty="0">
                          <a:solidFill>
                            <a:schemeClr val="bg1">
                              <a:lumMod val="75000"/>
                            </a:schemeClr>
                          </a:solidFill>
                        </a:rPr>
                        <a:t>Nov 2023</a:t>
                      </a:r>
                    </a:p>
                  </a:txBody>
                  <a:tcPr/>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Working Group Recirculation Letter Ballot</a:t>
                      </a:r>
                    </a:p>
                  </a:txBody>
                  <a:tcPr/>
                </a:tc>
                <a:tc>
                  <a:txBody>
                    <a:bodyPr/>
                    <a:lstStyle/>
                    <a:p>
                      <a:r>
                        <a:rPr lang="en-US" sz="1800" dirty="0"/>
                        <a:t>March 2024</a:t>
                      </a:r>
                    </a:p>
                  </a:txBody>
                  <a:tcPr/>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Ballot</a:t>
                      </a:r>
                    </a:p>
                  </a:txBody>
                  <a:tcPr/>
                </a:tc>
                <a:tc>
                  <a:txBody>
                    <a:bodyPr/>
                    <a:lstStyle/>
                    <a:p>
                      <a:r>
                        <a:rPr lang="en-US" sz="1800" dirty="0"/>
                        <a:t>Sept 2024</a:t>
                      </a:r>
                    </a:p>
                  </a:txBody>
                  <a:tcPr/>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a:tc>
                <a:tc>
                  <a:txBody>
                    <a:bodyPr/>
                    <a:lstStyle/>
                    <a:p>
                      <a:r>
                        <a:rPr lang="en-US" sz="1800" dirty="0"/>
                        <a:t>Nov 2024</a:t>
                      </a:r>
                    </a:p>
                  </a:txBody>
                  <a:tcPr/>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a:tc>
                <a:tc>
                  <a:txBody>
                    <a:bodyPr/>
                    <a:lstStyle/>
                    <a:p>
                      <a:r>
                        <a:rPr lang="en-US" sz="1800" dirty="0"/>
                        <a:t>Dec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12379"/>
            <a:ext cx="48006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a:t>
            </a:r>
            <a:r>
              <a:rPr lang="fr-FR" sz="1400" b="1" dirty="0" err="1"/>
              <a:t>Approved</a:t>
            </a:r>
            <a:r>
              <a:rPr lang="fr-FR" sz="1400" b="1" dirty="0"/>
              <a:t> by LMSC in July 2024 </a:t>
            </a:r>
          </a:p>
          <a:p>
            <a:pPr algn="ctr"/>
            <a:r>
              <a:rPr lang="fr-FR" sz="1400" b="1" dirty="0"/>
              <a:t>NesCom </a:t>
            </a:r>
            <a:r>
              <a:rPr lang="fr-FR" sz="1400" b="1" dirty="0" err="1"/>
              <a:t>next</a:t>
            </a:r>
            <a:r>
              <a:rPr lang="fr-FR" sz="1400" b="1" dirty="0"/>
              <a:t> meeting in </a:t>
            </a:r>
            <a:r>
              <a:rPr lang="fr-FR" sz="1400" b="1" dirty="0" err="1"/>
              <a:t>September</a:t>
            </a:r>
            <a:r>
              <a:rPr lang="fr-FR" sz="1400" b="1"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any early comments from initial SA Ballot</a:t>
            </a:r>
          </a:p>
          <a:p>
            <a:r>
              <a:rPr lang="en-US" dirty="0"/>
              <a:t>Review of MEC Comments </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51059</TotalTime>
  <Words>2427</Words>
  <Application>Microsoft Office PowerPoint</Application>
  <PresentationFormat>Widescreen</PresentationFormat>
  <Paragraphs>312</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September Meeting Start Status</vt:lpstr>
      <vt:lpstr>Comment Resolution Review</vt:lpstr>
      <vt:lpstr>Discussion on MEC Review</vt:lpstr>
      <vt:lpstr>Formation of Comment Resolution Group</vt:lpstr>
      <vt:lpstr>Teleconference / CRG Meeting</vt:lpstr>
      <vt:lpstr>Plan for SA Recirculation</vt:lpstr>
      <vt:lpstr>PAR Extension on NesCom Agenda </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847</cp:revision>
  <cp:lastPrinted>1998-02-10T13:28:06Z</cp:lastPrinted>
  <dcterms:created xsi:type="dcterms:W3CDTF">2020-01-06T16:34:14Z</dcterms:created>
  <dcterms:modified xsi:type="dcterms:W3CDTF">2024-09-12T01:00:36Z</dcterms:modified>
</cp:coreProperties>
</file>