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13"/>
  </p:notesMasterIdLst>
  <p:handoutMasterIdLst>
    <p:handoutMasterId r:id="rId14"/>
  </p:handoutMasterIdLst>
  <p:sldIdLst>
    <p:sldId id="269" r:id="rId5"/>
    <p:sldId id="267" r:id="rId6"/>
    <p:sldId id="2147376495" r:id="rId7"/>
    <p:sldId id="2147376487" r:id="rId8"/>
    <p:sldId id="2147376499" r:id="rId9"/>
    <p:sldId id="2147376500" r:id="rId10"/>
    <p:sldId id="2147376494" r:id="rId11"/>
    <p:sldId id="214737649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5E4D04-02C5-49BB-B5AA-5591BC3064C1}" v="58" dt="2024-08-29T00:44:28.5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9" autoAdjust="0"/>
    <p:restoredTop sz="88837" autoAdjust="0"/>
  </p:normalViewPr>
  <p:slideViewPr>
    <p:cSldViewPr>
      <p:cViewPr varScale="1">
        <p:scale>
          <a:sx n="141" d="100"/>
          <a:sy n="141" d="100"/>
        </p:scale>
        <p:origin x="2388"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139135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574834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201887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913309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4015891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1494576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802699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565086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802.15-24-0449-00-04ab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dirty="0"/>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539552" y="996411"/>
            <a:ext cx="8313252" cy="3595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latin typeface="+mj-lt"/>
              </a:rPr>
              <a:t>Project: IEEE P802.15 Working Group for Wireless Personal Area Networks (WPANs)</a:t>
            </a:r>
            <a:endParaRPr lang="en-US" altLang="en-US" sz="1600" b="1" dirty="0">
              <a:solidFill>
                <a:schemeClr val="tx2"/>
              </a:solidFill>
              <a:latin typeface="+mj-lt"/>
            </a:endParaRPr>
          </a:p>
          <a:p>
            <a:endParaRPr lang="en-US" altLang="en-US" sz="1600" dirty="0">
              <a:solidFill>
                <a:schemeClr val="tx2"/>
              </a:solidFill>
              <a:latin typeface="+mj-lt"/>
            </a:endParaRPr>
          </a:p>
          <a:p>
            <a:r>
              <a:rPr lang="en-US" altLang="en-US" sz="1800" b="1" dirty="0">
                <a:solidFill>
                  <a:schemeClr val="tx2"/>
                </a:solidFill>
                <a:latin typeface="+mj-lt"/>
              </a:rPr>
              <a:t>Submission Title:</a:t>
            </a:r>
            <a:r>
              <a:rPr lang="en-US" altLang="en-US" sz="1800" dirty="0">
                <a:solidFill>
                  <a:schemeClr val="tx2"/>
                </a:solidFill>
                <a:latin typeface="+mj-lt"/>
              </a:rPr>
              <a:t> </a:t>
            </a:r>
            <a:r>
              <a:rPr lang="en-US" altLang="en-US" sz="1800" dirty="0">
                <a:solidFill>
                  <a:schemeClr val="tx2"/>
                </a:solidFill>
                <a:latin typeface="+mj-lt"/>
                <a:cs typeface="Times New Roman" panose="02020603050405020304" pitchFamily="18" charset="0"/>
              </a:rPr>
              <a:t>Discussion on CID 15 </a:t>
            </a:r>
            <a:r>
              <a:rPr lang="en-US" altLang="en-US" sz="2000" dirty="0">
                <a:solidFill>
                  <a:schemeClr val="tx2"/>
                </a:solidFill>
                <a:latin typeface="+mj-lt"/>
              </a:rPr>
              <a:t>	</a:t>
            </a:r>
          </a:p>
          <a:p>
            <a:r>
              <a:rPr lang="en-US" altLang="en-US" sz="1800" b="1" dirty="0">
                <a:solidFill>
                  <a:schemeClr val="tx2"/>
                </a:solidFill>
                <a:latin typeface="+mj-lt"/>
              </a:rPr>
              <a:t>Date Submitted: </a:t>
            </a:r>
            <a:r>
              <a:rPr lang="en-US" altLang="en-US" sz="1800" dirty="0">
                <a:solidFill>
                  <a:schemeClr val="tx2"/>
                </a:solidFill>
                <a:latin typeface="+mj-lt"/>
              </a:rPr>
              <a:t>August 27, 2024	</a:t>
            </a:r>
          </a:p>
          <a:p>
            <a:r>
              <a:rPr lang="en-US" altLang="en-US" sz="1800" b="1" dirty="0">
                <a:solidFill>
                  <a:schemeClr val="tx2"/>
                </a:solidFill>
                <a:latin typeface="+mj-lt"/>
              </a:rPr>
              <a:t>Source: </a:t>
            </a:r>
            <a:r>
              <a:rPr lang="en-US" altLang="en-US" sz="1800" dirty="0">
                <a:solidFill>
                  <a:schemeClr val="tx2"/>
                </a:solidFill>
                <a:latin typeface="+mj-lt"/>
              </a:rPr>
              <a:t>Pooria Pakrooh, and Bin Tian (Qualcomm)</a:t>
            </a:r>
          </a:p>
          <a:p>
            <a:r>
              <a:rPr lang="en-US" altLang="en-US" sz="1800" b="1" dirty="0">
                <a:solidFill>
                  <a:schemeClr val="tx2"/>
                </a:solidFill>
                <a:latin typeface="+mj-lt"/>
              </a:rPr>
              <a:t>E-Mail</a:t>
            </a:r>
            <a:r>
              <a:rPr lang="en-US" altLang="en-US" sz="1800" dirty="0">
                <a:solidFill>
                  <a:schemeClr val="tx2"/>
                </a:solidFill>
                <a:latin typeface="+mj-lt"/>
              </a:rPr>
              <a:t>: {</a:t>
            </a:r>
            <a:r>
              <a:rPr lang="en-US" altLang="en-US" sz="1800" dirty="0">
                <a:latin typeface="+mj-lt"/>
              </a:rPr>
              <a:t>ppakrooh, </a:t>
            </a:r>
            <a:r>
              <a:rPr lang="en-US" altLang="en-US" sz="1800" dirty="0" err="1">
                <a:latin typeface="+mj-lt"/>
              </a:rPr>
              <a:t>btian</a:t>
            </a:r>
            <a:r>
              <a:rPr lang="en-US" altLang="en-US" sz="1800" dirty="0">
                <a:latin typeface="+mj-lt"/>
              </a:rPr>
              <a:t>}@qti.qualcomm.com</a:t>
            </a:r>
            <a:endParaRPr lang="en-US" altLang="en-US" sz="2800" dirty="0">
              <a:latin typeface="+mj-lt"/>
            </a:endParaRPr>
          </a:p>
          <a:p>
            <a:pPr>
              <a:spcBef>
                <a:spcPts val="100"/>
              </a:spcBef>
              <a:spcAft>
                <a:spcPts val="100"/>
              </a:spcAft>
            </a:pPr>
            <a:endParaRPr lang="en-US" altLang="en-US" sz="3200" dirty="0">
              <a:solidFill>
                <a:schemeClr val="tx2"/>
              </a:solidFill>
              <a:latin typeface="+mj-lt"/>
            </a:endParaRPr>
          </a:p>
          <a:p>
            <a:r>
              <a:rPr lang="en-US" altLang="en-US" sz="1800" b="1" dirty="0">
                <a:solidFill>
                  <a:schemeClr val="tx2"/>
                </a:solidFill>
                <a:latin typeface="+mj-lt"/>
              </a:rPr>
              <a:t>Abstract:</a:t>
            </a:r>
            <a:r>
              <a:rPr lang="en-US" altLang="en-US" sz="1800" dirty="0">
                <a:solidFill>
                  <a:schemeClr val="tx2"/>
                </a:solidFill>
                <a:latin typeface="+mj-lt"/>
              </a:rPr>
              <a:t>	</a:t>
            </a:r>
            <a:r>
              <a:rPr lang="en-US" altLang="en-US" sz="1800" dirty="0">
                <a:solidFill>
                  <a:schemeClr val="tx2"/>
                </a:solidFill>
                <a:latin typeface="+mj-lt"/>
                <a:cs typeface="Times New Roman" panose="02020603050405020304" pitchFamily="18" charset="0"/>
              </a:rPr>
              <a:t> </a:t>
            </a:r>
            <a:r>
              <a:rPr lang="en-US" altLang="en-US" sz="1600" dirty="0">
                <a:solidFill>
                  <a:schemeClr val="tx2"/>
                </a:solidFill>
                <a:latin typeface="+mj-lt"/>
                <a:cs typeface="Times New Roman" panose="02020603050405020304" pitchFamily="18" charset="0"/>
              </a:rPr>
              <a:t>Discussion on CID 15 on the First Working Group Letter Ballot</a:t>
            </a:r>
            <a:endParaRPr lang="en-US" altLang="en-US" sz="1600" b="1" dirty="0">
              <a:solidFill>
                <a:schemeClr val="tx2"/>
              </a:solidFill>
              <a:latin typeface="+mj-lt"/>
            </a:endParaRPr>
          </a:p>
          <a:p>
            <a:r>
              <a:rPr lang="en-US" altLang="en-US" sz="1800" b="1" dirty="0">
                <a:solidFill>
                  <a:schemeClr val="tx2"/>
                </a:solidFill>
                <a:latin typeface="+mj-lt"/>
              </a:rPr>
              <a:t>Notice:</a:t>
            </a:r>
            <a:r>
              <a:rPr lang="en-US" altLang="en-US" sz="1800" dirty="0">
                <a:solidFill>
                  <a:schemeClr val="tx2"/>
                </a:solidFill>
                <a:latin typeface="+mj-lt"/>
              </a:rPr>
              <a:t>	</a:t>
            </a:r>
            <a:r>
              <a:rPr lang="en-US" altLang="en-US" sz="1600" dirty="0">
                <a:solidFill>
                  <a:schemeClr val="tx2"/>
                </a:solidFill>
                <a:latin typeface="+mj-lt"/>
              </a:rPr>
              <a:t>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800" dirty="0">
                <a:solidFill>
                  <a:schemeClr val="tx2"/>
                </a:solidFill>
                <a:latin typeface="+mj-lt"/>
              </a:rPr>
              <a:t>.</a:t>
            </a:r>
          </a:p>
        </p:txBody>
      </p:sp>
    </p:spTree>
    <p:extLst>
      <p:ext uri="{BB962C8B-B14F-4D97-AF65-F5344CB8AC3E}">
        <p14:creationId xmlns:p14="http://schemas.microsoft.com/office/powerpoint/2010/main" val="2514193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51520" y="836712"/>
            <a:ext cx="8524319"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Several rounds of discussions on CID 15 on the first working group letter ballot happened during the past few 4ab telecons.</a:t>
            </a: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The authors of DCN 438/r0 proposed the following resolution:</a:t>
            </a: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endParaRPr lang="en-US" sz="1800" dirty="0">
              <a:solidFill>
                <a:schemeClr val="tx1">
                  <a:lumMod val="95000"/>
                  <a:lumOff val="5000"/>
                </a:schemeClr>
              </a:solidFill>
              <a:latin typeface="+mj-lt"/>
            </a:endParaRPr>
          </a:p>
          <a:p>
            <a:pPr marL="0" indent="0">
              <a:buNone/>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In this contribution, we share our thoughts on this topic.</a:t>
            </a: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2</a:t>
            </a:fld>
            <a:endParaRPr lang="en-US" altLang="en-US" dirty="0"/>
          </a:p>
        </p:txBody>
      </p:sp>
      <p:pic>
        <p:nvPicPr>
          <p:cNvPr id="6" name="Picture 5">
            <a:extLst>
              <a:ext uri="{FF2B5EF4-FFF2-40B4-BE49-F238E27FC236}">
                <a16:creationId xmlns:a16="http://schemas.microsoft.com/office/drawing/2014/main" id="{07C279A9-BCC0-BD98-ABDB-3BD3CD4AA5EF}"/>
              </a:ext>
            </a:extLst>
          </p:cNvPr>
          <p:cNvPicPr>
            <a:picLocks noChangeAspect="1"/>
          </p:cNvPicPr>
          <p:nvPr/>
        </p:nvPicPr>
        <p:blipFill>
          <a:blip r:embed="rId3"/>
          <a:stretch>
            <a:fillRect/>
          </a:stretch>
        </p:blipFill>
        <p:spPr>
          <a:xfrm>
            <a:off x="800468" y="4445214"/>
            <a:ext cx="7089039" cy="1338850"/>
          </a:xfrm>
          <a:prstGeom prst="rect">
            <a:avLst/>
          </a:prstGeom>
        </p:spPr>
      </p:pic>
      <p:pic>
        <p:nvPicPr>
          <p:cNvPr id="7" name="Picture 6">
            <a:extLst>
              <a:ext uri="{FF2B5EF4-FFF2-40B4-BE49-F238E27FC236}">
                <a16:creationId xmlns:a16="http://schemas.microsoft.com/office/drawing/2014/main" id="{EE90318F-6A8A-609B-D6B4-5D73CC870365}"/>
              </a:ext>
            </a:extLst>
          </p:cNvPr>
          <p:cNvPicPr>
            <a:picLocks noChangeAspect="1"/>
          </p:cNvPicPr>
          <p:nvPr/>
        </p:nvPicPr>
        <p:blipFill>
          <a:blip r:embed="rId4"/>
          <a:stretch>
            <a:fillRect/>
          </a:stretch>
        </p:blipFill>
        <p:spPr>
          <a:xfrm>
            <a:off x="1907704" y="2244626"/>
            <a:ext cx="4322303" cy="1844112"/>
          </a:xfrm>
          <a:prstGeom prst="rect">
            <a:avLst/>
          </a:prstGeom>
        </p:spPr>
      </p:pic>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130112"/>
            <a:ext cx="8407679" cy="321771"/>
          </a:xfrm>
        </p:spPr>
        <p:txBody>
          <a:bodyPr/>
          <a:lstStyle/>
          <a:p>
            <a:r>
              <a:rPr lang="en-US" sz="3200" dirty="0">
                <a:solidFill>
                  <a:schemeClr val="tx1"/>
                </a:solidFill>
              </a:rPr>
              <a:t>Tx Frequency and Symbol Rate Error Tolerance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937692" y="1429646"/>
            <a:ext cx="7344816" cy="3831605"/>
          </a:xfrm>
        </p:spPr>
        <p:txBody>
          <a:bodyPr/>
          <a:lstStyle/>
          <a:p>
            <a:pPr marL="219456" indent="0" fontAlgn="ctr">
              <a:spcBef>
                <a:spcPts val="0"/>
              </a:spcBef>
              <a:spcAft>
                <a:spcPts val="450"/>
              </a:spcAft>
              <a:buNone/>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In the past few meetings, some of the TG members raised concerns on the following aspects of the proposed resolution, e.g., </a:t>
            </a:r>
          </a:p>
          <a:p>
            <a:pPr lvl="1">
              <a:buFont typeface="Courier New" panose="02070309020205020404" pitchFamily="49" charset="0"/>
              <a:buChar char="o"/>
            </a:pPr>
            <a:r>
              <a:rPr lang="en-US" sz="1600" dirty="0">
                <a:solidFill>
                  <a:schemeClr val="tx1">
                    <a:lumMod val="95000"/>
                    <a:lumOff val="5000"/>
                  </a:schemeClr>
                </a:solidFill>
                <a:latin typeface="+mj-lt"/>
              </a:rPr>
              <a:t>Testability: “Is the proposed constraint testable?”</a:t>
            </a:r>
          </a:p>
          <a:p>
            <a:pPr lvl="1">
              <a:buFont typeface="Courier New" panose="02070309020205020404" pitchFamily="49" charset="0"/>
              <a:buChar char="o"/>
            </a:pPr>
            <a:r>
              <a:rPr lang="en-US" sz="1600" dirty="0">
                <a:solidFill>
                  <a:schemeClr val="tx1">
                    <a:lumMod val="95000"/>
                    <a:lumOff val="5000"/>
                  </a:schemeClr>
                </a:solidFill>
                <a:latin typeface="+mj-lt"/>
              </a:rPr>
              <a:t>“Imposes a constraint on the implementation, thus outside of the standard scope.”</a:t>
            </a:r>
          </a:p>
          <a:p>
            <a:pPr lvl="1">
              <a:buFont typeface="Courier New" panose="02070309020205020404" pitchFamily="49" charset="0"/>
              <a:buChar char="o"/>
            </a:pPr>
            <a:r>
              <a:rPr lang="en-US" sz="1600" dirty="0">
                <a:solidFill>
                  <a:schemeClr val="tx1">
                    <a:lumMod val="95000"/>
                    <a:lumOff val="5000"/>
                  </a:schemeClr>
                </a:solidFill>
                <a:latin typeface="+mj-lt"/>
              </a:rPr>
              <a:t>Several conflicting interpretations among the group about baseline technical concepts, such as the definition of CFO, what leads to CFO between two radios, etc.</a:t>
            </a: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It is quite common to specify the clock/frequency accuracy requirement by specifying mandatory sharing of reference oscillators.</a:t>
            </a:r>
          </a:p>
          <a:p>
            <a:r>
              <a:rPr lang="en-US" sz="1800" dirty="0">
                <a:solidFill>
                  <a:schemeClr val="tx1">
                    <a:lumMod val="95000"/>
                    <a:lumOff val="5000"/>
                  </a:schemeClr>
                </a:solidFill>
                <a:latin typeface="+mj-lt"/>
              </a:rPr>
              <a:t>This language has been used several times in 802.11 and 802.15 standards. </a:t>
            </a:r>
          </a:p>
          <a:p>
            <a:pPr lvl="1">
              <a:buFont typeface="Courier New" panose="02070309020205020404" pitchFamily="49" charset="0"/>
              <a:buChar char="o"/>
            </a:pPr>
            <a:r>
              <a:rPr lang="en-US" sz="1600" dirty="0">
                <a:solidFill>
                  <a:schemeClr val="tx1">
                    <a:lumMod val="95000"/>
                    <a:lumOff val="5000"/>
                  </a:schemeClr>
                </a:solidFill>
                <a:latin typeface="+mj-lt"/>
              </a:rPr>
              <a:t>Several examples from 802.15.4 are given in the next slides.</a:t>
            </a:r>
          </a:p>
          <a:p>
            <a:pPr lvl="1">
              <a:buFont typeface="Courier New" panose="02070309020205020404" pitchFamily="49" charset="0"/>
              <a:buChar char="o"/>
            </a:pPr>
            <a:r>
              <a:rPr lang="en-US" sz="1600" dirty="0">
                <a:solidFill>
                  <a:schemeClr val="tx1">
                    <a:lumMod val="95000"/>
                    <a:lumOff val="5000"/>
                  </a:schemeClr>
                </a:solidFill>
                <a:latin typeface="+mj-lt"/>
              </a:rPr>
              <a:t>It is understood that these examples are talking about one radio, not two coupled radios, but they show that there are many precedents of similar language in the standard we are amending to.</a:t>
            </a: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30370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Examples (1/3)</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1528" y="980740"/>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pPr lvl="1">
              <a:buFont typeface="Arial" panose="020B0604020202020204" pitchFamily="34" charset="0"/>
              <a:buChar char="•"/>
            </a:pPr>
            <a:endParaRPr lang="en-US" sz="1400" dirty="0">
              <a:latin typeface="+mj-lt"/>
            </a:endParaRPr>
          </a:p>
          <a:p>
            <a:pPr>
              <a:buFont typeface="Arial" panose="020B0604020202020204" pitchFamily="34" charset="0"/>
              <a:buChar char="•"/>
            </a:pPr>
            <a:endParaRPr lang="en-US" sz="18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4</a:t>
            </a:fld>
            <a:endParaRPr lang="en-US" altLang="en-US" dirty="0"/>
          </a:p>
        </p:txBody>
      </p:sp>
      <p:pic>
        <p:nvPicPr>
          <p:cNvPr id="17" name="Picture 16">
            <a:extLst>
              <a:ext uri="{FF2B5EF4-FFF2-40B4-BE49-F238E27FC236}">
                <a16:creationId xmlns:a16="http://schemas.microsoft.com/office/drawing/2014/main" id="{397A26E5-AB5E-88AB-C4AE-EF5190635059}"/>
              </a:ext>
            </a:extLst>
          </p:cNvPr>
          <p:cNvPicPr>
            <a:picLocks noChangeAspect="1"/>
          </p:cNvPicPr>
          <p:nvPr/>
        </p:nvPicPr>
        <p:blipFill>
          <a:blip r:embed="rId3"/>
          <a:stretch>
            <a:fillRect/>
          </a:stretch>
        </p:blipFill>
        <p:spPr>
          <a:xfrm>
            <a:off x="1054173" y="2227590"/>
            <a:ext cx="6768752" cy="3312229"/>
          </a:xfrm>
          <a:prstGeom prst="rect">
            <a:avLst/>
          </a:prstGeom>
        </p:spPr>
      </p:pic>
      <p:sp>
        <p:nvSpPr>
          <p:cNvPr id="22" name="Text Placeholder 2">
            <a:extLst>
              <a:ext uri="{FF2B5EF4-FFF2-40B4-BE49-F238E27FC236}">
                <a16:creationId xmlns:a16="http://schemas.microsoft.com/office/drawing/2014/main" id="{5FE76000-7994-67F5-64C3-50A6D644E4BD}"/>
              </a:ext>
            </a:extLst>
          </p:cNvPr>
          <p:cNvSpPr txBox="1">
            <a:spLocks/>
          </p:cNvSpPr>
          <p:nvPr/>
        </p:nvSpPr>
        <p:spPr bwMode="auto">
          <a:xfrm>
            <a:off x="691003" y="1628800"/>
            <a:ext cx="7398824" cy="3831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33769" indent="-214313" fontAlgn="ctr">
              <a:spcBef>
                <a:spcPts val="0"/>
              </a:spcBef>
              <a:spcAft>
                <a:spcPts val="450"/>
              </a:spcAft>
            </a:pPr>
            <a:r>
              <a:rPr lang="en-US" sz="1800" kern="0" dirty="0">
                <a:solidFill>
                  <a:srgbClr val="FF0000"/>
                </a:solidFill>
                <a:latin typeface="+mj-lt"/>
              </a:rPr>
              <a:t>Example 1: HRP UWB PHY (802.15.4z Amendment)</a:t>
            </a:r>
            <a:endParaRPr lang="en-US" sz="1400" kern="0" dirty="0">
              <a:solidFill>
                <a:srgbClr val="FF0000"/>
              </a:solidFill>
              <a:latin typeface="+mj-lt"/>
            </a:endParaRPr>
          </a:p>
        </p:txBody>
      </p:sp>
    </p:spTree>
    <p:extLst>
      <p:ext uri="{BB962C8B-B14F-4D97-AF65-F5344CB8AC3E}">
        <p14:creationId xmlns:p14="http://schemas.microsoft.com/office/powerpoint/2010/main" val="1269295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1528" y="980740"/>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pPr lvl="1">
              <a:buFont typeface="Arial" panose="020B0604020202020204" pitchFamily="34" charset="0"/>
              <a:buChar char="•"/>
            </a:pPr>
            <a:endParaRPr lang="en-US" sz="1400" dirty="0">
              <a:latin typeface="+mj-lt"/>
            </a:endParaRPr>
          </a:p>
          <a:p>
            <a:pPr>
              <a:buFont typeface="Arial" panose="020B0604020202020204" pitchFamily="34" charset="0"/>
              <a:buChar char="•"/>
            </a:pPr>
            <a:endParaRPr lang="en-US" sz="18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5</a:t>
            </a:fld>
            <a:endParaRPr lang="en-US" altLang="en-US" dirty="0"/>
          </a:p>
        </p:txBody>
      </p:sp>
      <p:sp>
        <p:nvSpPr>
          <p:cNvPr id="22" name="Text Placeholder 2">
            <a:extLst>
              <a:ext uri="{FF2B5EF4-FFF2-40B4-BE49-F238E27FC236}">
                <a16:creationId xmlns:a16="http://schemas.microsoft.com/office/drawing/2014/main" id="{5FE76000-7994-67F5-64C3-50A6D644E4BD}"/>
              </a:ext>
            </a:extLst>
          </p:cNvPr>
          <p:cNvSpPr txBox="1">
            <a:spLocks/>
          </p:cNvSpPr>
          <p:nvPr/>
        </p:nvSpPr>
        <p:spPr bwMode="auto">
          <a:xfrm>
            <a:off x="683568" y="1634159"/>
            <a:ext cx="7398824" cy="3831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33769" indent="-214313" fontAlgn="ctr">
              <a:spcBef>
                <a:spcPts val="0"/>
              </a:spcBef>
              <a:spcAft>
                <a:spcPts val="450"/>
              </a:spcAft>
            </a:pPr>
            <a:r>
              <a:rPr lang="en-US" sz="1800" kern="0" dirty="0">
                <a:solidFill>
                  <a:srgbClr val="FF0000"/>
                </a:solidFill>
                <a:latin typeface="+mj-lt"/>
              </a:rPr>
              <a:t>Example 2: SUN OFDM PHY </a:t>
            </a: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219456" indent="0" fontAlgn="ctr">
              <a:spcBef>
                <a:spcPts val="0"/>
              </a:spcBef>
              <a:spcAft>
                <a:spcPts val="450"/>
              </a:spcAft>
              <a:buNone/>
            </a:pPr>
            <a:endParaRPr lang="en-US" sz="1800" kern="0" dirty="0">
              <a:solidFill>
                <a:srgbClr val="FF0000"/>
              </a:solidFill>
              <a:latin typeface="+mj-lt"/>
            </a:endParaRPr>
          </a:p>
          <a:p>
            <a:pPr marL="433769" indent="-214313" fontAlgn="ctr">
              <a:spcBef>
                <a:spcPts val="0"/>
              </a:spcBef>
              <a:spcAft>
                <a:spcPts val="450"/>
              </a:spcAft>
            </a:pPr>
            <a:r>
              <a:rPr lang="en-US" sz="1800" kern="0" dirty="0">
                <a:solidFill>
                  <a:srgbClr val="FF0000"/>
                </a:solidFill>
                <a:latin typeface="+mj-lt"/>
              </a:rPr>
              <a:t>Example 3: SUN O-QPSK PHY</a:t>
            </a:r>
          </a:p>
          <a:p>
            <a:pPr marL="433769" indent="-214313" fontAlgn="ctr">
              <a:spcBef>
                <a:spcPts val="0"/>
              </a:spcBef>
              <a:spcAft>
                <a:spcPts val="450"/>
              </a:spcAft>
            </a:pPr>
            <a:endParaRPr lang="en-US" sz="1400" kern="0" dirty="0">
              <a:solidFill>
                <a:srgbClr val="FF0000"/>
              </a:solidFill>
              <a:latin typeface="+mj-lt"/>
            </a:endParaRPr>
          </a:p>
        </p:txBody>
      </p:sp>
      <p:pic>
        <p:nvPicPr>
          <p:cNvPr id="13" name="Picture 12">
            <a:extLst>
              <a:ext uri="{FF2B5EF4-FFF2-40B4-BE49-F238E27FC236}">
                <a16:creationId xmlns:a16="http://schemas.microsoft.com/office/drawing/2014/main" id="{E50FCE64-52A2-F60B-9CF2-15E17F3421B7}"/>
              </a:ext>
            </a:extLst>
          </p:cNvPr>
          <p:cNvPicPr>
            <a:picLocks noChangeAspect="1"/>
          </p:cNvPicPr>
          <p:nvPr/>
        </p:nvPicPr>
        <p:blipFill>
          <a:blip r:embed="rId3"/>
          <a:stretch>
            <a:fillRect/>
          </a:stretch>
        </p:blipFill>
        <p:spPr>
          <a:xfrm>
            <a:off x="1115616" y="4067905"/>
            <a:ext cx="6764065" cy="2161218"/>
          </a:xfrm>
          <a:prstGeom prst="rect">
            <a:avLst/>
          </a:prstGeom>
        </p:spPr>
      </p:pic>
      <p:pic>
        <p:nvPicPr>
          <p:cNvPr id="15" name="Picture 14">
            <a:extLst>
              <a:ext uri="{FF2B5EF4-FFF2-40B4-BE49-F238E27FC236}">
                <a16:creationId xmlns:a16="http://schemas.microsoft.com/office/drawing/2014/main" id="{B02684C8-0EFB-78DC-F233-0A50D412B702}"/>
              </a:ext>
            </a:extLst>
          </p:cNvPr>
          <p:cNvPicPr>
            <a:picLocks noChangeAspect="1"/>
          </p:cNvPicPr>
          <p:nvPr/>
        </p:nvPicPr>
        <p:blipFill>
          <a:blip r:embed="rId4"/>
          <a:stretch>
            <a:fillRect/>
          </a:stretch>
        </p:blipFill>
        <p:spPr>
          <a:xfrm>
            <a:off x="771359" y="2081430"/>
            <a:ext cx="7677481" cy="1241945"/>
          </a:xfrm>
          <a:prstGeom prst="rect">
            <a:avLst/>
          </a:prstGeom>
        </p:spPr>
      </p:pic>
      <p:sp>
        <p:nvSpPr>
          <p:cNvPr id="6" name="Title 1">
            <a:extLst>
              <a:ext uri="{FF2B5EF4-FFF2-40B4-BE49-F238E27FC236}">
                <a16:creationId xmlns:a16="http://schemas.microsoft.com/office/drawing/2014/main" id="{FBC79994-B0F9-43B1-75F1-7089C1BE31E8}"/>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Examples (2/3)</a:t>
            </a:r>
          </a:p>
        </p:txBody>
      </p:sp>
    </p:spTree>
    <p:extLst>
      <p:ext uri="{BB962C8B-B14F-4D97-AF65-F5344CB8AC3E}">
        <p14:creationId xmlns:p14="http://schemas.microsoft.com/office/powerpoint/2010/main" val="136443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1528" y="980740"/>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pPr lvl="1">
              <a:buFont typeface="Arial" panose="020B0604020202020204" pitchFamily="34" charset="0"/>
              <a:buChar char="•"/>
            </a:pPr>
            <a:endParaRPr lang="en-US" sz="1400" dirty="0">
              <a:latin typeface="+mj-lt"/>
            </a:endParaRPr>
          </a:p>
          <a:p>
            <a:pPr>
              <a:buFont typeface="Arial" panose="020B0604020202020204" pitchFamily="34" charset="0"/>
              <a:buChar char="•"/>
            </a:pPr>
            <a:endParaRPr lang="en-US" sz="18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6</a:t>
            </a:fld>
            <a:endParaRPr lang="en-US" altLang="en-US" dirty="0"/>
          </a:p>
        </p:txBody>
      </p:sp>
      <p:sp>
        <p:nvSpPr>
          <p:cNvPr id="22" name="Text Placeholder 2">
            <a:extLst>
              <a:ext uri="{FF2B5EF4-FFF2-40B4-BE49-F238E27FC236}">
                <a16:creationId xmlns:a16="http://schemas.microsoft.com/office/drawing/2014/main" id="{5FE76000-7994-67F5-64C3-50A6D644E4BD}"/>
              </a:ext>
            </a:extLst>
          </p:cNvPr>
          <p:cNvSpPr txBox="1">
            <a:spLocks/>
          </p:cNvSpPr>
          <p:nvPr/>
        </p:nvSpPr>
        <p:spPr bwMode="auto">
          <a:xfrm>
            <a:off x="683568" y="1634159"/>
            <a:ext cx="7398824" cy="3831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33769" indent="-214313" fontAlgn="ctr">
              <a:spcBef>
                <a:spcPts val="0"/>
              </a:spcBef>
              <a:spcAft>
                <a:spcPts val="450"/>
              </a:spcAft>
            </a:pPr>
            <a:r>
              <a:rPr lang="en-US" sz="1800" kern="0" dirty="0">
                <a:solidFill>
                  <a:srgbClr val="FF0000"/>
                </a:solidFill>
                <a:latin typeface="+mj-lt"/>
              </a:rPr>
              <a:t>Example 4: TVWS-OFDM PHY</a:t>
            </a: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433769" indent="-214313" fontAlgn="ctr">
              <a:spcBef>
                <a:spcPts val="0"/>
              </a:spcBef>
              <a:spcAft>
                <a:spcPts val="450"/>
              </a:spcAft>
            </a:pPr>
            <a:endParaRPr lang="en-US" sz="1800" kern="0" dirty="0">
              <a:solidFill>
                <a:srgbClr val="FF0000"/>
              </a:solidFill>
              <a:latin typeface="+mj-lt"/>
            </a:endParaRPr>
          </a:p>
          <a:p>
            <a:pPr marL="219456" indent="0" fontAlgn="ctr">
              <a:spcBef>
                <a:spcPts val="0"/>
              </a:spcBef>
              <a:spcAft>
                <a:spcPts val="450"/>
              </a:spcAft>
              <a:buNone/>
            </a:pPr>
            <a:endParaRPr lang="en-US" sz="1800" kern="0" dirty="0">
              <a:solidFill>
                <a:srgbClr val="FF0000"/>
              </a:solidFill>
              <a:latin typeface="+mj-lt"/>
            </a:endParaRPr>
          </a:p>
          <a:p>
            <a:pPr marL="433769" indent="-214313" fontAlgn="ctr">
              <a:spcBef>
                <a:spcPts val="0"/>
              </a:spcBef>
              <a:spcAft>
                <a:spcPts val="450"/>
              </a:spcAft>
            </a:pPr>
            <a:r>
              <a:rPr lang="en-US" sz="1800" kern="0" dirty="0">
                <a:solidFill>
                  <a:srgbClr val="FF0000"/>
                </a:solidFill>
                <a:latin typeface="+mj-lt"/>
              </a:rPr>
              <a:t>Example 5: TVWS-NB-OFDM PHY</a:t>
            </a:r>
            <a:endParaRPr lang="en-US" sz="1400" kern="0" dirty="0">
              <a:solidFill>
                <a:srgbClr val="FF0000"/>
              </a:solidFill>
              <a:latin typeface="+mj-lt"/>
            </a:endParaRPr>
          </a:p>
        </p:txBody>
      </p:sp>
      <p:pic>
        <p:nvPicPr>
          <p:cNvPr id="21" name="Picture 20">
            <a:extLst>
              <a:ext uri="{FF2B5EF4-FFF2-40B4-BE49-F238E27FC236}">
                <a16:creationId xmlns:a16="http://schemas.microsoft.com/office/drawing/2014/main" id="{C4B1A17B-185B-1522-63FD-F074DC2BBA25}"/>
              </a:ext>
            </a:extLst>
          </p:cNvPr>
          <p:cNvPicPr>
            <a:picLocks noChangeAspect="1"/>
          </p:cNvPicPr>
          <p:nvPr/>
        </p:nvPicPr>
        <p:blipFill>
          <a:blip r:embed="rId3"/>
          <a:stretch>
            <a:fillRect/>
          </a:stretch>
        </p:blipFill>
        <p:spPr>
          <a:xfrm>
            <a:off x="664240" y="4658381"/>
            <a:ext cx="7862560" cy="1355614"/>
          </a:xfrm>
          <a:prstGeom prst="rect">
            <a:avLst/>
          </a:prstGeom>
        </p:spPr>
      </p:pic>
      <p:pic>
        <p:nvPicPr>
          <p:cNvPr id="6" name="Picture 5">
            <a:extLst>
              <a:ext uri="{FF2B5EF4-FFF2-40B4-BE49-F238E27FC236}">
                <a16:creationId xmlns:a16="http://schemas.microsoft.com/office/drawing/2014/main" id="{9B07C4D8-DC7B-1451-D0E5-73B98ED984A7}"/>
              </a:ext>
            </a:extLst>
          </p:cNvPr>
          <p:cNvPicPr>
            <a:picLocks noChangeAspect="1"/>
          </p:cNvPicPr>
          <p:nvPr/>
        </p:nvPicPr>
        <p:blipFill>
          <a:blip r:embed="rId4"/>
          <a:stretch>
            <a:fillRect/>
          </a:stretch>
        </p:blipFill>
        <p:spPr>
          <a:xfrm>
            <a:off x="664240" y="2293986"/>
            <a:ext cx="7952192" cy="1395996"/>
          </a:xfrm>
          <a:prstGeom prst="rect">
            <a:avLst/>
          </a:prstGeom>
        </p:spPr>
      </p:pic>
      <p:sp>
        <p:nvSpPr>
          <p:cNvPr id="8" name="Title 1">
            <a:extLst>
              <a:ext uri="{FF2B5EF4-FFF2-40B4-BE49-F238E27FC236}">
                <a16:creationId xmlns:a16="http://schemas.microsoft.com/office/drawing/2014/main" id="{2F1B5C06-0079-3A5B-3D57-894F88B30FB9}"/>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Examples (3/3)</a:t>
            </a:r>
          </a:p>
        </p:txBody>
      </p:sp>
    </p:spTree>
    <p:extLst>
      <p:ext uri="{BB962C8B-B14F-4D97-AF65-F5344CB8AC3E}">
        <p14:creationId xmlns:p14="http://schemas.microsoft.com/office/powerpoint/2010/main" val="317988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23528" y="1124744"/>
            <a:ext cx="8407679" cy="321771"/>
          </a:xfrm>
        </p:spPr>
        <p:txBody>
          <a:bodyPr/>
          <a:lstStyle/>
          <a:p>
            <a:r>
              <a:rPr lang="en-US" sz="3200" dirty="0">
                <a:solidFill>
                  <a:schemeClr val="tx1"/>
                </a:solidFill>
              </a:rPr>
              <a:t>How to Specify “Tight Coupling” Between Two Radios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719572" y="1148364"/>
            <a:ext cx="7740860"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We think similar language can be used to specify the tight coupling between O-QPSK and UWB </a:t>
            </a:r>
            <a:r>
              <a:rPr lang="en-US" sz="1800" dirty="0" err="1">
                <a:solidFill>
                  <a:schemeClr val="tx1">
                    <a:lumMod val="95000"/>
                    <a:lumOff val="5000"/>
                  </a:schemeClr>
                </a:solidFill>
                <a:latin typeface="+mj-lt"/>
              </a:rPr>
              <a:t>PHYs.</a:t>
            </a:r>
            <a:endParaRPr lang="en-US" sz="1800" dirty="0">
              <a:solidFill>
                <a:schemeClr val="tx1">
                  <a:lumMod val="95000"/>
                  <a:lumOff val="5000"/>
                </a:schemeClr>
              </a:solidFill>
              <a:latin typeface="+mj-lt"/>
            </a:endParaRPr>
          </a:p>
          <a:p>
            <a:pPr lvl="1">
              <a:buFont typeface="Courier New" panose="02070309020205020404" pitchFamily="49" charset="0"/>
              <a:buChar char="o"/>
            </a:pPr>
            <a:r>
              <a:rPr lang="en-US" sz="1600" dirty="0">
                <a:solidFill>
                  <a:schemeClr val="tx1">
                    <a:lumMod val="95000"/>
                    <a:lumOff val="5000"/>
                  </a:schemeClr>
                </a:solidFill>
                <a:latin typeface="+mj-lt"/>
              </a:rPr>
              <a:t>This requirement is testable. But the details of testing is outside the scope of 15.4ab.</a:t>
            </a:r>
          </a:p>
          <a:p>
            <a:pPr lvl="2"/>
            <a:r>
              <a:rPr lang="en-US" sz="1600" dirty="0">
                <a:solidFill>
                  <a:schemeClr val="tx1">
                    <a:lumMod val="95000"/>
                    <a:lumOff val="5000"/>
                  </a:schemeClr>
                </a:solidFill>
                <a:latin typeface="+mj-lt"/>
              </a:rPr>
              <a:t>If two radios have non-zero relative CFO, this leads to drift between their carrier waves over time. Theoretically, any non-zero CFO can be observed over long enough time period.</a:t>
            </a:r>
          </a:p>
          <a:p>
            <a:pPr lvl="2"/>
            <a:r>
              <a:rPr lang="en-US" sz="1600" dirty="0">
                <a:solidFill>
                  <a:schemeClr val="tx1">
                    <a:lumMod val="95000"/>
                    <a:lumOff val="5000"/>
                  </a:schemeClr>
                </a:solidFill>
                <a:latin typeface="+mj-lt"/>
              </a:rPr>
              <a:t>Practically, this depends on the accuracy of measurement devices. </a:t>
            </a:r>
          </a:p>
          <a:p>
            <a:pPr lvl="2"/>
            <a:r>
              <a:rPr lang="en-US" sz="1600" dirty="0">
                <a:solidFill>
                  <a:schemeClr val="tx1">
                    <a:lumMod val="95000"/>
                    <a:lumOff val="5000"/>
                  </a:schemeClr>
                </a:solidFill>
                <a:latin typeface="+mj-lt"/>
              </a:rPr>
              <a:t>Such requirements are typically not tested, mostly relying on vendor’s declaration.</a:t>
            </a:r>
            <a:endParaRPr lang="en-US" sz="1400" dirty="0">
              <a:solidFill>
                <a:schemeClr val="tx1">
                  <a:lumMod val="95000"/>
                  <a:lumOff val="5000"/>
                </a:schemeClr>
              </a:solidFill>
              <a:latin typeface="+mj-lt"/>
            </a:endParaRPr>
          </a:p>
          <a:p>
            <a:r>
              <a:rPr lang="en-US" sz="1800" dirty="0">
                <a:solidFill>
                  <a:srgbClr val="000000"/>
                </a:solidFill>
                <a:effectLst/>
                <a:latin typeface="+mj-lt"/>
                <a:ea typeface="Times New Roman" panose="02020603050405020304" pitchFamily="18" charset="0"/>
                <a:cs typeface="Aptos" panose="020B0004020202020204" pitchFamily="34" charset="0"/>
              </a:rPr>
              <a:t>What is the tolerable CFO between the two radios? Do we want to specify a threshold number?</a:t>
            </a:r>
            <a:endParaRPr lang="en-US" sz="1800" dirty="0">
              <a:solidFill>
                <a:schemeClr val="tx1">
                  <a:lumMod val="95000"/>
                  <a:lumOff val="5000"/>
                </a:schemeClr>
              </a:solidFill>
              <a:latin typeface="+mj-lt"/>
            </a:endParaRPr>
          </a:p>
          <a:p>
            <a:pPr lvl="1">
              <a:buFont typeface="Courier New" panose="02070309020205020404" pitchFamily="49" charset="0"/>
              <a:buChar char="o"/>
            </a:pPr>
            <a:r>
              <a:rPr lang="en-US" sz="1600" dirty="0">
                <a:solidFill>
                  <a:schemeClr val="tx1">
                    <a:lumMod val="95000"/>
                    <a:lumOff val="5000"/>
                  </a:schemeClr>
                </a:solidFill>
                <a:latin typeface="+mj-lt"/>
              </a:rPr>
              <a:t>Requires justification on the proposed CFO number.</a:t>
            </a:r>
          </a:p>
          <a:p>
            <a:pPr lvl="1">
              <a:buFont typeface="Courier New" panose="02070309020205020404" pitchFamily="49" charset="0"/>
              <a:buChar char="o"/>
            </a:pPr>
            <a:r>
              <a:rPr lang="en-US" sz="1600" dirty="0">
                <a:solidFill>
                  <a:schemeClr val="tx1">
                    <a:lumMod val="95000"/>
                    <a:lumOff val="5000"/>
                  </a:schemeClr>
                </a:solidFill>
                <a:latin typeface="+mj-lt"/>
              </a:rPr>
              <a:t>This depends on assumptions like frequency estimation error for the O-QPSK.</a:t>
            </a:r>
          </a:p>
          <a:p>
            <a:pPr lvl="1">
              <a:buFont typeface="Courier New" panose="02070309020205020404" pitchFamily="49" charset="0"/>
              <a:buChar char="o"/>
            </a:pPr>
            <a:r>
              <a:rPr lang="en-US" sz="1600" dirty="0">
                <a:solidFill>
                  <a:schemeClr val="tx1">
                    <a:lumMod val="95000"/>
                    <a:lumOff val="5000"/>
                  </a:schemeClr>
                </a:solidFill>
                <a:latin typeface="+mj-lt"/>
              </a:rPr>
              <a:t>May require study on what the tolerable level of CFO is, before it impacts the receiver performance.</a:t>
            </a:r>
          </a:p>
          <a:p>
            <a:pPr marL="457200" lvl="1" indent="0">
              <a:buNone/>
            </a:pPr>
            <a:endParaRPr lang="en-US" sz="16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a:p>
            <a:pPr lvl="1"/>
            <a:endParaRPr lang="en-US" sz="1400" dirty="0">
              <a:solidFill>
                <a:schemeClr val="tx1">
                  <a:lumMod val="95000"/>
                  <a:lumOff val="5000"/>
                </a:schemeClr>
              </a:solidFill>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7</a:t>
            </a:fld>
            <a:endParaRPr lang="en-US" altLang="en-US" dirty="0"/>
          </a:p>
        </p:txBody>
      </p:sp>
    </p:spTree>
    <p:extLst>
      <p:ext uri="{BB962C8B-B14F-4D97-AF65-F5344CB8AC3E}">
        <p14:creationId xmlns:p14="http://schemas.microsoft.com/office/powerpoint/2010/main" val="190012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755576" y="1003816"/>
            <a:ext cx="7398824"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2000" dirty="0">
                <a:solidFill>
                  <a:schemeClr val="tx1">
                    <a:lumMod val="95000"/>
                    <a:lumOff val="5000"/>
                  </a:schemeClr>
                </a:solidFill>
                <a:latin typeface="+mj-lt"/>
              </a:rPr>
              <a:t>We think the group needs to decide about the following two issues</a:t>
            </a:r>
            <a:endParaRPr lang="en-US" sz="1800" dirty="0">
              <a:solidFill>
                <a:schemeClr val="tx1">
                  <a:lumMod val="95000"/>
                  <a:lumOff val="5000"/>
                </a:schemeClr>
              </a:solidFill>
              <a:latin typeface="+mj-lt"/>
            </a:endParaRPr>
          </a:p>
          <a:p>
            <a:pPr lvl="1">
              <a:buFont typeface="+mj-lt"/>
              <a:buAutoNum type="arabicPeriod"/>
            </a:pPr>
            <a:r>
              <a:rPr lang="en-US" sz="1800" dirty="0">
                <a:solidFill>
                  <a:schemeClr val="tx1">
                    <a:lumMod val="95000"/>
                    <a:lumOff val="5000"/>
                  </a:schemeClr>
                </a:solidFill>
                <a:latin typeface="+mj-lt"/>
              </a:rPr>
              <a:t>The fist thing that needs to be specified is accuracy of O-QPSK symbol clock and carrier frequency. </a:t>
            </a:r>
          </a:p>
          <a:p>
            <a:pPr lvl="2">
              <a:buFont typeface="Courier New" panose="02070309020205020404" pitchFamily="49" charset="0"/>
              <a:buChar char="o"/>
            </a:pPr>
            <a:r>
              <a:rPr lang="en-US" sz="1600" dirty="0">
                <a:solidFill>
                  <a:schemeClr val="tx1">
                    <a:lumMod val="95000"/>
                    <a:lumOff val="5000"/>
                  </a:schemeClr>
                </a:solidFill>
                <a:latin typeface="+mj-lt"/>
              </a:rPr>
              <a:t>Our suggestion is to add the following text to the 4ab draft: “</a:t>
            </a:r>
            <a:r>
              <a:rPr lang="en-US" sz="1600" i="1" dirty="0">
                <a:solidFill>
                  <a:schemeClr val="tx1">
                    <a:lumMod val="95000"/>
                    <a:lumOff val="5000"/>
                  </a:schemeClr>
                </a:solidFill>
                <a:latin typeface="+mj-lt"/>
              </a:rPr>
              <a:t>When </a:t>
            </a:r>
            <a:r>
              <a:rPr lang="en-US" sz="1600" i="1" dirty="0">
                <a:effectLst/>
                <a:latin typeface="+mj-lt"/>
                <a:ea typeface="Times New Roman" panose="02020603050405020304" pitchFamily="18" charset="0"/>
                <a:cs typeface="Aptos" panose="020B0004020202020204" pitchFamily="34" charset="0"/>
              </a:rPr>
              <a:t>O-QPSK is used as the management PHY, symbol rate and carrier frequency shall be derived from the same reference oscillator.</a:t>
            </a:r>
            <a:r>
              <a:rPr lang="en-US" sz="1600" dirty="0">
                <a:solidFill>
                  <a:schemeClr val="tx1">
                    <a:lumMod val="95000"/>
                    <a:lumOff val="5000"/>
                  </a:schemeClr>
                </a:solidFill>
                <a:latin typeface="+mj-lt"/>
              </a:rPr>
              <a:t>”</a:t>
            </a:r>
            <a:endParaRPr lang="en-US" sz="1800" dirty="0">
              <a:solidFill>
                <a:schemeClr val="tx1">
                  <a:lumMod val="95000"/>
                  <a:lumOff val="5000"/>
                </a:schemeClr>
              </a:solidFill>
              <a:latin typeface="+mj-lt"/>
            </a:endParaRPr>
          </a:p>
          <a:p>
            <a:pPr lvl="1">
              <a:buFont typeface="+mj-lt"/>
              <a:buAutoNum type="arabicPeriod"/>
            </a:pPr>
            <a:r>
              <a:rPr lang="en-US" sz="1800" dirty="0">
                <a:solidFill>
                  <a:schemeClr val="tx1">
                    <a:lumMod val="95000"/>
                    <a:lumOff val="5000"/>
                  </a:schemeClr>
                </a:solidFill>
                <a:latin typeface="+mj-lt"/>
              </a:rPr>
              <a:t>The second aspect is tight coupling between O-QPSK and UWB.</a:t>
            </a:r>
          </a:p>
          <a:p>
            <a:pPr lvl="2"/>
            <a:r>
              <a:rPr lang="en-US" sz="1600" dirty="0">
                <a:solidFill>
                  <a:schemeClr val="tx1">
                    <a:lumMod val="95000"/>
                    <a:lumOff val="5000"/>
                  </a:schemeClr>
                </a:solidFill>
                <a:latin typeface="+mj-lt"/>
              </a:rPr>
              <a:t>We think the proposed resolution in slide 2 is a good way to specify the tight coupling between O-QPSK PHY and UWB PHY.</a:t>
            </a:r>
          </a:p>
          <a:p>
            <a:pPr lvl="2"/>
            <a:r>
              <a:rPr lang="en-US" sz="1600" dirty="0">
                <a:solidFill>
                  <a:schemeClr val="tx1">
                    <a:lumMod val="95000"/>
                    <a:lumOff val="5000"/>
                  </a:schemeClr>
                </a:solidFill>
                <a:latin typeface="+mj-lt"/>
              </a:rPr>
              <a:t>If someone is interested in proposing a threshold on CFO error, the proposed threshold requires justification.</a:t>
            </a:r>
          </a:p>
          <a:p>
            <a:pPr lvl="3">
              <a:buFont typeface="Courier New" panose="02070309020205020404" pitchFamily="49" charset="0"/>
              <a:buChar char="o"/>
            </a:pPr>
            <a:r>
              <a:rPr lang="en-US" sz="1600" dirty="0">
                <a:solidFill>
                  <a:schemeClr val="tx1">
                    <a:lumMod val="95000"/>
                    <a:lumOff val="5000"/>
                  </a:schemeClr>
                </a:solidFill>
                <a:latin typeface="+mj-lt"/>
              </a:rPr>
              <a:t>The impact of OQPSK frequency estimation error should be considered as well.</a:t>
            </a:r>
          </a:p>
          <a:p>
            <a:pPr lvl="3">
              <a:buFont typeface="Courier New" panose="02070309020205020404" pitchFamily="49" charset="0"/>
              <a:buChar char="o"/>
            </a:pPr>
            <a:r>
              <a:rPr lang="en-US" sz="1600" dirty="0">
                <a:solidFill>
                  <a:schemeClr val="tx1">
                    <a:lumMod val="95000"/>
                    <a:lumOff val="5000"/>
                  </a:schemeClr>
                </a:solidFill>
                <a:latin typeface="+mj-lt"/>
              </a:rPr>
              <a:t>The impact of temperature on the accuracy number should be considered.</a:t>
            </a:r>
          </a:p>
          <a:p>
            <a:pPr marL="1200150" lvl="3" indent="0">
              <a:buNone/>
            </a:pPr>
            <a:endParaRPr lang="en-US" sz="1400" dirty="0">
              <a:solidFill>
                <a:schemeClr val="tx1">
                  <a:lumMod val="95000"/>
                  <a:lumOff val="5000"/>
                </a:schemeClr>
              </a:solidFill>
              <a:latin typeface="+mj-lt"/>
            </a:endParaRPr>
          </a:p>
          <a:p>
            <a:pPr marL="1200150" lvl="3" indent="0">
              <a:buNone/>
            </a:pPr>
            <a:endParaRPr lang="en-US" sz="1400" dirty="0">
              <a:solidFill>
                <a:schemeClr val="tx1">
                  <a:lumMod val="95000"/>
                  <a:lumOff val="5000"/>
                </a:schemeClr>
              </a:solidFill>
              <a:latin typeface="+mj-lt"/>
            </a:endParaRPr>
          </a:p>
          <a:p>
            <a:pPr lvl="2"/>
            <a:endParaRPr lang="en-US" sz="1400" dirty="0">
              <a:solidFill>
                <a:schemeClr val="tx1">
                  <a:lumMod val="95000"/>
                  <a:lumOff val="5000"/>
                </a:schemeClr>
              </a:solidFill>
              <a:latin typeface="+mj-lt"/>
            </a:endParaRPr>
          </a:p>
          <a:p>
            <a:pPr lvl="1"/>
            <a:endParaRPr lang="en-US" sz="1800" dirty="0">
              <a:solidFill>
                <a:schemeClr val="tx1">
                  <a:lumMod val="95000"/>
                  <a:lumOff val="5000"/>
                </a:schemeClr>
              </a:solidFill>
              <a:latin typeface="+mj-lt"/>
            </a:endParaRPr>
          </a:p>
          <a:p>
            <a:pPr lvl="1"/>
            <a:endParaRPr lang="en-US" sz="1800" dirty="0">
              <a:solidFill>
                <a:schemeClr val="tx1">
                  <a:lumMod val="95000"/>
                  <a:lumOff val="5000"/>
                </a:schemeClr>
              </a:solidFill>
              <a:latin typeface="+mj-lt"/>
            </a:endParaRPr>
          </a:p>
          <a:p>
            <a:pPr lvl="1"/>
            <a:endParaRPr lang="en-US" sz="1800" dirty="0">
              <a:solidFill>
                <a:schemeClr val="tx1">
                  <a:lumMod val="95000"/>
                  <a:lumOff val="5000"/>
                </a:schemeClr>
              </a:solidFill>
              <a:latin typeface="+mj-lt"/>
            </a:endParaRPr>
          </a:p>
          <a:p>
            <a:pPr lvl="1"/>
            <a:endParaRPr lang="en-US" sz="1800" dirty="0">
              <a:solidFill>
                <a:schemeClr val="tx1">
                  <a:lumMod val="95000"/>
                  <a:lumOff val="5000"/>
                </a:schemeClr>
              </a:solidFill>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8</a:t>
            </a:fld>
            <a:endParaRPr lang="en-US" altLang="en-US" dirty="0"/>
          </a:p>
        </p:txBody>
      </p:sp>
    </p:spTree>
    <p:extLst>
      <p:ext uri="{BB962C8B-B14F-4D97-AF65-F5344CB8AC3E}">
        <p14:creationId xmlns:p14="http://schemas.microsoft.com/office/powerpoint/2010/main" val="306525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CF07E8-474A-4E99-8694-BF4788CF67A9}">
  <ds:schemaRefs>
    <ds:schemaRef ds:uri="http://schemas.openxmlformats.org/package/2006/metadata/core-properties"/>
    <ds:schemaRef ds:uri="791cce78-ca2d-40de-8329-c43c272c8ba1"/>
    <ds:schemaRef ds:uri="130ced01-78d5-4331-b17d-56d5798c3cee"/>
    <ds:schemaRef ds:uri="http://purl.org/dc/elements/1.1/"/>
    <ds:schemaRef ds:uri="http://schemas.microsoft.com/office/2006/metadata/properties"/>
    <ds:schemaRef ds:uri="http://www.w3.org/XML/1998/namespace"/>
    <ds:schemaRef ds:uri="http://purl.org/dc/terms/"/>
    <ds:schemaRef ds:uri="http://purl.org/dc/dcmitype/"/>
    <ds:schemaRef ds:uri="http://schemas.microsoft.com/office/infopath/2007/PartnerControls"/>
    <ds:schemaRef ds:uri="http://schemas.microsoft.com/office/2006/documentManagement/types"/>
  </ds:schemaRefs>
</ds:datastoreItem>
</file>

<file path=customXml/itemProps2.xml><?xml version="1.0" encoding="utf-8"?>
<ds:datastoreItem xmlns:ds="http://schemas.openxmlformats.org/officeDocument/2006/customXml" ds:itemID="{A677C756-DBD7-4AF6-A4BF-5DA66768F5EE}">
  <ds:schemaRefs>
    <ds:schemaRef ds:uri="http://schemas.microsoft.com/sharepoint/v3/contenttype/forms"/>
  </ds:schemaRefs>
</ds:datastoreItem>
</file>

<file path=customXml/itemProps3.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IEEE-P802_15</Template>
  <TotalTime>0</TotalTime>
  <Words>874</Words>
  <Application>Microsoft Office PowerPoint</Application>
  <PresentationFormat>On-screen Show (4:3)</PresentationFormat>
  <Paragraphs>132</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IEEE-P802_15</vt:lpstr>
      <vt:lpstr>PowerPoint Presentation</vt:lpstr>
      <vt:lpstr>Introduction</vt:lpstr>
      <vt:lpstr>Tx Frequency and Symbol Rate Error Tolerance</vt:lpstr>
      <vt:lpstr>Examples (1/3)</vt:lpstr>
      <vt:lpstr>PowerPoint Presentation</vt:lpstr>
      <vt:lpstr>PowerPoint Presentation</vt:lpstr>
      <vt:lpstr>How to Specify “Tight Coupling” Between Two Radios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2024-08-29T00:44:32Z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