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8"/>
  </p:notesMasterIdLst>
  <p:sldIdLst>
    <p:sldId id="259" r:id="rId5"/>
    <p:sldId id="258" r:id="rId6"/>
    <p:sldId id="5610" r:id="rId7"/>
    <p:sldId id="5833" r:id="rId8"/>
    <p:sldId id="284" r:id="rId9"/>
    <p:sldId id="281" r:id="rId10"/>
    <p:sldId id="271" r:id="rId11"/>
    <p:sldId id="273" r:id="rId12"/>
    <p:sldId id="274" r:id="rId13"/>
    <p:sldId id="282" r:id="rId14"/>
    <p:sldId id="276" r:id="rId15"/>
    <p:sldId id="262" r:id="rId16"/>
    <p:sldId id="263" r:id="rId17"/>
    <p:sldId id="264" r:id="rId18"/>
    <p:sldId id="5084" r:id="rId19"/>
    <p:sldId id="5836" r:id="rId20"/>
    <p:sldId id="5845" r:id="rId21"/>
    <p:sldId id="5842" r:id="rId22"/>
    <p:sldId id="5621" r:id="rId23"/>
    <p:sldId id="256" r:id="rId24"/>
    <p:sldId id="5850" r:id="rId25"/>
    <p:sldId id="5830" r:id="rId26"/>
    <p:sldId id="4944" r:id="rId27"/>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44" autoAdjust="0"/>
    <p:restoredTop sz="94660"/>
  </p:normalViewPr>
  <p:slideViewPr>
    <p:cSldViewPr snapToGrid="0" showGuides="1">
      <p:cViewPr varScale="1">
        <p:scale>
          <a:sx n="61" d="100"/>
          <a:sy n="61" d="100"/>
        </p:scale>
        <p:origin x="1432" y="38"/>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4254"/>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2024/9/8</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19</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20</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032836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23</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01599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4" name="Rectangle 4">
            <a:extLst>
              <a:ext uri="{FF2B5EF4-FFF2-40B4-BE49-F238E27FC236}">
                <a16:creationId xmlns:a16="http://schemas.microsoft.com/office/drawing/2014/main" id="{9B0A9CB7-51DC-CF78-4E37-B90DB9235AC7}"/>
              </a:ext>
            </a:extLst>
          </p:cNvPr>
          <p:cNvSpPr>
            <a:spLocks noGrp="1" noChangeArrowheads="1"/>
          </p:cNvSpPr>
          <p:nvPr>
            <p:ph type="dt" sz="half" idx="2"/>
          </p:nvPr>
        </p:nvSpPr>
        <p:spPr bwMode="auto">
          <a:xfrm>
            <a:off x="762590" y="392379"/>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9293"/>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01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802.15-24-0448-01-06ma</a:t>
            </a:r>
          </a:p>
        </p:txBody>
      </p:sp>
      <p:sp>
        <p:nvSpPr>
          <p:cNvPr id="1032" name="Line 8"/>
          <p:cNvSpPr>
            <a:spLocks noChangeShapeType="1"/>
          </p:cNvSpPr>
          <p:nvPr/>
        </p:nvSpPr>
        <p:spPr bwMode="auto">
          <a:xfrm>
            <a:off x="685800" y="60946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762590" y="38174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www.hilton.com/en/attend-my-event/koahwhh-ieb-6bef5b5e-fe7c-47ba-acf8-a318ac8025e1/" TargetMode="External"/><Relationship Id="rId2" Type="http://schemas.openxmlformats.org/officeDocument/2006/relationships/hyperlink" Target="https://grouper.ieee.org/groups/802/15/pub/Meeting_Plan.html"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grouper.ieee.org/groups/802/15/pub/Meeting_Plan.html" TargetMode="Externa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hyperlink" Target="https://www.ieee802.org/15/pub/TG6ma.html" TargetMode="External"/><Relationship Id="rId2" Type="http://schemas.openxmlformats.org/officeDocument/2006/relationships/hyperlink" Target="mailto:kohno@yrp-iai.jp?subject=TG15.6ma%20mail"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hyperlink" Target="mailto:marco.hernandez@ieee.org"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da3ba4f3974508f2ffdebbf050a15da3"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ieeesa.webex.com/ieeesa/j.php?MTID=mc0aa610fca1e4c43ea3b3cebac574aec"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573024"/>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September 2024]</a:t>
            </a:r>
          </a:p>
          <a:p>
            <a:r>
              <a:rPr lang="en-US" altLang="ja-JP" sz="1600" b="1" dirty="0">
                <a:ea typeface="ＭＳ Ｐゴシック" charset="-128"/>
              </a:rPr>
              <a:t>Date Submitted: 9</a:t>
            </a:r>
            <a:r>
              <a:rPr lang="en-US" altLang="ja-JP" sz="1600" baseline="30000" dirty="0">
                <a:ea typeface="ＭＳ Ｐゴシック" charset="-128"/>
              </a:rPr>
              <a:t>th</a:t>
            </a:r>
            <a:r>
              <a:rPr lang="en-US" altLang="ja-JP" sz="1600" dirty="0">
                <a:ea typeface="ＭＳ Ｐゴシック" charset="-128"/>
              </a:rPr>
              <a:t> September 2024</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September 2024.]</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September 2024</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September 2024</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September 2024</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September 2024</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142nd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970761"/>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50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September 2024</a:t>
            </a:r>
            <a:endParaRPr lang="en-US" altLang="ja-JP" dirty="0"/>
          </a:p>
        </p:txBody>
      </p:sp>
      <p:graphicFrame>
        <p:nvGraphicFramePr>
          <p:cNvPr id="4" name="表 3">
            <a:extLst>
              <a:ext uri="{FF2B5EF4-FFF2-40B4-BE49-F238E27FC236}">
                <a16:creationId xmlns:a16="http://schemas.microsoft.com/office/drawing/2014/main" id="{44FC00F0-D6F2-0677-6523-D67354F9E69F}"/>
              </a:ext>
            </a:extLst>
          </p:cNvPr>
          <p:cNvGraphicFramePr>
            <a:graphicFrameLocks noGrp="1"/>
          </p:cNvGraphicFramePr>
          <p:nvPr>
            <p:extLst>
              <p:ext uri="{D42A27DB-BD31-4B8C-83A1-F6EECF244321}">
                <p14:modId xmlns:p14="http://schemas.microsoft.com/office/powerpoint/2010/main" val="2991997669"/>
              </p:ext>
            </p:extLst>
          </p:nvPr>
        </p:nvGraphicFramePr>
        <p:xfrm>
          <a:off x="308343" y="1085474"/>
          <a:ext cx="8697434" cy="1712058"/>
        </p:xfrm>
        <a:graphic>
          <a:graphicData uri="http://schemas.openxmlformats.org/drawingml/2006/table">
            <a:tbl>
              <a:tblPr/>
              <a:tblGrid>
                <a:gridCol w="1190848">
                  <a:extLst>
                    <a:ext uri="{9D8B030D-6E8A-4147-A177-3AD203B41FA5}">
                      <a16:colId xmlns:a16="http://schemas.microsoft.com/office/drawing/2014/main" val="1718629553"/>
                    </a:ext>
                  </a:extLst>
                </a:gridCol>
                <a:gridCol w="6188788">
                  <a:extLst>
                    <a:ext uri="{9D8B030D-6E8A-4147-A177-3AD203B41FA5}">
                      <a16:colId xmlns:a16="http://schemas.microsoft.com/office/drawing/2014/main" val="3746172341"/>
                    </a:ext>
                  </a:extLst>
                </a:gridCol>
                <a:gridCol w="487056">
                  <a:extLst>
                    <a:ext uri="{9D8B030D-6E8A-4147-A177-3AD203B41FA5}">
                      <a16:colId xmlns:a16="http://schemas.microsoft.com/office/drawing/2014/main" val="2655941584"/>
                    </a:ext>
                  </a:extLst>
                </a:gridCol>
                <a:gridCol w="30578">
                  <a:extLst>
                    <a:ext uri="{9D8B030D-6E8A-4147-A177-3AD203B41FA5}">
                      <a16:colId xmlns:a16="http://schemas.microsoft.com/office/drawing/2014/main" val="828648614"/>
                    </a:ext>
                  </a:extLst>
                </a:gridCol>
                <a:gridCol w="800164">
                  <a:extLst>
                    <a:ext uri="{9D8B030D-6E8A-4147-A177-3AD203B41FA5}">
                      <a16:colId xmlns:a16="http://schemas.microsoft.com/office/drawing/2014/main" val="4026191207"/>
                    </a:ext>
                  </a:extLst>
                </a:gridCol>
              </a:tblGrid>
              <a:tr h="748242">
                <a:tc gridSpan="5">
                  <a:txBody>
                    <a:bodyPr/>
                    <a:lstStyle/>
                    <a:p>
                      <a:pPr algn="l" rtl="0" fontAlgn="t"/>
                      <a:r>
                        <a:rPr lang="en-US" sz="1200" b="1" i="0" u="none" strike="noStrike" dirty="0">
                          <a:solidFill>
                            <a:srgbClr val="000000"/>
                          </a:solidFill>
                          <a:effectLst/>
                          <a:latin typeface="Arial" panose="020B0604020202020204" pitchFamily="34" charset="0"/>
                        </a:rPr>
                        <a:t>This session is part of the Nov. IEEE 802 Mtg.</a:t>
                      </a:r>
                      <a:br>
                        <a:rPr lang="en-US" sz="1200" b="1" i="0" u="none" strike="noStrike" dirty="0">
                          <a:solidFill>
                            <a:srgbClr val="000000"/>
                          </a:solidFill>
                          <a:effectLst/>
                          <a:latin typeface="Arial" panose="020B0604020202020204" pitchFamily="34" charset="0"/>
                        </a:rPr>
                      </a:br>
                      <a:r>
                        <a:rPr lang="en-US" sz="1200" b="1" i="0" u="none" strike="noStrike" dirty="0">
                          <a:solidFill>
                            <a:srgbClr val="000000"/>
                          </a:solidFill>
                          <a:effectLst/>
                          <a:latin typeface="Arial" panose="020B0604020202020204" pitchFamily="34" charset="0"/>
                        </a:rPr>
                        <a:t>  - You must pay the registration fee in order to attend</a:t>
                      </a:r>
                      <a:br>
                        <a:rPr lang="en-US" sz="1200" b="1" i="0" u="none" strike="noStrike" dirty="0">
                          <a:solidFill>
                            <a:srgbClr val="000000"/>
                          </a:solidFill>
                          <a:effectLst/>
                          <a:latin typeface="Arial" panose="020B0604020202020204" pitchFamily="34" charset="0"/>
                        </a:rPr>
                      </a:br>
                      <a:r>
                        <a:rPr lang="en-US" sz="1200" b="1" i="0" u="none" strike="noStrike" dirty="0">
                          <a:solidFill>
                            <a:srgbClr val="000000"/>
                          </a:solidFill>
                          <a:effectLst/>
                          <a:latin typeface="Arial" panose="020B0604020202020204" pitchFamily="34" charset="0"/>
                        </a:rPr>
                        <a:t>  - If you have not already done so, you can follow the registration link below</a:t>
                      </a:r>
                      <a:br>
                        <a:rPr lang="en-US" sz="1200" b="1" i="0" u="none" strike="noStrike" dirty="0">
                          <a:solidFill>
                            <a:srgbClr val="000000"/>
                          </a:solidFill>
                          <a:effectLst/>
                          <a:latin typeface="Arial" panose="020B0604020202020204" pitchFamily="34" charset="0"/>
                        </a:rPr>
                      </a:br>
                      <a:r>
                        <a:rPr lang="en-US" sz="1200" b="1" i="0" u="none" strike="noStrike" dirty="0">
                          <a:solidFill>
                            <a:srgbClr val="000000"/>
                          </a:solidFill>
                          <a:effectLst/>
                          <a:latin typeface="Arial" panose="020B0604020202020204" pitchFamily="34" charset="0"/>
                        </a:rPr>
                        <a:t>  - If you do not intend to register for this session you must leave this meeting and, if you have already logged attendance on IMAT,</a:t>
                      </a:r>
                      <a:br>
                        <a:rPr lang="en-US" sz="1200" b="1" i="0" u="none" strike="noStrike" dirty="0">
                          <a:solidFill>
                            <a:srgbClr val="000000"/>
                          </a:solidFill>
                          <a:effectLst/>
                          <a:latin typeface="Arial" panose="020B0604020202020204" pitchFamily="34" charset="0"/>
                        </a:rPr>
                      </a:br>
                      <a:r>
                        <a:rPr lang="en-US" sz="1200" b="1" i="0" u="none" strike="noStrike" dirty="0">
                          <a:solidFill>
                            <a:srgbClr val="000000"/>
                          </a:solidFill>
                          <a:effectLst/>
                          <a:latin typeface="Arial" panose="020B0604020202020204" pitchFamily="34" charset="0"/>
                        </a:rPr>
                        <a:t>    email Jon </a:t>
                      </a:r>
                      <a:r>
                        <a:rPr lang="en-US" sz="1200" b="1" i="0" u="none" strike="noStrike" dirty="0" err="1">
                          <a:solidFill>
                            <a:srgbClr val="000000"/>
                          </a:solidFill>
                          <a:effectLst/>
                          <a:latin typeface="Arial" panose="020B0604020202020204" pitchFamily="34" charset="0"/>
                        </a:rPr>
                        <a:t>Rosdahl</a:t>
                      </a:r>
                      <a:r>
                        <a:rPr lang="en-US" sz="1200" b="1" i="0" u="none" strike="noStrike" dirty="0">
                          <a:solidFill>
                            <a:srgbClr val="000000"/>
                          </a:solidFill>
                          <a:effectLst/>
                          <a:latin typeface="Arial" panose="020B0604020202020204" pitchFamily="34" charset="0"/>
                        </a:rPr>
                        <a:t> (jrosdahl@ieee.org), or your WG leadership to have it removed</a:t>
                      </a:r>
                    </a:p>
                  </a:txBody>
                  <a:tcPr marL="2589" marR="2589" marT="25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63972851"/>
                  </a:ext>
                </a:extLst>
              </a:tr>
              <a:tr h="449981">
                <a:tc>
                  <a:txBody>
                    <a:bodyPr/>
                    <a:lstStyle/>
                    <a:p>
                      <a:pPr algn="l" fontAlgn="b"/>
                      <a:r>
                        <a:rPr lang="fi-FI" sz="1400" b="1" i="0" u="none" strike="noStrike" dirty="0" err="1">
                          <a:effectLst/>
                          <a:latin typeface="Arial" panose="020B0604020202020204" pitchFamily="34" charset="0"/>
                        </a:rPr>
                        <a:t>Registration</a:t>
                      </a:r>
                      <a:r>
                        <a:rPr lang="fi-FI" sz="1400" b="1" i="0" u="none" strike="noStrike" dirty="0">
                          <a:effectLst/>
                          <a:latin typeface="Arial" panose="020B0604020202020204" pitchFamily="34" charset="0"/>
                        </a:rPr>
                        <a:t> </a:t>
                      </a:r>
                      <a:r>
                        <a:rPr lang="fi-FI" sz="1400" b="1" i="0" u="none" strike="noStrike" dirty="0" err="1">
                          <a:effectLst/>
                          <a:latin typeface="Arial" panose="020B0604020202020204" pitchFamily="34" charset="0"/>
                        </a:rPr>
                        <a:t>Link</a:t>
                      </a:r>
                      <a:r>
                        <a:rPr lang="fi-FI" sz="1400" b="1" i="0" u="none" strike="noStrike" dirty="0">
                          <a:effectLst/>
                          <a:latin typeface="Arial" panose="020B0604020202020204" pitchFamily="34" charset="0"/>
                        </a:rPr>
                        <a:t>:</a:t>
                      </a:r>
                    </a:p>
                  </a:txBody>
                  <a:tcPr marL="2589" marR="2589" marT="2589" marB="0" anchor="b">
                    <a:lnL>
                      <a:noFill/>
                    </a:lnL>
                    <a:lnR>
                      <a:noFill/>
                    </a:lnR>
                    <a:lnT>
                      <a:noFill/>
                    </a:lnT>
                    <a:lnB>
                      <a:noFill/>
                    </a:lnB>
                    <a:noFill/>
                  </a:tcPr>
                </a:tc>
                <a:tc>
                  <a:txBody>
                    <a:bodyPr/>
                    <a:lstStyle/>
                    <a:p>
                      <a:pPr algn="l" fontAlgn="b"/>
                      <a:r>
                        <a:rPr lang="fi-FI" sz="2000" b="0" i="0" u="sng" strike="noStrike" dirty="0">
                          <a:solidFill>
                            <a:srgbClr val="0000FF"/>
                          </a:solidFill>
                          <a:effectLst/>
                          <a:latin typeface="Arial" panose="020B0604020202020204" pitchFamily="34" charset="0"/>
                          <a:hlinkClick r:id="rId2"/>
                        </a:rPr>
                        <a:t>https://grouper.ieee.org/groups/802/15/pub/Meeting_Plan.html</a:t>
                      </a:r>
                      <a:endParaRPr lang="fi-FI" sz="2000" b="0" i="0" u="sng" strike="noStrike" dirty="0">
                        <a:solidFill>
                          <a:srgbClr val="0000FF"/>
                        </a:solidFill>
                        <a:effectLst/>
                        <a:latin typeface="Arial" panose="020B0604020202020204" pitchFamily="34" charset="0"/>
                      </a:endParaRPr>
                    </a:p>
                  </a:txBody>
                  <a:tcPr marL="2589" marR="2589" marT="2589" marB="0" anchor="b">
                    <a:lnL>
                      <a:noFill/>
                    </a:lnL>
                    <a:lnR>
                      <a:noFill/>
                    </a:lnR>
                    <a:lnT>
                      <a:noFill/>
                    </a:lnT>
                    <a:lnB>
                      <a:noFill/>
                    </a:lnB>
                    <a:noFill/>
                  </a:tcPr>
                </a:tc>
                <a:tc>
                  <a:txBody>
                    <a:bodyPr/>
                    <a:lstStyle/>
                    <a:p>
                      <a:pPr algn="l" fontAlgn="b"/>
                      <a:endParaRPr lang="ja-JP" altLang="en-US" sz="2000" b="0" i="0" u="none" strike="noStrike">
                        <a:effectLst/>
                        <a:latin typeface="Arial" panose="020B0604020202020204" pitchFamily="34" charset="0"/>
                      </a:endParaRPr>
                    </a:p>
                  </a:txBody>
                  <a:tcPr marL="2589" marR="2589" marT="2589" marB="0" anchor="b">
                    <a:lnL>
                      <a:noFill/>
                    </a:lnL>
                    <a:lnR>
                      <a:noFill/>
                    </a:lnR>
                    <a:lnT>
                      <a:noFill/>
                    </a:lnT>
                    <a:lnB>
                      <a:noFill/>
                    </a:lnB>
                    <a:noFill/>
                  </a:tcPr>
                </a:tc>
                <a:tc>
                  <a:txBody>
                    <a:bodyPr/>
                    <a:lstStyle/>
                    <a:p>
                      <a:pPr algn="l" fontAlgn="b"/>
                      <a:endParaRPr lang="ja-JP" altLang="en-US" sz="2000" b="0" i="0" u="none" strike="noStrike" dirty="0">
                        <a:effectLst/>
                        <a:latin typeface="Arial" panose="020B0604020202020204" pitchFamily="34" charset="0"/>
                      </a:endParaRPr>
                    </a:p>
                  </a:txBody>
                  <a:tcPr marL="2589" marR="2589" marT="2589" marB="0" anchor="b">
                    <a:lnL>
                      <a:noFill/>
                    </a:lnL>
                    <a:lnR>
                      <a:noFill/>
                    </a:lnR>
                    <a:lnT>
                      <a:noFill/>
                    </a:lnT>
                    <a:lnB>
                      <a:noFill/>
                    </a:lnB>
                    <a:noFill/>
                  </a:tcPr>
                </a:tc>
                <a:tc>
                  <a:txBody>
                    <a:bodyPr/>
                    <a:lstStyle/>
                    <a:p>
                      <a:pPr algn="l" fontAlgn="b"/>
                      <a:endParaRPr lang="ja-JP" altLang="en-US" sz="2000" b="0" i="0" u="none" strike="noStrike" dirty="0">
                        <a:effectLst/>
                        <a:latin typeface="Arial" panose="020B0604020202020204" pitchFamily="34" charset="0"/>
                      </a:endParaRPr>
                    </a:p>
                  </a:txBody>
                  <a:tcPr marL="2589" marR="2589" marT="2589" marB="0" anchor="b">
                    <a:lnL>
                      <a:noFill/>
                    </a:lnL>
                    <a:lnR>
                      <a:noFill/>
                    </a:lnR>
                    <a:lnT>
                      <a:noFill/>
                    </a:lnT>
                    <a:lnB>
                      <a:noFill/>
                    </a:lnB>
                    <a:noFill/>
                  </a:tcPr>
                </a:tc>
                <a:extLst>
                  <a:ext uri="{0D108BD9-81ED-4DB2-BD59-A6C34878D82A}">
                    <a16:rowId xmlns:a16="http://schemas.microsoft.com/office/drawing/2014/main" val="2810894301"/>
                  </a:ext>
                </a:extLst>
              </a:tr>
            </a:tbl>
          </a:graphicData>
        </a:graphic>
      </p:graphicFrame>
      <p:sp>
        <p:nvSpPr>
          <p:cNvPr id="7" name="テキスト ボックス 6">
            <a:extLst>
              <a:ext uri="{FF2B5EF4-FFF2-40B4-BE49-F238E27FC236}">
                <a16:creationId xmlns:a16="http://schemas.microsoft.com/office/drawing/2014/main" id="{2EC6E6D7-AAFC-0AA0-4B35-4AFA34C2D281}"/>
              </a:ext>
            </a:extLst>
          </p:cNvPr>
          <p:cNvSpPr txBox="1"/>
          <p:nvPr/>
        </p:nvSpPr>
        <p:spPr>
          <a:xfrm>
            <a:off x="2551813" y="614737"/>
            <a:ext cx="4572000" cy="461665"/>
          </a:xfrm>
          <a:prstGeom prst="rect">
            <a:avLst/>
          </a:prstGeom>
          <a:noFill/>
        </p:spPr>
        <p:txBody>
          <a:bodyPr wrap="square">
            <a:spAutoFit/>
          </a:bodyPr>
          <a:lstStyle/>
          <a:p>
            <a:r>
              <a:rPr lang="en-US" altLang="ja-JP" sz="2400" b="1" dirty="0">
                <a:latin typeface="Arial" panose="020B0604020202020204" pitchFamily="34" charset="0"/>
              </a:rPr>
              <a:t>Necessary Registration</a:t>
            </a:r>
            <a:endParaRPr lang="ja-JP" altLang="en-US" sz="2400" dirty="0"/>
          </a:p>
        </p:txBody>
      </p:sp>
      <p:graphicFrame>
        <p:nvGraphicFramePr>
          <p:cNvPr id="8" name="表 7">
            <a:extLst>
              <a:ext uri="{FF2B5EF4-FFF2-40B4-BE49-F238E27FC236}">
                <a16:creationId xmlns:a16="http://schemas.microsoft.com/office/drawing/2014/main" id="{99EBD528-2EDA-F114-A13D-25EA77ECC50F}"/>
              </a:ext>
            </a:extLst>
          </p:cNvPr>
          <p:cNvGraphicFramePr>
            <a:graphicFrameLocks noGrp="1"/>
          </p:cNvGraphicFramePr>
          <p:nvPr>
            <p:extLst>
              <p:ext uri="{D42A27DB-BD31-4B8C-83A1-F6EECF244321}">
                <p14:modId xmlns:p14="http://schemas.microsoft.com/office/powerpoint/2010/main" val="2998689295"/>
              </p:ext>
            </p:extLst>
          </p:nvPr>
        </p:nvGraphicFramePr>
        <p:xfrm>
          <a:off x="223284" y="2855805"/>
          <a:ext cx="8782493" cy="3579660"/>
        </p:xfrm>
        <a:graphic>
          <a:graphicData uri="http://schemas.openxmlformats.org/drawingml/2006/table">
            <a:tbl>
              <a:tblPr/>
              <a:tblGrid>
                <a:gridCol w="1370376">
                  <a:extLst>
                    <a:ext uri="{9D8B030D-6E8A-4147-A177-3AD203B41FA5}">
                      <a16:colId xmlns:a16="http://schemas.microsoft.com/office/drawing/2014/main" val="1670764278"/>
                    </a:ext>
                  </a:extLst>
                </a:gridCol>
                <a:gridCol w="5695118">
                  <a:extLst>
                    <a:ext uri="{9D8B030D-6E8A-4147-A177-3AD203B41FA5}">
                      <a16:colId xmlns:a16="http://schemas.microsoft.com/office/drawing/2014/main" val="586596772"/>
                    </a:ext>
                  </a:extLst>
                </a:gridCol>
                <a:gridCol w="713401">
                  <a:extLst>
                    <a:ext uri="{9D8B030D-6E8A-4147-A177-3AD203B41FA5}">
                      <a16:colId xmlns:a16="http://schemas.microsoft.com/office/drawing/2014/main" val="2675077785"/>
                    </a:ext>
                  </a:extLst>
                </a:gridCol>
                <a:gridCol w="1003598">
                  <a:extLst>
                    <a:ext uri="{9D8B030D-6E8A-4147-A177-3AD203B41FA5}">
                      <a16:colId xmlns:a16="http://schemas.microsoft.com/office/drawing/2014/main" val="926484520"/>
                    </a:ext>
                  </a:extLst>
                </a:gridCol>
              </a:tblGrid>
              <a:tr h="649752">
                <a:tc rowSpan="9">
                  <a:txBody>
                    <a:bodyPr/>
                    <a:lstStyle/>
                    <a:p>
                      <a:pPr algn="ctr" fontAlgn="ctr"/>
                      <a:r>
                        <a:rPr lang="fi-FI" sz="1100" b="0" i="0" u="none" strike="noStrike">
                          <a:solidFill>
                            <a:srgbClr val="000000"/>
                          </a:solidFill>
                          <a:effectLst/>
                          <a:latin typeface="Times New Roman" panose="02020603050405020304" pitchFamily="18" charset="0"/>
                        </a:rPr>
                        <a:t>September 8-13</a:t>
                      </a:r>
                    </a:p>
                  </a:txBody>
                  <a:tcPr marL="2507" marR="2507" marT="2507" marB="0" anchor="ctr">
                    <a:lnL>
                      <a:noFill/>
                    </a:lnL>
                    <a:lnR>
                      <a:noFill/>
                    </a:lnR>
                    <a:lnT>
                      <a:noFill/>
                    </a:lnT>
                    <a:lnB>
                      <a:noFill/>
                    </a:lnB>
                    <a:solidFill>
                      <a:srgbClr val="CCFFCC"/>
                    </a:solidFill>
                  </a:tcPr>
                </a:tc>
                <a:tc>
                  <a:txBody>
                    <a:bodyPr/>
                    <a:lstStyle/>
                    <a:p>
                      <a:pPr algn="ctr" fontAlgn="ctr"/>
                      <a:r>
                        <a:rPr lang="fi-FI" sz="1600" b="1" i="0" u="none" strike="noStrike">
                          <a:solidFill>
                            <a:srgbClr val="000000"/>
                          </a:solidFill>
                          <a:effectLst/>
                          <a:latin typeface="Calibri" panose="020F0502020204030204" pitchFamily="34" charset="0"/>
                        </a:rPr>
                        <a:t>Hilton Waikoloa Village, Waikoloa, Hawaii, USA</a:t>
                      </a:r>
                    </a:p>
                  </a:txBody>
                  <a:tcPr marL="2507" marR="2507" marT="2507" marB="0" anchor="ctr">
                    <a:lnL>
                      <a:noFill/>
                    </a:lnL>
                    <a:lnR>
                      <a:noFill/>
                    </a:lnR>
                    <a:lnT>
                      <a:noFill/>
                    </a:lnT>
                    <a:lnB>
                      <a:noFill/>
                    </a:lnB>
                    <a:solidFill>
                      <a:srgbClr val="CCFFCC"/>
                    </a:solidFill>
                  </a:tcPr>
                </a:tc>
                <a:tc rowSpan="9">
                  <a:txBody>
                    <a:bodyPr/>
                    <a:lstStyle/>
                    <a:p>
                      <a:pPr algn="ctr" fontAlgn="ctr"/>
                      <a:r>
                        <a:rPr lang="en-US" altLang="ja-JP" sz="1100" b="0" i="0" u="none" strike="noStrike">
                          <a:solidFill>
                            <a:srgbClr val="000000"/>
                          </a:solidFill>
                          <a:effectLst/>
                          <a:latin typeface="Times New Roman" panose="02020603050405020304" pitchFamily="18" charset="0"/>
                        </a:rPr>
                        <a:t>151</a:t>
                      </a:r>
                    </a:p>
                  </a:txBody>
                  <a:tcPr marL="2507" marR="2507" marT="2507" marB="0" anchor="ctr">
                    <a:lnL>
                      <a:noFill/>
                    </a:lnL>
                    <a:lnR>
                      <a:noFill/>
                    </a:lnR>
                    <a:lnT>
                      <a:noFill/>
                    </a:lnT>
                    <a:lnB>
                      <a:noFill/>
                    </a:lnB>
                    <a:solidFill>
                      <a:srgbClr val="CCFFCC"/>
                    </a:solidFill>
                  </a:tcPr>
                </a:tc>
                <a:tc rowSpan="9">
                  <a:txBody>
                    <a:bodyPr/>
                    <a:lstStyle/>
                    <a:p>
                      <a:pPr algn="ctr" fontAlgn="ctr"/>
                      <a:r>
                        <a:rPr lang="fi-FI" sz="1100" b="0" i="0" u="none" strike="noStrike">
                          <a:solidFill>
                            <a:srgbClr val="000000"/>
                          </a:solidFill>
                          <a:effectLst/>
                          <a:latin typeface="Times New Roman" panose="02020603050405020304" pitchFamily="18" charset="0"/>
                        </a:rPr>
                        <a:t>Interim*</a:t>
                      </a:r>
                    </a:p>
                  </a:txBody>
                  <a:tcPr marL="2507" marR="2507" marT="2507" marB="0" anchor="ctr">
                    <a:lnL>
                      <a:noFill/>
                    </a:lnL>
                    <a:lnR>
                      <a:noFill/>
                    </a:lnR>
                    <a:lnT>
                      <a:noFill/>
                    </a:lnT>
                    <a:lnB>
                      <a:noFill/>
                    </a:lnB>
                    <a:solidFill>
                      <a:srgbClr val="CCFFCC"/>
                    </a:solidFill>
                  </a:tcPr>
                </a:tc>
                <a:extLst>
                  <a:ext uri="{0D108BD9-81ED-4DB2-BD59-A6C34878D82A}">
                    <a16:rowId xmlns:a16="http://schemas.microsoft.com/office/drawing/2014/main" val="3206471080"/>
                  </a:ext>
                </a:extLst>
              </a:tr>
              <a:tr h="280974">
                <a:tc vMerge="1">
                  <a:txBody>
                    <a:bodyPr/>
                    <a:lstStyle/>
                    <a:p>
                      <a:endParaRPr kumimoji="1" lang="ja-JP" altLang="en-US"/>
                    </a:p>
                  </a:txBody>
                  <a:tcPr/>
                </a:tc>
                <a:tc>
                  <a:txBody>
                    <a:bodyPr/>
                    <a:lstStyle/>
                    <a:p>
                      <a:pPr algn="ctr" fontAlgn="ctr"/>
                      <a:r>
                        <a:rPr lang="en-US" sz="1600" b="0" i="0" u="none" strike="noStrike">
                          <a:solidFill>
                            <a:srgbClr val="0000FF"/>
                          </a:solidFill>
                          <a:effectLst/>
                          <a:latin typeface="Calibri" panose="020F0502020204030204" pitchFamily="34" charset="0"/>
                        </a:rPr>
                        <a:t>Session Registration and information website</a:t>
                      </a:r>
                      <a:r>
                        <a:rPr lang="en-US" sz="1600" b="0" i="0" u="none" strike="noStrike">
                          <a:solidFill>
                            <a:srgbClr val="000000"/>
                          </a:solidFill>
                          <a:effectLst/>
                          <a:latin typeface="Calibri" panose="020F0502020204030204" pitchFamily="34" charset="0"/>
                        </a:rPr>
                        <a:t> is here: </a:t>
                      </a:r>
                      <a:r>
                        <a:rPr lang="en-US" sz="1600" b="0" i="0" u="sng" strike="noStrike">
                          <a:solidFill>
                            <a:srgbClr val="0000FF"/>
                          </a:solidFill>
                          <a:effectLst/>
                          <a:latin typeface="Calibri" panose="020F0502020204030204" pitchFamily="34" charset="0"/>
                        </a:rPr>
                        <a:t>https://cvent.me/LBkMEE</a:t>
                      </a:r>
                      <a:endParaRPr lang="en-US" sz="1600" b="0" i="0" u="none" strike="noStrike">
                        <a:solidFill>
                          <a:srgbClr val="0000FF"/>
                        </a:solidFill>
                        <a:effectLst/>
                        <a:latin typeface="Calibri" panose="020F0502020204030204" pitchFamily="34" charset="0"/>
                      </a:endParaRPr>
                    </a:p>
                  </a:txBody>
                  <a:tcPr marL="2507" marR="2507" marT="2507" marB="0" anchor="ctr">
                    <a:lnL>
                      <a:noFill/>
                    </a:lnL>
                    <a:lnR>
                      <a:noFill/>
                    </a:lnR>
                    <a:lnT>
                      <a:noFill/>
                    </a:lnT>
                    <a:lnB>
                      <a:noFill/>
                    </a:lnB>
                    <a:solidFill>
                      <a:srgbClr val="CCFF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156261412"/>
                  </a:ext>
                </a:extLst>
              </a:tr>
              <a:tr h="199609">
                <a:tc vMerge="1">
                  <a:txBody>
                    <a:bodyPr/>
                    <a:lstStyle/>
                    <a:p>
                      <a:endParaRPr kumimoji="1" lang="ja-JP" altLang="en-US"/>
                    </a:p>
                  </a:txBody>
                  <a:tcPr/>
                </a:tc>
                <a:tc>
                  <a:txBody>
                    <a:bodyPr/>
                    <a:lstStyle/>
                    <a:p>
                      <a:pPr algn="ctr" fontAlgn="ctr"/>
                      <a:r>
                        <a:rPr lang="en-US" sz="1600" b="1" i="0" u="none" strike="noStrike">
                          <a:solidFill>
                            <a:srgbClr val="000000"/>
                          </a:solidFill>
                          <a:effectLst/>
                          <a:latin typeface="Calibri" panose="020F0502020204030204" pitchFamily="34" charset="0"/>
                        </a:rPr>
                        <a:t>Early bird registration closes June 21, 2024</a:t>
                      </a:r>
                    </a:p>
                  </a:txBody>
                  <a:tcPr marL="2507" marR="2507" marT="2507" marB="0" anchor="ctr">
                    <a:lnL>
                      <a:noFill/>
                    </a:lnL>
                    <a:lnR>
                      <a:noFill/>
                    </a:lnR>
                    <a:lnT>
                      <a:noFill/>
                    </a:lnT>
                    <a:lnB>
                      <a:noFill/>
                    </a:lnB>
                    <a:solidFill>
                      <a:srgbClr val="CCFF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09916908"/>
                  </a:ext>
                </a:extLst>
              </a:tr>
              <a:tr h="561948">
                <a:tc vMerge="1">
                  <a:txBody>
                    <a:bodyPr/>
                    <a:lstStyle/>
                    <a:p>
                      <a:endParaRPr kumimoji="1" lang="ja-JP" altLang="en-US"/>
                    </a:p>
                  </a:txBody>
                  <a:tcPr/>
                </a:tc>
                <a:tc>
                  <a:txBody>
                    <a:bodyPr/>
                    <a:lstStyle/>
                    <a:p>
                      <a:pPr algn="ctr" fontAlgn="ctr"/>
                      <a:r>
                        <a:rPr lang="en-US" sz="1600" b="0" i="0" u="none" strike="noStrike">
                          <a:solidFill>
                            <a:srgbClr val="000000"/>
                          </a:solidFill>
                          <a:effectLst/>
                          <a:latin typeface="Calibri" panose="020F0502020204030204" pitchFamily="34" charset="0"/>
                        </a:rPr>
                        <a:t>Reservations must be completed, and a confirmation number entered when completing registration to receive the discounted rate.</a:t>
                      </a:r>
                    </a:p>
                  </a:txBody>
                  <a:tcPr marL="2507" marR="2507" marT="2507" marB="0" anchor="ctr">
                    <a:lnL>
                      <a:noFill/>
                    </a:lnL>
                    <a:lnR>
                      <a:noFill/>
                    </a:lnR>
                    <a:lnT>
                      <a:noFill/>
                    </a:lnT>
                    <a:lnB>
                      <a:noFill/>
                    </a:lnB>
                    <a:solidFill>
                      <a:srgbClr val="CCFF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75943630"/>
                  </a:ext>
                </a:extLst>
              </a:tr>
              <a:tr h="185560">
                <a:tc vMerge="1">
                  <a:txBody>
                    <a:bodyPr/>
                    <a:lstStyle/>
                    <a:p>
                      <a:endParaRPr kumimoji="1" lang="ja-JP" altLang="en-US"/>
                    </a:p>
                  </a:txBody>
                  <a:tcPr/>
                </a:tc>
                <a:tc>
                  <a:txBody>
                    <a:bodyPr/>
                    <a:lstStyle/>
                    <a:p>
                      <a:pPr algn="ctr" fontAlgn="ctr"/>
                      <a:r>
                        <a:rPr lang="en-US" sz="1200" b="0" i="0" u="sng" strike="noStrike">
                          <a:solidFill>
                            <a:srgbClr val="0000FF"/>
                          </a:solidFill>
                          <a:effectLst/>
                          <a:latin typeface="Arial" panose="020B0604020202020204" pitchFamily="34" charset="0"/>
                          <a:hlinkClick r:id="rId3"/>
                        </a:rPr>
                        <a:t>Hotel Room Reservations Booking Information</a:t>
                      </a:r>
                      <a:endParaRPr lang="en-US" sz="1200" b="0" i="0" u="sng" strike="noStrike">
                        <a:solidFill>
                          <a:srgbClr val="0000FF"/>
                        </a:solidFill>
                        <a:effectLst/>
                        <a:latin typeface="Arial" panose="020B0604020202020204" pitchFamily="34" charset="0"/>
                      </a:endParaRPr>
                    </a:p>
                  </a:txBody>
                  <a:tcPr marL="2507" marR="2507" marT="2507" marB="0" anchor="ctr">
                    <a:lnL>
                      <a:noFill/>
                    </a:lnL>
                    <a:lnR>
                      <a:noFill/>
                    </a:lnR>
                    <a:lnT>
                      <a:noFill/>
                    </a:lnT>
                    <a:lnB>
                      <a:noFill/>
                    </a:lnB>
                    <a:solidFill>
                      <a:srgbClr val="CCFF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576534605"/>
                  </a:ext>
                </a:extLst>
              </a:tr>
              <a:tr h="199609">
                <a:tc vMerge="1">
                  <a:txBody>
                    <a:bodyPr/>
                    <a:lstStyle/>
                    <a:p>
                      <a:endParaRPr kumimoji="1" lang="ja-JP" altLang="en-US"/>
                    </a:p>
                  </a:txBody>
                  <a:tcPr/>
                </a:tc>
                <a:tc>
                  <a:txBody>
                    <a:bodyPr/>
                    <a:lstStyle/>
                    <a:p>
                      <a:pPr algn="ctr" fontAlgn="ctr"/>
                      <a:r>
                        <a:rPr lang="fi-FI" sz="1600" b="1" i="0" u="none" strike="noStrike">
                          <a:solidFill>
                            <a:srgbClr val="000000"/>
                          </a:solidFill>
                          <a:effectLst/>
                          <a:latin typeface="Calibri" panose="020F0502020204030204" pitchFamily="34" charset="0"/>
                        </a:rPr>
                        <a:t>Hilton Waikoloa Village</a:t>
                      </a:r>
                    </a:p>
                  </a:txBody>
                  <a:tcPr marL="2507" marR="2507" marT="2507" marB="0" anchor="ctr">
                    <a:lnL>
                      <a:noFill/>
                    </a:lnL>
                    <a:lnR>
                      <a:noFill/>
                    </a:lnR>
                    <a:lnT>
                      <a:noFill/>
                    </a:lnT>
                    <a:lnB>
                      <a:noFill/>
                    </a:lnB>
                    <a:solidFill>
                      <a:srgbClr val="CCFF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150640524"/>
                  </a:ext>
                </a:extLst>
              </a:tr>
              <a:tr h="199609">
                <a:tc vMerge="1">
                  <a:txBody>
                    <a:bodyPr/>
                    <a:lstStyle/>
                    <a:p>
                      <a:endParaRPr kumimoji="1" lang="ja-JP" altLang="en-US"/>
                    </a:p>
                  </a:txBody>
                  <a:tcPr/>
                </a:tc>
                <a:tc>
                  <a:txBody>
                    <a:bodyPr/>
                    <a:lstStyle/>
                    <a:p>
                      <a:pPr algn="ctr" fontAlgn="ctr"/>
                      <a:r>
                        <a:rPr lang="fi-FI" sz="1600" b="0" i="0" u="none" strike="noStrike">
                          <a:solidFill>
                            <a:srgbClr val="000000"/>
                          </a:solidFill>
                          <a:effectLst/>
                          <a:latin typeface="Calibri" panose="020F0502020204030204" pitchFamily="34" charset="0"/>
                        </a:rPr>
                        <a:t>69-425 Waikoloa Beach Drive</a:t>
                      </a:r>
                    </a:p>
                  </a:txBody>
                  <a:tcPr marL="2507" marR="2507" marT="2507" marB="0" anchor="ctr">
                    <a:lnL>
                      <a:noFill/>
                    </a:lnL>
                    <a:lnR>
                      <a:noFill/>
                    </a:lnR>
                    <a:lnT>
                      <a:noFill/>
                    </a:lnT>
                    <a:lnB>
                      <a:noFill/>
                    </a:lnB>
                    <a:solidFill>
                      <a:srgbClr val="CCFF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737236170"/>
                  </a:ext>
                </a:extLst>
              </a:tr>
              <a:tr h="199609">
                <a:tc vMerge="1">
                  <a:txBody>
                    <a:bodyPr/>
                    <a:lstStyle/>
                    <a:p>
                      <a:endParaRPr kumimoji="1" lang="ja-JP" altLang="en-US"/>
                    </a:p>
                  </a:txBody>
                  <a:tcPr/>
                </a:tc>
                <a:tc>
                  <a:txBody>
                    <a:bodyPr/>
                    <a:lstStyle/>
                    <a:p>
                      <a:pPr algn="ctr" fontAlgn="ctr"/>
                      <a:r>
                        <a:rPr lang="fi-FI" sz="1600" b="0" i="0" u="none" strike="noStrike">
                          <a:solidFill>
                            <a:srgbClr val="000000"/>
                          </a:solidFill>
                          <a:effectLst/>
                          <a:latin typeface="Calibri" panose="020F0502020204030204" pitchFamily="34" charset="0"/>
                        </a:rPr>
                        <a:t>Waikoloa, HI 96738, USA</a:t>
                      </a:r>
                    </a:p>
                  </a:txBody>
                  <a:tcPr marL="2507" marR="2507" marT="2507" marB="0" anchor="ctr">
                    <a:lnL>
                      <a:noFill/>
                    </a:lnL>
                    <a:lnR>
                      <a:noFill/>
                    </a:lnR>
                    <a:lnT>
                      <a:noFill/>
                    </a:lnT>
                    <a:lnB>
                      <a:noFill/>
                    </a:lnB>
                    <a:solidFill>
                      <a:srgbClr val="CCFF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78017395"/>
                  </a:ext>
                </a:extLst>
              </a:tr>
              <a:tr h="706825">
                <a:tc vMerge="1">
                  <a:txBody>
                    <a:bodyPr/>
                    <a:lstStyle/>
                    <a:p>
                      <a:endParaRPr kumimoji="1" lang="ja-JP" altLang="en-US"/>
                    </a:p>
                  </a:txBody>
                  <a:tcPr/>
                </a:tc>
                <a:tc>
                  <a:txBody>
                    <a:bodyPr/>
                    <a:lstStyle/>
                    <a:p>
                      <a:pPr algn="ctr" fontAlgn="ctr"/>
                      <a:r>
                        <a:rPr lang="en-US" sz="1600" b="0" i="0" u="sng" strike="noStrike" dirty="0">
                          <a:solidFill>
                            <a:srgbClr val="0000FF"/>
                          </a:solidFill>
                          <a:effectLst/>
                          <a:latin typeface="Arial" panose="020B0604020202020204" pitchFamily="34" charset="0"/>
                          <a:hlinkClick r:id="rId3"/>
                        </a:rPr>
                        <a:t>Hotel reservation link: https://www.hilton.com/en/attend-my-event/koahwhh-ieb-6bef5b5e-fe7c-47ba-acf8-a318ac8025e1/</a:t>
                      </a:r>
                      <a:endParaRPr lang="en-US" sz="1600" b="0" i="0" u="sng" strike="noStrike" dirty="0">
                        <a:solidFill>
                          <a:srgbClr val="0000FF"/>
                        </a:solidFill>
                        <a:effectLst/>
                        <a:latin typeface="Arial" panose="020B0604020202020204" pitchFamily="34" charset="0"/>
                      </a:endParaRPr>
                    </a:p>
                  </a:txBody>
                  <a:tcPr marL="2507" marR="2507" marT="2507" marB="0" anchor="ctr">
                    <a:lnL>
                      <a:noFill/>
                    </a:lnL>
                    <a:lnR>
                      <a:noFill/>
                    </a:lnR>
                    <a:lnT>
                      <a:noFill/>
                    </a:lnT>
                    <a:lnB>
                      <a:noFill/>
                    </a:lnB>
                    <a:solidFill>
                      <a:srgbClr val="CCFF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805652029"/>
                  </a:ext>
                </a:extLst>
              </a:tr>
            </a:tbl>
          </a:graphicData>
        </a:graphic>
      </p:graphicFrame>
    </p:spTree>
    <p:extLst>
      <p:ext uri="{BB962C8B-B14F-4D97-AF65-F5344CB8AC3E}">
        <p14:creationId xmlns:p14="http://schemas.microsoft.com/office/powerpoint/2010/main" val="4277718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BE324FD-2AD8-6D2B-A316-B31A720DA19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17</a:t>
            </a:fld>
            <a:endParaRPr lang="en-US" altLang="ja-JP" dirty="0"/>
          </a:p>
        </p:txBody>
      </p:sp>
      <p:sp>
        <p:nvSpPr>
          <p:cNvPr id="3" name="日付プレースホルダー 2">
            <a:extLst>
              <a:ext uri="{FF2B5EF4-FFF2-40B4-BE49-F238E27FC236}">
                <a16:creationId xmlns:a16="http://schemas.microsoft.com/office/drawing/2014/main" id="{484E8DDA-6391-967A-4C4F-20AEBF3D7B16}"/>
              </a:ext>
            </a:extLst>
          </p:cNvPr>
          <p:cNvSpPr>
            <a:spLocks noGrp="1"/>
          </p:cNvSpPr>
          <p:nvPr>
            <p:ph type="dt" sz="half" idx="2"/>
          </p:nvPr>
        </p:nvSpPr>
        <p:spPr/>
        <p:txBody>
          <a:bodyPr/>
          <a:lstStyle/>
          <a:p>
            <a:r>
              <a:rPr lang="en-US" altLang="ja-JP"/>
              <a:t>September 2024</a:t>
            </a:r>
            <a:endParaRPr lang="en-US" altLang="ja-JP" dirty="0"/>
          </a:p>
        </p:txBody>
      </p:sp>
      <p:sp>
        <p:nvSpPr>
          <p:cNvPr id="5" name="テキスト ボックス 4">
            <a:extLst>
              <a:ext uri="{FF2B5EF4-FFF2-40B4-BE49-F238E27FC236}">
                <a16:creationId xmlns:a16="http://schemas.microsoft.com/office/drawing/2014/main" id="{0A839AAC-F518-5E0D-9EC4-A4DE60D9CD7A}"/>
              </a:ext>
            </a:extLst>
          </p:cNvPr>
          <p:cNvSpPr txBox="1"/>
          <p:nvPr/>
        </p:nvSpPr>
        <p:spPr>
          <a:xfrm>
            <a:off x="229485" y="540611"/>
            <a:ext cx="8761229" cy="892552"/>
          </a:xfrm>
          <a:prstGeom prst="rect">
            <a:avLst/>
          </a:prstGeom>
          <a:noFill/>
        </p:spPr>
        <p:txBody>
          <a:bodyPr wrap="square">
            <a:spAutoFit/>
          </a:bodyPr>
          <a:lstStyle/>
          <a:p>
            <a:r>
              <a:rPr lang="en-US" altLang="ja-JP" sz="2800" b="1" i="0" u="none" strike="noStrike" dirty="0">
                <a:effectLst/>
                <a:latin typeface="Arial" panose="020B0604020202020204" pitchFamily="34" charset="0"/>
              </a:rPr>
              <a:t>Future Meeting Schedule</a:t>
            </a:r>
            <a:r>
              <a:rPr lang="en-US" altLang="ja-JP" dirty="0"/>
              <a:t> </a:t>
            </a:r>
            <a:r>
              <a:rPr lang="en-US" altLang="ja-JP" sz="2400" b="0" i="0" u="sng" strike="noStrike" dirty="0">
                <a:solidFill>
                  <a:srgbClr val="0000FF"/>
                </a:solidFill>
                <a:effectLst/>
                <a:latin typeface="Arial" panose="020B0604020202020204" pitchFamily="34" charset="0"/>
                <a:hlinkClick r:id="rId2"/>
              </a:rPr>
              <a:t>https://grouper.ieee.org/groups/802/15/pub/Meeting_Plan.html</a:t>
            </a:r>
            <a:r>
              <a:rPr lang="en-US" altLang="ja-JP" sz="1600" dirty="0"/>
              <a:t> </a:t>
            </a:r>
            <a:endParaRPr lang="ja-JP" altLang="en-US" dirty="0"/>
          </a:p>
        </p:txBody>
      </p:sp>
      <p:pic>
        <p:nvPicPr>
          <p:cNvPr id="7" name="図 6" descr="テキスト, タイムライン&#10;&#10;中程度の精度で自動的に生成された説明">
            <a:extLst>
              <a:ext uri="{FF2B5EF4-FFF2-40B4-BE49-F238E27FC236}">
                <a16:creationId xmlns:a16="http://schemas.microsoft.com/office/drawing/2014/main" id="{E17DB7C4-EBE2-459C-91BC-EE1FCF09CE07}"/>
              </a:ext>
            </a:extLst>
          </p:cNvPr>
          <p:cNvPicPr>
            <a:picLocks noChangeAspect="1"/>
          </p:cNvPicPr>
          <p:nvPr/>
        </p:nvPicPr>
        <p:blipFill>
          <a:blip r:embed="rId3"/>
          <a:stretch>
            <a:fillRect/>
          </a:stretch>
        </p:blipFill>
        <p:spPr>
          <a:xfrm>
            <a:off x="446567" y="1435949"/>
            <a:ext cx="8373865" cy="2774538"/>
          </a:xfrm>
          <a:prstGeom prst="rect">
            <a:avLst/>
          </a:prstGeom>
        </p:spPr>
      </p:pic>
      <p:pic>
        <p:nvPicPr>
          <p:cNvPr id="8" name="図 7" descr="テーブル&#10;&#10;低い精度で自動的に生成された説明">
            <a:extLst>
              <a:ext uri="{FF2B5EF4-FFF2-40B4-BE49-F238E27FC236}">
                <a16:creationId xmlns:a16="http://schemas.microsoft.com/office/drawing/2014/main" id="{C434ABBF-70F4-9509-C2E1-7FF487FE0552}"/>
              </a:ext>
            </a:extLst>
          </p:cNvPr>
          <p:cNvPicPr>
            <a:picLocks noChangeAspect="1"/>
          </p:cNvPicPr>
          <p:nvPr/>
        </p:nvPicPr>
        <p:blipFill>
          <a:blip r:embed="rId4"/>
          <a:stretch>
            <a:fillRect/>
          </a:stretch>
        </p:blipFill>
        <p:spPr>
          <a:xfrm>
            <a:off x="323565" y="4164744"/>
            <a:ext cx="8496867" cy="2310669"/>
          </a:xfrm>
          <a:prstGeom prst="rect">
            <a:avLst/>
          </a:prstGeom>
        </p:spPr>
      </p:pic>
    </p:spTree>
    <p:extLst>
      <p:ext uri="{BB962C8B-B14F-4D97-AF65-F5344CB8AC3E}">
        <p14:creationId xmlns:p14="http://schemas.microsoft.com/office/powerpoint/2010/main" val="1933190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7D9E3D2-F7A2-96A3-122F-5FDF799E50B8}"/>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18</a:t>
            </a:fld>
            <a:endParaRPr lang="en-US" altLang="ja-JP" dirty="0"/>
          </a:p>
        </p:txBody>
      </p:sp>
      <p:sp>
        <p:nvSpPr>
          <p:cNvPr id="3" name="日付プレースホルダー 2">
            <a:extLst>
              <a:ext uri="{FF2B5EF4-FFF2-40B4-BE49-F238E27FC236}">
                <a16:creationId xmlns:a16="http://schemas.microsoft.com/office/drawing/2014/main" id="{4F1F6A68-5744-1909-9926-4198EBF4AA6B}"/>
              </a:ext>
            </a:extLst>
          </p:cNvPr>
          <p:cNvSpPr>
            <a:spLocks noGrp="1"/>
          </p:cNvSpPr>
          <p:nvPr>
            <p:ph type="dt" sz="half" idx="2"/>
          </p:nvPr>
        </p:nvSpPr>
        <p:spPr/>
        <p:txBody>
          <a:bodyPr/>
          <a:lstStyle/>
          <a:p>
            <a:r>
              <a:rPr lang="en-US" altLang="ja-JP"/>
              <a:t>September 2024</a:t>
            </a:r>
            <a:endParaRPr lang="en-US" altLang="ja-JP" dirty="0"/>
          </a:p>
        </p:txBody>
      </p:sp>
      <p:sp>
        <p:nvSpPr>
          <p:cNvPr id="4" name="Rectangle 3">
            <a:extLst>
              <a:ext uri="{FF2B5EF4-FFF2-40B4-BE49-F238E27FC236}">
                <a16:creationId xmlns:a16="http://schemas.microsoft.com/office/drawing/2014/main" id="{E389BFE1-7906-201B-E891-80D2D8D08092}"/>
              </a:ext>
            </a:extLst>
          </p:cNvPr>
          <p:cNvSpPr txBox="1">
            <a:spLocks noChangeArrowheads="1"/>
          </p:cNvSpPr>
          <p:nvPr/>
        </p:nvSpPr>
        <p:spPr>
          <a:xfrm>
            <a:off x="266700" y="1447703"/>
            <a:ext cx="8686800" cy="495456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233363" indent="0" defTabSz="914400" fontAlgn="b">
              <a:lnSpc>
                <a:spcPct val="80000"/>
              </a:lnSpc>
              <a:spcAft>
                <a:spcPts val="0"/>
              </a:spcAft>
              <a:buFontTx/>
              <a:buNone/>
              <a:defRPr/>
            </a:pPr>
            <a:r>
              <a:rPr lang="en-US" sz="1000" kern="1200">
                <a:latin typeface="Arial" panose="020B0604020202020204" pitchFamily="34" charset="0"/>
                <a:cs typeface="Arial" panose="020B0604020202020204" pitchFamily="34" charset="0"/>
              </a:rPr>
              <a:t>Chair: </a:t>
            </a:r>
            <a:r>
              <a:rPr lang="en-US" sz="1000" b="1" kern="1200">
                <a:latin typeface="Arial" panose="020B0604020202020204" pitchFamily="34" charset="0"/>
                <a:cs typeface="Arial" panose="020B0604020202020204" pitchFamily="34" charset="0"/>
                <a:hlinkClick r:id="rId2"/>
              </a:rPr>
              <a:t>Ryuji Kohno</a:t>
            </a:r>
            <a:endParaRPr lang="en-US" sz="1000" b="1" kern="1200">
              <a:solidFill>
                <a:srgbClr val="0000FF"/>
              </a:solidFill>
              <a:latin typeface="Arial" panose="020B0604020202020204" pitchFamily="34" charset="0"/>
              <a:cs typeface="Arial" panose="020B0604020202020204" pitchFamily="34" charset="0"/>
            </a:endParaRPr>
          </a:p>
          <a:p>
            <a:pPr marL="0" indent="0" defTabSz="914400" fontAlgn="b">
              <a:lnSpc>
                <a:spcPct val="80000"/>
              </a:lnSpc>
              <a:spcAft>
                <a:spcPts val="0"/>
              </a:spcAft>
              <a:buFontTx/>
              <a:buNone/>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defRPr/>
            </a:pPr>
            <a:r>
              <a:rPr lang="en-US" sz="1000" kern="1200">
                <a:latin typeface="Arial" panose="020B0604020202020204" pitchFamily="34" charset="0"/>
                <a:cs typeface="Arial" panose="020B0604020202020204" pitchFamily="34" charset="0"/>
              </a:rPr>
              <a:t>Objective:</a:t>
            </a:r>
          </a:p>
          <a:p>
            <a:pPr marL="457200"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Enhancements to the Body Area Networks (BAN) Ultra Wideband (UWB) physical layer (PHY) and media access control (MAC) to support enhanced dependability to a human BAN (HBAN) and adds support for vehicle BAN (VBAN), a coordinator in a vehicle with devices around the vehicular body.</a:t>
            </a:r>
          </a:p>
          <a:p>
            <a:pPr marL="457200" indent="0" defTabSz="914400" fontAlgn="b">
              <a:lnSpc>
                <a:spcPct val="80000"/>
              </a:lnSpc>
              <a:spcAft>
                <a:spcPts val="0"/>
              </a:spcAft>
              <a:buFontTx/>
              <a:buNone/>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solidFill>
                  <a:srgbClr val="0000FF"/>
                </a:solidFill>
                <a:latin typeface="Arial" panose="020B0604020202020204" pitchFamily="34" charset="0"/>
                <a:cs typeface="Arial" panose="020B0604020202020204" pitchFamily="34" charset="0"/>
                <a:hlinkClick r:id="rId3"/>
              </a:rPr>
              <a:t>TG6ma Webpage</a:t>
            </a:r>
            <a:endParaRPr lang="en-US" sz="1000" kern="1200">
              <a:solidFill>
                <a:srgbClr val="0000FF"/>
              </a:solidFill>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Areas being worked on include:</a:t>
            </a: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Channel Modeling</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Precise modeling of radio propagation of implant and wearable human BANs and around vehicle BANs for dependable data transmission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Classified modeling of multiple BANs and coexistence with other radios for resolution in PHY and MAC</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Data transmission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Cognition of channel environment and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Initial acquisition and synchronization in coexisting BANs</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Channel coding in forward error correction (FEC) and hybrid automatic repeat request (HARQ) according to required QoS levels of data packets in various channel propagation models and coexistence classes </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Packet contention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Control and data channels, superframe formant, and MAC function to avoid packet contention in various classes of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Hybrid protocol of contention-free and contention access according to required QoS levels of data packets</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 coordinators or hubs negotiation among coexisting BANs</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Interference mitigation in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Interference surprising and canceling technologies for theoretical and feasible implementation in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Result in simpler classes of coexistence by mitigation of interference from non-BAN</a:t>
            </a:r>
          </a:p>
          <a:p>
            <a:pPr marL="690563"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altLang="ja-JP" sz="1000" kern="1200">
                <a:latin typeface="Arial" panose="020B0604020202020204" pitchFamily="34" charset="0"/>
                <a:cs typeface="Arial" panose="020B0604020202020204" pitchFamily="34" charset="0"/>
              </a:rPr>
              <a:t>Ranging:</a:t>
            </a:r>
          </a:p>
          <a:p>
            <a:pPr marL="690563" indent="-119063" defTabSz="914400" fontAlgn="b">
              <a:lnSpc>
                <a:spcPct val="80000"/>
              </a:lnSpc>
              <a:spcAft>
                <a:spcPts val="0"/>
              </a:spcAft>
              <a:tabLst>
                <a:tab pos="446088" algn="l"/>
              </a:tabLst>
              <a:defRPr/>
            </a:pPr>
            <a:r>
              <a:rPr lang="en-US" altLang="ja-JP" sz="1000" kern="1200">
                <a:latin typeface="Arial" panose="020B0604020202020204" pitchFamily="34" charset="0"/>
                <a:cs typeface="Arial" panose="020B0604020202020204" pitchFamily="34" charset="0"/>
              </a:rPr>
              <a:t>Optional ranging for cognition of dynamism of coexisting BANs</a:t>
            </a:r>
          </a:p>
          <a:p>
            <a:pPr marL="404813" indent="-171450"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This revision builds on the existing standard 802.15.6-2012 with enhanced dependability for human BAN and additional vehicle BAN</a:t>
            </a:r>
            <a:endParaRPr lang="en-US" sz="1000" kern="1200">
              <a:latin typeface="Arial Rounded MT Bold" pitchFamily="34" charset="0"/>
              <a:cs typeface="Arial" charset="0"/>
            </a:endParaRPr>
          </a:p>
          <a:p>
            <a:pPr marL="457200" indent="-457200" defTabSz="914400" fontAlgn="b">
              <a:lnSpc>
                <a:spcPct val="80000"/>
              </a:lnSpc>
              <a:spcAft>
                <a:spcPts val="0"/>
              </a:spcAft>
              <a:buFontTx/>
              <a:buNone/>
              <a:defRPr/>
            </a:pPr>
            <a:endParaRPr lang="en-US" sz="1000" kern="1200">
              <a:latin typeface="Arial Rounded MT Bold" pitchFamily="34" charset="0"/>
              <a:cs typeface="Arial" charset="0"/>
            </a:endParaRPr>
          </a:p>
          <a:p>
            <a:pPr marL="457200" indent="-457200" defTabSz="914400" fontAlgn="b">
              <a:lnSpc>
                <a:spcPct val="80000"/>
              </a:lnSpc>
              <a:spcAft>
                <a:spcPts val="0"/>
              </a:spcAft>
              <a:buFontTx/>
              <a:buNone/>
              <a:tabLst>
                <a:tab pos="446088" algn="l"/>
              </a:tabLst>
              <a:defRPr/>
            </a:pPr>
            <a:endParaRPr lang="en-US" sz="2000" kern="1200" dirty="0">
              <a:latin typeface="Arial Rounded MT Bold" pitchFamily="34" charset="0"/>
              <a:cs typeface="Arial" charset="0"/>
            </a:endParaRPr>
          </a:p>
        </p:txBody>
      </p:sp>
      <p:sp>
        <p:nvSpPr>
          <p:cNvPr id="5" name="AutoShape 4" descr="2520542a.jpg">
            <a:extLst>
              <a:ext uri="{FF2B5EF4-FFF2-40B4-BE49-F238E27FC236}">
                <a16:creationId xmlns:a16="http://schemas.microsoft.com/office/drawing/2014/main" id="{BFC5E471-F3B3-86C7-BD1B-95506CFE26DD}"/>
              </a:ext>
            </a:extLst>
          </p:cNvPr>
          <p:cNvSpPr>
            <a:spLocks noChangeAspect="1" noChangeArrowheads="1"/>
          </p:cNvSpPr>
          <p:nvPr/>
        </p:nvSpPr>
        <p:spPr bwMode="auto">
          <a:xfrm>
            <a:off x="547503" y="127967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4">
            <a:extLst>
              <a:ext uri="{FF2B5EF4-FFF2-40B4-BE49-F238E27FC236}">
                <a16:creationId xmlns:a16="http://schemas.microsoft.com/office/drawing/2014/main" id="{23C6FB50-065E-BC99-8BBA-59B9A6CC8FA8}"/>
              </a:ext>
            </a:extLst>
          </p:cNvPr>
          <p:cNvSpPr txBox="1">
            <a:spLocks noChangeArrowheads="1"/>
          </p:cNvSpPr>
          <p:nvPr/>
        </p:nvSpPr>
        <p:spPr bwMode="auto">
          <a:xfrm>
            <a:off x="533400" y="704481"/>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644525" indent="-644525" fontAlgn="b">
              <a:lnSpc>
                <a:spcPct val="80000"/>
              </a:lnSpc>
              <a:spcAft>
                <a:spcPts val="0"/>
              </a:spcAft>
              <a:buFontTx/>
              <a:buNone/>
              <a:tabLst>
                <a:tab pos="446088" algn="l"/>
              </a:tabLst>
              <a:defRPr/>
            </a:pPr>
            <a:r>
              <a:rPr lang="en-US" sz="3200" dirty="0">
                <a:latin typeface="Arial Rounded MT Bold" pitchFamily="34" charset="0"/>
                <a:cs typeface="Arial" charset="0"/>
              </a:rPr>
              <a:t>TG6ma(BAN/VAN)</a:t>
            </a:r>
            <a:r>
              <a:rPr lang="en-US" sz="3200" kern="1200" dirty="0">
                <a:latin typeface="Arial Rounded MT Bold" pitchFamily="34" charset="0"/>
                <a:cs typeface="Arial" charset="0"/>
              </a:rPr>
              <a:t> – BAN with Enhanced Dependability Revision</a:t>
            </a:r>
          </a:p>
        </p:txBody>
      </p:sp>
    </p:spTree>
    <p:extLst>
      <p:ext uri="{BB962C8B-B14F-4D97-AF65-F5344CB8AC3E}">
        <p14:creationId xmlns:p14="http://schemas.microsoft.com/office/powerpoint/2010/main" val="1735250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477887"/>
            <a:ext cx="8824450" cy="5206793"/>
          </a:xfrm>
        </p:spPr>
        <p:txBody>
          <a:bodyPr/>
          <a:lstStyle/>
          <a:p>
            <a:pPr marL="0" indent="0">
              <a:lnSpc>
                <a:spcPts val="19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1900"/>
              </a:lnSpc>
              <a:buNone/>
            </a:pPr>
            <a:r>
              <a:rPr lang="en-US" altLang="ja-JP" sz="1800" b="1" dirty="0"/>
              <a:t>Action:  </a:t>
            </a:r>
          </a:p>
          <a:p>
            <a:pPr marL="0" indent="0">
              <a:lnSpc>
                <a:spcPts val="1900"/>
              </a:lnSpc>
              <a:buNone/>
            </a:pPr>
            <a:r>
              <a:rPr lang="en-US" altLang="ja-JP" sz="1600" dirty="0">
                <a:solidFill>
                  <a:srgbClr val="FF0000"/>
                </a:solidFill>
                <a:highlight>
                  <a:srgbClr val="FFFF00"/>
                </a:highlight>
              </a:rPr>
              <a:t>•Update draft#2.5 of Draft Proposals for Pre-Ballot</a:t>
            </a:r>
          </a:p>
          <a:p>
            <a:pPr marL="0" indent="0">
              <a:lnSpc>
                <a:spcPts val="1900"/>
              </a:lnSpc>
              <a:buNone/>
            </a:pPr>
            <a:r>
              <a:rPr lang="en-US" altLang="ja-JP" sz="1600" dirty="0">
                <a:solidFill>
                  <a:srgbClr val="FF0000"/>
                </a:solidFill>
                <a:highlight>
                  <a:srgbClr val="FFFF00"/>
                </a:highlight>
              </a:rPr>
              <a:t>•Comment resolution for draft#2.5</a:t>
            </a:r>
          </a:p>
          <a:p>
            <a:pPr marL="0" indent="0">
              <a:lnSpc>
                <a:spcPts val="1900"/>
              </a:lnSpc>
              <a:buNone/>
            </a:pPr>
            <a:r>
              <a:rPr lang="en-US" altLang="ja-JP" sz="1600" dirty="0">
                <a:solidFill>
                  <a:srgbClr val="FF0000"/>
                </a:solidFill>
                <a:highlight>
                  <a:srgbClr val="FFFF00"/>
                </a:highlight>
              </a:rPr>
              <a:t>•Necessary documentation for Letter Ballot such as Coexistence Assurance Document, </a:t>
            </a:r>
            <a:r>
              <a:rPr lang="en-US" altLang="ja-JP" sz="1600" dirty="0" err="1">
                <a:solidFill>
                  <a:srgbClr val="FF0000"/>
                </a:solidFill>
                <a:highlight>
                  <a:srgbClr val="FFFF00"/>
                </a:highlight>
              </a:rPr>
              <a:t>Progess</a:t>
            </a:r>
            <a:r>
              <a:rPr lang="en-US" altLang="ja-JP" sz="1600" dirty="0">
                <a:solidFill>
                  <a:srgbClr val="FF0000"/>
                </a:solidFill>
                <a:highlight>
                  <a:srgbClr val="FFFF00"/>
                </a:highlight>
              </a:rPr>
              <a:t> Report,  Project Task List</a:t>
            </a:r>
          </a:p>
          <a:p>
            <a:pPr marL="0" indent="0">
              <a:lnSpc>
                <a:spcPts val="1900"/>
              </a:lnSpc>
              <a:buNone/>
            </a:pPr>
            <a:r>
              <a:rPr lang="en-US" altLang="ja-JP" sz="1600" dirty="0">
                <a:solidFill>
                  <a:srgbClr val="FF0000"/>
                </a:solidFill>
                <a:highlight>
                  <a:srgbClr val="FFFF00"/>
                </a:highlight>
              </a:rPr>
              <a:t>•Performance Evaluation of Technologies in PHY; Channel Coding According to 8 QoS Levels of Packets and  Coexistence Levels, Interference Mitigation, etc.  </a:t>
            </a:r>
          </a:p>
          <a:p>
            <a:pPr marL="0" indent="0">
              <a:lnSpc>
                <a:spcPts val="1900"/>
              </a:lnSpc>
              <a:buNone/>
            </a:pPr>
            <a:r>
              <a:rPr lang="en-US" altLang="ja-JP" sz="1600" dirty="0">
                <a:solidFill>
                  <a:srgbClr val="FF0000"/>
                </a:solidFill>
                <a:highlight>
                  <a:srgbClr val="FFFF00"/>
                </a:highlight>
              </a:rPr>
              <a:t>•Performance Evaluation of Technologies in MAC; Channel Management, CCA, Hybrid Contention Free/Access Protocol According to 8 </a:t>
            </a:r>
            <a:r>
              <a:rPr lang="en-US" altLang="ja-JP" sz="1600" dirty="0" err="1">
                <a:solidFill>
                  <a:srgbClr val="FF0000"/>
                </a:solidFill>
                <a:highlight>
                  <a:srgbClr val="FFFF00"/>
                </a:highlight>
              </a:rPr>
              <a:t>QoSs</a:t>
            </a:r>
            <a:r>
              <a:rPr lang="en-US" altLang="ja-JP" sz="1600" dirty="0">
                <a:solidFill>
                  <a:srgbClr val="FF0000"/>
                </a:solidFill>
                <a:highlight>
                  <a:srgbClr val="FFFF00"/>
                </a:highlight>
              </a:rPr>
              <a:t> and Coexistences.</a:t>
            </a:r>
          </a:p>
          <a:p>
            <a:pPr marL="0" indent="0">
              <a:lnSpc>
                <a:spcPts val="1900"/>
              </a:lnSpc>
              <a:buNone/>
            </a:pPr>
            <a:r>
              <a:rPr lang="en-US" altLang="ja-JP" sz="1600" dirty="0">
                <a:solidFill>
                  <a:srgbClr val="FF0000"/>
                </a:solidFill>
                <a:highlight>
                  <a:srgbClr val="FFFF00"/>
                </a:highlight>
              </a:rPr>
              <a:t>•Harmonization or Commonality with 4ab in Coexistence and Feasible Implementation of 6ma and 4ab</a:t>
            </a:r>
          </a:p>
          <a:p>
            <a:pPr marL="0" indent="0">
              <a:lnSpc>
                <a:spcPts val="1900"/>
              </a:lnSpc>
              <a:buNone/>
            </a:pPr>
            <a:r>
              <a:rPr lang="en-US" altLang="ja-JP" sz="1600" dirty="0">
                <a:solidFill>
                  <a:srgbClr val="FF0000"/>
                </a:solidFill>
                <a:highlight>
                  <a:srgbClr val="FFFF00"/>
                </a:highlight>
              </a:rPr>
              <a:t>•Feasibility of TSN of 802.1 in MAC</a:t>
            </a:r>
          </a:p>
          <a:p>
            <a:pPr marL="0" indent="0">
              <a:lnSpc>
                <a:spcPts val="1900"/>
              </a:lnSpc>
              <a:buNone/>
            </a:pPr>
            <a:r>
              <a:rPr lang="en-US" altLang="ja-JP" sz="1600" dirty="0">
                <a:solidFill>
                  <a:srgbClr val="FF0000"/>
                </a:solidFill>
                <a:highlight>
                  <a:srgbClr val="FFFF00"/>
                </a:highlight>
              </a:rPr>
              <a:t>•WG Motion to LE</a:t>
            </a:r>
          </a:p>
          <a:p>
            <a:pPr marL="0" indent="0">
              <a:lnSpc>
                <a:spcPts val="1900"/>
              </a:lnSpc>
              <a:buNone/>
            </a:pPr>
            <a:r>
              <a:rPr lang="en-US" altLang="ja-JP" sz="1800" b="1" dirty="0"/>
              <a:t>Next Things to Do</a:t>
            </a:r>
            <a:r>
              <a:rPr lang="ja-JP" altLang="en-US" sz="1800" b="1" dirty="0"/>
              <a:t>：</a:t>
            </a:r>
            <a:r>
              <a:rPr lang="en-US" altLang="ja-JP" sz="1800" dirty="0">
                <a:solidFill>
                  <a:srgbClr val="FF0000"/>
                </a:solidFill>
              </a:rPr>
              <a:t>     Finalize draft#2 for Letter Ballot</a:t>
            </a:r>
            <a:endParaRPr lang="en-US" altLang="ja-JP" sz="1800" dirty="0"/>
          </a:p>
          <a:p>
            <a:pPr marL="0" indent="0">
              <a:lnSpc>
                <a:spcPts val="19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19</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September 2024</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Waikoloa. Hawaii, USA</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September 9</a:t>
            </a:r>
            <a:r>
              <a:rPr lang="en-US" altLang="ja-JP" sz="2800" baseline="30000" dirty="0">
                <a:ea typeface="ＭＳ Ｐゴシック" pitchFamily="50" charset="-128"/>
              </a:rPr>
              <a:t>th</a:t>
            </a:r>
            <a:r>
              <a:rPr lang="en-US" altLang="ja-JP" sz="2800" dirty="0">
                <a:ea typeface="ＭＳ Ｐゴシック" pitchFamily="50" charset="-128"/>
              </a:rPr>
              <a:t>, 2024</a:t>
            </a:r>
            <a:br>
              <a:rPr lang="en-US" altLang="ja-JP" sz="2800" dirty="0">
                <a:ea typeface="ＭＳ Ｐゴシック" pitchFamily="50" charset="-128"/>
              </a:rPr>
            </a:br>
            <a:r>
              <a:rPr lang="en-US" altLang="ja-JP" sz="2800" dirty="0">
                <a:ea typeface="ＭＳ Ｐゴシック" pitchFamily="50" charset="-128"/>
              </a:rPr>
              <a:t>Ryuji K</a:t>
            </a:r>
            <a:r>
              <a:rPr lang="en-US" altLang="ja-JP" sz="3200" dirty="0">
                <a:ea typeface="ＭＳ Ｐゴシック" pitchFamily="50" charset="-128"/>
              </a:rPr>
              <a:t>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72275" y="989993"/>
            <a:ext cx="9026759"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Call for essential patents and policies &amp; procedures reminder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doc.#15-24-0448-00-06ma </a:t>
            </a:r>
            <a:endParaRPr lang="en-US" altLang="ja-JP" sz="1200" dirty="0"/>
          </a:p>
          <a:p>
            <a:pPr>
              <a:lnSpc>
                <a:spcPts val="1300"/>
              </a:lnSpc>
            </a:pPr>
            <a:r>
              <a:rPr lang="en-US" altLang="ja-JP" sz="1200" dirty="0"/>
              <a:t>Approve last meeting minutes: TG 15.6ma Meeting Minutes for July 2024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15-24-0405-00</a:t>
            </a:r>
            <a:r>
              <a:rPr lang="en-US" altLang="ja-JP" sz="1200" dirty="0"/>
              <a:t>-06ma</a:t>
            </a:r>
          </a:p>
          <a:p>
            <a:pPr>
              <a:lnSpc>
                <a:spcPts val="1300"/>
              </a:lnSpc>
            </a:pPr>
            <a:r>
              <a:rPr lang="en-US" altLang="ja-JP" sz="1200" dirty="0"/>
              <a:t>Agenda of TG15.6ma September Meeting                                                                                    doc.#15-24-0447-01-06ma   </a:t>
            </a:r>
          </a:p>
          <a:p>
            <a:pPr>
              <a:lnSpc>
                <a:spcPts val="1300"/>
              </a:lnSpc>
            </a:pPr>
            <a:r>
              <a:rPr lang="en-US" altLang="ja-JP" sz="1200" dirty="0"/>
              <a:t>Review and Summary</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doc.#15-23-0455-04-06ma</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doc.#15-23-0557-05-06ma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TG6ma Draft Action Items(Progress and Action Items for Draft#2.5                                   doc.#15-24-0xxx-00-06ma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Review of draft#2.5 for Pre-Ballot WG                                                                               doc.#15-23-0476-15-06ma  </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doc.#15-23-0361-08-06ma</a:t>
            </a:r>
          </a:p>
          <a:p>
            <a:pPr marL="171450" lvl="1" indent="-171450">
              <a:lnSpc>
                <a:spcPts val="13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 Hybrid ARQ Scheme for High QoS Packets in High Class of Coexistence of IEEE 802.15.6ma    #15-23-0576-05-06ma         2.  Evaluation of IEEE 802.15.6 Ultra-wideband Physical Layer Utilizing Super Orthogonal Convolutional 22-0562-11-06ma</a:t>
            </a:r>
          </a:p>
          <a:p>
            <a:pPr marL="514350" marR="0" lvl="1" indent="0" algn="l" defTabSz="914400" rtl="0" eaLnBrk="1" fontAlgn="base" latinLnBrk="0" hangingPunct="1">
              <a:lnSpc>
                <a:spcPts val="13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3.  Ranging Accuracy Evaluation under TG6ma Communication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Senarios</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doc.#15-24-0248-02-06ma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4. Introduction of initial evaluation results for UWB data communication in the automotive environment     24-0451-00-06ma</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5. Technical editor comments to the P802.15.6ma_D1.18                                                       doc.#15-24-0333-00-06ma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6  MAC Performance Evaluation of Multiple BAN Coexistence Under TG6ma Channel           doc.#15-24-0246-02-06ma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7  MAC Formant                                                                                                                       doc.#15-24-0355-00-06ma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8  MAC Service Feature                                                                                                           doc.#15-24-0356-00-06ma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9. TG Motion to LB                                                                                                                   doc.#15-24-0xxx-00-06ma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10.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           doc.#15-24-0074-04-06ma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11. Coordinator-to-Coordinator(C2C) Ranging and Communication for Multiple BAN Coexistence</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15-24-0zzz-00-06ma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12. TG15.6ma Coexistence Assessment Document                                                                  doc.#15-24-0348-01-06ma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13  Joint work with 802.1; Draft PAR and CSD 802.1ACea: Amendment to IEEE Standard 802.1AC-2016 15-23-453</a:t>
            </a:r>
            <a:r>
              <a:rPr lang="ja-JP" altLang="en-US" sz="1200" dirty="0">
                <a:solidFill>
                  <a:srgbClr val="000000"/>
                </a:solidFill>
                <a:latin typeface="Arial"/>
                <a:cs typeface="Times New Roman" pitchFamily="18" charset="0"/>
              </a:rPr>
              <a:t>＆</a:t>
            </a:r>
            <a:r>
              <a:rPr lang="en-US" altLang="ja-JP" sz="1200" dirty="0">
                <a:solidFill>
                  <a:srgbClr val="000000"/>
                </a:solidFill>
                <a:latin typeface="Arial"/>
                <a:cs typeface="Times New Roman" pitchFamily="18" charset="0"/>
              </a:rPr>
              <a:t>454</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14..</a:t>
            </a:r>
            <a:r>
              <a:rPr lang="it-IT" altLang="ja-JP" sz="1200" dirty="0">
                <a:solidFill>
                  <a:srgbClr val="000000"/>
                </a:solidFill>
                <a:latin typeface="Arial"/>
                <a:cs typeface="Times New Roman" pitchFamily="18" charset="0"/>
              </a:rPr>
              <a:t>TG6ma Channel Model Document for Enhanced Dependability                                           doc.#15-22-0519-08-06ma</a:t>
            </a:r>
            <a:endParaRPr lang="en-US" altLang="ja-JP" sz="1200" dirty="0">
              <a:solidFill>
                <a:srgbClr val="000000"/>
              </a:solidFill>
              <a:latin typeface="Arial"/>
              <a:cs typeface="Times New Roman" pitchFamily="18" charset="0"/>
            </a:endParaRP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15. Comments to channel-model-document                                                                               doc.#15-24-0073-01-06ma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16  Overview of 6ma MAC Specification                                                                                    doc.#15-24—0www-00-06ma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17. Progress Report of TG6ma                                                                                                  doc.#15-23-0056-07-06ma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18. Timeline of TG6ma                                                                                                               doc.#15.23-0056-07-06ma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19. TG15.6ma Closing Report for September 2024                                                                   doc.#15-24-0vvv-00-06ma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20. TG15.6ma Meeting Minutes for September 2024                                                                 doc.#15-24-0sss-00-06ma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592351"/>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20</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Sept 9</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Waikoloa</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8:30 - 10:30 Sept 10(TUE)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July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Waikoloa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Sept 11(WED)in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July 17</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Waikoloa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:00 - 13:00 Sept 12(THU)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RM#4</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July 18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dirty="0">
                <a:solidFill>
                  <a:prstClr val="black"/>
                </a:solidFill>
                <a:latin typeface="游ゴシック" panose="020F0502020204030204"/>
                <a:ea typeface="游ゴシック" panose="020B0400000000000000" pitchFamily="50" charset="-128"/>
              </a:rPr>
              <a:t>in Waikoloa</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:00 - 13:00 Sept 13(FRI)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8-12</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September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September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21</a:t>
            </a:fld>
            <a:endParaRPr lang="en-US" altLang="ja-JP" dirty="0"/>
          </a:p>
        </p:txBody>
      </p:sp>
      <p:pic>
        <p:nvPicPr>
          <p:cNvPr id="11" name="図 10">
            <a:extLst>
              <a:ext uri="{FF2B5EF4-FFF2-40B4-BE49-F238E27FC236}">
                <a16:creationId xmlns:a16="http://schemas.microsoft.com/office/drawing/2014/main" id="{9F762A85-64B2-8CF7-D86A-054FA98CB550}"/>
              </a:ext>
            </a:extLst>
          </p:cNvPr>
          <p:cNvPicPr>
            <a:picLocks noChangeAspect="1"/>
          </p:cNvPicPr>
          <p:nvPr/>
        </p:nvPicPr>
        <p:blipFill>
          <a:blip r:embed="rId3"/>
          <a:stretch>
            <a:fillRect/>
          </a:stretch>
        </p:blipFill>
        <p:spPr>
          <a:xfrm>
            <a:off x="127596" y="2495406"/>
            <a:ext cx="1343212" cy="3830965"/>
          </a:xfrm>
          <a:prstGeom prst="rect">
            <a:avLst/>
          </a:prstGeom>
        </p:spPr>
      </p:pic>
      <p:pic>
        <p:nvPicPr>
          <p:cNvPr id="6" name="図 5">
            <a:extLst>
              <a:ext uri="{FF2B5EF4-FFF2-40B4-BE49-F238E27FC236}">
                <a16:creationId xmlns:a16="http://schemas.microsoft.com/office/drawing/2014/main" id="{87DCDC65-24E3-95CF-96C4-CADE8CD21E47}"/>
              </a:ext>
            </a:extLst>
          </p:cNvPr>
          <p:cNvPicPr>
            <a:picLocks noChangeAspect="1"/>
          </p:cNvPicPr>
          <p:nvPr/>
        </p:nvPicPr>
        <p:blipFill>
          <a:blip r:embed="rId4"/>
          <a:stretch>
            <a:fillRect/>
          </a:stretch>
        </p:blipFill>
        <p:spPr>
          <a:xfrm>
            <a:off x="1470808" y="2508974"/>
            <a:ext cx="7673192" cy="3830965"/>
          </a:xfrm>
          <a:prstGeom prst="rect">
            <a:avLst/>
          </a:prstGeom>
        </p:spPr>
      </p:pic>
    </p:spTree>
    <p:extLst>
      <p:ext uri="{BB962C8B-B14F-4D97-AF65-F5344CB8AC3E}">
        <p14:creationId xmlns:p14="http://schemas.microsoft.com/office/powerpoint/2010/main" val="11113689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kumimoji="1" lang="en-US" altLang="ja-JP" sz="2000" dirty="0" err="1">
                <a:hlinkClick r:id="rId3"/>
              </a:rPr>
              <a:t>marco.hernandez@ie</a:t>
            </a:r>
            <a:r>
              <a:rPr lang="en-US" altLang="ja-JP" sz="2000" dirty="0"/>
              <a:t> </a:t>
            </a:r>
            <a:r>
              <a:rPr kumimoji="1" lang="en-US" altLang="ja-JP" sz="2000" dirty="0">
                <a:hlinkClick r:id="rId3"/>
              </a:rPr>
              <a:t>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Jussi Haapola, CWC   jussi.haapola@oulu.fi</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22</a:t>
            </a:fld>
            <a:endParaRPr lang="en-US" altLang="ja-JP" dirty="0"/>
          </a:p>
        </p:txBody>
      </p:sp>
      <p:sp>
        <p:nvSpPr>
          <p:cNvPr id="4" name="日付プレースホルダー 3">
            <a:extLst>
              <a:ext uri="{FF2B5EF4-FFF2-40B4-BE49-F238E27FC236}">
                <a16:creationId xmlns:a16="http://schemas.microsoft.com/office/drawing/2014/main" id="{AA875E9E-8365-3E7E-65E9-D49D9AC8D131}"/>
              </a:ext>
            </a:extLst>
          </p:cNvPr>
          <p:cNvSpPr>
            <a:spLocks noGrp="1"/>
          </p:cNvSpPr>
          <p:nvPr>
            <p:ph type="dt" sz="half" idx="2"/>
          </p:nvPr>
        </p:nvSpPr>
        <p:spPr>
          <a:xfrm>
            <a:off x="719666" y="367267"/>
            <a:ext cx="1600200" cy="215444"/>
          </a:xfrm>
        </p:spPr>
        <p:txBody>
          <a:bodyPr/>
          <a:lstStyle/>
          <a:p>
            <a:r>
              <a:rPr lang="en-US" altLang="ja-JP"/>
              <a:t>September 2024</a:t>
            </a:r>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23</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September 2024</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Sept 9</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Waikoloa</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8:30 - 10:30 Sept 10(TUE)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July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Waikoloa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Sept 11(WED)in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July 17</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Waikoloa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:00 - 13:00 Sept 12(THU)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RM#4</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July 18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dirty="0">
                <a:solidFill>
                  <a:prstClr val="black"/>
                </a:solidFill>
                <a:latin typeface="游ゴシック" panose="020F0502020204030204"/>
                <a:ea typeface="游ゴシック" panose="020B0400000000000000" pitchFamily="50" charset="-128"/>
              </a:rPr>
              <a:t>in Waikoloa</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:00 - 13:00 Sept 13(FRI)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8-12</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September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September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3</a:t>
            </a:fld>
            <a:endParaRPr lang="en-US" altLang="ja-JP" dirty="0"/>
          </a:p>
        </p:txBody>
      </p:sp>
      <p:pic>
        <p:nvPicPr>
          <p:cNvPr id="11" name="図 10">
            <a:extLst>
              <a:ext uri="{FF2B5EF4-FFF2-40B4-BE49-F238E27FC236}">
                <a16:creationId xmlns:a16="http://schemas.microsoft.com/office/drawing/2014/main" id="{9F762A85-64B2-8CF7-D86A-054FA98CB550}"/>
              </a:ext>
            </a:extLst>
          </p:cNvPr>
          <p:cNvPicPr>
            <a:picLocks noChangeAspect="1"/>
          </p:cNvPicPr>
          <p:nvPr/>
        </p:nvPicPr>
        <p:blipFill>
          <a:blip r:embed="rId3"/>
          <a:stretch>
            <a:fillRect/>
          </a:stretch>
        </p:blipFill>
        <p:spPr>
          <a:xfrm>
            <a:off x="127596" y="2495406"/>
            <a:ext cx="1343212" cy="3830965"/>
          </a:xfrm>
          <a:prstGeom prst="rect">
            <a:avLst/>
          </a:prstGeom>
        </p:spPr>
      </p:pic>
      <p:pic>
        <p:nvPicPr>
          <p:cNvPr id="6" name="図 5">
            <a:extLst>
              <a:ext uri="{FF2B5EF4-FFF2-40B4-BE49-F238E27FC236}">
                <a16:creationId xmlns:a16="http://schemas.microsoft.com/office/drawing/2014/main" id="{87DCDC65-24E3-95CF-96C4-CADE8CD21E47}"/>
              </a:ext>
            </a:extLst>
          </p:cNvPr>
          <p:cNvPicPr>
            <a:picLocks noChangeAspect="1"/>
          </p:cNvPicPr>
          <p:nvPr/>
        </p:nvPicPr>
        <p:blipFill>
          <a:blip r:embed="rId4"/>
          <a:stretch>
            <a:fillRect/>
          </a:stretch>
        </p:blipFill>
        <p:spPr>
          <a:xfrm>
            <a:off x="1470808" y="2508974"/>
            <a:ext cx="7673192" cy="3830965"/>
          </a:xfrm>
          <a:prstGeom prst="rect">
            <a:avLst/>
          </a:prstGeom>
        </p:spPr>
      </p:pic>
    </p:spTree>
    <p:extLst>
      <p:ext uri="{BB962C8B-B14F-4D97-AF65-F5344CB8AC3E}">
        <p14:creationId xmlns:p14="http://schemas.microsoft.com/office/powerpoint/2010/main" val="321673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a:extLst>
              <a:ext uri="{FF2B5EF4-FFF2-40B4-BE49-F238E27FC236}">
                <a16:creationId xmlns:a16="http://schemas.microsoft.com/office/drawing/2014/main" id="{1D13E182-9520-4951-9FF1-12001C98D1BF}"/>
              </a:ext>
            </a:extLst>
          </p:cNvPr>
          <p:cNvGraphicFramePr>
            <a:graphicFrameLocks noGrp="1"/>
          </p:cNvGraphicFramePr>
          <p:nvPr>
            <p:extLst>
              <p:ext uri="{D42A27DB-BD31-4B8C-83A1-F6EECF244321}">
                <p14:modId xmlns:p14="http://schemas.microsoft.com/office/powerpoint/2010/main" val="620806528"/>
              </p:ext>
            </p:extLst>
          </p:nvPr>
        </p:nvGraphicFramePr>
        <p:xfrm>
          <a:off x="161220" y="2619270"/>
          <a:ext cx="8982779" cy="1492498"/>
        </p:xfrm>
        <a:graphic>
          <a:graphicData uri="http://schemas.openxmlformats.org/drawingml/2006/table">
            <a:tbl>
              <a:tblPr>
                <a:tableStyleId>{5C22544A-7EE6-4342-B048-85BDC9FD1C3A}</a:tableStyleId>
              </a:tblPr>
              <a:tblGrid>
                <a:gridCol w="8982779">
                  <a:extLst>
                    <a:ext uri="{9D8B030D-6E8A-4147-A177-3AD203B41FA5}">
                      <a16:colId xmlns:a16="http://schemas.microsoft.com/office/drawing/2014/main" val="1525924606"/>
                    </a:ext>
                  </a:extLst>
                </a:gridCol>
              </a:tblGrid>
              <a:tr h="370964">
                <a:tc>
                  <a:txBody>
                    <a:bodyPr/>
                    <a:lstStyle/>
                    <a:p>
                      <a:pPr algn="l" fontAlgn="ctr"/>
                      <a:r>
                        <a:rPr lang="fi-FI" sz="1600" b="0" i="0" u="none" strike="noStrike" dirty="0">
                          <a:solidFill>
                            <a:srgbClr val="000000"/>
                          </a:solidFill>
                          <a:effectLst/>
                          <a:latin typeface="Calibri" panose="020F0502020204030204" pitchFamily="34" charset="0"/>
                        </a:rPr>
                        <a:t>802.15 - </a:t>
                      </a:r>
                      <a:r>
                        <a:rPr lang="fi-FI" sz="1600" b="0" i="0" u="none" strike="noStrike" dirty="0" err="1">
                          <a:solidFill>
                            <a:srgbClr val="000000"/>
                          </a:solidFill>
                          <a:effectLst/>
                          <a:latin typeface="Calibri" panose="020F0502020204030204" pitchFamily="34" charset="0"/>
                        </a:rPr>
                        <a:t>Sept</a:t>
                      </a:r>
                      <a:r>
                        <a:rPr lang="fi-FI" sz="1600" b="0" i="0" u="none" strike="noStrike" dirty="0">
                          <a:solidFill>
                            <a:srgbClr val="000000"/>
                          </a:solidFill>
                          <a:effectLst/>
                          <a:latin typeface="Calibri" panose="020F0502020204030204" pitchFamily="34" charset="0"/>
                        </a:rPr>
                        <a:t> </a:t>
                      </a:r>
                      <a:r>
                        <a:rPr lang="fi-FI" sz="1600" b="0" i="0" u="none" strike="noStrike" dirty="0" err="1">
                          <a:solidFill>
                            <a:srgbClr val="000000"/>
                          </a:solidFill>
                          <a:effectLst/>
                          <a:latin typeface="Calibri" panose="020F0502020204030204" pitchFamily="34" charset="0"/>
                        </a:rPr>
                        <a:t>Mtg</a:t>
                      </a:r>
                      <a:r>
                        <a:rPr lang="fi-FI" sz="1600" b="0" i="0" u="none" strike="noStrike" dirty="0">
                          <a:solidFill>
                            <a:srgbClr val="000000"/>
                          </a:solidFill>
                          <a:effectLst/>
                          <a:latin typeface="Calibri" panose="020F0502020204030204" pitchFamily="34" charset="0"/>
                        </a:rPr>
                        <a:t>. Rm1</a:t>
                      </a:r>
                    </a:p>
                  </a:txBody>
                  <a:tcPr marL="6350" marR="6350" marT="6350" marB="0" anchor="ctr"/>
                </a:tc>
                <a:extLst>
                  <a:ext uri="{0D108BD9-81ED-4DB2-BD59-A6C34878D82A}">
                    <a16:rowId xmlns:a16="http://schemas.microsoft.com/office/drawing/2014/main" val="3332114619"/>
                  </a:ext>
                </a:extLst>
              </a:tr>
              <a:tr h="370964">
                <a:tc>
                  <a:txBody>
                    <a:bodyPr/>
                    <a:lstStyle/>
                    <a:p>
                      <a:pPr algn="l" fontAlgn="ctr"/>
                      <a:r>
                        <a:rPr lang="fi-FI" sz="1600" b="0" i="0" u="none" strike="noStrike">
                          <a:solidFill>
                            <a:srgbClr val="000000"/>
                          </a:solidFill>
                          <a:effectLst/>
                          <a:latin typeface="Calibri" panose="020F0502020204030204" pitchFamily="34" charset="0"/>
                        </a:rPr>
                        <a:t>Join information</a:t>
                      </a:r>
                    </a:p>
                  </a:txBody>
                  <a:tcPr marL="6350" marR="6350" marT="6350" marB="0" anchor="ctr"/>
                </a:tc>
                <a:extLst>
                  <a:ext uri="{0D108BD9-81ED-4DB2-BD59-A6C34878D82A}">
                    <a16:rowId xmlns:a16="http://schemas.microsoft.com/office/drawing/2014/main" val="3335211836"/>
                  </a:ext>
                </a:extLst>
              </a:tr>
              <a:tr h="187481">
                <a:tc>
                  <a:txBody>
                    <a:bodyPr/>
                    <a:lstStyle/>
                    <a:p>
                      <a:pPr algn="l" fontAlgn="ctr"/>
                      <a:r>
                        <a:rPr lang="en-US" sz="1600" b="0" i="0" u="sng" strike="noStrike">
                          <a:solidFill>
                            <a:srgbClr val="0000FF"/>
                          </a:solidFill>
                          <a:effectLst/>
                          <a:latin typeface="Arial" panose="020B0604020202020204" pitchFamily="34" charset="0"/>
                          <a:hlinkClick r:id="rId3"/>
                        </a:rPr>
                        <a:t>Meeting link: https://ieeesa.webex.com/ieeesa/j.php?MTID=mda3ba4f3974508f2ffdebbf050a15da3</a:t>
                      </a:r>
                      <a:endParaRPr lang="en-US" sz="1600" b="0" i="0" u="sng" strike="noStrike">
                        <a:solidFill>
                          <a:srgbClr val="0000FF"/>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3345275382"/>
                  </a:ext>
                </a:extLst>
              </a:tr>
              <a:tr h="241434">
                <a:tc>
                  <a:txBody>
                    <a:bodyPr/>
                    <a:lstStyle/>
                    <a:p>
                      <a:pPr algn="l" fontAlgn="ctr"/>
                      <a:r>
                        <a:rPr lang="en-US" sz="1600" b="0" i="0" u="none" strike="noStrike">
                          <a:solidFill>
                            <a:srgbClr val="000000"/>
                          </a:solidFill>
                          <a:effectLst/>
                          <a:latin typeface="Calibri" panose="020F0502020204030204" pitchFamily="34" charset="0"/>
                        </a:rPr>
                        <a:t>Meeting number: </a:t>
                      </a:r>
                      <a:r>
                        <a:rPr lang="en-US" sz="1600" b="0" i="0" u="none" strike="noStrike">
                          <a:solidFill>
                            <a:srgbClr val="0000FF"/>
                          </a:solidFill>
                          <a:effectLst/>
                          <a:latin typeface="Calibri" panose="020F0502020204030204" pitchFamily="34" charset="0"/>
                        </a:rPr>
                        <a:t>2349 080 9065</a:t>
                      </a:r>
                      <a:endParaRPr lang="en-US" sz="16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905114847"/>
                  </a:ext>
                </a:extLst>
              </a:tr>
              <a:tr h="187481">
                <a:tc>
                  <a:txBody>
                    <a:bodyPr/>
                    <a:lstStyle/>
                    <a:p>
                      <a:pPr algn="l" fontAlgn="ctr"/>
                      <a:r>
                        <a:rPr lang="fi-FI" sz="1600" b="0" i="0" u="none" strike="noStrike" dirty="0" err="1">
                          <a:solidFill>
                            <a:srgbClr val="000000"/>
                          </a:solidFill>
                          <a:effectLst/>
                          <a:latin typeface="Calibri" panose="020F0502020204030204" pitchFamily="34" charset="0"/>
                        </a:rPr>
                        <a:t>Password</a:t>
                      </a:r>
                      <a:r>
                        <a:rPr lang="fi-FI" sz="1600" b="0" i="0" u="none" strike="noStrike" dirty="0">
                          <a:solidFill>
                            <a:srgbClr val="000000"/>
                          </a:solidFill>
                          <a:effectLst/>
                          <a:latin typeface="Calibri" panose="020F0502020204030204" pitchFamily="34" charset="0"/>
                        </a:rPr>
                        <a:t>: </a:t>
                      </a:r>
                      <a:r>
                        <a:rPr lang="fi-FI" sz="1600" b="0" i="0" u="none" strike="noStrike" dirty="0">
                          <a:solidFill>
                            <a:srgbClr val="0000FF"/>
                          </a:solidFill>
                          <a:effectLst/>
                          <a:latin typeface="Calibri" panose="020F0502020204030204" pitchFamily="34" charset="0"/>
                        </a:rPr>
                        <a:t>80215septmtgrm1</a:t>
                      </a:r>
                      <a:endParaRPr lang="fi-FI" sz="16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739560614"/>
                  </a:ext>
                </a:extLst>
              </a:tr>
            </a:tbl>
          </a:graphicData>
        </a:graphic>
      </p:graphicFrame>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September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sp>
        <p:nvSpPr>
          <p:cNvPr id="4" name="テキスト ボックス 3">
            <a:extLst>
              <a:ext uri="{FF2B5EF4-FFF2-40B4-BE49-F238E27FC236}">
                <a16:creationId xmlns:a16="http://schemas.microsoft.com/office/drawing/2014/main" id="{542E8AE0-2401-344C-D633-E8824F4A135B}"/>
              </a:ext>
            </a:extLst>
          </p:cNvPr>
          <p:cNvSpPr txBox="1"/>
          <p:nvPr/>
        </p:nvSpPr>
        <p:spPr>
          <a:xfrm>
            <a:off x="161221" y="2178539"/>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RM#1</a:t>
            </a:r>
            <a:endParaRPr lang="ja-JP" altLang="en-US" sz="2800" dirty="0"/>
          </a:p>
        </p:txBody>
      </p:sp>
      <p:sp>
        <p:nvSpPr>
          <p:cNvPr id="12" name="テキスト ボックス 11">
            <a:extLst>
              <a:ext uri="{FF2B5EF4-FFF2-40B4-BE49-F238E27FC236}">
                <a16:creationId xmlns:a16="http://schemas.microsoft.com/office/drawing/2014/main" id="{4A3E36EC-0CAC-4E3E-C46A-277FA06DA3EA}"/>
              </a:ext>
            </a:extLst>
          </p:cNvPr>
          <p:cNvSpPr txBox="1"/>
          <p:nvPr/>
        </p:nvSpPr>
        <p:spPr>
          <a:xfrm>
            <a:off x="161221" y="4209604"/>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RM#4</a:t>
            </a:r>
            <a:endParaRPr lang="ja-JP" altLang="en-US" sz="2800" dirty="0"/>
          </a:p>
        </p:txBody>
      </p:sp>
      <p:graphicFrame>
        <p:nvGraphicFramePr>
          <p:cNvPr id="18" name="表 17">
            <a:extLst>
              <a:ext uri="{FF2B5EF4-FFF2-40B4-BE49-F238E27FC236}">
                <a16:creationId xmlns:a16="http://schemas.microsoft.com/office/drawing/2014/main" id="{8A7BF972-F334-D365-3DE1-B9BD86C76898}"/>
              </a:ext>
            </a:extLst>
          </p:cNvPr>
          <p:cNvGraphicFramePr>
            <a:graphicFrameLocks noGrp="1"/>
          </p:cNvGraphicFramePr>
          <p:nvPr>
            <p:extLst>
              <p:ext uri="{D42A27DB-BD31-4B8C-83A1-F6EECF244321}">
                <p14:modId xmlns:p14="http://schemas.microsoft.com/office/powerpoint/2010/main" val="1806388128"/>
              </p:ext>
            </p:extLst>
          </p:nvPr>
        </p:nvGraphicFramePr>
        <p:xfrm>
          <a:off x="207433" y="4622076"/>
          <a:ext cx="8885140" cy="1765978"/>
        </p:xfrm>
        <a:graphic>
          <a:graphicData uri="http://schemas.openxmlformats.org/drawingml/2006/table">
            <a:tbl>
              <a:tblPr/>
              <a:tblGrid>
                <a:gridCol w="8885140">
                  <a:extLst>
                    <a:ext uri="{9D8B030D-6E8A-4147-A177-3AD203B41FA5}">
                      <a16:colId xmlns:a16="http://schemas.microsoft.com/office/drawing/2014/main" val="1549527024"/>
                    </a:ext>
                  </a:extLst>
                </a:gridCol>
              </a:tblGrid>
              <a:tr h="217228">
                <a:tc>
                  <a:txBody>
                    <a:bodyPr/>
                    <a:lstStyle/>
                    <a:p>
                      <a:pPr algn="l" fontAlgn="ctr"/>
                      <a:r>
                        <a:rPr lang="fi-FI" sz="1600" b="0" i="0" u="none" strike="noStrike" dirty="0">
                          <a:solidFill>
                            <a:srgbClr val="000000"/>
                          </a:solidFill>
                          <a:effectLst/>
                          <a:latin typeface="Calibri" panose="020F0502020204030204" pitchFamily="34" charset="0"/>
                        </a:rPr>
                        <a:t>802.15 - </a:t>
                      </a:r>
                      <a:r>
                        <a:rPr lang="fi-FI" sz="1600" b="0" i="0" u="none" strike="noStrike" dirty="0" err="1">
                          <a:solidFill>
                            <a:srgbClr val="000000"/>
                          </a:solidFill>
                          <a:effectLst/>
                          <a:latin typeface="Calibri" panose="020F0502020204030204" pitchFamily="34" charset="0"/>
                        </a:rPr>
                        <a:t>September</a:t>
                      </a:r>
                      <a:r>
                        <a:rPr lang="fi-FI" sz="1600" b="0" i="0" u="none" strike="noStrike" dirty="0">
                          <a:solidFill>
                            <a:srgbClr val="000000"/>
                          </a:solidFill>
                          <a:effectLst/>
                          <a:latin typeface="Calibri" panose="020F0502020204030204" pitchFamily="34" charset="0"/>
                        </a:rPr>
                        <a:t> </a:t>
                      </a:r>
                      <a:r>
                        <a:rPr lang="fi-FI" sz="1600" b="0" i="0" u="none" strike="noStrike" dirty="0" err="1">
                          <a:solidFill>
                            <a:srgbClr val="000000"/>
                          </a:solidFill>
                          <a:effectLst/>
                          <a:latin typeface="Calibri" panose="020F0502020204030204" pitchFamily="34" charset="0"/>
                        </a:rPr>
                        <a:t>Mtg</a:t>
                      </a:r>
                      <a:r>
                        <a:rPr lang="fi-FI" sz="1600" b="0" i="0" u="none" strike="noStrike" dirty="0">
                          <a:solidFill>
                            <a:srgbClr val="000000"/>
                          </a:solidFill>
                          <a:effectLst/>
                          <a:latin typeface="Calibri" panose="020F0502020204030204" pitchFamily="34" charset="0"/>
                        </a:rPr>
                        <a:t>. Rm4</a:t>
                      </a: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4215481946"/>
                  </a:ext>
                </a:extLst>
              </a:tr>
              <a:tr h="217228">
                <a:tc>
                  <a:txBody>
                    <a:bodyPr/>
                    <a:lstStyle/>
                    <a:p>
                      <a:pPr algn="l" fontAlgn="ctr"/>
                      <a:r>
                        <a:rPr lang="fi-FI" sz="1600" b="0" i="0" u="none" strike="noStrike">
                          <a:solidFill>
                            <a:srgbClr val="000000"/>
                          </a:solidFill>
                          <a:effectLst/>
                          <a:latin typeface="Calibri" panose="020F0502020204030204" pitchFamily="34" charset="0"/>
                        </a:rPr>
                        <a:t>Join information</a:t>
                      </a: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3676437355"/>
                  </a:ext>
                </a:extLst>
              </a:tr>
              <a:tr h="765218">
                <a:tc>
                  <a:txBody>
                    <a:bodyPr/>
                    <a:lstStyle/>
                    <a:p>
                      <a:pPr algn="l" fontAlgn="ctr"/>
                      <a:r>
                        <a:rPr lang="en-US" sz="1600" b="0" i="0" u="sng" strike="noStrike">
                          <a:solidFill>
                            <a:srgbClr val="0000FF"/>
                          </a:solidFill>
                          <a:effectLst/>
                          <a:latin typeface="Arial" panose="020B0604020202020204" pitchFamily="34" charset="0"/>
                          <a:hlinkClick r:id="rId4"/>
                        </a:rPr>
                        <a:t>Meeting link: https://ieeesa.webex.com/ieeesa/j.php?MTID=mc0aa610fca1e4c43ea3b3cebac574aec</a:t>
                      </a:r>
                      <a:endParaRPr lang="en-US" sz="1600" b="0" i="0" u="sng" strike="noStrike">
                        <a:solidFill>
                          <a:srgbClr val="0000FF"/>
                        </a:solidFill>
                        <a:effectLst/>
                        <a:latin typeface="Arial" panose="020B060402020202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2105070602"/>
                  </a:ext>
                </a:extLst>
              </a:tr>
              <a:tr h="208777">
                <a:tc>
                  <a:txBody>
                    <a:bodyPr/>
                    <a:lstStyle/>
                    <a:p>
                      <a:pPr algn="l" fontAlgn="ctr"/>
                      <a:r>
                        <a:rPr lang="en-US" sz="1600" b="0" i="0" u="none" strike="noStrike">
                          <a:solidFill>
                            <a:srgbClr val="000000"/>
                          </a:solidFill>
                          <a:effectLst/>
                          <a:latin typeface="Calibri" panose="020F0502020204030204" pitchFamily="34" charset="0"/>
                        </a:rPr>
                        <a:t>Meeting number: </a:t>
                      </a:r>
                      <a:r>
                        <a:rPr lang="en-US" sz="1600" b="0" i="0" u="none" strike="noStrike">
                          <a:solidFill>
                            <a:srgbClr val="0000FF"/>
                          </a:solidFill>
                          <a:effectLst/>
                          <a:latin typeface="Calibri" panose="020F0502020204030204" pitchFamily="34" charset="0"/>
                        </a:rPr>
                        <a:t>2336 766 0100</a:t>
                      </a: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2902681002"/>
                  </a:ext>
                </a:extLst>
              </a:tr>
              <a:tr h="208777">
                <a:tc>
                  <a:txBody>
                    <a:bodyPr/>
                    <a:lstStyle/>
                    <a:p>
                      <a:pPr algn="l" fontAlgn="ctr"/>
                      <a:r>
                        <a:rPr lang="fi-FI" sz="1600" b="0" i="0" u="none" strike="noStrike" dirty="0" err="1">
                          <a:solidFill>
                            <a:srgbClr val="000000"/>
                          </a:solidFill>
                          <a:effectLst/>
                          <a:latin typeface="Calibri" panose="020F0502020204030204" pitchFamily="34" charset="0"/>
                        </a:rPr>
                        <a:t>Password</a:t>
                      </a:r>
                      <a:r>
                        <a:rPr lang="fi-FI" sz="1600" b="0" i="0" u="none" strike="noStrike" dirty="0">
                          <a:solidFill>
                            <a:srgbClr val="000000"/>
                          </a:solidFill>
                          <a:effectLst/>
                          <a:latin typeface="Calibri" panose="020F0502020204030204" pitchFamily="34" charset="0"/>
                        </a:rPr>
                        <a:t>: </a:t>
                      </a:r>
                      <a:r>
                        <a:rPr lang="fi-FI" sz="1600" b="0" i="0" u="none" strike="noStrike" dirty="0">
                          <a:solidFill>
                            <a:srgbClr val="0000FF"/>
                          </a:solidFill>
                          <a:effectLst/>
                          <a:latin typeface="Calibri" panose="020F0502020204030204" pitchFamily="34" charset="0"/>
                        </a:rPr>
                        <a:t>80215septmtgrm4</a:t>
                      </a:r>
                      <a:endParaRPr lang="fi-FI"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224914619"/>
                  </a:ext>
                </a:extLst>
              </a:tr>
            </a:tbl>
          </a:graphicData>
        </a:graphic>
      </p:graphicFrame>
      <p:sp>
        <p:nvSpPr>
          <p:cNvPr id="8" name="テキスト ボックス 7">
            <a:extLst>
              <a:ext uri="{FF2B5EF4-FFF2-40B4-BE49-F238E27FC236}">
                <a16:creationId xmlns:a16="http://schemas.microsoft.com/office/drawing/2014/main" id="{0FCCC4C6-1D93-14D8-B7BA-A34DB8CBDFDE}"/>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Sept 9</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Waikoloa</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8:30 - 10:30 Sept 10(TUE)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July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Waikoloa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Sept 11(WED)in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July 17</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Waikoloa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:00 - 13:00 Sept 12(THU)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RM#4</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July 18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dirty="0">
                <a:solidFill>
                  <a:prstClr val="black"/>
                </a:solidFill>
                <a:latin typeface="游ゴシック" panose="020F0502020204030204"/>
                <a:ea typeface="游ゴシック" panose="020B0400000000000000" pitchFamily="50" charset="-128"/>
              </a:rPr>
              <a:t>in Waikoloa</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:00 - 13:00 Sept 13(FRI)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タイトル 2">
            <a:extLst>
              <a:ext uri="{FF2B5EF4-FFF2-40B4-BE49-F238E27FC236}">
                <a16:creationId xmlns:a16="http://schemas.microsoft.com/office/drawing/2014/main" id="{88DB5427-31B0-5E6D-145F-452F56772BB3}"/>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8-12</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September 2024</a:t>
            </a:r>
            <a:endParaRPr kumimoji="1" lang="ja-JP" altLang="en-US" sz="24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90333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5</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a:xfrm>
            <a:off x="729429" y="400905"/>
            <a:ext cx="1600200" cy="215444"/>
          </a:xfrm>
        </p:spPr>
        <p:txBody>
          <a:bodyPr/>
          <a:lstStyle/>
          <a:p>
            <a:r>
              <a:rPr lang="en-US" altLang="ja-JP"/>
              <a:t>September 2024</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July 2024. Doc.# 15-24-0405-00-06ma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15-24-0447-01-06ma</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302882" y="1467305"/>
            <a:ext cx="8699499" cy="4976036"/>
          </a:xfrm>
        </p:spPr>
        <p:txBody>
          <a:bodyPr/>
          <a:lstStyle/>
          <a:p>
            <a:pPr>
              <a:lnSpc>
                <a:spcPts val="2100"/>
              </a:lnSpc>
            </a:pPr>
            <a:r>
              <a:rPr lang="en-US" altLang="ja-JP" sz="2400" dirty="0">
                <a:ea typeface="ＭＳ Ｐゴシック" charset="-128"/>
              </a:rPr>
              <a:t>Required notices</a:t>
            </a:r>
          </a:p>
          <a:p>
            <a:pPr lvl="1">
              <a:lnSpc>
                <a:spcPts val="2100"/>
              </a:lnSpc>
            </a:pPr>
            <a:r>
              <a:rPr lang="en-US" altLang="ja-JP" sz="2000" dirty="0">
                <a:ea typeface="ＭＳ Ｐゴシック" charset="-128"/>
              </a:rPr>
              <a:t>Affiliation FAQ - http://standards.ieee.org/faqs/affiliationFAQ.html</a:t>
            </a:r>
          </a:p>
          <a:p>
            <a:pPr lvl="1">
              <a:lnSpc>
                <a:spcPts val="2100"/>
              </a:lnSpc>
            </a:pPr>
            <a:r>
              <a:rPr lang="en-US" altLang="ja-JP" sz="2000" dirty="0">
                <a:ea typeface="ＭＳ Ｐゴシック" charset="-128"/>
              </a:rPr>
              <a:t>Anti-Trust FAQ - http://standards.ieee.org/resources/antitrust-guidelines.pdf</a:t>
            </a:r>
          </a:p>
          <a:p>
            <a:pPr lvl="1">
              <a:lnSpc>
                <a:spcPts val="2100"/>
              </a:lnSpc>
            </a:pPr>
            <a:r>
              <a:rPr lang="en-US" altLang="ja-JP" sz="2000" dirty="0">
                <a:ea typeface="ＭＳ Ｐゴシック" charset="-128"/>
              </a:rPr>
              <a:t>Ethics - http://www.ieee.org/portal/cms_docs/about/CoE_poster.pdf</a:t>
            </a:r>
          </a:p>
          <a:p>
            <a:pPr>
              <a:lnSpc>
                <a:spcPts val="2100"/>
              </a:lnSpc>
            </a:pPr>
            <a:r>
              <a:rPr lang="en-US" altLang="ja-JP" sz="2400" dirty="0">
                <a:ea typeface="ＭＳ Ｐゴシック" charset="-128"/>
              </a:rPr>
              <a:t>Chair and Secretary</a:t>
            </a:r>
          </a:p>
          <a:p>
            <a:pPr lvl="1">
              <a:lnSpc>
                <a:spcPts val="2100"/>
              </a:lnSpc>
            </a:pPr>
            <a:r>
              <a:rPr lang="en-US" altLang="ja-JP" sz="2000" dirty="0">
                <a:ea typeface="ＭＳ Ｐゴシック" charset="-128"/>
              </a:rPr>
              <a:t>Chair; Ryuji Kohno(YNU/YRP-IAI)</a:t>
            </a:r>
          </a:p>
          <a:p>
            <a:pPr lvl="1">
              <a:lnSpc>
                <a:spcPts val="2100"/>
              </a:lnSpc>
            </a:pPr>
            <a:r>
              <a:rPr lang="en-US" altLang="ja-JP" sz="2000" dirty="0">
                <a:ea typeface="ＭＳ Ｐゴシック" charset="-128"/>
              </a:rPr>
              <a:t>1</a:t>
            </a:r>
            <a:r>
              <a:rPr lang="en-US" altLang="ja-JP" sz="2000" baseline="30000" dirty="0">
                <a:ea typeface="ＭＳ Ｐゴシック" charset="-128"/>
              </a:rPr>
              <a:t>st</a:t>
            </a:r>
            <a:r>
              <a:rPr lang="en-US" altLang="ja-JP" sz="2000" dirty="0">
                <a:ea typeface="ＭＳ Ｐゴシック" charset="-128"/>
              </a:rPr>
              <a:t> Vice Chair; Marco Hernandez(YRP-IAI/CWC)</a:t>
            </a:r>
          </a:p>
          <a:p>
            <a:pPr lvl="1">
              <a:lnSpc>
                <a:spcPts val="2100"/>
              </a:lnSpc>
            </a:pPr>
            <a:r>
              <a:rPr lang="en-US" altLang="ja-JP" sz="2000" dirty="0">
                <a:ea typeface="ＭＳ Ｐゴシック" charset="-128"/>
              </a:rPr>
              <a:t>2</a:t>
            </a:r>
            <a:r>
              <a:rPr lang="en-US" altLang="ja-JP" sz="2000" baseline="30000" dirty="0">
                <a:ea typeface="ＭＳ Ｐゴシック" charset="-128"/>
              </a:rPr>
              <a:t>nd</a:t>
            </a:r>
            <a:r>
              <a:rPr lang="en-US" altLang="ja-JP" sz="2000" dirty="0">
                <a:ea typeface="ＭＳ Ｐゴシック" charset="-128"/>
              </a:rPr>
              <a:t> Vice Chair; Daisuke Anzai(</a:t>
            </a:r>
            <a:r>
              <a:rPr lang="en-US" altLang="ja-JP" sz="2000" dirty="0" err="1">
                <a:ea typeface="ＭＳ Ｐゴシック" charset="-128"/>
              </a:rPr>
              <a:t>NiTech</a:t>
            </a:r>
            <a:r>
              <a:rPr lang="en-US" altLang="ja-JP" sz="2000" dirty="0">
                <a:ea typeface="ＭＳ Ｐゴシック" charset="-128"/>
              </a:rPr>
              <a:t>)</a:t>
            </a:r>
          </a:p>
          <a:p>
            <a:pPr lvl="1">
              <a:lnSpc>
                <a:spcPts val="2400"/>
              </a:lnSpc>
            </a:pPr>
            <a:r>
              <a:rPr lang="en-US" altLang="ja-JP" sz="2000" dirty="0">
                <a:ea typeface="ＭＳ Ｐゴシック" charset="-128"/>
              </a:rPr>
              <a:t>Secretary; Takumi Kobayashi(</a:t>
            </a:r>
            <a:r>
              <a:rPr lang="en-US" altLang="ja-JP" sz="2000" dirty="0" err="1">
                <a:ea typeface="ＭＳ Ｐゴシック" charset="-128"/>
              </a:rPr>
              <a:t>NiTech</a:t>
            </a:r>
            <a:r>
              <a:rPr lang="en-US" altLang="ja-JP" sz="2000" dirty="0">
                <a:ea typeface="ＭＳ Ｐゴシック" charset="-128"/>
              </a:rPr>
              <a:t>)</a:t>
            </a:r>
          </a:p>
          <a:p>
            <a:pPr lvl="1">
              <a:lnSpc>
                <a:spcPts val="2100"/>
              </a:lnSpc>
            </a:pPr>
            <a:r>
              <a:rPr lang="en-US" altLang="ja-JP" sz="2000" dirty="0">
                <a:ea typeface="ＭＳ Ｐゴシック" charset="-128"/>
              </a:rPr>
              <a:t>Technical Co-Editors; Minsoo Kim(YRP-IAI). </a:t>
            </a:r>
          </a:p>
          <a:p>
            <a:pPr marL="457200" lvl="1" indent="0">
              <a:lnSpc>
                <a:spcPts val="2100"/>
              </a:lnSpc>
              <a:buNone/>
            </a:pPr>
            <a:r>
              <a:rPr lang="en-US" altLang="ja-JP" sz="2000" dirty="0">
                <a:ea typeface="ＭＳ Ｐゴシック" charset="-128"/>
              </a:rPr>
              <a:t>                                        Seong-Soon Joo(KPST), </a:t>
            </a:r>
          </a:p>
          <a:p>
            <a:pPr marL="457200" lvl="1" indent="0">
              <a:lnSpc>
                <a:spcPts val="2100"/>
              </a:lnSpc>
              <a:buNone/>
            </a:pPr>
            <a:r>
              <a:rPr lang="en-US" altLang="ja-JP" sz="2000" dirty="0">
                <a:ea typeface="ＭＳ Ｐゴシック" charset="-128"/>
              </a:rPr>
              <a:t>                                        Kento </a:t>
            </a:r>
            <a:r>
              <a:rPr lang="en-US" altLang="ja-JP" sz="2000" dirty="0" err="1">
                <a:ea typeface="ＭＳ Ｐゴシック" charset="-128"/>
              </a:rPr>
              <a:t>Takabayashi</a:t>
            </a:r>
            <a:r>
              <a:rPr lang="en-US" altLang="ja-JP" sz="2000" dirty="0">
                <a:ea typeface="ＭＳ Ｐゴシック" charset="-128"/>
              </a:rPr>
              <a:t>(Toyo U),</a:t>
            </a:r>
          </a:p>
          <a:p>
            <a:pPr marL="457200" lvl="1" indent="0">
              <a:lnSpc>
                <a:spcPts val="2100"/>
              </a:lnSpc>
              <a:buNone/>
            </a:pPr>
            <a:r>
              <a:rPr lang="en-US" altLang="ja-JP" sz="2000" dirty="0">
                <a:ea typeface="ＭＳ Ｐゴシック" charset="-128"/>
              </a:rPr>
              <a:t>                                        Marco Hernandez (YRP-IAI/CWC)</a:t>
            </a:r>
          </a:p>
        </p:txBody>
      </p:sp>
      <p:sp>
        <p:nvSpPr>
          <p:cNvPr id="2" name="タイトル 1"/>
          <p:cNvSpPr>
            <a:spLocks noGrp="1"/>
          </p:cNvSpPr>
          <p:nvPr>
            <p:ph type="title"/>
          </p:nvPr>
        </p:nvSpPr>
        <p:spPr>
          <a:xfrm>
            <a:off x="685800" y="670478"/>
            <a:ext cx="7772400" cy="86061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DE9809E-5DD1-4327-95E5-FECAF69550DF}">
  <ds:schemaRefs>
    <ds:schemaRef ds:uri="http://schemas.openxmlformats.org/package/2006/metadata/core-properties"/>
    <ds:schemaRef ds:uri="http://www.w3.org/XML/1998/namespace"/>
    <ds:schemaRef ds:uri="http://purl.org/dc/elements/1.1/"/>
    <ds:schemaRef ds:uri="http://schemas.microsoft.com/office/2006/documentManagement/types"/>
    <ds:schemaRef ds:uri="http://purl.org/dc/dcmitype/"/>
    <ds:schemaRef ds:uri="http://schemas.microsoft.com/office/infopath/2007/PartnerControls"/>
    <ds:schemaRef ds:uri="http://schemas.microsoft.com/office/2006/metadata/properties"/>
    <ds:schemaRef ds:uri="58117694-ffd4-4546-bf26-f6211cd5f70e"/>
    <ds:schemaRef ds:uri="14dc06ee-e31a-4d25-81ea-3d4566fe9411"/>
    <ds:schemaRef ds:uri="http://purl.org/dc/terms/"/>
  </ds:schemaRefs>
</ds:datastoreItem>
</file>

<file path=customXml/itemProps2.xml><?xml version="1.0" encoding="utf-8"?>
<ds:datastoreItem xmlns:ds="http://schemas.openxmlformats.org/officeDocument/2006/customXml" ds:itemID="{356791FD-07AB-4A40-BA41-7310A9FDAEFC}">
  <ds:schemaRefs>
    <ds:schemaRef ds:uri="http://schemas.microsoft.com/sharepoint/v3/contenttype/forms"/>
  </ds:schemaRefs>
</ds:datastoreItem>
</file>

<file path=customXml/itemProps3.xml><?xml version="1.0" encoding="utf-8"?>
<ds:datastoreItem xmlns:ds="http://schemas.openxmlformats.org/officeDocument/2006/customXml" ds:itemID="{11FACD45-E1D0-4DC4-89B8-68B0AC5F32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90386</TotalTime>
  <Words>3682</Words>
  <Application>Microsoft Office PowerPoint</Application>
  <PresentationFormat>画面に合わせる (4:3)</PresentationFormat>
  <Paragraphs>338</Paragraphs>
  <Slides>23</Slides>
  <Notes>19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23</vt:i4>
      </vt:variant>
    </vt:vector>
  </HeadingPairs>
  <TitlesOfParts>
    <vt:vector size="33" baseType="lpstr">
      <vt:lpstr>Monotype Sorts</vt:lpstr>
      <vt:lpstr>ＭＳ Ｐゴシック</vt:lpstr>
      <vt:lpstr>游ゴシック</vt:lpstr>
      <vt:lpstr>Arial</vt:lpstr>
      <vt:lpstr>Arial Rounded MT Bold</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Plenary Session Waikoloa. Hawaii, USA  September 9th, 2024 Ryuji Kohno Yokohama National University(YNU), YRP International Alliance Institute(YRP-IAI)</vt:lpstr>
      <vt:lpstr>TG15.6ma Plenary Session Schedule for 8-12th, September 2024</vt:lpstr>
      <vt:lpstr>TG15.6ma Plenary Session Schedule for 8-12th, September 2024</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Plenary Session Schedule for 8-12th, September 2024</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kohno@ynu.ac.jp</cp:lastModifiedBy>
  <cp:revision>162</cp:revision>
  <cp:lastPrinted>2022-07-06T15:32:43Z</cp:lastPrinted>
  <dcterms:created xsi:type="dcterms:W3CDTF">2020-12-17T10:56:09Z</dcterms:created>
  <dcterms:modified xsi:type="dcterms:W3CDTF">2024-09-09T20:49:42Z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