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9"/>
  </p:notesMasterIdLst>
  <p:handoutMasterIdLst>
    <p:handoutMasterId r:id="rId170"/>
  </p:handoutMasterIdLst>
  <p:sldIdLst>
    <p:sldId id="359" r:id="rId2"/>
    <p:sldId id="357" r:id="rId3"/>
    <p:sldId id="340" r:id="rId4"/>
    <p:sldId id="342" r:id="rId5"/>
    <p:sldId id="2049" r:id="rId6"/>
    <p:sldId id="2050" r:id="rId7"/>
    <p:sldId id="2028" r:id="rId8"/>
    <p:sldId id="550" r:id="rId9"/>
    <p:sldId id="2027" r:id="rId10"/>
    <p:sldId id="349" r:id="rId11"/>
    <p:sldId id="2031" r:id="rId12"/>
    <p:sldId id="2045" r:id="rId13"/>
    <p:sldId id="2037" r:id="rId14"/>
    <p:sldId id="2032" r:id="rId15"/>
    <p:sldId id="2033" r:id="rId16"/>
    <p:sldId id="2041" r:id="rId17"/>
    <p:sldId id="2034" r:id="rId18"/>
    <p:sldId id="2035" r:id="rId19"/>
    <p:sldId id="2036" r:id="rId20"/>
    <p:sldId id="2048" r:id="rId21"/>
    <p:sldId id="2046" r:id="rId22"/>
    <p:sldId id="2042" r:id="rId23"/>
    <p:sldId id="2044" r:id="rId24"/>
    <p:sldId id="2038" r:id="rId25"/>
    <p:sldId id="2039" r:id="rId26"/>
    <p:sldId id="2040" r:id="rId27"/>
    <p:sldId id="350" r:id="rId28"/>
    <p:sldId id="351" r:id="rId29"/>
    <p:sldId id="2047" r:id="rId30"/>
    <p:sldId id="356" r:id="rId31"/>
    <p:sldId id="5867" r:id="rId32"/>
    <p:sldId id="361" r:id="rId33"/>
    <p:sldId id="370" r:id="rId34"/>
    <p:sldId id="372" r:id="rId35"/>
    <p:sldId id="377" r:id="rId36"/>
    <p:sldId id="388" r:id="rId37"/>
    <p:sldId id="381" r:id="rId38"/>
    <p:sldId id="410" r:id="rId39"/>
    <p:sldId id="408" r:id="rId40"/>
    <p:sldId id="5870" r:id="rId41"/>
    <p:sldId id="5881" r:id="rId42"/>
    <p:sldId id="5882" r:id="rId43"/>
    <p:sldId id="5887" r:id="rId44"/>
    <p:sldId id="5888" r:id="rId45"/>
    <p:sldId id="5889" r:id="rId46"/>
    <p:sldId id="5890" r:id="rId47"/>
    <p:sldId id="5868" r:id="rId48"/>
    <p:sldId id="5891" r:id="rId49"/>
    <p:sldId id="5892" r:id="rId50"/>
    <p:sldId id="5893" r:id="rId51"/>
    <p:sldId id="5894" r:id="rId52"/>
    <p:sldId id="5895" r:id="rId53"/>
    <p:sldId id="5869" r:id="rId54"/>
    <p:sldId id="265" r:id="rId55"/>
    <p:sldId id="273" r:id="rId56"/>
    <p:sldId id="293" r:id="rId57"/>
    <p:sldId id="285" r:id="rId58"/>
    <p:sldId id="283" r:id="rId59"/>
    <p:sldId id="299" r:id="rId60"/>
    <p:sldId id="2427" r:id="rId61"/>
    <p:sldId id="291" r:id="rId62"/>
    <p:sldId id="301" r:id="rId63"/>
    <p:sldId id="2429" r:id="rId64"/>
    <p:sldId id="288" r:id="rId65"/>
    <p:sldId id="2428" r:id="rId66"/>
    <p:sldId id="300" r:id="rId67"/>
    <p:sldId id="292" r:id="rId68"/>
    <p:sldId id="5871" r:id="rId69"/>
    <p:sldId id="5837" r:id="rId70"/>
    <p:sldId id="5902" r:id="rId71"/>
    <p:sldId id="5903" r:id="rId72"/>
    <p:sldId id="5904" r:id="rId73"/>
    <p:sldId id="5905" r:id="rId74"/>
    <p:sldId id="5906" r:id="rId75"/>
    <p:sldId id="5909" r:id="rId76"/>
    <p:sldId id="5908" r:id="rId77"/>
    <p:sldId id="5907" r:id="rId78"/>
    <p:sldId id="391" r:id="rId79"/>
    <p:sldId id="5866" r:id="rId80"/>
    <p:sldId id="5896" r:id="rId81"/>
    <p:sldId id="5897" r:id="rId82"/>
    <p:sldId id="5898" r:id="rId83"/>
    <p:sldId id="5899" r:id="rId84"/>
    <p:sldId id="5627" r:id="rId85"/>
    <p:sldId id="5901" r:id="rId86"/>
    <p:sldId id="5900" r:id="rId87"/>
    <p:sldId id="5830" r:id="rId88"/>
    <p:sldId id="5872" r:id="rId89"/>
    <p:sldId id="5911" r:id="rId90"/>
    <p:sldId id="5913" r:id="rId91"/>
    <p:sldId id="5912" r:id="rId92"/>
    <p:sldId id="5914" r:id="rId93"/>
    <p:sldId id="5915" r:id="rId94"/>
    <p:sldId id="5916" r:id="rId95"/>
    <p:sldId id="5917" r:id="rId96"/>
    <p:sldId id="5918" r:id="rId97"/>
    <p:sldId id="5919" r:id="rId98"/>
    <p:sldId id="5920" r:id="rId99"/>
    <p:sldId id="5921" r:id="rId100"/>
    <p:sldId id="5873" r:id="rId101"/>
    <p:sldId id="5922" r:id="rId102"/>
    <p:sldId id="5923" r:id="rId103"/>
    <p:sldId id="5924" r:id="rId104"/>
    <p:sldId id="5925" r:id="rId105"/>
    <p:sldId id="5926" r:id="rId106"/>
    <p:sldId id="5927" r:id="rId107"/>
    <p:sldId id="5928" r:id="rId108"/>
    <p:sldId id="5929" r:id="rId109"/>
    <p:sldId id="5930" r:id="rId110"/>
    <p:sldId id="5931" r:id="rId111"/>
    <p:sldId id="5932" r:id="rId112"/>
    <p:sldId id="5933" r:id="rId113"/>
    <p:sldId id="5946" r:id="rId114"/>
    <p:sldId id="5950" r:id="rId115"/>
    <p:sldId id="5951" r:id="rId116"/>
    <p:sldId id="5952" r:id="rId117"/>
    <p:sldId id="5953" r:id="rId118"/>
    <p:sldId id="5954" r:id="rId119"/>
    <p:sldId id="5955" r:id="rId120"/>
    <p:sldId id="5956" r:id="rId121"/>
    <p:sldId id="5957" r:id="rId122"/>
    <p:sldId id="5958" r:id="rId123"/>
    <p:sldId id="5879" r:id="rId124"/>
    <p:sldId id="5880" r:id="rId125"/>
    <p:sldId id="5936" r:id="rId126"/>
    <p:sldId id="5937" r:id="rId127"/>
    <p:sldId id="5938" r:id="rId128"/>
    <p:sldId id="5939" r:id="rId129"/>
    <p:sldId id="5940" r:id="rId130"/>
    <p:sldId id="5941" r:id="rId131"/>
    <p:sldId id="5942" r:id="rId132"/>
    <p:sldId id="5943" r:id="rId133"/>
    <p:sldId id="5944" r:id="rId134"/>
    <p:sldId id="5945" r:id="rId135"/>
    <p:sldId id="5874" r:id="rId136"/>
    <p:sldId id="5960" r:id="rId137"/>
    <p:sldId id="5961" r:id="rId138"/>
    <p:sldId id="5962" r:id="rId139"/>
    <p:sldId id="5963" r:id="rId140"/>
    <p:sldId id="5964" r:id="rId141"/>
    <p:sldId id="5965" r:id="rId142"/>
    <p:sldId id="5876" r:id="rId143"/>
    <p:sldId id="5967" r:id="rId144"/>
    <p:sldId id="5968" r:id="rId145"/>
    <p:sldId id="5969" r:id="rId146"/>
    <p:sldId id="5970" r:id="rId147"/>
    <p:sldId id="5971" r:id="rId148"/>
    <p:sldId id="5972" r:id="rId149"/>
    <p:sldId id="5973" r:id="rId150"/>
    <p:sldId id="5974" r:id="rId151"/>
    <p:sldId id="5975" r:id="rId152"/>
    <p:sldId id="5976" r:id="rId153"/>
    <p:sldId id="5977" r:id="rId154"/>
    <p:sldId id="5978" r:id="rId155"/>
    <p:sldId id="5979" r:id="rId156"/>
    <p:sldId id="5980" r:id="rId157"/>
    <p:sldId id="5981" r:id="rId158"/>
    <p:sldId id="5982" r:id="rId159"/>
    <p:sldId id="5877" r:id="rId160"/>
    <p:sldId id="5983" r:id="rId161"/>
    <p:sldId id="5984" r:id="rId162"/>
    <p:sldId id="5985" r:id="rId163"/>
    <p:sldId id="5986" r:id="rId164"/>
    <p:sldId id="5878" r:id="rId165"/>
    <p:sldId id="5988" r:id="rId166"/>
    <p:sldId id="5989" r:id="rId167"/>
    <p:sldId id="5990" r:id="rId168"/>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6" d="100"/>
          <a:sy n="66" d="100"/>
        </p:scale>
        <p:origin x="17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8</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69</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70</a:t>
            </a:fld>
            <a:endParaRPr kumimoji="1" lang="ja-JP" altLang="en-US"/>
          </a:p>
        </p:txBody>
      </p:sp>
    </p:spTree>
    <p:extLst>
      <p:ext uri="{BB962C8B-B14F-4D97-AF65-F5344CB8AC3E}">
        <p14:creationId xmlns:p14="http://schemas.microsoft.com/office/powerpoint/2010/main" val="362431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71</a:t>
            </a:fld>
            <a:endParaRPr kumimoji="1" lang="ja-JP" altLang="en-US"/>
          </a:p>
        </p:txBody>
      </p:sp>
    </p:spTree>
    <p:extLst>
      <p:ext uri="{BB962C8B-B14F-4D97-AF65-F5344CB8AC3E}">
        <p14:creationId xmlns:p14="http://schemas.microsoft.com/office/powerpoint/2010/main" val="141135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72</a:t>
            </a:fld>
            <a:endParaRPr kumimoji="1" lang="ja-JP" altLang="en-US"/>
          </a:p>
        </p:txBody>
      </p:sp>
    </p:spTree>
    <p:extLst>
      <p:ext uri="{BB962C8B-B14F-4D97-AF65-F5344CB8AC3E}">
        <p14:creationId xmlns:p14="http://schemas.microsoft.com/office/powerpoint/2010/main" val="2185861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73</a:t>
            </a:fld>
            <a:endParaRPr kumimoji="1" lang="ja-JP" altLang="en-US"/>
          </a:p>
        </p:txBody>
      </p:sp>
    </p:spTree>
    <p:extLst>
      <p:ext uri="{BB962C8B-B14F-4D97-AF65-F5344CB8AC3E}">
        <p14:creationId xmlns:p14="http://schemas.microsoft.com/office/powerpoint/2010/main" val="4272002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74</a:t>
            </a:fld>
            <a:endParaRPr kumimoji="1" lang="ja-JP" altLang="en-US"/>
          </a:p>
        </p:txBody>
      </p:sp>
    </p:spTree>
    <p:extLst>
      <p:ext uri="{BB962C8B-B14F-4D97-AF65-F5344CB8AC3E}">
        <p14:creationId xmlns:p14="http://schemas.microsoft.com/office/powerpoint/2010/main" val="4136806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75</a:t>
            </a:fld>
            <a:endParaRPr kumimoji="1" lang="ja-JP" altLang="en-US"/>
          </a:p>
        </p:txBody>
      </p:sp>
    </p:spTree>
    <p:extLst>
      <p:ext uri="{BB962C8B-B14F-4D97-AF65-F5344CB8AC3E}">
        <p14:creationId xmlns:p14="http://schemas.microsoft.com/office/powerpoint/2010/main" val="4386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76</a:t>
            </a:fld>
            <a:endParaRPr kumimoji="1" lang="ja-JP" altLang="en-US"/>
          </a:p>
        </p:txBody>
      </p:sp>
    </p:spTree>
    <p:extLst>
      <p:ext uri="{BB962C8B-B14F-4D97-AF65-F5344CB8AC3E}">
        <p14:creationId xmlns:p14="http://schemas.microsoft.com/office/powerpoint/2010/main" val="2220290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77</a:t>
            </a:fld>
            <a:endParaRPr kumimoji="1" lang="ja-JP" altLang="en-US"/>
          </a:p>
        </p:txBody>
      </p:sp>
    </p:spTree>
    <p:extLst>
      <p:ext uri="{BB962C8B-B14F-4D97-AF65-F5344CB8AC3E}">
        <p14:creationId xmlns:p14="http://schemas.microsoft.com/office/powerpoint/2010/main" val="2258590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84</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85</a:t>
            </a:fld>
            <a:endParaRPr kumimoji="1" lang="ja-JP" altLang="en-US" dirty="0"/>
          </a:p>
        </p:txBody>
      </p:sp>
    </p:spTree>
    <p:extLst>
      <p:ext uri="{BB962C8B-B14F-4D97-AF65-F5344CB8AC3E}">
        <p14:creationId xmlns:p14="http://schemas.microsoft.com/office/powerpoint/2010/main" val="3603211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86</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54</a:t>
            </a:fld>
            <a:endParaRPr lang="en-US" altLang="en-US"/>
          </a:p>
        </p:txBody>
      </p:sp>
    </p:spTree>
    <p:extLst>
      <p:ext uri="{BB962C8B-B14F-4D97-AF65-F5344CB8AC3E}">
        <p14:creationId xmlns:p14="http://schemas.microsoft.com/office/powerpoint/2010/main" val="59493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55</a:t>
            </a:fld>
            <a:endParaRPr lang="en-US" altLang="en-US"/>
          </a:p>
        </p:txBody>
      </p:sp>
    </p:spTree>
    <p:extLst>
      <p:ext uri="{BB962C8B-B14F-4D97-AF65-F5344CB8AC3E}">
        <p14:creationId xmlns:p14="http://schemas.microsoft.com/office/powerpoint/2010/main" val="345243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56</a:t>
            </a:fld>
            <a:endParaRPr lang="en-US" altLang="en-US"/>
          </a:p>
        </p:txBody>
      </p:sp>
    </p:spTree>
    <p:extLst>
      <p:ext uri="{BB962C8B-B14F-4D97-AF65-F5344CB8AC3E}">
        <p14:creationId xmlns:p14="http://schemas.microsoft.com/office/powerpoint/2010/main" val="422364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57</a:t>
            </a:fld>
            <a:endParaRPr lang="en-US" altLang="en-US"/>
          </a:p>
        </p:txBody>
      </p:sp>
    </p:spTree>
    <p:extLst>
      <p:ext uri="{BB962C8B-B14F-4D97-AF65-F5344CB8AC3E}">
        <p14:creationId xmlns:p14="http://schemas.microsoft.com/office/powerpoint/2010/main" val="142288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62</a:t>
            </a:fld>
            <a:endParaRPr lang="en-US" altLang="en-US"/>
          </a:p>
        </p:txBody>
      </p:sp>
    </p:spTree>
    <p:extLst>
      <p:ext uri="{BB962C8B-B14F-4D97-AF65-F5344CB8AC3E}">
        <p14:creationId xmlns:p14="http://schemas.microsoft.com/office/powerpoint/2010/main" val="3801355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63</a:t>
            </a:fld>
            <a:endParaRPr lang="en-US" altLang="en-US"/>
          </a:p>
        </p:txBody>
      </p:sp>
    </p:spTree>
    <p:extLst>
      <p:ext uri="{BB962C8B-B14F-4D97-AF65-F5344CB8AC3E}">
        <p14:creationId xmlns:p14="http://schemas.microsoft.com/office/powerpoint/2010/main" val="3741294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B1EB6004-2EA8-964D-9FCC-15BC30CA0DC0}" type="slidenum">
              <a:rPr lang="en-US" altLang="en-US" smtClean="0"/>
              <a:pPr/>
              <a:t>67</a:t>
            </a:fld>
            <a:endParaRPr lang="en-US" altLang="en-US"/>
          </a:p>
        </p:txBody>
      </p:sp>
    </p:spTree>
    <p:extLst>
      <p:ext uri="{BB962C8B-B14F-4D97-AF65-F5344CB8AC3E}">
        <p14:creationId xmlns:p14="http://schemas.microsoft.com/office/powerpoint/2010/main" val="147000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lvl1pPr>
              <a:defRPr sz="3000">
                <a:latin typeface="+mn-lt"/>
              </a:defRPr>
            </a:lvl1pPr>
          </a:lstStyle>
          <a:p>
            <a:r>
              <a:rPr lang="en-US" dirty="0"/>
              <a:t>Click to edit Master title style</a:t>
            </a:r>
          </a:p>
        </p:txBody>
      </p:sp>
      <p:sp>
        <p:nvSpPr>
          <p:cNvPr id="3" name="Text Placeholder 2"/>
          <p:cNvSpPr>
            <a:spLocks noGrp="1"/>
          </p:cNvSpPr>
          <p:nvPr>
            <p:ph type="body" sz="half"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20903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EDB1E-16F6-A842-BD08-24A265C3C6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493AB4A-44AB-0E42-8392-8B65D24B936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B091367-8AA0-6E42-AB95-F324276E4C6A}"/>
              </a:ext>
            </a:extLst>
          </p:cNvPr>
          <p:cNvSpPr>
            <a:spLocks noGrp="1"/>
          </p:cNvSpPr>
          <p:nvPr>
            <p:ph type="sldNum" sz="quarter" idx="12"/>
          </p:nvPr>
        </p:nvSpPr>
        <p:spPr/>
        <p:txBody>
          <a:bodyPr/>
          <a:lstStyle>
            <a:lvl1pPr>
              <a:defRPr/>
            </a:lvl1pPr>
          </a:lstStyle>
          <a:p>
            <a:r>
              <a:rPr lang="en-US" altLang="en-US"/>
              <a:t>Slide </a:t>
            </a:r>
            <a:fld id="{D4132CD9-BA9C-914B-A325-EA338A619694}" type="slidenum">
              <a:rPr lang="en-US" altLang="en-US"/>
              <a:pPr/>
              <a:t>‹#›</a:t>
            </a:fld>
            <a:endParaRPr lang="en-US" altLang="en-US"/>
          </a:p>
        </p:txBody>
      </p:sp>
    </p:spTree>
    <p:extLst>
      <p:ext uri="{BB962C8B-B14F-4D97-AF65-F5344CB8AC3E}">
        <p14:creationId xmlns:p14="http://schemas.microsoft.com/office/powerpoint/2010/main" val="513597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70AF-96D7-464A-989C-C782423345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FE646B9-A6C2-4A4B-9FE2-E6937D27086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689B186-95F8-A74B-980C-7D8721362B55}"/>
              </a:ext>
            </a:extLst>
          </p:cNvPr>
          <p:cNvSpPr>
            <a:spLocks noGrp="1"/>
          </p:cNvSpPr>
          <p:nvPr>
            <p:ph type="sldNum" sz="quarter" idx="12"/>
          </p:nvPr>
        </p:nvSpPr>
        <p:spPr/>
        <p:txBody>
          <a:bodyPr/>
          <a:lstStyle>
            <a:lvl1pPr>
              <a:defRPr/>
            </a:lvl1pPr>
          </a:lstStyle>
          <a:p>
            <a:r>
              <a:rPr lang="en-US" altLang="en-US"/>
              <a:t>Slide </a:t>
            </a:r>
            <a:fld id="{58152E45-916A-4842-9355-BAD8FE9287DF}" type="slidenum">
              <a:rPr lang="en-US" altLang="en-US"/>
              <a:pPr/>
              <a:t>‹#›</a:t>
            </a:fld>
            <a:endParaRPr lang="en-US" altLang="en-US"/>
          </a:p>
        </p:txBody>
      </p:sp>
    </p:spTree>
    <p:extLst>
      <p:ext uri="{BB962C8B-B14F-4D97-AF65-F5344CB8AC3E}">
        <p14:creationId xmlns:p14="http://schemas.microsoft.com/office/powerpoint/2010/main" val="384751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88541" y="460019"/>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r>
              <a:rPr lang="en-US" altLang="ja-JP"/>
              <a:t>July 2024</a:t>
            </a:r>
            <a:endParaRPr lang="en-US"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1pPr>
            <a:lvl2pPr marL="342900" marR="0" lvl="1"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2pPr>
            <a:lvl3pPr marL="685800" marR="0" lvl="2"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3pPr>
            <a:lvl4pPr marL="1028700" marR="0" lvl="3"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4pPr>
            <a:lvl5pPr marL="1371600" marR="0" lvl="4"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5pPr>
            <a:lvl6pPr marL="1714500" marR="0" lvl="5"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6pPr>
            <a:lvl7pPr marL="2057400" marR="0" lvl="6"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7pPr>
            <a:lvl8pPr marL="2400300" marR="0" lvl="7"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8pPr>
            <a:lvl9pPr marL="2743200" marR="0" lvl="8" indent="0" algn="l" rtl="0">
              <a:spcBef>
                <a:spcPts val="0"/>
              </a:spcBef>
              <a:spcAft>
                <a:spcPts val="0"/>
              </a:spcAft>
              <a:buSzPts val="1400"/>
              <a:buNone/>
              <a:defRPr sz="900" b="0" i="0" u="none" strike="noStrike" cap="none">
                <a:solidFill>
                  <a:schemeClr val="dk1"/>
                </a:solidFill>
                <a:latin typeface="Times New Roman"/>
                <a:ea typeface="Times New Roman"/>
                <a:cs typeface="Times New Roman"/>
                <a:sym typeface="Times New Roman"/>
              </a:defRPr>
            </a:lvl9pPr>
          </a:lstStyle>
          <a:p>
            <a:endParaRPr dirty="0"/>
          </a:p>
        </p:txBody>
      </p:sp>
      <p:sp>
        <p:nvSpPr>
          <p:cNvPr id="25" name="Google Shape;25;p2"/>
          <p:cNvSpPr txBox="1">
            <a:spLocks noGrp="1"/>
          </p:cNvSpPr>
          <p:nvPr>
            <p:ph type="sldNum" idx="12"/>
          </p:nvPr>
        </p:nvSpPr>
        <p:spPr>
          <a:xfrm>
            <a:off x="4341814"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900" b="0" i="0" u="none" strike="noStrike"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a:t>
            </a:fld>
            <a:endParaRPr dirty="0"/>
          </a:p>
        </p:txBody>
      </p:sp>
    </p:spTree>
    <p:extLst>
      <p:ext uri="{BB962C8B-B14F-4D97-AF65-F5344CB8AC3E}">
        <p14:creationId xmlns:p14="http://schemas.microsoft.com/office/powerpoint/2010/main" val="256968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87818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802.15-24-0442-00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7" r:id="rId8"/>
    <p:sldLayoutId id="2147483669" r:id="rId9"/>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svg"/><Relationship Id="rId4" Type="http://schemas.openxmlformats.org/officeDocument/2006/relationships/image" Target="../media/image44.png"/></Relationships>
</file>

<file path=ppt/slides/_rels/slide1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5/dcn/24/15-24-0269-01-cryp-may24-session-minutes-for-ig-crypt.doc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hyperlink" Target="https://mentor.ieee.org/802.15/dcn/24/15-24-0406-00-cryp-tg4ae-and-tg9a-draft-pars-to-nescom.pptx" TargetMode="External"/><Relationship Id="rId2" Type="http://schemas.openxmlformats.org/officeDocument/2006/relationships/hyperlink" Target="https://mentor.ieee.org/802.15/dcn/24/15-24-0382-02-cryp-par-comment-responses.doc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datatracker.ietf.org/meeting/119/proceedings"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s://registration.ietf.org/120/"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datatracker.ietf.org/doc/agenda-120-6lo/"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hyperlink" Target="https://datatracker.ietf.org/doc/draft-gomez-6lo-schc-15dot4/" TargetMode="External"/><Relationship Id="rId2" Type="http://schemas.openxmlformats.org/officeDocument/2006/relationships/hyperlink" Target="https://datatracker.ietf.org/doc/draft&#8208;ietf&#8208;6lo&#8208;multicast&#8208;registration/" TargetMode="External"/><Relationship Id="rId1" Type="http://schemas.openxmlformats.org/officeDocument/2006/relationships/slideLayout" Target="../slideLayouts/slideLayout1.xml"/><Relationship Id="rId6" Type="http://schemas.openxmlformats.org/officeDocument/2006/relationships/hyperlink" Target="https://datatracker.ietf.org/doc/html/draft-choi-6lo-owc-01" TargetMode="External"/><Relationship Id="rId5" Type="http://schemas.openxmlformats.org/officeDocument/2006/relationships/hyperlink" Target="https://datatracker.ietf.org/doc/draft-ietf-6lo-prefix-registration/" TargetMode="External"/><Relationship Id="rId4" Type="http://schemas.openxmlformats.org/officeDocument/2006/relationships/hyperlink" Target="https://datatracker.ietf.org/doc/draft-ietf-6lo-path-aware-semantic-addressing/" TargetMode="External"/></Relationships>
</file>

<file path=ppt/slides/_rels/slide149.xml.rels><?xml version="1.0" encoding="UTF-8" standalone="yes"?>
<Relationships xmlns="http://schemas.openxmlformats.org/package/2006/relationships"><Relationship Id="rId2" Type="http://schemas.openxmlformats.org/officeDocument/2006/relationships/hyperlink" Target="https://datatracker.ietf.org/meeting/120/materials/agenda-120-lake-01"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datatracker.ietf.org/doc/draft-ietf-lake-edhoc-impl-cons/" TargetMode="External"/><Relationship Id="rId2" Type="http://schemas.openxmlformats.org/officeDocument/2006/relationships/hyperlink" Target="https://datatracker.ietf.org/doc/draft-ietf-lake-authz/"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8" Type="http://schemas.openxmlformats.org/officeDocument/2006/relationships/hyperlink" Target="https://datatracker.ietf.org/doc/draft-moran-suit-mti/" TargetMode="External"/><Relationship Id="rId3" Type="http://schemas.openxmlformats.org/officeDocument/2006/relationships/hyperlink" Target="https://datatracker.ietf.org/doc/draft-ietf-suit-mud/" TargetMode="External"/><Relationship Id="rId7" Type="http://schemas.openxmlformats.org/officeDocument/2006/relationships/hyperlink" Target="https://datatracker.ietf.org/doc/draft-ietf-suit-update-management/" TargetMode="External"/><Relationship Id="rId2" Type="http://schemas.openxmlformats.org/officeDocument/2006/relationships/hyperlink" Target="https://datatracker.ietf.org/doc/draft-ietf-suit-manifest/" TargetMode="External"/><Relationship Id="rId1" Type="http://schemas.openxmlformats.org/officeDocument/2006/relationships/slideLayout" Target="../slideLayouts/slideLayout1.xml"/><Relationship Id="rId6" Type="http://schemas.openxmlformats.org/officeDocument/2006/relationships/hyperlink" Target="https://datatracker.ietf.org/doc/draft-ietf-suit-trust-domains/" TargetMode="External"/><Relationship Id="rId5" Type="http://schemas.openxmlformats.org/officeDocument/2006/relationships/hyperlink" Target="https://datatracker.ietf.org/doc/draft-ietf-suit-report/" TargetMode="External"/><Relationship Id="rId4" Type="http://schemas.openxmlformats.org/officeDocument/2006/relationships/hyperlink" Target="https://datatracker.ietf.org/doc/draft-ietf-suit-firmware-encryption/" TargetMode="External"/></Relationships>
</file>

<file path=ppt/slides/_rels/slide153.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hyperlink" Target="https://datatracker.ietf.org/doc/bof-requests"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package" Target="../embeddings/Microsoft_Excel_Worksheet1.xlsx"/><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8" Type="http://schemas.openxmlformats.org/officeDocument/2006/relationships/hyperlink" Target="https://www.ieee802.org/1/files/public/docs2024/ac-draft-PAR-0524-v01.pdf" TargetMode="External"/><Relationship Id="rId13" Type="http://schemas.openxmlformats.org/officeDocument/2006/relationships/hyperlink" Target="https://mentor.ieee.org/802.15/dcn/24/15-24-0268-01-cryp-csd-for-tg4ae.docx" TargetMode="External"/><Relationship Id="rId3" Type="http://schemas.openxmlformats.org/officeDocument/2006/relationships/hyperlink" Target="https://www.ieee802.org/1/files/public/docs2024/dd-draft-CSD-0524-v01.pdf" TargetMode="External"/><Relationship Id="rId7" Type="http://schemas.openxmlformats.org/officeDocument/2006/relationships/hyperlink" Target="https://www.ieee802.org/1/files/public/docs2024/ab-draft-PAR-0524-v01.pdf" TargetMode="External"/><Relationship Id="rId12" Type="http://schemas.openxmlformats.org/officeDocument/2006/relationships/hyperlink" Target="https://mentor.ieee.org/802.15/dcn/24/15-24-0267-01-cryp-par-for-tg4ae-ascon-for-802-15-4.pdf" TargetMode="External"/><Relationship Id="rId2" Type="http://schemas.openxmlformats.org/officeDocument/2006/relationships/hyperlink" Target="https://www.ieee802.org/1/files/public/docs2024/dd-draft-PAR-0524-v01.pdf" TargetMode="External"/><Relationship Id="rId1" Type="http://schemas.openxmlformats.org/officeDocument/2006/relationships/slideLayout" Target="../slideLayouts/slideLayout1.xml"/><Relationship Id="rId6" Type="http://schemas.openxmlformats.org/officeDocument/2006/relationships/hyperlink" Target="https://www.ieee802.org/1/files/public/docs2024/dp-draft-PAR-extension-0524-v01.pdf" TargetMode="External"/><Relationship Id="rId11" Type="http://schemas.openxmlformats.org/officeDocument/2006/relationships/hyperlink" Target="https://mentor.ieee.org/802.15/dcn/24/15-24-0299-00-016t-tg16t-par-extension.pdf" TargetMode="External"/><Relationship Id="rId5" Type="http://schemas.openxmlformats.org/officeDocument/2006/relationships/hyperlink" Target="https://www.ieee802.org/1/files/public/docs2024/ed-draft-CSD-0524-v01.pdf" TargetMode="External"/><Relationship Id="rId15" Type="http://schemas.openxmlformats.org/officeDocument/2006/relationships/hyperlink" Target="https://mentor.ieee.org/802.15/dcn/24/15-24-0286-02-cryp-csd-for-tg9a.docx" TargetMode="External"/><Relationship Id="rId10" Type="http://schemas.openxmlformats.org/officeDocument/2006/relationships/hyperlink" Target="https://mentor.ieee.org/802.11/dcn/24/11-24-0997-00-00bf-p802-11bf-par-extension-request.pdf" TargetMode="External"/><Relationship Id="rId4" Type="http://schemas.openxmlformats.org/officeDocument/2006/relationships/hyperlink" Target="https://www.ieee802.org/1/files/public/docs2024/ed-draft-PAR-0524-v01.pdf" TargetMode="External"/><Relationship Id="rId9" Type="http://schemas.openxmlformats.org/officeDocument/2006/relationships/hyperlink" Target="https://mentor.ieee.org/802.11/dcn/24/11-24-0859-01-000m-p802-11revm-revision-par.docx" TargetMode="External"/><Relationship Id="rId14" Type="http://schemas.openxmlformats.org/officeDocument/2006/relationships/hyperlink" Target="https://mentor.ieee.org/802.15/dcn/24/15-24-0284-00-cryp-par-for-tg9a-edhoc-for-802-15-9.pdf" TargetMode="Externa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hyperlink" Target="https://mentor.ieee.org/802.15/dcn/24/15-24-0375-00-wng0-etsi-tr-103-970-feasibility-study-on-the-use-of-uwb.pptx" TargetMode="External"/><Relationship Id="rId2" Type="http://schemas.openxmlformats.org/officeDocument/2006/relationships/hyperlink" Target="https://mentor.ieee.org/802.15/dcn/24/15-24-0402-00-wng0-diversified-range-communication-for-disaster-response-operations.ppt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mentor.ieee.org/802.15/dcn/24/15-24-0344-01-04ab-tg4ab-agenda-july-2024.xlsx"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5/dcn/24/15-24-0166-01-04ac-privacy-primitives.docx" TargetMode="External"/><Relationship Id="rId2" Type="http://schemas.openxmlformats.org/officeDocument/2006/relationships/hyperlink" Target="https://mentor.ieee.org/802.15/dcn/23/15-23-0422-05-04ac-list-of-issues-to-be-solved.docx" TargetMode="External"/><Relationship Id="rId1" Type="http://schemas.openxmlformats.org/officeDocument/2006/relationships/slideLayout" Target="../slideLayouts/slideLayout1.xml"/><Relationship Id="rId5" Type="http://schemas.openxmlformats.org/officeDocument/2006/relationships/hyperlink" Target="https://mentor.ieee.org/802.15/dcn/24/15-24-0314-02-04ac-privacy-frame-formats.docx" TargetMode="External"/><Relationship Id="rId4" Type="http://schemas.openxmlformats.org/officeDocument/2006/relationships/hyperlink" Target="https://mentor.ieee.org/802.15/dcn/24/15-24-0315-02-04ac-privacy-mlme-primatives.docx"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5/dcn/24/15-24-0319-00-04ac-may24-meeting-minutes-for-privacy.docx"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5/dcn/23/15-23-0397-01-04ac-project-task-list-for-tg4ac.xlsx" TargetMode="External"/><Relationship Id="rId2" Type="http://schemas.openxmlformats.org/officeDocument/2006/relationships/hyperlink" Target="https://mentor.ieee.org/802.15/dcn/23/15-23-0422-05-04ac-list-of-issues-to-be-solved.docx" TargetMode="External"/><Relationship Id="rId1" Type="http://schemas.openxmlformats.org/officeDocument/2006/relationships/slideLayout" Target="../slideLayouts/slideLayout1.xml"/><Relationship Id="rId4" Type="http://schemas.openxmlformats.org/officeDocument/2006/relationships/hyperlink" Target="https://mentor.ieee.org/802.15/dcn/22/15-22-0477-00-wng0-802-15-4-privacy-issues.ppt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15/dcn/24/15-24-0398-00-04ad-o-qpsk-lr-phy-for-sun.pdf" TargetMode="External"/><Relationship Id="rId2" Type="http://schemas.openxmlformats.org/officeDocument/2006/relationships/hyperlink" Target="https://mentor.ieee.org/802.15/dcn/24/15-24-0408-00-04ad-next-steps-for-the-interference-model.pptx" TargetMode="External"/><Relationship Id="rId1" Type="http://schemas.openxmlformats.org/officeDocument/2006/relationships/slideLayout" Target="../slideLayouts/slideLayout1.xml"/><Relationship Id="rId5" Type="http://schemas.openxmlformats.org/officeDocument/2006/relationships/hyperlink" Target="https://mentor.ieee.org/802.15/dcn/24/15-24-0376-00-04ad-the-use-case-for-ng-sun-phys-in-ship-area-network.pptx" TargetMode="External"/><Relationship Id="rId4" Type="http://schemas.openxmlformats.org/officeDocument/2006/relationships/hyperlink" Target="https://mentor.ieee.org/802.15/dcn/24/15-24-0378-00-04ad-evaluation-methods-for-transmission-characteristics-of-ieee-802-15-4ad-in-the-presence-of-interference.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a:t>151</a:t>
            </a:r>
            <a:r>
              <a:rPr lang="en-US" baseline="30000"/>
              <a:t>st</a:t>
            </a:r>
            <a:r>
              <a:rPr lang="en-US"/>
              <a:t> Session </a:t>
            </a:r>
            <a:r>
              <a:rPr lang="en-US" dirty="0"/>
              <a:t>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Montreal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TG16t (LIC-NB)</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100</a:t>
            </a:fld>
            <a:endParaRPr lang="en-US" dirty="0"/>
          </a:p>
        </p:txBody>
      </p:sp>
    </p:spTree>
    <p:extLst>
      <p:ext uri="{BB962C8B-B14F-4D97-AF65-F5344CB8AC3E}">
        <p14:creationId xmlns:p14="http://schemas.microsoft.com/office/powerpoint/2010/main" val="41596757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101</a:t>
            </a:fld>
            <a:endParaRPr lang="en-US" dirty="0"/>
          </a:p>
        </p:txBody>
      </p:sp>
      <p:sp>
        <p:nvSpPr>
          <p:cNvPr id="3" name="Title 1">
            <a:extLst>
              <a:ext uri="{FF2B5EF4-FFF2-40B4-BE49-F238E27FC236}">
                <a16:creationId xmlns:a16="http://schemas.microsoft.com/office/drawing/2014/main" id="{ACE12D0E-FECC-695C-ED05-01FEADAAE497}"/>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Plan for week</a:t>
            </a:r>
            <a:endParaRPr lang="en-US" kern="0" dirty="0"/>
          </a:p>
        </p:txBody>
      </p:sp>
      <p:sp>
        <p:nvSpPr>
          <p:cNvPr id="5" name="Content Placeholder 2">
            <a:extLst>
              <a:ext uri="{FF2B5EF4-FFF2-40B4-BE49-F238E27FC236}">
                <a16:creationId xmlns:a16="http://schemas.microsoft.com/office/drawing/2014/main" id="{39C1108E-6AE1-945D-1DA9-F63CDEB550FA}"/>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Tuesday AM2 10:30am CEST</a:t>
            </a:r>
          </a:p>
          <a:p>
            <a:pPr algn="l"/>
            <a:r>
              <a:rPr lang="en-US" kern="0" dirty="0"/>
              <a:t>Wednesday PM1 1:30pm CEST</a:t>
            </a:r>
          </a:p>
          <a:p>
            <a:pPr algn="l"/>
            <a:r>
              <a:rPr lang="en-US" kern="0" dirty="0"/>
              <a:t>Thursday AM2 10:30am CEST</a:t>
            </a:r>
          </a:p>
          <a:p>
            <a:endParaRPr lang="en-US" kern="0" dirty="0"/>
          </a:p>
        </p:txBody>
      </p:sp>
    </p:spTree>
    <p:extLst>
      <p:ext uri="{BB962C8B-B14F-4D97-AF65-F5344CB8AC3E}">
        <p14:creationId xmlns:p14="http://schemas.microsoft.com/office/powerpoint/2010/main" val="623108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102</a:t>
            </a:fld>
            <a:endParaRPr lang="en-US" dirty="0"/>
          </a:p>
        </p:txBody>
      </p:sp>
      <p:sp>
        <p:nvSpPr>
          <p:cNvPr id="2" name="Title 1">
            <a:extLst>
              <a:ext uri="{FF2B5EF4-FFF2-40B4-BE49-F238E27FC236}">
                <a16:creationId xmlns:a16="http://schemas.microsoft.com/office/drawing/2014/main" id="{6490B627-190A-7BE8-4C9C-BDFA1963787D}"/>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July Meeting Start Status</a:t>
            </a:r>
            <a:endParaRPr lang="en-US" kern="0" dirty="0"/>
          </a:p>
        </p:txBody>
      </p:sp>
      <p:sp>
        <p:nvSpPr>
          <p:cNvPr id="3" name="Content Placeholder 2">
            <a:extLst>
              <a:ext uri="{FF2B5EF4-FFF2-40B4-BE49-F238E27FC236}">
                <a16:creationId xmlns:a16="http://schemas.microsoft.com/office/drawing/2014/main" id="{941E90D1-7234-62A9-81D4-1A620B184765}"/>
              </a:ext>
            </a:extLst>
          </p:cNvPr>
          <p:cNvSpPr txBox="1">
            <a:spLocks/>
          </p:cNvSpPr>
          <p:nvPr/>
        </p:nvSpPr>
        <p:spPr bwMode="auto">
          <a:xfrm>
            <a:off x="628650" y="2226469"/>
            <a:ext cx="7886700" cy="32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550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LB205 Third Letter Ballot (2</a:t>
            </a:r>
            <a:r>
              <a:rPr lang="en-US" kern="0" baseline="30000" dirty="0"/>
              <a:t>nd</a:t>
            </a:r>
            <a:r>
              <a:rPr lang="en-US" kern="0" dirty="0"/>
              <a:t> Recirculation)</a:t>
            </a:r>
          </a:p>
          <a:p>
            <a:pPr lvl="1" algn="l"/>
            <a:r>
              <a:rPr lang="en-US" kern="0" dirty="0"/>
              <a:t>Comments received discussed on CRG Teleconference </a:t>
            </a:r>
            <a:r>
              <a:rPr lang="fr-FR" kern="0" dirty="0"/>
              <a:t>2024-06-11</a:t>
            </a:r>
          </a:p>
          <a:p>
            <a:pPr lvl="1" algn="l"/>
            <a:r>
              <a:rPr lang="en-US" kern="0" dirty="0"/>
              <a:t>CRG Teleconference minutes </a:t>
            </a:r>
            <a:r>
              <a:rPr lang="fr-FR" kern="0" dirty="0"/>
              <a:t>15-24-0339-00-016t-minutes-of-tg16t-LB205-crg-teleconference-2024-06-11.docx</a:t>
            </a:r>
            <a:endParaRPr lang="en-US" kern="0" dirty="0"/>
          </a:p>
          <a:p>
            <a:pPr lvl="1" algn="l"/>
            <a:endParaRPr lang="fr-FR" kern="0" dirty="0"/>
          </a:p>
          <a:p>
            <a:pPr marL="342900" lvl="1" algn="l"/>
            <a:endParaRPr lang="en-US" kern="0" dirty="0"/>
          </a:p>
          <a:p>
            <a:pPr algn="l"/>
            <a:r>
              <a:rPr lang="en-US" kern="0" dirty="0"/>
              <a:t>Comment Resolution Spreadsheet:</a:t>
            </a:r>
          </a:p>
          <a:p>
            <a:pPr lvl="1" algn="l"/>
            <a:r>
              <a:rPr lang="en-US" kern="0" dirty="0"/>
              <a:t>15-24-0340-00-016t-tg16t-lb205-comments-and-resolutions.xlsx</a:t>
            </a:r>
          </a:p>
          <a:p>
            <a:pPr lvl="1" algn="l"/>
            <a:endParaRPr lang="en-US" kern="0" dirty="0"/>
          </a:p>
          <a:p>
            <a:pPr lvl="1" algn="l"/>
            <a:r>
              <a:rPr lang="en-US" kern="0" dirty="0"/>
              <a:t>Comments withdrawn to forward unchanged draft to SA Ballot.</a:t>
            </a:r>
          </a:p>
          <a:p>
            <a:pPr lvl="1" algn="l"/>
            <a:r>
              <a:rPr lang="en-US" kern="0" dirty="0"/>
              <a:t>Final Spreadsheet: 15-24-0340-01-016t-tg16t-lb205-comments-and-resolutions.xlsx</a:t>
            </a:r>
          </a:p>
          <a:p>
            <a:endParaRPr lang="en-US" kern="0" dirty="0"/>
          </a:p>
          <a:p>
            <a:endParaRPr lang="en-US" kern="0" dirty="0"/>
          </a:p>
        </p:txBody>
      </p:sp>
    </p:spTree>
    <p:extLst>
      <p:ext uri="{BB962C8B-B14F-4D97-AF65-F5344CB8AC3E}">
        <p14:creationId xmlns:p14="http://schemas.microsoft.com/office/powerpoint/2010/main" val="23366182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103</a:t>
            </a:fld>
            <a:endParaRPr lang="en-US" dirty="0"/>
          </a:p>
        </p:txBody>
      </p:sp>
      <p:sp>
        <p:nvSpPr>
          <p:cNvPr id="2" name="Title 1">
            <a:extLst>
              <a:ext uri="{FF2B5EF4-FFF2-40B4-BE49-F238E27FC236}">
                <a16:creationId xmlns:a16="http://schemas.microsoft.com/office/drawing/2014/main" id="{DF72F52C-37BC-77BB-98CC-4A8F3B2C5A14}"/>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High Level Plan</a:t>
            </a:r>
            <a:endParaRPr lang="en-US" kern="0" dirty="0"/>
          </a:p>
        </p:txBody>
      </p:sp>
      <p:sp>
        <p:nvSpPr>
          <p:cNvPr id="3" name="Content Placeholder 2">
            <a:extLst>
              <a:ext uri="{FF2B5EF4-FFF2-40B4-BE49-F238E27FC236}">
                <a16:creationId xmlns:a16="http://schemas.microsoft.com/office/drawing/2014/main" id="{844D0E8A-2963-06A8-8D5A-C8DFC724FE42}"/>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2800" kern="0" dirty="0"/>
              <a:t>Accept comments in LB205</a:t>
            </a:r>
          </a:p>
          <a:p>
            <a:pPr algn="l"/>
            <a:r>
              <a:rPr lang="en-US" sz="2800" kern="0" dirty="0"/>
              <a:t>Walk through comments and D4.0 to verify resolutions.</a:t>
            </a:r>
          </a:p>
          <a:p>
            <a:pPr algn="l"/>
            <a:r>
              <a:rPr lang="en-US" sz="2800" kern="0" dirty="0"/>
              <a:t>TG Motion for Recirculation on D4.0</a:t>
            </a:r>
          </a:p>
          <a:p>
            <a:pPr algn="l"/>
            <a:r>
              <a:rPr lang="en-US" sz="2800" kern="0" dirty="0"/>
              <a:t>WG motion  for recirc on D4.0</a:t>
            </a:r>
          </a:p>
          <a:p>
            <a:pPr algn="l"/>
            <a:r>
              <a:rPr lang="en-US" sz="2800" kern="0" dirty="0"/>
              <a:t>CRG Motion or WG</a:t>
            </a:r>
          </a:p>
          <a:p>
            <a:pPr algn="l"/>
            <a:r>
              <a:rPr lang="en-US" sz="2800" kern="0" dirty="0"/>
              <a:t>WG motion for Conditional SA Ballot on D4.0</a:t>
            </a:r>
          </a:p>
          <a:p>
            <a:pPr lvl="1" algn="l"/>
            <a:r>
              <a:rPr lang="en-US" sz="2400" kern="0" dirty="0"/>
              <a:t>Put Agenda for August LMSC Call for SA Ballot. </a:t>
            </a:r>
            <a:endParaRPr lang="en-US" kern="0" dirty="0"/>
          </a:p>
          <a:p>
            <a:endParaRPr lang="en-US" kern="0" dirty="0"/>
          </a:p>
        </p:txBody>
      </p:sp>
    </p:spTree>
    <p:extLst>
      <p:ext uri="{BB962C8B-B14F-4D97-AF65-F5344CB8AC3E}">
        <p14:creationId xmlns:p14="http://schemas.microsoft.com/office/powerpoint/2010/main" val="36478163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104</a:t>
            </a:fld>
            <a:endParaRPr lang="en-US" dirty="0"/>
          </a:p>
        </p:txBody>
      </p:sp>
      <p:sp>
        <p:nvSpPr>
          <p:cNvPr id="2" name="Title 1">
            <a:extLst>
              <a:ext uri="{FF2B5EF4-FFF2-40B4-BE49-F238E27FC236}">
                <a16:creationId xmlns:a16="http://schemas.microsoft.com/office/drawing/2014/main" id="{B187E10D-960F-F0BE-D846-8FC15D9C30DA}"/>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Motions</a:t>
            </a:r>
            <a:endParaRPr lang="en-US" kern="0" dirty="0"/>
          </a:p>
        </p:txBody>
      </p:sp>
      <p:sp>
        <p:nvSpPr>
          <p:cNvPr id="3" name="Content Placeholder 2">
            <a:extLst>
              <a:ext uri="{FF2B5EF4-FFF2-40B4-BE49-F238E27FC236}">
                <a16:creationId xmlns:a16="http://schemas.microsoft.com/office/drawing/2014/main" id="{348F3800-3029-8757-6F1E-8853E1D22D8D}"/>
              </a:ext>
            </a:extLst>
          </p:cNvPr>
          <p:cNvSpPr txBox="1">
            <a:spLocks/>
          </p:cNvSpPr>
          <p:nvPr/>
        </p:nvSpPr>
        <p:spPr bwMode="auto">
          <a:xfrm>
            <a:off x="628650" y="1828801"/>
            <a:ext cx="7886700" cy="366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700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TG Motion to start WG recirculation on D4.0</a:t>
            </a:r>
          </a:p>
          <a:p>
            <a:pPr lvl="1" algn="l"/>
            <a:r>
              <a:rPr lang="en-US" sz="1350" i="1" kern="0" dirty="0">
                <a:latin typeface="Arial" panose="020B0604020202020204" pitchFamily="34" charset="0"/>
                <a:ea typeface="Times New Roman" panose="02020603050405020304" pitchFamily="18" charset="0"/>
                <a:cs typeface="Times New Roman" panose="02020603050405020304" pitchFamily="18" charset="0"/>
              </a:rPr>
              <a:t>Move that TG16t formally request that the 802.15 WG start a WG Letter Ballot requesting approval of document P802.16t_D4.0 and to forward document P802.16t_D4.0, to Standards Association ballot </a:t>
            </a:r>
          </a:p>
          <a:p>
            <a:pPr lvl="2" algn="l"/>
            <a:r>
              <a:rPr lang="en-US" sz="975" i="1" kern="0" dirty="0">
                <a:latin typeface="Arial" panose="020B0604020202020204" pitchFamily="34" charset="0"/>
                <a:ea typeface="Times New Roman" panose="02020603050405020304" pitchFamily="18" charset="0"/>
                <a:cs typeface="Times New Roman" panose="02020603050405020304" pitchFamily="18" charset="0"/>
              </a:rPr>
              <a:t>Moved:  Joerg Robert</a:t>
            </a:r>
          </a:p>
          <a:p>
            <a:pPr lvl="2" algn="l"/>
            <a:r>
              <a:rPr lang="en-US" sz="975" i="1" kern="0" dirty="0">
                <a:latin typeface="Arial" panose="020B0604020202020204" pitchFamily="34" charset="0"/>
                <a:ea typeface="Times New Roman" panose="02020603050405020304" pitchFamily="18" charset="0"/>
                <a:cs typeface="Times New Roman" panose="02020603050405020304" pitchFamily="18" charset="0"/>
              </a:rPr>
              <a:t>Second: Ann Krieger</a:t>
            </a:r>
          </a:p>
          <a:p>
            <a:pPr lvl="2" algn="l"/>
            <a:r>
              <a:rPr lang="en-US" sz="975" kern="0" dirty="0">
                <a:latin typeface="Arial" panose="020B0604020202020204" pitchFamily="34" charset="0"/>
                <a:ea typeface="Times New Roman" panose="02020603050405020304" pitchFamily="18" charset="0"/>
                <a:cs typeface="Times New Roman" panose="02020603050405020304" pitchFamily="18" charset="0"/>
              </a:rPr>
              <a:t>Vote:   4 : 0 : 0</a:t>
            </a:r>
          </a:p>
          <a:p>
            <a:pPr algn="l"/>
            <a:r>
              <a:rPr lang="en-US" sz="1800" kern="0" dirty="0">
                <a:latin typeface="Arial" panose="020B0604020202020204" pitchFamily="34" charset="0"/>
                <a:ea typeface="Times New Roman" panose="02020603050405020304" pitchFamily="18" charset="0"/>
                <a:cs typeface="Times New Roman" panose="02020603050405020304" pitchFamily="18" charset="0"/>
              </a:rPr>
              <a:t>TG Motion for conditional SA Ballot</a:t>
            </a:r>
          </a:p>
          <a:p>
            <a:pPr lvl="1" algn="l"/>
            <a:r>
              <a:rPr lang="en-US" sz="1350" i="1" kern="0" dirty="0">
                <a:latin typeface="Arial" panose="020B0604020202020204" pitchFamily="34" charset="0"/>
                <a:ea typeface="Times New Roman" panose="02020603050405020304" pitchFamily="18" charset="0"/>
                <a:cs typeface="Times New Roman" panose="02020603050405020304" pitchFamily="18" charset="0"/>
              </a:rPr>
              <a:t>Motion: Move that TG16t formally request that 802.15 requests conditional approval from the LMSC to submit P802.16t_D4.0 (or current revision) to Standards Association ballot.</a:t>
            </a:r>
          </a:p>
          <a:p>
            <a:pPr lvl="2" algn="l"/>
            <a:r>
              <a:rPr lang="en-US" sz="1050" i="1" kern="0" dirty="0">
                <a:latin typeface="Arial" panose="020B0604020202020204" pitchFamily="34" charset="0"/>
                <a:ea typeface="Times New Roman" panose="02020603050405020304" pitchFamily="18" charset="0"/>
                <a:cs typeface="Times New Roman" panose="02020603050405020304" pitchFamily="18" charset="0"/>
              </a:rPr>
              <a:t>Moved:   Ann Krieger</a:t>
            </a:r>
          </a:p>
          <a:p>
            <a:pPr lvl="2" algn="l"/>
            <a:r>
              <a:rPr lang="en-US" sz="1050" i="1" kern="0" dirty="0">
                <a:latin typeface="Arial" panose="020B0604020202020204" pitchFamily="34" charset="0"/>
                <a:ea typeface="Times New Roman" panose="02020603050405020304" pitchFamily="18" charset="0"/>
                <a:cs typeface="Times New Roman" panose="02020603050405020304" pitchFamily="18" charset="0"/>
              </a:rPr>
              <a:t>Second: Joerg Robert</a:t>
            </a:r>
          </a:p>
          <a:p>
            <a:pPr lvl="2" algn="l"/>
            <a:r>
              <a:rPr lang="en-US" sz="1050" kern="0" dirty="0">
                <a:latin typeface="Arial" panose="020B0604020202020204" pitchFamily="34" charset="0"/>
                <a:ea typeface="Times New Roman" panose="02020603050405020304" pitchFamily="18" charset="0"/>
                <a:cs typeface="Times New Roman" panose="02020603050405020304" pitchFamily="18" charset="0"/>
              </a:rPr>
              <a:t>Vote:  4 : 0 : 0</a:t>
            </a:r>
          </a:p>
          <a:p>
            <a:pPr lvl="1" algn="l"/>
            <a:endParaRPr lang="en-US" sz="1500" kern="0" dirty="0">
              <a:latin typeface="Arial" panose="020B0604020202020204" pitchFamily="34" charset="0"/>
              <a:ea typeface="Times New Roman" panose="02020603050405020304" pitchFamily="18" charset="0"/>
              <a:cs typeface="Times New Roman" panose="02020603050405020304" pitchFamily="18" charset="0"/>
            </a:endParaRPr>
          </a:p>
          <a:p>
            <a:pPr algn="l"/>
            <a:r>
              <a:rPr lang="en-US" kern="0" dirty="0"/>
              <a:t>WG Motion text for recirculation LB:</a:t>
            </a:r>
          </a:p>
          <a:p>
            <a:pPr lvl="1" algn="l"/>
            <a:r>
              <a:rPr lang="en-US" sz="1350" i="1" kern="0" dirty="0">
                <a:latin typeface="Arial" panose="020B0604020202020204" pitchFamily="34" charset="0"/>
                <a:ea typeface="Times New Roman" panose="02020603050405020304" pitchFamily="18" charset="0"/>
                <a:cs typeface="Times New Roman" panose="02020603050405020304" pitchFamily="18" charset="0"/>
              </a:rPr>
              <a:t>Move that 802.15 WG start a WG recirculation requesting approval of document P802.16t_D4.0 and to forward document P802.16t_D4.0,</a:t>
            </a:r>
            <a:r>
              <a:rPr lang="en-US" sz="1350" i="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1350" i="1" kern="0" dirty="0">
                <a:latin typeface="Arial" panose="020B0604020202020204" pitchFamily="34" charset="0"/>
                <a:ea typeface="Times New Roman" panose="02020603050405020304" pitchFamily="18" charset="0"/>
                <a:cs typeface="Times New Roman" panose="02020603050405020304" pitchFamily="18" charset="0"/>
              </a:rPr>
              <a:t>to Standards Association ballot</a:t>
            </a:r>
            <a:endParaRPr lang="en-US" sz="1350" kern="0" dirty="0">
              <a:latin typeface="Arial" panose="020B0604020202020204" pitchFamily="34" charset="0"/>
              <a:ea typeface="Times New Roman" panose="02020603050405020304" pitchFamily="18" charset="0"/>
              <a:cs typeface="Times New Roman" panose="02020603050405020304" pitchFamily="18" charset="0"/>
            </a:endParaRPr>
          </a:p>
          <a:p>
            <a:pPr lvl="1" algn="l"/>
            <a:endParaRPr lang="en-US" kern="0" dirty="0"/>
          </a:p>
          <a:p>
            <a:pPr algn="l"/>
            <a:r>
              <a:rPr lang="en-US" kern="0" dirty="0"/>
              <a:t>WG Motion text for Conditional SA Ballot:</a:t>
            </a:r>
          </a:p>
          <a:p>
            <a:pPr lvl="1" algn="l"/>
            <a:r>
              <a:rPr lang="en-US" sz="1350" i="1" kern="0" dirty="0">
                <a:latin typeface="Arial" panose="020B0604020202020204" pitchFamily="34" charset="0"/>
                <a:ea typeface="Times New Roman" panose="02020603050405020304" pitchFamily="18" charset="0"/>
                <a:cs typeface="Times New Roman" panose="02020603050405020304" pitchFamily="18" charset="0"/>
              </a:rPr>
              <a:t>Motion: 802.15 requests conditional approval from the LMSC to submit P802.16t_D4.0 (or current revision) to Standards Association ballot.</a:t>
            </a:r>
            <a:endParaRPr lang="en-US" sz="1350" kern="0" dirty="0">
              <a:latin typeface="Arial" panose="020B0604020202020204" pitchFamily="34" charset="0"/>
              <a:ea typeface="Times New Roman" panose="02020603050405020304" pitchFamily="18" charset="0"/>
              <a:cs typeface="Times New Roman" panose="02020603050405020304" pitchFamily="18" charset="0"/>
            </a:endParaRPr>
          </a:p>
          <a:p>
            <a:pPr lvl="1"/>
            <a:endParaRPr lang="en-US" kern="0" dirty="0"/>
          </a:p>
          <a:p>
            <a:pPr lvl="1"/>
            <a:endParaRPr lang="en-US" kern="0" dirty="0"/>
          </a:p>
          <a:p>
            <a:endParaRPr lang="en-US" kern="0" dirty="0"/>
          </a:p>
        </p:txBody>
      </p:sp>
    </p:spTree>
    <p:extLst>
      <p:ext uri="{BB962C8B-B14F-4D97-AF65-F5344CB8AC3E}">
        <p14:creationId xmlns:p14="http://schemas.microsoft.com/office/powerpoint/2010/main" val="32865699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105</a:t>
            </a:fld>
            <a:endParaRPr lang="en-US" dirty="0"/>
          </a:p>
        </p:txBody>
      </p:sp>
      <p:sp>
        <p:nvSpPr>
          <p:cNvPr id="2" name="Title 1">
            <a:extLst>
              <a:ext uri="{FF2B5EF4-FFF2-40B4-BE49-F238E27FC236}">
                <a16:creationId xmlns:a16="http://schemas.microsoft.com/office/drawing/2014/main" id="{972EE3A8-340D-AF18-760A-2871650E4D17}"/>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Formation of Comment Resolution Group</a:t>
            </a:r>
            <a:endParaRPr lang="en-US" kern="0" dirty="0"/>
          </a:p>
        </p:txBody>
      </p:sp>
      <p:sp>
        <p:nvSpPr>
          <p:cNvPr id="3" name="Content Placeholder 2">
            <a:extLst>
              <a:ext uri="{FF2B5EF4-FFF2-40B4-BE49-F238E27FC236}">
                <a16:creationId xmlns:a16="http://schemas.microsoft.com/office/drawing/2014/main" id="{904D9DBC-4DA2-8980-9262-135E7A2CEC27}"/>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sz="1350" i="1" kern="0" dirty="0">
                <a:latin typeface="Calibri" panose="020F0502020204030204" pitchFamily="34" charset="0"/>
                <a:ea typeface="Aptos" panose="020B0004020202020204" pitchFamily="34" charset="0"/>
              </a:rPr>
              <a:t>Move that 802.15 WG approve the formation of a Comment Resolution Group (CRG) for the WG balloting of </a:t>
            </a:r>
            <a:r>
              <a:rPr lang="en-US" sz="1350" i="1" kern="0" dirty="0">
                <a:latin typeface="Arial" panose="020B0604020202020204" pitchFamily="34" charset="0"/>
                <a:ea typeface="Times New Roman" panose="02020603050405020304" pitchFamily="18" charset="0"/>
                <a:cs typeface="Times New Roman" panose="02020603050405020304" pitchFamily="18" charset="0"/>
              </a:rPr>
              <a:t>P802.16t_D4.0 </a:t>
            </a:r>
            <a:r>
              <a:rPr lang="en-US" sz="1350" i="1" kern="0" dirty="0">
                <a:latin typeface="Calibri" panose="020F0502020204030204" pitchFamily="34" charset="0"/>
                <a:ea typeface="Aptos" panose="020B0004020202020204" pitchFamily="34" charset="0"/>
              </a:rPr>
              <a:t>with the following membership: Tim Godfrey (Chair), </a:t>
            </a:r>
            <a:r>
              <a:rPr lang="en-IN" sz="1350" i="1" kern="0" dirty="0">
                <a:solidFill>
                  <a:srgbClr val="000000"/>
                </a:solidFill>
                <a:latin typeface="Calibri" panose="020F0502020204030204" pitchFamily="34" charset="0"/>
                <a:ea typeface="Aptos" panose="020B0004020202020204" pitchFamily="34" charset="0"/>
              </a:rPr>
              <a:t>Vishal Kalkundrikar</a:t>
            </a:r>
            <a:r>
              <a:rPr lang="en-US" sz="1350" i="1" kern="0" dirty="0">
                <a:latin typeface="Calibri" panose="020F0502020204030204" pitchFamily="34" charset="0"/>
                <a:ea typeface="Aptos" panose="020B0004020202020204" pitchFamily="34" charset="0"/>
              </a:rPr>
              <a:t>, Harry Bims, </a:t>
            </a:r>
            <a:r>
              <a:rPr lang="en-US" sz="1350" i="1" kern="0" dirty="0" err="1">
                <a:latin typeface="Calibri" panose="020F0502020204030204" pitchFamily="34" charset="0"/>
                <a:ea typeface="Aptos" panose="020B0004020202020204" pitchFamily="34" charset="0"/>
              </a:rPr>
              <a:t>Tero</a:t>
            </a:r>
            <a:r>
              <a:rPr lang="en-US" sz="1350" i="1" kern="0" dirty="0">
                <a:latin typeface="Calibri" panose="020F0502020204030204" pitchFamily="34" charset="0"/>
                <a:ea typeface="Aptos" panose="020B0004020202020204" pitchFamily="34" charset="0"/>
              </a:rPr>
              <a:t> </a:t>
            </a:r>
            <a:r>
              <a:rPr lang="en-US" sz="1350" i="1" kern="0" dirty="0" err="1">
                <a:latin typeface="Calibri" panose="020F0502020204030204" pitchFamily="34" charset="0"/>
                <a:ea typeface="Aptos" panose="020B0004020202020204" pitchFamily="34" charset="0"/>
              </a:rPr>
              <a:t>Kivinen</a:t>
            </a:r>
            <a:r>
              <a:rPr lang="en-US" sz="1350" i="1" kern="0" dirty="0">
                <a:latin typeface="Calibri" panose="020F0502020204030204" pitchFamily="34" charset="0"/>
                <a:ea typeface="Aptos" panose="020B0004020202020204" pitchFamily="34" charset="0"/>
              </a:rPr>
              <a:t>, and Joerg Robert. The 802.15.16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1350" kern="0" dirty="0">
              <a:latin typeface="Calibri" panose="020F0502020204030204" pitchFamily="34" charset="0"/>
              <a:ea typeface="Times New Roman" panose="02020603050405020304" pitchFamily="18" charset="0"/>
            </a:endParaRPr>
          </a:p>
          <a:p>
            <a:pPr algn="l"/>
            <a:endParaRPr lang="en-US" kern="0" dirty="0"/>
          </a:p>
          <a:p>
            <a:pPr algn="l"/>
            <a:r>
              <a:rPr lang="en-US" kern="0" dirty="0"/>
              <a:t>TG Vote   </a:t>
            </a:r>
          </a:p>
          <a:p>
            <a:pPr lvl="1" algn="l"/>
            <a:r>
              <a:rPr lang="en-US" kern="0" dirty="0"/>
              <a:t>Moved : Vishal Kalkundrikar</a:t>
            </a:r>
          </a:p>
          <a:p>
            <a:pPr lvl="1" algn="l"/>
            <a:r>
              <a:rPr lang="en-US" kern="0" dirty="0"/>
              <a:t>Second: Joerg Robert</a:t>
            </a:r>
          </a:p>
          <a:p>
            <a:pPr lvl="1" algn="l"/>
            <a:r>
              <a:rPr lang="en-US" kern="0" dirty="0"/>
              <a:t>Vote -   unanimous Consent</a:t>
            </a:r>
          </a:p>
          <a:p>
            <a:pPr lvl="1"/>
            <a:endParaRPr lang="en-US" kern="0" dirty="0"/>
          </a:p>
        </p:txBody>
      </p:sp>
    </p:spTree>
    <p:extLst>
      <p:ext uri="{BB962C8B-B14F-4D97-AF65-F5344CB8AC3E}">
        <p14:creationId xmlns:p14="http://schemas.microsoft.com/office/powerpoint/2010/main" val="32765150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106</a:t>
            </a:fld>
            <a:endParaRPr lang="en-US" dirty="0"/>
          </a:p>
        </p:txBody>
      </p:sp>
      <p:sp>
        <p:nvSpPr>
          <p:cNvPr id="2" name="Title 1">
            <a:extLst>
              <a:ext uri="{FF2B5EF4-FFF2-40B4-BE49-F238E27FC236}">
                <a16:creationId xmlns:a16="http://schemas.microsoft.com/office/drawing/2014/main" id="{C95E7A56-F94D-B18D-0668-D7C8D22939EA}"/>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Teleconference / CRG Meeting</a:t>
            </a:r>
            <a:endParaRPr lang="en-US" kern="0" dirty="0"/>
          </a:p>
        </p:txBody>
      </p:sp>
      <p:sp>
        <p:nvSpPr>
          <p:cNvPr id="3" name="Content Placeholder 2">
            <a:extLst>
              <a:ext uri="{FF2B5EF4-FFF2-40B4-BE49-F238E27FC236}">
                <a16:creationId xmlns:a16="http://schemas.microsoft.com/office/drawing/2014/main" id="{D738507E-23FE-CBB1-F723-383C28AEC100}"/>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Schedule CRG meeting August 6,  8am PT, 11am ET</a:t>
            </a:r>
          </a:p>
          <a:p>
            <a:endParaRPr lang="en-US" kern="0" dirty="0"/>
          </a:p>
          <a:p>
            <a:endParaRPr lang="en-US" kern="0" dirty="0"/>
          </a:p>
          <a:p>
            <a:endParaRPr lang="en-US" kern="0" dirty="0"/>
          </a:p>
          <a:p>
            <a:endParaRPr lang="en-US" kern="0" dirty="0"/>
          </a:p>
          <a:p>
            <a:endParaRPr lang="en-US" kern="0" dirty="0"/>
          </a:p>
        </p:txBody>
      </p:sp>
    </p:spTree>
    <p:extLst>
      <p:ext uri="{BB962C8B-B14F-4D97-AF65-F5344CB8AC3E}">
        <p14:creationId xmlns:p14="http://schemas.microsoft.com/office/powerpoint/2010/main" val="361443393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107</a:t>
            </a:fld>
            <a:endParaRPr lang="en-US" dirty="0"/>
          </a:p>
        </p:txBody>
      </p:sp>
      <p:pic>
        <p:nvPicPr>
          <p:cNvPr id="2" name="Content Placeholder 7">
            <a:extLst>
              <a:ext uri="{FF2B5EF4-FFF2-40B4-BE49-F238E27FC236}">
                <a16:creationId xmlns:a16="http://schemas.microsoft.com/office/drawing/2014/main" id="{00FEBE49-16CA-2E3F-E11C-3468E993D352}"/>
              </a:ext>
            </a:extLst>
          </p:cNvPr>
          <p:cNvPicPr>
            <a:picLocks noChangeAspect="1"/>
          </p:cNvPicPr>
          <p:nvPr/>
        </p:nvPicPr>
        <p:blipFill>
          <a:blip r:embed="rId2"/>
          <a:stretch>
            <a:fillRect/>
          </a:stretch>
        </p:blipFill>
        <p:spPr bwMode="auto">
          <a:xfrm>
            <a:off x="1398046" y="1174330"/>
            <a:ext cx="6424107" cy="450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Tree>
    <p:extLst>
      <p:ext uri="{BB962C8B-B14F-4D97-AF65-F5344CB8AC3E}">
        <p14:creationId xmlns:p14="http://schemas.microsoft.com/office/powerpoint/2010/main" val="183246146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108</a:t>
            </a:fld>
            <a:endParaRPr lang="en-US" dirty="0"/>
          </a:p>
        </p:txBody>
      </p:sp>
      <p:sp>
        <p:nvSpPr>
          <p:cNvPr id="2" name="Title 1">
            <a:extLst>
              <a:ext uri="{FF2B5EF4-FFF2-40B4-BE49-F238E27FC236}">
                <a16:creationId xmlns:a16="http://schemas.microsoft.com/office/drawing/2014/main" id="{7789BFAE-CD91-8B5E-592F-D5EA23A5029F}"/>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MEC</a:t>
            </a:r>
            <a:endParaRPr lang="en-US" kern="0" dirty="0"/>
          </a:p>
        </p:txBody>
      </p:sp>
      <p:sp>
        <p:nvSpPr>
          <p:cNvPr id="3" name="Content Placeholder 2">
            <a:extLst>
              <a:ext uri="{FF2B5EF4-FFF2-40B4-BE49-F238E27FC236}">
                <a16:creationId xmlns:a16="http://schemas.microsoft.com/office/drawing/2014/main" id="{7D5EC271-E16F-68A7-C0F3-F3F15D028F61}"/>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endParaRPr lang="en-US" kern="0" dirty="0"/>
          </a:p>
          <a:p>
            <a:r>
              <a:rPr lang="en-US" kern="0" dirty="0"/>
              <a:t>Initiate MEC – started July 17, 2024.</a:t>
            </a:r>
          </a:p>
          <a:p>
            <a:endParaRPr lang="en-US" kern="0" dirty="0"/>
          </a:p>
          <a:p>
            <a:endParaRPr lang="en-US" kern="0" dirty="0"/>
          </a:p>
          <a:p>
            <a:endParaRPr lang="en-US" kern="0" dirty="0"/>
          </a:p>
          <a:p>
            <a:endParaRPr lang="en-US" kern="0" dirty="0"/>
          </a:p>
        </p:txBody>
      </p:sp>
    </p:spTree>
    <p:extLst>
      <p:ext uri="{BB962C8B-B14F-4D97-AF65-F5344CB8AC3E}">
        <p14:creationId xmlns:p14="http://schemas.microsoft.com/office/powerpoint/2010/main" val="11896082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109</a:t>
            </a:fld>
            <a:endParaRPr lang="en-US" dirty="0"/>
          </a:p>
        </p:txBody>
      </p:sp>
      <p:sp>
        <p:nvSpPr>
          <p:cNvPr id="5" name="Title 1">
            <a:extLst>
              <a:ext uri="{FF2B5EF4-FFF2-40B4-BE49-F238E27FC236}">
                <a16:creationId xmlns:a16="http://schemas.microsoft.com/office/drawing/2014/main" id="{7277177E-2846-211D-E521-1F0D77DFAC8F}"/>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Revision Plans</a:t>
            </a:r>
            <a:endParaRPr lang="en-US" kern="0" dirty="0"/>
          </a:p>
        </p:txBody>
      </p:sp>
      <p:sp>
        <p:nvSpPr>
          <p:cNvPr id="6" name="Content Placeholder 2">
            <a:extLst>
              <a:ext uri="{FF2B5EF4-FFF2-40B4-BE49-F238E27FC236}">
                <a16:creationId xmlns:a16="http://schemas.microsoft.com/office/drawing/2014/main" id="{48C7840A-1E00-DF48-3447-0C4E8336DB8C}"/>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After approval of TG16t amendment, plan to initiate a revision PAR to develop a revision to 802.16.  (possibly to be 802.16-2025)</a:t>
            </a:r>
          </a:p>
          <a:p>
            <a:pPr algn="l"/>
            <a:endParaRPr lang="en-US" kern="0" dirty="0"/>
          </a:p>
          <a:p>
            <a:pPr algn="l"/>
            <a:r>
              <a:rPr lang="en-US" kern="0" dirty="0"/>
              <a:t>Revision PAR to be submitted in November.  48-hour rule, no CSD. </a:t>
            </a:r>
          </a:p>
          <a:p>
            <a:endParaRPr lang="en-US" kern="0" dirty="0"/>
          </a:p>
          <a:p>
            <a:endParaRPr lang="en-US" kern="0" dirty="0"/>
          </a:p>
          <a:p>
            <a:endParaRPr lang="en-US" kern="0" dirty="0"/>
          </a:p>
        </p:txBody>
      </p:sp>
    </p:spTree>
    <p:extLst>
      <p:ext uri="{BB962C8B-B14F-4D97-AF65-F5344CB8AC3E}">
        <p14:creationId xmlns:p14="http://schemas.microsoft.com/office/powerpoint/2010/main" val="213837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110</a:t>
            </a:fld>
            <a:endParaRPr lang="en-US" dirty="0"/>
          </a:p>
        </p:txBody>
      </p:sp>
      <p:sp>
        <p:nvSpPr>
          <p:cNvPr id="5" name="Title 7">
            <a:extLst>
              <a:ext uri="{FF2B5EF4-FFF2-40B4-BE49-F238E27FC236}">
                <a16:creationId xmlns:a16="http://schemas.microsoft.com/office/drawing/2014/main" id="{ED9BD9BC-A70C-A4DD-1D75-90E010CA7640}"/>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Project Timeline</a:t>
            </a:r>
            <a:endParaRPr lang="en-US" kern="0" dirty="0"/>
          </a:p>
        </p:txBody>
      </p:sp>
      <p:graphicFrame>
        <p:nvGraphicFramePr>
          <p:cNvPr id="6" name="Table 5">
            <a:extLst>
              <a:ext uri="{FF2B5EF4-FFF2-40B4-BE49-F238E27FC236}">
                <a16:creationId xmlns:a16="http://schemas.microsoft.com/office/drawing/2014/main" id="{0FBA6E8B-42D0-E5DB-5E0C-3A83E8A03AED}"/>
              </a:ext>
            </a:extLst>
          </p:cNvPr>
          <p:cNvGraphicFramePr>
            <a:graphicFrameLocks noGrp="1"/>
          </p:cNvGraphicFramePr>
          <p:nvPr/>
        </p:nvGraphicFramePr>
        <p:xfrm>
          <a:off x="1028700" y="1750364"/>
          <a:ext cx="6915150" cy="3937000"/>
        </p:xfrm>
        <a:graphic>
          <a:graphicData uri="http://schemas.openxmlformats.org/drawingml/2006/table">
            <a:tbl>
              <a:tblPr firstRow="1" bandRow="1">
                <a:tableStyleId>{5C22544A-7EE6-4342-B048-85BDC9FD1C3A}</a:tableStyleId>
              </a:tblPr>
              <a:tblGrid>
                <a:gridCol w="4972050">
                  <a:extLst>
                    <a:ext uri="{9D8B030D-6E8A-4147-A177-3AD203B41FA5}">
                      <a16:colId xmlns:a16="http://schemas.microsoft.com/office/drawing/2014/main" val="3384751907"/>
                    </a:ext>
                  </a:extLst>
                </a:gridCol>
                <a:gridCol w="1943100">
                  <a:extLst>
                    <a:ext uri="{9D8B030D-6E8A-4147-A177-3AD203B41FA5}">
                      <a16:colId xmlns:a16="http://schemas.microsoft.com/office/drawing/2014/main" val="434009601"/>
                    </a:ext>
                  </a:extLst>
                </a:gridCol>
              </a:tblGrid>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68580" marR="68580" marT="34290" marB="34290"/>
                </a:tc>
                <a:tc>
                  <a:txBody>
                    <a:bodyPr/>
                    <a:lstStyle/>
                    <a:p>
                      <a:r>
                        <a:rPr lang="en-US" sz="1800" dirty="0"/>
                        <a:t>Date</a:t>
                      </a:r>
                    </a:p>
                  </a:txBody>
                  <a:tcPr marL="68580" marR="68580" marT="34290" marB="34290"/>
                </a:tc>
                <a:extLst>
                  <a:ext uri="{0D108BD9-81ED-4DB2-BD59-A6C34878D82A}">
                    <a16:rowId xmlns:a16="http://schemas.microsoft.com/office/drawing/2014/main" val="4207709845"/>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Task Group Start</a:t>
                      </a:r>
                    </a:p>
                  </a:txBody>
                  <a:tcPr marL="68580" marR="68580" marT="34290" marB="34290"/>
                </a:tc>
                <a:tc>
                  <a:txBody>
                    <a:bodyPr/>
                    <a:lstStyle/>
                    <a:p>
                      <a:r>
                        <a:rPr lang="en-US" sz="1800" dirty="0">
                          <a:solidFill>
                            <a:schemeClr val="bg1">
                              <a:lumMod val="65000"/>
                            </a:schemeClr>
                          </a:solidFill>
                        </a:rPr>
                        <a:t>Jan 2020</a:t>
                      </a:r>
                    </a:p>
                  </a:txBody>
                  <a:tcPr marL="68580" marR="68580" marT="34290" marB="34290"/>
                </a:tc>
                <a:extLst>
                  <a:ext uri="{0D108BD9-81ED-4DB2-BD59-A6C34878D82A}">
                    <a16:rowId xmlns:a16="http://schemas.microsoft.com/office/drawing/2014/main" val="166859690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75000"/>
                            </a:schemeClr>
                          </a:solidFill>
                        </a:rPr>
                        <a:t>SRD Approval</a:t>
                      </a:r>
                    </a:p>
                  </a:txBody>
                  <a:tcPr marL="68580" marR="68580" marT="34290" marB="34290"/>
                </a:tc>
                <a:tc>
                  <a:txBody>
                    <a:bodyPr/>
                    <a:lstStyle/>
                    <a:p>
                      <a:r>
                        <a:rPr lang="en-US" sz="1800" dirty="0">
                          <a:solidFill>
                            <a:schemeClr val="bg1">
                              <a:lumMod val="75000"/>
                            </a:schemeClr>
                          </a:solidFill>
                        </a:rPr>
                        <a:t>April 2021</a:t>
                      </a:r>
                    </a:p>
                  </a:txBody>
                  <a:tcPr marL="68580" marR="68580" marT="34290" marB="34290"/>
                </a:tc>
                <a:extLst>
                  <a:ext uri="{0D108BD9-81ED-4DB2-BD59-A6C34878D82A}">
                    <a16:rowId xmlns:a16="http://schemas.microsoft.com/office/drawing/2014/main" val="3428218732"/>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SDD Approval</a:t>
                      </a:r>
                    </a:p>
                  </a:txBody>
                  <a:tcPr marL="68580" marR="68580" marT="34290" marB="34290"/>
                </a:tc>
                <a:tc>
                  <a:txBody>
                    <a:bodyPr/>
                    <a:lstStyle/>
                    <a:p>
                      <a:r>
                        <a:rPr lang="en-US" sz="1800" dirty="0">
                          <a:solidFill>
                            <a:schemeClr val="bg1">
                              <a:lumMod val="65000"/>
                            </a:schemeClr>
                          </a:solidFill>
                        </a:rPr>
                        <a:t>Jan 2022</a:t>
                      </a:r>
                    </a:p>
                  </a:txBody>
                  <a:tcPr marL="68580" marR="68580" marT="34290" marB="34290"/>
                </a:tc>
                <a:extLst>
                  <a:ext uri="{0D108BD9-81ED-4DB2-BD59-A6C34878D82A}">
                    <a16:rowId xmlns:a16="http://schemas.microsoft.com/office/drawing/2014/main" val="3689323579"/>
                  </a:ext>
                </a:extLst>
              </a:tr>
              <a:tr h="393700">
                <a:tc>
                  <a:txBody>
                    <a:bodyPr/>
                    <a:lstStyle/>
                    <a:p>
                      <a:r>
                        <a:rPr lang="en-US" sz="1800" dirty="0">
                          <a:solidFill>
                            <a:schemeClr val="bg1">
                              <a:lumMod val="65000"/>
                            </a:schemeClr>
                          </a:solidFill>
                        </a:rPr>
                        <a:t>Draft Development</a:t>
                      </a:r>
                    </a:p>
                  </a:txBody>
                  <a:tcPr marL="68580" marR="68580" marT="34290" marB="34290"/>
                </a:tc>
                <a:tc>
                  <a:txBody>
                    <a:bodyPr/>
                    <a:lstStyle/>
                    <a:p>
                      <a:endParaRPr lang="en-US" sz="1800" dirty="0">
                        <a:solidFill>
                          <a:schemeClr val="bg1">
                            <a:lumMod val="65000"/>
                          </a:schemeClr>
                        </a:solidFill>
                      </a:endParaRPr>
                    </a:p>
                  </a:txBody>
                  <a:tcPr marL="68580" marR="68580" marT="34290" marB="34290"/>
                </a:tc>
                <a:extLst>
                  <a:ext uri="{0D108BD9-81ED-4DB2-BD59-A6C34878D82A}">
                    <a16:rowId xmlns:a16="http://schemas.microsoft.com/office/drawing/2014/main" val="4038355541"/>
                  </a:ext>
                </a:extLst>
              </a:tr>
              <a:tr h="393700">
                <a:tc>
                  <a:txBody>
                    <a:bodyPr/>
                    <a:lstStyle/>
                    <a:p>
                      <a:r>
                        <a:rPr lang="en-US" sz="1800" dirty="0">
                          <a:solidFill>
                            <a:schemeClr val="bg1">
                              <a:lumMod val="65000"/>
                            </a:schemeClr>
                          </a:solidFill>
                        </a:rPr>
                        <a:t>Informal TG review of draft</a:t>
                      </a:r>
                    </a:p>
                  </a:txBody>
                  <a:tcPr marL="68580" marR="68580" marT="34290" marB="34290"/>
                </a:tc>
                <a:tc>
                  <a:txBody>
                    <a:bodyPr/>
                    <a:lstStyle/>
                    <a:p>
                      <a:r>
                        <a:rPr lang="en-US" sz="1800" dirty="0">
                          <a:solidFill>
                            <a:schemeClr val="bg1">
                              <a:lumMod val="65000"/>
                            </a:schemeClr>
                          </a:solidFill>
                        </a:rPr>
                        <a:t>Mar 2023</a:t>
                      </a:r>
                    </a:p>
                  </a:txBody>
                  <a:tcPr marL="68580" marR="68580" marT="34290" marB="34290"/>
                </a:tc>
                <a:extLst>
                  <a:ext uri="{0D108BD9-81ED-4DB2-BD59-A6C34878D82A}">
                    <a16:rowId xmlns:a16="http://schemas.microsoft.com/office/drawing/2014/main" val="1866948594"/>
                  </a:ext>
                </a:extLst>
              </a:tr>
              <a:tr h="393700">
                <a:tc>
                  <a:txBody>
                    <a:bodyPr/>
                    <a:lstStyle/>
                    <a:p>
                      <a:r>
                        <a:rPr lang="en-US" sz="1800" dirty="0">
                          <a:solidFill>
                            <a:schemeClr val="bg1">
                              <a:lumMod val="75000"/>
                            </a:schemeClr>
                          </a:solidFill>
                        </a:rPr>
                        <a:t>Working Group Letter Ballot</a:t>
                      </a:r>
                    </a:p>
                  </a:txBody>
                  <a:tcPr marL="68580" marR="68580" marT="34290" marB="34290"/>
                </a:tc>
                <a:tc>
                  <a:txBody>
                    <a:bodyPr/>
                    <a:lstStyle/>
                    <a:p>
                      <a:r>
                        <a:rPr lang="en-US" sz="1800" dirty="0">
                          <a:solidFill>
                            <a:schemeClr val="bg1">
                              <a:lumMod val="75000"/>
                            </a:schemeClr>
                          </a:solidFill>
                        </a:rPr>
                        <a:t>Nov 2023</a:t>
                      </a:r>
                    </a:p>
                  </a:txBody>
                  <a:tcPr marL="68580" marR="68580" marT="34290" marB="34290"/>
                </a:tc>
                <a:extLst>
                  <a:ext uri="{0D108BD9-81ED-4DB2-BD59-A6C34878D82A}">
                    <a16:rowId xmlns:a16="http://schemas.microsoft.com/office/drawing/2014/main" val="634721270"/>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Working Group Recirculation Letter Ballot</a:t>
                      </a:r>
                    </a:p>
                  </a:txBody>
                  <a:tcPr marL="68580" marR="68580" marT="34290" marB="34290"/>
                </a:tc>
                <a:tc>
                  <a:txBody>
                    <a:bodyPr/>
                    <a:lstStyle/>
                    <a:p>
                      <a:r>
                        <a:rPr lang="en-US" sz="1800" dirty="0"/>
                        <a:t>March 2024</a:t>
                      </a:r>
                    </a:p>
                  </a:txBody>
                  <a:tcPr marL="68580" marR="68580" marT="34290" marB="34290"/>
                </a:tc>
                <a:extLst>
                  <a:ext uri="{0D108BD9-81ED-4DB2-BD59-A6C34878D82A}">
                    <a16:rowId xmlns:a16="http://schemas.microsoft.com/office/drawing/2014/main" val="197094696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 Ballot</a:t>
                      </a:r>
                    </a:p>
                  </a:txBody>
                  <a:tcPr marL="68580" marR="68580" marT="34290" marB="34290"/>
                </a:tc>
                <a:tc>
                  <a:txBody>
                    <a:bodyPr/>
                    <a:lstStyle/>
                    <a:p>
                      <a:r>
                        <a:rPr lang="en-US" sz="1800" dirty="0"/>
                        <a:t>July 2024</a:t>
                      </a:r>
                    </a:p>
                  </a:txBody>
                  <a:tcPr marL="68580" marR="68580" marT="34290" marB="34290"/>
                </a:tc>
                <a:extLst>
                  <a:ext uri="{0D108BD9-81ED-4DB2-BD59-A6C34878D82A}">
                    <a16:rowId xmlns:a16="http://schemas.microsoft.com/office/drawing/2014/main" val="101810564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68580" marR="68580" marT="34290" marB="34290"/>
                </a:tc>
                <a:tc>
                  <a:txBody>
                    <a:bodyPr/>
                    <a:lstStyle/>
                    <a:p>
                      <a:r>
                        <a:rPr lang="en-US" sz="1800" dirty="0"/>
                        <a:t>Nov 2024</a:t>
                      </a:r>
                    </a:p>
                  </a:txBody>
                  <a:tcPr marL="68580" marR="68580" marT="34290" marB="34290"/>
                </a:tc>
                <a:extLst>
                  <a:ext uri="{0D108BD9-81ED-4DB2-BD59-A6C34878D82A}">
                    <a16:rowId xmlns:a16="http://schemas.microsoft.com/office/drawing/2014/main" val="1058448561"/>
                  </a:ext>
                </a:extLst>
              </a:tr>
            </a:tbl>
          </a:graphicData>
        </a:graphic>
      </p:graphicFrame>
    </p:spTree>
    <p:extLst>
      <p:ext uri="{BB962C8B-B14F-4D97-AF65-F5344CB8AC3E}">
        <p14:creationId xmlns:p14="http://schemas.microsoft.com/office/powerpoint/2010/main" val="9504150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111</a:t>
            </a:fld>
            <a:endParaRPr lang="en-US" dirty="0"/>
          </a:p>
        </p:txBody>
      </p:sp>
      <p:sp>
        <p:nvSpPr>
          <p:cNvPr id="2" name="Title 1">
            <a:extLst>
              <a:ext uri="{FF2B5EF4-FFF2-40B4-BE49-F238E27FC236}">
                <a16:creationId xmlns:a16="http://schemas.microsoft.com/office/drawing/2014/main" id="{E867E677-5D8B-68CA-EF93-31D487DD192F}"/>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Future Meetings</a:t>
            </a:r>
            <a:endParaRPr lang="en-US" kern="0" dirty="0"/>
          </a:p>
        </p:txBody>
      </p:sp>
      <p:sp>
        <p:nvSpPr>
          <p:cNvPr id="3" name="Content Placeholder 2">
            <a:extLst>
              <a:ext uri="{FF2B5EF4-FFF2-40B4-BE49-F238E27FC236}">
                <a16:creationId xmlns:a16="http://schemas.microsoft.com/office/drawing/2014/main" id="{DF328D7A-716E-852D-A45C-810B01884B3A}"/>
              </a:ext>
            </a:extLst>
          </p:cNvPr>
          <p:cNvSpPr txBox="1">
            <a:spLocks/>
          </p:cNvSpPr>
          <p:nvPr/>
        </p:nvSpPr>
        <p:spPr bwMode="auto">
          <a:xfrm>
            <a:off x="628650" y="1943101"/>
            <a:ext cx="7886700" cy="354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342900" lvl="1">
              <a:spcBef>
                <a:spcPts val="0"/>
              </a:spcBef>
              <a:spcAft>
                <a:spcPts val="900"/>
              </a:spcAft>
            </a:pPr>
            <a:endParaRPr lang="en-US" sz="1500" kern="0" dirty="0">
              <a:latin typeface="Calibri" panose="020F0502020204030204" pitchFamily="34" charset="0"/>
            </a:endParaRPr>
          </a:p>
          <a:p>
            <a:pPr algn="l">
              <a:spcBef>
                <a:spcPts val="0"/>
              </a:spcBef>
              <a:spcAft>
                <a:spcPts val="900"/>
              </a:spcAft>
            </a:pPr>
            <a:r>
              <a:rPr lang="en-US" kern="0" dirty="0"/>
              <a:t>Sept 2024 Interim</a:t>
            </a:r>
          </a:p>
          <a:p>
            <a:pPr marL="342900" lvl="1" algn="l">
              <a:spcBef>
                <a:spcPts val="0"/>
              </a:spcBef>
              <a:spcAft>
                <a:spcPts val="900"/>
              </a:spcAft>
            </a:pPr>
            <a:r>
              <a:rPr lang="en-US" kern="0" dirty="0"/>
              <a:t>Sept 9-12 – Waikoloa, Hawaii, USA</a:t>
            </a:r>
          </a:p>
          <a:p>
            <a:pPr marL="685800" lvl="2" algn="l">
              <a:spcBef>
                <a:spcPts val="0"/>
              </a:spcBef>
              <a:spcAft>
                <a:spcPts val="900"/>
              </a:spcAft>
            </a:pPr>
            <a:r>
              <a:rPr lang="en-US" kern="0" dirty="0"/>
              <a:t>Request 4 meeting slots for comment resolution.</a:t>
            </a:r>
          </a:p>
          <a:p>
            <a:pPr algn="l">
              <a:spcBef>
                <a:spcPts val="0"/>
              </a:spcBef>
              <a:spcAft>
                <a:spcPts val="900"/>
              </a:spcAft>
            </a:pPr>
            <a:r>
              <a:rPr lang="en-US" kern="0" dirty="0"/>
              <a:t>November 2024 Plenary</a:t>
            </a:r>
          </a:p>
          <a:p>
            <a:pPr marL="342900" lvl="1" algn="l">
              <a:spcBef>
                <a:spcPts val="0"/>
              </a:spcBef>
              <a:spcAft>
                <a:spcPts val="900"/>
              </a:spcAft>
            </a:pPr>
            <a:r>
              <a:rPr lang="en-US" kern="0" dirty="0"/>
              <a:t>November 11-14, Vancouver, BC, CA</a:t>
            </a:r>
          </a:p>
        </p:txBody>
      </p:sp>
    </p:spTree>
    <p:extLst>
      <p:ext uri="{BB962C8B-B14F-4D97-AF65-F5344CB8AC3E}">
        <p14:creationId xmlns:p14="http://schemas.microsoft.com/office/powerpoint/2010/main" val="33439551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112</a:t>
            </a:fld>
            <a:endParaRPr lang="en-US" dirty="0"/>
          </a:p>
        </p:txBody>
      </p:sp>
      <p:sp>
        <p:nvSpPr>
          <p:cNvPr id="2" name="Title 7">
            <a:extLst>
              <a:ext uri="{FF2B5EF4-FFF2-40B4-BE49-F238E27FC236}">
                <a16:creationId xmlns:a16="http://schemas.microsoft.com/office/drawing/2014/main" id="{170A03CC-B525-22A8-03E2-1207FDF5F415}"/>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Closing</a:t>
            </a:r>
            <a:endParaRPr lang="en-US" kern="0" dirty="0"/>
          </a:p>
        </p:txBody>
      </p:sp>
      <p:sp>
        <p:nvSpPr>
          <p:cNvPr id="3" name="Content Placeholder 8">
            <a:extLst>
              <a:ext uri="{FF2B5EF4-FFF2-40B4-BE49-F238E27FC236}">
                <a16:creationId xmlns:a16="http://schemas.microsoft.com/office/drawing/2014/main" id="{90AC1ED8-6997-EDA7-FC1E-81D155095263}"/>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Any Other Business</a:t>
            </a:r>
          </a:p>
          <a:p>
            <a:pPr algn="l"/>
            <a:endParaRPr lang="en-US" kern="0" dirty="0"/>
          </a:p>
          <a:p>
            <a:pPr algn="l"/>
            <a:r>
              <a:rPr lang="en-US" kern="0" dirty="0"/>
              <a:t>Actions</a:t>
            </a:r>
          </a:p>
          <a:p>
            <a:pPr algn="l"/>
            <a:endParaRPr lang="en-US" kern="0" dirty="0"/>
          </a:p>
          <a:p>
            <a:pPr algn="l"/>
            <a:r>
              <a:rPr lang="en-US" kern="0" dirty="0"/>
              <a:t>Adjourn</a:t>
            </a:r>
          </a:p>
          <a:p>
            <a:endParaRPr lang="en-US" kern="0" dirty="0"/>
          </a:p>
        </p:txBody>
      </p:sp>
    </p:spTree>
    <p:extLst>
      <p:ext uri="{BB962C8B-B14F-4D97-AF65-F5344CB8AC3E}">
        <p14:creationId xmlns:p14="http://schemas.microsoft.com/office/powerpoint/2010/main" val="41996251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Access</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113</a:t>
            </a:fld>
            <a:endParaRPr lang="en-US" dirty="0"/>
          </a:p>
        </p:txBody>
      </p:sp>
    </p:spTree>
    <p:extLst>
      <p:ext uri="{BB962C8B-B14F-4D97-AF65-F5344CB8AC3E}">
        <p14:creationId xmlns:p14="http://schemas.microsoft.com/office/powerpoint/2010/main" val="8299377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114</a:t>
            </a:fld>
            <a:endParaRPr lang="en-US" dirty="0"/>
          </a:p>
        </p:txBody>
      </p:sp>
      <p:sp>
        <p:nvSpPr>
          <p:cNvPr id="3" name="Title 1">
            <a:extLst>
              <a:ext uri="{FF2B5EF4-FFF2-40B4-BE49-F238E27FC236}">
                <a16:creationId xmlns:a16="http://schemas.microsoft.com/office/drawing/2014/main" id="{36E08056-701B-0BBF-B328-A8941A053178}"/>
              </a:ext>
            </a:extLst>
          </p:cNvPr>
          <p:cNvSpPr txBox="1">
            <a:spLocks/>
          </p:cNvSpPr>
          <p:nvPr/>
        </p:nvSpPr>
        <p:spPr bwMode="auto">
          <a:xfrm>
            <a:off x="791581" y="1320404"/>
            <a:ext cx="7848599" cy="56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b="1" kern="0"/>
              <a:t>Agenda</a:t>
            </a:r>
            <a:endParaRPr lang="en-US" kern="0" dirty="0"/>
          </a:p>
        </p:txBody>
      </p:sp>
      <p:sp>
        <p:nvSpPr>
          <p:cNvPr id="5" name="Content Placeholder 2">
            <a:extLst>
              <a:ext uri="{FF2B5EF4-FFF2-40B4-BE49-F238E27FC236}">
                <a16:creationId xmlns:a16="http://schemas.microsoft.com/office/drawing/2014/main" id="{53997036-9AB4-D60C-0159-A824CE50AA9F}"/>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defRPr/>
            </a:pPr>
            <a:endParaRPr lang="en-US" kern="0" dirty="0"/>
          </a:p>
          <a:p>
            <a:pPr marL="385763" indent="-385763" algn="l">
              <a:buFont typeface="+mj-lt"/>
              <a:buAutoNum type="arabicPeriod"/>
              <a:defRPr/>
            </a:pPr>
            <a:r>
              <a:rPr lang="en-US" sz="2100" kern="0" dirty="0"/>
              <a:t>Opening and Meeting Reminders</a:t>
            </a:r>
          </a:p>
          <a:p>
            <a:pPr marL="385763" indent="-385763" algn="l">
              <a:buFont typeface="+mj-lt"/>
              <a:buAutoNum type="arabicPeriod"/>
              <a:defRPr/>
            </a:pPr>
            <a:r>
              <a:rPr lang="en-US" sz="2100" kern="0" dirty="0"/>
              <a:t>Overview of Interest Group</a:t>
            </a:r>
          </a:p>
          <a:p>
            <a:pPr marL="385763" indent="-385763" algn="l">
              <a:buFont typeface="+mj-lt"/>
              <a:buAutoNum type="arabicPeriod"/>
              <a:defRPr/>
            </a:pPr>
            <a:r>
              <a:rPr lang="en-US" sz="2100" kern="0" dirty="0"/>
              <a:t>Technical Discussion</a:t>
            </a:r>
            <a:endParaRPr lang="en-US" sz="1200" kern="0" dirty="0"/>
          </a:p>
          <a:p>
            <a:pPr marL="385763" indent="-385763" algn="l">
              <a:buFont typeface="+mj-lt"/>
              <a:buAutoNum type="arabicPeriod"/>
              <a:defRPr/>
            </a:pPr>
            <a:r>
              <a:rPr lang="en-US" sz="2100" kern="0" dirty="0"/>
              <a:t>Any other business</a:t>
            </a:r>
          </a:p>
          <a:p>
            <a:pPr marL="385763" indent="-385763" algn="l">
              <a:buFont typeface="+mj-lt"/>
              <a:buAutoNum type="arabicPeriod"/>
              <a:defRPr/>
            </a:pPr>
            <a:r>
              <a:rPr lang="en-US" sz="2100" kern="0" dirty="0"/>
              <a:t>Adjourn</a:t>
            </a:r>
          </a:p>
          <a:p>
            <a:pPr marL="385763" indent="-385763">
              <a:buFont typeface="+mj-lt"/>
              <a:buAutoNum type="arabicPeriod"/>
              <a:defRPr/>
            </a:pPr>
            <a:endParaRPr lang="en-US" kern="0" dirty="0"/>
          </a:p>
          <a:p>
            <a:pPr marL="685800" lvl="1" indent="-385763">
              <a:buFont typeface="+mj-lt"/>
              <a:buAutoNum type="arabicPeriod"/>
              <a:defRPr/>
            </a:pPr>
            <a:endParaRPr lang="en-US" kern="0" dirty="0"/>
          </a:p>
          <a:p>
            <a:pPr marL="685800" lvl="1" indent="-385763">
              <a:buFont typeface="+mj-lt"/>
              <a:buAutoNum type="arabicPeriod"/>
              <a:defRPr/>
            </a:pPr>
            <a:endParaRPr lang="en-US" kern="0" dirty="0"/>
          </a:p>
        </p:txBody>
      </p:sp>
    </p:spTree>
    <p:extLst>
      <p:ext uri="{BB962C8B-B14F-4D97-AF65-F5344CB8AC3E}">
        <p14:creationId xmlns:p14="http://schemas.microsoft.com/office/powerpoint/2010/main" val="28264056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115</a:t>
            </a:fld>
            <a:endParaRPr lang="en-US" dirty="0"/>
          </a:p>
        </p:txBody>
      </p:sp>
      <p:sp>
        <p:nvSpPr>
          <p:cNvPr id="2" name="Title 1">
            <a:extLst>
              <a:ext uri="{FF2B5EF4-FFF2-40B4-BE49-F238E27FC236}">
                <a16:creationId xmlns:a16="http://schemas.microsoft.com/office/drawing/2014/main" id="{A800DD0E-23C1-06FE-9927-D99DBC837A4E}"/>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Opportunity Statement</a:t>
            </a:r>
            <a:endParaRPr lang="en-US" kern="0" dirty="0"/>
          </a:p>
        </p:txBody>
      </p:sp>
      <p:sp>
        <p:nvSpPr>
          <p:cNvPr id="3" name="Content Placeholder 2">
            <a:extLst>
              <a:ext uri="{FF2B5EF4-FFF2-40B4-BE49-F238E27FC236}">
                <a16:creationId xmlns:a16="http://schemas.microsoft.com/office/drawing/2014/main" id="{B709E4CB-D94A-59BC-1E14-A7131EAA7604}"/>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buFont typeface="Arial" panose="020B0604020202020204" pitchFamily="34" charset="0"/>
              <a:buChar char="•"/>
            </a:pPr>
            <a:r>
              <a:rPr lang="en-US" kern="0" dirty="0"/>
              <a:t>Need to share spectrum </a:t>
            </a:r>
          </a:p>
          <a:p>
            <a:pPr algn="l">
              <a:buFont typeface="Arial" panose="020B0604020202020204" pitchFamily="34" charset="0"/>
              <a:buChar char="•"/>
            </a:pPr>
            <a:r>
              <a:rPr lang="en-US" kern="0" dirty="0"/>
              <a:t>Need to share with uncoordinated, random access </a:t>
            </a:r>
          </a:p>
          <a:p>
            <a:pPr algn="l">
              <a:buFont typeface="Arial" panose="020B0604020202020204" pitchFamily="34" charset="0"/>
              <a:buChar char="•"/>
            </a:pPr>
            <a:r>
              <a:rPr lang="en-US" kern="0" dirty="0"/>
              <a:t>Sharing through coexistence is essential</a:t>
            </a:r>
          </a:p>
          <a:p>
            <a:pPr algn="l">
              <a:buFont typeface="Arial" panose="020B0604020202020204" pitchFamily="34" charset="0"/>
              <a:buChar char="•"/>
            </a:pPr>
            <a:r>
              <a:rPr lang="en-US" kern="0" dirty="0"/>
              <a:t>Need to accommodate reality</a:t>
            </a:r>
          </a:p>
          <a:p>
            <a:pPr algn="l">
              <a:buFont typeface="Arial" panose="020B0604020202020204" pitchFamily="34" charset="0"/>
              <a:buChar char="•"/>
            </a:pPr>
            <a:r>
              <a:rPr lang="en-US" b="1" kern="0" dirty="0"/>
              <a:t>We need a systems view of coexistence to advance beyond avoidance</a:t>
            </a:r>
          </a:p>
          <a:p>
            <a:pPr marL="642938" lvl="1" indent="-342900" algn="l">
              <a:buFont typeface="Arial" panose="020B0604020202020204" pitchFamily="34" charset="0"/>
              <a:buChar char="•"/>
            </a:pPr>
            <a:r>
              <a:rPr lang="en-US" kern="0" dirty="0"/>
              <a:t>Greater than a single amendment to a single standard</a:t>
            </a:r>
          </a:p>
          <a:p>
            <a:pPr>
              <a:buFont typeface="Arial" panose="020B0604020202020204" pitchFamily="34" charset="0"/>
              <a:buChar char="•"/>
            </a:pPr>
            <a:endParaRPr lang="en-US" kern="0" dirty="0"/>
          </a:p>
        </p:txBody>
      </p:sp>
    </p:spTree>
    <p:extLst>
      <p:ext uri="{BB962C8B-B14F-4D97-AF65-F5344CB8AC3E}">
        <p14:creationId xmlns:p14="http://schemas.microsoft.com/office/powerpoint/2010/main" val="15713173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116</a:t>
            </a:fld>
            <a:endParaRPr lang="en-US" dirty="0"/>
          </a:p>
        </p:txBody>
      </p:sp>
      <p:sp>
        <p:nvSpPr>
          <p:cNvPr id="2" name="Title 1">
            <a:extLst>
              <a:ext uri="{FF2B5EF4-FFF2-40B4-BE49-F238E27FC236}">
                <a16:creationId xmlns:a16="http://schemas.microsoft.com/office/drawing/2014/main" id="{06FBECE4-6B64-8EE6-CB58-6082D165D8BB}"/>
              </a:ext>
            </a:extLst>
          </p:cNvPr>
          <p:cNvSpPr txBox="1">
            <a:spLocks/>
          </p:cNvSpPr>
          <p:nvPr/>
        </p:nvSpPr>
        <p:spPr bwMode="auto">
          <a:xfrm>
            <a:off x="1651399" y="1371600"/>
            <a:ext cx="5886449" cy="76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Basis Realities for this IG </a:t>
            </a:r>
            <a:br>
              <a:rPr lang="en-US" kern="0" dirty="0"/>
            </a:br>
            <a:r>
              <a:rPr lang="en-US" kern="0" dirty="0"/>
              <a:t>(ground rules)</a:t>
            </a:r>
          </a:p>
        </p:txBody>
      </p:sp>
      <p:sp>
        <p:nvSpPr>
          <p:cNvPr id="3" name="Content Placeholder 2">
            <a:extLst>
              <a:ext uri="{FF2B5EF4-FFF2-40B4-BE49-F238E27FC236}">
                <a16:creationId xmlns:a16="http://schemas.microsoft.com/office/drawing/2014/main" id="{860A3625-DD5B-FA56-CE77-E8E3B7D1D181}"/>
              </a:ext>
            </a:extLst>
          </p:cNvPr>
          <p:cNvSpPr txBox="1">
            <a:spLocks/>
          </p:cNvSpPr>
          <p:nvPr/>
        </p:nvSpPr>
        <p:spPr bwMode="auto">
          <a:xfrm>
            <a:off x="1666876" y="2286000"/>
            <a:ext cx="5870972" cy="340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buFont typeface="Arial" panose="020B0604020202020204" pitchFamily="34" charset="0"/>
              <a:buChar char="•"/>
            </a:pPr>
            <a:r>
              <a:rPr lang="en-US" kern="0" dirty="0"/>
              <a:t>There are many 802 wireless technologies  </a:t>
            </a:r>
          </a:p>
          <a:p>
            <a:pPr marL="642938" lvl="1" indent="-342900" algn="l">
              <a:buFont typeface="Arial" panose="020B0604020202020204" pitchFamily="34" charset="0"/>
              <a:buChar char="•"/>
            </a:pPr>
            <a:r>
              <a:rPr lang="en-US" kern="0" dirty="0"/>
              <a:t>All are important</a:t>
            </a:r>
          </a:p>
          <a:p>
            <a:pPr marL="642938" lvl="1" indent="-342900" algn="l">
              <a:buFont typeface="Arial" panose="020B0604020202020204" pitchFamily="34" charset="0"/>
              <a:buChar char="•"/>
            </a:pPr>
            <a:r>
              <a:rPr lang="en-US" kern="0" dirty="0"/>
              <a:t>None are more important (in the system view) than others</a:t>
            </a:r>
          </a:p>
          <a:p>
            <a:pPr marL="642938" lvl="1" indent="-342900" algn="l">
              <a:buFont typeface="Arial" panose="020B0604020202020204" pitchFamily="34" charset="0"/>
              <a:buChar char="•"/>
            </a:pPr>
            <a:r>
              <a:rPr lang="en-US" kern="0" dirty="0"/>
              <a:t>Diversity of uses is an important metric for spectrum efficiency</a:t>
            </a:r>
          </a:p>
          <a:p>
            <a:pPr marL="642938" lvl="1" indent="-342900" algn="l">
              <a:buFont typeface="Arial" panose="020B0604020202020204" pitchFamily="34" charset="0"/>
              <a:buChar char="•"/>
            </a:pPr>
            <a:r>
              <a:rPr lang="en-US" kern="0" dirty="0"/>
              <a:t>Diversity of technologies is a strength of 802</a:t>
            </a:r>
          </a:p>
          <a:p>
            <a:pPr algn="l">
              <a:buFont typeface="Arial" panose="020B0604020202020204" pitchFamily="34" charset="0"/>
              <a:buChar char="•"/>
            </a:pPr>
            <a:r>
              <a:rPr lang="en-US" kern="0" dirty="0"/>
              <a:t>There are other technologies we have to expect</a:t>
            </a:r>
          </a:p>
          <a:p>
            <a:pPr marL="642938" lvl="1" indent="-342900" algn="l">
              <a:buFont typeface="Arial" panose="020B0604020202020204" pitchFamily="34" charset="0"/>
              <a:buChar char="•"/>
            </a:pPr>
            <a:r>
              <a:rPr lang="en-US" kern="0" dirty="0"/>
              <a:t>Won’t abide by our rules</a:t>
            </a:r>
          </a:p>
          <a:p>
            <a:pPr marL="642938" lvl="1" indent="-342900" algn="l">
              <a:buFont typeface="Arial" panose="020B0604020202020204" pitchFamily="34" charset="0"/>
              <a:buChar char="•"/>
            </a:pPr>
            <a:r>
              <a:rPr lang="en-US" kern="0" dirty="0"/>
              <a:t>Must abide by regulations</a:t>
            </a:r>
          </a:p>
          <a:p>
            <a:pPr algn="l">
              <a:buFont typeface="Arial" panose="020B0604020202020204" pitchFamily="34" charset="0"/>
              <a:buChar char="•"/>
            </a:pPr>
            <a:r>
              <a:rPr lang="en-US" kern="0" dirty="0"/>
              <a:t>802 is not a regulatory body</a:t>
            </a:r>
          </a:p>
          <a:p>
            <a:endParaRPr lang="en-US" kern="0" dirty="0"/>
          </a:p>
          <a:p>
            <a:pPr>
              <a:buFont typeface="Arial" panose="020B0604020202020204" pitchFamily="34" charset="0"/>
              <a:buChar char="•"/>
            </a:pPr>
            <a:endParaRPr lang="en-US" kern="0" dirty="0"/>
          </a:p>
        </p:txBody>
      </p:sp>
    </p:spTree>
    <p:extLst>
      <p:ext uri="{BB962C8B-B14F-4D97-AF65-F5344CB8AC3E}">
        <p14:creationId xmlns:p14="http://schemas.microsoft.com/office/powerpoint/2010/main" val="12211095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117</a:t>
            </a:fld>
            <a:endParaRPr lang="en-US" dirty="0"/>
          </a:p>
        </p:txBody>
      </p:sp>
      <p:pic>
        <p:nvPicPr>
          <p:cNvPr id="2" name="Picture 1">
            <a:extLst>
              <a:ext uri="{FF2B5EF4-FFF2-40B4-BE49-F238E27FC236}">
                <a16:creationId xmlns:a16="http://schemas.microsoft.com/office/drawing/2014/main" id="{A0A2439F-0D82-AC04-5CAD-E778FAB0B5BB}"/>
              </a:ext>
            </a:extLst>
          </p:cNvPr>
          <p:cNvPicPr>
            <a:picLocks noChangeAspect="1"/>
          </p:cNvPicPr>
          <p:nvPr/>
        </p:nvPicPr>
        <p:blipFill>
          <a:blip r:embed="rId2"/>
          <a:stretch>
            <a:fillRect/>
          </a:stretch>
        </p:blipFill>
        <p:spPr>
          <a:xfrm>
            <a:off x="938140" y="1971784"/>
            <a:ext cx="5561612" cy="3650780"/>
          </a:xfrm>
          <a:prstGeom prst="rect">
            <a:avLst/>
          </a:prstGeom>
        </p:spPr>
      </p:pic>
      <p:cxnSp>
        <p:nvCxnSpPr>
          <p:cNvPr id="3" name="Straight Connector 2">
            <a:extLst>
              <a:ext uri="{FF2B5EF4-FFF2-40B4-BE49-F238E27FC236}">
                <a16:creationId xmlns:a16="http://schemas.microsoft.com/office/drawing/2014/main" id="{26D52690-1B77-D83C-985A-B35F6A098313}"/>
              </a:ext>
            </a:extLst>
          </p:cNvPr>
          <p:cNvCxnSpPr>
            <a:cxnSpLocks/>
            <a:stCxn id="9" idx="3"/>
          </p:cNvCxnSpPr>
          <p:nvPr/>
        </p:nvCxnSpPr>
        <p:spPr>
          <a:xfrm flipV="1">
            <a:off x="2063208" y="5404681"/>
            <a:ext cx="1932323" cy="11542"/>
          </a:xfrm>
          <a:prstGeom prst="line">
            <a:avLst/>
          </a:prstGeom>
          <a:ln w="38100">
            <a:solidFill>
              <a:srgbClr val="D16DC5"/>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14F1312-EE49-4D5A-8098-AD20588AFEE8}"/>
              </a:ext>
            </a:extLst>
          </p:cNvPr>
          <p:cNvSpPr/>
          <p:nvPr/>
        </p:nvSpPr>
        <p:spPr>
          <a:xfrm>
            <a:off x="339213" y="1680164"/>
            <a:ext cx="8524568" cy="39998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74FC7835-333A-FC03-0A25-7470E428F766}"/>
              </a:ext>
            </a:extLst>
          </p:cNvPr>
          <p:cNvSpPr txBox="1"/>
          <p:nvPr/>
        </p:nvSpPr>
        <p:spPr>
          <a:xfrm>
            <a:off x="349383" y="2496298"/>
            <a:ext cx="738664" cy="2146027"/>
          </a:xfrm>
          <a:prstGeom prst="rect">
            <a:avLst/>
          </a:prstGeom>
          <a:noFill/>
        </p:spPr>
        <p:txBody>
          <a:bodyPr vert="vert270" wrap="square" rtlCol="0">
            <a:spAutoFit/>
          </a:bodyPr>
          <a:lstStyle/>
          <a:p>
            <a:pPr algn="ctr"/>
            <a:r>
              <a:rPr lang="en-US" sz="1800" b="1" i="1" dirty="0"/>
              <a:t>Emitted Signal Power</a:t>
            </a:r>
            <a:endParaRPr lang="en-US" sz="2400" b="1" i="1" dirty="0"/>
          </a:p>
        </p:txBody>
      </p:sp>
      <p:sp>
        <p:nvSpPr>
          <p:cNvPr id="7" name="TextBox 6">
            <a:extLst>
              <a:ext uri="{FF2B5EF4-FFF2-40B4-BE49-F238E27FC236}">
                <a16:creationId xmlns:a16="http://schemas.microsoft.com/office/drawing/2014/main" id="{47E37A04-8513-EC1D-7F27-9581C2CD1A87}"/>
              </a:ext>
            </a:extLst>
          </p:cNvPr>
          <p:cNvSpPr txBox="1"/>
          <p:nvPr/>
        </p:nvSpPr>
        <p:spPr>
          <a:xfrm>
            <a:off x="709952" y="1815928"/>
            <a:ext cx="1398140" cy="323165"/>
          </a:xfrm>
          <a:prstGeom prst="rect">
            <a:avLst/>
          </a:prstGeom>
          <a:noFill/>
        </p:spPr>
        <p:txBody>
          <a:bodyPr wrap="none" rtlCol="0">
            <a:spAutoFit/>
          </a:bodyPr>
          <a:lstStyle/>
          <a:p>
            <a:r>
              <a:rPr lang="en-US" sz="1500" b="1" dirty="0"/>
              <a:t>+23 dBm/MHz</a:t>
            </a:r>
          </a:p>
        </p:txBody>
      </p:sp>
      <p:sp>
        <p:nvSpPr>
          <p:cNvPr id="8" name="TextBox 7">
            <a:extLst>
              <a:ext uri="{FF2B5EF4-FFF2-40B4-BE49-F238E27FC236}">
                <a16:creationId xmlns:a16="http://schemas.microsoft.com/office/drawing/2014/main" id="{7A674418-4406-E50F-5C5E-58235B312A8C}"/>
              </a:ext>
            </a:extLst>
          </p:cNvPr>
          <p:cNvSpPr txBox="1"/>
          <p:nvPr/>
        </p:nvSpPr>
        <p:spPr>
          <a:xfrm>
            <a:off x="3743391" y="1722918"/>
            <a:ext cx="1404637" cy="1569660"/>
          </a:xfrm>
          <a:prstGeom prst="rect">
            <a:avLst/>
          </a:prstGeom>
          <a:noFill/>
        </p:spPr>
        <p:txBody>
          <a:bodyPr wrap="square" rtlCol="0">
            <a:spAutoFit/>
          </a:bodyPr>
          <a:lstStyle/>
          <a:p>
            <a:r>
              <a:rPr lang="en-US" sz="2400" dirty="0">
                <a:solidFill>
                  <a:srgbClr val="202124"/>
                </a:solidFill>
                <a:latin typeface="Roboto" panose="02000000000000000000" pitchFamily="2" charset="0"/>
              </a:rPr>
              <a:t>Mt Everest</a:t>
            </a:r>
          </a:p>
          <a:p>
            <a:r>
              <a:rPr lang="en-US" sz="2400" dirty="0">
                <a:solidFill>
                  <a:srgbClr val="202124"/>
                </a:solidFill>
                <a:latin typeface="Roboto" panose="02000000000000000000" pitchFamily="2" charset="0"/>
              </a:rPr>
              <a:t>8,849 meters</a:t>
            </a:r>
            <a:endParaRPr lang="en-US" sz="2400" dirty="0"/>
          </a:p>
        </p:txBody>
      </p:sp>
      <p:sp>
        <p:nvSpPr>
          <p:cNvPr id="9" name="TextBox 8">
            <a:extLst>
              <a:ext uri="{FF2B5EF4-FFF2-40B4-BE49-F238E27FC236}">
                <a16:creationId xmlns:a16="http://schemas.microsoft.com/office/drawing/2014/main" id="{CE78594E-C369-6553-9A82-6145915A6996}"/>
              </a:ext>
            </a:extLst>
          </p:cNvPr>
          <p:cNvSpPr txBox="1"/>
          <p:nvPr/>
        </p:nvSpPr>
        <p:spPr>
          <a:xfrm>
            <a:off x="709952" y="5254640"/>
            <a:ext cx="1353256" cy="323165"/>
          </a:xfrm>
          <a:prstGeom prst="rect">
            <a:avLst/>
          </a:prstGeom>
          <a:solidFill>
            <a:schemeClr val="accent4">
              <a:lumMod val="20000"/>
              <a:lumOff val="80000"/>
            </a:schemeClr>
          </a:solidFill>
        </p:spPr>
        <p:txBody>
          <a:bodyPr wrap="none" rtlCol="0">
            <a:spAutoFit/>
          </a:bodyPr>
          <a:lstStyle/>
          <a:p>
            <a:r>
              <a:rPr lang="en-US" sz="1500" b="1" dirty="0"/>
              <a:t>-41 dBm/MHz</a:t>
            </a:r>
          </a:p>
        </p:txBody>
      </p:sp>
      <p:cxnSp>
        <p:nvCxnSpPr>
          <p:cNvPr id="10" name="Straight Connector 9">
            <a:extLst>
              <a:ext uri="{FF2B5EF4-FFF2-40B4-BE49-F238E27FC236}">
                <a16:creationId xmlns:a16="http://schemas.microsoft.com/office/drawing/2014/main" id="{C79D53B8-9EA6-6EA2-3FA0-82BDCFD6BD8D}"/>
              </a:ext>
            </a:extLst>
          </p:cNvPr>
          <p:cNvCxnSpPr>
            <a:cxnSpLocks/>
            <a:stCxn id="7" idx="3"/>
            <a:endCxn id="8" idx="1"/>
          </p:cNvCxnSpPr>
          <p:nvPr/>
        </p:nvCxnSpPr>
        <p:spPr>
          <a:xfrm>
            <a:off x="2108092" y="1977511"/>
            <a:ext cx="1635299" cy="530237"/>
          </a:xfrm>
          <a:prstGeom prst="line">
            <a:avLst/>
          </a:prstGeom>
          <a:ln w="38100">
            <a:solidFill>
              <a:srgbClr val="D16DC5"/>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81F53A7-E79C-5328-4DA0-1D45F70AA915}"/>
              </a:ext>
            </a:extLst>
          </p:cNvPr>
          <p:cNvSpPr txBox="1"/>
          <p:nvPr/>
        </p:nvSpPr>
        <p:spPr>
          <a:xfrm>
            <a:off x="8242932" y="1992304"/>
            <a:ext cx="461665" cy="2948750"/>
          </a:xfrm>
          <a:prstGeom prst="rect">
            <a:avLst/>
          </a:prstGeom>
          <a:noFill/>
        </p:spPr>
        <p:txBody>
          <a:bodyPr vert="vert270" wrap="square" rtlCol="0">
            <a:spAutoFit/>
          </a:bodyPr>
          <a:lstStyle/>
          <a:p>
            <a:pPr algn="ctr"/>
            <a:r>
              <a:rPr lang="en-US" sz="1800" b="1" i="1" dirty="0"/>
              <a:t>Power Represented as Height</a:t>
            </a:r>
            <a:endParaRPr lang="en-US" sz="2400" b="1" i="1" dirty="0"/>
          </a:p>
        </p:txBody>
      </p:sp>
      <p:sp>
        <p:nvSpPr>
          <p:cNvPr id="12" name="Rectangle 11">
            <a:extLst>
              <a:ext uri="{FF2B5EF4-FFF2-40B4-BE49-F238E27FC236}">
                <a16:creationId xmlns:a16="http://schemas.microsoft.com/office/drawing/2014/main" id="{1BE857A1-0EE6-B490-5A29-BABB807E7BE9}"/>
              </a:ext>
            </a:extLst>
          </p:cNvPr>
          <p:cNvSpPr/>
          <p:nvPr/>
        </p:nvSpPr>
        <p:spPr>
          <a:xfrm>
            <a:off x="6851021" y="1749931"/>
            <a:ext cx="1424003" cy="38026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8B89AA4B-D667-0D4B-C767-C3DB62D1A3D7}"/>
              </a:ext>
            </a:extLst>
          </p:cNvPr>
          <p:cNvSpPr/>
          <p:nvPr/>
        </p:nvSpPr>
        <p:spPr>
          <a:xfrm>
            <a:off x="6855592" y="5157257"/>
            <a:ext cx="1424003" cy="39865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UWB</a:t>
            </a:r>
          </a:p>
        </p:txBody>
      </p:sp>
      <p:sp>
        <p:nvSpPr>
          <p:cNvPr id="14" name="Rectangle 13">
            <a:extLst>
              <a:ext uri="{FF2B5EF4-FFF2-40B4-BE49-F238E27FC236}">
                <a16:creationId xmlns:a16="http://schemas.microsoft.com/office/drawing/2014/main" id="{D2C7666F-B816-2AF9-CF1C-87CB26CDBD16}"/>
              </a:ext>
            </a:extLst>
          </p:cNvPr>
          <p:cNvSpPr/>
          <p:nvPr/>
        </p:nvSpPr>
        <p:spPr>
          <a:xfrm>
            <a:off x="6846450" y="1749930"/>
            <a:ext cx="1424003" cy="4847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Standard Power U-NII</a:t>
            </a:r>
          </a:p>
        </p:txBody>
      </p:sp>
      <p:sp>
        <p:nvSpPr>
          <p:cNvPr id="15" name="Title 1">
            <a:extLst>
              <a:ext uri="{FF2B5EF4-FFF2-40B4-BE49-F238E27FC236}">
                <a16:creationId xmlns:a16="http://schemas.microsoft.com/office/drawing/2014/main" id="{4C025C34-D094-9EA2-C8B0-49245E4F4306}"/>
              </a:ext>
            </a:extLst>
          </p:cNvPr>
          <p:cNvSpPr txBox="1">
            <a:spLocks/>
          </p:cNvSpPr>
          <p:nvPr/>
        </p:nvSpPr>
        <p:spPr>
          <a:xfrm>
            <a:off x="339213" y="1299877"/>
            <a:ext cx="8524567" cy="375429"/>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dirty="0"/>
              <a:t>A tale of two methods of unlicensed access</a:t>
            </a:r>
          </a:p>
        </p:txBody>
      </p:sp>
      <p:pic>
        <p:nvPicPr>
          <p:cNvPr id="16" name="Picture 15" descr="A picture containing invertebrate, monochrome, black and white&#10;&#10;Description automatically generated">
            <a:extLst>
              <a:ext uri="{FF2B5EF4-FFF2-40B4-BE49-F238E27FC236}">
                <a16:creationId xmlns:a16="http://schemas.microsoft.com/office/drawing/2014/main" id="{BCAA4C1D-CFE7-67D3-9BC0-79AC5A9CD7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8790" y="5314595"/>
            <a:ext cx="361922" cy="165834"/>
          </a:xfrm>
          <a:prstGeom prst="rect">
            <a:avLst/>
          </a:prstGeom>
        </p:spPr>
      </p:pic>
      <p:pic>
        <p:nvPicPr>
          <p:cNvPr id="17" name="Graphic 16" descr="Magnifying glass with solid fill">
            <a:extLst>
              <a:ext uri="{FF2B5EF4-FFF2-40B4-BE49-F238E27FC236}">
                <a16:creationId xmlns:a16="http://schemas.microsoft.com/office/drawing/2014/main" id="{4468A6C1-3FC8-D0E4-8339-FB59FE6D46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3224026" y="4121113"/>
            <a:ext cx="1843988" cy="1843988"/>
          </a:xfrm>
          <a:prstGeom prst="rect">
            <a:avLst/>
          </a:prstGeom>
        </p:spPr>
      </p:pic>
    </p:spTree>
    <p:extLst>
      <p:ext uri="{BB962C8B-B14F-4D97-AF65-F5344CB8AC3E}">
        <p14:creationId xmlns:p14="http://schemas.microsoft.com/office/powerpoint/2010/main" val="21650809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118</a:t>
            </a:fld>
            <a:endParaRPr lang="en-US" dirty="0"/>
          </a:p>
        </p:txBody>
      </p:sp>
      <p:sp>
        <p:nvSpPr>
          <p:cNvPr id="2" name="Title 1">
            <a:extLst>
              <a:ext uri="{FF2B5EF4-FFF2-40B4-BE49-F238E27FC236}">
                <a16:creationId xmlns:a16="http://schemas.microsoft.com/office/drawing/2014/main" id="{141559F4-6648-3C2D-70D0-AC18DCC4ACAC}"/>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Foundation: Sharing</a:t>
            </a:r>
            <a:endParaRPr lang="en-US" kern="0" dirty="0"/>
          </a:p>
        </p:txBody>
      </p:sp>
      <p:sp>
        <p:nvSpPr>
          <p:cNvPr id="3" name="Content Placeholder 2">
            <a:extLst>
              <a:ext uri="{FF2B5EF4-FFF2-40B4-BE49-F238E27FC236}">
                <a16:creationId xmlns:a16="http://schemas.microsoft.com/office/drawing/2014/main" id="{3FB3A203-33ED-8AB3-52C6-9D1F682EBA49}"/>
              </a:ext>
            </a:extLst>
          </p:cNvPr>
          <p:cNvSpPr txBox="1">
            <a:spLocks/>
          </p:cNvSpPr>
          <p:nvPr/>
        </p:nvSpPr>
        <p:spPr bwMode="auto">
          <a:xfrm>
            <a:off x="1664977" y="1885951"/>
            <a:ext cx="5870972" cy="56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lnSpcReduction="1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kern="0"/>
              <a:t>Sharing means different things.  </a:t>
            </a:r>
          </a:p>
          <a:p>
            <a:pPr>
              <a:buFont typeface="Arial" panose="020B0604020202020204" pitchFamily="34" charset="0"/>
              <a:buChar char="•"/>
            </a:pPr>
            <a:endParaRPr lang="en-US" kern="0" dirty="0"/>
          </a:p>
        </p:txBody>
      </p:sp>
      <p:grpSp>
        <p:nvGrpSpPr>
          <p:cNvPr id="5" name="Group 4">
            <a:extLst>
              <a:ext uri="{FF2B5EF4-FFF2-40B4-BE49-F238E27FC236}">
                <a16:creationId xmlns:a16="http://schemas.microsoft.com/office/drawing/2014/main" id="{8945F4C4-13F9-3516-C925-BE9E93FC82D4}"/>
              </a:ext>
            </a:extLst>
          </p:cNvPr>
          <p:cNvGrpSpPr/>
          <p:nvPr/>
        </p:nvGrpSpPr>
        <p:grpSpPr>
          <a:xfrm>
            <a:off x="2202632" y="2158447"/>
            <a:ext cx="5619951" cy="1307306"/>
            <a:chOff x="4290406" y="1509046"/>
            <a:chExt cx="7493268" cy="1743075"/>
          </a:xfrm>
        </p:grpSpPr>
        <p:sp>
          <p:nvSpPr>
            <p:cNvPr id="6" name="Rectangle 5">
              <a:extLst>
                <a:ext uri="{FF2B5EF4-FFF2-40B4-BE49-F238E27FC236}">
                  <a16:creationId xmlns:a16="http://schemas.microsoft.com/office/drawing/2014/main" id="{D30A55F8-4D60-A06F-2E2A-BBC1131E3F82}"/>
                </a:ext>
              </a:extLst>
            </p:cNvPr>
            <p:cNvSpPr/>
            <p:nvPr/>
          </p:nvSpPr>
          <p:spPr>
            <a:xfrm>
              <a:off x="4290406" y="1918918"/>
              <a:ext cx="4423155" cy="923330"/>
            </a:xfrm>
            <a:prstGeom prst="rect">
              <a:avLst/>
            </a:prstGeom>
            <a:noFill/>
          </p:spPr>
          <p:txBody>
            <a:bodyPr wrap="none" lIns="68580" tIns="34290" rIns="68580" bIns="34290" numCol="1">
              <a:prstTxWarp prst="textWave4">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50" dirty="0">
                  <a:ln w="0"/>
                  <a:solidFill>
                    <a:srgbClr val="0000FF"/>
                  </a:solidFill>
                  <a:effectLst>
                    <a:outerShdw blurRad="38100" dist="25400" dir="5400000" algn="ctr" rotWithShape="0">
                      <a:srgbClr val="6E747A">
                        <a:alpha val="43000"/>
                      </a:srgbClr>
                    </a:outerShdw>
                  </a:effectLst>
                  <a:latin typeface="Tempus Sans ITC" panose="04020404030D07020202" pitchFamily="82" charset="0"/>
                </a:rPr>
                <a:t>Toddler Rules of Sharing</a:t>
              </a:r>
              <a:endParaRPr lang="en-US" sz="4050" dirty="0">
                <a:ln w="0"/>
                <a:solidFill>
                  <a:srgbClr val="0000FF"/>
                </a:solidFill>
                <a:effectLst>
                  <a:outerShdw blurRad="38100" dist="25400" dir="5400000" algn="ctr" rotWithShape="0">
                    <a:srgbClr val="6E747A">
                      <a:alpha val="43000"/>
                    </a:srgbClr>
                  </a:outerShdw>
                </a:effectLst>
                <a:latin typeface="FuturaMedium"/>
              </a:endParaRPr>
            </a:p>
          </p:txBody>
        </p:sp>
        <p:grpSp>
          <p:nvGrpSpPr>
            <p:cNvPr id="7" name="Group 6">
              <a:extLst>
                <a:ext uri="{FF2B5EF4-FFF2-40B4-BE49-F238E27FC236}">
                  <a16:creationId xmlns:a16="http://schemas.microsoft.com/office/drawing/2014/main" id="{2E15038B-CBC9-67C9-FDC6-8B906C46A6FF}"/>
                </a:ext>
              </a:extLst>
            </p:cNvPr>
            <p:cNvGrpSpPr/>
            <p:nvPr/>
          </p:nvGrpSpPr>
          <p:grpSpPr>
            <a:xfrm>
              <a:off x="9164299" y="1509046"/>
              <a:ext cx="2619375" cy="1743075"/>
              <a:chOff x="9164299" y="1509046"/>
              <a:chExt cx="2619375" cy="1743075"/>
            </a:xfrm>
          </p:grpSpPr>
          <p:pic>
            <p:nvPicPr>
              <p:cNvPr id="8" name="Picture 7" descr="Image result for toddler with fist meme">
                <a:extLst>
                  <a:ext uri="{FF2B5EF4-FFF2-40B4-BE49-F238E27FC236}">
                    <a16:creationId xmlns:a16="http://schemas.microsoft.com/office/drawing/2014/main" id="{A0310FAD-75D7-9484-6D30-B8032CDD4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299" y="1509046"/>
                <a:ext cx="2619375" cy="17430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9" name="TextBox 6">
                <a:extLst>
                  <a:ext uri="{FF2B5EF4-FFF2-40B4-BE49-F238E27FC236}">
                    <a16:creationId xmlns:a16="http://schemas.microsoft.com/office/drawing/2014/main" id="{A83240F5-1A84-6849-4A1D-481F100EAF8B}"/>
                  </a:ext>
                </a:extLst>
              </p:cNvPr>
              <p:cNvSpPr txBox="1"/>
              <p:nvPr/>
            </p:nvSpPr>
            <p:spPr>
              <a:xfrm>
                <a:off x="10734069" y="1701010"/>
                <a:ext cx="1048211" cy="1200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050" b="1" dirty="0">
                    <a:solidFill>
                      <a:srgbClr val="000000"/>
                    </a:solidFill>
                    <a:latin typeface="FuturaMedium"/>
                  </a:rPr>
                  <a:t>I told</a:t>
                </a:r>
              </a:p>
              <a:p>
                <a:pPr algn="ctr" fontAlgn="auto">
                  <a:spcBef>
                    <a:spcPts val="0"/>
                  </a:spcBef>
                  <a:spcAft>
                    <a:spcPts val="0"/>
                  </a:spcAft>
                  <a:defRPr/>
                </a:pPr>
                <a:r>
                  <a:rPr lang="en-US" sz="1050" b="1" dirty="0">
                    <a:solidFill>
                      <a:srgbClr val="000000"/>
                    </a:solidFill>
                    <a:latin typeface="FuturaMedium"/>
                  </a:rPr>
                  <a:t>you that spectrum is mine!</a:t>
                </a:r>
              </a:p>
            </p:txBody>
          </p:sp>
        </p:grpSp>
      </p:grpSp>
      <p:sp>
        <p:nvSpPr>
          <p:cNvPr id="10" name="Content Placeholder 2">
            <a:extLst>
              <a:ext uri="{FF2B5EF4-FFF2-40B4-BE49-F238E27FC236}">
                <a16:creationId xmlns:a16="http://schemas.microsoft.com/office/drawing/2014/main" id="{00D62EFC-5F5E-7E50-7B79-CD6229BF5064}"/>
              </a:ext>
            </a:extLst>
          </p:cNvPr>
          <p:cNvSpPr>
            <a:spLocks noGrp="1"/>
          </p:cNvSpPr>
          <p:nvPr/>
        </p:nvSpPr>
        <p:spPr bwMode="auto">
          <a:xfrm>
            <a:off x="1431233" y="3695859"/>
            <a:ext cx="3581375" cy="41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tabLst>
                <a:tab pos="342900" algn="l"/>
              </a:tabLst>
            </a:pPr>
            <a:r>
              <a:rPr lang="en-US" sz="2100" b="1" dirty="0">
                <a:solidFill>
                  <a:srgbClr val="0000FF"/>
                </a:solidFill>
                <a:latin typeface="Tempus Sans ITC" panose="04020404030D07020202" pitchFamily="82" charset="0"/>
              </a:rPr>
              <a:t>1.	If it’s mine, it’s mine!</a:t>
            </a:r>
          </a:p>
        </p:txBody>
      </p:sp>
      <p:sp>
        <p:nvSpPr>
          <p:cNvPr id="11" name="Content Placeholder 2">
            <a:extLst>
              <a:ext uri="{FF2B5EF4-FFF2-40B4-BE49-F238E27FC236}">
                <a16:creationId xmlns:a16="http://schemas.microsoft.com/office/drawing/2014/main" id="{4431551E-3E5E-8970-28C1-F26D5F5FBD06}"/>
              </a:ext>
            </a:extLst>
          </p:cNvPr>
          <p:cNvSpPr txBox="1">
            <a:spLocks/>
          </p:cNvSpPr>
          <p:nvPr/>
        </p:nvSpPr>
        <p:spPr bwMode="auto">
          <a:xfrm>
            <a:off x="1431233" y="4139067"/>
            <a:ext cx="3581375" cy="41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342900" algn="l"/>
              </a:tabLst>
              <a:defRPr/>
            </a:pPr>
            <a:r>
              <a:rPr lang="en-US" sz="2100" b="1" kern="0" dirty="0">
                <a:solidFill>
                  <a:srgbClr val="0000FF"/>
                </a:solidFill>
                <a:latin typeface="Tempus Sans ITC" panose="04020404030D07020202" pitchFamily="82" charset="0"/>
              </a:rPr>
              <a:t>2.	If it’s yours, it’s mine!</a:t>
            </a:r>
          </a:p>
        </p:txBody>
      </p:sp>
      <p:sp>
        <p:nvSpPr>
          <p:cNvPr id="12" name="Content Placeholder 2">
            <a:extLst>
              <a:ext uri="{FF2B5EF4-FFF2-40B4-BE49-F238E27FC236}">
                <a16:creationId xmlns:a16="http://schemas.microsoft.com/office/drawing/2014/main" id="{98C0C99B-791B-C3D8-DD94-D9E490A09CE3}"/>
              </a:ext>
            </a:extLst>
          </p:cNvPr>
          <p:cNvSpPr txBox="1">
            <a:spLocks/>
          </p:cNvSpPr>
          <p:nvPr/>
        </p:nvSpPr>
        <p:spPr bwMode="auto">
          <a:xfrm>
            <a:off x="1431233" y="4577207"/>
            <a:ext cx="3581375" cy="41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342900" algn="l"/>
              </a:tabLst>
              <a:defRPr/>
            </a:pPr>
            <a:r>
              <a:rPr lang="en-US" sz="2100" b="1" kern="0" dirty="0">
                <a:solidFill>
                  <a:srgbClr val="0000FF"/>
                </a:solidFill>
                <a:latin typeface="Tempus Sans ITC" panose="04020404030D07020202" pitchFamily="82" charset="0"/>
              </a:rPr>
              <a:t>3.	If it’s broken, it’s yours!</a:t>
            </a:r>
          </a:p>
        </p:txBody>
      </p:sp>
      <p:grpSp>
        <p:nvGrpSpPr>
          <p:cNvPr id="13" name="Group 12">
            <a:extLst>
              <a:ext uri="{FF2B5EF4-FFF2-40B4-BE49-F238E27FC236}">
                <a16:creationId xmlns:a16="http://schemas.microsoft.com/office/drawing/2014/main" id="{F031A171-70B3-0B86-42DF-4610F61EB0D0}"/>
              </a:ext>
            </a:extLst>
          </p:cNvPr>
          <p:cNvGrpSpPr/>
          <p:nvPr/>
        </p:nvGrpSpPr>
        <p:grpSpPr>
          <a:xfrm>
            <a:off x="4310187" y="3695859"/>
            <a:ext cx="2718298" cy="413299"/>
            <a:chOff x="5364481" y="2976589"/>
            <a:chExt cx="3624397" cy="551065"/>
          </a:xfrm>
        </p:grpSpPr>
        <p:sp>
          <p:nvSpPr>
            <p:cNvPr id="14" name="Content Placeholder 2">
              <a:extLst>
                <a:ext uri="{FF2B5EF4-FFF2-40B4-BE49-F238E27FC236}">
                  <a16:creationId xmlns:a16="http://schemas.microsoft.com/office/drawing/2014/main" id="{0BCB7660-A6E3-0B17-3474-273B7DA28907}"/>
                </a:ext>
              </a:extLst>
            </p:cNvPr>
            <p:cNvSpPr txBox="1">
              <a:spLocks/>
            </p:cNvSpPr>
            <p:nvPr/>
          </p:nvSpPr>
          <p:spPr bwMode="auto">
            <a:xfrm>
              <a:off x="6574126" y="2976589"/>
              <a:ext cx="2414752"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342900" algn="l"/>
                </a:tabLst>
                <a:defRPr/>
              </a:pPr>
              <a:r>
                <a:rPr lang="en-US" sz="2100" kern="0" dirty="0">
                  <a:solidFill>
                    <a:srgbClr val="FF0000"/>
                  </a:solidFill>
                  <a:latin typeface="Arial" panose="020B0604020202020204" pitchFamily="34" charset="0"/>
                  <a:cs typeface="Arial" panose="020B0604020202020204" pitchFamily="34" charset="0"/>
                  <a:sym typeface="Wingdings" panose="05000000000000000000" pitchFamily="2" charset="2"/>
                </a:rPr>
                <a:t>Incumbents</a:t>
              </a:r>
              <a:endParaRPr lang="en-US" sz="2100" kern="0" dirty="0">
                <a:solidFill>
                  <a:srgbClr val="FF0000"/>
                </a:solidFill>
                <a:latin typeface="Arial" panose="020B060402020202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81C87B70-1F93-1A85-0E4A-FB05D8591859}"/>
                </a:ext>
              </a:extLst>
            </p:cNvPr>
            <p:cNvCxnSpPr>
              <a:cxnSpLocks/>
            </p:cNvCxnSpPr>
            <p:nvPr/>
          </p:nvCxnSpPr>
          <p:spPr>
            <a:xfrm>
              <a:off x="5364481" y="3252121"/>
              <a:ext cx="111034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E650329-889A-1731-820D-789D0781DC8D}"/>
              </a:ext>
            </a:extLst>
          </p:cNvPr>
          <p:cNvGrpSpPr/>
          <p:nvPr/>
        </p:nvGrpSpPr>
        <p:grpSpPr>
          <a:xfrm>
            <a:off x="4355907" y="4139067"/>
            <a:ext cx="2672578" cy="413299"/>
            <a:chOff x="5425441" y="3567533"/>
            <a:chExt cx="3563437" cy="551065"/>
          </a:xfrm>
        </p:grpSpPr>
        <p:sp>
          <p:nvSpPr>
            <p:cNvPr id="17" name="Content Placeholder 2">
              <a:extLst>
                <a:ext uri="{FF2B5EF4-FFF2-40B4-BE49-F238E27FC236}">
                  <a16:creationId xmlns:a16="http://schemas.microsoft.com/office/drawing/2014/main" id="{34EF6848-E4A5-9D81-342C-67AA216FB85F}"/>
                </a:ext>
              </a:extLst>
            </p:cNvPr>
            <p:cNvSpPr txBox="1">
              <a:spLocks/>
            </p:cNvSpPr>
            <p:nvPr/>
          </p:nvSpPr>
          <p:spPr bwMode="auto">
            <a:xfrm>
              <a:off x="6574126" y="3567533"/>
              <a:ext cx="2414752"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342900" algn="l"/>
                </a:tabLst>
                <a:defRPr/>
              </a:pPr>
              <a:r>
                <a:rPr lang="en-US" sz="2100" kern="0" dirty="0">
                  <a:solidFill>
                    <a:srgbClr val="FF0000"/>
                  </a:solidFill>
                  <a:latin typeface="Arial" panose="020B0604020202020204" pitchFamily="34" charset="0"/>
                  <a:cs typeface="Arial" panose="020B0604020202020204" pitchFamily="34" charset="0"/>
                  <a:sym typeface="Wingdings" panose="05000000000000000000" pitchFamily="2" charset="2"/>
                </a:rPr>
                <a:t>New Entrants</a:t>
              </a:r>
              <a:endParaRPr lang="en-US" sz="2100" kern="0" dirty="0">
                <a:solidFill>
                  <a:srgbClr val="FF0000"/>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7013EDE7-24DE-F11D-5ED8-9BDD6D096D54}"/>
                </a:ext>
              </a:extLst>
            </p:cNvPr>
            <p:cNvCxnSpPr>
              <a:cxnSpLocks/>
            </p:cNvCxnSpPr>
            <p:nvPr/>
          </p:nvCxnSpPr>
          <p:spPr>
            <a:xfrm>
              <a:off x="5425441" y="3843065"/>
              <a:ext cx="104938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5BF75FD-5DE4-8EBC-B879-2D1D33A682AE}"/>
              </a:ext>
            </a:extLst>
          </p:cNvPr>
          <p:cNvGrpSpPr/>
          <p:nvPr/>
        </p:nvGrpSpPr>
        <p:grpSpPr>
          <a:xfrm>
            <a:off x="4564911" y="4586241"/>
            <a:ext cx="3147855" cy="413299"/>
            <a:chOff x="5704116" y="4163766"/>
            <a:chExt cx="2649686" cy="551065"/>
          </a:xfrm>
        </p:grpSpPr>
        <p:sp>
          <p:nvSpPr>
            <p:cNvPr id="20" name="Content Placeholder 2">
              <a:extLst>
                <a:ext uri="{FF2B5EF4-FFF2-40B4-BE49-F238E27FC236}">
                  <a16:creationId xmlns:a16="http://schemas.microsoft.com/office/drawing/2014/main" id="{86F32DE4-8B89-C7C7-B90A-40E40B4DFDD2}"/>
                </a:ext>
              </a:extLst>
            </p:cNvPr>
            <p:cNvSpPr txBox="1">
              <a:spLocks/>
            </p:cNvSpPr>
            <p:nvPr/>
          </p:nvSpPr>
          <p:spPr bwMode="auto">
            <a:xfrm>
              <a:off x="6251211" y="4163766"/>
              <a:ext cx="2102591"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342900" algn="l"/>
                </a:tabLst>
                <a:defRPr/>
              </a:pPr>
              <a:r>
                <a:rPr lang="en-US" sz="2100" kern="0" dirty="0">
                  <a:solidFill>
                    <a:srgbClr val="FF0000"/>
                  </a:solidFill>
                  <a:latin typeface="Arial" panose="020B0604020202020204" pitchFamily="34" charset="0"/>
                  <a:cs typeface="Arial" panose="020B0604020202020204" pitchFamily="34" charset="0"/>
                  <a:sym typeface="Wingdings" panose="05000000000000000000" pitchFamily="2" charset="2"/>
                </a:rPr>
                <a:t>Use the bands we don’t want</a:t>
              </a:r>
              <a:endParaRPr lang="en-US" sz="2100" kern="0" dirty="0">
                <a:solidFill>
                  <a:srgbClr val="FF0000"/>
                </a:solidFill>
                <a:latin typeface="Arial" panose="020B0604020202020204" pitchFamily="34"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568C568F-6888-006D-5B22-D3E00D322948}"/>
                </a:ext>
              </a:extLst>
            </p:cNvPr>
            <p:cNvCxnSpPr>
              <a:cxnSpLocks/>
            </p:cNvCxnSpPr>
            <p:nvPr/>
          </p:nvCxnSpPr>
          <p:spPr>
            <a:xfrm>
              <a:off x="5704116" y="4427252"/>
              <a:ext cx="48655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39202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119</a:t>
            </a:fld>
            <a:endParaRPr lang="en-US" dirty="0"/>
          </a:p>
        </p:txBody>
      </p:sp>
      <p:sp>
        <p:nvSpPr>
          <p:cNvPr id="2" name="Title 1">
            <a:extLst>
              <a:ext uri="{FF2B5EF4-FFF2-40B4-BE49-F238E27FC236}">
                <a16:creationId xmlns:a16="http://schemas.microsoft.com/office/drawing/2014/main" id="{1B0CA539-D518-3C39-DE34-19768C7773A9}"/>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Foundation: Sharing</a:t>
            </a:r>
            <a:endParaRPr lang="en-US" kern="0" dirty="0"/>
          </a:p>
        </p:txBody>
      </p:sp>
      <p:sp>
        <p:nvSpPr>
          <p:cNvPr id="3" name="Content Placeholder 2">
            <a:extLst>
              <a:ext uri="{FF2B5EF4-FFF2-40B4-BE49-F238E27FC236}">
                <a16:creationId xmlns:a16="http://schemas.microsoft.com/office/drawing/2014/main" id="{C84356F5-CB50-58A2-02F8-AC203FE3E3AF}"/>
              </a:ext>
            </a:extLst>
          </p:cNvPr>
          <p:cNvSpPr txBox="1">
            <a:spLocks/>
          </p:cNvSpPr>
          <p:nvPr/>
        </p:nvSpPr>
        <p:spPr bwMode="auto">
          <a:xfrm>
            <a:off x="1666876" y="1861735"/>
            <a:ext cx="5870972" cy="365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700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r>
              <a:rPr lang="en-US" kern="0" dirty="0"/>
              <a:t>Or to put that another way… </a:t>
            </a:r>
          </a:p>
          <a:p>
            <a:pPr algn="l">
              <a:buFont typeface="Arial" panose="020B0604020202020204" pitchFamily="34" charset="0"/>
              <a:buChar char="•"/>
            </a:pPr>
            <a:r>
              <a:rPr lang="en-US" kern="0" dirty="0"/>
              <a:t>Traditional non-sharing: It’s mine and you can’t play with it</a:t>
            </a:r>
          </a:p>
          <a:p>
            <a:pPr algn="l">
              <a:buFont typeface="Arial" panose="020B0604020202020204" pitchFamily="34" charset="0"/>
              <a:buChar char="•"/>
            </a:pPr>
            <a:r>
              <a:rPr lang="en-US" kern="0" dirty="0"/>
              <a:t>Sharing by avoidance: in time, frequency, geography: you get a turn </a:t>
            </a:r>
          </a:p>
          <a:p>
            <a:pPr algn="l">
              <a:buFont typeface="Arial" panose="020B0604020202020204" pitchFamily="34" charset="0"/>
              <a:buChar char="•"/>
            </a:pPr>
            <a:r>
              <a:rPr lang="en-US" kern="0" dirty="0"/>
              <a:t>Sharing by coexistence: We can play together</a:t>
            </a:r>
          </a:p>
          <a:p>
            <a:pPr marL="685800" lvl="1" indent="-342900" algn="l">
              <a:buFont typeface="Arial" panose="020B0604020202020204" pitchFamily="34" charset="0"/>
              <a:buChar char="•"/>
            </a:pPr>
            <a:r>
              <a:rPr lang="en-US" kern="0" dirty="0"/>
              <a:t>Traditional unlicensed (LBT):  avoidance at a finer time scale</a:t>
            </a:r>
          </a:p>
          <a:p>
            <a:pPr marL="685800" lvl="1" indent="-342900" algn="l">
              <a:buFont typeface="Arial" panose="020B0604020202020204" pitchFamily="34" charset="0"/>
              <a:buChar char="•"/>
            </a:pPr>
            <a:r>
              <a:rPr lang="en-US" kern="0" dirty="0"/>
              <a:t>Co-use:  ability for two radios to transmit and not annihilate each other</a:t>
            </a:r>
          </a:p>
          <a:p>
            <a:pPr>
              <a:buFont typeface="Arial" panose="020B0604020202020204" pitchFamily="34" charset="0"/>
              <a:buChar char="•"/>
            </a:pPr>
            <a:endParaRPr lang="en-US" kern="0" dirty="0"/>
          </a:p>
        </p:txBody>
      </p:sp>
    </p:spTree>
    <p:extLst>
      <p:ext uri="{BB962C8B-B14F-4D97-AF65-F5344CB8AC3E}">
        <p14:creationId xmlns:p14="http://schemas.microsoft.com/office/powerpoint/2010/main" val="3356708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120</a:t>
            </a:fld>
            <a:endParaRPr lang="en-US" dirty="0"/>
          </a:p>
        </p:txBody>
      </p:sp>
      <p:sp>
        <p:nvSpPr>
          <p:cNvPr id="2" name="Title 1">
            <a:extLst>
              <a:ext uri="{FF2B5EF4-FFF2-40B4-BE49-F238E27FC236}">
                <a16:creationId xmlns:a16="http://schemas.microsoft.com/office/drawing/2014/main" id="{ADCB3A71-7E36-683A-09C6-07E8F423C1FF}"/>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Foundation: Sharing</a:t>
            </a:r>
            <a:endParaRPr lang="en-US" kern="0" dirty="0"/>
          </a:p>
        </p:txBody>
      </p:sp>
      <p:sp>
        <p:nvSpPr>
          <p:cNvPr id="3" name="Content Placeholder 2">
            <a:extLst>
              <a:ext uri="{FF2B5EF4-FFF2-40B4-BE49-F238E27FC236}">
                <a16:creationId xmlns:a16="http://schemas.microsoft.com/office/drawing/2014/main" id="{C0F4FEE4-E8B1-0C32-72A6-9E683A1D9C54}"/>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775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buFont typeface="Arial" panose="020B0604020202020204" pitchFamily="34" charset="0"/>
              <a:buChar char="•"/>
            </a:pPr>
            <a:r>
              <a:rPr lang="en-US" kern="0" dirty="0"/>
              <a:t>Sharing means different things</a:t>
            </a:r>
          </a:p>
          <a:p>
            <a:pPr algn="l">
              <a:buFont typeface="Arial" panose="020B0604020202020204" pitchFamily="34" charset="0"/>
              <a:buChar char="•"/>
            </a:pPr>
            <a:r>
              <a:rPr lang="en-US" kern="0" dirty="0"/>
              <a:t>Avoidance is one tool (part) that is familiar</a:t>
            </a:r>
          </a:p>
          <a:p>
            <a:pPr marL="642938" lvl="1" indent="-342900" algn="l">
              <a:buFont typeface="Arial" panose="020B0604020202020204" pitchFamily="34" charset="0"/>
              <a:buChar char="•"/>
            </a:pPr>
            <a:r>
              <a:rPr lang="en-US" kern="0" dirty="0"/>
              <a:t>Separation in time, frequency or geography</a:t>
            </a:r>
          </a:p>
          <a:p>
            <a:pPr marL="642938" lvl="1" indent="-342900" algn="l">
              <a:buFont typeface="Arial" panose="020B0604020202020204" pitchFamily="34" charset="0"/>
              <a:buChar char="•"/>
            </a:pPr>
            <a:r>
              <a:rPr lang="en-US" kern="0" dirty="0"/>
              <a:t>Unsustainable </a:t>
            </a:r>
          </a:p>
          <a:p>
            <a:pPr algn="l">
              <a:buFont typeface="Arial" panose="020B0604020202020204" pitchFamily="34" charset="0"/>
              <a:buChar char="•"/>
            </a:pPr>
            <a:r>
              <a:rPr lang="en-US" kern="0" dirty="0"/>
              <a:t>Avoidance isn’t enough nor sustainable</a:t>
            </a:r>
          </a:p>
          <a:p>
            <a:pPr algn="l">
              <a:buFont typeface="Arial" panose="020B0604020202020204" pitchFamily="34" charset="0"/>
              <a:buChar char="•"/>
            </a:pPr>
            <a:r>
              <a:rPr lang="en-US" kern="0" dirty="0"/>
              <a:t>Sharing by enabling mutual successful operation is better</a:t>
            </a:r>
          </a:p>
          <a:p>
            <a:pPr marL="642938" lvl="1" indent="-342900" algn="l">
              <a:buFont typeface="Arial" panose="020B0604020202020204" pitchFamily="34" charset="0"/>
              <a:buChar char="•"/>
            </a:pPr>
            <a:r>
              <a:rPr lang="en-US" kern="0" dirty="0"/>
              <a:t>This is a working definition  of sharing by coexistence</a:t>
            </a:r>
          </a:p>
          <a:p>
            <a:pPr algn="l">
              <a:buFont typeface="Arial" panose="020B0604020202020204" pitchFamily="34" charset="0"/>
              <a:buChar char="•"/>
            </a:pPr>
            <a:r>
              <a:rPr lang="en-US" kern="0" dirty="0"/>
              <a:t>Coexistence is complicated – no one methods works always, everywhere, for everyone</a:t>
            </a:r>
          </a:p>
          <a:p>
            <a:pPr>
              <a:buFont typeface="Arial" panose="020B0604020202020204" pitchFamily="34" charset="0"/>
              <a:buChar char="•"/>
            </a:pPr>
            <a:endParaRPr lang="en-US" kern="0" dirty="0"/>
          </a:p>
        </p:txBody>
      </p:sp>
    </p:spTree>
    <p:extLst>
      <p:ext uri="{BB962C8B-B14F-4D97-AF65-F5344CB8AC3E}">
        <p14:creationId xmlns:p14="http://schemas.microsoft.com/office/powerpoint/2010/main" val="21626646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121</a:t>
            </a:fld>
            <a:endParaRPr lang="en-US" dirty="0"/>
          </a:p>
        </p:txBody>
      </p:sp>
      <p:sp>
        <p:nvSpPr>
          <p:cNvPr id="2" name="Title 1">
            <a:extLst>
              <a:ext uri="{FF2B5EF4-FFF2-40B4-BE49-F238E27FC236}">
                <a16:creationId xmlns:a16="http://schemas.microsoft.com/office/drawing/2014/main" id="{D08801DF-51B2-3B6F-E0B5-985252D4E6F0}"/>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A Systems View</a:t>
            </a:r>
            <a:endParaRPr lang="en-US" kern="0" dirty="0"/>
          </a:p>
        </p:txBody>
      </p:sp>
      <p:sp>
        <p:nvSpPr>
          <p:cNvPr id="3" name="Content Placeholder 2">
            <a:extLst>
              <a:ext uri="{FF2B5EF4-FFF2-40B4-BE49-F238E27FC236}">
                <a16:creationId xmlns:a16="http://schemas.microsoft.com/office/drawing/2014/main" id="{815E0EB8-4C49-56AA-987B-DE1C1AF2595B}"/>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700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buFont typeface="Arial" panose="020B0604020202020204" pitchFamily="34" charset="0"/>
              <a:buChar char="•"/>
            </a:pPr>
            <a:r>
              <a:rPr lang="en-US" kern="0" dirty="0"/>
              <a:t>There’s a lot of different things using the spectrum</a:t>
            </a:r>
          </a:p>
          <a:p>
            <a:pPr marL="642938" lvl="1" indent="-342900" algn="l">
              <a:buFont typeface="Arial" panose="020B0604020202020204" pitchFamily="34" charset="0"/>
              <a:buChar char="•"/>
            </a:pPr>
            <a:r>
              <a:rPr lang="en-US" kern="0" dirty="0"/>
              <a:t>Not all are “family”</a:t>
            </a:r>
          </a:p>
          <a:p>
            <a:pPr algn="l">
              <a:buFont typeface="Arial" panose="020B0604020202020204" pitchFamily="34" charset="0"/>
              <a:buChar char="•"/>
            </a:pPr>
            <a:r>
              <a:rPr lang="en-US" kern="0" dirty="0"/>
              <a:t>There are a lot of different use cases RF environments, driving different (and often dynamic) requirements</a:t>
            </a:r>
          </a:p>
          <a:p>
            <a:pPr algn="l">
              <a:buFont typeface="Arial" panose="020B0604020202020204" pitchFamily="34" charset="0"/>
              <a:buChar char="•"/>
            </a:pPr>
            <a:r>
              <a:rPr lang="en-US" kern="0" dirty="0"/>
              <a:t>There’s a lot of parts that are useful</a:t>
            </a:r>
          </a:p>
          <a:p>
            <a:pPr marL="642938" lvl="1" indent="-342900" algn="l">
              <a:buFont typeface="Arial" panose="020B0604020202020204" pitchFamily="34" charset="0"/>
              <a:buChar char="•"/>
            </a:pPr>
            <a:r>
              <a:rPr lang="en-US" kern="0" dirty="0"/>
              <a:t>Some commonality among our standards</a:t>
            </a:r>
          </a:p>
          <a:p>
            <a:pPr marL="642938" lvl="1" indent="-342900" algn="l">
              <a:buFont typeface="Arial" panose="020B0604020202020204" pitchFamily="34" charset="0"/>
              <a:buChar char="•"/>
            </a:pPr>
            <a:r>
              <a:rPr lang="en-US" kern="0" dirty="0"/>
              <a:t>Many, many choices (knobs to twiddle)</a:t>
            </a:r>
          </a:p>
          <a:p>
            <a:pPr algn="l">
              <a:buFont typeface="Arial" panose="020B0604020202020204" pitchFamily="34" charset="0"/>
              <a:buChar char="•"/>
            </a:pPr>
            <a:r>
              <a:rPr lang="en-US" kern="0" dirty="0"/>
              <a:t>There are many trade-offs – what works best depends upon what you need to accomplish</a:t>
            </a:r>
          </a:p>
          <a:p>
            <a:pPr algn="l">
              <a:buFont typeface="Arial" panose="020B0604020202020204" pitchFamily="34" charset="0"/>
              <a:buChar char="•"/>
            </a:pPr>
            <a:r>
              <a:rPr lang="en-US" kern="0" dirty="0"/>
              <a:t>A systems view: do what works best for what you are optimizing (optimal assembly of parts – this is dynamic)</a:t>
            </a:r>
          </a:p>
        </p:txBody>
      </p:sp>
    </p:spTree>
    <p:extLst>
      <p:ext uri="{BB962C8B-B14F-4D97-AF65-F5344CB8AC3E}">
        <p14:creationId xmlns:p14="http://schemas.microsoft.com/office/powerpoint/2010/main" val="1836647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122</a:t>
            </a:fld>
            <a:endParaRPr lang="en-US" dirty="0"/>
          </a:p>
        </p:txBody>
      </p:sp>
      <p:sp>
        <p:nvSpPr>
          <p:cNvPr id="2" name="Title 1">
            <a:extLst>
              <a:ext uri="{FF2B5EF4-FFF2-40B4-BE49-F238E27FC236}">
                <a16:creationId xmlns:a16="http://schemas.microsoft.com/office/drawing/2014/main" id="{53E1BEB6-999F-1202-41F0-9B09CFA54CD6}"/>
              </a:ext>
            </a:extLst>
          </p:cNvPr>
          <p:cNvSpPr txBox="1">
            <a:spLocks/>
          </p:cNvSpPr>
          <p:nvPr/>
        </p:nvSpPr>
        <p:spPr bwMode="auto">
          <a:xfrm>
            <a:off x="1651399" y="1371601"/>
            <a:ext cx="5886449" cy="38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Coexistence isn’t one thing</a:t>
            </a:r>
            <a:endParaRPr lang="en-US" kern="0" dirty="0"/>
          </a:p>
        </p:txBody>
      </p:sp>
      <p:sp>
        <p:nvSpPr>
          <p:cNvPr id="3" name="Content Placeholder 2">
            <a:extLst>
              <a:ext uri="{FF2B5EF4-FFF2-40B4-BE49-F238E27FC236}">
                <a16:creationId xmlns:a16="http://schemas.microsoft.com/office/drawing/2014/main" id="{8243286C-65E1-5311-9376-FD828A812735}"/>
              </a:ext>
            </a:extLst>
          </p:cNvPr>
          <p:cNvSpPr txBox="1">
            <a:spLocks/>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buFont typeface="Arial" panose="020B0604020202020204" pitchFamily="34" charset="0"/>
              <a:buChar char="•"/>
            </a:pPr>
            <a:r>
              <a:rPr lang="en-US" sz="2800" kern="0" dirty="0"/>
              <a:t>Channel sensing can be useful</a:t>
            </a:r>
          </a:p>
          <a:p>
            <a:pPr marL="642938" lvl="1" indent="-342900" algn="l">
              <a:buFont typeface="Arial" panose="020B0604020202020204" pitchFamily="34" charset="0"/>
              <a:buChar char="•"/>
            </a:pPr>
            <a:r>
              <a:rPr lang="en-US" sz="2400" kern="0" dirty="0"/>
              <a:t>Traditional LBT (listen, decide) can work sometimes</a:t>
            </a:r>
          </a:p>
          <a:p>
            <a:pPr marL="642938" lvl="1" indent="-342900" algn="l">
              <a:buFont typeface="Arial" panose="020B0604020202020204" pitchFamily="34" charset="0"/>
              <a:buChar char="•"/>
            </a:pPr>
            <a:r>
              <a:rPr lang="en-US" sz="2400" kern="0" dirty="0"/>
              <a:t>Traditional LBT doesn’t work sometimes</a:t>
            </a:r>
          </a:p>
          <a:p>
            <a:pPr marL="642938" lvl="1" indent="-342900" algn="l">
              <a:buFont typeface="Arial" panose="020B0604020202020204" pitchFamily="34" charset="0"/>
              <a:buChar char="•"/>
            </a:pPr>
            <a:r>
              <a:rPr lang="en-US" sz="2400" kern="0" dirty="0"/>
              <a:t>LBT is part of a solution, not a solution</a:t>
            </a:r>
          </a:p>
          <a:p>
            <a:pPr algn="l">
              <a:buFont typeface="Arial" panose="020B0604020202020204" pitchFamily="34" charset="0"/>
              <a:buChar char="•"/>
            </a:pPr>
            <a:r>
              <a:rPr lang="en-US" sz="2800" kern="0" dirty="0"/>
              <a:t>Obvious examples of LBT:</a:t>
            </a:r>
          </a:p>
          <a:p>
            <a:pPr marL="642938" lvl="1" indent="-342900" algn="l">
              <a:buFont typeface="Arial" panose="020B0604020202020204" pitchFamily="34" charset="0"/>
              <a:buChar char="•"/>
            </a:pPr>
            <a:r>
              <a:rPr lang="en-US" sz="2400" kern="0" dirty="0"/>
              <a:t>802.11 CSMA-CA (multiple variations)</a:t>
            </a:r>
          </a:p>
          <a:p>
            <a:pPr marL="642938" lvl="1" indent="-342900" algn="l">
              <a:buFont typeface="Arial" panose="020B0604020202020204" pitchFamily="34" charset="0"/>
              <a:buChar char="•"/>
            </a:pPr>
            <a:r>
              <a:rPr lang="en-US" sz="2400" kern="0" dirty="0"/>
              <a:t>802.15.4 CSMA-CA (multiple variations)</a:t>
            </a:r>
          </a:p>
          <a:p>
            <a:pPr algn="l">
              <a:buFont typeface="Arial" panose="020B0604020202020204" pitchFamily="34" charset="0"/>
              <a:buChar char="•"/>
            </a:pPr>
            <a:r>
              <a:rPr lang="en-US" sz="2800" kern="0" dirty="0"/>
              <a:t>Need to look at the whole problem</a:t>
            </a:r>
            <a:endParaRPr lang="en-US" kern="0" dirty="0"/>
          </a:p>
        </p:txBody>
      </p:sp>
    </p:spTree>
    <p:extLst>
      <p:ext uri="{BB962C8B-B14F-4D97-AF65-F5344CB8AC3E}">
        <p14:creationId xmlns:p14="http://schemas.microsoft.com/office/powerpoint/2010/main" val="29469068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Crypt</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123</a:t>
            </a:fld>
            <a:endParaRPr lang="en-US" dirty="0"/>
          </a:p>
        </p:txBody>
      </p:sp>
    </p:spTree>
    <p:extLst>
      <p:ext uri="{BB962C8B-B14F-4D97-AF65-F5344CB8AC3E}">
        <p14:creationId xmlns:p14="http://schemas.microsoft.com/office/powerpoint/2010/main" val="1931521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124</a:t>
            </a:fld>
            <a:endParaRPr lang="en-US" dirty="0"/>
          </a:p>
        </p:txBody>
      </p:sp>
      <p:sp>
        <p:nvSpPr>
          <p:cNvPr id="3" name="CustomShape 2">
            <a:extLst>
              <a:ext uri="{FF2B5EF4-FFF2-40B4-BE49-F238E27FC236}">
                <a16:creationId xmlns:a16="http://schemas.microsoft.com/office/drawing/2014/main" id="{139F7B7B-3AFB-F070-8231-72341C8C5BDE}"/>
              </a:ext>
            </a:extLst>
          </p:cNvPr>
          <p:cNvSpPr/>
          <p:nvPr/>
        </p:nvSpPr>
        <p:spPr>
          <a:xfrm>
            <a:off x="438120" y="602280"/>
            <a:ext cx="821088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Agenda for July</a:t>
            </a:r>
            <a:endParaRPr lang="en-US" sz="4400" b="0" strike="noStrike" spc="-1">
              <a:solidFill>
                <a:srgbClr val="000000"/>
              </a:solidFill>
              <a:latin typeface="Arial"/>
            </a:endParaRPr>
          </a:p>
        </p:txBody>
      </p:sp>
      <p:sp>
        <p:nvSpPr>
          <p:cNvPr id="5" name="CustomShape 4">
            <a:extLst>
              <a:ext uri="{FF2B5EF4-FFF2-40B4-BE49-F238E27FC236}">
                <a16:creationId xmlns:a16="http://schemas.microsoft.com/office/drawing/2014/main" id="{C2D65B4D-F881-2774-C081-BE9595C77634}"/>
              </a:ext>
            </a:extLst>
          </p:cNvPr>
          <p:cNvSpPr/>
          <p:nvPr/>
        </p:nvSpPr>
        <p:spPr>
          <a:xfrm>
            <a:off x="457200" y="1604520"/>
            <a:ext cx="8209440" cy="3957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1284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Process comments received for the PARs.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5371552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125</a:t>
            </a:fld>
            <a:endParaRPr lang="en-US" dirty="0"/>
          </a:p>
        </p:txBody>
      </p:sp>
      <p:sp>
        <p:nvSpPr>
          <p:cNvPr id="2" name="CustomShape 1">
            <a:extLst>
              <a:ext uri="{FF2B5EF4-FFF2-40B4-BE49-F238E27FC236}">
                <a16:creationId xmlns:a16="http://schemas.microsoft.com/office/drawing/2014/main" id="{7C9143E9-4B60-DE4E-3463-CF6F28E294BC}"/>
              </a:ext>
            </a:extLst>
          </p:cNvPr>
          <p:cNvSpPr/>
          <p:nvPr/>
        </p:nvSpPr>
        <p:spPr>
          <a:xfrm>
            <a:off x="457200" y="273600"/>
            <a:ext cx="8215560" cy="1131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IE" sz="4400" b="0" strike="noStrike" spc="-1" dirty="0">
                <a:solidFill>
                  <a:srgbClr val="000000"/>
                </a:solidFill>
                <a:latin typeface="Arial"/>
                <a:ea typeface="DejaVu Sans"/>
              </a:rPr>
              <a:t>Detailed Agenda for July</a:t>
            </a:r>
            <a:endParaRPr lang="en-US" sz="44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DABD7A4F-23D1-B9EC-C52A-CAB17FA60D38}"/>
              </a:ext>
            </a:extLst>
          </p:cNvPr>
          <p:cNvSpPr/>
          <p:nvPr/>
        </p:nvSpPr>
        <p:spPr>
          <a:xfrm>
            <a:off x="457200" y="1604520"/>
            <a:ext cx="7761600" cy="3963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47500" lnSpcReduction="20000"/>
          </a:bodyPr>
          <a:lstStyle/>
          <a:p>
            <a:pPr marL="676080" indent="-4978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Monday 15</a:t>
            </a:r>
            <a:r>
              <a:rPr lang="en-IE" sz="3200" b="0" strike="noStrike" spc="-1" baseline="33000" dirty="0">
                <a:solidFill>
                  <a:srgbClr val="000000"/>
                </a:solidFill>
                <a:latin typeface="Arial"/>
                <a:ea typeface="DejaVu Sans"/>
              </a:rPr>
              <a:t>th</a:t>
            </a:r>
            <a:r>
              <a:rPr lang="en-IE" sz="3200" b="0" strike="noStrike" spc="-1" dirty="0">
                <a:solidFill>
                  <a:srgbClr val="000000"/>
                </a:solidFill>
                <a:latin typeface="Arial"/>
                <a:ea typeface="DejaVu Sans"/>
              </a:rPr>
              <a:t> of May 1600-1800</a:t>
            </a:r>
            <a:endParaRPr lang="en-US" sz="3200" b="0" strike="noStrike" spc="-1" dirty="0">
              <a:solidFill>
                <a:srgbClr val="000000"/>
              </a:solidFill>
              <a:latin typeface="Arial"/>
            </a:endParaRPr>
          </a:p>
          <a:p>
            <a:pPr marL="1013760" lvl="2" indent="-32940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Opening slides</a:t>
            </a:r>
            <a:endParaRPr lang="en-US" sz="3200" b="0" strike="noStrike" spc="-1" dirty="0">
              <a:solidFill>
                <a:srgbClr val="000000"/>
              </a:solidFill>
              <a:latin typeface="Arial"/>
            </a:endParaRPr>
          </a:p>
          <a:p>
            <a:pPr marL="1013760" lvl="2" indent="-32940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Approve agenda (this document) 15-24-0373-00</a:t>
            </a:r>
            <a:endParaRPr lang="en-US" sz="3200" b="0" strike="noStrike" spc="-1" dirty="0">
              <a:solidFill>
                <a:srgbClr val="000000"/>
              </a:solidFill>
              <a:latin typeface="Arial"/>
            </a:endParaRPr>
          </a:p>
          <a:p>
            <a:pPr marL="1013760" lvl="2" indent="-32940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Approve minutes </a:t>
            </a:r>
            <a:r>
              <a:rPr lang="en-IE" sz="32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15-24-0269-01</a:t>
            </a:r>
            <a:endParaRPr lang="en-US" sz="3200" b="0" strike="noStrike" spc="-1" dirty="0">
              <a:solidFill>
                <a:srgbClr val="0000FF"/>
              </a:solidFill>
              <a:latin typeface="Arial"/>
            </a:endParaRPr>
          </a:p>
          <a:p>
            <a:pPr marL="1013760" lvl="2" indent="-32940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Review comments received for the PARs</a:t>
            </a:r>
            <a:endParaRPr lang="en-US" sz="3200" b="0" strike="noStrike" spc="-1" dirty="0">
              <a:solidFill>
                <a:srgbClr val="000000"/>
              </a:solidFill>
              <a:latin typeface="Arial"/>
            </a:endParaRPr>
          </a:p>
          <a:p>
            <a:pPr marL="1013760" lvl="2" indent="-32940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Generate responses to the comments</a:t>
            </a:r>
            <a:endParaRPr lang="en-US" sz="3200" b="0" strike="noStrike" spc="-1" dirty="0">
              <a:solidFill>
                <a:srgbClr val="000000"/>
              </a:solidFill>
              <a:latin typeface="Arial"/>
            </a:endParaRPr>
          </a:p>
          <a:p>
            <a:pPr marL="676080" indent="-4978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Tuesday 16</a:t>
            </a:r>
            <a:r>
              <a:rPr lang="en-IE" sz="3200" b="0" strike="noStrike" spc="-1" baseline="33000" dirty="0">
                <a:solidFill>
                  <a:srgbClr val="000000"/>
                </a:solidFill>
                <a:latin typeface="Arial"/>
                <a:ea typeface="DejaVu Sans"/>
              </a:rPr>
              <a:t>th</a:t>
            </a:r>
            <a:r>
              <a:rPr lang="en-IE" sz="3200" b="0" strike="noStrike" spc="-1" dirty="0">
                <a:solidFill>
                  <a:srgbClr val="000000"/>
                </a:solidFill>
                <a:latin typeface="Arial"/>
                <a:ea typeface="DejaVu Sans"/>
              </a:rPr>
              <a:t> of May 1330-1530</a:t>
            </a:r>
            <a:endParaRPr lang="en-US" sz="3200" b="0" strike="noStrike" spc="-1" dirty="0">
              <a:solidFill>
                <a:srgbClr val="000000"/>
              </a:solidFill>
              <a:latin typeface="Arial"/>
            </a:endParaRPr>
          </a:p>
          <a:p>
            <a:pPr marL="1013760" lvl="2" indent="-32940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Continue working on comments</a:t>
            </a:r>
            <a:endParaRPr lang="en-US" sz="3200" b="0" strike="noStrike" spc="-1" dirty="0">
              <a:solidFill>
                <a:srgbClr val="000000"/>
              </a:solidFill>
              <a:latin typeface="Arial"/>
            </a:endParaRPr>
          </a:p>
          <a:p>
            <a:pPr marL="676080" indent="-49788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Wednesday 16</a:t>
            </a:r>
            <a:r>
              <a:rPr lang="en-IE" sz="3200" b="0" strike="noStrike" spc="-1" baseline="33000" dirty="0">
                <a:solidFill>
                  <a:srgbClr val="000000"/>
                </a:solidFill>
                <a:latin typeface="Arial"/>
                <a:ea typeface="DejaVu Sans"/>
              </a:rPr>
              <a:t>th</a:t>
            </a:r>
            <a:r>
              <a:rPr lang="en-IE" sz="3200" b="0" strike="noStrike" spc="-1" dirty="0">
                <a:solidFill>
                  <a:srgbClr val="000000"/>
                </a:solidFill>
                <a:latin typeface="Arial"/>
                <a:ea typeface="DejaVu Sans"/>
              </a:rPr>
              <a:t> of May 1330-1530</a:t>
            </a:r>
            <a:endParaRPr lang="en-US" sz="3200" b="0" strike="noStrike" spc="-1" dirty="0">
              <a:solidFill>
                <a:srgbClr val="000000"/>
              </a:solidFill>
              <a:latin typeface="Arial"/>
            </a:endParaRPr>
          </a:p>
          <a:p>
            <a:pPr marL="1013760" lvl="2" indent="-32940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Finish on working on comment responses</a:t>
            </a:r>
            <a:endParaRPr lang="en-US" sz="3200" b="0" strike="noStrike" spc="-1" dirty="0">
              <a:solidFill>
                <a:srgbClr val="000000"/>
              </a:solidFill>
              <a:latin typeface="Arial"/>
            </a:endParaRPr>
          </a:p>
          <a:p>
            <a:pPr marL="1013760" lvl="2" indent="-32940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Closing report</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3167448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126</a:t>
            </a:fld>
            <a:endParaRPr lang="en-US" dirty="0"/>
          </a:p>
        </p:txBody>
      </p:sp>
      <p:sp>
        <p:nvSpPr>
          <p:cNvPr id="2" name="CustomShape 1">
            <a:extLst>
              <a:ext uri="{FF2B5EF4-FFF2-40B4-BE49-F238E27FC236}">
                <a16:creationId xmlns:a16="http://schemas.microsoft.com/office/drawing/2014/main" id="{DD74392A-3FC7-45B8-97CE-5B3C25FCEA31}"/>
              </a:ext>
            </a:extLst>
          </p:cNvPr>
          <p:cNvSpPr/>
          <p:nvPr/>
        </p:nvSpPr>
        <p:spPr>
          <a:xfrm>
            <a:off x="457200" y="273600"/>
            <a:ext cx="8219520" cy="1135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PARs</a:t>
            </a:r>
            <a:endParaRPr lang="en-US" sz="44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E6516552-E1D8-91B1-ED08-3D7785A85A99}"/>
              </a:ext>
            </a:extLst>
          </p:cNvPr>
          <p:cNvSpPr/>
          <p:nvPr/>
        </p:nvSpPr>
        <p:spPr>
          <a:xfrm>
            <a:off x="457200" y="1604520"/>
            <a:ext cx="8219880" cy="3967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There is two PARs of interest</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Ascon cipher algorithms for 802.15.4</a:t>
            </a:r>
            <a:endParaRPr lang="en-US" sz="3200" b="0" strike="noStrike" spc="-1">
              <a:solidFill>
                <a:srgbClr val="000000"/>
              </a:solidFill>
              <a:latin typeface="Arial"/>
            </a:endParaRPr>
          </a:p>
          <a:p>
            <a:pPr marL="648000" lvl="2"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TG4ae</a:t>
            </a:r>
            <a:endParaRPr lang="en-US" sz="3200" b="0" strike="noStrike" spc="-1">
              <a:solidFill>
                <a:srgbClr val="000000"/>
              </a:solidFill>
              <a:latin typeface="Arial"/>
            </a:endParaRPr>
          </a:p>
          <a:p>
            <a:pPr marL="432000" lvl="1"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EDHOC KMP for 802.15.9</a:t>
            </a:r>
            <a:endParaRPr lang="en-US" sz="3200" b="0" strike="noStrike" spc="-1">
              <a:solidFill>
                <a:srgbClr val="000000"/>
              </a:solidFill>
              <a:latin typeface="Arial"/>
            </a:endParaRPr>
          </a:p>
          <a:p>
            <a:pPr marL="648000" lvl="2"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TG9a</a:t>
            </a:r>
            <a:endParaRPr lang="en-US" sz="3200" b="0" strike="noStrike" spc="-1">
              <a:solidFill>
                <a:srgbClr val="000000"/>
              </a:solidFill>
              <a:latin typeface="Arial"/>
            </a:endParaRPr>
          </a:p>
        </p:txBody>
      </p:sp>
    </p:spTree>
    <p:extLst>
      <p:ext uri="{BB962C8B-B14F-4D97-AF65-F5344CB8AC3E}">
        <p14:creationId xmlns:p14="http://schemas.microsoft.com/office/powerpoint/2010/main" val="16704738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127</a:t>
            </a:fld>
            <a:endParaRPr lang="en-US" dirty="0"/>
          </a:p>
        </p:txBody>
      </p:sp>
      <p:sp>
        <p:nvSpPr>
          <p:cNvPr id="2" name="CustomShape 5">
            <a:extLst>
              <a:ext uri="{FF2B5EF4-FFF2-40B4-BE49-F238E27FC236}">
                <a16:creationId xmlns:a16="http://schemas.microsoft.com/office/drawing/2014/main" id="{357EA72B-0C78-C536-818B-E1E2B654C98E}"/>
              </a:ext>
            </a:extLst>
          </p:cNvPr>
          <p:cNvSpPr/>
          <p:nvPr/>
        </p:nvSpPr>
        <p:spPr>
          <a:xfrm>
            <a:off x="457200" y="273600"/>
            <a:ext cx="8219520" cy="1135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Ascon</a:t>
            </a:r>
            <a:endParaRPr lang="en-US" sz="4400" b="0" strike="noStrike" spc="-1" dirty="0">
              <a:solidFill>
                <a:srgbClr val="000000"/>
              </a:solidFill>
              <a:latin typeface="Arial"/>
            </a:endParaRPr>
          </a:p>
        </p:txBody>
      </p:sp>
      <p:sp>
        <p:nvSpPr>
          <p:cNvPr id="3" name="CustomShape 6">
            <a:extLst>
              <a:ext uri="{FF2B5EF4-FFF2-40B4-BE49-F238E27FC236}">
                <a16:creationId xmlns:a16="http://schemas.microsoft.com/office/drawing/2014/main" id="{599419DD-5AFD-D7B3-FDA7-BBF0783E3131}"/>
              </a:ext>
            </a:extLst>
          </p:cNvPr>
          <p:cNvSpPr/>
          <p:nvPr/>
        </p:nvSpPr>
        <p:spPr>
          <a:xfrm>
            <a:off x="457200" y="1604520"/>
            <a:ext cx="8219880" cy="3967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70000" lnSpcReduction="20000"/>
          </a:bodyPr>
          <a:lstStyle/>
          <a:p>
            <a:pPr marL="302400" indent="-2242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Ascon is lightweight crypto algorithm and would be quite suitable for 802.15.4 use. </a:t>
            </a:r>
            <a:endParaRPr lang="en-US" sz="3200" b="0" strike="noStrike" spc="-1">
              <a:solidFill>
                <a:srgbClr val="000000"/>
              </a:solidFill>
              <a:latin typeface="Arial"/>
            </a:endParaRPr>
          </a:p>
          <a:p>
            <a:pPr marL="302400" lvl="1" indent="-151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It is AEAD algorithm, uses 128-bit nonce etc, thus can be quite easily added to the 802.15.4 which uses same construct.</a:t>
            </a:r>
            <a:endParaRPr lang="en-US" sz="3200" b="0" strike="noStrike" spc="-1">
              <a:solidFill>
                <a:srgbClr val="000000"/>
              </a:solidFill>
              <a:latin typeface="Arial"/>
            </a:endParaRPr>
          </a:p>
          <a:p>
            <a:pPr marL="302400" lvl="1" indent="-151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Two versions Ascon-128 and Ascon-128a, most likely we want to pick one (more efficient Ascon-128a?)</a:t>
            </a:r>
            <a:endParaRPr lang="en-US" sz="3200" b="0" strike="noStrike" spc="-1">
              <a:solidFill>
                <a:srgbClr val="000000"/>
              </a:solidFill>
              <a:latin typeface="Arial"/>
            </a:endParaRPr>
          </a:p>
          <a:p>
            <a:pPr marL="302400" lvl="1" indent="-151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Does not currently support 32-bit tags in standard, that needs to be added.</a:t>
            </a:r>
            <a:endParaRPr lang="en-US" sz="3200" b="0" strike="noStrike" spc="-1">
              <a:solidFill>
                <a:srgbClr val="000000"/>
              </a:solidFill>
              <a:latin typeface="Arial"/>
            </a:endParaRPr>
          </a:p>
          <a:p>
            <a:pPr marL="302400" lvl="1" indent="-151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Also supports hashing, PRF etc, but those are not yet used in 802.15.4.</a:t>
            </a:r>
            <a:endParaRPr lang="en-US" sz="3200" b="0" strike="noStrike" spc="-1">
              <a:solidFill>
                <a:srgbClr val="000000"/>
              </a:solidFill>
              <a:latin typeface="Arial"/>
            </a:endParaRPr>
          </a:p>
        </p:txBody>
      </p:sp>
    </p:spTree>
    <p:extLst>
      <p:ext uri="{BB962C8B-B14F-4D97-AF65-F5344CB8AC3E}">
        <p14:creationId xmlns:p14="http://schemas.microsoft.com/office/powerpoint/2010/main" val="18036426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128</a:t>
            </a:fld>
            <a:endParaRPr lang="en-US" dirty="0"/>
          </a:p>
        </p:txBody>
      </p:sp>
      <p:sp>
        <p:nvSpPr>
          <p:cNvPr id="2" name="CustomShape 7">
            <a:extLst>
              <a:ext uri="{FF2B5EF4-FFF2-40B4-BE49-F238E27FC236}">
                <a16:creationId xmlns:a16="http://schemas.microsoft.com/office/drawing/2014/main" id="{4E4DF89B-EDEC-7153-CFCC-EC68C1A587DE}"/>
              </a:ext>
            </a:extLst>
          </p:cNvPr>
          <p:cNvSpPr/>
          <p:nvPr/>
        </p:nvSpPr>
        <p:spPr>
          <a:xfrm>
            <a:off x="457200" y="273600"/>
            <a:ext cx="8219520" cy="1135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TG4ae Ascon</a:t>
            </a:r>
            <a:endParaRPr lang="en-US" sz="4400" b="0" strike="noStrike" spc="-1" dirty="0">
              <a:solidFill>
                <a:srgbClr val="000000"/>
              </a:solidFill>
              <a:latin typeface="Arial"/>
            </a:endParaRPr>
          </a:p>
        </p:txBody>
      </p:sp>
      <p:sp>
        <p:nvSpPr>
          <p:cNvPr id="3" name="CustomShape 8">
            <a:extLst>
              <a:ext uri="{FF2B5EF4-FFF2-40B4-BE49-F238E27FC236}">
                <a16:creationId xmlns:a16="http://schemas.microsoft.com/office/drawing/2014/main" id="{E926641B-B197-E8F1-C5D9-B8B0F763035B}"/>
              </a:ext>
            </a:extLst>
          </p:cNvPr>
          <p:cNvSpPr/>
          <p:nvPr/>
        </p:nvSpPr>
        <p:spPr>
          <a:xfrm>
            <a:off x="457200" y="1604520"/>
            <a:ext cx="8219880" cy="3967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4000" lnSpcReduction="20000"/>
          </a:bodyPr>
          <a:lstStyle/>
          <a:p>
            <a:pPr marL="362880" indent="-2674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IEEE Std 802.15.4 amendment that adds Ascon to the 802.15.4.</a:t>
            </a:r>
            <a:endParaRPr lang="en-US" sz="3200" b="0" strike="noStrike" spc="-1">
              <a:solidFill>
                <a:srgbClr val="000000"/>
              </a:solidFill>
              <a:latin typeface="Arial"/>
            </a:endParaRPr>
          </a:p>
          <a:p>
            <a:pPr marL="362880" indent="-2674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Changes needed:</a:t>
            </a:r>
            <a:endParaRPr lang="en-US" sz="3200" b="0" strike="noStrike" spc="-1">
              <a:solidFill>
                <a:srgbClr val="000000"/>
              </a:solidFill>
              <a:latin typeface="Arial"/>
            </a:endParaRPr>
          </a:p>
          <a:p>
            <a:pPr marL="362880" lvl="1" indent="-1814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Add Ascon to secAeadAlgorithm assignment table.</a:t>
            </a:r>
            <a:endParaRPr lang="en-US" sz="3200" b="0" strike="noStrike" spc="-1">
              <a:solidFill>
                <a:srgbClr val="000000"/>
              </a:solidFill>
              <a:latin typeface="Arial"/>
            </a:endParaRPr>
          </a:p>
          <a:p>
            <a:pPr marL="362880" lvl="1" indent="-1814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Create annex to describe how Ascon is used, most likely very short just refer to the external references.</a:t>
            </a:r>
            <a:endParaRPr lang="en-US" sz="3200" b="0" strike="noStrike" spc="-1">
              <a:solidFill>
                <a:srgbClr val="000000"/>
              </a:solidFill>
              <a:latin typeface="Arial"/>
            </a:endParaRPr>
          </a:p>
          <a:p>
            <a:pPr marL="362880" lvl="1" indent="-1814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Create annex to provide test vectors similar to Annex C.</a:t>
            </a:r>
            <a:endParaRPr lang="en-US" sz="3200" b="0" strike="noStrike" spc="-1">
              <a:solidFill>
                <a:srgbClr val="000000"/>
              </a:solidFill>
              <a:latin typeface="Arial"/>
            </a:endParaRPr>
          </a:p>
        </p:txBody>
      </p:sp>
    </p:spTree>
    <p:extLst>
      <p:ext uri="{BB962C8B-B14F-4D97-AF65-F5344CB8AC3E}">
        <p14:creationId xmlns:p14="http://schemas.microsoft.com/office/powerpoint/2010/main" val="13737645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129</a:t>
            </a:fld>
            <a:endParaRPr lang="en-US" dirty="0"/>
          </a:p>
        </p:txBody>
      </p:sp>
      <p:sp>
        <p:nvSpPr>
          <p:cNvPr id="2" name="CustomShape 9">
            <a:extLst>
              <a:ext uri="{FF2B5EF4-FFF2-40B4-BE49-F238E27FC236}">
                <a16:creationId xmlns:a16="http://schemas.microsoft.com/office/drawing/2014/main" id="{DAACFF49-5367-8CE0-6EE6-E596B189B271}"/>
              </a:ext>
            </a:extLst>
          </p:cNvPr>
          <p:cNvSpPr/>
          <p:nvPr/>
        </p:nvSpPr>
        <p:spPr>
          <a:xfrm>
            <a:off x="457200" y="273600"/>
            <a:ext cx="8219520" cy="1135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EDHOC</a:t>
            </a:r>
            <a:endParaRPr lang="en-US" sz="4400" b="0" strike="noStrike" spc="-1" dirty="0">
              <a:solidFill>
                <a:srgbClr val="000000"/>
              </a:solidFill>
              <a:latin typeface="Arial"/>
            </a:endParaRPr>
          </a:p>
        </p:txBody>
      </p:sp>
      <p:sp>
        <p:nvSpPr>
          <p:cNvPr id="3" name="CustomShape 11">
            <a:extLst>
              <a:ext uri="{FF2B5EF4-FFF2-40B4-BE49-F238E27FC236}">
                <a16:creationId xmlns:a16="http://schemas.microsoft.com/office/drawing/2014/main" id="{1C4873FA-0DD7-D378-ACE6-5581ECCFDCCB}"/>
              </a:ext>
            </a:extLst>
          </p:cNvPr>
          <p:cNvSpPr/>
          <p:nvPr/>
        </p:nvSpPr>
        <p:spPr>
          <a:xfrm>
            <a:off x="457200" y="1604520"/>
            <a:ext cx="8219880" cy="3967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EDHOC is lightweight key management protocol.</a:t>
            </a:r>
            <a:endParaRPr lang="en-US" sz="3200" b="0" strike="noStrike" spc="-1">
              <a:solidFill>
                <a:srgbClr val="000000"/>
              </a:solidFill>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Provides mutual authentication, forward secrecy and identity protection.</a:t>
            </a:r>
            <a:endParaRPr lang="en-US" sz="3200" b="0" strike="noStrike" spc="-1">
              <a:solidFill>
                <a:srgbClr val="000000"/>
              </a:solidFill>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Intended for usage in constrained scenarios.</a:t>
            </a:r>
            <a:endParaRPr lang="en-US" sz="3200" b="0" strike="noStrike" spc="-1">
              <a:solidFill>
                <a:srgbClr val="000000"/>
              </a:solidFill>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Three messages, small message sizes.</a:t>
            </a:r>
            <a:endParaRPr lang="en-US" sz="3200" b="0" strike="noStrike" spc="-1">
              <a:solidFill>
                <a:srgbClr val="000000"/>
              </a:solidFill>
              <a:latin typeface="Arial"/>
            </a:endParaRPr>
          </a:p>
        </p:txBody>
      </p:sp>
    </p:spTree>
    <p:extLst>
      <p:ext uri="{BB962C8B-B14F-4D97-AF65-F5344CB8AC3E}">
        <p14:creationId xmlns:p14="http://schemas.microsoft.com/office/powerpoint/2010/main" val="174081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(NG-SUN PHY)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130</a:t>
            </a:fld>
            <a:endParaRPr lang="en-US" dirty="0"/>
          </a:p>
        </p:txBody>
      </p:sp>
      <p:sp>
        <p:nvSpPr>
          <p:cNvPr id="2" name="CustomShape 10">
            <a:extLst>
              <a:ext uri="{FF2B5EF4-FFF2-40B4-BE49-F238E27FC236}">
                <a16:creationId xmlns:a16="http://schemas.microsoft.com/office/drawing/2014/main" id="{B17F5741-661E-7A65-C1D1-4BD337FFA4FC}"/>
              </a:ext>
            </a:extLst>
          </p:cNvPr>
          <p:cNvSpPr/>
          <p:nvPr/>
        </p:nvSpPr>
        <p:spPr>
          <a:xfrm>
            <a:off x="457200" y="273600"/>
            <a:ext cx="8219520" cy="1135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TG9a EDHOC</a:t>
            </a:r>
            <a:endParaRPr lang="en-US" sz="4400" b="0" strike="noStrike" spc="-1" dirty="0">
              <a:solidFill>
                <a:srgbClr val="000000"/>
              </a:solidFill>
              <a:latin typeface="Arial"/>
            </a:endParaRPr>
          </a:p>
        </p:txBody>
      </p:sp>
      <p:sp>
        <p:nvSpPr>
          <p:cNvPr id="3" name="CustomShape 12">
            <a:extLst>
              <a:ext uri="{FF2B5EF4-FFF2-40B4-BE49-F238E27FC236}">
                <a16:creationId xmlns:a16="http://schemas.microsoft.com/office/drawing/2014/main" id="{E6C889CF-70BF-8DC3-0444-DAD61BB8D444}"/>
              </a:ext>
            </a:extLst>
          </p:cNvPr>
          <p:cNvSpPr/>
          <p:nvPr/>
        </p:nvSpPr>
        <p:spPr>
          <a:xfrm>
            <a:off x="457200" y="1604520"/>
            <a:ext cx="8219880" cy="3967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7000"/>
          </a:bodyPr>
          <a:lstStyle/>
          <a:p>
            <a:pPr marL="375840" indent="-277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IEEE Std 802.15.9 amendment that adds EDHOC to 802.15.9.</a:t>
            </a:r>
            <a:endParaRPr lang="en-US" sz="3200" b="0" strike="noStrike" spc="-1">
              <a:solidFill>
                <a:srgbClr val="000000"/>
              </a:solidFill>
              <a:latin typeface="Arial"/>
            </a:endParaRPr>
          </a:p>
          <a:p>
            <a:pPr marL="375840" indent="-277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Allocate new KMP ID value for 802.15.9. </a:t>
            </a:r>
            <a:endParaRPr lang="en-US" sz="3200" b="0" strike="noStrike" spc="-1">
              <a:solidFill>
                <a:srgbClr val="000000"/>
              </a:solidFill>
              <a:latin typeface="Arial"/>
            </a:endParaRPr>
          </a:p>
          <a:p>
            <a:pPr marL="375840" indent="-277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Add new Annex that defines how EDHOC is used inside 802.15.4 frames. Needs to define how keys are derived, and how the keys are identified. </a:t>
            </a:r>
            <a:endParaRPr lang="en-US" sz="3200" b="0" strike="noStrike" spc="-1">
              <a:solidFill>
                <a:srgbClr val="000000"/>
              </a:solidFill>
              <a:latin typeface="Arial"/>
            </a:endParaRPr>
          </a:p>
          <a:p>
            <a:pPr marL="375840" indent="-2772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Not sure if there is a way to transport broadcast and/or multicast keys.</a:t>
            </a:r>
            <a:endParaRPr lang="en-US" sz="3200" b="0" strike="noStrike" spc="-1">
              <a:solidFill>
                <a:srgbClr val="000000"/>
              </a:solidFill>
              <a:latin typeface="Arial"/>
            </a:endParaRPr>
          </a:p>
        </p:txBody>
      </p:sp>
    </p:spTree>
    <p:extLst>
      <p:ext uri="{BB962C8B-B14F-4D97-AF65-F5344CB8AC3E}">
        <p14:creationId xmlns:p14="http://schemas.microsoft.com/office/powerpoint/2010/main" val="41244730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131</a:t>
            </a:fld>
            <a:endParaRPr lang="en-US" dirty="0"/>
          </a:p>
        </p:txBody>
      </p:sp>
      <p:sp>
        <p:nvSpPr>
          <p:cNvPr id="2" name="TextShape 3">
            <a:extLst>
              <a:ext uri="{FF2B5EF4-FFF2-40B4-BE49-F238E27FC236}">
                <a16:creationId xmlns:a16="http://schemas.microsoft.com/office/drawing/2014/main" id="{9455B9D5-C091-6639-1F47-1B0763DF5ABA}"/>
              </a:ext>
            </a:extLst>
          </p:cNvPr>
          <p:cNvSpPr/>
          <p:nvPr/>
        </p:nvSpPr>
        <p:spPr>
          <a:xfrm>
            <a:off x="457200" y="273600"/>
            <a:ext cx="8223120" cy="113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PAR and CSD</a:t>
            </a:r>
            <a:endParaRPr lang="en-US" sz="4400" b="0" strike="noStrike" spc="-1" dirty="0">
              <a:solidFill>
                <a:srgbClr val="000000"/>
              </a:solidFill>
              <a:latin typeface="Arial"/>
            </a:endParaRPr>
          </a:p>
        </p:txBody>
      </p:sp>
      <p:sp>
        <p:nvSpPr>
          <p:cNvPr id="3" name="PlaceHolder 1">
            <a:extLst>
              <a:ext uri="{FF2B5EF4-FFF2-40B4-BE49-F238E27FC236}">
                <a16:creationId xmlns:a16="http://schemas.microsoft.com/office/drawing/2014/main" id="{53CB04FF-2C12-C148-1366-233BC825691C}"/>
              </a:ext>
            </a:extLst>
          </p:cNvPr>
          <p:cNvSpPr txBox="1">
            <a:spLocks/>
          </p:cNvSpPr>
          <p:nvPr/>
        </p:nvSpPr>
        <p:spPr bwMode="auto">
          <a:xfrm>
            <a:off x="457200" y="1604520"/>
            <a:ext cx="8226000" cy="397404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216000" indent="-216000">
              <a:spcBef>
                <a:spcPts val="1417"/>
              </a:spcBef>
              <a:buClr>
                <a:srgbClr val="000000"/>
              </a:buClr>
              <a:buSzPct val="45000"/>
              <a:buFont typeface="DejaVu Sans"/>
              <a:buChar char="●"/>
            </a:pPr>
            <a:r>
              <a:rPr lang="en-US" sz="3200" kern="0" spc="-1">
                <a:solidFill>
                  <a:srgbClr val="000000"/>
                </a:solidFill>
                <a:latin typeface="Arial"/>
              </a:rPr>
              <a:t>Finished creating PAR and CSD for TG9a.</a:t>
            </a:r>
          </a:p>
          <a:p>
            <a:pPr marL="432000" lvl="1" indent="-216000">
              <a:spcBef>
                <a:spcPts val="1134"/>
              </a:spcBef>
              <a:buClr>
                <a:srgbClr val="000000"/>
              </a:buClr>
              <a:buSzPct val="45000"/>
              <a:buFont typeface="DejaVu Sans"/>
              <a:buChar char="●"/>
            </a:pPr>
            <a:r>
              <a:rPr lang="en-US" sz="3200" kern="0" spc="-1">
                <a:solidFill>
                  <a:srgbClr val="000000"/>
                </a:solidFill>
                <a:latin typeface="Arial"/>
              </a:rPr>
              <a:t>PAR: 15-24-0284-01</a:t>
            </a:r>
          </a:p>
          <a:p>
            <a:pPr marL="432000" lvl="1" indent="-216000">
              <a:spcBef>
                <a:spcPts val="1134"/>
              </a:spcBef>
              <a:buClr>
                <a:srgbClr val="000000"/>
              </a:buClr>
              <a:buSzPct val="45000"/>
              <a:buFont typeface="DejaVu Sans"/>
              <a:buChar char="●"/>
            </a:pPr>
            <a:r>
              <a:rPr lang="en-US" sz="3200" kern="0" spc="-1">
                <a:solidFill>
                  <a:srgbClr val="000000"/>
                </a:solidFill>
                <a:latin typeface="Arial"/>
              </a:rPr>
              <a:t>CSD: 15-24-0286-03</a:t>
            </a:r>
          </a:p>
          <a:p>
            <a:pPr marL="216000" indent="-216000">
              <a:spcBef>
                <a:spcPts val="1417"/>
              </a:spcBef>
              <a:buClr>
                <a:srgbClr val="000000"/>
              </a:buClr>
              <a:buSzPct val="45000"/>
              <a:buFont typeface="DejaVu Sans"/>
              <a:buChar char="●"/>
            </a:pPr>
            <a:r>
              <a:rPr lang="en-US" sz="3200" kern="0" spc="-1">
                <a:solidFill>
                  <a:srgbClr val="000000"/>
                </a:solidFill>
                <a:latin typeface="Arial"/>
              </a:rPr>
              <a:t>Finished creating PAR and CSD for TG4ae.</a:t>
            </a:r>
          </a:p>
          <a:p>
            <a:pPr marL="432000" lvl="1" indent="-216000">
              <a:spcBef>
                <a:spcPts val="1134"/>
              </a:spcBef>
              <a:buClr>
                <a:srgbClr val="000000"/>
              </a:buClr>
              <a:buSzPct val="45000"/>
              <a:buFont typeface="DejaVu Sans"/>
              <a:buChar char="●"/>
            </a:pPr>
            <a:r>
              <a:rPr lang="en-US" sz="3200" kern="0" spc="-1">
                <a:solidFill>
                  <a:srgbClr val="000000"/>
                </a:solidFill>
                <a:latin typeface="Arial"/>
              </a:rPr>
              <a:t>PAR: 15-24-0267-02</a:t>
            </a:r>
          </a:p>
          <a:p>
            <a:pPr marL="432000" lvl="1" indent="-216000">
              <a:spcBef>
                <a:spcPts val="1134"/>
              </a:spcBef>
              <a:buClr>
                <a:srgbClr val="000000"/>
              </a:buClr>
              <a:buSzPct val="45000"/>
              <a:buFont typeface="DejaVu Sans"/>
              <a:buChar char="●"/>
            </a:pPr>
            <a:r>
              <a:rPr lang="en-US" sz="3200" kern="0" spc="-1">
                <a:solidFill>
                  <a:srgbClr val="000000"/>
                </a:solidFill>
                <a:latin typeface="Arial"/>
              </a:rPr>
              <a:t>CSD: 15-24-0268-02</a:t>
            </a:r>
          </a:p>
        </p:txBody>
      </p:sp>
    </p:spTree>
    <p:extLst>
      <p:ext uri="{BB962C8B-B14F-4D97-AF65-F5344CB8AC3E}">
        <p14:creationId xmlns:p14="http://schemas.microsoft.com/office/powerpoint/2010/main" val="10005119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132</a:t>
            </a:fld>
            <a:endParaRPr lang="en-US" dirty="0"/>
          </a:p>
        </p:txBody>
      </p:sp>
      <p:sp>
        <p:nvSpPr>
          <p:cNvPr id="2" name="CustomShape 13">
            <a:extLst>
              <a:ext uri="{FF2B5EF4-FFF2-40B4-BE49-F238E27FC236}">
                <a16:creationId xmlns:a16="http://schemas.microsoft.com/office/drawing/2014/main" id="{216744CE-5A10-9D74-376A-9A193ABC7335}"/>
              </a:ext>
            </a:extLst>
          </p:cNvPr>
          <p:cNvSpPr/>
          <p:nvPr/>
        </p:nvSpPr>
        <p:spPr>
          <a:xfrm>
            <a:off x="457200" y="2895600"/>
            <a:ext cx="8225280" cy="3257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b="0" i="1" strike="noStrike" spc="-1" dirty="0">
                <a:solidFill>
                  <a:srgbClr val="000000"/>
                </a:solidFill>
                <a:latin typeface="Arial"/>
                <a:ea typeface="DejaVu Sans"/>
              </a:rPr>
              <a:t>Request that the responses to received PAR and CSD review comments contained in document 15-24-0382-02 be approved for submission to the LMSC. The 802.15 working group chair and technical editor are authorized to make additional modifications to the responses as needed.</a:t>
            </a: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Moved by: </a:t>
            </a:r>
            <a:r>
              <a:rPr lang="en-US" sz="2000" b="0" strike="noStrike" spc="-1" dirty="0" err="1">
                <a:solidFill>
                  <a:srgbClr val="000000"/>
                </a:solidFill>
                <a:latin typeface="Arial"/>
                <a:ea typeface="DejaVu Sans"/>
              </a:rPr>
              <a:t>Tero</a:t>
            </a:r>
            <a:r>
              <a:rPr lang="en-US" sz="2000" b="0" strike="noStrike" spc="-1" dirty="0">
                <a:solidFill>
                  <a:srgbClr val="000000"/>
                </a:solidFill>
                <a:latin typeface="Arial"/>
                <a:ea typeface="DejaVu Sans"/>
              </a:rPr>
              <a:t> </a:t>
            </a:r>
            <a:r>
              <a:rPr lang="en-US" sz="2000" b="0" strike="noStrike" spc="-1" dirty="0" err="1">
                <a:solidFill>
                  <a:srgbClr val="000000"/>
                </a:solidFill>
                <a:latin typeface="Arial"/>
                <a:ea typeface="DejaVu Sans"/>
              </a:rPr>
              <a:t>Kivinen</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Seconded by: Phil Beecher</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Result: </a:t>
            </a:r>
            <a:endParaRPr lang="en-US" sz="2000" b="0" strike="noStrike" spc="-1" dirty="0">
              <a:solidFill>
                <a:srgbClr val="000000"/>
              </a:solidFill>
              <a:latin typeface="Arial"/>
            </a:endParaRPr>
          </a:p>
        </p:txBody>
      </p:sp>
      <p:sp>
        <p:nvSpPr>
          <p:cNvPr id="3" name="PlaceHolder 1">
            <a:extLst>
              <a:ext uri="{FF2B5EF4-FFF2-40B4-BE49-F238E27FC236}">
                <a16:creationId xmlns:a16="http://schemas.microsoft.com/office/drawing/2014/main" id="{A30D3BAA-1F35-50FC-CB5A-4E2F29B43893}"/>
              </a:ext>
            </a:extLst>
          </p:cNvPr>
          <p:cNvSpPr txBox="1">
            <a:spLocks/>
          </p:cNvSpPr>
          <p:nvPr/>
        </p:nvSpPr>
        <p:spPr bwMode="auto">
          <a:xfrm>
            <a:off x="228600" y="614520"/>
            <a:ext cx="8686080" cy="19000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tabLst>
                <a:tab pos="0" algn="l"/>
              </a:tabLst>
            </a:pPr>
            <a:r>
              <a:rPr lang="en-US" sz="4400" kern="0" spc="-1" dirty="0">
                <a:solidFill>
                  <a:srgbClr val="000000"/>
                </a:solidFill>
                <a:latin typeface="Arial"/>
                <a:ea typeface="Noto Sans CJK SC"/>
              </a:rPr>
              <a:t>WG motion: WG </a:t>
            </a:r>
            <a:r>
              <a:rPr lang="en-US" sz="4000" kern="0" spc="-1" dirty="0">
                <a:solidFill>
                  <a:srgbClr val="000000"/>
                </a:solidFill>
                <a:latin typeface="Arial"/>
                <a:ea typeface="Noto Sans CJK SC"/>
              </a:rPr>
              <a:t>approval of comment responses for PAR and CSD</a:t>
            </a:r>
            <a:endParaRPr lang="en-US" sz="4000" kern="0" spc="-1" dirty="0">
              <a:solidFill>
                <a:srgbClr val="000000"/>
              </a:solidFill>
              <a:latin typeface="Arial"/>
            </a:endParaRPr>
          </a:p>
        </p:txBody>
      </p:sp>
    </p:spTree>
    <p:extLst>
      <p:ext uri="{BB962C8B-B14F-4D97-AF65-F5344CB8AC3E}">
        <p14:creationId xmlns:p14="http://schemas.microsoft.com/office/powerpoint/2010/main" val="26892249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133</a:t>
            </a:fld>
            <a:endParaRPr lang="en-US" dirty="0"/>
          </a:p>
        </p:txBody>
      </p:sp>
      <p:sp>
        <p:nvSpPr>
          <p:cNvPr id="2" name="PlaceHolder 1">
            <a:extLst>
              <a:ext uri="{FF2B5EF4-FFF2-40B4-BE49-F238E27FC236}">
                <a16:creationId xmlns:a16="http://schemas.microsoft.com/office/drawing/2014/main" id="{35C5D081-C8B7-E95C-694A-A9708639AF7E}"/>
              </a:ext>
            </a:extLst>
          </p:cNvPr>
          <p:cNvSpPr txBox="1">
            <a:spLocks/>
          </p:cNvSpPr>
          <p:nvPr/>
        </p:nvSpPr>
        <p:spPr bwMode="auto">
          <a:xfrm>
            <a:off x="457200" y="273600"/>
            <a:ext cx="8228880" cy="114444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400" kern="0" spc="-1">
                <a:solidFill>
                  <a:srgbClr val="000000"/>
                </a:solidFill>
                <a:latin typeface="Arial"/>
              </a:rPr>
              <a:t>Comment responses</a:t>
            </a:r>
            <a:endParaRPr lang="en-US" sz="4400" kern="0" spc="-1" dirty="0">
              <a:solidFill>
                <a:srgbClr val="000000"/>
              </a:solidFill>
              <a:latin typeface="Arial"/>
            </a:endParaRPr>
          </a:p>
        </p:txBody>
      </p:sp>
      <p:sp>
        <p:nvSpPr>
          <p:cNvPr id="3" name="PlaceHolder 2">
            <a:extLst>
              <a:ext uri="{FF2B5EF4-FFF2-40B4-BE49-F238E27FC236}">
                <a16:creationId xmlns:a16="http://schemas.microsoft.com/office/drawing/2014/main" id="{06C5A93E-5053-3367-F947-3B85428C2FAC}"/>
              </a:ext>
            </a:extLst>
          </p:cNvPr>
          <p:cNvSpPr txBox="1">
            <a:spLocks/>
          </p:cNvSpPr>
          <p:nvPr/>
        </p:nvSpPr>
        <p:spPr bwMode="auto">
          <a:xfrm>
            <a:off x="457200" y="1604520"/>
            <a:ext cx="8229240" cy="39772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32000" indent="-324000">
              <a:spcBef>
                <a:spcPts val="1417"/>
              </a:spcBef>
              <a:buClr>
                <a:srgbClr val="000000"/>
              </a:buClr>
              <a:buSzPct val="45000"/>
              <a:buFont typeface="Wingdings" charset="2"/>
              <a:buChar char=""/>
            </a:pPr>
            <a:r>
              <a:rPr lang="en-US" sz="2400" kern="0" spc="-1" dirty="0">
                <a:solidFill>
                  <a:srgbClr val="000000"/>
                </a:solidFill>
                <a:latin typeface="Arial"/>
              </a:rPr>
              <a:t>Comment responses are in document </a:t>
            </a:r>
            <a:r>
              <a:rPr lang="en-US" sz="2400" u="sng" kern="0" spc="-1" dirty="0">
                <a:solidFill>
                  <a:srgbClr val="0000FF"/>
                </a:solidFill>
                <a:latin typeface="Arial"/>
                <a:hlinkClick r:id="rId2">
                  <a:extLst>
                    <a:ext uri="{A12FA001-AC4F-418D-AE19-62706E023703}">
                      <ahyp:hlinkClr xmlns:ahyp="http://schemas.microsoft.com/office/drawing/2018/hyperlinkcolor" val="tx"/>
                    </a:ext>
                  </a:extLst>
                </a:hlinkClick>
              </a:rPr>
              <a:t>15-24-0382-02</a:t>
            </a:r>
            <a:r>
              <a:rPr lang="en-US" sz="2400" kern="0" spc="-1" dirty="0">
                <a:solidFill>
                  <a:srgbClr val="000000"/>
                </a:solidFill>
                <a:latin typeface="Arial"/>
              </a:rPr>
              <a:t>.</a:t>
            </a:r>
          </a:p>
          <a:p>
            <a:pPr marL="432000" indent="-324000">
              <a:spcBef>
                <a:spcPts val="1417"/>
              </a:spcBef>
              <a:buClr>
                <a:srgbClr val="000000"/>
              </a:buClr>
              <a:buSzPct val="45000"/>
              <a:buFont typeface="Wingdings" charset="2"/>
              <a:buChar char=""/>
            </a:pPr>
            <a:r>
              <a:rPr lang="en-US" sz="2400" kern="0" spc="-1" dirty="0">
                <a:solidFill>
                  <a:srgbClr val="000000"/>
                </a:solidFill>
                <a:latin typeface="Arial"/>
              </a:rPr>
              <a:t>The slide responses are in document </a:t>
            </a:r>
            <a:r>
              <a:rPr lang="en-US" sz="2400" u="sng" kern="0" spc="-1" dirty="0">
                <a:solidFill>
                  <a:srgbClr val="0000FF"/>
                </a:solidFill>
                <a:latin typeface="Arial"/>
                <a:hlinkClick r:id="rId3">
                  <a:extLst>
                    <a:ext uri="{A12FA001-AC4F-418D-AE19-62706E023703}">
                      <ahyp:hlinkClr xmlns:ahyp="http://schemas.microsoft.com/office/drawing/2018/hyperlinkcolor" val="tx"/>
                    </a:ext>
                  </a:extLst>
                </a:hlinkClick>
              </a:rPr>
              <a:t>15-24-0406-00</a:t>
            </a:r>
            <a:r>
              <a:rPr lang="en-US" sz="2400" kern="0" spc="-1" dirty="0">
                <a:solidFill>
                  <a:srgbClr val="000000"/>
                </a:solidFill>
                <a:latin typeface="Arial"/>
              </a:rPr>
              <a:t>.</a:t>
            </a:r>
          </a:p>
        </p:txBody>
      </p:sp>
    </p:spTree>
    <p:extLst>
      <p:ext uri="{BB962C8B-B14F-4D97-AF65-F5344CB8AC3E}">
        <p14:creationId xmlns:p14="http://schemas.microsoft.com/office/powerpoint/2010/main" val="33676088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134</a:t>
            </a:fld>
            <a:endParaRPr lang="en-US" dirty="0"/>
          </a:p>
        </p:txBody>
      </p:sp>
      <p:sp>
        <p:nvSpPr>
          <p:cNvPr id="2" name="TextShape 1">
            <a:extLst>
              <a:ext uri="{FF2B5EF4-FFF2-40B4-BE49-F238E27FC236}">
                <a16:creationId xmlns:a16="http://schemas.microsoft.com/office/drawing/2014/main" id="{2F45C77F-6FBA-E4A9-0CCC-32363CE05FB3}"/>
              </a:ext>
            </a:extLst>
          </p:cNvPr>
          <p:cNvSpPr/>
          <p:nvPr/>
        </p:nvSpPr>
        <p:spPr>
          <a:xfrm>
            <a:off x="457200" y="273600"/>
            <a:ext cx="8453160" cy="113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Agenda for TG4ae and TG9a</a:t>
            </a:r>
            <a:endParaRPr lang="en-US" sz="4400" b="0" strike="noStrike" spc="-1" dirty="0">
              <a:solidFill>
                <a:srgbClr val="000000"/>
              </a:solidFill>
              <a:latin typeface="Arial"/>
            </a:endParaRPr>
          </a:p>
        </p:txBody>
      </p:sp>
      <p:sp>
        <p:nvSpPr>
          <p:cNvPr id="3" name="TextShape 4">
            <a:extLst>
              <a:ext uri="{FF2B5EF4-FFF2-40B4-BE49-F238E27FC236}">
                <a16:creationId xmlns:a16="http://schemas.microsoft.com/office/drawing/2014/main" id="{6812DDDD-E16C-54EA-045D-A9A936FA119B}"/>
              </a:ext>
            </a:extLst>
          </p:cNvPr>
          <p:cNvSpPr/>
          <p:nvPr/>
        </p:nvSpPr>
        <p:spPr>
          <a:xfrm>
            <a:off x="457200" y="1604520"/>
            <a:ext cx="8223120" cy="3971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September:</a:t>
            </a:r>
            <a:endParaRPr lang="en-US" sz="3200" b="0" strike="noStrike" spc="-1">
              <a:solidFill>
                <a:srgbClr val="000000"/>
              </a:solidFill>
              <a:latin typeface="Arial"/>
            </a:endParaRPr>
          </a:p>
          <a:p>
            <a:pPr marL="648000" lvl="2"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One session for each</a:t>
            </a:r>
            <a:endParaRPr lang="en-US" sz="3200" b="0" strike="noStrike" spc="-1">
              <a:solidFill>
                <a:srgbClr val="000000"/>
              </a:solidFill>
              <a:latin typeface="Arial"/>
            </a:endParaRPr>
          </a:p>
          <a:p>
            <a:pPr marL="648000" lvl="2"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Start working on the document</a:t>
            </a:r>
            <a:endParaRPr lang="en-US" sz="3200" b="0" strike="noStrike" spc="-1">
              <a:solidFill>
                <a:srgbClr val="000000"/>
              </a:solidFill>
              <a:latin typeface="Arial"/>
            </a:endParaRPr>
          </a:p>
        </p:txBody>
      </p:sp>
    </p:spTree>
    <p:extLst>
      <p:ext uri="{BB962C8B-B14F-4D97-AF65-F5344CB8AC3E}">
        <p14:creationId xmlns:p14="http://schemas.microsoft.com/office/powerpoint/2010/main" val="20279386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NG-OWC</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135</a:t>
            </a:fld>
            <a:endParaRPr lang="en-US" dirty="0"/>
          </a:p>
        </p:txBody>
      </p:sp>
    </p:spTree>
    <p:extLst>
      <p:ext uri="{BB962C8B-B14F-4D97-AF65-F5344CB8AC3E}">
        <p14:creationId xmlns:p14="http://schemas.microsoft.com/office/powerpoint/2010/main" val="1752661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136</a:t>
            </a:fld>
            <a:endParaRPr lang="en-US" dirty="0"/>
          </a:p>
        </p:txBody>
      </p:sp>
      <p:sp>
        <p:nvSpPr>
          <p:cNvPr id="3" name="Title 1">
            <a:extLst>
              <a:ext uri="{FF2B5EF4-FFF2-40B4-BE49-F238E27FC236}">
                <a16:creationId xmlns:a16="http://schemas.microsoft.com/office/drawing/2014/main" id="{A4174FB8-86C8-57D7-0580-950F853600D7}"/>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000" kern="0">
                <a:latin typeface="Times New Roman" panose="02020603050405020304" pitchFamily="18" charset="0"/>
                <a:cs typeface="Times New Roman" panose="02020603050405020304" pitchFamily="18" charset="0"/>
              </a:rPr>
              <a:t>Session Objectives</a:t>
            </a:r>
            <a:endParaRPr lang="en-US" sz="4000" kern="0" dirty="0">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FCCDC887-3AAD-7444-EC88-BF403DC6C41A}"/>
              </a:ext>
            </a:extLst>
          </p:cNvPr>
          <p:cNvSpPr txBox="1">
            <a:spLocks noChangeArrowheads="1"/>
          </p:cNvSpPr>
          <p:nvPr/>
        </p:nvSpPr>
        <p:spPr bwMode="auto">
          <a:xfrm>
            <a:off x="457200" y="1417638"/>
            <a:ext cx="8599140" cy="491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just"/>
            <a:r>
              <a:rPr lang="en-US" altLang="ja-JP" sz="2800" kern="0">
                <a:latin typeface="Times New Roman" panose="02020603050405020304" pitchFamily="18" charset="0"/>
                <a:cs typeface="Times New Roman" panose="02020603050405020304" pitchFamily="18" charset="0"/>
              </a:rPr>
              <a:t>Present eight contributions related to the future of next generation OWC technology</a:t>
            </a:r>
            <a:endParaRPr lang="en-US" altLang="ja-JP" sz="2800"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651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137</a:t>
            </a:fld>
            <a:endParaRPr lang="en-US" dirty="0"/>
          </a:p>
        </p:txBody>
      </p:sp>
      <p:sp>
        <p:nvSpPr>
          <p:cNvPr id="2" name="Title 1">
            <a:extLst>
              <a:ext uri="{FF2B5EF4-FFF2-40B4-BE49-F238E27FC236}">
                <a16:creationId xmlns:a16="http://schemas.microsoft.com/office/drawing/2014/main" id="{7CBDCB00-931E-3DDF-EA78-729D6B287C9F}"/>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000" kern="0">
                <a:latin typeface="Times New Roman" panose="02020603050405020304" pitchFamily="18" charset="0"/>
                <a:cs typeface="Times New Roman" panose="02020603050405020304" pitchFamily="18" charset="0"/>
              </a:rPr>
              <a:t>Session Schedule</a:t>
            </a:r>
            <a:endParaRPr lang="en-US" sz="4000" kern="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81F519D0-08AA-028F-E392-B0A51DC0D8D8}"/>
              </a:ext>
            </a:extLst>
          </p:cNvPr>
          <p:cNvSpPr txBox="1">
            <a:spLocks noChangeArrowheads="1"/>
          </p:cNvSpPr>
          <p:nvPr/>
        </p:nvSpPr>
        <p:spPr bwMode="auto">
          <a:xfrm>
            <a:off x="457200" y="1417638"/>
            <a:ext cx="8599140" cy="491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just"/>
            <a:r>
              <a:rPr lang="en-US" altLang="ja-JP" kern="0">
                <a:latin typeface="Times New Roman" panose="02020603050405020304" pitchFamily="18" charset="0"/>
                <a:cs typeface="Times New Roman" panose="02020603050405020304" pitchFamily="18" charset="0"/>
              </a:rPr>
              <a:t>The Group scheduled 2 time slots in this meeting </a:t>
            </a:r>
          </a:p>
          <a:p>
            <a:pPr algn="just"/>
            <a:r>
              <a:rPr lang="en-US" altLang="ja-JP" sz="2400" kern="0">
                <a:latin typeface="Times New Roman" panose="02020603050405020304" pitchFamily="18" charset="0"/>
                <a:cs typeface="Times New Roman" panose="02020603050405020304" pitchFamily="18" charset="0"/>
              </a:rPr>
              <a:t>   </a:t>
            </a:r>
            <a:r>
              <a:rPr lang="en-US" altLang="ja-JP" sz="2000" kern="0">
                <a:latin typeface="Times New Roman" panose="02020603050405020304" pitchFamily="18" charset="0"/>
                <a:cs typeface="Times New Roman" panose="02020603050405020304" pitchFamily="18" charset="0"/>
              </a:rPr>
              <a:t>- Tues. PM2 and Wed. PM2</a:t>
            </a:r>
          </a:p>
          <a:p>
            <a:pPr algn="just"/>
            <a:r>
              <a:rPr lang="en-US" altLang="ja-JP" sz="2000" kern="0">
                <a:latin typeface="Times New Roman" panose="02020603050405020304" pitchFamily="18" charset="0"/>
                <a:cs typeface="Times New Roman" panose="02020603050405020304" pitchFamily="18" charset="0"/>
              </a:rPr>
              <a:t>   </a:t>
            </a:r>
            <a:endParaRPr lang="en-US" altLang="ja-JP"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7831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138</a:t>
            </a:fld>
            <a:endParaRPr lang="en-US" dirty="0"/>
          </a:p>
        </p:txBody>
      </p:sp>
      <p:sp>
        <p:nvSpPr>
          <p:cNvPr id="2" name="Title 1">
            <a:extLst>
              <a:ext uri="{FF2B5EF4-FFF2-40B4-BE49-F238E27FC236}">
                <a16:creationId xmlns:a16="http://schemas.microsoft.com/office/drawing/2014/main" id="{E66BB3BB-D43C-17FB-5AC8-F13B4BE780B7}"/>
              </a:ext>
            </a:extLst>
          </p:cNvPr>
          <p:cNvSpPr txBox="1">
            <a:spLocks/>
          </p:cNvSpPr>
          <p:nvPr/>
        </p:nvSpPr>
        <p:spPr bwMode="auto">
          <a:xfrm>
            <a:off x="464916"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000" kern="0">
                <a:latin typeface="Times New Roman" panose="02020603050405020304" pitchFamily="18" charset="0"/>
                <a:cs typeface="Times New Roman" panose="02020603050405020304" pitchFamily="18" charset="0"/>
              </a:rPr>
              <a:t>Accomplishment for the meeting</a:t>
            </a:r>
            <a:endParaRPr lang="en-US" sz="4000" kern="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DB0A0F59-4BE2-9B3E-0C12-AC0B05520A64}"/>
              </a:ext>
            </a:extLst>
          </p:cNvPr>
          <p:cNvSpPr txBox="1">
            <a:spLocks noChangeArrowheads="1"/>
          </p:cNvSpPr>
          <p:nvPr/>
        </p:nvSpPr>
        <p:spPr bwMode="auto">
          <a:xfrm>
            <a:off x="457200" y="1417638"/>
            <a:ext cx="8599140" cy="491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just"/>
            <a:r>
              <a:rPr lang="en-US" altLang="ja-JP" sz="2800" kern="0">
                <a:latin typeface="Times New Roman" panose="02020603050405020304" pitchFamily="18" charset="0"/>
                <a:cs typeface="Times New Roman" panose="02020603050405020304" pitchFamily="18" charset="0"/>
              </a:rPr>
              <a:t>1</a:t>
            </a:r>
            <a:r>
              <a:rPr lang="en-US" altLang="ja-JP" sz="2800" kern="0" baseline="30000">
                <a:latin typeface="Times New Roman" panose="02020603050405020304" pitchFamily="18" charset="0"/>
                <a:cs typeface="Times New Roman" panose="02020603050405020304" pitchFamily="18" charset="0"/>
              </a:rPr>
              <a:t>st</a:t>
            </a:r>
            <a:r>
              <a:rPr lang="en-US" altLang="ja-JP" sz="2800" kern="0">
                <a:latin typeface="Times New Roman" panose="02020603050405020304" pitchFamily="18" charset="0"/>
                <a:cs typeface="Times New Roman" panose="02020603050405020304" pitchFamily="18" charset="0"/>
              </a:rPr>
              <a:t> Slot: Tues. PM2</a:t>
            </a:r>
          </a:p>
          <a:p>
            <a:pPr lvl="1" algn="just"/>
            <a:r>
              <a:rPr lang="en-US" altLang="ja-JP" sz="2000" kern="0">
                <a:latin typeface="Times New Roman" panose="02020603050405020304" pitchFamily="18" charset="0"/>
                <a:cs typeface="Times New Roman" panose="02020603050405020304" pitchFamily="18" charset="0"/>
              </a:rPr>
              <a:t>Meeting Objectives and Agenda Approval (369-02)</a:t>
            </a:r>
          </a:p>
          <a:p>
            <a:pPr lvl="1" algn="just"/>
            <a:r>
              <a:rPr lang="en-US" altLang="ja-JP" sz="2000" kern="0">
                <a:latin typeface="Times New Roman" panose="02020603050405020304" pitchFamily="18" charset="0"/>
                <a:cs typeface="Times New Roman" panose="02020603050405020304" pitchFamily="18" charset="0"/>
              </a:rPr>
              <a:t>Present and accept the presentation from Kookmin University titled "Leveraging NG-OWC and Deep Learning in Smart Factory Environment to Enhance Efficiency" (387-01)</a:t>
            </a:r>
          </a:p>
          <a:p>
            <a:pPr lvl="1" algn="just"/>
            <a:r>
              <a:rPr lang="en-US" altLang="ja-JP" sz="2000" kern="0">
                <a:latin typeface="Times New Roman" panose="02020603050405020304" pitchFamily="18" charset="0"/>
                <a:cs typeface="Times New Roman" panose="02020603050405020304" pitchFamily="18" charset="0"/>
              </a:rPr>
              <a:t>Present and accept the presentation from Kookmin University titled "Routing using GNN for FSO Communication Network " (384-00)</a:t>
            </a:r>
          </a:p>
          <a:p>
            <a:pPr lvl="1" algn="just"/>
            <a:r>
              <a:rPr lang="en-US" altLang="ja-JP" sz="2000" kern="0">
                <a:latin typeface="Times New Roman" panose="02020603050405020304" pitchFamily="18" charset="0"/>
                <a:cs typeface="Times New Roman" panose="02020603050405020304" pitchFamily="18" charset="0"/>
              </a:rPr>
              <a:t>Present and accept the presentation from Kookmin University titled " Integrating Optical Camera Communication and Deep Learning into Intelligent Internet of Vehicles for NG-OWC" (389-00)</a:t>
            </a:r>
          </a:p>
          <a:p>
            <a:pPr lvl="1" algn="just"/>
            <a:r>
              <a:rPr lang="en-US" altLang="ja-JP" sz="2000" kern="0">
                <a:latin typeface="Times New Roman" panose="02020603050405020304" pitchFamily="18" charset="0"/>
                <a:cs typeface="Times New Roman" panose="02020603050405020304" pitchFamily="18" charset="0"/>
              </a:rPr>
              <a:t>Present and accept the presentation from Kookmin University titled "Turbulence Compensation and Symbol Detection of Orbital Angular Momentum FSO/OCC System Using Deep CBDNet" (395-00)</a:t>
            </a:r>
          </a:p>
          <a:p>
            <a:pPr lvl="1" algn="just"/>
            <a:r>
              <a:rPr lang="en-US" altLang="ja-JP" sz="2000" kern="0">
                <a:latin typeface="Times New Roman" panose="02020603050405020304" pitchFamily="18" charset="0"/>
                <a:cs typeface="Times New Roman" panose="02020603050405020304" pitchFamily="18" charset="0"/>
              </a:rPr>
              <a:t>Present and accept the presentation from Kookmin University titled "Adaptive modulation and coding(AMC) technique for OCC/FSO link for NG-OWC " (388-00)</a:t>
            </a:r>
          </a:p>
          <a:p>
            <a:pPr lvl="1" algn="just"/>
            <a:r>
              <a:rPr lang="en-US" altLang="ja-JP" sz="2000" kern="0">
                <a:latin typeface="Times New Roman" panose="02020603050405020304" pitchFamily="18" charset="0"/>
                <a:cs typeface="Times New Roman" panose="02020603050405020304" pitchFamily="18" charset="0"/>
              </a:rPr>
              <a:t>Recess</a:t>
            </a:r>
          </a:p>
          <a:p>
            <a:pPr lvl="1" algn="just"/>
            <a:endParaRPr lang="en-US" altLang="ja-JP"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9589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139</a:t>
            </a:fld>
            <a:endParaRPr lang="en-US" dirty="0"/>
          </a:p>
        </p:txBody>
      </p:sp>
      <p:sp>
        <p:nvSpPr>
          <p:cNvPr id="2" name="Title 1">
            <a:extLst>
              <a:ext uri="{FF2B5EF4-FFF2-40B4-BE49-F238E27FC236}">
                <a16:creationId xmlns:a16="http://schemas.microsoft.com/office/drawing/2014/main" id="{0A13E953-2A8D-C7CE-076F-640C5B46441B}"/>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000" kern="0">
                <a:latin typeface="Times New Roman" panose="02020603050405020304" pitchFamily="18" charset="0"/>
                <a:cs typeface="Times New Roman" panose="02020603050405020304" pitchFamily="18" charset="0"/>
              </a:rPr>
              <a:t>Accomplishment for the meeting</a:t>
            </a:r>
            <a:endParaRPr lang="en-US" sz="4000" kern="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6C2C2AE3-DAC2-2E3E-4D78-71A42375C01B}"/>
              </a:ext>
            </a:extLst>
          </p:cNvPr>
          <p:cNvSpPr txBox="1">
            <a:spLocks noChangeArrowheads="1"/>
          </p:cNvSpPr>
          <p:nvPr/>
        </p:nvSpPr>
        <p:spPr bwMode="auto">
          <a:xfrm>
            <a:off x="381001" y="1417638"/>
            <a:ext cx="8331436" cy="429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just"/>
            <a:r>
              <a:rPr lang="en-US" altLang="ja-JP" sz="2800" kern="0">
                <a:latin typeface="Times New Roman" panose="02020603050405020304" pitchFamily="18" charset="0"/>
                <a:cs typeface="Times New Roman" panose="02020603050405020304" pitchFamily="18" charset="0"/>
              </a:rPr>
              <a:t>2</a:t>
            </a:r>
            <a:r>
              <a:rPr lang="en-US" altLang="ja-JP" sz="2800" kern="0" baseline="30000">
                <a:latin typeface="Times New Roman" panose="02020603050405020304" pitchFamily="18" charset="0"/>
                <a:cs typeface="Times New Roman" panose="02020603050405020304" pitchFamily="18" charset="0"/>
              </a:rPr>
              <a:t>nd</a:t>
            </a:r>
            <a:r>
              <a:rPr lang="en-US" altLang="ja-JP" sz="2800" kern="0">
                <a:latin typeface="Times New Roman" panose="02020603050405020304" pitchFamily="18" charset="0"/>
                <a:cs typeface="Times New Roman" panose="02020603050405020304" pitchFamily="18" charset="0"/>
              </a:rPr>
              <a:t> Slot: Wed. PM2</a:t>
            </a:r>
          </a:p>
          <a:p>
            <a:pPr lvl="1" algn="just"/>
            <a:r>
              <a:rPr lang="en-US" altLang="ja-JP" sz="2400" kern="0">
                <a:latin typeface="Times New Roman" panose="02020603050405020304" pitchFamily="18" charset="0"/>
                <a:cs typeface="Times New Roman" panose="02020603050405020304" pitchFamily="18" charset="0"/>
              </a:rPr>
              <a:t>Meeting Objectives and Agenda Approval (369-02)</a:t>
            </a:r>
          </a:p>
          <a:p>
            <a:pPr lvl="1" algn="just"/>
            <a:r>
              <a:rPr lang="en-US" altLang="ja-JP" sz="2400" kern="0">
                <a:latin typeface="Times New Roman" panose="02020603050405020304" pitchFamily="18" charset="0"/>
                <a:cs typeface="Times New Roman" panose="02020603050405020304" pitchFamily="18" charset="0"/>
              </a:rPr>
              <a:t>Present and accept the presentation from Kookmin University titled "Utilization of OCC for Localization in a Constrained Environment" (392-00)</a:t>
            </a:r>
          </a:p>
          <a:p>
            <a:pPr lvl="1" algn="just"/>
            <a:r>
              <a:rPr lang="en-US" altLang="ja-JP" sz="2400" kern="0">
                <a:latin typeface="Times New Roman" panose="02020603050405020304" pitchFamily="18" charset="0"/>
                <a:cs typeface="Times New Roman" panose="02020603050405020304" pitchFamily="18" charset="0"/>
              </a:rPr>
              <a:t>Present and accept the presentation from Kookmin University titled "Integrating OCC with Few-shot Learning for NG-OWC" (393-00)</a:t>
            </a:r>
          </a:p>
          <a:p>
            <a:pPr lvl="1" algn="just"/>
            <a:r>
              <a:rPr lang="en-US" altLang="ja-JP" sz="2400" kern="0">
                <a:latin typeface="Times New Roman" panose="02020603050405020304" pitchFamily="18" charset="0"/>
                <a:cs typeface="Times New Roman" panose="02020603050405020304" pitchFamily="18" charset="0"/>
              </a:rPr>
              <a:t>Present and accept the presentation from Kookmin University titled "Acquisition, Tracking, and Pointing (ATP) for NG-OWC system in Drone Networks" (394-00)</a:t>
            </a:r>
          </a:p>
          <a:p>
            <a:pPr lvl="1" algn="just"/>
            <a:endParaRPr lang="en-US" altLang="ja-JP" sz="2400" kern="0">
              <a:latin typeface="Times New Roman" panose="02020603050405020304" pitchFamily="18" charset="0"/>
              <a:cs typeface="Times New Roman" panose="02020603050405020304" pitchFamily="18" charset="0"/>
            </a:endParaRPr>
          </a:p>
          <a:p>
            <a:pPr lvl="1" algn="just"/>
            <a:r>
              <a:rPr lang="en-US" altLang="ja-JP" sz="2400" kern="0">
                <a:latin typeface="Times New Roman" panose="02020603050405020304" pitchFamily="18" charset="0"/>
                <a:cs typeface="Times New Roman" panose="02020603050405020304" pitchFamily="18" charset="0"/>
              </a:rPr>
              <a:t>Plan for September meeting</a:t>
            </a:r>
          </a:p>
          <a:p>
            <a:pPr lvl="1" algn="just"/>
            <a:r>
              <a:rPr lang="en-US" altLang="ja-JP" sz="2400" kern="0">
                <a:latin typeface="Times New Roman" panose="02020603050405020304" pitchFamily="18" charset="0"/>
                <a:cs typeface="Times New Roman" panose="02020603050405020304" pitchFamily="18" charset="0"/>
              </a:rPr>
              <a:t>Plan for IG NG-OWC</a:t>
            </a:r>
          </a:p>
          <a:p>
            <a:pPr lvl="1" algn="just"/>
            <a:r>
              <a:rPr lang="en-US" altLang="ja-JP" sz="2400" kern="0">
                <a:latin typeface="Times New Roman" panose="02020603050405020304" pitchFamily="18" charset="0"/>
                <a:cs typeface="Times New Roman" panose="02020603050405020304" pitchFamily="18" charset="0"/>
              </a:rPr>
              <a:t>Adjourn</a:t>
            </a:r>
          </a:p>
          <a:p>
            <a:pPr lvl="1" algn="just"/>
            <a:endParaRPr lang="en-US" altLang="ja-JP"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6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140</a:t>
            </a:fld>
            <a:endParaRPr lang="en-US" dirty="0"/>
          </a:p>
        </p:txBody>
      </p:sp>
      <p:sp>
        <p:nvSpPr>
          <p:cNvPr id="2" name="Title 1">
            <a:extLst>
              <a:ext uri="{FF2B5EF4-FFF2-40B4-BE49-F238E27FC236}">
                <a16:creationId xmlns:a16="http://schemas.microsoft.com/office/drawing/2014/main" id="{049E44BF-E4E2-175F-72B5-53356DA123CB}"/>
              </a:ext>
            </a:extLst>
          </p:cNvPr>
          <p:cNvSpPr txBox="1">
            <a:spLocks/>
          </p:cNvSpPr>
          <p:nvPr/>
        </p:nvSpPr>
        <p:spPr bwMode="auto">
          <a:xfrm>
            <a:off x="25152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ja-JP" sz="4000" kern="0">
                <a:latin typeface="Times New Roman" panose="02020603050405020304" pitchFamily="18" charset="0"/>
                <a:cs typeface="Times New Roman" panose="02020603050405020304" pitchFamily="18" charset="0"/>
              </a:rPr>
              <a:t>Plan for September Meeting</a:t>
            </a:r>
            <a:endParaRPr lang="en-US" sz="4000" kern="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24C131C2-9D54-83D2-E8F3-3F94C1E172D9}"/>
              </a:ext>
            </a:extLst>
          </p:cNvPr>
          <p:cNvSpPr txBox="1">
            <a:spLocks noChangeArrowheads="1"/>
          </p:cNvSpPr>
          <p:nvPr/>
        </p:nvSpPr>
        <p:spPr bwMode="auto">
          <a:xfrm>
            <a:off x="381000" y="1752600"/>
            <a:ext cx="8640960" cy="388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just"/>
            <a:r>
              <a:rPr lang="en-US" altLang="ja-JP" sz="2800" kern="0">
                <a:latin typeface="Times New Roman" panose="02020603050405020304" pitchFamily="18" charset="0"/>
                <a:ea typeface="ＭＳ Ｐゴシック" pitchFamily="50" charset="-128"/>
                <a:cs typeface="Times New Roman" panose="02020603050405020304" pitchFamily="18" charset="0"/>
              </a:rPr>
              <a:t>2 Time Slots (PM1 on Mon. and Thur.)</a:t>
            </a:r>
          </a:p>
          <a:p>
            <a:pPr algn="just"/>
            <a:r>
              <a:rPr lang="en-US" altLang="ko-KR" sz="2800" kern="0">
                <a:latin typeface="Times New Roman" panose="02020603050405020304" pitchFamily="18" charset="0"/>
                <a:ea typeface="굴림" pitchFamily="34" charset="-127"/>
                <a:cs typeface="Times New Roman" panose="02020603050405020304" pitchFamily="18" charset="0"/>
              </a:rPr>
              <a:t>Need contributions for NG-OWC</a:t>
            </a:r>
          </a:p>
          <a:p>
            <a:pPr algn="just"/>
            <a:r>
              <a:rPr lang="en-US" altLang="ja-JP" sz="2800" kern="0">
                <a:latin typeface="Times New Roman" panose="02020603050405020304" pitchFamily="18" charset="0"/>
                <a:cs typeface="Times New Roman" panose="02020603050405020304" pitchFamily="18" charset="0"/>
              </a:rPr>
              <a:t>Invite some companies for presentations.</a:t>
            </a:r>
            <a:endParaRPr lang="en-US" altLang="ja-JP" sz="2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0928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141</a:t>
            </a:fld>
            <a:endParaRPr lang="en-US" dirty="0"/>
          </a:p>
        </p:txBody>
      </p:sp>
      <p:sp>
        <p:nvSpPr>
          <p:cNvPr id="2" name="Title 1">
            <a:extLst>
              <a:ext uri="{FF2B5EF4-FFF2-40B4-BE49-F238E27FC236}">
                <a16:creationId xmlns:a16="http://schemas.microsoft.com/office/drawing/2014/main" id="{89885BBA-DEDC-4156-6650-1578506BDC77}"/>
              </a:ext>
            </a:extLst>
          </p:cNvPr>
          <p:cNvSpPr txBox="1">
            <a:spLocks/>
          </p:cNvSpPr>
          <p:nvPr/>
        </p:nvSpPr>
        <p:spPr bwMode="auto">
          <a:xfrm>
            <a:off x="1524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0" lvl="1"/>
            <a:r>
              <a:rPr lang="en-US" altLang="ja-JP" sz="4000" kern="0">
                <a:cs typeface="Times New Roman" panose="02020603050405020304" pitchFamily="18" charset="0"/>
              </a:rPr>
              <a:t>Plan for IG NG-OWC</a:t>
            </a:r>
            <a:endParaRPr lang="en-US" altLang="ja-JP" sz="4000" kern="0" dirty="0">
              <a:cs typeface="Times New Roman" panose="02020603050405020304" pitchFamily="18" charset="0"/>
            </a:endParaRPr>
          </a:p>
        </p:txBody>
      </p:sp>
      <p:sp>
        <p:nvSpPr>
          <p:cNvPr id="3" name="Rectangle 3">
            <a:extLst>
              <a:ext uri="{FF2B5EF4-FFF2-40B4-BE49-F238E27FC236}">
                <a16:creationId xmlns:a16="http://schemas.microsoft.com/office/drawing/2014/main" id="{F409A20B-9C25-325E-D26E-A4C004E3A32B}"/>
              </a:ext>
            </a:extLst>
          </p:cNvPr>
          <p:cNvSpPr txBox="1">
            <a:spLocks noChangeArrowheads="1"/>
          </p:cNvSpPr>
          <p:nvPr/>
        </p:nvSpPr>
        <p:spPr bwMode="auto">
          <a:xfrm>
            <a:off x="251520" y="2057400"/>
            <a:ext cx="8640960" cy="388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just"/>
            <a:r>
              <a:rPr lang="en-US" altLang="ko-KR" sz="2800" kern="0">
                <a:latin typeface="Times New Roman" panose="02020603050405020304" pitchFamily="18" charset="0"/>
                <a:ea typeface="굴림" pitchFamily="34" charset="-127"/>
                <a:cs typeface="Times New Roman" panose="02020603050405020304" pitchFamily="18" charset="0"/>
              </a:rPr>
              <a:t>Invite contributors from research institute and companies</a:t>
            </a:r>
            <a:endParaRPr lang="en-US" altLang="ko-KR" sz="2800" kern="0">
              <a:solidFill>
                <a:srgbClr val="0070C0"/>
              </a:solidFill>
              <a:latin typeface="Times New Roman" panose="02020603050405020304" pitchFamily="18" charset="0"/>
              <a:ea typeface="굴림" pitchFamily="34" charset="-127"/>
              <a:cs typeface="Times New Roman" panose="02020603050405020304" pitchFamily="18" charset="0"/>
            </a:endParaRPr>
          </a:p>
          <a:p>
            <a:pPr algn="just">
              <a:lnSpc>
                <a:spcPct val="80000"/>
              </a:lnSpc>
            </a:pPr>
            <a:endParaRPr lang="en-US" altLang="ko-KR" sz="2800" kern="0">
              <a:latin typeface="Times New Roman" panose="02020603050405020304" pitchFamily="18" charset="0"/>
              <a:ea typeface="굴림" pitchFamily="34" charset="-127"/>
              <a:cs typeface="Times New Roman" panose="02020603050405020304" pitchFamily="18" charset="0"/>
            </a:endParaRPr>
          </a:p>
          <a:p>
            <a:pPr algn="just"/>
            <a:endParaRPr lang="en-US" altLang="ja-JP"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441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IETF</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142</a:t>
            </a:fld>
            <a:endParaRPr lang="en-US" dirty="0"/>
          </a:p>
        </p:txBody>
      </p:sp>
    </p:spTree>
    <p:extLst>
      <p:ext uri="{BB962C8B-B14F-4D97-AF65-F5344CB8AC3E}">
        <p14:creationId xmlns:p14="http://schemas.microsoft.com/office/powerpoint/2010/main" val="37580216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143</a:t>
            </a:fld>
            <a:endParaRPr lang="en-US" dirty="0"/>
          </a:p>
        </p:txBody>
      </p:sp>
      <p:sp>
        <p:nvSpPr>
          <p:cNvPr id="3" name="CustomShape 1">
            <a:extLst>
              <a:ext uri="{FF2B5EF4-FFF2-40B4-BE49-F238E27FC236}">
                <a16:creationId xmlns:a16="http://schemas.microsoft.com/office/drawing/2014/main" id="{26E53E3F-11CF-FD70-FBE2-9DE0B2396F68}"/>
              </a:ext>
            </a:extLst>
          </p:cNvPr>
          <p:cNvSpPr/>
          <p:nvPr/>
        </p:nvSpPr>
        <p:spPr>
          <a:xfrm>
            <a:off x="457200" y="777600"/>
            <a:ext cx="8226360" cy="1141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dirty="0">
                <a:solidFill>
                  <a:srgbClr val="000000"/>
                </a:solidFill>
                <a:latin typeface="Arial"/>
                <a:ea typeface="DejaVu Sans"/>
              </a:rPr>
              <a:t>Agenda for July</a:t>
            </a:r>
            <a:endParaRPr lang="en-US" sz="4400" b="0" strike="noStrike" spc="-1" dirty="0">
              <a:solidFill>
                <a:srgbClr val="000000"/>
              </a:solidFill>
              <a:latin typeface="Arial"/>
            </a:endParaRPr>
          </a:p>
        </p:txBody>
      </p:sp>
      <p:sp>
        <p:nvSpPr>
          <p:cNvPr id="5" name="CustomShape 2">
            <a:extLst>
              <a:ext uri="{FF2B5EF4-FFF2-40B4-BE49-F238E27FC236}">
                <a16:creationId xmlns:a16="http://schemas.microsoft.com/office/drawing/2014/main" id="{F233A485-DE88-9C77-D586-C15A635EDB9F}"/>
              </a:ext>
            </a:extLst>
          </p:cNvPr>
          <p:cNvSpPr/>
          <p:nvPr/>
        </p:nvSpPr>
        <p:spPr>
          <a:xfrm>
            <a:off x="457200" y="2252520"/>
            <a:ext cx="82263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364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Discuss what will be happening in IETF 120 Vancouver (July 20 – 26, 2024)</a:t>
            </a:r>
            <a:endParaRPr lang="en-US" sz="3200" b="0" strike="noStrike" spc="-1">
              <a:solidFill>
                <a:srgbClr val="000000"/>
              </a:solidFill>
              <a:latin typeface="Arial"/>
            </a:endParaRPr>
          </a:p>
        </p:txBody>
      </p:sp>
    </p:spTree>
    <p:extLst>
      <p:ext uri="{BB962C8B-B14F-4D97-AF65-F5344CB8AC3E}">
        <p14:creationId xmlns:p14="http://schemas.microsoft.com/office/powerpoint/2010/main" val="1674328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144</a:t>
            </a:fld>
            <a:endParaRPr lang="en-US" dirty="0"/>
          </a:p>
        </p:txBody>
      </p:sp>
      <p:sp>
        <p:nvSpPr>
          <p:cNvPr id="2" name="CustomShape 1">
            <a:extLst>
              <a:ext uri="{FF2B5EF4-FFF2-40B4-BE49-F238E27FC236}">
                <a16:creationId xmlns:a16="http://schemas.microsoft.com/office/drawing/2014/main" id="{31422039-8C4E-C08A-BAA4-2340D84F593A}"/>
              </a:ext>
            </a:extLst>
          </p:cNvPr>
          <p:cNvSpPr/>
          <p:nvPr/>
        </p:nvSpPr>
        <p:spPr>
          <a:xfrm>
            <a:off x="457200" y="777600"/>
            <a:ext cx="8226360" cy="1141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dirty="0">
                <a:solidFill>
                  <a:srgbClr val="000000"/>
                </a:solidFill>
                <a:latin typeface="Arial"/>
                <a:ea typeface="DejaVu Sans"/>
              </a:rPr>
              <a:t>IETF 119</a:t>
            </a:r>
            <a:endParaRPr lang="en-US" sz="44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EE47A93A-1E10-2212-E9CA-A34CE3D410C4}"/>
              </a:ext>
            </a:extLst>
          </p:cNvPr>
          <p:cNvSpPr/>
          <p:nvPr/>
        </p:nvSpPr>
        <p:spPr>
          <a:xfrm>
            <a:off x="457200" y="2252520"/>
            <a:ext cx="82263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IETF 119 was held in Brisbane between 16</a:t>
            </a:r>
            <a:r>
              <a:rPr lang="en-US" sz="3200" b="0" strike="noStrike" spc="-1" baseline="33000" dirty="0">
                <a:solidFill>
                  <a:srgbClr val="000000"/>
                </a:solidFill>
                <a:latin typeface="Arial"/>
                <a:ea typeface="DejaVu Sans"/>
              </a:rPr>
              <a:t>th</a:t>
            </a:r>
            <a:r>
              <a:rPr lang="en-US" sz="3200" b="0" strike="noStrike" spc="-1" dirty="0">
                <a:solidFill>
                  <a:srgbClr val="000000"/>
                </a:solidFill>
                <a:latin typeface="Arial"/>
                <a:ea typeface="DejaVu Sans"/>
              </a:rPr>
              <a:t> of March and 22</a:t>
            </a:r>
            <a:r>
              <a:rPr lang="en-US" sz="3200" b="0" strike="noStrike" spc="-1" baseline="33000" dirty="0">
                <a:solidFill>
                  <a:srgbClr val="000000"/>
                </a:solidFill>
                <a:latin typeface="Arial"/>
                <a:ea typeface="DejaVu Sans"/>
              </a:rPr>
              <a:t>th</a:t>
            </a:r>
            <a:r>
              <a:rPr lang="en-US" sz="3200" b="0" strike="noStrike" spc="-1" dirty="0">
                <a:solidFill>
                  <a:srgbClr val="000000"/>
                </a:solidFill>
                <a:latin typeface="Arial"/>
                <a:ea typeface="DejaVu Sans"/>
              </a:rPr>
              <a:t> of March, 2024.</a:t>
            </a:r>
            <a:endParaRPr lang="en-US" sz="3200" b="0" strike="noStrike" spc="-1" dirty="0">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The proceedings are being collected:</a:t>
            </a:r>
            <a:endParaRPr lang="en-US" sz="3200" b="0" strike="noStrike" spc="-1" dirty="0">
              <a:solidFill>
                <a:srgbClr val="000000"/>
              </a:solidFill>
              <a:latin typeface="Arial"/>
            </a:endParaRPr>
          </a:p>
          <a:p>
            <a:pPr marL="432000" lvl="1" indent="-21600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4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https://datatracker.ietf.org/meeting/119/proceedings</a:t>
            </a:r>
            <a:endParaRPr lang="en-US" sz="2400" b="0" strike="noStrike" spc="-1" dirty="0">
              <a:solidFill>
                <a:srgbClr val="0000FF"/>
              </a:solidFill>
              <a:latin typeface="Arial"/>
            </a:endParaRPr>
          </a:p>
        </p:txBody>
      </p:sp>
    </p:spTree>
    <p:extLst>
      <p:ext uri="{BB962C8B-B14F-4D97-AF65-F5344CB8AC3E}">
        <p14:creationId xmlns:p14="http://schemas.microsoft.com/office/powerpoint/2010/main" val="20211673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145</a:t>
            </a:fld>
            <a:endParaRPr lang="en-US" dirty="0"/>
          </a:p>
        </p:txBody>
      </p:sp>
      <p:sp>
        <p:nvSpPr>
          <p:cNvPr id="2" name="CustomShape 1">
            <a:extLst>
              <a:ext uri="{FF2B5EF4-FFF2-40B4-BE49-F238E27FC236}">
                <a16:creationId xmlns:a16="http://schemas.microsoft.com/office/drawing/2014/main" id="{2212D54F-D5B2-AB4C-495D-354CF6EEB010}"/>
              </a:ext>
            </a:extLst>
          </p:cNvPr>
          <p:cNvSpPr/>
          <p:nvPr/>
        </p:nvSpPr>
        <p:spPr>
          <a:xfrm>
            <a:off x="457200" y="777600"/>
            <a:ext cx="8226360" cy="1141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dirty="0">
                <a:solidFill>
                  <a:srgbClr val="000000"/>
                </a:solidFill>
                <a:latin typeface="Arial"/>
                <a:ea typeface="DejaVu Sans"/>
              </a:rPr>
              <a:t>IETF 120</a:t>
            </a:r>
            <a:endParaRPr lang="en-US" sz="44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FE0FDDAB-8208-78BD-3F80-36734AAF3272}"/>
              </a:ext>
            </a:extLst>
          </p:cNvPr>
          <p:cNvSpPr/>
          <p:nvPr/>
        </p:nvSpPr>
        <p:spPr>
          <a:xfrm>
            <a:off x="457200" y="2252520"/>
            <a:ext cx="82263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IETF 120 will be held in Vancouver,  between 20</a:t>
            </a:r>
            <a:r>
              <a:rPr lang="en-US" sz="3200" b="0" strike="noStrike" spc="-1" baseline="33000" dirty="0">
                <a:solidFill>
                  <a:srgbClr val="000000"/>
                </a:solidFill>
                <a:latin typeface="Arial"/>
                <a:ea typeface="DejaVu Sans"/>
              </a:rPr>
              <a:t>th</a:t>
            </a:r>
            <a:r>
              <a:rPr lang="en-US" sz="3200" b="0" strike="noStrike" spc="-1" dirty="0">
                <a:solidFill>
                  <a:srgbClr val="000000"/>
                </a:solidFill>
                <a:latin typeface="Arial"/>
                <a:ea typeface="DejaVu Sans"/>
              </a:rPr>
              <a:t> of July and 26</a:t>
            </a:r>
            <a:r>
              <a:rPr lang="en-US" sz="3200" b="0" strike="noStrike" spc="-1" baseline="33000" dirty="0">
                <a:solidFill>
                  <a:srgbClr val="000000"/>
                </a:solidFill>
                <a:latin typeface="Arial"/>
                <a:ea typeface="DejaVu Sans"/>
              </a:rPr>
              <a:t>th</a:t>
            </a:r>
            <a:r>
              <a:rPr lang="en-US" sz="3200" b="0" strike="noStrike" spc="-1" dirty="0">
                <a:solidFill>
                  <a:srgbClr val="000000"/>
                </a:solidFill>
                <a:latin typeface="Arial"/>
                <a:ea typeface="DejaVu Sans"/>
              </a:rPr>
              <a:t> of July, 2024.</a:t>
            </a:r>
            <a:endParaRPr lang="en-US" sz="3200" b="0" strike="noStrike" spc="-1" dirty="0">
              <a:solidFill>
                <a:srgbClr val="000000"/>
              </a:solidFill>
              <a:latin typeface="Arial"/>
            </a:endParaRPr>
          </a:p>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Registration is open:</a:t>
            </a:r>
            <a:endParaRPr lang="en-US" sz="3200" b="0" strike="noStrike" spc="-1" dirty="0">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Registration</a:t>
            </a:r>
            <a:endParaRPr lang="en-US" sz="3200" b="0" strike="noStrike" spc="-1" dirty="0">
              <a:solidFill>
                <a:srgbClr val="0000FF"/>
              </a:solidFill>
              <a:latin typeface="Arial"/>
            </a:endParaRPr>
          </a:p>
        </p:txBody>
      </p:sp>
    </p:spTree>
    <p:extLst>
      <p:ext uri="{BB962C8B-B14F-4D97-AF65-F5344CB8AC3E}">
        <p14:creationId xmlns:p14="http://schemas.microsoft.com/office/powerpoint/2010/main" val="67440131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146</a:t>
            </a:fld>
            <a:endParaRPr lang="en-US" dirty="0"/>
          </a:p>
        </p:txBody>
      </p:sp>
      <p:sp>
        <p:nvSpPr>
          <p:cNvPr id="2" name="CustomShape 1">
            <a:extLst>
              <a:ext uri="{FF2B5EF4-FFF2-40B4-BE49-F238E27FC236}">
                <a16:creationId xmlns:a16="http://schemas.microsoft.com/office/drawing/2014/main" id="{EE473736-CD41-B6DB-93E3-38B809217A5C}"/>
              </a:ext>
            </a:extLst>
          </p:cNvPr>
          <p:cNvSpPr/>
          <p:nvPr/>
        </p:nvSpPr>
        <p:spPr>
          <a:xfrm>
            <a:off x="457200" y="777600"/>
            <a:ext cx="8226360" cy="1141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dirty="0">
                <a:solidFill>
                  <a:srgbClr val="000000"/>
                </a:solidFill>
                <a:latin typeface="Arial"/>
                <a:ea typeface="DejaVu Sans"/>
              </a:rPr>
              <a:t>Working groups to cover</a:t>
            </a:r>
            <a:endParaRPr lang="en-US" sz="44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C35CC98E-6BED-D9BB-6E20-729B5846BC4B}"/>
              </a:ext>
            </a:extLst>
          </p:cNvPr>
          <p:cNvSpPr/>
          <p:nvPr/>
        </p:nvSpPr>
        <p:spPr>
          <a:xfrm>
            <a:off x="457200" y="2252520"/>
            <a:ext cx="82263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94480" indent="-294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6lo – IPv6 over Networks of Resource-constrained Nodes</a:t>
            </a:r>
            <a:endParaRPr lang="en-US" sz="3200" b="0" strike="noStrike" spc="-1">
              <a:solidFill>
                <a:srgbClr val="000000"/>
              </a:solidFill>
              <a:latin typeface="Arial"/>
            </a:endParaRPr>
          </a:p>
          <a:p>
            <a:pPr marL="294480" indent="-294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Lake – Lightweight Authenticated Key Exchange</a:t>
            </a:r>
            <a:endParaRPr lang="en-US" sz="3200" b="0" strike="noStrike" spc="-1">
              <a:solidFill>
                <a:srgbClr val="000000"/>
              </a:solidFill>
              <a:latin typeface="Arial"/>
            </a:endParaRPr>
          </a:p>
          <a:p>
            <a:pPr marL="294480" indent="-2944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a:solidFill>
                  <a:srgbClr val="000000"/>
                </a:solidFill>
                <a:latin typeface="Arial"/>
                <a:ea typeface="DejaVu Sans"/>
              </a:rPr>
              <a:t>Suit – Software Updates for Internet of Things</a:t>
            </a:r>
            <a:endParaRPr lang="en-US" sz="3200" b="0" strike="noStrike" spc="-1">
              <a:solidFill>
                <a:srgbClr val="000000"/>
              </a:solidFill>
              <a:latin typeface="Arial"/>
            </a:endParaRPr>
          </a:p>
        </p:txBody>
      </p:sp>
    </p:spTree>
    <p:extLst>
      <p:ext uri="{BB962C8B-B14F-4D97-AF65-F5344CB8AC3E}">
        <p14:creationId xmlns:p14="http://schemas.microsoft.com/office/powerpoint/2010/main" val="25511626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147</a:t>
            </a:fld>
            <a:endParaRPr lang="en-US" dirty="0"/>
          </a:p>
        </p:txBody>
      </p:sp>
      <p:sp>
        <p:nvSpPr>
          <p:cNvPr id="2" name="CustomShape 1">
            <a:extLst>
              <a:ext uri="{FF2B5EF4-FFF2-40B4-BE49-F238E27FC236}">
                <a16:creationId xmlns:a16="http://schemas.microsoft.com/office/drawing/2014/main" id="{F9E24387-BCC1-1229-E3D9-471CF62C7D9B}"/>
              </a:ext>
            </a:extLst>
          </p:cNvPr>
          <p:cNvSpPr/>
          <p:nvPr/>
        </p:nvSpPr>
        <p:spPr>
          <a:xfrm>
            <a:off x="457200" y="725040"/>
            <a:ext cx="8226360" cy="1247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dirty="0">
                <a:solidFill>
                  <a:srgbClr val="000000"/>
                </a:solidFill>
                <a:latin typeface="Arial"/>
                <a:ea typeface="DejaVu Sans"/>
              </a:rPr>
              <a:t>6lo – IPv6 over Networks of Resource-constrained Nodes</a:t>
            </a:r>
            <a:endParaRPr lang="en-US" sz="44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674EA58F-F898-62AA-25E9-D8330AB4C98F}"/>
              </a:ext>
            </a:extLst>
          </p:cNvPr>
          <p:cNvSpPr/>
          <p:nvPr/>
        </p:nvSpPr>
        <p:spPr>
          <a:xfrm>
            <a:off x="457200" y="2252520"/>
            <a:ext cx="82263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16000"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Will meet in 120</a:t>
            </a:r>
            <a:endParaRPr lang="en-US" sz="3200" b="0" strike="noStrike" spc="-1" dirty="0">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Agenda</a:t>
            </a:r>
            <a:endParaRPr lang="en-US" sz="3200" b="0" strike="noStrike" spc="-1" dirty="0">
              <a:solidFill>
                <a:srgbClr val="0000FF"/>
              </a:solidFill>
              <a:latin typeface="Arial"/>
            </a:endParaRPr>
          </a:p>
          <a:p>
            <a:pPr marL="648000" lvl="2"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The “Transmission of SCHC-compressed Packets over IEEE 802.15.4” document is on the agenda, but slides have not yet been posted.</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7877111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148</a:t>
            </a:fld>
            <a:endParaRPr lang="en-US" dirty="0"/>
          </a:p>
        </p:txBody>
      </p:sp>
      <p:sp>
        <p:nvSpPr>
          <p:cNvPr id="2" name="CustomShape 1">
            <a:extLst>
              <a:ext uri="{FF2B5EF4-FFF2-40B4-BE49-F238E27FC236}">
                <a16:creationId xmlns:a16="http://schemas.microsoft.com/office/drawing/2014/main" id="{604996B7-7E57-693F-CF60-1BE05780987A}"/>
              </a:ext>
            </a:extLst>
          </p:cNvPr>
          <p:cNvSpPr/>
          <p:nvPr/>
        </p:nvSpPr>
        <p:spPr>
          <a:xfrm>
            <a:off x="457200" y="777600"/>
            <a:ext cx="8226360" cy="1141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dirty="0">
                <a:solidFill>
                  <a:srgbClr val="000000"/>
                </a:solidFill>
                <a:latin typeface="Arial"/>
                <a:ea typeface="DejaVu Sans"/>
              </a:rPr>
              <a:t>6lo Work in progress</a:t>
            </a:r>
            <a:endParaRPr lang="en-US" sz="44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E433A8C7-490F-440D-0E9D-59AC71D55EA8}"/>
              </a:ext>
            </a:extLst>
          </p:cNvPr>
          <p:cNvSpPr/>
          <p:nvPr/>
        </p:nvSpPr>
        <p:spPr>
          <a:xfrm>
            <a:off x="457200" y="2252520"/>
            <a:ext cx="84567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91000" lnSpcReduction="10000"/>
          </a:bodyPr>
          <a:lstStyle/>
          <a:p>
            <a:pPr marL="393120" lvl="1" indent="-19656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strike="noStrike" spc="-1" dirty="0">
                <a:solidFill>
                  <a:srgbClr val="000000"/>
                </a:solidFill>
                <a:latin typeface="Arial"/>
                <a:ea typeface="DejaVu Sans"/>
              </a:rPr>
              <a:t>RFC Editor queue</a:t>
            </a:r>
            <a:endParaRPr lang="en-US" sz="2800" b="0" strike="noStrike" spc="-1" dirty="0">
              <a:solidFill>
                <a:srgbClr val="000000"/>
              </a:solidFill>
              <a:latin typeface="Arial"/>
            </a:endParaRPr>
          </a:p>
          <a:p>
            <a:pPr marL="589680" lvl="2" indent="-19656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1800" b="0" strike="noStrike" spc="-1" dirty="0">
                <a:solidFill>
                  <a:srgbClr val="000000"/>
                </a:solidFill>
                <a:latin typeface="Arial"/>
                <a:ea typeface="DejaVu Sans"/>
              </a:rPr>
              <a:t>IPv6 ND Multicast Address Listener Registration</a:t>
            </a:r>
            <a:endParaRPr lang="en-US" sz="1800" b="0" strike="noStrike" spc="-1" dirty="0">
              <a:solidFill>
                <a:srgbClr val="000000"/>
              </a:solidFill>
              <a:latin typeface="Arial"/>
            </a:endParaRPr>
          </a:p>
          <a:p>
            <a:pPr marL="786240" lvl="3"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https://datatracker.ietf.org/doc/draft‐ietf‐6lo‐multicast‐registration/</a:t>
            </a:r>
            <a:endParaRPr lang="en-US" sz="2000" b="0" strike="noStrike" spc="-1" dirty="0">
              <a:solidFill>
                <a:srgbClr val="0000FF"/>
              </a:solidFill>
              <a:latin typeface="Arial"/>
            </a:endParaRPr>
          </a:p>
          <a:p>
            <a:pPr marL="393120" lvl="1" indent="-19656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2400" b="0" strike="noStrike" spc="-1" dirty="0">
                <a:solidFill>
                  <a:srgbClr val="000000"/>
                </a:solidFill>
                <a:latin typeface="Arial"/>
                <a:ea typeface="DejaVu Sans"/>
              </a:rPr>
              <a:t>Work in progress</a:t>
            </a:r>
            <a:endParaRPr lang="en-US" sz="2400" b="0" strike="noStrike" spc="-1" dirty="0">
              <a:solidFill>
                <a:srgbClr val="000000"/>
              </a:solidFill>
              <a:latin typeface="Arial"/>
            </a:endParaRPr>
          </a:p>
          <a:p>
            <a:pPr marL="589680" lvl="2" indent="-196560">
              <a:lnSpc>
                <a:spcPct val="100000"/>
              </a:lnSpc>
              <a:spcBef>
                <a:spcPts val="850"/>
              </a:spcBef>
              <a:buClr>
                <a:srgbClr val="000000"/>
              </a:buClr>
              <a:buSzPct val="45000"/>
              <a:buFont typeface="Wingdings" charset="2"/>
              <a:buChar char=""/>
              <a:tabLst>
                <a:tab pos="182880" algn="l"/>
                <a:tab pos="365760" algn="l"/>
                <a:tab pos="548640" algn="l"/>
                <a:tab pos="731520" algn="l"/>
              </a:tabLst>
            </a:pPr>
            <a:r>
              <a:rPr lang="en-US" sz="1800" b="0" strike="noStrike" spc="-1" dirty="0">
                <a:solidFill>
                  <a:srgbClr val="000000"/>
                </a:solidFill>
                <a:latin typeface="Arial"/>
                <a:ea typeface="DejaVu Sans"/>
              </a:rPr>
              <a:t>Transmission of SCHC-compressed Packets over IEEE 802.15.4</a:t>
            </a:r>
            <a:endParaRPr lang="en-US" sz="1800" b="0" strike="noStrike" spc="-1" dirty="0">
              <a:solidFill>
                <a:srgbClr val="000000"/>
              </a:solidFill>
              <a:latin typeface="Arial"/>
            </a:endParaRPr>
          </a:p>
          <a:p>
            <a:pPr marL="786240" lvl="3"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https://datatracker.ietf.org/doc//draft-gomez-6lo-schc-15dot4/</a:t>
            </a:r>
            <a:endParaRPr lang="en-US" sz="2000" b="0" strike="noStrike" spc="-1" dirty="0">
              <a:solidFill>
                <a:srgbClr val="0000FF"/>
              </a:solidFill>
              <a:latin typeface="Arial"/>
            </a:endParaRPr>
          </a:p>
          <a:p>
            <a:pPr marL="589680" lvl="2"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1800" b="0" strike="noStrike" spc="-1" dirty="0">
                <a:solidFill>
                  <a:srgbClr val="000000"/>
                </a:solidFill>
                <a:latin typeface="Arial"/>
                <a:ea typeface="DejaVu Sans"/>
              </a:rPr>
              <a:t>Path-Aware Semantic Addressing (PASA) for Low power and Lossy Networks</a:t>
            </a:r>
            <a:endParaRPr lang="en-US" sz="1800" b="0" strike="noStrike" spc="-1" dirty="0">
              <a:solidFill>
                <a:srgbClr val="000000"/>
              </a:solidFill>
              <a:latin typeface="Arial"/>
            </a:endParaRPr>
          </a:p>
          <a:p>
            <a:pPr marL="786240" lvl="3"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2000" b="0" u="sng" strike="noStrike" spc="-1" dirty="0">
                <a:solidFill>
                  <a:srgbClr val="0000FF"/>
                </a:solidFill>
                <a:uFillTx/>
                <a:latin typeface="Arial"/>
                <a:ea typeface="DejaVu Sans"/>
                <a:hlinkClick r:id="rId4">
                  <a:extLst>
                    <a:ext uri="{A12FA001-AC4F-418D-AE19-62706E023703}">
                      <ahyp:hlinkClr xmlns:ahyp="http://schemas.microsoft.com/office/drawing/2018/hyperlinkcolor" val="tx"/>
                    </a:ext>
                  </a:extLst>
                </a:hlinkClick>
              </a:rPr>
              <a:t>https://datatracker.ietf.org/doc/draft-ietf-6lo-path-aware-semantic-addressing/</a:t>
            </a:r>
            <a:endParaRPr lang="en-US" sz="2000" b="0" strike="noStrike" spc="-1" dirty="0">
              <a:solidFill>
                <a:srgbClr val="0000FF"/>
              </a:solidFill>
              <a:latin typeface="Arial"/>
            </a:endParaRPr>
          </a:p>
          <a:p>
            <a:pPr marL="589680" lvl="2" indent="-196560">
              <a:lnSpc>
                <a:spcPct val="100000"/>
              </a:lnSpc>
              <a:spcBef>
                <a:spcPts val="567"/>
              </a:spcBef>
              <a:buClr>
                <a:srgbClr val="000000"/>
              </a:buClr>
              <a:buSzPct val="45000"/>
              <a:buFont typeface="Wingdings" charset="2"/>
              <a:buChar char=""/>
              <a:tabLst>
                <a:tab pos="182880" algn="l"/>
                <a:tab pos="365760" algn="l"/>
                <a:tab pos="548640" algn="l"/>
                <a:tab pos="731520" algn="l"/>
              </a:tabLst>
            </a:pPr>
            <a:r>
              <a:rPr lang="en-US" sz="1800" b="0" strike="noStrike" spc="-1" dirty="0">
                <a:solidFill>
                  <a:srgbClr val="000000"/>
                </a:solidFill>
                <a:latin typeface="Arial"/>
                <a:ea typeface="DejaVu Sans"/>
              </a:rPr>
              <a:t>IPv6 Neighbor Discovery Prefix Registration</a:t>
            </a:r>
            <a:endParaRPr lang="en-US" sz="1800" b="0" strike="noStrike" spc="-1" dirty="0">
              <a:solidFill>
                <a:srgbClr val="000000"/>
              </a:solidFill>
              <a:latin typeface="Arial"/>
            </a:endParaRPr>
          </a:p>
          <a:p>
            <a:pPr marL="786240" lvl="3" indent="-196560">
              <a:lnSpc>
                <a:spcPct val="100000"/>
              </a:lnSpc>
              <a:buClr>
                <a:srgbClr val="000000"/>
              </a:buClr>
              <a:buSzPct val="45000"/>
              <a:buFont typeface="Wingdings" charset="2"/>
              <a:buChar char=""/>
              <a:tabLst>
                <a:tab pos="182880" algn="l"/>
                <a:tab pos="365760" algn="l"/>
                <a:tab pos="548640" algn="l"/>
                <a:tab pos="731520" algn="l"/>
              </a:tabLst>
            </a:pPr>
            <a:r>
              <a:rPr lang="en-US" sz="1800" b="0" u="sng" strike="noStrike" spc="-1" dirty="0">
                <a:solidFill>
                  <a:srgbClr val="0000FF"/>
                </a:solidFill>
                <a:uFillTx/>
                <a:latin typeface="Arial"/>
                <a:ea typeface="DejaVu Sans"/>
                <a:hlinkClick r:id="rId5">
                  <a:extLst>
                    <a:ext uri="{A12FA001-AC4F-418D-AE19-62706E023703}">
                      <ahyp:hlinkClr xmlns:ahyp="http://schemas.microsoft.com/office/drawing/2018/hyperlinkcolor" val="tx"/>
                    </a:ext>
                  </a:extLst>
                </a:hlinkClick>
              </a:rPr>
              <a:t>https://datatracker.ietf.org/doc/draft-ietf-6lo-prefix-registration/</a:t>
            </a:r>
            <a:endParaRPr lang="en-US" sz="1800" b="0" strike="noStrike" spc="-1" dirty="0">
              <a:solidFill>
                <a:srgbClr val="0000FF"/>
              </a:solidFill>
              <a:latin typeface="Arial"/>
            </a:endParaRPr>
          </a:p>
          <a:p>
            <a:pPr marL="589680" lvl="2" indent="-196560">
              <a:lnSpc>
                <a:spcPct val="100000"/>
              </a:lnSpc>
              <a:buClr>
                <a:srgbClr val="000000"/>
              </a:buClr>
              <a:buSzPct val="45000"/>
              <a:buFont typeface="Wingdings" charset="2"/>
              <a:buChar char=""/>
              <a:tabLst>
                <a:tab pos="182880" algn="l"/>
                <a:tab pos="365760" algn="l"/>
                <a:tab pos="548640" algn="l"/>
                <a:tab pos="731520" algn="l"/>
              </a:tabLst>
            </a:pPr>
            <a:r>
              <a:rPr lang="en-US" sz="1800" b="0" strike="noStrike" spc="-1" dirty="0">
                <a:solidFill>
                  <a:srgbClr val="000000"/>
                </a:solidFill>
                <a:latin typeface="Arial"/>
                <a:ea typeface="DejaVu Sans"/>
              </a:rPr>
              <a:t>Transmission of IPv6 Packets over Short-Range OWC (expired)</a:t>
            </a:r>
            <a:endParaRPr lang="en-US" sz="1800" b="0" strike="noStrike" spc="-1" dirty="0">
              <a:solidFill>
                <a:srgbClr val="000000"/>
              </a:solidFill>
              <a:latin typeface="Arial"/>
            </a:endParaRPr>
          </a:p>
          <a:p>
            <a:pPr marL="786240" lvl="3" indent="-196560">
              <a:lnSpc>
                <a:spcPct val="100000"/>
              </a:lnSpc>
              <a:buClr>
                <a:srgbClr val="000000"/>
              </a:buClr>
              <a:buSzPct val="45000"/>
              <a:buFont typeface="Wingdings" charset="2"/>
              <a:buChar char=""/>
              <a:tabLst>
                <a:tab pos="182880" algn="l"/>
                <a:tab pos="365760" algn="l"/>
                <a:tab pos="548640" algn="l"/>
                <a:tab pos="731520" algn="l"/>
              </a:tabLst>
            </a:pPr>
            <a:r>
              <a:rPr lang="en-US" sz="1800" b="0" u="sng" strike="noStrike" spc="-1" dirty="0">
                <a:solidFill>
                  <a:srgbClr val="0000FF"/>
                </a:solidFill>
                <a:uFillTx/>
                <a:latin typeface="Arial"/>
                <a:ea typeface="DejaVu Sans"/>
                <a:hlinkClick r:id="rId6">
                  <a:extLst>
                    <a:ext uri="{A12FA001-AC4F-418D-AE19-62706E023703}">
                      <ahyp:hlinkClr xmlns:ahyp="http://schemas.microsoft.com/office/drawing/2018/hyperlinkcolor" val="tx"/>
                    </a:ext>
                  </a:extLst>
                </a:hlinkClick>
              </a:rPr>
              <a:t>https://datatracker.ietf.org/doc/html/draft-choi-6lo-owc-01</a:t>
            </a:r>
            <a:endParaRPr lang="en-US" sz="1800" b="0" strike="noStrike" spc="-1" dirty="0">
              <a:solidFill>
                <a:srgbClr val="0000FF"/>
              </a:solidFill>
              <a:latin typeface="Arial"/>
            </a:endParaRPr>
          </a:p>
        </p:txBody>
      </p:sp>
    </p:spTree>
    <p:extLst>
      <p:ext uri="{BB962C8B-B14F-4D97-AF65-F5344CB8AC3E}">
        <p14:creationId xmlns:p14="http://schemas.microsoft.com/office/powerpoint/2010/main" val="32484851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149</a:t>
            </a:fld>
            <a:endParaRPr lang="en-US" dirty="0"/>
          </a:p>
        </p:txBody>
      </p:sp>
      <p:sp>
        <p:nvSpPr>
          <p:cNvPr id="2" name="CustomShape 1">
            <a:extLst>
              <a:ext uri="{FF2B5EF4-FFF2-40B4-BE49-F238E27FC236}">
                <a16:creationId xmlns:a16="http://schemas.microsoft.com/office/drawing/2014/main" id="{D26242F9-C610-C6E7-01B2-ED37CDAA759C}"/>
              </a:ext>
            </a:extLst>
          </p:cNvPr>
          <p:cNvSpPr/>
          <p:nvPr/>
        </p:nvSpPr>
        <p:spPr>
          <a:xfrm>
            <a:off x="457200" y="725040"/>
            <a:ext cx="8226360" cy="1247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dirty="0">
                <a:solidFill>
                  <a:srgbClr val="000000"/>
                </a:solidFill>
                <a:latin typeface="Arial"/>
                <a:ea typeface="DejaVu Sans"/>
              </a:rPr>
              <a:t>Lake – Lightweight Authenticated Key Exchange</a:t>
            </a:r>
            <a:endParaRPr lang="en-US" sz="44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F3C8BCE6-0A0D-288A-7DBB-C88E5F7E51DE}"/>
              </a:ext>
            </a:extLst>
          </p:cNvPr>
          <p:cNvSpPr/>
          <p:nvPr/>
        </p:nvSpPr>
        <p:spPr>
          <a:xfrm>
            <a:off x="457200" y="2252520"/>
            <a:ext cx="82263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64600" indent="-2646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Will meet in 120</a:t>
            </a:r>
            <a:endParaRPr lang="en-US" sz="3200" b="0" strike="noStrike" spc="-1" dirty="0">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Agenda</a:t>
            </a:r>
            <a:endParaRPr lang="en-US" sz="3200" b="0" strike="noStrike" spc="-1" dirty="0">
              <a:solidFill>
                <a:srgbClr val="0000FF"/>
              </a:solidFill>
              <a:latin typeface="Arial"/>
            </a:endParaRPr>
          </a:p>
        </p:txBody>
      </p:sp>
    </p:spTree>
    <p:extLst>
      <p:ext uri="{BB962C8B-B14F-4D97-AF65-F5344CB8AC3E}">
        <p14:creationId xmlns:p14="http://schemas.microsoft.com/office/powerpoint/2010/main" val="4289675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150</a:t>
            </a:fld>
            <a:endParaRPr lang="en-US" dirty="0"/>
          </a:p>
        </p:txBody>
      </p:sp>
      <p:sp>
        <p:nvSpPr>
          <p:cNvPr id="2" name="CustomShape 3">
            <a:extLst>
              <a:ext uri="{FF2B5EF4-FFF2-40B4-BE49-F238E27FC236}">
                <a16:creationId xmlns:a16="http://schemas.microsoft.com/office/drawing/2014/main" id="{CFB57DC9-1E29-C10C-3508-2F41A7CCA18D}"/>
              </a:ext>
            </a:extLst>
          </p:cNvPr>
          <p:cNvSpPr/>
          <p:nvPr/>
        </p:nvSpPr>
        <p:spPr>
          <a:xfrm>
            <a:off x="457200" y="725040"/>
            <a:ext cx="8226360" cy="1247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dirty="0">
                <a:solidFill>
                  <a:srgbClr val="000000"/>
                </a:solidFill>
                <a:latin typeface="Arial"/>
                <a:ea typeface="DejaVu Sans"/>
              </a:rPr>
              <a:t>Lake – Work in progress</a:t>
            </a:r>
            <a:endParaRPr lang="en-US" sz="4400" b="0" strike="noStrike" spc="-1" dirty="0">
              <a:solidFill>
                <a:srgbClr val="000000"/>
              </a:solidFill>
              <a:latin typeface="Arial"/>
            </a:endParaRPr>
          </a:p>
        </p:txBody>
      </p:sp>
      <p:sp>
        <p:nvSpPr>
          <p:cNvPr id="3" name="CustomShape 4">
            <a:extLst>
              <a:ext uri="{FF2B5EF4-FFF2-40B4-BE49-F238E27FC236}">
                <a16:creationId xmlns:a16="http://schemas.microsoft.com/office/drawing/2014/main" id="{7CA893AF-3371-5CB7-4BFD-56C9526408D0}"/>
              </a:ext>
            </a:extLst>
          </p:cNvPr>
          <p:cNvSpPr/>
          <p:nvPr/>
        </p:nvSpPr>
        <p:spPr>
          <a:xfrm>
            <a:off x="457200" y="2252520"/>
            <a:ext cx="82263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264600" indent="-2646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600" b="0" strike="noStrike" spc="-1" dirty="0">
                <a:solidFill>
                  <a:srgbClr val="000000"/>
                </a:solidFill>
                <a:latin typeface="Arial"/>
                <a:ea typeface="DejaVu Sans"/>
              </a:rPr>
              <a:t>Document status</a:t>
            </a:r>
            <a:endParaRPr lang="en-US" sz="2600" b="0" strike="noStrike" spc="-1" dirty="0">
              <a:solidFill>
                <a:srgbClr val="000000"/>
              </a:solidFill>
              <a:latin typeface="Arial"/>
            </a:endParaRPr>
          </a:p>
          <a:p>
            <a:pPr marL="457560" lvl="1" indent="-227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600" b="0" strike="noStrike" spc="-1" dirty="0">
                <a:solidFill>
                  <a:srgbClr val="000000"/>
                </a:solidFill>
                <a:latin typeface="Arial"/>
                <a:ea typeface="DejaVu Sans"/>
              </a:rPr>
              <a:t>Working documents</a:t>
            </a:r>
            <a:endParaRPr lang="en-US" sz="2600" b="0" strike="noStrike" spc="-1" dirty="0">
              <a:solidFill>
                <a:srgbClr val="000000"/>
              </a:solidFill>
              <a:latin typeface="Arial"/>
            </a:endParaRPr>
          </a:p>
          <a:p>
            <a:pPr marL="687240" lvl="2" indent="-227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600" b="0" strike="noStrike" spc="-1" dirty="0">
                <a:solidFill>
                  <a:srgbClr val="000000"/>
                </a:solidFill>
                <a:latin typeface="Arial"/>
                <a:ea typeface="DejaVu Sans"/>
              </a:rPr>
              <a:t>Lightweight Authorization using EDHOC</a:t>
            </a:r>
            <a:br>
              <a:rPr lang="en-US" sz="2600" b="0" strike="noStrike" spc="-1" dirty="0">
                <a:solidFill>
                  <a:srgbClr val="000000"/>
                </a:solidFill>
                <a:latin typeface="Arial"/>
                <a:ea typeface="DejaVu Sans"/>
              </a:rPr>
            </a:br>
            <a:r>
              <a:rPr lang="en-US" sz="26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draft-</a:t>
            </a:r>
            <a:r>
              <a:rPr lang="en-US" sz="2600" b="0" u="sng" strike="noStrike" spc="-1" dirty="0" err="1">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ietf</a:t>
            </a:r>
            <a:r>
              <a:rPr lang="en-US" sz="26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-lake-</a:t>
            </a:r>
            <a:r>
              <a:rPr lang="en-US" sz="2600" b="0" u="sng" strike="noStrike" spc="-1" dirty="0" err="1">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authz</a:t>
            </a:r>
            <a:endParaRPr lang="en-US" sz="2600" b="0" strike="noStrike" spc="-1" dirty="0">
              <a:solidFill>
                <a:srgbClr val="0000FF"/>
              </a:solidFill>
              <a:latin typeface="Arial"/>
            </a:endParaRPr>
          </a:p>
          <a:p>
            <a:pPr marL="687240" lvl="2" indent="-2275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600" b="0" strike="noStrike" spc="-1" dirty="0">
                <a:solidFill>
                  <a:srgbClr val="000000"/>
                </a:solidFill>
                <a:latin typeface="Arial"/>
                <a:ea typeface="DejaVu Sans"/>
              </a:rPr>
              <a:t>Implementation Considerations for EDHOC</a:t>
            </a:r>
            <a:br>
              <a:rPr lang="en-US" sz="2600" b="0" strike="noStrike" spc="-1" dirty="0">
                <a:solidFill>
                  <a:srgbClr val="000000"/>
                </a:solidFill>
                <a:latin typeface="Arial"/>
                <a:ea typeface="DejaVu Sans"/>
              </a:rPr>
            </a:br>
            <a:r>
              <a:rPr lang="en-US" sz="2600" b="0" u="sng" strike="noStrike" spc="-1" dirty="0">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draft-</a:t>
            </a:r>
            <a:r>
              <a:rPr lang="en-US" sz="2600" b="0" u="sng" strike="noStrike" spc="-1" dirty="0" err="1">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ietf</a:t>
            </a:r>
            <a:r>
              <a:rPr lang="en-US" sz="2600" b="0" u="sng" strike="noStrike" spc="-1" dirty="0">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-lake-</a:t>
            </a:r>
            <a:r>
              <a:rPr lang="en-US" sz="2600" b="0" u="sng" strike="noStrike" spc="-1" dirty="0" err="1">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edhoc</a:t>
            </a:r>
            <a:r>
              <a:rPr lang="en-US" sz="2600" b="0" u="sng" strike="noStrike" spc="-1" dirty="0">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a:t>
            </a:r>
            <a:r>
              <a:rPr lang="en-US" sz="2600" b="0" u="sng" strike="noStrike" spc="-1" dirty="0" err="1">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impl</a:t>
            </a:r>
            <a:r>
              <a:rPr lang="en-US" sz="2600" b="0" u="sng" strike="noStrike" spc="-1" dirty="0">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-cons</a:t>
            </a:r>
            <a:endParaRPr lang="en-US" sz="2600" b="0" strike="noStrike" spc="-1" dirty="0">
              <a:solidFill>
                <a:srgbClr val="0000FF"/>
              </a:solidFill>
              <a:latin typeface="Arial"/>
            </a:endParaRPr>
          </a:p>
          <a:p>
            <a:pPr>
              <a:lnSpc>
                <a:spcPct val="100000"/>
              </a:lnSpc>
              <a:spcBef>
                <a:spcPts val="1417"/>
              </a:spcBef>
              <a:tabLst>
                <a:tab pos="182880" algn="l"/>
                <a:tab pos="365760" algn="l"/>
                <a:tab pos="548640" algn="l"/>
                <a:tab pos="731520" algn="l"/>
              </a:tabLst>
            </a:pP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9272951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151</a:t>
            </a:fld>
            <a:endParaRPr lang="en-US" dirty="0"/>
          </a:p>
        </p:txBody>
      </p:sp>
      <p:sp>
        <p:nvSpPr>
          <p:cNvPr id="2" name="CustomShape 1">
            <a:extLst>
              <a:ext uri="{FF2B5EF4-FFF2-40B4-BE49-F238E27FC236}">
                <a16:creationId xmlns:a16="http://schemas.microsoft.com/office/drawing/2014/main" id="{316C1D12-0188-F6A1-5B8A-0EF9067F5062}"/>
              </a:ext>
            </a:extLst>
          </p:cNvPr>
          <p:cNvSpPr/>
          <p:nvPr/>
        </p:nvSpPr>
        <p:spPr>
          <a:xfrm>
            <a:off x="457200" y="725040"/>
            <a:ext cx="8226360" cy="1247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dirty="0">
                <a:solidFill>
                  <a:srgbClr val="000000"/>
                </a:solidFill>
                <a:latin typeface="Arial"/>
                <a:ea typeface="DejaVu Sans"/>
              </a:rPr>
              <a:t>Suit – Software Updates for Internet of Things</a:t>
            </a:r>
            <a:endParaRPr lang="en-US" sz="44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516FC5F7-D02B-7B07-202A-B215C50077A1}"/>
              </a:ext>
            </a:extLst>
          </p:cNvPr>
          <p:cNvSpPr/>
          <p:nvPr/>
        </p:nvSpPr>
        <p:spPr>
          <a:xfrm>
            <a:off x="457200" y="2252520"/>
            <a:ext cx="82263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78080" indent="-4780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Will meet in 120</a:t>
            </a:r>
            <a:endParaRPr lang="en-US" sz="3200" b="0" strike="noStrike" spc="-1" dirty="0">
              <a:solidFill>
                <a:srgbClr val="000000"/>
              </a:solidFill>
              <a:latin typeface="Arial"/>
            </a:endParaRPr>
          </a:p>
          <a:p>
            <a:pPr marL="432000" lvl="1" indent="-21600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No agenda posted yet</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7608276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152</a:t>
            </a:fld>
            <a:endParaRPr lang="en-US" dirty="0"/>
          </a:p>
        </p:txBody>
      </p:sp>
      <p:sp>
        <p:nvSpPr>
          <p:cNvPr id="2" name="CustomShape 7">
            <a:extLst>
              <a:ext uri="{FF2B5EF4-FFF2-40B4-BE49-F238E27FC236}">
                <a16:creationId xmlns:a16="http://schemas.microsoft.com/office/drawing/2014/main" id="{286E1C67-1DB6-EAEF-2EDF-0363240C9ABB}"/>
              </a:ext>
            </a:extLst>
          </p:cNvPr>
          <p:cNvSpPr/>
          <p:nvPr/>
        </p:nvSpPr>
        <p:spPr>
          <a:xfrm>
            <a:off x="457200" y="725040"/>
            <a:ext cx="8226360" cy="1247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a:solidFill>
                  <a:srgbClr val="000000"/>
                </a:solidFill>
                <a:latin typeface="Arial"/>
                <a:ea typeface="DejaVu Sans"/>
              </a:rPr>
              <a:t>Suit – Work in progress</a:t>
            </a:r>
            <a:endParaRPr lang="en-US" sz="4400" b="0" strike="noStrike" spc="-1">
              <a:solidFill>
                <a:srgbClr val="000000"/>
              </a:solidFill>
              <a:latin typeface="Arial"/>
            </a:endParaRPr>
          </a:p>
        </p:txBody>
      </p:sp>
      <p:sp>
        <p:nvSpPr>
          <p:cNvPr id="3" name="CustomShape 8">
            <a:extLst>
              <a:ext uri="{FF2B5EF4-FFF2-40B4-BE49-F238E27FC236}">
                <a16:creationId xmlns:a16="http://schemas.microsoft.com/office/drawing/2014/main" id="{C75B424E-1AA5-2480-B11C-E7EDA3D57F51}"/>
              </a:ext>
            </a:extLst>
          </p:cNvPr>
          <p:cNvSpPr/>
          <p:nvPr/>
        </p:nvSpPr>
        <p:spPr>
          <a:xfrm>
            <a:off x="457200" y="2252520"/>
            <a:ext cx="82263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67000" lnSpcReduction="20000"/>
          </a:bodyPr>
          <a:lstStyle/>
          <a:p>
            <a:pPr marL="319680" indent="-3196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Document status</a:t>
            </a:r>
            <a:endParaRPr lang="en-US" sz="3200" b="0" strike="noStrike" spc="-1" dirty="0">
              <a:solidFill>
                <a:srgbClr val="000000"/>
              </a:solidFill>
              <a:latin typeface="Arial"/>
            </a:endParaRPr>
          </a:p>
          <a:p>
            <a:pPr marL="641160" lvl="1" indent="-31968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Publication requested</a:t>
            </a:r>
            <a:endParaRPr lang="en-US" sz="3200" b="0" strike="noStrike" spc="-1" dirty="0">
              <a:solidFill>
                <a:srgbClr val="000000"/>
              </a:solidFill>
              <a:latin typeface="Arial"/>
            </a:endParaRPr>
          </a:p>
          <a:p>
            <a:pPr marL="723600" lvl="4" indent="-1447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https://datatracker.ietf.org/doc/draft-ietf-suit-manifest/</a:t>
            </a:r>
            <a:endParaRPr lang="en-US" sz="2800" b="0" strike="noStrike" spc="-1" dirty="0">
              <a:solidFill>
                <a:srgbClr val="0000FF"/>
              </a:solidFill>
              <a:latin typeface="Arial"/>
            </a:endParaRPr>
          </a:p>
          <a:p>
            <a:pPr marL="723600" lvl="4" indent="-1447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https://datatracker.ietf.org/doc/draft-ietf-suit-mud/</a:t>
            </a:r>
            <a:endParaRPr lang="en-US" sz="2800" b="0" strike="noStrike" spc="-1" dirty="0">
              <a:solidFill>
                <a:srgbClr val="0000FF"/>
              </a:solidFill>
              <a:latin typeface="Arial"/>
            </a:endParaRPr>
          </a:p>
          <a:p>
            <a:pPr marL="319680" indent="-31968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3200" b="0" strike="noStrike" spc="-1" dirty="0">
                <a:solidFill>
                  <a:srgbClr val="000000"/>
                </a:solidFill>
                <a:latin typeface="Arial"/>
                <a:ea typeface="DejaVu Sans"/>
              </a:rPr>
              <a:t>Work in Progress (most of then almost done in WG)</a:t>
            </a:r>
            <a:endParaRPr lang="en-US" sz="3200" b="0" strike="noStrike" spc="-1" dirty="0">
              <a:solidFill>
                <a:srgbClr val="000000"/>
              </a:solidFill>
              <a:latin typeface="Arial"/>
            </a:endParaRPr>
          </a:p>
          <a:p>
            <a:pPr marL="641160" lvl="1" indent="-31968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4">
                  <a:extLst>
                    <a:ext uri="{A12FA001-AC4F-418D-AE19-62706E023703}">
                      <ahyp:hlinkClr xmlns:ahyp="http://schemas.microsoft.com/office/drawing/2018/hyperlinkcolor" val="tx"/>
                    </a:ext>
                  </a:extLst>
                </a:hlinkClick>
              </a:rPr>
              <a:t>https://datatracker.ietf.org/doc/draft-ietf-suit-firmware-encryption/</a:t>
            </a:r>
            <a:endParaRPr lang="en-US" sz="2800" b="0" strike="noStrike" spc="-1" dirty="0">
              <a:solidFill>
                <a:srgbClr val="0000FF"/>
              </a:solidFill>
              <a:latin typeface="Arial"/>
            </a:endParaRPr>
          </a:p>
          <a:p>
            <a:pPr marL="641160" lvl="1" indent="-31968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5">
                  <a:extLst>
                    <a:ext uri="{A12FA001-AC4F-418D-AE19-62706E023703}">
                      <ahyp:hlinkClr xmlns:ahyp="http://schemas.microsoft.com/office/drawing/2018/hyperlinkcolor" val="tx"/>
                    </a:ext>
                  </a:extLst>
                </a:hlinkClick>
              </a:rPr>
              <a:t>https://datatracker.ietf.org/doc/draft-ietf-suit-report/</a:t>
            </a:r>
            <a:endParaRPr lang="en-US" sz="2800" b="0" strike="noStrike" spc="-1" dirty="0">
              <a:solidFill>
                <a:srgbClr val="0000FF"/>
              </a:solidFill>
              <a:latin typeface="Arial"/>
            </a:endParaRPr>
          </a:p>
          <a:p>
            <a:pPr marL="641160" lvl="1" indent="-31968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6">
                  <a:extLst>
                    <a:ext uri="{A12FA001-AC4F-418D-AE19-62706E023703}">
                      <ahyp:hlinkClr xmlns:ahyp="http://schemas.microsoft.com/office/drawing/2018/hyperlinkcolor" val="tx"/>
                    </a:ext>
                  </a:extLst>
                </a:hlinkClick>
              </a:rPr>
              <a:t>https://datatracker.ietf.org/doc/draft-ietf-suit-trust-domains/</a:t>
            </a:r>
            <a:endParaRPr lang="en-US" sz="2800" b="0" strike="noStrike" spc="-1" dirty="0">
              <a:solidFill>
                <a:srgbClr val="0000FF"/>
              </a:solidFill>
              <a:latin typeface="Arial"/>
            </a:endParaRPr>
          </a:p>
          <a:p>
            <a:pPr marL="641160" lvl="1" indent="-31968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7">
                  <a:extLst>
                    <a:ext uri="{A12FA001-AC4F-418D-AE19-62706E023703}">
                      <ahyp:hlinkClr xmlns:ahyp="http://schemas.microsoft.com/office/drawing/2018/hyperlinkcolor" val="tx"/>
                    </a:ext>
                  </a:extLst>
                </a:hlinkClick>
              </a:rPr>
              <a:t>https://datatracker.ietf.org/doc/draft-ietf-suit-update-management/</a:t>
            </a:r>
            <a:endParaRPr lang="en-US" sz="2800" b="0" strike="noStrike" spc="-1" dirty="0">
              <a:solidFill>
                <a:srgbClr val="0000FF"/>
              </a:solidFill>
              <a:latin typeface="Arial"/>
            </a:endParaRPr>
          </a:p>
          <a:p>
            <a:pPr marL="641160" lvl="1" indent="-319680">
              <a:lnSpc>
                <a:spcPct val="100000"/>
              </a:lnSpc>
              <a:spcBef>
                <a:spcPts val="1134"/>
              </a:spcBef>
              <a:buClr>
                <a:srgbClr val="000000"/>
              </a:buClr>
              <a:buSzPct val="45000"/>
              <a:buFont typeface="Wingdings" charset="2"/>
              <a:buChar char=""/>
              <a:tabLst>
                <a:tab pos="182880" algn="l"/>
                <a:tab pos="365760" algn="l"/>
                <a:tab pos="548640" algn="l"/>
                <a:tab pos="731520" algn="l"/>
              </a:tabLst>
            </a:pPr>
            <a:r>
              <a:rPr lang="en-US" sz="2800" b="0" u="sng" strike="noStrike" spc="-1" dirty="0">
                <a:solidFill>
                  <a:srgbClr val="0000FF"/>
                </a:solidFill>
                <a:uFillTx/>
                <a:latin typeface="Arial"/>
                <a:ea typeface="DejaVu Sans"/>
                <a:hlinkClick r:id="rId8">
                  <a:extLst>
                    <a:ext uri="{A12FA001-AC4F-418D-AE19-62706E023703}">
                      <ahyp:hlinkClr xmlns:ahyp="http://schemas.microsoft.com/office/drawing/2018/hyperlinkcolor" val="tx"/>
                    </a:ext>
                  </a:extLst>
                </a:hlinkClick>
              </a:rPr>
              <a:t>https://datatracker.ietf.org/doc/draft-moran-suit-mti/</a:t>
            </a:r>
            <a:endParaRPr lang="en-US" sz="2800" b="0" strike="noStrike" spc="-1" dirty="0">
              <a:solidFill>
                <a:srgbClr val="0000FF"/>
              </a:solidFill>
              <a:latin typeface="Arial"/>
            </a:endParaRPr>
          </a:p>
        </p:txBody>
      </p:sp>
    </p:spTree>
    <p:extLst>
      <p:ext uri="{BB962C8B-B14F-4D97-AF65-F5344CB8AC3E}">
        <p14:creationId xmlns:p14="http://schemas.microsoft.com/office/powerpoint/2010/main" val="19128815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153</a:t>
            </a:fld>
            <a:endParaRPr lang="en-US" dirty="0"/>
          </a:p>
        </p:txBody>
      </p:sp>
      <p:sp>
        <p:nvSpPr>
          <p:cNvPr id="2" name="CustomShape 1">
            <a:extLst>
              <a:ext uri="{FF2B5EF4-FFF2-40B4-BE49-F238E27FC236}">
                <a16:creationId xmlns:a16="http://schemas.microsoft.com/office/drawing/2014/main" id="{922B8F5B-BE4C-3497-01AE-4CE4103BD2BB}"/>
              </a:ext>
            </a:extLst>
          </p:cNvPr>
          <p:cNvSpPr/>
          <p:nvPr/>
        </p:nvSpPr>
        <p:spPr>
          <a:xfrm>
            <a:off x="457200" y="777600"/>
            <a:ext cx="8226360" cy="1141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182880" algn="l"/>
                <a:tab pos="365760" algn="l"/>
                <a:tab pos="548640" algn="l"/>
                <a:tab pos="731520" algn="l"/>
              </a:tabLst>
            </a:pPr>
            <a:r>
              <a:rPr lang="en-US" sz="4400" b="0" strike="noStrike" spc="-1" dirty="0" err="1">
                <a:solidFill>
                  <a:srgbClr val="000000"/>
                </a:solidFill>
                <a:latin typeface="Arial"/>
                <a:ea typeface="DejaVu Sans"/>
              </a:rPr>
              <a:t>BoFs</a:t>
            </a:r>
            <a:r>
              <a:rPr lang="en-US" sz="4400" b="0" strike="noStrike" spc="-1" dirty="0">
                <a:solidFill>
                  <a:srgbClr val="000000"/>
                </a:solidFill>
                <a:latin typeface="Arial"/>
                <a:ea typeface="DejaVu Sans"/>
              </a:rPr>
              <a:t> in IETF 120</a:t>
            </a:r>
            <a:endParaRPr lang="en-US" sz="4400" b="0" strike="noStrike" spc="-1" dirty="0">
              <a:solidFill>
                <a:srgbClr val="000000"/>
              </a:solidFill>
              <a:latin typeface="Arial"/>
            </a:endParaRPr>
          </a:p>
        </p:txBody>
      </p:sp>
      <p:sp>
        <p:nvSpPr>
          <p:cNvPr id="3" name="CustomShape 2">
            <a:extLst>
              <a:ext uri="{FF2B5EF4-FFF2-40B4-BE49-F238E27FC236}">
                <a16:creationId xmlns:a16="http://schemas.microsoft.com/office/drawing/2014/main" id="{324F9B60-0825-DC58-73B5-28ABA9ACA4B5}"/>
              </a:ext>
            </a:extLst>
          </p:cNvPr>
          <p:cNvSpPr/>
          <p:nvPr/>
        </p:nvSpPr>
        <p:spPr>
          <a:xfrm>
            <a:off x="457200" y="2252520"/>
            <a:ext cx="82263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70000" lnSpcReduction="20000"/>
          </a:bodyPr>
          <a:lstStyle/>
          <a:p>
            <a:pPr marL="268920" indent="-2689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List of requested </a:t>
            </a:r>
            <a:r>
              <a:rPr lang="en-IE" sz="3200" b="0" strike="noStrike" spc="-1" dirty="0" err="1">
                <a:solidFill>
                  <a:srgbClr val="000000"/>
                </a:solidFill>
                <a:latin typeface="Arial"/>
                <a:ea typeface="DejaVu Sans"/>
              </a:rPr>
              <a:t>BoFs</a:t>
            </a:r>
            <a:r>
              <a:rPr lang="en-IE" sz="3200" b="0" strike="noStrike" spc="-1" dirty="0">
                <a:solidFill>
                  <a:srgbClr val="000000"/>
                </a:solidFill>
                <a:latin typeface="Arial"/>
                <a:ea typeface="DejaVu Sans"/>
              </a:rPr>
              <a:t> can be found from </a:t>
            </a:r>
            <a:r>
              <a:rPr lang="en-IE" sz="3200" b="0" u="sng" strike="noStrike" spc="-1" dirty="0">
                <a:solidFill>
                  <a:srgbClr val="0000FF"/>
                </a:solidFill>
                <a:uFillTx/>
                <a:latin typeface="Arial"/>
                <a:ea typeface="DejaVu Sans"/>
                <a:hlinkClick r:id="rId2">
                  <a:extLst>
                    <a:ext uri="{A12FA001-AC4F-418D-AE19-62706E023703}">
                      <ahyp:hlinkClr xmlns:ahyp="http://schemas.microsoft.com/office/drawing/2018/hyperlinkcolor" val="tx"/>
                    </a:ext>
                  </a:extLst>
                </a:hlinkClick>
              </a:rPr>
              <a:t>https://datatracker.ietf.org/doc/bof-requests</a:t>
            </a:r>
            <a:endParaRPr lang="en-US" sz="3200" b="0" strike="noStrike" spc="-1" dirty="0">
              <a:solidFill>
                <a:srgbClr val="0000FF"/>
              </a:solidFill>
              <a:latin typeface="Arial"/>
            </a:endParaRPr>
          </a:p>
          <a:p>
            <a:pPr marL="268920" indent="-2689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List of approved </a:t>
            </a:r>
            <a:r>
              <a:rPr lang="en-IE" sz="3200" b="0" strike="noStrike" spc="-1" dirty="0" err="1">
                <a:solidFill>
                  <a:srgbClr val="000000"/>
                </a:solidFill>
                <a:latin typeface="Arial"/>
                <a:ea typeface="DejaVu Sans"/>
              </a:rPr>
              <a:t>BoFs</a:t>
            </a:r>
            <a:r>
              <a:rPr lang="en-IE" sz="3200" b="0" strike="noStrike" spc="-1" dirty="0">
                <a:solidFill>
                  <a:srgbClr val="000000"/>
                </a:solidFill>
                <a:latin typeface="Arial"/>
                <a:ea typeface="DejaVu Sans"/>
              </a:rPr>
              <a:t> can be found from </a:t>
            </a:r>
            <a:r>
              <a:rPr lang="en-IE" sz="3200" b="0" u="sng" strike="noStrike" spc="-1" dirty="0">
                <a:solidFill>
                  <a:srgbClr val="0000FF"/>
                </a:solidFill>
                <a:uFillTx/>
                <a:latin typeface="Arial"/>
                <a:ea typeface="DejaVu Sans"/>
                <a:hlinkClick r:id="rId3">
                  <a:extLst>
                    <a:ext uri="{A12FA001-AC4F-418D-AE19-62706E023703}">
                      <ahyp:hlinkClr xmlns:ahyp="http://schemas.microsoft.com/office/drawing/2018/hyperlinkcolor" val="tx"/>
                    </a:ext>
                  </a:extLst>
                </a:hlinkClick>
              </a:rPr>
              <a:t>https://datatracker.ietf.org/wg/bofs/</a:t>
            </a:r>
            <a:endParaRPr lang="en-US" sz="3200" b="0" strike="noStrike" spc="-1" dirty="0">
              <a:solidFill>
                <a:srgbClr val="0000FF"/>
              </a:solidFill>
              <a:latin typeface="Arial"/>
            </a:endParaRPr>
          </a:p>
          <a:p>
            <a:pPr marL="268920" indent="-2689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err="1">
                <a:solidFill>
                  <a:srgbClr val="000000"/>
                </a:solidFill>
                <a:latin typeface="Arial"/>
                <a:ea typeface="DejaVu Sans"/>
              </a:rPr>
              <a:t>alldispatch</a:t>
            </a:r>
            <a:r>
              <a:rPr lang="en-IE" sz="3200" b="0" strike="noStrike" spc="-1" dirty="0">
                <a:solidFill>
                  <a:srgbClr val="000000"/>
                </a:solidFill>
                <a:latin typeface="Arial"/>
                <a:ea typeface="DejaVu Sans"/>
              </a:rPr>
              <a:t> - IETF-Wide "Dispatch" Session BOF</a:t>
            </a:r>
            <a:endParaRPr lang="en-US" sz="3200" b="0" strike="noStrike" spc="-1" dirty="0">
              <a:solidFill>
                <a:srgbClr val="000000"/>
              </a:solidFill>
              <a:latin typeface="Arial"/>
            </a:endParaRPr>
          </a:p>
          <a:p>
            <a:pPr marL="268920" indent="-2689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diem - Digital Emblems BOF</a:t>
            </a:r>
            <a:endParaRPr lang="en-US" sz="3200" b="0" strike="noStrike" spc="-1" dirty="0">
              <a:solidFill>
                <a:srgbClr val="000000"/>
              </a:solidFill>
              <a:latin typeface="Arial"/>
            </a:endParaRPr>
          </a:p>
          <a:p>
            <a:pPr marL="268920" indent="-2689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a:solidFill>
                  <a:srgbClr val="000000"/>
                </a:solidFill>
                <a:latin typeface="Arial"/>
                <a:ea typeface="DejaVu Sans"/>
              </a:rPr>
              <a:t>green - Getting Ready for Energy-Efficient Networking BOF</a:t>
            </a:r>
            <a:endParaRPr lang="en-US" sz="3200" b="0" strike="noStrike" spc="-1" dirty="0">
              <a:solidFill>
                <a:srgbClr val="000000"/>
              </a:solidFill>
              <a:latin typeface="Arial"/>
            </a:endParaRPr>
          </a:p>
          <a:p>
            <a:pPr marL="268920" indent="-2689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err="1">
                <a:solidFill>
                  <a:srgbClr val="000000"/>
                </a:solidFill>
                <a:latin typeface="Arial"/>
                <a:ea typeface="DejaVu Sans"/>
              </a:rPr>
              <a:t>nasr</a:t>
            </a:r>
            <a:r>
              <a:rPr lang="en-IE" sz="3200" b="0" strike="noStrike" spc="-1" dirty="0">
                <a:solidFill>
                  <a:srgbClr val="000000"/>
                </a:solidFill>
                <a:latin typeface="Arial"/>
                <a:ea typeface="DejaVu Sans"/>
              </a:rPr>
              <a:t> - Network Attestation for Secure Routing BOF</a:t>
            </a:r>
            <a:endParaRPr lang="en-US" sz="3200" b="0" strike="noStrike" spc="-1" dirty="0">
              <a:solidFill>
                <a:srgbClr val="000000"/>
              </a:solidFill>
              <a:latin typeface="Arial"/>
            </a:endParaRPr>
          </a:p>
          <a:p>
            <a:pPr marL="268920" indent="-268920">
              <a:lnSpc>
                <a:spcPct val="100000"/>
              </a:lnSpc>
              <a:spcBef>
                <a:spcPts val="1417"/>
              </a:spcBef>
              <a:buClr>
                <a:srgbClr val="000000"/>
              </a:buClr>
              <a:buSzPct val="45000"/>
              <a:buFont typeface="Wingdings" charset="2"/>
              <a:buChar char=""/>
              <a:tabLst>
                <a:tab pos="182880" algn="l"/>
                <a:tab pos="365760" algn="l"/>
                <a:tab pos="548640" algn="l"/>
                <a:tab pos="731520" algn="l"/>
              </a:tabLst>
            </a:pPr>
            <a:r>
              <a:rPr lang="en-IE" sz="3200" b="0" strike="noStrike" spc="-1" dirty="0" err="1">
                <a:solidFill>
                  <a:srgbClr val="000000"/>
                </a:solidFill>
                <a:latin typeface="Arial"/>
                <a:ea typeface="DejaVu Sans"/>
              </a:rPr>
              <a:t>sconepro</a:t>
            </a:r>
            <a:r>
              <a:rPr lang="en-IE" sz="3200" b="0" strike="noStrike" spc="-1" dirty="0">
                <a:solidFill>
                  <a:srgbClr val="000000"/>
                </a:solidFill>
                <a:latin typeface="Arial"/>
                <a:ea typeface="DejaVu Sans"/>
              </a:rPr>
              <a:t> - Secure Communication of Network Properties BOF</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6661911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154</a:t>
            </a:fld>
            <a:endParaRPr lang="en-US" dirty="0"/>
          </a:p>
        </p:txBody>
      </p:sp>
      <p:sp>
        <p:nvSpPr>
          <p:cNvPr id="2" name="PlaceHolder 1">
            <a:extLst>
              <a:ext uri="{FF2B5EF4-FFF2-40B4-BE49-F238E27FC236}">
                <a16:creationId xmlns:a16="http://schemas.microsoft.com/office/drawing/2014/main" id="{4E6808BB-C427-9CF2-8E68-86D3DC666E32}"/>
              </a:ext>
            </a:extLst>
          </p:cNvPr>
          <p:cNvSpPr txBox="1">
            <a:spLocks/>
          </p:cNvSpPr>
          <p:nvPr/>
        </p:nvSpPr>
        <p:spPr bwMode="auto">
          <a:xfrm>
            <a:off x="457200" y="273600"/>
            <a:ext cx="8229240" cy="114480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3200" kern="0" spc="-1">
                <a:solidFill>
                  <a:srgbClr val="000000"/>
                </a:solidFill>
                <a:latin typeface="Arial"/>
                <a:ea typeface="Noto Sans CJK SC"/>
              </a:rPr>
              <a:t>IETF-Wide "Dispatch" Session (</a:t>
            </a:r>
            <a:r>
              <a:rPr lang="en-US" sz="3200" kern="0" spc="-1">
                <a:solidFill>
                  <a:srgbClr val="000000"/>
                </a:solidFill>
                <a:latin typeface="Arial"/>
              </a:rPr>
              <a:t>alldispatch)</a:t>
            </a:r>
            <a:endParaRPr lang="en-US" sz="3200" kern="0" spc="-1" dirty="0">
              <a:solidFill>
                <a:srgbClr val="000000"/>
              </a:solidFill>
              <a:latin typeface="Arial"/>
            </a:endParaRPr>
          </a:p>
        </p:txBody>
      </p:sp>
      <p:sp>
        <p:nvSpPr>
          <p:cNvPr id="3" name="PlaceHolder 2">
            <a:extLst>
              <a:ext uri="{FF2B5EF4-FFF2-40B4-BE49-F238E27FC236}">
                <a16:creationId xmlns:a16="http://schemas.microsoft.com/office/drawing/2014/main" id="{791792E0-29DF-1885-3DB0-287FB7B8E35A}"/>
              </a:ext>
            </a:extLst>
          </p:cNvPr>
          <p:cNvSpPr txBox="1">
            <a:spLocks/>
          </p:cNvSpPr>
          <p:nvPr/>
        </p:nvSpPr>
        <p:spPr bwMode="auto">
          <a:xfrm>
            <a:off x="457200" y="1604520"/>
            <a:ext cx="8229240" cy="39772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fontScale="58000" lnSpcReduction="20000"/>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250560" indent="-187920" algn="l">
              <a:spcBef>
                <a:spcPts val="1417"/>
              </a:spcBef>
              <a:buClr>
                <a:srgbClr val="000000"/>
              </a:buClr>
              <a:buSzPct val="45000"/>
              <a:buFont typeface="Wingdings" charset="2"/>
              <a:buChar char=""/>
            </a:pPr>
            <a:r>
              <a:rPr lang="en-US" sz="3200" kern="0" spc="-1" dirty="0">
                <a:solidFill>
                  <a:srgbClr val="000000"/>
                </a:solidFill>
                <a:latin typeface="Arial"/>
              </a:rPr>
              <a:t>Combination of the different dispatch groups in the IETF.</a:t>
            </a:r>
          </a:p>
          <a:p>
            <a:pPr marL="250560" indent="-187920" algn="l">
              <a:spcBef>
                <a:spcPts val="1417"/>
              </a:spcBef>
              <a:buClr>
                <a:srgbClr val="000000"/>
              </a:buClr>
              <a:buSzPct val="45000"/>
              <a:buFont typeface="Wingdings" charset="2"/>
              <a:buChar char=""/>
            </a:pPr>
            <a:r>
              <a:rPr lang="en-US" sz="3200" kern="0" spc="-1" dirty="0">
                <a:solidFill>
                  <a:srgbClr val="000000"/>
                </a:solidFill>
                <a:latin typeface="Arial"/>
              </a:rPr>
              <a:t>Experiment to see whether we can combine all of them.</a:t>
            </a:r>
          </a:p>
          <a:p>
            <a:pPr marL="250560" indent="-187920" algn="l">
              <a:spcBef>
                <a:spcPts val="1417"/>
              </a:spcBef>
              <a:buClr>
                <a:srgbClr val="000000"/>
              </a:buClr>
              <a:buSzPct val="45000"/>
              <a:buFont typeface="Wingdings" charset="2"/>
              <a:buChar char=""/>
            </a:pPr>
            <a:r>
              <a:rPr lang="en-US" sz="3200" kern="0" spc="-1" dirty="0">
                <a:solidFill>
                  <a:srgbClr val="000000"/>
                </a:solidFill>
                <a:latin typeface="Arial"/>
              </a:rPr>
              <a:t>This is meant to solve five problems:</a:t>
            </a:r>
          </a:p>
          <a:p>
            <a:pPr marL="501120" lvl="1" indent="-187920" algn="l">
              <a:spcBef>
                <a:spcPts val="1134"/>
              </a:spcBef>
              <a:buClr>
                <a:srgbClr val="000000"/>
              </a:buClr>
              <a:buFont typeface="StarSymbol"/>
              <a:buAutoNum type="arabicParenR"/>
            </a:pPr>
            <a:r>
              <a:rPr lang="en-US" sz="2800" kern="0" spc="-1" dirty="0">
                <a:solidFill>
                  <a:srgbClr val="000000"/>
                </a:solidFill>
                <a:latin typeface="Arial"/>
              </a:rPr>
              <a:t>Proponents often have trouble figuring out where to dispatch something that spans multiple areas.</a:t>
            </a:r>
          </a:p>
          <a:p>
            <a:pPr marL="501120" lvl="1" indent="-187920" algn="l">
              <a:spcBef>
                <a:spcPts val="1134"/>
              </a:spcBef>
              <a:buClr>
                <a:srgbClr val="000000"/>
              </a:buClr>
              <a:buFont typeface="StarSymbol"/>
              <a:buAutoNum type="arabicParenR"/>
            </a:pPr>
            <a:r>
              <a:rPr lang="en-US" sz="2800" kern="0" spc="-1" dirty="0">
                <a:solidFill>
                  <a:srgbClr val="000000"/>
                </a:solidFill>
                <a:latin typeface="Arial"/>
              </a:rPr>
              <a:t>Each Dispatch session aggravates scheduling because they have large target audiences, and consolidating them in a single time slot will simplify that problem.</a:t>
            </a:r>
          </a:p>
          <a:p>
            <a:pPr marL="501120" lvl="1" indent="-187920" algn="l">
              <a:spcBef>
                <a:spcPts val="1134"/>
              </a:spcBef>
              <a:buClr>
                <a:srgbClr val="000000"/>
              </a:buClr>
              <a:buFont typeface="StarSymbol"/>
              <a:buAutoNum type="arabicParenR"/>
            </a:pPr>
            <a:r>
              <a:rPr lang="en-US" sz="2800" kern="0" spc="-1" dirty="0">
                <a:solidFill>
                  <a:srgbClr val="000000"/>
                </a:solidFill>
                <a:latin typeface="Arial"/>
              </a:rPr>
              <a:t>Participants with cross-area expertise, who provide valuable input for dispatching, find it difficult to attend multiple Dispatch sessions.</a:t>
            </a:r>
          </a:p>
          <a:p>
            <a:pPr marL="501120" lvl="1" indent="-187920" algn="l">
              <a:spcBef>
                <a:spcPts val="1134"/>
              </a:spcBef>
              <a:buClr>
                <a:srgbClr val="000000"/>
              </a:buClr>
              <a:buFont typeface="StarSymbol"/>
              <a:buAutoNum type="arabicParenR"/>
            </a:pPr>
            <a:r>
              <a:rPr lang="en-US" sz="2800" kern="0" spc="-1" dirty="0">
                <a:solidFill>
                  <a:srgbClr val="000000"/>
                </a:solidFill>
                <a:latin typeface="Arial"/>
              </a:rPr>
              <a:t>Currently, Dispatch meetings sometimes result in routing to a different Dispatch, which wastes months.</a:t>
            </a:r>
          </a:p>
          <a:p>
            <a:pPr marL="501120" lvl="1" indent="-187920" algn="l">
              <a:spcBef>
                <a:spcPts val="1134"/>
              </a:spcBef>
              <a:buClr>
                <a:srgbClr val="000000"/>
              </a:buClr>
              <a:buFont typeface="StarSymbol"/>
              <a:buAutoNum type="arabicParenR"/>
            </a:pPr>
            <a:r>
              <a:rPr lang="en-US" sz="2800" kern="0" spc="-1" dirty="0">
                <a:solidFill>
                  <a:srgbClr val="000000"/>
                </a:solidFill>
                <a:latin typeface="Arial"/>
              </a:rPr>
              <a:t>There is a common practice of "Dispatch Shopping" in which proponents attempt to discover the least rigorous venue. This consumes agenda time and can result in lower-quality work being admitted into the IETF.</a:t>
            </a:r>
          </a:p>
        </p:txBody>
      </p:sp>
    </p:spTree>
    <p:extLst>
      <p:ext uri="{BB962C8B-B14F-4D97-AF65-F5344CB8AC3E}">
        <p14:creationId xmlns:p14="http://schemas.microsoft.com/office/powerpoint/2010/main" val="8409627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155</a:t>
            </a:fld>
            <a:endParaRPr lang="en-US" dirty="0"/>
          </a:p>
        </p:txBody>
      </p:sp>
      <p:sp>
        <p:nvSpPr>
          <p:cNvPr id="2" name="PlaceHolder 1">
            <a:extLst>
              <a:ext uri="{FF2B5EF4-FFF2-40B4-BE49-F238E27FC236}">
                <a16:creationId xmlns:a16="http://schemas.microsoft.com/office/drawing/2014/main" id="{C04C08D3-673B-31C1-45B3-9D1A5278BEE5}"/>
              </a:ext>
            </a:extLst>
          </p:cNvPr>
          <p:cNvSpPr txBox="1">
            <a:spLocks/>
          </p:cNvSpPr>
          <p:nvPr/>
        </p:nvSpPr>
        <p:spPr bwMode="auto">
          <a:xfrm>
            <a:off x="457200" y="273600"/>
            <a:ext cx="8229240" cy="114480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3200" kern="0" spc="-1">
                <a:solidFill>
                  <a:srgbClr val="000000"/>
                </a:solidFill>
                <a:latin typeface="Arial"/>
                <a:ea typeface="Noto Sans CJK SC"/>
              </a:rPr>
              <a:t>Digital Emblems (</a:t>
            </a:r>
            <a:r>
              <a:rPr lang="en-US" sz="3200" kern="0" spc="-1">
                <a:solidFill>
                  <a:srgbClr val="000000"/>
                </a:solidFill>
                <a:latin typeface="Arial"/>
              </a:rPr>
              <a:t>diem)</a:t>
            </a:r>
          </a:p>
        </p:txBody>
      </p:sp>
      <p:sp>
        <p:nvSpPr>
          <p:cNvPr id="3" name="PlaceHolder 2">
            <a:extLst>
              <a:ext uri="{FF2B5EF4-FFF2-40B4-BE49-F238E27FC236}">
                <a16:creationId xmlns:a16="http://schemas.microsoft.com/office/drawing/2014/main" id="{539A4F0E-DFEA-9486-D802-32B6B8D487B7}"/>
              </a:ext>
            </a:extLst>
          </p:cNvPr>
          <p:cNvSpPr txBox="1">
            <a:spLocks/>
          </p:cNvSpPr>
          <p:nvPr/>
        </p:nvSpPr>
        <p:spPr bwMode="auto">
          <a:xfrm>
            <a:off x="457200" y="1604520"/>
            <a:ext cx="8229240" cy="39772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fontScale="78500" lnSpcReduction="20000"/>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306720" indent="-230040" algn="l">
              <a:spcBef>
                <a:spcPts val="1417"/>
              </a:spcBef>
              <a:buClr>
                <a:srgbClr val="000000"/>
              </a:buClr>
              <a:buSzPct val="45000"/>
              <a:buFont typeface="Wingdings" charset="2"/>
              <a:buChar char=""/>
            </a:pPr>
            <a:r>
              <a:rPr lang="en-US" sz="3200" kern="0" spc="-1" dirty="0">
                <a:solidFill>
                  <a:srgbClr val="000000"/>
                </a:solidFill>
                <a:latin typeface="Arial"/>
              </a:rPr>
              <a:t>International law defines a number of emblems, such as the blue helmets of United Nations peacekeeping forces , as indicative of special protections.</a:t>
            </a:r>
          </a:p>
          <a:p>
            <a:pPr marL="306720" indent="-230040" algn="l">
              <a:spcBef>
                <a:spcPts val="1417"/>
              </a:spcBef>
              <a:buClr>
                <a:srgbClr val="000000"/>
              </a:buClr>
              <a:buSzPct val="45000"/>
              <a:buFont typeface="Wingdings" charset="2"/>
              <a:buChar char=""/>
            </a:pPr>
            <a:r>
              <a:rPr lang="en-US" sz="3200" kern="0" spc="-1" dirty="0">
                <a:solidFill>
                  <a:srgbClr val="000000"/>
                </a:solidFill>
                <a:latin typeface="Arial"/>
              </a:rPr>
              <a:t>Such physical emblems do not translate to the digital realm and also suffer from a number of weaknesses in the physical world.</a:t>
            </a:r>
          </a:p>
          <a:p>
            <a:pPr marL="306720" indent="-230040" algn="l">
              <a:spcBef>
                <a:spcPts val="1417"/>
              </a:spcBef>
              <a:buClr>
                <a:srgbClr val="000000"/>
              </a:buClr>
              <a:buSzPct val="45000"/>
              <a:buFont typeface="Wingdings" charset="2"/>
              <a:buChar char=""/>
            </a:pPr>
            <a:r>
              <a:rPr lang="en-US" sz="3200" kern="0" spc="-1" dirty="0">
                <a:solidFill>
                  <a:srgbClr val="000000"/>
                </a:solidFill>
                <a:latin typeface="Arial"/>
              </a:rPr>
              <a:t>This </a:t>
            </a:r>
            <a:r>
              <a:rPr lang="en-US" sz="3200" kern="0" spc="-1" dirty="0" err="1">
                <a:solidFill>
                  <a:srgbClr val="000000"/>
                </a:solidFill>
                <a:latin typeface="Arial"/>
              </a:rPr>
              <a:t>BoF</a:t>
            </a:r>
            <a:r>
              <a:rPr lang="en-US" sz="3200" kern="0" spc="-1" dirty="0">
                <a:solidFill>
                  <a:srgbClr val="000000"/>
                </a:solidFill>
                <a:latin typeface="Arial"/>
              </a:rPr>
              <a:t> is to explore the problem space, discuss technical requirements raised by a variety of stakeholders, and help determine if there is useful work to be done in the IETF around digital emblems.</a:t>
            </a:r>
          </a:p>
          <a:p>
            <a:pPr marL="306720" indent="-230040" algn="l">
              <a:spcBef>
                <a:spcPts val="1417"/>
              </a:spcBef>
              <a:buClr>
                <a:srgbClr val="000000"/>
              </a:buClr>
              <a:buSzPct val="45000"/>
              <a:buFont typeface="Wingdings" charset="2"/>
              <a:buChar char=""/>
            </a:pPr>
            <a:r>
              <a:rPr lang="en-US" sz="3200" kern="0" spc="-1" dirty="0">
                <a:solidFill>
                  <a:srgbClr val="000000"/>
                </a:solidFill>
                <a:latin typeface="Arial"/>
              </a:rPr>
              <a:t>Not working group forming.</a:t>
            </a:r>
          </a:p>
        </p:txBody>
      </p:sp>
    </p:spTree>
    <p:extLst>
      <p:ext uri="{BB962C8B-B14F-4D97-AF65-F5344CB8AC3E}">
        <p14:creationId xmlns:p14="http://schemas.microsoft.com/office/powerpoint/2010/main" val="27230957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156</a:t>
            </a:fld>
            <a:endParaRPr lang="en-US" dirty="0"/>
          </a:p>
        </p:txBody>
      </p:sp>
      <p:sp>
        <p:nvSpPr>
          <p:cNvPr id="2" name="PlaceHolder 1">
            <a:extLst>
              <a:ext uri="{FF2B5EF4-FFF2-40B4-BE49-F238E27FC236}">
                <a16:creationId xmlns:a16="http://schemas.microsoft.com/office/drawing/2014/main" id="{F6DAABD4-49F8-9018-B940-13347A6171E3}"/>
              </a:ext>
            </a:extLst>
          </p:cNvPr>
          <p:cNvSpPr txBox="1">
            <a:spLocks/>
          </p:cNvSpPr>
          <p:nvPr/>
        </p:nvSpPr>
        <p:spPr bwMode="auto">
          <a:xfrm>
            <a:off x="457200" y="525600"/>
            <a:ext cx="8229240" cy="114480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3200" kern="0" spc="-1">
                <a:solidFill>
                  <a:srgbClr val="000000"/>
                </a:solidFill>
                <a:latin typeface="Arial"/>
                <a:ea typeface="Noto Sans CJK SC"/>
              </a:rPr>
              <a:t>Getting Ready for Energy-Efficient Networking (</a:t>
            </a:r>
            <a:r>
              <a:rPr lang="en-US" sz="3200" kern="0" spc="-1">
                <a:solidFill>
                  <a:srgbClr val="000000"/>
                </a:solidFill>
                <a:latin typeface="Arial"/>
              </a:rPr>
              <a:t>green)</a:t>
            </a:r>
          </a:p>
        </p:txBody>
      </p:sp>
      <p:sp>
        <p:nvSpPr>
          <p:cNvPr id="3" name="PlaceHolder 2">
            <a:extLst>
              <a:ext uri="{FF2B5EF4-FFF2-40B4-BE49-F238E27FC236}">
                <a16:creationId xmlns:a16="http://schemas.microsoft.com/office/drawing/2014/main" id="{482A7096-395A-7FD3-5A6D-B2DAEA9828E7}"/>
              </a:ext>
            </a:extLst>
          </p:cNvPr>
          <p:cNvSpPr txBox="1">
            <a:spLocks/>
          </p:cNvSpPr>
          <p:nvPr/>
        </p:nvSpPr>
        <p:spPr bwMode="auto">
          <a:xfrm>
            <a:off x="457200" y="1604520"/>
            <a:ext cx="8229240" cy="39772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fontScale="62000" lnSpcReduction="20000"/>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267840" indent="-200880" algn="l">
              <a:spcBef>
                <a:spcPts val="1417"/>
              </a:spcBef>
              <a:buClr>
                <a:srgbClr val="000000"/>
              </a:buClr>
              <a:buSzPct val="45000"/>
              <a:buFont typeface="Wingdings" charset="2"/>
              <a:buChar char=""/>
            </a:pPr>
            <a:r>
              <a:rPr lang="en-US" sz="3200" kern="0" spc="-1" dirty="0">
                <a:solidFill>
                  <a:srgbClr val="000000"/>
                </a:solidFill>
                <a:latin typeface="Arial"/>
              </a:rPr>
              <a:t>As the desire to improve energy efficiency gains momentum, network operators increasingly focus on understanding energy consumption by different links, nodes, and devices/components within their networks. Network Energy-efficiency management involves deploying and managing network infrastructures with the goals of optimizing energy use on network devices while improving network utilization. This will involve technologies to monitor energy consumption, evaluate the effectiveness of energy saving polices, use control strategies to improve energy efficiency in network operations.</a:t>
            </a:r>
          </a:p>
          <a:p>
            <a:pPr marL="267840" indent="-200880" algn="l">
              <a:spcBef>
                <a:spcPts val="1417"/>
              </a:spcBef>
              <a:buClr>
                <a:srgbClr val="000000"/>
              </a:buClr>
              <a:buSzPct val="45000"/>
              <a:buFont typeface="Wingdings" charset="2"/>
              <a:buChar char=""/>
            </a:pPr>
            <a:r>
              <a:rPr lang="en-US" sz="3200" kern="0" spc="-1" dirty="0">
                <a:solidFill>
                  <a:srgbClr val="000000"/>
                </a:solidFill>
                <a:latin typeface="Arial"/>
              </a:rPr>
              <a:t>This </a:t>
            </a:r>
            <a:r>
              <a:rPr lang="en-US" sz="3200" kern="0" spc="-1" dirty="0" err="1">
                <a:solidFill>
                  <a:srgbClr val="000000"/>
                </a:solidFill>
                <a:latin typeface="Arial"/>
              </a:rPr>
              <a:t>BoF</a:t>
            </a:r>
            <a:r>
              <a:rPr lang="en-US" sz="3200" kern="0" spc="-1" dirty="0">
                <a:solidFill>
                  <a:srgbClr val="000000"/>
                </a:solidFill>
                <a:latin typeface="Arial"/>
              </a:rPr>
              <a:t> is intended to discuss these objectives and determine whether there is a community of interest to work on these topics within the IETF through a new working group (provisionally called GREEN).</a:t>
            </a:r>
          </a:p>
          <a:p>
            <a:pPr marL="267840" indent="-200880" algn="l">
              <a:spcBef>
                <a:spcPts val="1417"/>
              </a:spcBef>
              <a:buClr>
                <a:srgbClr val="000000"/>
              </a:buClr>
              <a:buSzPct val="45000"/>
              <a:buFont typeface="Wingdings" charset="2"/>
              <a:buChar char=""/>
            </a:pPr>
            <a:r>
              <a:rPr lang="en-US" sz="3200" kern="0" spc="-1" dirty="0">
                <a:solidFill>
                  <a:srgbClr val="000000"/>
                </a:solidFill>
                <a:latin typeface="Arial"/>
              </a:rPr>
              <a:t>Working grouping forming.</a:t>
            </a:r>
          </a:p>
        </p:txBody>
      </p:sp>
    </p:spTree>
    <p:extLst>
      <p:ext uri="{BB962C8B-B14F-4D97-AF65-F5344CB8AC3E}">
        <p14:creationId xmlns:p14="http://schemas.microsoft.com/office/powerpoint/2010/main" val="403751829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157</a:t>
            </a:fld>
            <a:endParaRPr lang="en-US" dirty="0"/>
          </a:p>
        </p:txBody>
      </p:sp>
      <p:sp>
        <p:nvSpPr>
          <p:cNvPr id="5" name="PlaceHolder 1">
            <a:extLst>
              <a:ext uri="{FF2B5EF4-FFF2-40B4-BE49-F238E27FC236}">
                <a16:creationId xmlns:a16="http://schemas.microsoft.com/office/drawing/2014/main" id="{062C8189-5D5E-B207-8716-10A0A078033F}"/>
              </a:ext>
            </a:extLst>
          </p:cNvPr>
          <p:cNvSpPr txBox="1">
            <a:spLocks/>
          </p:cNvSpPr>
          <p:nvPr/>
        </p:nvSpPr>
        <p:spPr bwMode="auto">
          <a:xfrm>
            <a:off x="457200" y="273600"/>
            <a:ext cx="8229240" cy="114480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3200" kern="0" spc="-1">
                <a:solidFill>
                  <a:srgbClr val="000000"/>
                </a:solidFill>
                <a:latin typeface="Arial"/>
                <a:ea typeface="Noto Sans CJK SC"/>
              </a:rPr>
              <a:t>Network Attestation for Secure Routing (</a:t>
            </a:r>
            <a:r>
              <a:rPr lang="en-US" sz="3200" kern="0" spc="-1">
                <a:solidFill>
                  <a:srgbClr val="000000"/>
                </a:solidFill>
                <a:latin typeface="Arial"/>
              </a:rPr>
              <a:t>nasr)</a:t>
            </a:r>
          </a:p>
        </p:txBody>
      </p:sp>
      <p:sp>
        <p:nvSpPr>
          <p:cNvPr id="6" name="PlaceHolder 2">
            <a:extLst>
              <a:ext uri="{FF2B5EF4-FFF2-40B4-BE49-F238E27FC236}">
                <a16:creationId xmlns:a16="http://schemas.microsoft.com/office/drawing/2014/main" id="{393ED7AC-5735-92F8-3A0D-079875F35D83}"/>
              </a:ext>
            </a:extLst>
          </p:cNvPr>
          <p:cNvSpPr txBox="1">
            <a:spLocks/>
          </p:cNvSpPr>
          <p:nvPr/>
        </p:nvSpPr>
        <p:spPr bwMode="auto">
          <a:xfrm>
            <a:off x="457200" y="1604520"/>
            <a:ext cx="8229240" cy="39772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fontScale="63000" lnSpcReduction="20000"/>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272160" indent="-204120" algn="l">
              <a:spcBef>
                <a:spcPts val="1417"/>
              </a:spcBef>
              <a:buClr>
                <a:srgbClr val="000000"/>
              </a:buClr>
              <a:buSzPct val="45000"/>
              <a:buFont typeface="Wingdings" charset="2"/>
              <a:buChar char=""/>
            </a:pPr>
            <a:r>
              <a:rPr lang="en-US" sz="3200" kern="0" spc="-1" dirty="0">
                <a:solidFill>
                  <a:srgbClr val="000000"/>
                </a:solidFill>
                <a:latin typeface="Arial"/>
              </a:rPr>
              <a:t>Traffic signing and encryption has been insofar the primary method to ensure data confidentiality, integrity and authenticity. However, an increasing amount of attacks, vulnerabilities, and new emerging requirements are deeming the data security provided by such methods insufficient.</a:t>
            </a:r>
          </a:p>
          <a:p>
            <a:pPr marL="272160" indent="-204120" algn="l">
              <a:spcBef>
                <a:spcPts val="1417"/>
              </a:spcBef>
              <a:buClr>
                <a:srgbClr val="000000"/>
              </a:buClr>
              <a:buSzPct val="45000"/>
              <a:buFont typeface="Wingdings" charset="2"/>
              <a:buChar char=""/>
            </a:pPr>
            <a:r>
              <a:rPr lang="en-US" sz="3200" kern="0" spc="-1" dirty="0">
                <a:solidFill>
                  <a:srgbClr val="000000"/>
                </a:solidFill>
                <a:latin typeface="Arial"/>
              </a:rPr>
              <a:t>Clients with high security and privacy requirements are not anymore satisfied with pure encryption-based data security measures in the application or transport layer that do not allow any control over the underlay networks. Clients now require their data to exclusively traverse the network through trusted devices, trusted operating environments, trusted links and trusted services, avoiding any exposure to insecure or untrusted devices.</a:t>
            </a:r>
          </a:p>
          <a:p>
            <a:pPr marL="272160" indent="-204120" algn="l">
              <a:spcBef>
                <a:spcPts val="1417"/>
              </a:spcBef>
              <a:buClr>
                <a:srgbClr val="000000"/>
              </a:buClr>
              <a:buSzPct val="45000"/>
              <a:buFont typeface="Wingdings" charset="2"/>
              <a:buChar char=""/>
            </a:pPr>
            <a:r>
              <a:rPr lang="en-US" sz="3200" kern="0" spc="-1" dirty="0">
                <a:solidFill>
                  <a:srgbClr val="000000"/>
                </a:solidFill>
                <a:latin typeface="Arial"/>
              </a:rPr>
              <a:t>Non-working group forming.</a:t>
            </a:r>
          </a:p>
        </p:txBody>
      </p:sp>
    </p:spTree>
    <p:extLst>
      <p:ext uri="{BB962C8B-B14F-4D97-AF65-F5344CB8AC3E}">
        <p14:creationId xmlns:p14="http://schemas.microsoft.com/office/powerpoint/2010/main" val="33586300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158</a:t>
            </a:fld>
            <a:endParaRPr lang="en-US" dirty="0"/>
          </a:p>
        </p:txBody>
      </p:sp>
      <p:sp>
        <p:nvSpPr>
          <p:cNvPr id="2" name="PlaceHolder 1">
            <a:extLst>
              <a:ext uri="{FF2B5EF4-FFF2-40B4-BE49-F238E27FC236}">
                <a16:creationId xmlns:a16="http://schemas.microsoft.com/office/drawing/2014/main" id="{65ED6878-4192-F157-92DB-7C6D05F4D129}"/>
              </a:ext>
            </a:extLst>
          </p:cNvPr>
          <p:cNvSpPr txBox="1">
            <a:spLocks/>
          </p:cNvSpPr>
          <p:nvPr/>
        </p:nvSpPr>
        <p:spPr bwMode="auto">
          <a:xfrm>
            <a:off x="457200" y="453600"/>
            <a:ext cx="8229240" cy="114480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3200" kern="0" spc="-1">
                <a:solidFill>
                  <a:srgbClr val="000000"/>
                </a:solidFill>
                <a:latin typeface="Arial"/>
                <a:ea typeface="Noto Sans CJK SC"/>
              </a:rPr>
              <a:t>Secure Communication of Network Properties (</a:t>
            </a:r>
            <a:r>
              <a:rPr lang="en-US" sz="3200" kern="0" spc="-1">
                <a:solidFill>
                  <a:srgbClr val="000000"/>
                </a:solidFill>
                <a:latin typeface="Arial"/>
              </a:rPr>
              <a:t>sconepro)</a:t>
            </a:r>
            <a:endParaRPr lang="en-US" sz="3200" kern="0" spc="-1" dirty="0">
              <a:solidFill>
                <a:srgbClr val="000000"/>
              </a:solidFill>
              <a:latin typeface="Arial"/>
            </a:endParaRPr>
          </a:p>
        </p:txBody>
      </p:sp>
      <p:sp>
        <p:nvSpPr>
          <p:cNvPr id="3" name="PlaceHolder 2">
            <a:extLst>
              <a:ext uri="{FF2B5EF4-FFF2-40B4-BE49-F238E27FC236}">
                <a16:creationId xmlns:a16="http://schemas.microsoft.com/office/drawing/2014/main" id="{E79B01D2-C363-C38D-A6A0-489A0139421E}"/>
              </a:ext>
            </a:extLst>
          </p:cNvPr>
          <p:cNvSpPr txBox="1">
            <a:spLocks/>
          </p:cNvSpPr>
          <p:nvPr/>
        </p:nvSpPr>
        <p:spPr bwMode="auto">
          <a:xfrm>
            <a:off x="457200" y="1604520"/>
            <a:ext cx="8229240" cy="397728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fontScale="64000" lnSpcReduction="20000"/>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276480" indent="-207360" algn="l">
              <a:spcBef>
                <a:spcPts val="1417"/>
              </a:spcBef>
              <a:buClr>
                <a:srgbClr val="000000"/>
              </a:buClr>
              <a:buSzPct val="45000"/>
              <a:buFont typeface="Wingdings" charset="2"/>
              <a:buChar char=""/>
            </a:pPr>
            <a:r>
              <a:rPr lang="en-US" sz="3200" kern="0" spc="-1" dirty="0">
                <a:solidFill>
                  <a:srgbClr val="000000"/>
                </a:solidFill>
                <a:latin typeface="Arial"/>
              </a:rPr>
              <a:t>Video traffic is 70% of the overall traffic volume on the Internet and is expected to grow to 80% by 2028. </a:t>
            </a:r>
          </a:p>
          <a:p>
            <a:pPr marL="276480" indent="-207360" algn="l">
              <a:spcBef>
                <a:spcPts val="1417"/>
              </a:spcBef>
              <a:buClr>
                <a:srgbClr val="000000"/>
              </a:buClr>
              <a:buSzPct val="45000"/>
              <a:buFont typeface="Wingdings" charset="2"/>
              <a:buChar char=""/>
            </a:pPr>
            <a:r>
              <a:rPr lang="en-US" sz="3200" kern="0" spc="-1" dirty="0">
                <a:solidFill>
                  <a:srgbClr val="000000"/>
                </a:solidFill>
                <a:latin typeface="Arial"/>
              </a:rPr>
              <a:t>Local mobile radio conditions may constrain the maximum throughput for a given client, or be so volatile as to rapidly change the maximum throughput throughout the course of a session.</a:t>
            </a:r>
          </a:p>
          <a:p>
            <a:pPr marL="276480" indent="-207360" algn="l">
              <a:spcBef>
                <a:spcPts val="1417"/>
              </a:spcBef>
              <a:buClr>
                <a:srgbClr val="000000"/>
              </a:buClr>
              <a:buSzPct val="45000"/>
              <a:buFont typeface="Wingdings" charset="2"/>
              <a:buChar char=""/>
            </a:pPr>
            <a:r>
              <a:rPr lang="en-US" sz="3200" kern="0" spc="-1" dirty="0">
                <a:solidFill>
                  <a:srgbClr val="000000"/>
                </a:solidFill>
                <a:latin typeface="Arial"/>
              </a:rPr>
              <a:t>Network operators have found it faster and less expensive to invest in shaping (also called throttling) of video traffic on a per-flow basis, which negatively affects video stream quality.</a:t>
            </a:r>
          </a:p>
          <a:p>
            <a:pPr marL="276480" indent="-207360" algn="l">
              <a:spcBef>
                <a:spcPts val="1417"/>
              </a:spcBef>
              <a:buClr>
                <a:srgbClr val="000000"/>
              </a:buClr>
              <a:buSzPct val="45000"/>
              <a:buFont typeface="Wingdings" charset="2"/>
              <a:buChar char=""/>
            </a:pPr>
            <a:r>
              <a:rPr lang="en-US" sz="3200" kern="0" spc="-1" dirty="0">
                <a:solidFill>
                  <a:srgbClr val="000000"/>
                </a:solidFill>
                <a:latin typeface="Arial"/>
              </a:rPr>
              <a:t>It would be beneficial, for both the application provider and network operator, to signal network attributes to the application to self-adapt its video traffic to conform to the specified characteristics.</a:t>
            </a:r>
          </a:p>
          <a:p>
            <a:pPr marL="276480" indent="-207360" algn="l">
              <a:spcBef>
                <a:spcPts val="1417"/>
              </a:spcBef>
              <a:buClr>
                <a:srgbClr val="000000"/>
              </a:buClr>
              <a:buSzPct val="45000"/>
              <a:buFont typeface="Wingdings" charset="2"/>
              <a:buChar char=""/>
            </a:pPr>
            <a:r>
              <a:rPr lang="en-US" sz="3200" kern="0" spc="-1" dirty="0">
                <a:solidFill>
                  <a:srgbClr val="000000"/>
                </a:solidFill>
                <a:latin typeface="Arial"/>
              </a:rPr>
              <a:t>Working group forming.</a:t>
            </a:r>
          </a:p>
        </p:txBody>
      </p:sp>
    </p:spTree>
    <p:extLst>
      <p:ext uri="{BB962C8B-B14F-4D97-AF65-F5344CB8AC3E}">
        <p14:creationId xmlns:p14="http://schemas.microsoft.com/office/powerpoint/2010/main" val="422917327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MAINT</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159</a:t>
            </a:fld>
            <a:endParaRPr lang="en-US" dirty="0"/>
          </a:p>
        </p:txBody>
      </p:sp>
    </p:spTree>
    <p:extLst>
      <p:ext uri="{BB962C8B-B14F-4D97-AF65-F5344CB8AC3E}">
        <p14:creationId xmlns:p14="http://schemas.microsoft.com/office/powerpoint/2010/main" val="391415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160</a:t>
            </a:fld>
            <a:endParaRPr lang="en-US" dirty="0"/>
          </a:p>
        </p:txBody>
      </p:sp>
      <p:graphicFrame>
        <p:nvGraphicFramePr>
          <p:cNvPr id="3" name="Object 2">
            <a:extLst>
              <a:ext uri="{FF2B5EF4-FFF2-40B4-BE49-F238E27FC236}">
                <a16:creationId xmlns:a16="http://schemas.microsoft.com/office/drawing/2014/main" id="{091374DE-3C74-E90C-9288-DC27673CBC4B}"/>
              </a:ext>
            </a:extLst>
          </p:cNvPr>
          <p:cNvGraphicFramePr>
            <a:graphicFrameLocks noChangeAspect="1"/>
          </p:cNvGraphicFramePr>
          <p:nvPr/>
        </p:nvGraphicFramePr>
        <p:xfrm>
          <a:off x="1331560" y="1210269"/>
          <a:ext cx="6155531" cy="4437460"/>
        </p:xfrm>
        <a:graphic>
          <a:graphicData uri="http://schemas.openxmlformats.org/presentationml/2006/ole">
            <mc:AlternateContent xmlns:mc="http://schemas.openxmlformats.org/markup-compatibility/2006">
              <mc:Choice xmlns:v="urn:schemas-microsoft-com:vml" Requires="v">
                <p:oleObj name="Worksheet" r:id="rId2" imgW="8206812" imgH="5916452" progId="Excel.Sheet.12">
                  <p:embed/>
                </p:oleObj>
              </mc:Choice>
              <mc:Fallback>
                <p:oleObj name="Worksheet" r:id="rId2" imgW="8206812" imgH="5916452" progId="Excel.Sheet.12">
                  <p:embed/>
                  <p:pic>
                    <p:nvPicPr>
                      <p:cNvPr id="6" name="Object 5">
                        <a:extLst>
                          <a:ext uri="{FF2B5EF4-FFF2-40B4-BE49-F238E27FC236}">
                            <a16:creationId xmlns:a16="http://schemas.microsoft.com/office/drawing/2014/main" id="{817F878E-9694-7917-D3A0-965E3B5F0DAB}"/>
                          </a:ext>
                        </a:extLst>
                      </p:cNvPr>
                      <p:cNvPicPr/>
                      <p:nvPr/>
                    </p:nvPicPr>
                    <p:blipFill>
                      <a:blip r:embed="rId3"/>
                      <a:stretch>
                        <a:fillRect/>
                      </a:stretch>
                    </p:blipFill>
                    <p:spPr>
                      <a:xfrm>
                        <a:off x="1331560" y="1210269"/>
                        <a:ext cx="6155531" cy="4437460"/>
                      </a:xfrm>
                      <a:prstGeom prst="rect">
                        <a:avLst/>
                      </a:prstGeom>
                    </p:spPr>
                  </p:pic>
                </p:oleObj>
              </mc:Fallback>
            </mc:AlternateContent>
          </a:graphicData>
        </a:graphic>
      </p:graphicFrame>
    </p:spTree>
    <p:extLst>
      <p:ext uri="{BB962C8B-B14F-4D97-AF65-F5344CB8AC3E}">
        <p14:creationId xmlns:p14="http://schemas.microsoft.com/office/powerpoint/2010/main" val="421238291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161</a:t>
            </a:fld>
            <a:endParaRPr lang="en-US" dirty="0"/>
          </a:p>
        </p:txBody>
      </p:sp>
      <p:sp>
        <p:nvSpPr>
          <p:cNvPr id="2" name="Rectangle 2">
            <a:extLst>
              <a:ext uri="{FF2B5EF4-FFF2-40B4-BE49-F238E27FC236}">
                <a16:creationId xmlns:a16="http://schemas.microsoft.com/office/drawing/2014/main" id="{505942FB-4D5C-8BC9-A50F-ECC73D355D0B}"/>
              </a:ext>
            </a:extLst>
          </p:cNvPr>
          <p:cNvSpPr txBox="1">
            <a:spLocks noChangeArrowheads="1"/>
          </p:cNvSpPr>
          <p:nvPr/>
        </p:nvSpPr>
        <p:spPr bwMode="auto">
          <a:xfrm>
            <a:off x="1485149" y="1144190"/>
            <a:ext cx="582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2400" b="1" kern="0">
                <a:latin typeface="Calibri" panose="020F0502020204030204" pitchFamily="34" charset="0"/>
                <a:cs typeface="Calibri" panose="020F0502020204030204" pitchFamily="34" charset="0"/>
              </a:rPr>
              <a:t>SC Meeting Objectives – Agenda</a:t>
            </a:r>
            <a:endParaRPr lang="en-US" sz="2400" kern="0" dirty="0">
              <a:latin typeface="Calibri" panose="020F0502020204030204" pitchFamily="34" charset="0"/>
              <a:cs typeface="Calibri" panose="020F0502020204030204" pitchFamily="34" charset="0"/>
            </a:endParaRPr>
          </a:p>
        </p:txBody>
      </p:sp>
      <p:sp>
        <p:nvSpPr>
          <p:cNvPr id="3" name="Rectangle 5">
            <a:extLst>
              <a:ext uri="{FF2B5EF4-FFF2-40B4-BE49-F238E27FC236}">
                <a16:creationId xmlns:a16="http://schemas.microsoft.com/office/drawing/2014/main" id="{201FCF23-6B1E-A024-315B-B756323B0B87}"/>
              </a:ext>
            </a:extLst>
          </p:cNvPr>
          <p:cNvSpPr>
            <a:spLocks noChangeArrowheads="1"/>
          </p:cNvSpPr>
          <p:nvPr/>
        </p:nvSpPr>
        <p:spPr bwMode="auto">
          <a:xfrm>
            <a:off x="628651" y="1885950"/>
            <a:ext cx="7943850" cy="348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225"/>
              </a:spcAft>
            </a:pPr>
            <a:r>
              <a:rPr lang="en-US" sz="1500" b="1" dirty="0">
                <a:latin typeface="Calibri" panose="020F0502020204030204" pitchFamily="34" charset="0"/>
                <a:cs typeface="Calibri" panose="020F0502020204030204" pitchFamily="34" charset="0"/>
              </a:rPr>
              <a:t>Meetings 1&amp;2 (Monday and Tuesday)</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Policy and Procedure</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Approve Agenda</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PAR reviews</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225"/>
              </a:spcAft>
            </a:pPr>
            <a:endParaRPr lang="en-US" sz="15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225"/>
              </a:spcAft>
            </a:pPr>
            <a:r>
              <a:rPr lang="en-US" sz="1500" b="1" dirty="0">
                <a:latin typeface="Calibri" panose="020F0502020204030204" pitchFamily="34" charset="0"/>
                <a:cs typeface="Calibri" panose="020F0502020204030204" pitchFamily="34" charset="0"/>
                <a:sym typeface="Wingdings" panose="05000000000000000000" pitchFamily="2" charset="2"/>
              </a:rPr>
              <a:t>Meeting 2 Thursday</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 any change requests for Operations Manual – none</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 Motion Templates 15-23-0506-03-0mag</a:t>
            </a: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Review Project Checklist</a:t>
            </a:r>
          </a:p>
          <a:p>
            <a:pPr marL="342900" lvl="2" indent="-342900">
              <a:spcAft>
                <a:spcPts val="225"/>
              </a:spcAft>
              <a:buFont typeface="+mj-lt"/>
              <a:buAutoNum type="arabicPeriod"/>
            </a:pPr>
            <a:r>
              <a:rPr lang="en-US" sz="1500" dirty="0" err="1">
                <a:latin typeface="Calibri" panose="020F0502020204030204" pitchFamily="34" charset="0"/>
                <a:cs typeface="Calibri" panose="020F0502020204030204" pitchFamily="34" charset="0"/>
              </a:rPr>
              <a:t>AoB</a:t>
            </a:r>
            <a:endParaRPr lang="en-US" sz="1500" dirty="0">
              <a:latin typeface="Calibri" panose="020F0502020204030204" pitchFamily="34" charset="0"/>
              <a:cs typeface="Calibri" panose="020F0502020204030204" pitchFamily="34" charset="0"/>
            </a:endParaRPr>
          </a:p>
          <a:p>
            <a:pPr marL="342900" lvl="2" indent="-342900">
              <a:spcAft>
                <a:spcPts val="225"/>
              </a:spcAft>
              <a:buFont typeface="+mj-lt"/>
              <a:buAutoNum type="arabicPeriod"/>
            </a:pPr>
            <a:r>
              <a:rPr lang="en-US" sz="1500" dirty="0">
                <a:latin typeface="Calibri" panose="020F0502020204030204" pitchFamily="34" charset="0"/>
                <a:cs typeface="Calibri" panose="020F0502020204030204" pitchFamily="34" charset="0"/>
              </a:rPr>
              <a:t>Adjourn </a:t>
            </a:r>
            <a:r>
              <a:rPr lang="en-US" sz="1500" dirty="0">
                <a:latin typeface="Calibri" panose="020F0502020204030204" pitchFamily="34" charset="0"/>
                <a:cs typeface="Calibri" panose="020F0502020204030204" pitchFamily="34" charset="0"/>
                <a:sym typeface="Wingdings" panose="05000000000000000000" pitchFamily="2" charset="2"/>
              </a:rPr>
              <a:t> </a:t>
            </a:r>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207894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162</a:t>
            </a:fld>
            <a:endParaRPr lang="en-US" dirty="0"/>
          </a:p>
        </p:txBody>
      </p:sp>
      <p:sp>
        <p:nvSpPr>
          <p:cNvPr id="2" name="Rectangle 2">
            <a:extLst>
              <a:ext uri="{FF2B5EF4-FFF2-40B4-BE49-F238E27FC236}">
                <a16:creationId xmlns:a16="http://schemas.microsoft.com/office/drawing/2014/main" id="{017437E8-67DE-5F4B-356C-C8D33F65BA66}"/>
              </a:ext>
            </a:extLst>
          </p:cNvPr>
          <p:cNvSpPr txBox="1">
            <a:spLocks noChangeArrowheads="1"/>
          </p:cNvSpPr>
          <p:nvPr/>
        </p:nvSpPr>
        <p:spPr bwMode="auto">
          <a:xfrm>
            <a:off x="1485149" y="1144190"/>
            <a:ext cx="582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2400" b="1" kern="0">
                <a:latin typeface="Calibri" panose="020F0502020204030204" pitchFamily="34" charset="0"/>
                <a:cs typeface="Calibri" panose="020F0502020204030204" pitchFamily="34" charset="0"/>
              </a:rPr>
              <a:t>802 PARs for Review</a:t>
            </a:r>
            <a:endParaRPr lang="en-US" sz="2400" kern="0" dirty="0">
              <a:latin typeface="Calibri" panose="020F0502020204030204" pitchFamily="34" charset="0"/>
              <a:cs typeface="Calibri" panose="020F0502020204030204" pitchFamily="34" charset="0"/>
            </a:endParaRPr>
          </a:p>
        </p:txBody>
      </p:sp>
      <p:sp>
        <p:nvSpPr>
          <p:cNvPr id="3" name="Rectangle 5">
            <a:extLst>
              <a:ext uri="{FF2B5EF4-FFF2-40B4-BE49-F238E27FC236}">
                <a16:creationId xmlns:a16="http://schemas.microsoft.com/office/drawing/2014/main" id="{05E5BC0E-33B0-F384-88E6-0BB4B57AD743}"/>
              </a:ext>
            </a:extLst>
          </p:cNvPr>
          <p:cNvSpPr>
            <a:spLocks noChangeArrowheads="1"/>
          </p:cNvSpPr>
          <p:nvPr/>
        </p:nvSpPr>
        <p:spPr bwMode="auto">
          <a:xfrm>
            <a:off x="628651" y="1715690"/>
            <a:ext cx="7943850" cy="3656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lgn="l">
              <a:buFont typeface="Arial" panose="020B0604020202020204" pitchFamily="34" charset="0"/>
              <a:buChar char="•"/>
            </a:pPr>
            <a:r>
              <a:rPr lang="en-GB" sz="1500" dirty="0">
                <a:solidFill>
                  <a:srgbClr val="000000"/>
                </a:solidFill>
                <a:latin typeface="+mn-lt"/>
              </a:rPr>
              <a:t>802.1DD -Standard - Resource Allocation Protocol, </a:t>
            </a:r>
            <a:r>
              <a:rPr lang="en-GB" sz="1500" dirty="0">
                <a:solidFill>
                  <a:srgbClr val="000000"/>
                </a:solidFill>
                <a:latin typeface="+mn-lt"/>
                <a:hlinkClick r:id="rId2"/>
              </a:rPr>
              <a:t>PAR</a:t>
            </a:r>
            <a:r>
              <a:rPr lang="en-GB" sz="1500" dirty="0">
                <a:solidFill>
                  <a:srgbClr val="000000"/>
                </a:solidFill>
                <a:latin typeface="+mn-lt"/>
              </a:rPr>
              <a:t> and </a:t>
            </a:r>
            <a:r>
              <a:rPr lang="en-GB" sz="1500" dirty="0">
                <a:solidFill>
                  <a:srgbClr val="000000"/>
                </a:solidFill>
                <a:latin typeface="+mn-lt"/>
                <a:hlinkClick r:id="rId3"/>
              </a:rPr>
              <a:t>CSD</a:t>
            </a:r>
            <a:endParaRPr lang="en-GB" sz="1500" dirty="0">
              <a:solidFill>
                <a:srgbClr val="000000"/>
              </a:solidFill>
              <a:latin typeface="+mn-lt"/>
            </a:endParaRPr>
          </a:p>
          <a:p>
            <a:pPr algn="l">
              <a:buFont typeface="Arial" panose="020B0604020202020204" pitchFamily="34" charset="0"/>
              <a:buChar char="•"/>
            </a:pPr>
            <a:r>
              <a:rPr lang="en-GB" sz="1500" dirty="0">
                <a:solidFill>
                  <a:srgbClr val="000000"/>
                </a:solidFill>
                <a:latin typeface="+mn-lt"/>
              </a:rPr>
              <a:t>802.1ASed - Amendment - Fault-Tolerant Timing with Time Integrity </a:t>
            </a:r>
            <a:r>
              <a:rPr lang="en-GB" sz="1500" dirty="0">
                <a:solidFill>
                  <a:srgbClr val="000000"/>
                </a:solidFill>
                <a:latin typeface="+mn-lt"/>
                <a:hlinkClick r:id="rId4"/>
              </a:rPr>
              <a:t>PAR</a:t>
            </a:r>
            <a:r>
              <a:rPr lang="en-GB" sz="1500" dirty="0">
                <a:solidFill>
                  <a:srgbClr val="000000"/>
                </a:solidFill>
                <a:latin typeface="+mn-lt"/>
              </a:rPr>
              <a:t> and </a:t>
            </a:r>
            <a:r>
              <a:rPr lang="en-GB" sz="1500" dirty="0">
                <a:solidFill>
                  <a:srgbClr val="000000"/>
                </a:solidFill>
                <a:latin typeface="+mn-lt"/>
                <a:hlinkClick r:id="rId5"/>
              </a:rPr>
              <a:t>CSD</a:t>
            </a:r>
            <a:endParaRPr lang="en-GB" sz="1500" dirty="0">
              <a:solidFill>
                <a:srgbClr val="000000"/>
              </a:solidFill>
              <a:latin typeface="+mn-lt"/>
            </a:endParaRPr>
          </a:p>
          <a:p>
            <a:pPr algn="l">
              <a:buFont typeface="Arial" panose="020B0604020202020204" pitchFamily="34" charset="0"/>
              <a:buChar char="•"/>
            </a:pPr>
            <a:r>
              <a:rPr lang="en-GB" sz="1500" dirty="0">
                <a:solidFill>
                  <a:srgbClr val="000000"/>
                </a:solidFill>
                <a:latin typeface="+mn-lt"/>
              </a:rPr>
              <a:t>802.1DP - Standard - Time-Sensitive Networking for Aerospace Onboard Ethernet Communications, </a:t>
            </a:r>
            <a:r>
              <a:rPr lang="en-GB" sz="1500" dirty="0">
                <a:solidFill>
                  <a:srgbClr val="000000"/>
                </a:solidFill>
                <a:latin typeface="+mn-lt"/>
                <a:hlinkClick r:id="rId6"/>
              </a:rPr>
              <a:t>PAR Extension</a:t>
            </a:r>
            <a:endParaRPr lang="en-GB" sz="1500" dirty="0">
              <a:solidFill>
                <a:srgbClr val="000000"/>
              </a:solidFill>
              <a:latin typeface="+mn-lt"/>
            </a:endParaRPr>
          </a:p>
          <a:p>
            <a:pPr algn="l">
              <a:buFont typeface="Arial" panose="020B0604020202020204" pitchFamily="34" charset="0"/>
              <a:buChar char="•"/>
            </a:pPr>
            <a:r>
              <a:rPr lang="en-GB" sz="1500" dirty="0">
                <a:solidFill>
                  <a:srgbClr val="000000"/>
                </a:solidFill>
                <a:latin typeface="+mn-lt"/>
              </a:rPr>
              <a:t>802.1AB-2016-rev - Standard - Station and MAC Connectivity Discovery, </a:t>
            </a:r>
            <a:r>
              <a:rPr lang="en-GB" sz="1500" dirty="0">
                <a:solidFill>
                  <a:srgbClr val="000000"/>
                </a:solidFill>
                <a:latin typeface="+mn-lt"/>
                <a:hlinkClick r:id="rId7"/>
              </a:rPr>
              <a:t>PAR</a:t>
            </a:r>
            <a:endParaRPr lang="en-GB" sz="1500" dirty="0">
              <a:solidFill>
                <a:srgbClr val="000000"/>
              </a:solidFill>
              <a:latin typeface="+mn-lt"/>
            </a:endParaRPr>
          </a:p>
          <a:p>
            <a:pPr algn="l">
              <a:buFont typeface="Arial" panose="020B0604020202020204" pitchFamily="34" charset="0"/>
              <a:buChar char="•"/>
            </a:pPr>
            <a:r>
              <a:rPr lang="en-GB" sz="1500" dirty="0">
                <a:solidFill>
                  <a:srgbClr val="000000"/>
                </a:solidFill>
                <a:latin typeface="+mn-lt"/>
              </a:rPr>
              <a:t>802.1AC-2016-rev - Standard - MAC Service Definition, </a:t>
            </a:r>
            <a:r>
              <a:rPr lang="en-GB" sz="1500" dirty="0">
                <a:solidFill>
                  <a:srgbClr val="000000"/>
                </a:solidFill>
                <a:latin typeface="+mn-lt"/>
                <a:hlinkClick r:id="rId8"/>
              </a:rPr>
              <a:t>PAR</a:t>
            </a:r>
            <a:endParaRPr lang="en-GB" sz="1500" dirty="0">
              <a:solidFill>
                <a:srgbClr val="000000"/>
              </a:solidFill>
              <a:latin typeface="+mn-lt"/>
            </a:endParaRPr>
          </a:p>
          <a:p>
            <a:pPr algn="l">
              <a:buFont typeface="Arial" panose="020B0604020202020204" pitchFamily="34" charset="0"/>
              <a:buChar char="•"/>
            </a:pPr>
            <a:r>
              <a:rPr lang="en-GB" sz="1500" dirty="0">
                <a:solidFill>
                  <a:srgbClr val="000000"/>
                </a:solidFill>
                <a:latin typeface="+mn-lt"/>
              </a:rPr>
              <a:t>802.11-2024 - Standard - Wireless LANs, </a:t>
            </a:r>
            <a:r>
              <a:rPr lang="en-GB" sz="1500" dirty="0">
                <a:solidFill>
                  <a:srgbClr val="000000"/>
                </a:solidFill>
                <a:latin typeface="+mn-lt"/>
                <a:hlinkClick r:id="rId9"/>
              </a:rPr>
              <a:t>PAR Revision</a:t>
            </a:r>
            <a:endParaRPr lang="en-GB" sz="1500" dirty="0">
              <a:solidFill>
                <a:srgbClr val="000000"/>
              </a:solidFill>
              <a:latin typeface="+mn-lt"/>
            </a:endParaRPr>
          </a:p>
          <a:p>
            <a:pPr algn="l">
              <a:buFont typeface="Arial" panose="020B0604020202020204" pitchFamily="34" charset="0"/>
              <a:buChar char="•"/>
            </a:pPr>
            <a:r>
              <a:rPr lang="en-GB" sz="1500" dirty="0">
                <a:solidFill>
                  <a:srgbClr val="000000"/>
                </a:solidFill>
                <a:latin typeface="+mn-lt"/>
              </a:rPr>
              <a:t>802.11bf - Amendment - Enhancements for Wireless Local Area Network (WLAN) Sensing, </a:t>
            </a:r>
            <a:r>
              <a:rPr lang="en-GB" sz="1500" dirty="0">
                <a:solidFill>
                  <a:srgbClr val="000000"/>
                </a:solidFill>
                <a:latin typeface="+mn-lt"/>
                <a:hlinkClick r:id="rId10"/>
              </a:rPr>
              <a:t>PAR Extension</a:t>
            </a:r>
            <a:endParaRPr lang="en-GB" sz="1500" dirty="0">
              <a:solidFill>
                <a:srgbClr val="000000"/>
              </a:solidFill>
              <a:latin typeface="+mn-lt"/>
            </a:endParaRPr>
          </a:p>
          <a:p>
            <a:pPr algn="l">
              <a:buFont typeface="Arial" panose="020B0604020202020204" pitchFamily="34" charset="0"/>
              <a:buChar char="•"/>
            </a:pPr>
            <a:r>
              <a:rPr lang="en-GB" sz="1500" dirty="0">
                <a:solidFill>
                  <a:srgbClr val="000000"/>
                </a:solidFill>
                <a:latin typeface="+mn-lt"/>
              </a:rPr>
              <a:t>802.16t - Amendment - Fixed and Mobile Wireless Access in Narrowband Channels, </a:t>
            </a:r>
            <a:r>
              <a:rPr lang="en-GB" sz="1500" dirty="0">
                <a:solidFill>
                  <a:srgbClr val="000000"/>
                </a:solidFill>
                <a:latin typeface="+mn-lt"/>
                <a:hlinkClick r:id="rId11"/>
              </a:rPr>
              <a:t>PAR Extension</a:t>
            </a:r>
            <a:endParaRPr lang="en-GB" sz="1500" dirty="0">
              <a:solidFill>
                <a:srgbClr val="000000"/>
              </a:solidFill>
              <a:latin typeface="+mn-lt"/>
            </a:endParaRPr>
          </a:p>
          <a:p>
            <a:pPr algn="l">
              <a:buFont typeface="Arial" panose="020B0604020202020204" pitchFamily="34" charset="0"/>
              <a:buChar char="•"/>
            </a:pPr>
            <a:r>
              <a:rPr lang="en-GB" sz="1500" dirty="0">
                <a:solidFill>
                  <a:srgbClr val="000000"/>
                </a:solidFill>
                <a:latin typeface="+mn-lt"/>
              </a:rPr>
              <a:t>802.15.4ae - Amendment - Ascon cryptographic algorithms, </a:t>
            </a:r>
            <a:r>
              <a:rPr lang="en-GB" sz="1500" dirty="0">
                <a:solidFill>
                  <a:srgbClr val="000000"/>
                </a:solidFill>
                <a:latin typeface="+mn-lt"/>
                <a:hlinkClick r:id="rId12"/>
              </a:rPr>
              <a:t>PAR</a:t>
            </a:r>
            <a:r>
              <a:rPr lang="en-GB" sz="1500" dirty="0">
                <a:solidFill>
                  <a:srgbClr val="000000"/>
                </a:solidFill>
                <a:latin typeface="+mn-lt"/>
              </a:rPr>
              <a:t> and </a:t>
            </a:r>
            <a:r>
              <a:rPr lang="en-GB" sz="1500" dirty="0">
                <a:solidFill>
                  <a:srgbClr val="000000"/>
                </a:solidFill>
                <a:latin typeface="+mn-lt"/>
                <a:hlinkClick r:id="rId13"/>
              </a:rPr>
              <a:t>CSD</a:t>
            </a:r>
            <a:endParaRPr lang="en-GB" sz="1500" dirty="0">
              <a:solidFill>
                <a:srgbClr val="000000"/>
              </a:solidFill>
              <a:latin typeface="+mn-lt"/>
            </a:endParaRPr>
          </a:p>
          <a:p>
            <a:pPr algn="l">
              <a:buFont typeface="Arial" panose="020B0604020202020204" pitchFamily="34" charset="0"/>
              <a:buChar char="•"/>
            </a:pPr>
            <a:r>
              <a:rPr lang="en-GB" sz="1500" dirty="0">
                <a:solidFill>
                  <a:srgbClr val="000000"/>
                </a:solidFill>
                <a:latin typeface="+mn-lt"/>
              </a:rPr>
              <a:t>802.15.9a - Amendment - Ephemeral Diffie-Hellman Over COSE (EDHOC) KMP, </a:t>
            </a:r>
            <a:r>
              <a:rPr lang="en-GB" sz="1500" dirty="0">
                <a:solidFill>
                  <a:srgbClr val="000000"/>
                </a:solidFill>
                <a:latin typeface="+mn-lt"/>
                <a:hlinkClick r:id="rId14"/>
              </a:rPr>
              <a:t>PAR</a:t>
            </a:r>
            <a:r>
              <a:rPr lang="en-GB" sz="1500" dirty="0">
                <a:solidFill>
                  <a:srgbClr val="000000"/>
                </a:solidFill>
                <a:latin typeface="+mn-lt"/>
              </a:rPr>
              <a:t> and </a:t>
            </a:r>
            <a:r>
              <a:rPr lang="en-GB" sz="1500" dirty="0">
                <a:solidFill>
                  <a:srgbClr val="000000"/>
                </a:solidFill>
                <a:latin typeface="+mn-lt"/>
                <a:hlinkClick r:id="rId15"/>
              </a:rPr>
              <a:t>CSD</a:t>
            </a:r>
            <a:r>
              <a:rPr lang="en-US" sz="1050" dirty="0">
                <a:latin typeface="+mn-lt"/>
                <a:cs typeface="Calibri" panose="020F0502020204030204" pitchFamily="34" charset="0"/>
              </a:rPr>
              <a:t> </a:t>
            </a:r>
            <a:r>
              <a:rPr lang="en-US" sz="1050" dirty="0">
                <a:latin typeface="+mn-lt"/>
                <a:cs typeface="Calibri" panose="020F0502020204030204" pitchFamily="34" charset="0"/>
                <a:sym typeface="Wingdings" panose="05000000000000000000" pitchFamily="2" charset="2"/>
              </a:rPr>
              <a:t> </a:t>
            </a:r>
            <a:endParaRPr lang="en-US" sz="1050" dirty="0">
              <a:latin typeface="+mn-lt"/>
              <a:cs typeface="Calibri" panose="020F0502020204030204" pitchFamily="34" charset="0"/>
            </a:endParaRPr>
          </a:p>
        </p:txBody>
      </p:sp>
    </p:spTree>
    <p:extLst>
      <p:ext uri="{BB962C8B-B14F-4D97-AF65-F5344CB8AC3E}">
        <p14:creationId xmlns:p14="http://schemas.microsoft.com/office/powerpoint/2010/main" val="92817107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163</a:t>
            </a:fld>
            <a:endParaRPr lang="en-US" dirty="0"/>
          </a:p>
        </p:txBody>
      </p:sp>
      <p:sp>
        <p:nvSpPr>
          <p:cNvPr id="2" name="Rectangle 2">
            <a:extLst>
              <a:ext uri="{FF2B5EF4-FFF2-40B4-BE49-F238E27FC236}">
                <a16:creationId xmlns:a16="http://schemas.microsoft.com/office/drawing/2014/main" id="{74C3D6A2-9E30-6132-8A5F-882DE4129FC2}"/>
              </a:ext>
            </a:extLst>
          </p:cNvPr>
          <p:cNvSpPr txBox="1">
            <a:spLocks noChangeArrowheads="1"/>
          </p:cNvSpPr>
          <p:nvPr/>
        </p:nvSpPr>
        <p:spPr bwMode="auto">
          <a:xfrm>
            <a:off x="1485149" y="1144190"/>
            <a:ext cx="582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2400" b="1" kern="0">
                <a:latin typeface="Calibri" panose="020F0502020204030204" pitchFamily="34" charset="0"/>
                <a:cs typeface="Calibri" panose="020F0502020204030204" pitchFamily="34" charset="0"/>
              </a:rPr>
              <a:t>Achievements</a:t>
            </a:r>
            <a:endParaRPr lang="en-US" sz="2400" kern="0" dirty="0">
              <a:latin typeface="Calibri" panose="020F0502020204030204" pitchFamily="34" charset="0"/>
              <a:cs typeface="Calibri" panose="020F0502020204030204" pitchFamily="34" charset="0"/>
            </a:endParaRPr>
          </a:p>
        </p:txBody>
      </p:sp>
      <p:sp>
        <p:nvSpPr>
          <p:cNvPr id="3" name="Rectangle 5">
            <a:extLst>
              <a:ext uri="{FF2B5EF4-FFF2-40B4-BE49-F238E27FC236}">
                <a16:creationId xmlns:a16="http://schemas.microsoft.com/office/drawing/2014/main" id="{D9167508-CA30-1B0E-1B01-5E8788C0953A}"/>
              </a:ext>
            </a:extLst>
          </p:cNvPr>
          <p:cNvSpPr>
            <a:spLocks noChangeArrowheads="1"/>
          </p:cNvSpPr>
          <p:nvPr/>
        </p:nvSpPr>
        <p:spPr bwMode="auto">
          <a:xfrm>
            <a:off x="628651" y="1885950"/>
            <a:ext cx="7943850" cy="348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342900" lvl="2" indent="-342900">
              <a:spcAft>
                <a:spcPts val="225"/>
              </a:spcAft>
              <a:buAutoNum type="arabicPeriod"/>
            </a:pPr>
            <a:r>
              <a:rPr lang="en-US" sz="1500" dirty="0">
                <a:latin typeface="Calibri" panose="020F0502020204030204" pitchFamily="34" charset="0"/>
                <a:cs typeface="Calibri" panose="020F0502020204030204" pitchFamily="34" charset="0"/>
              </a:rPr>
              <a:t>Reviewed PARs / CSDs – no comments</a:t>
            </a:r>
          </a:p>
          <a:p>
            <a:pPr marL="342900" lvl="2" indent="-342900">
              <a:spcAft>
                <a:spcPts val="225"/>
              </a:spcAft>
              <a:buAutoNum type="arabicPeriod"/>
            </a:pPr>
            <a:r>
              <a:rPr lang="en-US" sz="1500" dirty="0">
                <a:latin typeface="Calibri" panose="020F0502020204030204" pitchFamily="34" charset="0"/>
                <a:cs typeface="Calibri" panose="020F0502020204030204" pitchFamily="34" charset="0"/>
              </a:rPr>
              <a:t>Reviewed </a:t>
            </a:r>
            <a:r>
              <a:rPr lang="en-US" sz="1500">
                <a:latin typeface="Calibri" panose="020F0502020204030204" pitchFamily="34" charset="0"/>
                <a:cs typeface="Calibri" panose="020F0502020204030204" pitchFamily="34" charset="0"/>
              </a:rPr>
              <a:t>and Updated Example Motions</a:t>
            </a:r>
            <a:endParaRPr lang="en-US" sz="1500" dirty="0">
              <a:latin typeface="Calibri" panose="020F0502020204030204" pitchFamily="34" charset="0"/>
              <a:cs typeface="Calibri" panose="020F0502020204030204" pitchFamily="34" charset="0"/>
            </a:endParaRPr>
          </a:p>
          <a:p>
            <a:pPr marL="342900" lvl="2" indent="-342900">
              <a:spcAft>
                <a:spcPts val="225"/>
              </a:spcAft>
              <a:buAutoNum type="arabicPeriod"/>
            </a:pPr>
            <a:r>
              <a:rPr lang="en-US" sz="1500" dirty="0">
                <a:latin typeface="Calibri" panose="020F0502020204030204" pitchFamily="34" charset="0"/>
                <a:cs typeface="Calibri" panose="020F0502020204030204" pitchFamily="34" charset="0"/>
              </a:rPr>
              <a:t>Reviewed and Updated Project Task list template</a:t>
            </a:r>
          </a:p>
          <a:p>
            <a:pPr marL="342900" lvl="2" indent="-342900">
              <a:spcAft>
                <a:spcPts val="225"/>
              </a:spcAft>
              <a:buFont typeface="+mj-lt"/>
              <a:buAutoNum type="arabicPeriod"/>
            </a:pPr>
            <a:endParaRPr lang="en-US" sz="1500" dirty="0">
              <a:latin typeface="Calibri" panose="020F0502020204030204" pitchFamily="34" charset="0"/>
              <a:cs typeface="Calibri" panose="020F0502020204030204" pitchFamily="34" charset="0"/>
            </a:endParaRPr>
          </a:p>
          <a:p>
            <a:pPr marL="0" lvl="2">
              <a:spcAft>
                <a:spcPts val="225"/>
              </a:spcAft>
            </a:pPr>
            <a:endParaRPr lang="en-US" sz="1500" dirty="0">
              <a:latin typeface="Calibri" panose="020F0502020204030204" pitchFamily="34" charset="0"/>
              <a:cs typeface="Calibri" panose="020F0502020204030204" pitchFamily="34" charset="0"/>
            </a:endParaRPr>
          </a:p>
          <a:p>
            <a:pPr marL="342900" lvl="2" indent="-342900">
              <a:spcAft>
                <a:spcPts val="225"/>
              </a:spcAft>
              <a:buAutoNum type="arabicPeriod"/>
            </a:pPr>
            <a:endParaRPr lang="en-US" sz="1500" dirty="0">
              <a:latin typeface="Calibri" panose="020F0502020204030204" pitchFamily="34" charset="0"/>
              <a:cs typeface="Calibri" panose="020F0502020204030204" pitchFamily="34" charset="0"/>
            </a:endParaRPr>
          </a:p>
          <a:p>
            <a:pPr marL="342900" lvl="2" indent="-342900">
              <a:spcAft>
                <a:spcPts val="225"/>
              </a:spcAft>
              <a:buAutoNum type="arabicPeriod"/>
            </a:pPr>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251650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WNG</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164</a:t>
            </a:fld>
            <a:endParaRPr lang="en-US" dirty="0"/>
          </a:p>
        </p:txBody>
      </p:sp>
    </p:spTree>
    <p:extLst>
      <p:ext uri="{BB962C8B-B14F-4D97-AF65-F5344CB8AC3E}">
        <p14:creationId xmlns:p14="http://schemas.microsoft.com/office/powerpoint/2010/main" val="35019838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165</a:t>
            </a:fld>
            <a:endParaRPr lang="en-US" dirty="0"/>
          </a:p>
        </p:txBody>
      </p:sp>
      <p:sp>
        <p:nvSpPr>
          <p:cNvPr id="3" name="Title 1">
            <a:extLst>
              <a:ext uri="{FF2B5EF4-FFF2-40B4-BE49-F238E27FC236}">
                <a16:creationId xmlns:a16="http://schemas.microsoft.com/office/drawing/2014/main" id="{FD8214A8-A0D5-AB0E-754D-5F13C0454C18}"/>
              </a:ext>
            </a:extLst>
          </p:cNvPr>
          <p:cNvSpPr txBox="1">
            <a:spLocks noChangeArrowheads="1"/>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en-US" kern="0"/>
              <a:t>Hybrid Meeting</a:t>
            </a:r>
            <a:endParaRPr lang="en-US" altLang="en-US" kern="0" dirty="0"/>
          </a:p>
        </p:txBody>
      </p:sp>
      <p:sp>
        <p:nvSpPr>
          <p:cNvPr id="5" name="Content Placeholder 2">
            <a:extLst>
              <a:ext uri="{FF2B5EF4-FFF2-40B4-BE49-F238E27FC236}">
                <a16:creationId xmlns:a16="http://schemas.microsoft.com/office/drawing/2014/main" id="{00E43DAB-906D-DA6B-EF1D-2FA7C11ACC7C}"/>
              </a:ext>
            </a:extLst>
          </p:cNvPr>
          <p:cNvSpPr txBox="1">
            <a:spLocks/>
          </p:cNvSpPr>
          <p:nvPr/>
        </p:nvSpPr>
        <p:spPr bwMode="auto">
          <a:xfrm>
            <a:off x="609600" y="1371600"/>
            <a:ext cx="6842125" cy="486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457200" algn="l">
              <a:buFont typeface="Arial" panose="020B0604020202020204" pitchFamily="34" charset="0"/>
              <a:buChar char="•"/>
              <a:defRPr/>
            </a:pPr>
            <a:r>
              <a:rPr lang="en-US" b="1" kern="0" dirty="0"/>
              <a:t>Registration is required</a:t>
            </a:r>
          </a:p>
          <a:p>
            <a:pPr marL="457200" indent="-457200" algn="l">
              <a:buFont typeface="Arial" panose="020B0604020202020204" pitchFamily="34" charset="0"/>
              <a:buChar char="•"/>
              <a:defRPr/>
            </a:pPr>
            <a:r>
              <a:rPr lang="en-US" kern="0" dirty="0"/>
              <a:t>Please remember to enter your attendance in IMAT</a:t>
            </a:r>
          </a:p>
          <a:p>
            <a:pPr algn="l">
              <a:defRPr/>
            </a:pPr>
            <a:endParaRPr lang="en-US" kern="0" dirty="0"/>
          </a:p>
          <a:p>
            <a:pPr algn="l">
              <a:defRPr/>
            </a:pPr>
            <a:r>
              <a:rPr lang="en-US" kern="0" dirty="0"/>
              <a:t>Reminder: </a:t>
            </a:r>
          </a:p>
          <a:p>
            <a:pPr marL="457200" indent="-457200" algn="l">
              <a:buFont typeface="Arial" panose="020B0604020202020204" pitchFamily="34" charset="0"/>
              <a:buChar char="•"/>
              <a:defRPr/>
            </a:pPr>
            <a:r>
              <a:rPr lang="en-US" kern="0" dirty="0"/>
              <a:t>This is a non-PAR activity</a:t>
            </a:r>
          </a:p>
          <a:p>
            <a:pPr marL="457200" indent="-457200" algn="l">
              <a:buFont typeface="Arial" panose="020B0604020202020204" pitchFamily="34" charset="0"/>
              <a:buChar char="•"/>
              <a:defRPr/>
            </a:pPr>
            <a:r>
              <a:rPr lang="en-US" kern="0" dirty="0"/>
              <a:t>All the rules of conduct apply  </a:t>
            </a:r>
            <a:r>
              <a:rPr lang="en-US" sz="2000" kern="0" dirty="0">
                <a:solidFill>
                  <a:srgbClr val="0000FF"/>
                </a:solidFill>
                <a:hlinkClick r:id="rId2">
                  <a:extLst>
                    <a:ext uri="{A12FA001-AC4F-418D-AE19-62706E023703}">
                      <ahyp:hlinkClr xmlns:ahyp="http://schemas.microsoft.com/office/drawing/2018/hyperlinkcolor" val="tx"/>
                    </a:ext>
                  </a:extLst>
                </a:hlinkClick>
              </a:rPr>
              <a:t>https://grouper.ieee.org/groups/802/sapolicies.shtml</a:t>
            </a:r>
            <a:endParaRPr lang="en-US" sz="2000" kern="0" dirty="0">
              <a:solidFill>
                <a:srgbClr val="0000FF"/>
              </a:solidFill>
            </a:endParaRPr>
          </a:p>
          <a:p>
            <a:pPr marL="457200" indent="-457200">
              <a:buFont typeface="Arial" panose="020B0604020202020204" pitchFamily="34" charset="0"/>
              <a:buChar char="•"/>
              <a:defRPr/>
            </a:pPr>
            <a:endParaRPr lang="en-US" kern="0" dirty="0"/>
          </a:p>
          <a:p>
            <a:pPr>
              <a:defRPr/>
            </a:pPr>
            <a:endParaRPr lang="en-US" kern="0" dirty="0"/>
          </a:p>
        </p:txBody>
      </p:sp>
    </p:spTree>
    <p:extLst>
      <p:ext uri="{BB962C8B-B14F-4D97-AF65-F5344CB8AC3E}">
        <p14:creationId xmlns:p14="http://schemas.microsoft.com/office/powerpoint/2010/main" val="193964731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166</a:t>
            </a:fld>
            <a:endParaRPr lang="en-US" dirty="0"/>
          </a:p>
        </p:txBody>
      </p:sp>
      <p:sp>
        <p:nvSpPr>
          <p:cNvPr id="2" name="Content Placeholder 2">
            <a:extLst>
              <a:ext uri="{FF2B5EF4-FFF2-40B4-BE49-F238E27FC236}">
                <a16:creationId xmlns:a16="http://schemas.microsoft.com/office/drawing/2014/main" id="{97CC9DC1-16BD-2ADE-BB1A-6F296D9C963D}"/>
              </a:ext>
            </a:extLst>
          </p:cNvPr>
          <p:cNvSpPr txBox="1">
            <a:spLocks/>
          </p:cNvSpPr>
          <p:nvPr/>
        </p:nvSpPr>
        <p:spPr bwMode="auto">
          <a:xfrm>
            <a:off x="635000" y="791950"/>
            <a:ext cx="7153275" cy="57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defRPr/>
            </a:pPr>
            <a:r>
              <a:rPr lang="en-US" b="1" kern="0" dirty="0"/>
              <a:t>Agenda 15 November 2023</a:t>
            </a:r>
          </a:p>
          <a:p>
            <a:pPr>
              <a:defRPr/>
            </a:pPr>
            <a:endParaRPr lang="en-US" kern="0" dirty="0"/>
          </a:p>
          <a:p>
            <a:pPr marL="514350" indent="-514350" algn="l">
              <a:buFont typeface="+mj-lt"/>
              <a:buAutoNum type="arabicPeriod"/>
              <a:defRPr/>
            </a:pPr>
            <a:r>
              <a:rPr lang="en-US" sz="2800" kern="0" dirty="0"/>
              <a:t>Opening and Meeting Reminders</a:t>
            </a:r>
          </a:p>
          <a:p>
            <a:pPr marL="514350" indent="-514350" algn="l">
              <a:buFont typeface="+mj-lt"/>
              <a:buAutoNum type="arabicPeriod"/>
              <a:defRPr/>
            </a:pPr>
            <a:r>
              <a:rPr lang="en-US" sz="2800" kern="0" dirty="0"/>
              <a:t>Presentations and discussion</a:t>
            </a:r>
          </a:p>
          <a:p>
            <a:pPr marL="914400" lvl="1" indent="-514350" algn="l">
              <a:buFont typeface="+mj-lt"/>
              <a:buAutoNum type="arabicPeriod"/>
              <a:defRPr/>
            </a:pPr>
            <a:r>
              <a:rPr lang="en-US" sz="2400" kern="0" dirty="0"/>
              <a:t>New Things for 802.15.4 (Kitazawa, Takai)</a:t>
            </a:r>
          </a:p>
          <a:p>
            <a:pPr marL="914400" lvl="1" indent="-514350" algn="l">
              <a:buFont typeface="+mj-lt"/>
              <a:buAutoNum type="arabicPeriod"/>
              <a:defRPr/>
            </a:pPr>
            <a:r>
              <a:rPr lang="en-US" sz="2400" kern="0" dirty="0"/>
              <a:t>ETSI TR 103 970 (Pre-standardization study on UWB in ITS) </a:t>
            </a:r>
          </a:p>
          <a:p>
            <a:pPr marL="514350" indent="-514350" algn="l">
              <a:buFont typeface="+mj-lt"/>
              <a:buAutoNum type="arabicPeriod"/>
              <a:defRPr/>
            </a:pPr>
            <a:r>
              <a:rPr lang="en-US" sz="2800" kern="0" dirty="0"/>
              <a:t>Any other business</a:t>
            </a:r>
          </a:p>
          <a:p>
            <a:pPr marL="514350" indent="-514350" algn="l">
              <a:buFont typeface="+mj-lt"/>
              <a:buAutoNum type="arabicPeriod"/>
              <a:defRPr/>
            </a:pPr>
            <a:r>
              <a:rPr lang="en-US" sz="2800" kern="0" dirty="0"/>
              <a:t>Adjourn</a:t>
            </a:r>
          </a:p>
          <a:p>
            <a:pPr marL="514350" indent="-514350">
              <a:buFont typeface="+mj-lt"/>
              <a:buAutoNum type="arabicPeriod"/>
              <a:defRPr/>
            </a:pPr>
            <a:endParaRPr lang="en-US" kern="0" dirty="0"/>
          </a:p>
          <a:p>
            <a:pPr marL="914400" lvl="1" indent="-514350">
              <a:buFont typeface="+mj-lt"/>
              <a:buAutoNum type="arabicPeriod"/>
              <a:defRPr/>
            </a:pPr>
            <a:endParaRPr lang="en-US" kern="0" dirty="0"/>
          </a:p>
          <a:p>
            <a:pPr marL="914400" lvl="1" indent="-514350">
              <a:buFont typeface="+mj-lt"/>
              <a:buAutoNum type="arabicPeriod"/>
              <a:defRPr/>
            </a:pPr>
            <a:endParaRPr lang="en-US" kern="0" dirty="0"/>
          </a:p>
        </p:txBody>
      </p:sp>
    </p:spTree>
    <p:extLst>
      <p:ext uri="{BB962C8B-B14F-4D97-AF65-F5344CB8AC3E}">
        <p14:creationId xmlns:p14="http://schemas.microsoft.com/office/powerpoint/2010/main" val="17944349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a:xfrm>
            <a:off x="4306888" y="6475413"/>
            <a:ext cx="530225" cy="182562"/>
          </a:xfrm>
        </p:spPr>
        <p:txBody>
          <a:bodyPr/>
          <a:lstStyle/>
          <a:p>
            <a:r>
              <a:rPr lang="en-US" dirty="0"/>
              <a:t>Slide </a:t>
            </a:r>
            <a:fld id="{D0FF068C-9A81-4A5F-8F84-6EE3A290DD00}" type="slidenum">
              <a:rPr lang="en-US" smtClean="0"/>
              <a:pPr/>
              <a:t>167</a:t>
            </a:fld>
            <a:endParaRPr lang="en-US" dirty="0"/>
          </a:p>
        </p:txBody>
      </p:sp>
      <p:sp>
        <p:nvSpPr>
          <p:cNvPr id="2" name="Title 1">
            <a:extLst>
              <a:ext uri="{FF2B5EF4-FFF2-40B4-BE49-F238E27FC236}">
                <a16:creationId xmlns:a16="http://schemas.microsoft.com/office/drawing/2014/main" id="{B5599AA0-0BCF-867F-18C6-64C425F41093}"/>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a:t>References</a:t>
            </a:r>
            <a:endParaRPr lang="en-US" kern="0" dirty="0"/>
          </a:p>
        </p:txBody>
      </p:sp>
      <p:sp>
        <p:nvSpPr>
          <p:cNvPr id="3" name="Content Placeholder 2">
            <a:extLst>
              <a:ext uri="{FF2B5EF4-FFF2-40B4-BE49-F238E27FC236}">
                <a16:creationId xmlns:a16="http://schemas.microsoft.com/office/drawing/2014/main" id="{3FFEE0E4-84B0-387E-C88D-CCB4A5A99802}"/>
              </a:ext>
            </a:extLst>
          </p:cNvPr>
          <p:cNvSpPr txBox="1">
            <a:spLocks/>
          </p:cNvSpPr>
          <p:nvPr/>
        </p:nvSpPr>
        <p:spPr bwMode="auto">
          <a:xfrm>
            <a:off x="769937" y="1469798"/>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514350" indent="-514350">
              <a:buFont typeface="+mj-lt"/>
              <a:buAutoNum type="arabicPeriod"/>
            </a:pPr>
            <a:r>
              <a:rPr lang="en-US" kern="0" dirty="0">
                <a:solidFill>
                  <a:srgbClr val="0000FF"/>
                </a:solidFill>
                <a:hlinkClick r:id="rId2">
                  <a:extLst>
                    <a:ext uri="{A12FA001-AC4F-418D-AE19-62706E023703}">
                      <ahyp:hlinkClr xmlns:ahyp="http://schemas.microsoft.com/office/drawing/2018/hyperlinkcolor" val="tx"/>
                    </a:ext>
                  </a:extLst>
                </a:hlinkClick>
              </a:rPr>
              <a:t>https://mentor.ieee.org/802.15/dcn/24/15-24-0402-00-wng0-diversified-range-communication-for-disaster-response-operations.pptx</a:t>
            </a:r>
            <a:endParaRPr lang="en-US" kern="0" dirty="0">
              <a:solidFill>
                <a:srgbClr val="0000FF"/>
              </a:solidFill>
            </a:endParaRPr>
          </a:p>
          <a:p>
            <a:pPr marL="514350" indent="-514350">
              <a:buFont typeface="+mj-lt"/>
              <a:buAutoNum type="arabicPeriod"/>
            </a:pPr>
            <a:r>
              <a:rPr lang="en-US" kern="0" dirty="0">
                <a:solidFill>
                  <a:srgbClr val="0000FF"/>
                </a:solidFill>
                <a:hlinkClick r:id="rId3">
                  <a:extLst>
                    <a:ext uri="{A12FA001-AC4F-418D-AE19-62706E023703}">
                      <ahyp:hlinkClr xmlns:ahyp="http://schemas.microsoft.com/office/drawing/2018/hyperlinkcolor" val="tx"/>
                    </a:ext>
                  </a:extLst>
                </a:hlinkClick>
              </a:rPr>
              <a:t>https://mentor.ieee.org/802.15/dcn/24/15-24-0375-00-wng0-etsi-tr-103-970-feasibility-study-on-the-use-of-uwb.pptx</a:t>
            </a:r>
            <a:endParaRPr lang="en-US" kern="0" dirty="0">
              <a:solidFill>
                <a:srgbClr val="0000FF"/>
              </a:solidFill>
            </a:endParaRPr>
          </a:p>
          <a:p>
            <a:endParaRPr lang="en-US" kern="0" dirty="0"/>
          </a:p>
        </p:txBody>
      </p:sp>
    </p:spTree>
    <p:extLst>
      <p:ext uri="{BB962C8B-B14F-4D97-AF65-F5344CB8AC3E}">
        <p14:creationId xmlns:p14="http://schemas.microsoft.com/office/powerpoint/2010/main" val="3956708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5059F67D-D293-8681-9275-6A6292006DC9}"/>
              </a:ext>
            </a:extLst>
          </p:cNvPr>
          <p:cNvPicPr>
            <a:picLocks noChangeAspect="1"/>
          </p:cNvPicPr>
          <p:nvPr/>
        </p:nvPicPr>
        <p:blipFill>
          <a:blip r:embed="rId2"/>
          <a:stretch>
            <a:fillRect/>
          </a:stretch>
        </p:blipFill>
        <p:spPr>
          <a:xfrm>
            <a:off x="191386" y="1600200"/>
            <a:ext cx="8761228" cy="443885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Tree>
    <p:extLst>
      <p:ext uri="{BB962C8B-B14F-4D97-AF65-F5344CB8AC3E}">
        <p14:creationId xmlns:p14="http://schemas.microsoft.com/office/powerpoint/2010/main" val="180516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including use of ascon for 802.15.4 and amending 802.15.9 to add IETF EDHOC to 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Crypt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Crypto related activities</a:t>
            </a:r>
          </a:p>
        </p:txBody>
      </p:sp>
    </p:spTree>
    <p:extLst>
      <p:ext uri="{BB962C8B-B14F-4D97-AF65-F5344CB8AC3E}">
        <p14:creationId xmlns:p14="http://schemas.microsoft.com/office/powerpoint/2010/main" val="1577731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27</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preliminary timeline for TG</a:t>
            </a:r>
          </a:p>
          <a:p>
            <a:pPr marL="0" indent="-17145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on informal feedback of draft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 and submit PAR extension to WG for approval</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SA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 (prep. in SC MAIN mtg. prior to this)</a:t>
            </a: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First meeting to discuss interest in potential projects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Crypto</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Respond to comments submitted on 2 PARs/CSDs sent out for review to all WG’s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motion to approve PARs/CSDs during LMSC Closing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C1901C-E8A9-13B8-39D2-3745716DD616}"/>
              </a:ext>
            </a:extLst>
          </p:cNvPr>
          <p:cNvPicPr>
            <a:picLocks noChangeAspect="1"/>
          </p:cNvPicPr>
          <p:nvPr/>
        </p:nvPicPr>
        <p:blipFill>
          <a:blip r:embed="rId2"/>
          <a:stretch>
            <a:fillRect/>
          </a:stretch>
        </p:blipFill>
        <p:spPr>
          <a:xfrm>
            <a:off x="228600" y="931902"/>
            <a:ext cx="8686800" cy="5543511"/>
          </a:xfrm>
          <a:prstGeom prst="rect">
            <a:avLst/>
          </a:prstGeom>
        </p:spPr>
      </p:pic>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and provide feedback on PARs submitted by other WG’s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TG4ab (NG-UWB)</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31</a:t>
            </a:fld>
            <a:endParaRPr lang="en-US" dirty="0"/>
          </a:p>
        </p:txBody>
      </p:sp>
    </p:spTree>
    <p:extLst>
      <p:ext uri="{BB962C8B-B14F-4D97-AF65-F5344CB8AC3E}">
        <p14:creationId xmlns:p14="http://schemas.microsoft.com/office/powerpoint/2010/main" val="2860481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359532" y="1430778"/>
            <a:ext cx="1073186" cy="11322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2929813" y="1460481"/>
            <a:ext cx="5829300" cy="1102519"/>
          </a:xfrm>
          <a:solidFill>
            <a:schemeClr val="bg1">
              <a:lumMod val="95000"/>
            </a:schemeClr>
          </a:solidFill>
        </p:spPr>
        <p:txBody>
          <a:bodyPr/>
          <a:lstStyle/>
          <a:p>
            <a:r>
              <a:rPr lang="en-US" dirty="0"/>
              <a:t>Task Group 15.4ab</a:t>
            </a:r>
            <a:br>
              <a:rPr lang="en-US" dirty="0"/>
            </a:br>
            <a:r>
              <a:rPr lang="en-US" sz="27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629562" y="2636353"/>
            <a:ext cx="5292588" cy="3029292"/>
          </a:xfrm>
          <a:ln>
            <a:solidFill>
              <a:schemeClr val="bg2">
                <a:lumMod val="20000"/>
                <a:lumOff val="80000"/>
              </a:schemeClr>
            </a:solidFill>
          </a:ln>
        </p:spPr>
        <p:txBody>
          <a:bodyPr/>
          <a:lstStyle/>
          <a:p>
            <a:endParaRPr lang="en-US" sz="2100" dirty="0"/>
          </a:p>
          <a:p>
            <a:endParaRPr lang="en-US" sz="2100" dirty="0"/>
          </a:p>
          <a:p>
            <a:r>
              <a:rPr lang="en-US" sz="2100" dirty="0"/>
              <a:t>July 2024 802 Wireless Plenary Session</a:t>
            </a:r>
          </a:p>
          <a:p>
            <a:r>
              <a:rPr lang="en-US" sz="2100" dirty="0"/>
              <a:t>Mixed Mode</a:t>
            </a:r>
          </a:p>
          <a:p>
            <a:r>
              <a:rPr lang="en-US" sz="2100" dirty="0"/>
              <a:t>Live Montreal, Quebec, Canada</a:t>
            </a:r>
          </a:p>
          <a:p>
            <a:r>
              <a:rPr lang="en-US" sz="2100" b="1" dirty="0">
                <a:solidFill>
                  <a:srgbClr val="00B050"/>
                </a:solidFill>
              </a:rPr>
              <a:t>Closing Report</a:t>
            </a:r>
          </a:p>
        </p:txBody>
      </p:sp>
      <p:pic>
        <p:nvPicPr>
          <p:cNvPr id="4" name="Picture 3">
            <a:extLst>
              <a:ext uri="{FF2B5EF4-FFF2-40B4-BE49-F238E27FC236}">
                <a16:creationId xmlns:a16="http://schemas.microsoft.com/office/drawing/2014/main" id="{2F52EB00-D4F1-AEE8-80D4-2632F098B02D}"/>
              </a:ext>
            </a:extLst>
          </p:cNvPr>
          <p:cNvPicPr>
            <a:picLocks noChangeAspect="1"/>
          </p:cNvPicPr>
          <p:nvPr/>
        </p:nvPicPr>
        <p:blipFill>
          <a:blip r:embed="rId3"/>
          <a:stretch>
            <a:fillRect/>
          </a:stretch>
        </p:blipFill>
        <p:spPr>
          <a:xfrm>
            <a:off x="6400800" y="3297264"/>
            <a:ext cx="2228850" cy="1674786"/>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685800" y="3886200"/>
            <a:ext cx="7772400" cy="1543050"/>
          </a:xfrm>
        </p:spPr>
        <p:txBody>
          <a:bodyPr/>
          <a:lstStyle/>
          <a:p>
            <a:pPr marL="0" indent="0">
              <a:buNone/>
            </a:pPr>
            <a:r>
              <a:rPr lang="en-US" dirty="0"/>
              <a:t>(check mentor for latest version)</a:t>
            </a:r>
          </a:p>
          <a:p>
            <a:pPr marL="0" indent="0">
              <a:buNone/>
            </a:pPr>
            <a:r>
              <a:rPr lang="en-US" dirty="0">
                <a:solidFill>
                  <a:srgbClr val="0000FF"/>
                </a:solidFill>
                <a:hlinkClick r:id="rId2">
                  <a:extLst>
                    <a:ext uri="{A12FA001-AC4F-418D-AE19-62706E023703}">
                      <ahyp:hlinkClr xmlns:ahyp="http://schemas.microsoft.com/office/drawing/2018/hyperlinkcolor" val="tx"/>
                    </a:ext>
                  </a:extLst>
                </a:hlinkClick>
              </a:rPr>
              <a:t>https://mentor.ieee.org/802.15/dcn/24/15-24-0344-02-04ab-tg4ab-agenda-july-2024.xlsx</a:t>
            </a:r>
            <a:endParaRPr lang="en-US" dirty="0">
              <a:solidFill>
                <a:srgbClr val="0000FF"/>
              </a:solidFill>
            </a:endParaRPr>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33</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5728390" y="1700809"/>
            <a:ext cx="2865101" cy="1919393"/>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a:buFont typeface="Arial" panose="020B0604020202020204" pitchFamily="34" charset="0"/>
              <a:buChar char="•"/>
            </a:pPr>
            <a:r>
              <a:rPr lang="en-US" b="1" dirty="0">
                <a:solidFill>
                  <a:schemeClr val="accent1">
                    <a:lumMod val="50000"/>
                  </a:schemeClr>
                </a:solidFill>
              </a:rPr>
              <a:t>Review and Resolve ballot comments</a:t>
            </a:r>
          </a:p>
          <a:p>
            <a:pPr>
              <a:buFont typeface="Arial" panose="020B0604020202020204" pitchFamily="34" charset="0"/>
              <a:buChar char="•"/>
            </a:pPr>
            <a:r>
              <a:rPr lang="en-US" b="1" dirty="0">
                <a:solidFill>
                  <a:schemeClr val="accent1">
                    <a:lumMod val="50000"/>
                  </a:schemeClr>
                </a:solidFill>
              </a:rPr>
              <a:t>Update the Coexistence Assessment Document</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34</a:t>
            </a:fld>
            <a:endParaRPr lang="en-US"/>
          </a:p>
        </p:txBody>
      </p:sp>
    </p:spTree>
    <p:extLst>
      <p:ext uri="{BB962C8B-B14F-4D97-AF65-F5344CB8AC3E}">
        <p14:creationId xmlns:p14="http://schemas.microsoft.com/office/powerpoint/2010/main" val="3583747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685800" y="2343150"/>
            <a:ext cx="7772400" cy="3257550"/>
          </a:xfrm>
        </p:spPr>
        <p:txBody>
          <a:bodyPr>
            <a:normAutofit fontScale="32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642938" lvl="1" indent="-3429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solidFill>
                  <a:srgbClr val="0000FF"/>
                </a:solidFill>
                <a:hlinkClick r:id="rId2">
                  <a:extLst>
                    <a:ext uri="{A12FA001-AC4F-418D-AE19-62706E023703}">
                      <ahyp:hlinkClr xmlns:ahyp="http://schemas.microsoft.com/office/drawing/2018/hyperlinkcolor" val="tx"/>
                    </a:ext>
                  </a:extLst>
                </a:hlinkClick>
              </a:rPr>
              <a:t>https://development.standards.ieee.org/myproject-web/app#viewpar/9081</a:t>
            </a:r>
            <a:endParaRPr lang="en-US" dirty="0">
              <a:solidFill>
                <a:srgbClr val="0000FF"/>
              </a:solidFill>
            </a:endParaRPr>
          </a:p>
          <a:p>
            <a:pPr marL="0" indent="0">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35</a:t>
            </a:fld>
            <a:endParaRPr lang="en-US"/>
          </a:p>
        </p:txBody>
      </p:sp>
    </p:spTree>
    <p:extLst>
      <p:ext uri="{BB962C8B-B14F-4D97-AF65-F5344CB8AC3E}">
        <p14:creationId xmlns:p14="http://schemas.microsoft.com/office/powerpoint/2010/main" val="3225554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36</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nvGraphicFramePr>
        <p:xfrm>
          <a:off x="2400301" y="1786240"/>
          <a:ext cx="4743450" cy="4045004"/>
        </p:xfrm>
        <a:graphic>
          <a:graphicData uri="http://schemas.openxmlformats.org/drawingml/2006/table">
            <a:tbl>
              <a:tblPr>
                <a:tableStyleId>{5C22544A-7EE6-4342-B048-85BDC9FD1C3A}</a:tableStyleId>
              </a:tblPr>
              <a:tblGrid>
                <a:gridCol w="2175568">
                  <a:extLst>
                    <a:ext uri="{9D8B030D-6E8A-4147-A177-3AD203B41FA5}">
                      <a16:colId xmlns:a16="http://schemas.microsoft.com/office/drawing/2014/main" val="4020299781"/>
                    </a:ext>
                  </a:extLst>
                </a:gridCol>
                <a:gridCol w="1283941">
                  <a:extLst>
                    <a:ext uri="{9D8B030D-6E8A-4147-A177-3AD203B41FA5}">
                      <a16:colId xmlns:a16="http://schemas.microsoft.com/office/drawing/2014/main" val="1015812903"/>
                    </a:ext>
                  </a:extLst>
                </a:gridCol>
                <a:gridCol w="1283941">
                  <a:extLst>
                    <a:ext uri="{9D8B030D-6E8A-4147-A177-3AD203B41FA5}">
                      <a16:colId xmlns:a16="http://schemas.microsoft.com/office/drawing/2014/main" val="433678205"/>
                    </a:ext>
                  </a:extLst>
                </a:gridCol>
              </a:tblGrid>
              <a:tr h="210200">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4286" marR="4286" marT="4286" marB="0" anchor="ctr">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4286" marR="4286" marT="4286" marB="0" anchor="ctr">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4286" marR="4286" marT="4286" marB="0" anchor="ctr">
                    <a:solidFill>
                      <a:schemeClr val="accent3">
                        <a:lumMod val="95000"/>
                      </a:schemeClr>
                    </a:solidFill>
                  </a:tcPr>
                </a:tc>
                <a:extLst>
                  <a:ext uri="{0D108BD9-81ED-4DB2-BD59-A6C34878D82A}">
                    <a16:rowId xmlns:a16="http://schemas.microsoft.com/office/drawing/2014/main" val="3601916564"/>
                  </a:ext>
                </a:extLst>
              </a:tr>
              <a:tr h="210200">
                <a:tc>
                  <a:txBody>
                    <a:bodyPr/>
                    <a:lstStyle/>
                    <a:p>
                      <a:pPr algn="l" fontAlgn="b"/>
                      <a:r>
                        <a:rPr lang="en-US" sz="1100" u="none" strike="noStrike" dirty="0">
                          <a:solidFill>
                            <a:schemeClr val="bg1">
                              <a:lumMod val="75000"/>
                            </a:schemeClr>
                          </a:solidFill>
                          <a:effectLst/>
                        </a:rPr>
                        <a:t>Call for proposals</a:t>
                      </a:r>
                      <a:endParaRPr lang="en-US" sz="1100" b="0" i="0" u="none" strike="noStrike" dirty="0">
                        <a:solidFill>
                          <a:schemeClr val="bg1">
                            <a:lumMod val="75000"/>
                          </a:schemeClr>
                        </a:solidFill>
                        <a:effectLst/>
                        <a:latin typeface="Calibri" panose="020F0502020204030204" pitchFamily="34" charset="0"/>
                      </a:endParaRPr>
                    </a:p>
                  </a:txBody>
                  <a:tcPr marL="4286" marR="4286" marT="4286" marB="0" anchor="ctr">
                    <a:solidFill>
                      <a:schemeClr val="accent3">
                        <a:lumMod val="95000"/>
                      </a:schemeClr>
                    </a:solidFill>
                  </a:tcPr>
                </a:tc>
                <a:tc>
                  <a:txBody>
                    <a:bodyPr/>
                    <a:lstStyle/>
                    <a:p>
                      <a:pPr algn="l" fontAlgn="b"/>
                      <a:r>
                        <a:rPr lang="en-US" sz="1100" b="0" i="0" u="none" strike="noStrike" dirty="0">
                          <a:solidFill>
                            <a:schemeClr val="bg1">
                              <a:lumMod val="75000"/>
                            </a:schemeClr>
                          </a:solidFill>
                          <a:effectLst/>
                          <a:latin typeface="Calibri" panose="020F0502020204030204" pitchFamily="34" charset="0"/>
                        </a:rPr>
                        <a:t>November 2021</a:t>
                      </a:r>
                    </a:p>
                  </a:txBody>
                  <a:tcPr marL="4286" marR="4286" marT="4286" marB="0" anchor="ctr">
                    <a:solidFill>
                      <a:schemeClr val="accent3">
                        <a:lumMod val="95000"/>
                      </a:schemeClr>
                    </a:solidFill>
                  </a:tcPr>
                </a:tc>
                <a:tc>
                  <a:txBody>
                    <a:bodyPr/>
                    <a:lstStyle/>
                    <a:p>
                      <a:pPr algn="l" fontAlgn="b"/>
                      <a:endParaRPr lang="en-US" sz="1100" b="0" i="0" u="none" strike="noStrike" dirty="0">
                        <a:solidFill>
                          <a:schemeClr val="bg1">
                            <a:lumMod val="75000"/>
                          </a:schemeClr>
                        </a:solidFill>
                        <a:effectLst/>
                        <a:latin typeface="Calibri" panose="020F0502020204030204" pitchFamily="34" charset="0"/>
                      </a:endParaRPr>
                    </a:p>
                  </a:txBody>
                  <a:tcPr marL="4286" marR="4286" marT="4286" marB="0" anchor="ctr">
                    <a:solidFill>
                      <a:schemeClr val="accent3">
                        <a:lumMod val="95000"/>
                      </a:schemeClr>
                    </a:solidFill>
                  </a:tcPr>
                </a:tc>
                <a:extLst>
                  <a:ext uri="{0D108BD9-81ED-4DB2-BD59-A6C34878D82A}">
                    <a16:rowId xmlns:a16="http://schemas.microsoft.com/office/drawing/2014/main" val="3321393315"/>
                  </a:ext>
                </a:extLst>
              </a:tr>
              <a:tr h="413471">
                <a:tc>
                  <a:txBody>
                    <a:bodyPr/>
                    <a:lstStyle/>
                    <a:p>
                      <a:pPr algn="l" fontAlgn="b"/>
                      <a:r>
                        <a:rPr lang="en-US" sz="1100" u="none" strike="noStrike" dirty="0">
                          <a:solidFill>
                            <a:schemeClr val="bg1">
                              <a:lumMod val="75000"/>
                            </a:schemeClr>
                          </a:solidFill>
                          <a:effectLst/>
                        </a:rPr>
                        <a:t>Cut-off for new features (high level feature set), PHY</a:t>
                      </a:r>
                      <a:endParaRPr lang="en-US" sz="1100" b="0" i="0" u="none" strike="noStrike" dirty="0">
                        <a:solidFill>
                          <a:schemeClr val="bg1">
                            <a:lumMod val="75000"/>
                          </a:schemeClr>
                        </a:solidFill>
                        <a:effectLst/>
                        <a:latin typeface="Calibri" panose="020F0502020204030204" pitchFamily="34" charset="0"/>
                      </a:endParaRPr>
                    </a:p>
                  </a:txBody>
                  <a:tcPr marL="4286" marR="4286" marT="4286"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bg1">
                              <a:lumMod val="75000"/>
                            </a:schemeClr>
                          </a:solidFill>
                          <a:effectLst/>
                          <a:latin typeface="Calibri" panose="020F0502020204030204" pitchFamily="34" charset="0"/>
                        </a:rPr>
                        <a:t>May 2022 </a:t>
                      </a:r>
                    </a:p>
                  </a:txBody>
                  <a:tcPr marL="4286" marR="4286" marT="4286"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chemeClr val="bg1">
                            <a:lumMod val="75000"/>
                          </a:schemeClr>
                        </a:solidFill>
                        <a:effectLst/>
                        <a:latin typeface="Calibri" panose="020F0502020204030204" pitchFamily="34" charset="0"/>
                      </a:endParaRPr>
                    </a:p>
                  </a:txBody>
                  <a:tcPr marL="4286" marR="4286" marT="4286" marB="0" anchor="ctr"/>
                </a:tc>
                <a:extLst>
                  <a:ext uri="{0D108BD9-81ED-4DB2-BD59-A6C34878D82A}">
                    <a16:rowId xmlns:a16="http://schemas.microsoft.com/office/drawing/2014/main" val="2694915279"/>
                  </a:ext>
                </a:extLst>
              </a:tr>
              <a:tr h="41347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solidFill>
                            <a:schemeClr val="bg1">
                              <a:lumMod val="75000"/>
                            </a:schemeClr>
                          </a:solidFill>
                          <a:effectLst/>
                        </a:rPr>
                        <a:t>Cut-off for new features (high level feature set), MAC</a:t>
                      </a:r>
                      <a:endParaRPr lang="en-US" sz="1100" b="0" i="0" u="none" strike="noStrike" dirty="0">
                        <a:solidFill>
                          <a:schemeClr val="bg1">
                            <a:lumMod val="75000"/>
                          </a:schemeClr>
                        </a:solidFill>
                        <a:effectLst/>
                        <a:latin typeface="Calibri" panose="020F0502020204030204" pitchFamily="34" charset="0"/>
                      </a:endParaRPr>
                    </a:p>
                  </a:txBody>
                  <a:tcPr marL="4286" marR="4286" marT="4286" marB="0" anchor="ctr"/>
                </a:tc>
                <a:tc>
                  <a:txBody>
                    <a:bodyPr/>
                    <a:lstStyle/>
                    <a:p>
                      <a:pPr algn="l" fontAlgn="b"/>
                      <a:r>
                        <a:rPr lang="en-US" sz="1100" b="0" i="0" u="none" strike="noStrike" dirty="0">
                          <a:solidFill>
                            <a:schemeClr val="bg1">
                              <a:lumMod val="75000"/>
                            </a:schemeClr>
                          </a:solidFill>
                          <a:effectLst/>
                          <a:latin typeface="Calibri" panose="020F0502020204030204" pitchFamily="34" charset="0"/>
                        </a:rPr>
                        <a:t>July 2022</a:t>
                      </a:r>
                    </a:p>
                  </a:txBody>
                  <a:tcPr marL="4286" marR="4286" marT="4286" marB="0" anchor="ctr"/>
                </a:tc>
                <a:tc>
                  <a:txBody>
                    <a:bodyPr/>
                    <a:lstStyle/>
                    <a:p>
                      <a:pPr algn="l" fontAlgn="b"/>
                      <a:endParaRPr lang="en-US" sz="1100" b="0" i="0" u="none" strike="noStrike" dirty="0">
                        <a:solidFill>
                          <a:schemeClr val="bg1">
                            <a:lumMod val="75000"/>
                          </a:schemeClr>
                        </a:solidFill>
                        <a:effectLst/>
                        <a:latin typeface="Calibri" panose="020F0502020204030204" pitchFamily="34" charset="0"/>
                      </a:endParaRPr>
                    </a:p>
                  </a:txBody>
                  <a:tcPr marL="4286" marR="4286" marT="4286" marB="0" anchor="ctr"/>
                </a:tc>
                <a:extLst>
                  <a:ext uri="{0D108BD9-81ED-4DB2-BD59-A6C34878D82A}">
                    <a16:rowId xmlns:a16="http://schemas.microsoft.com/office/drawing/2014/main" val="3657201518"/>
                  </a:ext>
                </a:extLst>
              </a:tr>
              <a:tr h="413471">
                <a:tc>
                  <a:txBody>
                    <a:bodyPr/>
                    <a:lstStyle/>
                    <a:p>
                      <a:pPr algn="l" fontAlgn="b"/>
                      <a:r>
                        <a:rPr lang="en-US" sz="1100" u="none" strike="noStrike" dirty="0">
                          <a:solidFill>
                            <a:schemeClr val="bg1">
                              <a:lumMod val="75000"/>
                            </a:schemeClr>
                          </a:solidFill>
                          <a:effectLst/>
                        </a:rPr>
                        <a:t>Draft 0</a:t>
                      </a:r>
                      <a:endParaRPr lang="en-US" sz="1100" b="0" i="0" u="none" strike="noStrike" dirty="0">
                        <a:solidFill>
                          <a:schemeClr val="bg1">
                            <a:lumMod val="75000"/>
                          </a:schemeClr>
                        </a:solidFill>
                        <a:effectLst/>
                        <a:latin typeface="Calibri" panose="020F0502020204030204" pitchFamily="34" charset="0"/>
                      </a:endParaRPr>
                    </a:p>
                  </a:txBody>
                  <a:tcPr marL="4286" marR="4286" marT="4286" marB="0" anchor="ctr"/>
                </a:tc>
                <a:tc>
                  <a:txBody>
                    <a:bodyPr/>
                    <a:lstStyle/>
                    <a:p>
                      <a:pPr algn="l" fontAlgn="b"/>
                      <a:r>
                        <a:rPr lang="en-US" sz="1100" b="0" i="0" u="none" strike="noStrike" dirty="0">
                          <a:solidFill>
                            <a:schemeClr val="bg1">
                              <a:lumMod val="75000"/>
                            </a:schemeClr>
                          </a:solidFill>
                          <a:effectLst/>
                          <a:latin typeface="Calibri" panose="020F0502020204030204" pitchFamily="34" charset="0"/>
                        </a:rPr>
                        <a:t>Post-January 2023 </a:t>
                      </a:r>
                    </a:p>
                  </a:txBody>
                  <a:tcPr marL="4286" marR="4286" marT="4286" marB="0" anchor="ctr"/>
                </a:tc>
                <a:tc>
                  <a:txBody>
                    <a:bodyPr/>
                    <a:lstStyle/>
                    <a:p>
                      <a:pPr algn="l" fontAlgn="b"/>
                      <a:r>
                        <a:rPr lang="en-US" sz="1100" b="0" i="0" u="none" strike="noStrike" dirty="0">
                          <a:solidFill>
                            <a:schemeClr val="bg1">
                              <a:lumMod val="75000"/>
                            </a:schemeClr>
                          </a:solidFill>
                          <a:effectLst/>
                          <a:latin typeface="Calibri" panose="020F0502020204030204" pitchFamily="34" charset="0"/>
                        </a:rPr>
                        <a:t>Post </a:t>
                      </a:r>
                      <a:r>
                        <a:rPr lang="en-US" sz="1100" b="0" i="0" u="none" strike="sngStrike" dirty="0">
                          <a:solidFill>
                            <a:schemeClr val="bg1">
                              <a:lumMod val="75000"/>
                            </a:schemeClr>
                          </a:solidFill>
                          <a:effectLst/>
                          <a:latin typeface="Calibri" panose="020F0502020204030204" pitchFamily="34" charset="0"/>
                        </a:rPr>
                        <a:t>March</a:t>
                      </a:r>
                      <a:r>
                        <a:rPr lang="en-US" sz="1100" b="0" i="0" u="none" strike="noStrike" dirty="0">
                          <a:solidFill>
                            <a:schemeClr val="bg1">
                              <a:lumMod val="75000"/>
                            </a:schemeClr>
                          </a:solidFill>
                          <a:effectLst/>
                          <a:latin typeface="Calibri" panose="020F0502020204030204" pitchFamily="34" charset="0"/>
                        </a:rPr>
                        <a:t> </a:t>
                      </a:r>
                      <a:r>
                        <a:rPr lang="en-US" sz="1100" b="0" i="0" u="none" strike="sngStrike" dirty="0">
                          <a:solidFill>
                            <a:schemeClr val="bg1">
                              <a:lumMod val="75000"/>
                            </a:schemeClr>
                          </a:solidFill>
                          <a:effectLst/>
                          <a:latin typeface="Calibri" panose="020F0502020204030204" pitchFamily="34" charset="0"/>
                        </a:rPr>
                        <a:t>July</a:t>
                      </a:r>
                      <a:r>
                        <a:rPr lang="en-US" sz="1100" b="0" i="0" u="none" strike="noStrike" dirty="0">
                          <a:solidFill>
                            <a:schemeClr val="bg1">
                              <a:lumMod val="75000"/>
                            </a:schemeClr>
                          </a:solidFill>
                          <a:effectLst/>
                          <a:latin typeface="Calibri" panose="020F0502020204030204" pitchFamily="34" charset="0"/>
                        </a:rPr>
                        <a:t> </a:t>
                      </a:r>
                    </a:p>
                    <a:p>
                      <a:pPr algn="l" fontAlgn="b"/>
                      <a:r>
                        <a:rPr lang="en-US" sz="1100" b="0" i="0" u="none" strike="noStrike" dirty="0">
                          <a:solidFill>
                            <a:schemeClr val="bg1">
                              <a:lumMod val="75000"/>
                            </a:schemeClr>
                          </a:solidFill>
                          <a:effectLst/>
                          <a:latin typeface="Calibri" panose="020F0502020204030204" pitchFamily="34" charset="0"/>
                        </a:rPr>
                        <a:t>Sept 2023</a:t>
                      </a:r>
                    </a:p>
                  </a:txBody>
                  <a:tcPr marL="4286" marR="4286" marT="4286" marB="0" anchor="ctr"/>
                </a:tc>
                <a:extLst>
                  <a:ext uri="{0D108BD9-81ED-4DB2-BD59-A6C34878D82A}">
                    <a16:rowId xmlns:a16="http://schemas.microsoft.com/office/drawing/2014/main" val="3811737940"/>
                  </a:ext>
                </a:extLst>
              </a:tr>
              <a:tr h="413471">
                <a:tc>
                  <a:txBody>
                    <a:bodyPr/>
                    <a:lstStyle/>
                    <a:p>
                      <a:pPr algn="l" fontAlgn="b"/>
                      <a:r>
                        <a:rPr lang="en-US" sz="1100" u="none" strike="noStrike" dirty="0">
                          <a:solidFill>
                            <a:schemeClr val="bg1">
                              <a:lumMod val="75000"/>
                            </a:schemeClr>
                          </a:solidFill>
                          <a:effectLst/>
                        </a:rPr>
                        <a:t>TG draft review and revision complete</a:t>
                      </a:r>
                      <a:endParaRPr lang="en-US" sz="1100" b="0" i="0" u="none" strike="noStrike" dirty="0">
                        <a:solidFill>
                          <a:schemeClr val="bg1">
                            <a:lumMod val="75000"/>
                          </a:schemeClr>
                        </a:solidFill>
                        <a:effectLst/>
                        <a:latin typeface="Calibri" panose="020F0502020204030204" pitchFamily="34" charset="0"/>
                      </a:endParaRPr>
                    </a:p>
                  </a:txBody>
                  <a:tcPr marL="4286" marR="4286" marT="4286" marB="0" anchor="ctr"/>
                </a:tc>
                <a:tc>
                  <a:txBody>
                    <a:bodyPr/>
                    <a:lstStyle/>
                    <a:p>
                      <a:pPr algn="l" fontAlgn="b"/>
                      <a:r>
                        <a:rPr lang="en-US" sz="1100" b="0" i="0" u="none" strike="noStrike" dirty="0">
                          <a:solidFill>
                            <a:schemeClr val="bg1">
                              <a:lumMod val="75000"/>
                            </a:schemeClr>
                          </a:solidFill>
                          <a:effectLst/>
                          <a:latin typeface="Calibri" panose="020F0502020204030204" pitchFamily="34" charset="0"/>
                        </a:rPr>
                        <a:t>February - March 2023</a:t>
                      </a:r>
                    </a:p>
                  </a:txBody>
                  <a:tcPr marL="4286" marR="4286" marT="4286" marB="0" anchor="ctr"/>
                </a:tc>
                <a:tc>
                  <a:txBody>
                    <a:bodyPr/>
                    <a:lstStyle/>
                    <a:p>
                      <a:pPr algn="l" fontAlgn="b"/>
                      <a:r>
                        <a:rPr lang="en-US" sz="1100" b="0" i="0" u="none" strike="sngStrike" dirty="0">
                          <a:solidFill>
                            <a:schemeClr val="bg1">
                              <a:lumMod val="75000"/>
                            </a:schemeClr>
                          </a:solidFill>
                          <a:effectLst/>
                          <a:latin typeface="Calibri" panose="020F0502020204030204" pitchFamily="34" charset="0"/>
                        </a:rPr>
                        <a:t>Mar-June 2023</a:t>
                      </a:r>
                      <a:r>
                        <a:rPr lang="en-US" sz="1100" b="0" i="0" u="none" strike="noStrike" dirty="0">
                          <a:solidFill>
                            <a:schemeClr val="bg1">
                              <a:lumMod val="75000"/>
                            </a:schemeClr>
                          </a:solidFill>
                          <a:effectLst/>
                          <a:latin typeface="Calibri" panose="020F0502020204030204" pitchFamily="34" charset="0"/>
                        </a:rPr>
                        <a:t> </a:t>
                      </a:r>
                    </a:p>
                    <a:p>
                      <a:pPr algn="l" fontAlgn="b"/>
                      <a:r>
                        <a:rPr lang="en-US" sz="1100" b="0" i="0" u="none" strike="sngStrike" dirty="0">
                          <a:solidFill>
                            <a:schemeClr val="bg1">
                              <a:lumMod val="75000"/>
                            </a:schemeClr>
                          </a:solidFill>
                          <a:effectLst/>
                          <a:latin typeface="Calibri" panose="020F0502020204030204" pitchFamily="34" charset="0"/>
                        </a:rPr>
                        <a:t>Sept 2023 Oct 2023</a:t>
                      </a:r>
                    </a:p>
                  </a:txBody>
                  <a:tcPr marL="4286" marR="4286" marT="4286" marB="0" anchor="ctr"/>
                </a:tc>
                <a:extLst>
                  <a:ext uri="{0D108BD9-81ED-4DB2-BD59-A6C34878D82A}">
                    <a16:rowId xmlns:a16="http://schemas.microsoft.com/office/drawing/2014/main" val="244108333"/>
                  </a:ext>
                </a:extLst>
              </a:tr>
              <a:tr h="616742">
                <a:tc>
                  <a:txBody>
                    <a:bodyPr/>
                    <a:lstStyle/>
                    <a:p>
                      <a:pPr algn="l" fontAlgn="b"/>
                      <a:r>
                        <a:rPr lang="en-US" sz="1100" u="none" strike="noStrike" kern="1200" dirty="0">
                          <a:solidFill>
                            <a:schemeClr val="bg1">
                              <a:lumMod val="75000"/>
                            </a:schemeClr>
                          </a:solidFill>
                          <a:effectLst/>
                          <a:latin typeface="+mn-lt"/>
                          <a:ea typeface="+mn-ea"/>
                          <a:cs typeface="+mn-cs"/>
                        </a:rPr>
                        <a:t>Working group pre-ballot review commence</a:t>
                      </a:r>
                    </a:p>
                  </a:txBody>
                  <a:tcPr marL="4286" marR="4286" marT="4286" marB="0" anchor="ctr"/>
                </a:tc>
                <a:tc>
                  <a:txBody>
                    <a:bodyPr/>
                    <a:lstStyle/>
                    <a:p>
                      <a:pPr algn="l" fontAlgn="b"/>
                      <a:r>
                        <a:rPr lang="en-US" sz="1100" u="none" strike="noStrike" kern="1200" dirty="0">
                          <a:solidFill>
                            <a:schemeClr val="bg1">
                              <a:lumMod val="75000"/>
                            </a:schemeClr>
                          </a:solidFill>
                          <a:effectLst/>
                          <a:latin typeface="+mn-lt"/>
                          <a:ea typeface="+mn-ea"/>
                          <a:cs typeface="+mn-cs"/>
                        </a:rPr>
                        <a:t>March – May 2023 (following March meeting)</a:t>
                      </a:r>
                    </a:p>
                  </a:txBody>
                  <a:tcPr marL="4286" marR="4286" marT="4286" marB="0" anchor="ctr"/>
                </a:tc>
                <a:tc>
                  <a:txBody>
                    <a:bodyPr/>
                    <a:lstStyle/>
                    <a:p>
                      <a:pPr algn="l" fontAlgn="b"/>
                      <a:r>
                        <a:rPr lang="en-US" sz="1100" u="none" strike="noStrike" kern="1200" dirty="0">
                          <a:solidFill>
                            <a:schemeClr val="bg1">
                              <a:lumMod val="75000"/>
                            </a:schemeClr>
                          </a:solidFill>
                          <a:effectLst/>
                          <a:latin typeface="+mn-lt"/>
                          <a:ea typeface="+mn-ea"/>
                          <a:cs typeface="+mn-cs"/>
                        </a:rPr>
                        <a:t>July August Sept </a:t>
                      </a:r>
                    </a:p>
                    <a:p>
                      <a:pPr algn="l" fontAlgn="b"/>
                      <a:r>
                        <a:rPr lang="en-US" sz="1100" u="none" strike="noStrike" kern="1200" dirty="0">
                          <a:solidFill>
                            <a:schemeClr val="bg1">
                              <a:lumMod val="75000"/>
                            </a:schemeClr>
                          </a:solidFill>
                          <a:effectLst/>
                          <a:latin typeface="+mn-lt"/>
                          <a:ea typeface="+mn-ea"/>
                          <a:cs typeface="+mn-cs"/>
                        </a:rPr>
                        <a:t>Start: Nov 2023</a:t>
                      </a:r>
                    </a:p>
                    <a:p>
                      <a:pPr algn="l" fontAlgn="b"/>
                      <a:r>
                        <a:rPr lang="en-US" sz="1100" u="none" strike="noStrike" kern="1200" dirty="0">
                          <a:solidFill>
                            <a:schemeClr val="bg1">
                              <a:lumMod val="75000"/>
                            </a:schemeClr>
                          </a:solidFill>
                          <a:effectLst/>
                          <a:latin typeface="+mn-lt"/>
                          <a:ea typeface="+mn-ea"/>
                          <a:cs typeface="+mn-cs"/>
                        </a:rPr>
                        <a:t>Close: 2 Jan 2024</a:t>
                      </a:r>
                    </a:p>
                  </a:txBody>
                  <a:tcPr marL="4286" marR="4286" marT="4286" marB="0" anchor="ctr"/>
                </a:tc>
                <a:extLst>
                  <a:ext uri="{0D108BD9-81ED-4DB2-BD59-A6C34878D82A}">
                    <a16:rowId xmlns:a16="http://schemas.microsoft.com/office/drawing/2014/main" val="871787359"/>
                  </a:ext>
                </a:extLst>
              </a:tr>
              <a:tr h="484346">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bg1">
                              <a:lumMod val="75000"/>
                            </a:schemeClr>
                          </a:solidFill>
                          <a:effectLst/>
                          <a:latin typeface="+mn-lt"/>
                          <a:ea typeface="+mn-ea"/>
                          <a:cs typeface="+mn-cs"/>
                        </a:rPr>
                        <a:t>Comment Resolution </a:t>
                      </a:r>
                    </a:p>
                  </a:txBody>
                  <a:tcPr marL="4286" marR="4286" marT="4286" marB="0" anchor="ctr"/>
                </a:tc>
                <a:tc>
                  <a:txBody>
                    <a:bodyPr/>
                    <a:lstStyle/>
                    <a:p>
                      <a:pPr algn="l" fontAlgn="b"/>
                      <a:endParaRPr lang="en-US" sz="1100" u="none" strike="noStrike" kern="1200" dirty="0">
                        <a:solidFill>
                          <a:schemeClr val="bg1">
                            <a:lumMod val="75000"/>
                          </a:schemeClr>
                        </a:solidFill>
                        <a:effectLst/>
                        <a:latin typeface="+mn-lt"/>
                        <a:ea typeface="+mn-ea"/>
                        <a:cs typeface="+mn-cs"/>
                      </a:endParaRPr>
                    </a:p>
                  </a:txBody>
                  <a:tcPr marL="4286" marR="4286" marT="4286" marB="0" anchor="ctr"/>
                </a:tc>
                <a:tc>
                  <a:txBody>
                    <a:bodyPr/>
                    <a:lstStyle/>
                    <a:p>
                      <a:pPr algn="l" fontAlgn="b"/>
                      <a:r>
                        <a:rPr lang="en-US" sz="1100" u="none" strike="noStrike" kern="1200" dirty="0">
                          <a:solidFill>
                            <a:schemeClr val="bg1">
                              <a:lumMod val="75000"/>
                            </a:schemeClr>
                          </a:solidFill>
                          <a:effectLst/>
                          <a:latin typeface="+mn-lt"/>
                          <a:ea typeface="+mn-ea"/>
                          <a:cs typeface="+mn-cs"/>
                        </a:rPr>
                        <a:t>Start: Jan 2024</a:t>
                      </a:r>
                    </a:p>
                    <a:p>
                      <a:pPr algn="l" fontAlgn="b"/>
                      <a:r>
                        <a:rPr lang="en-US" sz="1100" u="none" strike="noStrike" kern="1200" dirty="0">
                          <a:solidFill>
                            <a:schemeClr val="bg1">
                              <a:lumMod val="75000"/>
                            </a:schemeClr>
                          </a:solidFill>
                          <a:effectLst/>
                          <a:latin typeface="+mn-lt"/>
                          <a:ea typeface="+mn-ea"/>
                          <a:cs typeface="+mn-cs"/>
                        </a:rPr>
                        <a:t>Done: June 2024 (??)</a:t>
                      </a:r>
                    </a:p>
                  </a:txBody>
                  <a:tcPr marL="4286" marR="4286" marT="4286" marB="0" anchor="ctr"/>
                </a:tc>
                <a:extLst>
                  <a:ext uri="{0D108BD9-81ED-4DB2-BD59-A6C34878D82A}">
                    <a16:rowId xmlns:a16="http://schemas.microsoft.com/office/drawing/2014/main" val="4143125971"/>
                  </a:ext>
                </a:extLst>
              </a:tr>
              <a:tr h="324326">
                <a:tc>
                  <a:txBody>
                    <a:bodyPr/>
                    <a:lstStyle/>
                    <a:p>
                      <a:pPr algn="l" fontAlgn="b"/>
                      <a:r>
                        <a:rPr lang="en-US" sz="1100" u="none" strike="noStrike" dirty="0">
                          <a:solidFill>
                            <a:schemeClr val="bg1">
                              <a:lumMod val="85000"/>
                            </a:schemeClr>
                          </a:solidFill>
                          <a:effectLst/>
                        </a:rPr>
                        <a:t>First letter ballot</a:t>
                      </a:r>
                      <a:endParaRPr lang="en-US" sz="1100" b="0" i="0" u="none" strike="noStrike" dirty="0">
                        <a:solidFill>
                          <a:schemeClr val="bg1">
                            <a:lumMod val="85000"/>
                          </a:schemeClr>
                        </a:solidFill>
                        <a:effectLst/>
                        <a:latin typeface="Calibri" panose="020F0502020204030204" pitchFamily="34" charset="0"/>
                      </a:endParaRPr>
                    </a:p>
                  </a:txBody>
                  <a:tcPr marL="4286" marR="4286" marT="4286" marB="0" anchor="ctr"/>
                </a:tc>
                <a:tc>
                  <a:txBody>
                    <a:bodyPr/>
                    <a:lstStyle/>
                    <a:p>
                      <a:pPr algn="l" fontAlgn="b"/>
                      <a:r>
                        <a:rPr lang="en-US" sz="1100" b="0" i="0" u="none" strike="noStrike" dirty="0">
                          <a:solidFill>
                            <a:srgbClr val="000000"/>
                          </a:solidFill>
                          <a:effectLst/>
                          <a:latin typeface="Calibri" panose="020F0502020204030204" pitchFamily="34" charset="0"/>
                        </a:rPr>
                        <a:t>June 2023 (following meeting)</a:t>
                      </a:r>
                    </a:p>
                  </a:txBody>
                  <a:tcPr marL="4286" marR="4286" marT="4286" marB="0" anchor="ctr"/>
                </a:tc>
                <a:tc>
                  <a:txBody>
                    <a:bodyPr/>
                    <a:lstStyle/>
                    <a:p>
                      <a:pPr algn="l" fontAlgn="b"/>
                      <a:r>
                        <a:rPr lang="en-US" sz="1100" b="0" i="0" u="none" strike="sngStrike" dirty="0">
                          <a:solidFill>
                            <a:schemeClr val="bg1">
                              <a:lumMod val="75000"/>
                            </a:schemeClr>
                          </a:solidFill>
                          <a:effectLst/>
                          <a:latin typeface="Calibri" panose="020F0502020204030204" pitchFamily="34" charset="0"/>
                        </a:rPr>
                        <a:t>Oct</a:t>
                      </a:r>
                      <a:r>
                        <a:rPr lang="en-US" sz="1100" b="0" i="0" u="none" strike="noStrike" dirty="0">
                          <a:solidFill>
                            <a:schemeClr val="bg1">
                              <a:lumMod val="75000"/>
                            </a:schemeClr>
                          </a:solidFill>
                          <a:effectLst/>
                          <a:latin typeface="Calibri" panose="020F0502020204030204" pitchFamily="34" charset="0"/>
                        </a:rPr>
                        <a:t> </a:t>
                      </a:r>
                      <a:r>
                        <a:rPr lang="en-US" sz="1100" b="0" i="0" u="none" strike="sngStrike" dirty="0">
                          <a:solidFill>
                            <a:schemeClr val="bg1">
                              <a:lumMod val="75000"/>
                            </a:schemeClr>
                          </a:solidFill>
                          <a:effectLst/>
                          <a:latin typeface="Calibri" panose="020F0502020204030204" pitchFamily="34" charset="0"/>
                        </a:rPr>
                        <a:t>Nov 2023</a:t>
                      </a:r>
                      <a:r>
                        <a:rPr lang="en-US" sz="1100" b="0" i="0" u="none" strike="noStrike" dirty="0">
                          <a:solidFill>
                            <a:schemeClr val="bg1">
                              <a:lumMod val="75000"/>
                            </a:schemeClr>
                          </a:solidFill>
                          <a:effectLst/>
                          <a:latin typeface="Calibri" panose="020F0502020204030204" pitchFamily="34" charset="0"/>
                        </a:rPr>
                        <a:t> </a:t>
                      </a:r>
                      <a:r>
                        <a:rPr lang="en-US" sz="1100" b="0" i="0" u="none" strike="sngStrike" dirty="0">
                          <a:solidFill>
                            <a:schemeClr val="bg1">
                              <a:lumMod val="75000"/>
                            </a:schemeClr>
                          </a:solidFill>
                          <a:effectLst/>
                          <a:latin typeface="Calibri" panose="020F0502020204030204" pitchFamily="34" charset="0"/>
                        </a:rPr>
                        <a:t>Jan 2024</a:t>
                      </a:r>
                    </a:p>
                    <a:p>
                      <a:pPr algn="l" fontAlgn="b"/>
                      <a:r>
                        <a:rPr lang="en-US" sz="1100" b="0" i="0" u="none" strike="noStrike" dirty="0">
                          <a:solidFill>
                            <a:srgbClr val="C00000"/>
                          </a:solidFill>
                          <a:effectLst/>
                          <a:latin typeface="Calibri" panose="020F0502020204030204" pitchFamily="34" charset="0"/>
                        </a:rPr>
                        <a:t>June 2024</a:t>
                      </a:r>
                    </a:p>
                  </a:txBody>
                  <a:tcPr marL="4286" marR="4286" marT="4286" marB="0" anchor="ctr"/>
                </a:tc>
                <a:extLst>
                  <a:ext uri="{0D108BD9-81ED-4DB2-BD59-A6C34878D82A}">
                    <a16:rowId xmlns:a16="http://schemas.microsoft.com/office/drawing/2014/main" val="1521214383"/>
                  </a:ext>
                </a:extLst>
              </a:tr>
              <a:tr h="324326">
                <a:tc>
                  <a:txBody>
                    <a:bodyPr/>
                    <a:lstStyle/>
                    <a:p>
                      <a:pPr algn="l" fontAlgn="b"/>
                      <a:r>
                        <a:rPr lang="en-US" sz="1200" b="1" i="0" u="none" strike="noStrike" dirty="0">
                          <a:solidFill>
                            <a:srgbClr val="000000"/>
                          </a:solidFill>
                          <a:effectLst/>
                          <a:latin typeface="Calibri" panose="020F0502020204030204" pitchFamily="34" charset="0"/>
                        </a:rPr>
                        <a:t>Initial LB comment resolution</a:t>
                      </a:r>
                    </a:p>
                  </a:txBody>
                  <a:tcPr marL="4286" marR="4286" marT="4286"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286" marR="4286" marT="4286" marB="0" anchor="ctr"/>
                </a:tc>
                <a:tc>
                  <a:txBody>
                    <a:bodyPr/>
                    <a:lstStyle/>
                    <a:p>
                      <a:pPr algn="l" fontAlgn="b"/>
                      <a:r>
                        <a:rPr lang="en-US" sz="1100" b="1" i="0" u="none" strike="noStrike" dirty="0">
                          <a:solidFill>
                            <a:srgbClr val="C00000"/>
                          </a:solidFill>
                          <a:effectLst/>
                          <a:latin typeface="Calibri" panose="020F0502020204030204" pitchFamily="34" charset="0"/>
                        </a:rPr>
                        <a:t>Start: July 2024</a:t>
                      </a:r>
                    </a:p>
                    <a:p>
                      <a:pPr algn="l" fontAlgn="b"/>
                      <a:r>
                        <a:rPr lang="en-US" sz="1100" b="1" i="0" u="none" strike="noStrike" dirty="0">
                          <a:solidFill>
                            <a:srgbClr val="C00000"/>
                          </a:solidFill>
                          <a:effectLst/>
                          <a:latin typeface="Calibri" panose="020F0502020204030204" pitchFamily="34" charset="0"/>
                        </a:rPr>
                        <a:t>Done:  TBD</a:t>
                      </a:r>
                    </a:p>
                  </a:txBody>
                  <a:tcPr marL="4286" marR="4286" marT="4286"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3561713" y="1428750"/>
            <a:ext cx="2544479" cy="300082"/>
          </a:xfrm>
          <a:prstGeom prst="rect">
            <a:avLst/>
          </a:prstGeom>
          <a:solidFill>
            <a:schemeClr val="bg1">
              <a:lumMod val="85000"/>
            </a:schemeClr>
          </a:solidFill>
        </p:spPr>
        <p:txBody>
          <a:bodyPr wrap="none" rtlCol="0">
            <a:spAutoFit/>
          </a:bodyPr>
          <a:lstStyle/>
          <a:p>
            <a:r>
              <a:rPr lang="en-US" sz="135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445727" y="4920222"/>
            <a:ext cx="1863480" cy="51434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eaLnBrk="1" hangingPunct="1">
              <a:buClr>
                <a:srgbClr val="000000"/>
              </a:buClr>
              <a:buSzPct val="100000"/>
            </a:pPr>
            <a:r>
              <a:rPr lang="en-US" sz="15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2286000" y="2172271"/>
            <a:ext cx="5029200" cy="2799779"/>
          </a:xfrm>
          <a:prstGeom prst="rect">
            <a:avLst/>
          </a:prstGeom>
          <a:no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a:r>
              <a:rPr lang="en-US" sz="3000" dirty="0">
                <a:solidFill>
                  <a:srgbClr val="C00000"/>
                </a:solidFill>
                <a:latin typeface="+mn-lt"/>
              </a:rPr>
              <a:t>DONE</a:t>
            </a:r>
          </a:p>
        </p:txBody>
      </p:sp>
      <p:sp>
        <p:nvSpPr>
          <p:cNvPr id="2" name="Rectangle 1">
            <a:extLst>
              <a:ext uri="{FF2B5EF4-FFF2-40B4-BE49-F238E27FC236}">
                <a16:creationId xmlns:a16="http://schemas.microsoft.com/office/drawing/2014/main" id="{41DF2610-CE79-B29A-8940-F589F4A07CF3}"/>
              </a:ext>
            </a:extLst>
          </p:cNvPr>
          <p:cNvSpPr/>
          <p:nvPr/>
        </p:nvSpPr>
        <p:spPr bwMode="auto">
          <a:xfrm>
            <a:off x="4572001" y="4972050"/>
            <a:ext cx="2571749" cy="28575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defTabSz="685800"/>
            <a:r>
              <a:rPr lang="en-US" sz="2100" dirty="0">
                <a:solidFill>
                  <a:srgbClr val="C00000"/>
                </a:solidFill>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685800" y="1371600"/>
            <a:ext cx="7772400" cy="131445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3741262" y="3086100"/>
            <a:ext cx="1661476" cy="2065619"/>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3714750" y="3257550"/>
            <a:ext cx="171450" cy="17145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Tree>
    <p:extLst>
      <p:ext uri="{BB962C8B-B14F-4D97-AF65-F5344CB8AC3E}">
        <p14:creationId xmlns:p14="http://schemas.microsoft.com/office/powerpoint/2010/main" val="3238349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1363-E897-7A23-30FF-482F34478C38}"/>
              </a:ext>
            </a:extLst>
          </p:cNvPr>
          <p:cNvSpPr>
            <a:spLocks noGrp="1"/>
          </p:cNvSpPr>
          <p:nvPr>
            <p:ph type="title"/>
          </p:nvPr>
        </p:nvSpPr>
        <p:spPr>
          <a:xfrm>
            <a:off x="571500" y="889907"/>
            <a:ext cx="7772400" cy="400050"/>
          </a:xfrm>
        </p:spPr>
        <p:txBody>
          <a:bodyPr/>
          <a:lstStyle/>
          <a:p>
            <a:r>
              <a:rPr lang="en-US" dirty="0"/>
              <a:t>Overview of Comments</a:t>
            </a:r>
          </a:p>
        </p:txBody>
      </p:sp>
      <p:sp>
        <p:nvSpPr>
          <p:cNvPr id="4" name="Slide Number Placeholder 3">
            <a:extLst>
              <a:ext uri="{FF2B5EF4-FFF2-40B4-BE49-F238E27FC236}">
                <a16:creationId xmlns:a16="http://schemas.microsoft.com/office/drawing/2014/main" id="{23793E01-063E-75AC-942D-DE5CA68213FA}"/>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38</a:t>
            </a:fld>
            <a:endParaRPr lang="en-US" dirty="0"/>
          </a:p>
        </p:txBody>
      </p:sp>
      <p:sp>
        <p:nvSpPr>
          <p:cNvPr id="5" name="Text Placeholder 4">
            <a:extLst>
              <a:ext uri="{FF2B5EF4-FFF2-40B4-BE49-F238E27FC236}">
                <a16:creationId xmlns:a16="http://schemas.microsoft.com/office/drawing/2014/main" id="{CEE43B6D-0C3D-D0E9-74D6-65546CEF66A6}"/>
              </a:ext>
            </a:extLst>
          </p:cNvPr>
          <p:cNvSpPr>
            <a:spLocks noGrp="1"/>
          </p:cNvSpPr>
          <p:nvPr>
            <p:ph type="body" sz="half" idx="1"/>
          </p:nvPr>
        </p:nvSpPr>
        <p:spPr>
          <a:xfrm>
            <a:off x="4914900" y="5105474"/>
            <a:ext cx="3543300" cy="400050"/>
          </a:xfrm>
        </p:spPr>
        <p:txBody>
          <a:bodyPr/>
          <a:lstStyle/>
          <a:p>
            <a:pPr marL="0" indent="0">
              <a:buNone/>
            </a:pPr>
            <a:r>
              <a:rPr lang="en-US" sz="1200" dirty="0"/>
              <a:t>Lots of fun to be had!</a:t>
            </a:r>
          </a:p>
        </p:txBody>
      </p:sp>
      <p:graphicFrame>
        <p:nvGraphicFramePr>
          <p:cNvPr id="6" name="Table 5">
            <a:extLst>
              <a:ext uri="{FF2B5EF4-FFF2-40B4-BE49-F238E27FC236}">
                <a16:creationId xmlns:a16="http://schemas.microsoft.com/office/drawing/2014/main" id="{11B84CF8-921D-A1F6-B154-61694AAB321D}"/>
              </a:ext>
            </a:extLst>
          </p:cNvPr>
          <p:cNvGraphicFramePr>
            <a:graphicFrameLocks noGrp="1"/>
          </p:cNvGraphicFramePr>
          <p:nvPr/>
        </p:nvGraphicFramePr>
        <p:xfrm>
          <a:off x="514350" y="1560195"/>
          <a:ext cx="2114550" cy="1937386"/>
        </p:xfrm>
        <a:graphic>
          <a:graphicData uri="http://schemas.openxmlformats.org/drawingml/2006/table">
            <a:tbl>
              <a:tblPr>
                <a:tableStyleId>{5C22544A-7EE6-4342-B048-85BDC9FD1C3A}</a:tableStyleId>
              </a:tblPr>
              <a:tblGrid>
                <a:gridCol w="1107621">
                  <a:extLst>
                    <a:ext uri="{9D8B030D-6E8A-4147-A177-3AD203B41FA5}">
                      <a16:colId xmlns:a16="http://schemas.microsoft.com/office/drawing/2014/main" val="2208303240"/>
                    </a:ext>
                  </a:extLst>
                </a:gridCol>
                <a:gridCol w="1006929">
                  <a:extLst>
                    <a:ext uri="{9D8B030D-6E8A-4147-A177-3AD203B41FA5}">
                      <a16:colId xmlns:a16="http://schemas.microsoft.com/office/drawing/2014/main" val="395117209"/>
                    </a:ext>
                  </a:extLst>
                </a:gridCol>
              </a:tblGrid>
              <a:tr h="411480">
                <a:tc>
                  <a:txBody>
                    <a:bodyPr/>
                    <a:lstStyle/>
                    <a:p>
                      <a:pPr algn="ctr" fontAlgn="ctr"/>
                      <a:r>
                        <a:rPr lang="en-US" sz="1400" u="none" strike="noStrike">
                          <a:effectLst/>
                          <a:highlight>
                            <a:srgbClr val="DDEBF7"/>
                          </a:highlight>
                        </a:rPr>
                        <a:t>Total #  Comments</a:t>
                      </a:r>
                      <a:endParaRPr lang="en-US" sz="14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400" u="none" strike="noStrike">
                          <a:effectLst/>
                          <a:highlight>
                            <a:srgbClr val="DDEBF7"/>
                          </a:highlight>
                        </a:rPr>
                        <a:t># with Blank resolution</a:t>
                      </a:r>
                      <a:endParaRPr lang="en-US" sz="1400" b="0" i="0" u="none" strike="noStrike">
                        <a:solidFill>
                          <a:srgbClr val="000000"/>
                        </a:solidFill>
                        <a:effectLst/>
                        <a:highlight>
                          <a:srgbClr val="DDEBF7"/>
                        </a:highlight>
                        <a:latin typeface="Arial" panose="020B0604020202020204" pitchFamily="34" charset="0"/>
                      </a:endParaRPr>
                    </a:p>
                  </a:txBody>
                  <a:tcPr marL="0" marR="0" marT="0" marB="0" anchor="ctr"/>
                </a:tc>
                <a:extLst>
                  <a:ext uri="{0D108BD9-81ED-4DB2-BD59-A6C34878D82A}">
                    <a16:rowId xmlns:a16="http://schemas.microsoft.com/office/drawing/2014/main" val="3689689210"/>
                  </a:ext>
                </a:extLst>
              </a:tr>
              <a:tr h="328613">
                <a:tc>
                  <a:txBody>
                    <a:bodyPr/>
                    <a:lstStyle/>
                    <a:p>
                      <a:pPr algn="ctr" fontAlgn="ctr"/>
                      <a:r>
                        <a:rPr lang="en-US" sz="1400" u="none" strike="noStrike" dirty="0">
                          <a:effectLst/>
                          <a:highlight>
                            <a:srgbClr val="FFF2CC"/>
                          </a:highlight>
                        </a:rPr>
                        <a:t>1470</a:t>
                      </a:r>
                      <a:endParaRPr lang="en-US" sz="1400" b="1" i="0" u="none" strike="noStrike" dirty="0">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400" u="none" strike="noStrike" dirty="0">
                          <a:effectLst/>
                          <a:highlight>
                            <a:srgbClr val="FFF2CC"/>
                          </a:highlight>
                        </a:rPr>
                        <a:t>1402</a:t>
                      </a:r>
                      <a:endParaRPr lang="en-US" sz="1400" b="0" i="0" u="none" strike="noStrike" dirty="0">
                        <a:solidFill>
                          <a:srgbClr val="000000"/>
                        </a:solidFill>
                        <a:effectLst/>
                        <a:highlight>
                          <a:srgbClr val="FFF2CC"/>
                        </a:highlight>
                        <a:latin typeface="Arial" panose="020B0604020202020204" pitchFamily="34" charset="0"/>
                      </a:endParaRPr>
                    </a:p>
                  </a:txBody>
                  <a:tcPr marL="0" marR="0" marT="0" marB="0" anchor="ctr"/>
                </a:tc>
                <a:extLst>
                  <a:ext uri="{0D108BD9-81ED-4DB2-BD59-A6C34878D82A}">
                    <a16:rowId xmlns:a16="http://schemas.microsoft.com/office/drawing/2014/main" val="1325187292"/>
                  </a:ext>
                </a:extLst>
              </a:tr>
              <a:tr h="205740">
                <a:tc>
                  <a:txBody>
                    <a:bodyPr/>
                    <a:lstStyle/>
                    <a:p>
                      <a:pPr algn="l" fontAlgn="ctr"/>
                      <a:endParaRPr lang="en-US" sz="1400" b="0" i="0" u="none" strike="noStrike">
                        <a:solidFill>
                          <a:srgbClr val="000000"/>
                        </a:solidFill>
                        <a:effectLst/>
                        <a:latin typeface="Arial" panose="020B0604020202020204" pitchFamily="34" charset="0"/>
                      </a:endParaRPr>
                    </a:p>
                  </a:txBody>
                  <a:tcPr marL="0" marR="0" marT="0" marB="0" anchor="ctr"/>
                </a:tc>
                <a:tc>
                  <a:txBody>
                    <a:bodyPr/>
                    <a:lstStyle/>
                    <a:p>
                      <a:pPr algn="l" fontAlgn="ctr"/>
                      <a:endParaRPr lang="en-US" sz="14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738513370"/>
                  </a:ext>
                </a:extLst>
              </a:tr>
              <a:tr h="207169">
                <a:tc>
                  <a:txBody>
                    <a:bodyPr/>
                    <a:lstStyle/>
                    <a:p>
                      <a:pPr algn="ctr" fontAlgn="ctr"/>
                      <a:r>
                        <a:rPr lang="en-US" sz="1400" u="none" strike="noStrike">
                          <a:effectLst/>
                          <a:highlight>
                            <a:srgbClr val="DDEBF7"/>
                          </a:highlight>
                        </a:rPr>
                        <a:t>Technical</a:t>
                      </a:r>
                      <a:endParaRPr lang="en-US" sz="14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400" u="none" strike="noStrike">
                          <a:effectLst/>
                          <a:highlight>
                            <a:srgbClr val="DDEBF7"/>
                          </a:highlight>
                        </a:rPr>
                        <a:t>Editorial</a:t>
                      </a:r>
                      <a:endParaRPr lang="en-US" sz="1400" b="0" i="0" u="none" strike="noStrike">
                        <a:solidFill>
                          <a:srgbClr val="000000"/>
                        </a:solidFill>
                        <a:effectLst/>
                        <a:highlight>
                          <a:srgbClr val="DDEBF7"/>
                        </a:highlight>
                        <a:latin typeface="Arial" panose="020B0604020202020204" pitchFamily="34" charset="0"/>
                      </a:endParaRPr>
                    </a:p>
                  </a:txBody>
                  <a:tcPr marL="0" marR="0" marT="0" marB="0" anchor="ctr"/>
                </a:tc>
                <a:extLst>
                  <a:ext uri="{0D108BD9-81ED-4DB2-BD59-A6C34878D82A}">
                    <a16:rowId xmlns:a16="http://schemas.microsoft.com/office/drawing/2014/main" val="4227734372"/>
                  </a:ext>
                </a:extLst>
              </a:tr>
              <a:tr h="205740">
                <a:tc>
                  <a:txBody>
                    <a:bodyPr/>
                    <a:lstStyle/>
                    <a:p>
                      <a:pPr algn="ctr" fontAlgn="ctr"/>
                      <a:r>
                        <a:rPr lang="en-US" sz="1400" u="none" strike="noStrike" dirty="0">
                          <a:effectLst/>
                          <a:highlight>
                            <a:srgbClr val="FFF2CC"/>
                          </a:highlight>
                        </a:rPr>
                        <a:t>854</a:t>
                      </a:r>
                      <a:endParaRPr lang="en-US" sz="1400" b="0" i="0" u="none" strike="noStrike" dirty="0">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400" u="none" strike="noStrike" dirty="0">
                          <a:effectLst/>
                          <a:highlight>
                            <a:srgbClr val="FFF2CC"/>
                          </a:highlight>
                        </a:rPr>
                        <a:t>611</a:t>
                      </a:r>
                      <a:endParaRPr lang="en-US" sz="1400" b="0" i="0" u="none" strike="noStrike" dirty="0">
                        <a:solidFill>
                          <a:srgbClr val="000000"/>
                        </a:solidFill>
                        <a:effectLst/>
                        <a:highlight>
                          <a:srgbClr val="FFF2CC"/>
                        </a:highlight>
                        <a:latin typeface="Arial" panose="020B0604020202020204" pitchFamily="34" charset="0"/>
                      </a:endParaRPr>
                    </a:p>
                  </a:txBody>
                  <a:tcPr marL="0" marR="0" marT="0" marB="0" anchor="ctr"/>
                </a:tc>
                <a:extLst>
                  <a:ext uri="{0D108BD9-81ED-4DB2-BD59-A6C34878D82A}">
                    <a16:rowId xmlns:a16="http://schemas.microsoft.com/office/drawing/2014/main" val="1789022228"/>
                  </a:ext>
                </a:extLst>
              </a:tr>
              <a:tr h="328613">
                <a:tc>
                  <a:txBody>
                    <a:bodyPr/>
                    <a:lstStyle/>
                    <a:p>
                      <a:pPr algn="ctr" fontAlgn="ctr"/>
                      <a:r>
                        <a:rPr lang="en-US" sz="1400" u="none" strike="noStrike">
                          <a:effectLst/>
                          <a:highlight>
                            <a:srgbClr val="DDEBF7"/>
                          </a:highlight>
                        </a:rPr>
                        <a:t>General</a:t>
                      </a:r>
                      <a:endParaRPr lang="en-US" sz="14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265808868"/>
                  </a:ext>
                </a:extLst>
              </a:tr>
              <a:tr h="205740">
                <a:tc>
                  <a:txBody>
                    <a:bodyPr/>
                    <a:lstStyle/>
                    <a:p>
                      <a:pPr algn="ctr" fontAlgn="ctr"/>
                      <a:r>
                        <a:rPr lang="en-US" sz="1400" u="none" strike="noStrike">
                          <a:effectLst/>
                          <a:highlight>
                            <a:srgbClr val="FFF2CC"/>
                          </a:highlight>
                        </a:rPr>
                        <a:t>5</a:t>
                      </a:r>
                      <a:endParaRPr lang="en-US" sz="1400" b="0" i="0" u="none" strike="noStrike">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endParaRPr lang="en-US" sz="14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910060875"/>
                  </a:ext>
                </a:extLst>
              </a:tr>
            </a:tbl>
          </a:graphicData>
        </a:graphic>
      </p:graphicFrame>
      <p:graphicFrame>
        <p:nvGraphicFramePr>
          <p:cNvPr id="9" name="Table 8">
            <a:extLst>
              <a:ext uri="{FF2B5EF4-FFF2-40B4-BE49-F238E27FC236}">
                <a16:creationId xmlns:a16="http://schemas.microsoft.com/office/drawing/2014/main" id="{3DE38676-C34D-630A-A082-496C60D13439}"/>
              </a:ext>
            </a:extLst>
          </p:cNvPr>
          <p:cNvGraphicFramePr>
            <a:graphicFrameLocks noGrp="1"/>
          </p:cNvGraphicFramePr>
          <p:nvPr/>
        </p:nvGraphicFramePr>
        <p:xfrm>
          <a:off x="2914650" y="1472327"/>
          <a:ext cx="2771777" cy="3371850"/>
        </p:xfrm>
        <a:graphic>
          <a:graphicData uri="http://schemas.openxmlformats.org/drawingml/2006/table">
            <a:tbl>
              <a:tblPr>
                <a:tableStyleId>{5C22544A-7EE6-4342-B048-85BDC9FD1C3A}</a:tableStyleId>
              </a:tblPr>
              <a:tblGrid>
                <a:gridCol w="1511035">
                  <a:extLst>
                    <a:ext uri="{9D8B030D-6E8A-4147-A177-3AD203B41FA5}">
                      <a16:colId xmlns:a16="http://schemas.microsoft.com/office/drawing/2014/main" val="130515995"/>
                    </a:ext>
                  </a:extLst>
                </a:gridCol>
                <a:gridCol w="752207">
                  <a:extLst>
                    <a:ext uri="{9D8B030D-6E8A-4147-A177-3AD203B41FA5}">
                      <a16:colId xmlns:a16="http://schemas.microsoft.com/office/drawing/2014/main" val="2344627369"/>
                    </a:ext>
                  </a:extLst>
                </a:gridCol>
                <a:gridCol w="508535">
                  <a:extLst>
                    <a:ext uri="{9D8B030D-6E8A-4147-A177-3AD203B41FA5}">
                      <a16:colId xmlns:a16="http://schemas.microsoft.com/office/drawing/2014/main" val="800464756"/>
                    </a:ext>
                  </a:extLst>
                </a:gridCol>
              </a:tblGrid>
              <a:tr h="188595">
                <a:tc>
                  <a:txBody>
                    <a:bodyPr/>
                    <a:lstStyle/>
                    <a:p>
                      <a:pPr algn="l" fontAlgn="b"/>
                      <a:r>
                        <a:rPr lang="en-US" sz="1200" b="1" u="none" strike="noStrike" dirty="0">
                          <a:effectLst/>
                        </a:rPr>
                        <a:t>Technical Category</a:t>
                      </a:r>
                      <a:endParaRPr lang="en-US" sz="1200" b="1" i="0" u="none" strike="noStrike" dirty="0">
                        <a:effectLst/>
                        <a:latin typeface="Arial" panose="020B0604020202020204" pitchFamily="34" charset="0"/>
                      </a:endParaRPr>
                    </a:p>
                  </a:txBody>
                  <a:tcPr marL="5715" marR="5715" marT="5715" marB="0" anchor="b"/>
                </a:tc>
                <a:tc>
                  <a:txBody>
                    <a:bodyPr/>
                    <a:lstStyle/>
                    <a:p>
                      <a:pPr algn="l" fontAlgn="b"/>
                      <a:r>
                        <a:rPr lang="en-US" sz="1200" b="1" u="none" strike="noStrike" dirty="0">
                          <a:effectLst/>
                        </a:rPr>
                        <a:t>Code</a:t>
                      </a:r>
                      <a:endParaRPr lang="en-US" sz="1200" b="1" i="0" u="none" strike="noStrike" dirty="0">
                        <a:effectLst/>
                        <a:latin typeface="Arial" panose="020B0604020202020204" pitchFamily="34" charset="0"/>
                      </a:endParaRPr>
                    </a:p>
                  </a:txBody>
                  <a:tcPr marL="5715" marR="5715" marT="5715" marB="0" anchor="b"/>
                </a:tc>
                <a:tc>
                  <a:txBody>
                    <a:bodyPr/>
                    <a:lstStyle/>
                    <a:p>
                      <a:pPr algn="l" fontAlgn="b"/>
                      <a:r>
                        <a:rPr lang="en-US" sz="1200" b="1" u="none" strike="noStrike" dirty="0">
                          <a:effectLst/>
                        </a:rPr>
                        <a:t># CIDs</a:t>
                      </a:r>
                      <a:endParaRPr lang="en-US" sz="1200" b="1" i="0" u="none" strike="noStrike" dirty="0">
                        <a:effectLst/>
                        <a:latin typeface="Arial" panose="020B0604020202020204" pitchFamily="34" charset="0"/>
                      </a:endParaRPr>
                    </a:p>
                  </a:txBody>
                  <a:tcPr marL="5715" marR="5715" marT="5715" marB="0" anchor="b"/>
                </a:tc>
                <a:extLst>
                  <a:ext uri="{0D108BD9-81ED-4DB2-BD59-A6C34878D82A}">
                    <a16:rowId xmlns:a16="http://schemas.microsoft.com/office/drawing/2014/main" val="876218125"/>
                  </a:ext>
                </a:extLst>
              </a:tr>
              <a:tr h="188595">
                <a:tc>
                  <a:txBody>
                    <a:bodyPr/>
                    <a:lstStyle/>
                    <a:p>
                      <a:pPr algn="l" fontAlgn="b"/>
                      <a:r>
                        <a:rPr lang="en-US" sz="1200" u="none" strike="noStrike">
                          <a:effectLst/>
                        </a:rPr>
                        <a:t>Ack changes</a:t>
                      </a:r>
                      <a:endParaRPr lang="en-US" sz="1200" b="0" i="0" u="none" strike="noStrike">
                        <a:effectLst/>
                        <a:latin typeface="Arial" panose="020B0604020202020204" pitchFamily="34" charset="0"/>
                      </a:endParaRPr>
                    </a:p>
                  </a:txBody>
                  <a:tcPr marL="5715" marR="5715" marT="5715" marB="0" anchor="b"/>
                </a:tc>
                <a:tc>
                  <a:txBody>
                    <a:bodyPr/>
                    <a:lstStyle/>
                    <a:p>
                      <a:pPr algn="l" fontAlgn="b"/>
                      <a:r>
                        <a:rPr lang="en-US" sz="1200" u="none" strike="noStrike">
                          <a:effectLst/>
                        </a:rPr>
                        <a:t>ACK</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dirty="0">
                          <a:effectLst/>
                        </a:rPr>
                        <a:t>2</a:t>
                      </a:r>
                      <a:endParaRPr lang="en-US" sz="1200" b="0" i="0" u="none" strike="noStrike" dirty="0">
                        <a:effectLst/>
                        <a:latin typeface="Arial" panose="020B0604020202020204" pitchFamily="34" charset="0"/>
                      </a:endParaRPr>
                    </a:p>
                  </a:txBody>
                  <a:tcPr marL="5715" marR="5715" marT="5715" marB="0" anchor="b"/>
                </a:tc>
                <a:extLst>
                  <a:ext uri="{0D108BD9-81ED-4DB2-BD59-A6C34878D82A}">
                    <a16:rowId xmlns:a16="http://schemas.microsoft.com/office/drawing/2014/main" val="2432258991"/>
                  </a:ext>
                </a:extLst>
              </a:tr>
              <a:tr h="188595">
                <a:tc>
                  <a:txBody>
                    <a:bodyPr/>
                    <a:lstStyle/>
                    <a:p>
                      <a:pPr algn="l" fontAlgn="b"/>
                      <a:r>
                        <a:rPr lang="en-US" sz="1200" u="none" strike="noStrike" dirty="0">
                          <a:effectLst/>
                        </a:rPr>
                        <a:t>Other channel access</a:t>
                      </a:r>
                      <a:endParaRPr lang="en-US" sz="1200" b="0" i="0" u="none" strike="noStrike" dirty="0">
                        <a:effectLst/>
                        <a:latin typeface="Arial" panose="020B0604020202020204" pitchFamily="34" charset="0"/>
                      </a:endParaRPr>
                    </a:p>
                  </a:txBody>
                  <a:tcPr marL="5715" marR="5715" marT="5715" marB="0" anchor="b"/>
                </a:tc>
                <a:tc>
                  <a:txBody>
                    <a:bodyPr/>
                    <a:lstStyle/>
                    <a:p>
                      <a:pPr algn="l" fontAlgn="b"/>
                      <a:r>
                        <a:rPr lang="en-US" sz="1200" u="none" strike="noStrike" dirty="0">
                          <a:effectLst/>
                        </a:rPr>
                        <a:t>CHA</a:t>
                      </a:r>
                      <a:endParaRPr lang="en-US" sz="1200" b="0" i="0" u="none" strike="noStrike" dirty="0">
                        <a:effectLst/>
                        <a:latin typeface="Arial" panose="020B0604020202020204" pitchFamily="34" charset="0"/>
                      </a:endParaRPr>
                    </a:p>
                  </a:txBody>
                  <a:tcPr marL="5715" marR="5715" marT="5715" marB="0" anchor="b"/>
                </a:tc>
                <a:tc>
                  <a:txBody>
                    <a:bodyPr/>
                    <a:lstStyle/>
                    <a:p>
                      <a:pPr algn="r" fontAlgn="b"/>
                      <a:r>
                        <a:rPr lang="en-US" sz="1200" u="none" strike="noStrike">
                          <a:effectLst/>
                        </a:rPr>
                        <a:t>3</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303453498"/>
                  </a:ext>
                </a:extLst>
              </a:tr>
              <a:tr h="371475">
                <a:tc>
                  <a:txBody>
                    <a:bodyPr/>
                    <a:lstStyle/>
                    <a:p>
                      <a:pPr algn="l" fontAlgn="b"/>
                      <a:r>
                        <a:rPr lang="en-US" sz="1200" u="none" strike="noStrike" dirty="0">
                          <a:effectLst/>
                        </a:rPr>
                        <a:t>Dynamic Data Rate Mode</a:t>
                      </a:r>
                      <a:endParaRPr lang="en-US" sz="1200" b="0" i="0" u="none" strike="noStrike" dirty="0">
                        <a:effectLst/>
                        <a:latin typeface="Arial" panose="020B0604020202020204" pitchFamily="34" charset="0"/>
                      </a:endParaRPr>
                    </a:p>
                  </a:txBody>
                  <a:tcPr marL="5715" marR="5715" marT="5715" marB="0" anchor="b"/>
                </a:tc>
                <a:tc>
                  <a:txBody>
                    <a:bodyPr/>
                    <a:lstStyle/>
                    <a:p>
                      <a:pPr algn="l" fontAlgn="b"/>
                      <a:r>
                        <a:rPr lang="en-US" sz="1200" u="none" strike="noStrike">
                          <a:effectLst/>
                        </a:rPr>
                        <a:t>DDRN</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dirty="0">
                          <a:effectLst/>
                        </a:rPr>
                        <a:t>0</a:t>
                      </a:r>
                      <a:endParaRPr lang="en-US" sz="1200" b="0" i="0" u="none" strike="noStrike" dirty="0">
                        <a:effectLst/>
                        <a:latin typeface="Arial" panose="020B0604020202020204" pitchFamily="34" charset="0"/>
                      </a:endParaRPr>
                    </a:p>
                  </a:txBody>
                  <a:tcPr marL="5715" marR="5715" marT="5715" marB="0" anchor="b"/>
                </a:tc>
                <a:extLst>
                  <a:ext uri="{0D108BD9-81ED-4DB2-BD59-A6C34878D82A}">
                    <a16:rowId xmlns:a16="http://schemas.microsoft.com/office/drawing/2014/main" val="2053822832"/>
                  </a:ext>
                </a:extLst>
              </a:tr>
              <a:tr h="188595">
                <a:tc>
                  <a:txBody>
                    <a:bodyPr/>
                    <a:lstStyle/>
                    <a:p>
                      <a:pPr algn="l" fontAlgn="b"/>
                      <a:r>
                        <a:rPr lang="en-US" sz="1200" u="none" strike="noStrike">
                          <a:effectLst/>
                        </a:rPr>
                        <a:t>Device discovery </a:t>
                      </a:r>
                      <a:endParaRPr lang="en-US" sz="1200" b="0" i="0" u="none" strike="noStrike">
                        <a:effectLst/>
                        <a:latin typeface="Arial" panose="020B0604020202020204" pitchFamily="34" charset="0"/>
                      </a:endParaRPr>
                    </a:p>
                  </a:txBody>
                  <a:tcPr marL="5715" marR="5715" marT="5715" marB="0" anchor="b"/>
                </a:tc>
                <a:tc>
                  <a:txBody>
                    <a:bodyPr/>
                    <a:lstStyle/>
                    <a:p>
                      <a:pPr algn="l" fontAlgn="b"/>
                      <a:r>
                        <a:rPr lang="en-US" sz="1200" u="none" strike="noStrike">
                          <a:effectLst/>
                        </a:rPr>
                        <a:t>DISC</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dirty="0">
                          <a:effectLst/>
                        </a:rPr>
                        <a:t>36</a:t>
                      </a:r>
                      <a:endParaRPr lang="en-US" sz="1200" b="0" i="0" u="none" strike="noStrike" dirty="0">
                        <a:effectLst/>
                        <a:latin typeface="Arial" panose="020B0604020202020204" pitchFamily="34" charset="0"/>
                      </a:endParaRPr>
                    </a:p>
                  </a:txBody>
                  <a:tcPr marL="5715" marR="5715" marT="5715" marB="0" anchor="b"/>
                </a:tc>
                <a:extLst>
                  <a:ext uri="{0D108BD9-81ED-4DB2-BD59-A6C34878D82A}">
                    <a16:rowId xmlns:a16="http://schemas.microsoft.com/office/drawing/2014/main" val="2917142395"/>
                  </a:ext>
                </a:extLst>
              </a:tr>
              <a:tr h="371475">
                <a:tc>
                  <a:txBody>
                    <a:bodyPr/>
                    <a:lstStyle/>
                    <a:p>
                      <a:pPr algn="l" fontAlgn="b"/>
                      <a:r>
                        <a:rPr lang="en-US" sz="1200" u="none" strike="noStrike">
                          <a:effectLst/>
                        </a:rPr>
                        <a:t>Multi-node ranging / Hyper Block</a:t>
                      </a:r>
                      <a:endParaRPr lang="en-US" sz="1200" b="0" i="0" u="none" strike="noStrike">
                        <a:effectLst/>
                        <a:latin typeface="Arial" panose="020B0604020202020204" pitchFamily="34" charset="0"/>
                      </a:endParaRPr>
                    </a:p>
                  </a:txBody>
                  <a:tcPr marL="5715" marR="5715" marT="5715" marB="0" anchor="b"/>
                </a:tc>
                <a:tc>
                  <a:txBody>
                    <a:bodyPr/>
                    <a:lstStyle/>
                    <a:p>
                      <a:pPr algn="l" fontAlgn="b"/>
                      <a:r>
                        <a:rPr lang="en-US" sz="1200" u="none" strike="noStrike">
                          <a:effectLst/>
                        </a:rPr>
                        <a:t>HB</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66</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1824588881"/>
                  </a:ext>
                </a:extLst>
              </a:tr>
              <a:tr h="188595">
                <a:tc>
                  <a:txBody>
                    <a:bodyPr/>
                    <a:lstStyle/>
                    <a:p>
                      <a:pPr algn="l" fontAlgn="b"/>
                      <a:r>
                        <a:rPr lang="en-US" sz="1200" u="none" strike="noStrike">
                          <a:effectLst/>
                        </a:rPr>
                        <a:t>LDPC</a:t>
                      </a:r>
                      <a:endParaRPr lang="en-US" sz="1200" b="0" i="0" u="none" strike="noStrike">
                        <a:effectLst/>
                        <a:latin typeface="Arial" panose="020B0604020202020204" pitchFamily="34" charset="0"/>
                      </a:endParaRPr>
                    </a:p>
                  </a:txBody>
                  <a:tcPr marL="5715" marR="5715" marT="5715" marB="0" anchor="b"/>
                </a:tc>
                <a:tc>
                  <a:txBody>
                    <a:bodyPr/>
                    <a:lstStyle/>
                    <a:p>
                      <a:pPr algn="l" fontAlgn="b"/>
                      <a:r>
                        <a:rPr lang="en-US" sz="1200" u="none" strike="noStrike">
                          <a:effectLst/>
                        </a:rPr>
                        <a:t>LCPC</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0</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4145426066"/>
                  </a:ext>
                </a:extLst>
              </a:tr>
              <a:tr h="188595">
                <a:tc>
                  <a:txBody>
                    <a:bodyPr/>
                    <a:lstStyle/>
                    <a:p>
                      <a:pPr algn="l" fontAlgn="b"/>
                      <a:r>
                        <a:rPr lang="en-US" sz="1200" u="none" strike="noStrike" dirty="0">
                          <a:effectLst/>
                        </a:rPr>
                        <a:t>MAC General</a:t>
                      </a:r>
                      <a:endParaRPr lang="en-US" sz="1200" b="0" i="0" u="none" strike="noStrike" dirty="0">
                        <a:effectLst/>
                        <a:latin typeface="Arial" panose="020B0604020202020204" pitchFamily="34" charset="0"/>
                      </a:endParaRPr>
                    </a:p>
                  </a:txBody>
                  <a:tcPr marL="5715" marR="5715" marT="5715" marB="0" anchor="b"/>
                </a:tc>
                <a:tc>
                  <a:txBody>
                    <a:bodyPr/>
                    <a:lstStyle/>
                    <a:p>
                      <a:pPr algn="l" fontAlgn="b"/>
                      <a:r>
                        <a:rPr lang="en-US" sz="1200" u="none" strike="noStrike">
                          <a:effectLst/>
                        </a:rPr>
                        <a:t>MAC</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23</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2700552732"/>
                  </a:ext>
                </a:extLst>
              </a:tr>
              <a:tr h="188595">
                <a:tc>
                  <a:txBody>
                    <a:bodyPr/>
                    <a:lstStyle/>
                    <a:p>
                      <a:pPr algn="l" fontAlgn="b"/>
                      <a:r>
                        <a:rPr lang="en-US" sz="1200" u="none" strike="noStrike">
                          <a:effectLst/>
                        </a:rPr>
                        <a:t>Not another category</a:t>
                      </a:r>
                      <a:endParaRPr lang="en-US" sz="1200" b="0" i="0" u="none" strike="noStrike">
                        <a:effectLst/>
                        <a:latin typeface="Arial" panose="020B0604020202020204" pitchFamily="34" charset="0"/>
                      </a:endParaRPr>
                    </a:p>
                  </a:txBody>
                  <a:tcPr marL="5715" marR="5715" marT="5715" marB="0" anchor="b"/>
                </a:tc>
                <a:tc>
                  <a:txBody>
                    <a:bodyPr/>
                    <a:lstStyle/>
                    <a:p>
                      <a:pPr algn="l" fontAlgn="b"/>
                      <a:r>
                        <a:rPr lang="en-US" sz="1200" u="none" strike="noStrike">
                          <a:effectLst/>
                        </a:rPr>
                        <a:t>MISC</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4</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1770364285"/>
                  </a:ext>
                </a:extLst>
              </a:tr>
              <a:tr h="188595">
                <a:tc>
                  <a:txBody>
                    <a:bodyPr/>
                    <a:lstStyle/>
                    <a:p>
                      <a:pPr algn="l" fontAlgn="b"/>
                      <a:r>
                        <a:rPr lang="en-US" sz="1200" u="none" strike="noStrike">
                          <a:effectLst/>
                        </a:rPr>
                        <a:t>MMS general (both)</a:t>
                      </a:r>
                      <a:endParaRPr lang="en-US" sz="1200" b="0" i="0" u="none" strike="noStrike">
                        <a:effectLst/>
                        <a:latin typeface="Arial" panose="020B0604020202020204" pitchFamily="34" charset="0"/>
                      </a:endParaRPr>
                    </a:p>
                  </a:txBody>
                  <a:tcPr marL="5715" marR="5715" marT="5715" marB="0" anchor="b"/>
                </a:tc>
                <a:tc>
                  <a:txBody>
                    <a:bodyPr/>
                    <a:lstStyle/>
                    <a:p>
                      <a:pPr algn="l" fontAlgn="b"/>
                      <a:r>
                        <a:rPr lang="en-US" sz="1200" u="none" strike="noStrike">
                          <a:effectLst/>
                        </a:rPr>
                        <a:t>MMS</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246</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1405586409"/>
                  </a:ext>
                </a:extLst>
              </a:tr>
              <a:tr h="371475">
                <a:tc>
                  <a:txBody>
                    <a:bodyPr/>
                    <a:lstStyle/>
                    <a:p>
                      <a:pPr algn="l" fontAlgn="b"/>
                      <a:r>
                        <a:rPr lang="en-US" sz="1200" u="none" strike="noStrike">
                          <a:effectLst/>
                        </a:rPr>
                        <a:t>MMS specific to Narrow Band</a:t>
                      </a:r>
                      <a:endParaRPr lang="en-US" sz="1200" b="0" i="0" u="none" strike="noStrike">
                        <a:effectLst/>
                        <a:latin typeface="Arial" panose="020B0604020202020204" pitchFamily="34" charset="0"/>
                      </a:endParaRPr>
                    </a:p>
                  </a:txBody>
                  <a:tcPr marL="5715" marR="5715" marT="5715" marB="0" anchor="b"/>
                </a:tc>
                <a:tc>
                  <a:txBody>
                    <a:bodyPr/>
                    <a:lstStyle/>
                    <a:p>
                      <a:pPr algn="l" fontAlgn="b"/>
                      <a:r>
                        <a:rPr lang="en-US" sz="1200" u="none" strike="noStrike">
                          <a:effectLst/>
                        </a:rPr>
                        <a:t>MMSNB</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4</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2626150240"/>
                  </a:ext>
                </a:extLst>
              </a:tr>
              <a:tr h="188595">
                <a:tc>
                  <a:txBody>
                    <a:bodyPr/>
                    <a:lstStyle/>
                    <a:p>
                      <a:pPr algn="l" fontAlgn="b"/>
                      <a:r>
                        <a:rPr lang="en-US" sz="1200" u="none" strike="noStrike">
                          <a:effectLst/>
                        </a:rPr>
                        <a:t>MMS specific to UWN</a:t>
                      </a:r>
                      <a:endParaRPr lang="en-US" sz="1200" b="0" i="0" u="none" strike="noStrike">
                        <a:effectLst/>
                        <a:latin typeface="Arial" panose="020B0604020202020204" pitchFamily="34" charset="0"/>
                      </a:endParaRPr>
                    </a:p>
                  </a:txBody>
                  <a:tcPr marL="5715" marR="5715" marT="5715" marB="0" anchor="b"/>
                </a:tc>
                <a:tc>
                  <a:txBody>
                    <a:bodyPr/>
                    <a:lstStyle/>
                    <a:p>
                      <a:pPr algn="l" fontAlgn="b"/>
                      <a:r>
                        <a:rPr lang="en-US" sz="1200" u="none" strike="noStrike">
                          <a:effectLst/>
                        </a:rPr>
                        <a:t>MMSUWB</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9</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1888717657"/>
                  </a:ext>
                </a:extLst>
              </a:tr>
              <a:tr h="371475">
                <a:tc>
                  <a:txBody>
                    <a:bodyPr/>
                    <a:lstStyle/>
                    <a:p>
                      <a:pPr algn="l" fontAlgn="b"/>
                      <a:r>
                        <a:rPr lang="en-US" sz="1200" u="none" strike="noStrike">
                          <a:effectLst/>
                        </a:rPr>
                        <a:t>Narrow Band specific function</a:t>
                      </a:r>
                      <a:endParaRPr lang="en-US" sz="1200" b="0" i="0" u="none" strike="noStrike">
                        <a:effectLst/>
                        <a:latin typeface="Arial" panose="020B0604020202020204" pitchFamily="34" charset="0"/>
                      </a:endParaRPr>
                    </a:p>
                  </a:txBody>
                  <a:tcPr marL="5715" marR="5715" marT="5715" marB="0" anchor="b"/>
                </a:tc>
                <a:tc>
                  <a:txBody>
                    <a:bodyPr/>
                    <a:lstStyle/>
                    <a:p>
                      <a:pPr algn="l" fontAlgn="b"/>
                      <a:r>
                        <a:rPr lang="en-US" sz="1200" u="none" strike="noStrike">
                          <a:effectLst/>
                        </a:rPr>
                        <a:t>NBF</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31</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285827916"/>
                  </a:ext>
                </a:extLst>
              </a:tr>
              <a:tr h="188595">
                <a:tc>
                  <a:txBody>
                    <a:bodyPr/>
                    <a:lstStyle/>
                    <a:p>
                      <a:pPr algn="l" fontAlgn="b"/>
                      <a:r>
                        <a:rPr lang="en-US" sz="1200" u="none" strike="noStrike">
                          <a:effectLst/>
                        </a:rPr>
                        <a:t>New frame format</a:t>
                      </a:r>
                      <a:endParaRPr lang="en-US" sz="1200" b="0" i="0" u="none" strike="noStrike">
                        <a:effectLst/>
                        <a:latin typeface="Arial" panose="020B0604020202020204" pitchFamily="34" charset="0"/>
                      </a:endParaRPr>
                    </a:p>
                  </a:txBody>
                  <a:tcPr marL="5715" marR="5715" marT="5715" marB="0" anchor="b"/>
                </a:tc>
                <a:tc>
                  <a:txBody>
                    <a:bodyPr/>
                    <a:lstStyle/>
                    <a:p>
                      <a:pPr algn="l" fontAlgn="b"/>
                      <a:r>
                        <a:rPr lang="en-US" sz="1200" u="none" strike="noStrike">
                          <a:effectLst/>
                        </a:rPr>
                        <a:t>NEWFR</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dirty="0">
                          <a:effectLst/>
                        </a:rPr>
                        <a:t>279</a:t>
                      </a:r>
                      <a:endParaRPr lang="en-US" sz="1200" b="0" i="0" u="none" strike="noStrike" dirty="0">
                        <a:effectLst/>
                        <a:latin typeface="Arial" panose="020B0604020202020204" pitchFamily="34" charset="0"/>
                      </a:endParaRPr>
                    </a:p>
                  </a:txBody>
                  <a:tcPr marL="5715" marR="5715" marT="5715" marB="0" anchor="b"/>
                </a:tc>
                <a:extLst>
                  <a:ext uri="{0D108BD9-81ED-4DB2-BD59-A6C34878D82A}">
                    <a16:rowId xmlns:a16="http://schemas.microsoft.com/office/drawing/2014/main" val="176138357"/>
                  </a:ext>
                </a:extLst>
              </a:tr>
            </a:tbl>
          </a:graphicData>
        </a:graphic>
      </p:graphicFrame>
      <p:graphicFrame>
        <p:nvGraphicFramePr>
          <p:cNvPr id="12" name="Table 11">
            <a:extLst>
              <a:ext uri="{FF2B5EF4-FFF2-40B4-BE49-F238E27FC236}">
                <a16:creationId xmlns:a16="http://schemas.microsoft.com/office/drawing/2014/main" id="{50B9F106-B123-CFEC-F943-4271E6C8F1A8}"/>
              </a:ext>
            </a:extLst>
          </p:cNvPr>
          <p:cNvGraphicFramePr>
            <a:graphicFrameLocks noGrp="1"/>
          </p:cNvGraphicFramePr>
          <p:nvPr/>
        </p:nvGraphicFramePr>
        <p:xfrm>
          <a:off x="6029325" y="1472327"/>
          <a:ext cx="2771776" cy="2068830"/>
        </p:xfrm>
        <a:graphic>
          <a:graphicData uri="http://schemas.openxmlformats.org/drawingml/2006/table">
            <a:tbl>
              <a:tblPr>
                <a:tableStyleId>{5C22544A-7EE6-4342-B048-85BDC9FD1C3A}</a:tableStyleId>
              </a:tblPr>
              <a:tblGrid>
                <a:gridCol w="1536416">
                  <a:extLst>
                    <a:ext uri="{9D8B030D-6E8A-4147-A177-3AD203B41FA5}">
                      <a16:colId xmlns:a16="http://schemas.microsoft.com/office/drawing/2014/main" val="1786254471"/>
                    </a:ext>
                  </a:extLst>
                </a:gridCol>
                <a:gridCol w="737064">
                  <a:extLst>
                    <a:ext uri="{9D8B030D-6E8A-4147-A177-3AD203B41FA5}">
                      <a16:colId xmlns:a16="http://schemas.microsoft.com/office/drawing/2014/main" val="2002289967"/>
                    </a:ext>
                  </a:extLst>
                </a:gridCol>
                <a:gridCol w="498296">
                  <a:extLst>
                    <a:ext uri="{9D8B030D-6E8A-4147-A177-3AD203B41FA5}">
                      <a16:colId xmlns:a16="http://schemas.microsoft.com/office/drawing/2014/main" val="3347181632"/>
                    </a:ext>
                  </a:extLst>
                </a:gridCol>
              </a:tblGrid>
              <a:tr h="188595">
                <a:tc>
                  <a:txBody>
                    <a:bodyPr/>
                    <a:lstStyle/>
                    <a:p>
                      <a:pPr algn="l" fontAlgn="b"/>
                      <a:r>
                        <a:rPr lang="en-US" sz="1200" b="1" u="none" strike="noStrike" dirty="0">
                          <a:effectLst/>
                        </a:rPr>
                        <a:t>Technical Category</a:t>
                      </a:r>
                      <a:endParaRPr lang="en-US" sz="1200" b="1" i="0" u="none" strike="noStrike" dirty="0">
                        <a:effectLst/>
                        <a:latin typeface="Arial" panose="020B0604020202020204" pitchFamily="34" charset="0"/>
                      </a:endParaRPr>
                    </a:p>
                  </a:txBody>
                  <a:tcPr marL="5715" marR="5715" marT="5715" marB="0" anchor="b"/>
                </a:tc>
                <a:tc>
                  <a:txBody>
                    <a:bodyPr/>
                    <a:lstStyle/>
                    <a:p>
                      <a:pPr algn="l" fontAlgn="b"/>
                      <a:r>
                        <a:rPr lang="en-US" sz="1200" b="1" u="none" strike="noStrike" dirty="0">
                          <a:effectLst/>
                        </a:rPr>
                        <a:t>Code</a:t>
                      </a:r>
                      <a:endParaRPr lang="en-US" sz="1200" b="1" i="0" u="none" strike="noStrike" dirty="0">
                        <a:effectLst/>
                        <a:latin typeface="Arial" panose="020B0604020202020204" pitchFamily="34" charset="0"/>
                      </a:endParaRPr>
                    </a:p>
                  </a:txBody>
                  <a:tcPr marL="5715" marR="5715" marT="5715" marB="0" anchor="b"/>
                </a:tc>
                <a:tc>
                  <a:txBody>
                    <a:bodyPr/>
                    <a:lstStyle/>
                    <a:p>
                      <a:pPr algn="l" fontAlgn="b"/>
                      <a:r>
                        <a:rPr lang="en-US" sz="1200" b="1" u="none" strike="noStrike" dirty="0">
                          <a:effectLst/>
                        </a:rPr>
                        <a:t># CIDs</a:t>
                      </a:r>
                      <a:endParaRPr lang="en-US" sz="1200" b="1" i="0" u="none" strike="noStrike" dirty="0">
                        <a:effectLst/>
                        <a:latin typeface="Arial" panose="020B0604020202020204" pitchFamily="34" charset="0"/>
                      </a:endParaRPr>
                    </a:p>
                  </a:txBody>
                  <a:tcPr marL="5715" marR="5715" marT="5715" marB="0" anchor="b"/>
                </a:tc>
                <a:extLst>
                  <a:ext uri="{0D108BD9-81ED-4DB2-BD59-A6C34878D82A}">
                    <a16:rowId xmlns:a16="http://schemas.microsoft.com/office/drawing/2014/main" val="4185149981"/>
                  </a:ext>
                </a:extLst>
              </a:tr>
              <a:tr h="188595">
                <a:tc>
                  <a:txBody>
                    <a:bodyPr/>
                    <a:lstStyle/>
                    <a:p>
                      <a:pPr algn="l" fontAlgn="b"/>
                      <a:r>
                        <a:rPr lang="en-US" sz="1200" u="none" strike="noStrike" dirty="0">
                          <a:effectLst/>
                        </a:rPr>
                        <a:t>UWB PHY HRP</a:t>
                      </a:r>
                      <a:endParaRPr lang="en-US" sz="1200" b="0" i="0" u="none" strike="noStrike" dirty="0">
                        <a:effectLst/>
                        <a:latin typeface="Arial" panose="020B0604020202020204" pitchFamily="34" charset="0"/>
                      </a:endParaRPr>
                    </a:p>
                  </a:txBody>
                  <a:tcPr marL="5715" marR="5715" marT="5715" marB="0" anchor="b"/>
                </a:tc>
                <a:tc>
                  <a:txBody>
                    <a:bodyPr/>
                    <a:lstStyle/>
                    <a:p>
                      <a:pPr algn="l" fontAlgn="b"/>
                      <a:r>
                        <a:rPr lang="en-US" sz="1200" u="none" strike="noStrike" dirty="0">
                          <a:effectLst/>
                        </a:rPr>
                        <a:t>PHYHRP</a:t>
                      </a:r>
                      <a:endParaRPr lang="en-US" sz="1200" b="0" i="0" u="none" strike="noStrike" dirty="0">
                        <a:effectLst/>
                        <a:latin typeface="Arial" panose="020B0604020202020204" pitchFamily="34" charset="0"/>
                      </a:endParaRPr>
                    </a:p>
                  </a:txBody>
                  <a:tcPr marL="5715" marR="5715" marT="5715" marB="0" anchor="b"/>
                </a:tc>
                <a:tc>
                  <a:txBody>
                    <a:bodyPr/>
                    <a:lstStyle/>
                    <a:p>
                      <a:pPr algn="r" fontAlgn="b"/>
                      <a:r>
                        <a:rPr lang="en-US" sz="1200" u="none" strike="noStrike">
                          <a:effectLst/>
                        </a:rPr>
                        <a:t>13</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1761088723"/>
                  </a:ext>
                </a:extLst>
              </a:tr>
              <a:tr h="188595">
                <a:tc>
                  <a:txBody>
                    <a:bodyPr/>
                    <a:lstStyle/>
                    <a:p>
                      <a:pPr algn="l" fontAlgn="b"/>
                      <a:r>
                        <a:rPr lang="en-US" sz="1200" u="none" strike="noStrike" dirty="0">
                          <a:effectLst/>
                        </a:rPr>
                        <a:t>UWB PHY LE</a:t>
                      </a:r>
                      <a:endParaRPr lang="en-US" sz="1200" b="0" i="0" u="none" strike="noStrike" dirty="0">
                        <a:effectLst/>
                        <a:latin typeface="Arial" panose="020B0604020202020204" pitchFamily="34" charset="0"/>
                      </a:endParaRPr>
                    </a:p>
                  </a:txBody>
                  <a:tcPr marL="5715" marR="5715" marT="5715" marB="0" anchor="b"/>
                </a:tc>
                <a:tc>
                  <a:txBody>
                    <a:bodyPr/>
                    <a:lstStyle/>
                    <a:p>
                      <a:pPr algn="l" fontAlgn="b"/>
                      <a:r>
                        <a:rPr lang="en-US" sz="1200" u="none" strike="noStrike">
                          <a:effectLst/>
                        </a:rPr>
                        <a:t>PHYLE</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8</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3775483270"/>
                  </a:ext>
                </a:extLst>
              </a:tr>
              <a:tr h="188595">
                <a:tc>
                  <a:txBody>
                    <a:bodyPr/>
                    <a:lstStyle/>
                    <a:p>
                      <a:pPr algn="l" fontAlgn="b"/>
                      <a:r>
                        <a:rPr lang="en-US" sz="1200" u="none" strike="noStrike" dirty="0">
                          <a:effectLst/>
                        </a:rPr>
                        <a:t>Narrow Band PHY</a:t>
                      </a:r>
                      <a:endParaRPr lang="en-US" sz="1200" b="0" i="0" u="none" strike="noStrike" dirty="0">
                        <a:effectLst/>
                        <a:latin typeface="Arial" panose="020B0604020202020204" pitchFamily="34" charset="0"/>
                      </a:endParaRPr>
                    </a:p>
                  </a:txBody>
                  <a:tcPr marL="5715" marR="5715" marT="5715" marB="0" anchor="b"/>
                </a:tc>
                <a:tc>
                  <a:txBody>
                    <a:bodyPr/>
                    <a:lstStyle/>
                    <a:p>
                      <a:pPr algn="l" fontAlgn="b"/>
                      <a:r>
                        <a:rPr lang="en-US" sz="1200" u="none" strike="noStrike">
                          <a:effectLst/>
                        </a:rPr>
                        <a:t>PHYNB</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20</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886024222"/>
                  </a:ext>
                </a:extLst>
              </a:tr>
              <a:tr h="188595">
                <a:tc>
                  <a:txBody>
                    <a:bodyPr/>
                    <a:lstStyle/>
                    <a:p>
                      <a:pPr algn="l" fontAlgn="b"/>
                      <a:r>
                        <a:rPr lang="en-US" sz="1200" u="none" strike="noStrike" dirty="0">
                          <a:effectLst/>
                        </a:rPr>
                        <a:t>RSS</a:t>
                      </a:r>
                      <a:endParaRPr lang="en-US" sz="1200" b="0" i="0" u="none" strike="noStrike" dirty="0">
                        <a:effectLst/>
                        <a:latin typeface="Arial" panose="020B0604020202020204" pitchFamily="34" charset="0"/>
                      </a:endParaRPr>
                    </a:p>
                  </a:txBody>
                  <a:tcPr marL="5715" marR="5715" marT="5715" marB="0" anchor="b"/>
                </a:tc>
                <a:tc>
                  <a:txBody>
                    <a:bodyPr/>
                    <a:lstStyle/>
                    <a:p>
                      <a:pPr algn="l" fontAlgn="b"/>
                      <a:r>
                        <a:rPr lang="en-US" sz="1200" u="none" strike="noStrike">
                          <a:effectLst/>
                        </a:rPr>
                        <a:t>RSS</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5</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1227204954"/>
                  </a:ext>
                </a:extLst>
              </a:tr>
              <a:tr h="188595">
                <a:tc>
                  <a:txBody>
                    <a:bodyPr/>
                    <a:lstStyle/>
                    <a:p>
                      <a:pPr algn="l" fontAlgn="b"/>
                      <a:r>
                        <a:rPr lang="en-US" sz="1200" u="none" strike="noStrike" dirty="0">
                          <a:effectLst/>
                        </a:rPr>
                        <a:t>Sensing</a:t>
                      </a:r>
                      <a:endParaRPr lang="en-US" sz="1200" b="0" i="0" u="none" strike="noStrike" dirty="0">
                        <a:effectLst/>
                        <a:latin typeface="Arial" panose="020B0604020202020204" pitchFamily="34" charset="0"/>
                      </a:endParaRPr>
                    </a:p>
                  </a:txBody>
                  <a:tcPr marL="5715" marR="5715" marT="5715" marB="0" anchor="b"/>
                </a:tc>
                <a:tc>
                  <a:txBody>
                    <a:bodyPr/>
                    <a:lstStyle/>
                    <a:p>
                      <a:pPr algn="l" fontAlgn="b"/>
                      <a:r>
                        <a:rPr lang="en-US" sz="1200" u="none" strike="noStrike">
                          <a:effectLst/>
                        </a:rPr>
                        <a:t>SENS</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86</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3834471430"/>
                  </a:ext>
                </a:extLst>
              </a:tr>
              <a:tr h="188595">
                <a:tc>
                  <a:txBody>
                    <a:bodyPr/>
                    <a:lstStyle/>
                    <a:p>
                      <a:pPr algn="l" fontAlgn="b"/>
                      <a:r>
                        <a:rPr lang="en-US" sz="1200" u="none" strike="noStrike" dirty="0">
                          <a:effectLst/>
                        </a:rPr>
                        <a:t>SSBD</a:t>
                      </a:r>
                      <a:endParaRPr lang="en-US" sz="1200" b="0" i="0" u="none" strike="noStrike" dirty="0">
                        <a:effectLst/>
                        <a:latin typeface="Arial" panose="020B0604020202020204" pitchFamily="34" charset="0"/>
                      </a:endParaRPr>
                    </a:p>
                  </a:txBody>
                  <a:tcPr marL="5715" marR="5715" marT="5715" marB="0" anchor="b"/>
                </a:tc>
                <a:tc>
                  <a:txBody>
                    <a:bodyPr/>
                    <a:lstStyle/>
                    <a:p>
                      <a:pPr algn="l" fontAlgn="b"/>
                      <a:r>
                        <a:rPr lang="en-US" sz="1200" u="none" strike="noStrike">
                          <a:effectLst/>
                        </a:rPr>
                        <a:t>SSBD</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a:effectLst/>
                        </a:rPr>
                        <a:t>6</a:t>
                      </a:r>
                      <a:endParaRPr lang="en-US" sz="1200" b="0" i="0" u="none" strike="noStrike">
                        <a:effectLst/>
                        <a:latin typeface="Arial" panose="020B0604020202020204" pitchFamily="34" charset="0"/>
                      </a:endParaRPr>
                    </a:p>
                  </a:txBody>
                  <a:tcPr marL="5715" marR="5715" marT="5715" marB="0" anchor="b"/>
                </a:tc>
                <a:extLst>
                  <a:ext uri="{0D108BD9-81ED-4DB2-BD59-A6C34878D82A}">
                    <a16:rowId xmlns:a16="http://schemas.microsoft.com/office/drawing/2014/main" val="591416484"/>
                  </a:ext>
                </a:extLst>
              </a:tr>
              <a:tr h="371475">
                <a:tc>
                  <a:txBody>
                    <a:bodyPr/>
                    <a:lstStyle/>
                    <a:p>
                      <a:pPr algn="l" fontAlgn="b"/>
                      <a:r>
                        <a:rPr lang="en-US" sz="1200" u="none" strike="noStrike" dirty="0">
                          <a:effectLst/>
                        </a:rPr>
                        <a:t>Assigned to the Technical Editor</a:t>
                      </a:r>
                      <a:endParaRPr lang="en-US" sz="1200" b="0" i="0" u="none" strike="noStrike" dirty="0">
                        <a:effectLst/>
                        <a:latin typeface="Arial" panose="020B0604020202020204" pitchFamily="34" charset="0"/>
                      </a:endParaRPr>
                    </a:p>
                  </a:txBody>
                  <a:tcPr marL="5715" marR="5715" marT="5715" marB="0" anchor="b"/>
                </a:tc>
                <a:tc>
                  <a:txBody>
                    <a:bodyPr/>
                    <a:lstStyle/>
                    <a:p>
                      <a:pPr algn="l" fontAlgn="b"/>
                      <a:r>
                        <a:rPr lang="en-US" sz="1200" u="none" strike="noStrike" dirty="0">
                          <a:effectLst/>
                        </a:rPr>
                        <a:t>TE</a:t>
                      </a:r>
                      <a:endParaRPr lang="en-US" sz="1200" b="0" i="0" u="none" strike="noStrike" dirty="0">
                        <a:effectLst/>
                        <a:latin typeface="Arial" panose="020B0604020202020204" pitchFamily="34" charset="0"/>
                      </a:endParaRPr>
                    </a:p>
                  </a:txBody>
                  <a:tcPr marL="5715" marR="5715" marT="5715" marB="0" anchor="b"/>
                </a:tc>
                <a:tc>
                  <a:txBody>
                    <a:bodyPr/>
                    <a:lstStyle/>
                    <a:p>
                      <a:pPr algn="r" fontAlgn="b"/>
                      <a:r>
                        <a:rPr lang="en-US" sz="1200" u="none" strike="noStrike" dirty="0">
                          <a:effectLst/>
                        </a:rPr>
                        <a:t>617</a:t>
                      </a:r>
                      <a:endParaRPr lang="en-US" sz="1200" b="0" i="0" u="none" strike="noStrike" dirty="0">
                        <a:effectLst/>
                        <a:latin typeface="Arial" panose="020B0604020202020204" pitchFamily="34" charset="0"/>
                      </a:endParaRPr>
                    </a:p>
                  </a:txBody>
                  <a:tcPr marL="5715" marR="5715" marT="5715" marB="0" anchor="b"/>
                </a:tc>
                <a:extLst>
                  <a:ext uri="{0D108BD9-81ED-4DB2-BD59-A6C34878D82A}">
                    <a16:rowId xmlns:a16="http://schemas.microsoft.com/office/drawing/2014/main" val="291222785"/>
                  </a:ext>
                </a:extLst>
              </a:tr>
              <a:tr h="188595">
                <a:tc>
                  <a:txBody>
                    <a:bodyPr/>
                    <a:lstStyle/>
                    <a:p>
                      <a:pPr algn="l" fontAlgn="b"/>
                      <a:r>
                        <a:rPr lang="en-US" sz="1200" u="none" strike="noStrike">
                          <a:effectLst/>
                        </a:rPr>
                        <a:t>UWB data offload</a:t>
                      </a:r>
                      <a:endParaRPr lang="en-US" sz="1200" b="0" i="0" u="none" strike="noStrike">
                        <a:effectLst/>
                        <a:latin typeface="Arial" panose="020B0604020202020204" pitchFamily="34" charset="0"/>
                      </a:endParaRPr>
                    </a:p>
                  </a:txBody>
                  <a:tcPr marL="5715" marR="5715" marT="5715" marB="0" anchor="b"/>
                </a:tc>
                <a:tc>
                  <a:txBody>
                    <a:bodyPr/>
                    <a:lstStyle/>
                    <a:p>
                      <a:pPr algn="l" fontAlgn="b"/>
                      <a:r>
                        <a:rPr lang="en-US" sz="1200" u="none" strike="noStrike">
                          <a:effectLst/>
                        </a:rPr>
                        <a:t>UWBDO</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dirty="0">
                          <a:effectLst/>
                        </a:rPr>
                        <a:t>10</a:t>
                      </a:r>
                      <a:endParaRPr lang="en-US" sz="1200" b="0" i="0" u="none" strike="noStrike" dirty="0">
                        <a:effectLst/>
                        <a:latin typeface="Arial" panose="020B0604020202020204" pitchFamily="34" charset="0"/>
                      </a:endParaRPr>
                    </a:p>
                  </a:txBody>
                  <a:tcPr marL="5715" marR="5715" marT="5715" marB="0" anchor="b"/>
                </a:tc>
                <a:extLst>
                  <a:ext uri="{0D108BD9-81ED-4DB2-BD59-A6C34878D82A}">
                    <a16:rowId xmlns:a16="http://schemas.microsoft.com/office/drawing/2014/main" val="1769666612"/>
                  </a:ext>
                </a:extLst>
              </a:tr>
              <a:tr h="188595">
                <a:tc>
                  <a:txBody>
                    <a:bodyPr/>
                    <a:lstStyle/>
                    <a:p>
                      <a:pPr algn="l" fontAlgn="b"/>
                      <a:r>
                        <a:rPr lang="en-US" sz="1200" u="none" strike="noStrike" dirty="0">
                          <a:effectLst/>
                        </a:rPr>
                        <a:t>Wake-up Radio</a:t>
                      </a:r>
                      <a:endParaRPr lang="en-US" sz="1200" b="0" i="0" u="none" strike="noStrike" dirty="0">
                        <a:effectLst/>
                        <a:latin typeface="Arial" panose="020B0604020202020204" pitchFamily="34" charset="0"/>
                      </a:endParaRPr>
                    </a:p>
                  </a:txBody>
                  <a:tcPr marL="5715" marR="5715" marT="5715" marB="0" anchor="b"/>
                </a:tc>
                <a:tc>
                  <a:txBody>
                    <a:bodyPr/>
                    <a:lstStyle/>
                    <a:p>
                      <a:pPr algn="l" fontAlgn="b"/>
                      <a:r>
                        <a:rPr lang="en-US" sz="1200" u="none" strike="noStrike">
                          <a:effectLst/>
                        </a:rPr>
                        <a:t>WUR</a:t>
                      </a:r>
                      <a:endParaRPr lang="en-US" sz="1200" b="0" i="0" u="none" strike="noStrike">
                        <a:effectLst/>
                        <a:latin typeface="Arial" panose="020B0604020202020204" pitchFamily="34" charset="0"/>
                      </a:endParaRPr>
                    </a:p>
                  </a:txBody>
                  <a:tcPr marL="5715" marR="5715" marT="5715" marB="0" anchor="b"/>
                </a:tc>
                <a:tc>
                  <a:txBody>
                    <a:bodyPr/>
                    <a:lstStyle/>
                    <a:p>
                      <a:pPr algn="r" fontAlgn="b"/>
                      <a:r>
                        <a:rPr lang="en-US" sz="1200" u="none" strike="noStrike" dirty="0">
                          <a:effectLst/>
                        </a:rPr>
                        <a:t>1</a:t>
                      </a:r>
                      <a:endParaRPr lang="en-US" sz="1200" b="0" i="0" u="none" strike="noStrike" dirty="0">
                        <a:effectLst/>
                        <a:latin typeface="Arial" panose="020B0604020202020204" pitchFamily="34" charset="0"/>
                      </a:endParaRPr>
                    </a:p>
                  </a:txBody>
                  <a:tcPr marL="5715" marR="5715" marT="5715" marB="0" anchor="b"/>
                </a:tc>
                <a:extLst>
                  <a:ext uri="{0D108BD9-81ED-4DB2-BD59-A6C34878D82A}">
                    <a16:rowId xmlns:a16="http://schemas.microsoft.com/office/drawing/2014/main" val="512130932"/>
                  </a:ext>
                </a:extLst>
              </a:tr>
            </a:tbl>
          </a:graphicData>
        </a:graphic>
      </p:graphicFrame>
      <p:graphicFrame>
        <p:nvGraphicFramePr>
          <p:cNvPr id="14" name="Table 13">
            <a:extLst>
              <a:ext uri="{FF2B5EF4-FFF2-40B4-BE49-F238E27FC236}">
                <a16:creationId xmlns:a16="http://schemas.microsoft.com/office/drawing/2014/main" id="{21E3628C-5550-56DB-B853-F41CF8353562}"/>
              </a:ext>
            </a:extLst>
          </p:cNvPr>
          <p:cNvGraphicFramePr>
            <a:graphicFrameLocks noGrp="1"/>
          </p:cNvGraphicFramePr>
          <p:nvPr/>
        </p:nvGraphicFramePr>
        <p:xfrm>
          <a:off x="571500" y="3829050"/>
          <a:ext cx="1943101" cy="1493520"/>
        </p:xfrm>
        <a:graphic>
          <a:graphicData uri="http://schemas.openxmlformats.org/drawingml/2006/table">
            <a:tbl>
              <a:tblPr>
                <a:tableStyleId>{5C22544A-7EE6-4342-B048-85BDC9FD1C3A}</a:tableStyleId>
              </a:tblPr>
              <a:tblGrid>
                <a:gridCol w="1017815">
                  <a:extLst>
                    <a:ext uri="{9D8B030D-6E8A-4147-A177-3AD203B41FA5}">
                      <a16:colId xmlns:a16="http://schemas.microsoft.com/office/drawing/2014/main" val="1419015376"/>
                    </a:ext>
                  </a:extLst>
                </a:gridCol>
                <a:gridCol w="925286">
                  <a:extLst>
                    <a:ext uri="{9D8B030D-6E8A-4147-A177-3AD203B41FA5}">
                      <a16:colId xmlns:a16="http://schemas.microsoft.com/office/drawing/2014/main" val="2454385196"/>
                    </a:ext>
                  </a:extLst>
                </a:gridCol>
              </a:tblGrid>
              <a:tr h="205740">
                <a:tc>
                  <a:txBody>
                    <a:bodyPr/>
                    <a:lstStyle/>
                    <a:p>
                      <a:pPr algn="ctr" fontAlgn="ctr"/>
                      <a:r>
                        <a:rPr lang="en-US" sz="1400" u="none" strike="noStrike">
                          <a:effectLst/>
                          <a:highlight>
                            <a:srgbClr val="DDEBF7"/>
                          </a:highlight>
                        </a:rPr>
                        <a:t>Technical</a:t>
                      </a:r>
                      <a:endParaRPr lang="en-US" sz="14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400" u="none" strike="noStrike">
                          <a:effectLst/>
                          <a:highlight>
                            <a:srgbClr val="DDEBF7"/>
                          </a:highlight>
                        </a:rPr>
                        <a:t>Editorial</a:t>
                      </a:r>
                      <a:endParaRPr lang="en-US" sz="1400" b="0" i="0" u="none" strike="noStrike">
                        <a:solidFill>
                          <a:srgbClr val="000000"/>
                        </a:solidFill>
                        <a:effectLst/>
                        <a:highlight>
                          <a:srgbClr val="DDEBF7"/>
                        </a:highlight>
                        <a:latin typeface="Arial" panose="020B0604020202020204" pitchFamily="34" charset="0"/>
                      </a:endParaRPr>
                    </a:p>
                  </a:txBody>
                  <a:tcPr marL="0" marR="0" marT="0" marB="0" anchor="ctr"/>
                </a:tc>
                <a:extLst>
                  <a:ext uri="{0D108BD9-81ED-4DB2-BD59-A6C34878D82A}">
                    <a16:rowId xmlns:a16="http://schemas.microsoft.com/office/drawing/2014/main" val="1846100679"/>
                  </a:ext>
                </a:extLst>
              </a:tr>
              <a:tr h="205740">
                <a:tc>
                  <a:txBody>
                    <a:bodyPr/>
                    <a:lstStyle/>
                    <a:p>
                      <a:pPr algn="ctr" fontAlgn="ctr"/>
                      <a:r>
                        <a:rPr lang="en-US" sz="1400" u="none" strike="noStrike">
                          <a:effectLst/>
                          <a:highlight>
                            <a:srgbClr val="FFF2CC"/>
                          </a:highlight>
                        </a:rPr>
                        <a:t>29</a:t>
                      </a:r>
                      <a:endParaRPr lang="en-US" sz="1400" b="0" i="0" u="none" strike="noStrike">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400" u="none" strike="noStrike">
                          <a:effectLst/>
                          <a:highlight>
                            <a:srgbClr val="FFF2CC"/>
                          </a:highlight>
                        </a:rPr>
                        <a:t>16</a:t>
                      </a:r>
                      <a:endParaRPr lang="en-US" sz="1400" b="0" i="0" u="none" strike="noStrike">
                        <a:solidFill>
                          <a:srgbClr val="000000"/>
                        </a:solidFill>
                        <a:effectLst/>
                        <a:highlight>
                          <a:srgbClr val="FFF2CC"/>
                        </a:highlight>
                        <a:latin typeface="Arial" panose="020B0604020202020204" pitchFamily="34" charset="0"/>
                      </a:endParaRPr>
                    </a:p>
                  </a:txBody>
                  <a:tcPr marL="0" marR="0" marT="0" marB="0" anchor="ctr"/>
                </a:tc>
                <a:extLst>
                  <a:ext uri="{0D108BD9-81ED-4DB2-BD59-A6C34878D82A}">
                    <a16:rowId xmlns:a16="http://schemas.microsoft.com/office/drawing/2014/main" val="2844550130"/>
                  </a:ext>
                </a:extLst>
              </a:tr>
              <a:tr h="205740">
                <a:tc>
                  <a:txBody>
                    <a:bodyPr/>
                    <a:lstStyle/>
                    <a:p>
                      <a:pPr algn="ctr" fontAlgn="ctr"/>
                      <a:r>
                        <a:rPr lang="en-US" sz="1400" u="none" strike="noStrike">
                          <a:effectLst/>
                          <a:highlight>
                            <a:srgbClr val="DDEBF7"/>
                          </a:highlight>
                        </a:rPr>
                        <a:t>General</a:t>
                      </a:r>
                      <a:endParaRPr lang="en-US" sz="1400" b="0" i="0" u="none" strike="noStrike">
                        <a:solidFill>
                          <a:srgbClr val="000000"/>
                        </a:solidFill>
                        <a:effectLst/>
                        <a:highlight>
                          <a:srgbClr val="DDEBF7"/>
                        </a:highlight>
                        <a:latin typeface="Arial" panose="020B0604020202020204" pitchFamily="34" charset="0"/>
                      </a:endParaRPr>
                    </a:p>
                  </a:txBody>
                  <a:tcPr marL="0" marR="0" marT="0" marB="0" anchor="ctr"/>
                </a:tc>
                <a:tc>
                  <a:txBody>
                    <a:bodyPr/>
                    <a:lstStyle/>
                    <a:p>
                      <a:pPr algn="ctr" fontAlgn="ctr"/>
                      <a:r>
                        <a:rPr lang="en-US" sz="1400" u="none" strike="noStrike">
                          <a:effectLst/>
                        </a:rPr>
                        <a:t>Total</a:t>
                      </a:r>
                      <a:endParaRPr lang="en-US" sz="14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16177082"/>
                  </a:ext>
                </a:extLst>
              </a:tr>
              <a:tr h="205740">
                <a:tc>
                  <a:txBody>
                    <a:bodyPr/>
                    <a:lstStyle/>
                    <a:p>
                      <a:pPr algn="ctr" fontAlgn="ctr"/>
                      <a:r>
                        <a:rPr lang="en-US" sz="1400" u="none" strike="noStrike">
                          <a:effectLst/>
                          <a:highlight>
                            <a:srgbClr val="FFF2CC"/>
                          </a:highlight>
                        </a:rPr>
                        <a:t>2</a:t>
                      </a:r>
                      <a:endParaRPr lang="en-US" sz="1400" b="0" i="0" u="none" strike="noStrike">
                        <a:solidFill>
                          <a:srgbClr val="000000"/>
                        </a:solidFill>
                        <a:effectLst/>
                        <a:highlight>
                          <a:srgbClr val="FFF2CC"/>
                        </a:highlight>
                        <a:latin typeface="Arial" panose="020B0604020202020204" pitchFamily="34" charset="0"/>
                      </a:endParaRPr>
                    </a:p>
                  </a:txBody>
                  <a:tcPr marL="0" marR="0" marT="0" marB="0" anchor="ctr"/>
                </a:tc>
                <a:tc>
                  <a:txBody>
                    <a:bodyPr/>
                    <a:lstStyle/>
                    <a:p>
                      <a:pPr algn="ctr" fontAlgn="ctr"/>
                      <a:r>
                        <a:rPr lang="en-US" sz="1400" u="none" strike="noStrike" dirty="0">
                          <a:effectLst/>
                          <a:highlight>
                            <a:srgbClr val="F2F2F2"/>
                          </a:highlight>
                        </a:rPr>
                        <a:t>47</a:t>
                      </a:r>
                      <a:endParaRPr lang="en-US" sz="14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599380773"/>
                  </a:ext>
                </a:extLst>
              </a:tr>
              <a:tr h="411480">
                <a:tc>
                  <a:txBody>
                    <a:bodyPr/>
                    <a:lstStyle/>
                    <a:p>
                      <a:pPr algn="ctr" fontAlgn="ctr"/>
                      <a:r>
                        <a:rPr lang="en-US" sz="1400" b="0" i="0" u="none" strike="noStrike" dirty="0">
                          <a:solidFill>
                            <a:srgbClr val="000000"/>
                          </a:solidFill>
                          <a:effectLst/>
                          <a:highlight>
                            <a:srgbClr val="FFF2CC"/>
                          </a:highlight>
                          <a:latin typeface="Arial" panose="020B0604020202020204" pitchFamily="34" charset="0"/>
                        </a:rPr>
                        <a:t>Proposed Resolutions</a:t>
                      </a:r>
                    </a:p>
                  </a:txBody>
                  <a:tcPr marL="0" marR="0" marT="0" marB="0" anchor="ctr"/>
                </a:tc>
                <a:tc>
                  <a:txBody>
                    <a:bodyPr/>
                    <a:lstStyle/>
                    <a:p>
                      <a:pPr algn="ctr" fontAlgn="ctr"/>
                      <a:endParaRPr lang="en-US" sz="14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2719162954"/>
                  </a:ext>
                </a:extLst>
              </a:tr>
              <a:tr h="205740">
                <a:tc>
                  <a:txBody>
                    <a:bodyPr/>
                    <a:lstStyle/>
                    <a:p>
                      <a:pPr algn="ctr" fontAlgn="ctr"/>
                      <a:r>
                        <a:rPr lang="en-US" sz="1400" b="0" i="0" u="none" strike="noStrike" dirty="0">
                          <a:solidFill>
                            <a:srgbClr val="000000"/>
                          </a:solidFill>
                          <a:effectLst/>
                          <a:highlight>
                            <a:srgbClr val="FFF2CC"/>
                          </a:highlight>
                          <a:latin typeface="Arial" panose="020B0604020202020204" pitchFamily="34" charset="0"/>
                        </a:rPr>
                        <a:t>47</a:t>
                      </a:r>
                    </a:p>
                  </a:txBody>
                  <a:tcPr marL="0" marR="0" marT="0" marB="0" anchor="ctr"/>
                </a:tc>
                <a:tc>
                  <a:txBody>
                    <a:bodyPr/>
                    <a:lstStyle/>
                    <a:p>
                      <a:pPr algn="ctr" fontAlgn="ctr"/>
                      <a:endParaRPr lang="en-US" sz="1400" b="0" i="0" u="none" strike="noStrike" dirty="0">
                        <a:solidFill>
                          <a:srgbClr val="000000"/>
                        </a:solidFill>
                        <a:effectLst/>
                        <a:highlight>
                          <a:srgbClr val="F2F2F2"/>
                        </a:highlight>
                        <a:latin typeface="Arial" panose="020B0604020202020204" pitchFamily="34" charset="0"/>
                      </a:endParaRPr>
                    </a:p>
                  </a:txBody>
                  <a:tcPr marL="0" marR="0" marT="0" marB="0" anchor="ctr"/>
                </a:tc>
                <a:extLst>
                  <a:ext uri="{0D108BD9-81ED-4DB2-BD59-A6C34878D82A}">
                    <a16:rowId xmlns:a16="http://schemas.microsoft.com/office/drawing/2014/main" val="3861868162"/>
                  </a:ext>
                </a:extLst>
              </a:tr>
            </a:tbl>
          </a:graphicData>
        </a:graphic>
      </p:graphicFrame>
    </p:spTree>
    <p:extLst>
      <p:ext uri="{BB962C8B-B14F-4D97-AF65-F5344CB8AC3E}">
        <p14:creationId xmlns:p14="http://schemas.microsoft.com/office/powerpoint/2010/main" val="129142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AAF423D-2A9A-77DB-6D4C-F1CFCE1F2F1A}"/>
              </a:ext>
            </a:extLst>
          </p:cNvPr>
          <p:cNvPicPr>
            <a:picLocks noChangeAspect="1"/>
          </p:cNvPicPr>
          <p:nvPr/>
        </p:nvPicPr>
        <p:blipFill>
          <a:blip r:embed="rId2"/>
          <a:stretch>
            <a:fillRect/>
          </a:stretch>
        </p:blipFill>
        <p:spPr>
          <a:xfrm>
            <a:off x="3200807" y="1890045"/>
            <a:ext cx="2893622" cy="2579254"/>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3"/>
          <a:stretch>
            <a:fillRect/>
          </a:stretch>
        </p:blipFill>
        <p:spPr>
          <a:xfrm>
            <a:off x="6094429" y="1756978"/>
            <a:ext cx="2820971" cy="2757872"/>
          </a:xfrm>
          <a:prstGeom prst="rect">
            <a:avLst/>
          </a:prstGeom>
        </p:spPr>
      </p:pic>
      <p:pic>
        <p:nvPicPr>
          <p:cNvPr id="16" name="Picture 15">
            <a:extLst>
              <a:ext uri="{FF2B5EF4-FFF2-40B4-BE49-F238E27FC236}">
                <a16:creationId xmlns:a16="http://schemas.microsoft.com/office/drawing/2014/main" id="{DEC35C89-4197-5DB7-B340-225BC139B98D}"/>
              </a:ext>
            </a:extLst>
          </p:cNvPr>
          <p:cNvPicPr>
            <a:picLocks noChangeAspect="1"/>
          </p:cNvPicPr>
          <p:nvPr/>
        </p:nvPicPr>
        <p:blipFill>
          <a:blip r:embed="rId4"/>
          <a:stretch>
            <a:fillRect/>
          </a:stretch>
        </p:blipFill>
        <p:spPr>
          <a:xfrm>
            <a:off x="285750" y="1756978"/>
            <a:ext cx="2915057" cy="275787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685800" y="1371600"/>
            <a:ext cx="7772400" cy="355310"/>
          </a:xfrm>
        </p:spPr>
        <p:txBody>
          <a:bodyPr/>
          <a:lstStyle/>
          <a:p>
            <a:r>
              <a:rPr lang="en-US" dirty="0"/>
              <a:t>Call schedule, July thru Sept</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4393695" y="6475413"/>
            <a:ext cx="432811" cy="184666"/>
          </a:xfrm>
        </p:spPr>
        <p:txBody>
          <a:bodyPr/>
          <a:lstStyle/>
          <a:p>
            <a:pPr>
              <a:defRPr/>
            </a:pPr>
            <a:r>
              <a:rPr lang="en-US"/>
              <a:t>Slide </a:t>
            </a:r>
            <a:fld id="{C251FCF5-DCE1-4BE7-BAC9-5817EB43EA6A}" type="slidenum">
              <a:rPr lang="en-US" smtClean="0"/>
              <a:pPr>
                <a:defRPr/>
              </a:pPr>
              <a:t>39</a:t>
            </a:fld>
            <a:endParaRPr lang="en-US"/>
          </a:p>
        </p:txBody>
      </p:sp>
      <p:sp>
        <p:nvSpPr>
          <p:cNvPr id="6" name="Rectangle 5">
            <a:extLst>
              <a:ext uri="{FF2B5EF4-FFF2-40B4-BE49-F238E27FC236}">
                <a16:creationId xmlns:a16="http://schemas.microsoft.com/office/drawing/2014/main" id="{E61B60C2-DE18-3AB6-9DCD-91ECD8328E1F}"/>
              </a:ext>
            </a:extLst>
          </p:cNvPr>
          <p:cNvSpPr/>
          <p:nvPr/>
        </p:nvSpPr>
        <p:spPr bwMode="auto">
          <a:xfrm>
            <a:off x="679996" y="3438165"/>
            <a:ext cx="1297403" cy="234257"/>
          </a:xfrm>
          <a:prstGeom prst="rect">
            <a:avLst/>
          </a:prstGeom>
          <a:noFill/>
          <a:ln w="38100" cap="flat" cmpd="sng" algn="ctr">
            <a:solidFill>
              <a:srgbClr val="FFC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noFill/>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685800" y="4669403"/>
            <a:ext cx="7772400" cy="983312"/>
          </a:xfrm>
        </p:spPr>
        <p:txBody>
          <a:bodyPr>
            <a:normAutofit fontScale="62500" lnSpcReduction="20000"/>
          </a:bodyPr>
          <a:lstStyle/>
          <a:p>
            <a:r>
              <a:rPr lang="en-US" dirty="0"/>
              <a:t>Tuesdays, July 30, 06:00 PT (1 hour)</a:t>
            </a:r>
          </a:p>
          <a:p>
            <a:r>
              <a:rPr lang="en-US" dirty="0"/>
              <a:t>Weekly Tuesdays and Thursdays 06:00 (1 hour)</a:t>
            </a:r>
          </a:p>
          <a:p>
            <a:pPr lvl="1"/>
            <a:r>
              <a:rPr lang="en-US" dirty="0"/>
              <a:t>August 6 through September 5.</a:t>
            </a:r>
          </a:p>
        </p:txBody>
      </p:sp>
      <p:sp>
        <p:nvSpPr>
          <p:cNvPr id="18" name="Rectangle 17">
            <a:extLst>
              <a:ext uri="{FF2B5EF4-FFF2-40B4-BE49-F238E27FC236}">
                <a16:creationId xmlns:a16="http://schemas.microsoft.com/office/drawing/2014/main" id="{A208B75B-0259-B6E2-AAB1-9FA02085AE3E}"/>
              </a:ext>
            </a:extLst>
          </p:cNvPr>
          <p:cNvSpPr/>
          <p:nvPr/>
        </p:nvSpPr>
        <p:spPr bwMode="auto">
          <a:xfrm>
            <a:off x="6574887" y="3028951"/>
            <a:ext cx="1597563" cy="234257"/>
          </a:xfrm>
          <a:prstGeom prst="rect">
            <a:avLst/>
          </a:prstGeom>
          <a:noFill/>
          <a:ln w="38100" cap="flat" cmpd="sng" algn="ctr">
            <a:solidFill>
              <a:srgbClr val="FFC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noFill/>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7829550" y="2652998"/>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20" name="Oval 19">
            <a:extLst>
              <a:ext uri="{FF2B5EF4-FFF2-40B4-BE49-F238E27FC236}">
                <a16:creationId xmlns:a16="http://schemas.microsoft.com/office/drawing/2014/main" id="{79C1A53E-24A6-1F68-8787-4C1B1C0F844C}"/>
              </a:ext>
            </a:extLst>
          </p:cNvPr>
          <p:cNvSpPr/>
          <p:nvPr/>
        </p:nvSpPr>
        <p:spPr bwMode="auto">
          <a:xfrm>
            <a:off x="6972300" y="2652998"/>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5" name="Oval 4">
            <a:extLst>
              <a:ext uri="{FF2B5EF4-FFF2-40B4-BE49-F238E27FC236}">
                <a16:creationId xmlns:a16="http://schemas.microsoft.com/office/drawing/2014/main" id="{6B1AB1B4-08A2-2E13-877B-2B70F23FCCD3}"/>
              </a:ext>
            </a:extLst>
          </p:cNvPr>
          <p:cNvSpPr/>
          <p:nvPr/>
        </p:nvSpPr>
        <p:spPr bwMode="auto">
          <a:xfrm>
            <a:off x="1194346" y="4181114"/>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21" name="Oval 20">
            <a:extLst>
              <a:ext uri="{FF2B5EF4-FFF2-40B4-BE49-F238E27FC236}">
                <a16:creationId xmlns:a16="http://schemas.microsoft.com/office/drawing/2014/main" id="{0B60F037-84E2-B4E0-AB83-FBC5A62B9B42}"/>
              </a:ext>
            </a:extLst>
          </p:cNvPr>
          <p:cNvSpPr/>
          <p:nvPr/>
        </p:nvSpPr>
        <p:spPr bwMode="auto">
          <a:xfrm>
            <a:off x="4114800" y="4251463"/>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25" name="Oval 24">
            <a:extLst>
              <a:ext uri="{FF2B5EF4-FFF2-40B4-BE49-F238E27FC236}">
                <a16:creationId xmlns:a16="http://schemas.microsoft.com/office/drawing/2014/main" id="{8D63CEA6-4724-B2C9-A704-58E6FD8C8D6F}"/>
              </a:ext>
            </a:extLst>
          </p:cNvPr>
          <p:cNvSpPr/>
          <p:nvPr/>
        </p:nvSpPr>
        <p:spPr bwMode="auto">
          <a:xfrm>
            <a:off x="4972050" y="4259234"/>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31" name="Oval 30">
            <a:extLst>
              <a:ext uri="{FF2B5EF4-FFF2-40B4-BE49-F238E27FC236}">
                <a16:creationId xmlns:a16="http://schemas.microsoft.com/office/drawing/2014/main" id="{AF450B58-E231-CB49-F965-DB9145E057D1}"/>
              </a:ext>
            </a:extLst>
          </p:cNvPr>
          <p:cNvSpPr/>
          <p:nvPr/>
        </p:nvSpPr>
        <p:spPr bwMode="auto">
          <a:xfrm>
            <a:off x="4114800" y="3866417"/>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32" name="Oval 31">
            <a:extLst>
              <a:ext uri="{FF2B5EF4-FFF2-40B4-BE49-F238E27FC236}">
                <a16:creationId xmlns:a16="http://schemas.microsoft.com/office/drawing/2014/main" id="{3727CBD0-2E90-1600-1D4A-28D3AEACB21F}"/>
              </a:ext>
            </a:extLst>
          </p:cNvPr>
          <p:cNvSpPr/>
          <p:nvPr/>
        </p:nvSpPr>
        <p:spPr bwMode="auto">
          <a:xfrm>
            <a:off x="4972050" y="3874188"/>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33" name="Oval 32">
            <a:extLst>
              <a:ext uri="{FF2B5EF4-FFF2-40B4-BE49-F238E27FC236}">
                <a16:creationId xmlns:a16="http://schemas.microsoft.com/office/drawing/2014/main" id="{4CAFFFD6-80AC-15B9-C666-A3E444E14BC6}"/>
              </a:ext>
            </a:extLst>
          </p:cNvPr>
          <p:cNvSpPr/>
          <p:nvPr/>
        </p:nvSpPr>
        <p:spPr bwMode="auto">
          <a:xfrm>
            <a:off x="4114800" y="3486150"/>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34" name="Oval 33">
            <a:extLst>
              <a:ext uri="{FF2B5EF4-FFF2-40B4-BE49-F238E27FC236}">
                <a16:creationId xmlns:a16="http://schemas.microsoft.com/office/drawing/2014/main" id="{82221AF3-CDE1-6284-0E42-044E7869808F}"/>
              </a:ext>
            </a:extLst>
          </p:cNvPr>
          <p:cNvSpPr/>
          <p:nvPr/>
        </p:nvSpPr>
        <p:spPr bwMode="auto">
          <a:xfrm>
            <a:off x="4972050" y="3493922"/>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35" name="Oval 34">
            <a:extLst>
              <a:ext uri="{FF2B5EF4-FFF2-40B4-BE49-F238E27FC236}">
                <a16:creationId xmlns:a16="http://schemas.microsoft.com/office/drawing/2014/main" id="{FD8C94AE-F7FB-E3D5-DF8E-ADC8C584B2BA}"/>
              </a:ext>
            </a:extLst>
          </p:cNvPr>
          <p:cNvSpPr/>
          <p:nvPr/>
        </p:nvSpPr>
        <p:spPr bwMode="auto">
          <a:xfrm>
            <a:off x="4114800" y="3143250"/>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
        <p:nvSpPr>
          <p:cNvPr id="36" name="Oval 35">
            <a:extLst>
              <a:ext uri="{FF2B5EF4-FFF2-40B4-BE49-F238E27FC236}">
                <a16:creationId xmlns:a16="http://schemas.microsoft.com/office/drawing/2014/main" id="{00B4570F-4649-36B7-CFFE-E159EF786CCD}"/>
              </a:ext>
            </a:extLst>
          </p:cNvPr>
          <p:cNvSpPr/>
          <p:nvPr/>
        </p:nvSpPr>
        <p:spPr bwMode="auto">
          <a:xfrm>
            <a:off x="4972050" y="3151022"/>
            <a:ext cx="228600" cy="240612"/>
          </a:xfrm>
          <a:prstGeom prst="ellipse">
            <a:avLst/>
          </a:prstGeom>
          <a:noFill/>
          <a:ln w="38100" cap="flat" cmpd="sng" algn="ctr">
            <a:solidFill>
              <a:srgbClr val="00B05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a:endParaRPr lang="en-US" sz="2400"/>
          </a:p>
        </p:txBody>
      </p:sp>
    </p:spTree>
    <p:extLst>
      <p:ext uri="{BB962C8B-B14F-4D97-AF65-F5344CB8AC3E}">
        <p14:creationId xmlns:p14="http://schemas.microsoft.com/office/powerpoint/2010/main" val="339159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132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20</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TG4ac (Privacy)</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40</a:t>
            </a:fld>
            <a:endParaRPr lang="en-US" dirty="0"/>
          </a:p>
        </p:txBody>
      </p:sp>
    </p:spTree>
    <p:extLst>
      <p:ext uri="{BB962C8B-B14F-4D97-AF65-F5344CB8AC3E}">
        <p14:creationId xmlns:p14="http://schemas.microsoft.com/office/powerpoint/2010/main" val="2297279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41</a:t>
            </a:fld>
            <a:endParaRPr lang="en-US" dirty="0"/>
          </a:p>
        </p:txBody>
      </p:sp>
      <p:sp>
        <p:nvSpPr>
          <p:cNvPr id="3" name="CustomShape 2">
            <a:extLst>
              <a:ext uri="{FF2B5EF4-FFF2-40B4-BE49-F238E27FC236}">
                <a16:creationId xmlns:a16="http://schemas.microsoft.com/office/drawing/2014/main" id="{DDF842FF-D5E0-F21D-3895-2237B9631047}"/>
              </a:ext>
            </a:extLst>
          </p:cNvPr>
          <p:cNvSpPr/>
          <p:nvPr/>
        </p:nvSpPr>
        <p:spPr>
          <a:xfrm>
            <a:off x="438120" y="602280"/>
            <a:ext cx="8211600" cy="669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IE" sz="4400" b="0" strike="noStrike" spc="-1">
                <a:solidFill>
                  <a:srgbClr val="000000"/>
                </a:solidFill>
                <a:latin typeface="Arial"/>
                <a:ea typeface="DejaVu Sans"/>
              </a:rPr>
              <a:t>Agenda for July</a:t>
            </a:r>
            <a:endParaRPr lang="en-US" sz="4400" b="0" strike="noStrike" spc="-1">
              <a:solidFill>
                <a:srgbClr val="000000"/>
              </a:solidFill>
              <a:latin typeface="Arial"/>
            </a:endParaRPr>
          </a:p>
        </p:txBody>
      </p:sp>
      <p:sp>
        <p:nvSpPr>
          <p:cNvPr id="5" name="CustomShape 4">
            <a:extLst>
              <a:ext uri="{FF2B5EF4-FFF2-40B4-BE49-F238E27FC236}">
                <a16:creationId xmlns:a16="http://schemas.microsoft.com/office/drawing/2014/main" id="{EEDA6B89-8B91-060E-E6D7-6F86501199EA}"/>
              </a:ext>
            </a:extLst>
          </p:cNvPr>
          <p:cNvSpPr/>
          <p:nvPr/>
        </p:nvSpPr>
        <p:spPr>
          <a:xfrm>
            <a:off x="457200" y="1604520"/>
            <a:ext cx="8210160" cy="3958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1284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Work on the actual draft text</a:t>
            </a:r>
            <a:endParaRPr lang="en-US" sz="3200" b="0" strike="noStrike" spc="-1" dirty="0">
              <a:solidFill>
                <a:srgbClr val="000000"/>
              </a:solidFill>
              <a:latin typeface="Arial"/>
            </a:endParaRPr>
          </a:p>
          <a:p>
            <a:pPr marL="432000" indent="-31284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Issue list: </a:t>
            </a:r>
            <a:r>
              <a:rPr lang="en-IE" sz="3200" b="0" u="sng" strike="noStrike" spc="-1" dirty="0">
                <a:solidFill>
                  <a:srgbClr val="0000FF"/>
                </a:solidFill>
                <a:uFillTx/>
                <a:latin typeface="Arial"/>
                <a:ea typeface="DejaVu Sans"/>
                <a:hlinkClick r:id="rId2"/>
              </a:rPr>
              <a:t>15-23-0422-05</a:t>
            </a:r>
            <a:endParaRPr lang="en-US" sz="3200" b="0" strike="noStrike" spc="-1" dirty="0">
              <a:solidFill>
                <a:srgbClr val="000000"/>
              </a:solidFill>
              <a:latin typeface="Arial"/>
            </a:endParaRPr>
          </a:p>
          <a:p>
            <a:pPr marL="432000" indent="-31284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Privacy primitives: </a:t>
            </a:r>
            <a:r>
              <a:rPr lang="en-IE" sz="3200" b="0" u="sng" strike="noStrike" spc="-1" dirty="0">
                <a:solidFill>
                  <a:srgbClr val="0000FF"/>
                </a:solidFill>
                <a:uFillTx/>
                <a:latin typeface="Arial"/>
                <a:ea typeface="DejaVu Sans"/>
                <a:hlinkClick r:id="rId3"/>
              </a:rPr>
              <a:t>15-24-0166-01</a:t>
            </a:r>
            <a:endParaRPr lang="en-US" sz="3200" b="0" strike="noStrike" spc="-1" dirty="0">
              <a:solidFill>
                <a:srgbClr val="000000"/>
              </a:solidFill>
              <a:latin typeface="Arial"/>
            </a:endParaRPr>
          </a:p>
          <a:p>
            <a:pPr marL="432000" indent="-31284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Privacy MLME-</a:t>
            </a:r>
            <a:r>
              <a:rPr lang="en-IE" sz="3200" b="0" strike="noStrike" spc="-1" dirty="0" err="1">
                <a:solidFill>
                  <a:srgbClr val="000000"/>
                </a:solidFill>
                <a:latin typeface="Arial"/>
                <a:ea typeface="DejaVu Sans"/>
              </a:rPr>
              <a:t>primatives</a:t>
            </a:r>
            <a:r>
              <a:rPr lang="en-IE" sz="3200" b="0" strike="noStrike" spc="-1" dirty="0">
                <a:solidFill>
                  <a:srgbClr val="000000"/>
                </a:solidFill>
                <a:latin typeface="Arial"/>
                <a:ea typeface="DejaVu Sans"/>
              </a:rPr>
              <a:t> </a:t>
            </a:r>
            <a:r>
              <a:rPr lang="en-IE" sz="3200" b="0" u="sng" strike="noStrike" spc="-1" dirty="0">
                <a:solidFill>
                  <a:srgbClr val="0000FF"/>
                </a:solidFill>
                <a:uFillTx/>
                <a:latin typeface="Arial"/>
                <a:ea typeface="DejaVu Sans"/>
                <a:hlinkClick r:id="rId4"/>
              </a:rPr>
              <a:t>15-24-0315-02</a:t>
            </a:r>
            <a:endParaRPr lang="en-US" sz="3200" b="0" strike="noStrike" spc="-1" dirty="0">
              <a:solidFill>
                <a:srgbClr val="000000"/>
              </a:solidFill>
              <a:latin typeface="Arial"/>
            </a:endParaRPr>
          </a:p>
          <a:p>
            <a:pPr marL="432000" indent="-312840">
              <a:lnSpc>
                <a:spcPct val="100000"/>
              </a:lnSpc>
              <a:spcBef>
                <a:spcPts val="1417"/>
              </a:spcBef>
              <a:buClr>
                <a:srgbClr val="000000"/>
              </a:buClr>
              <a:buSzPct val="45000"/>
              <a:buFont typeface="Wingdings" charset="2"/>
              <a:buChar char=""/>
            </a:pPr>
            <a:r>
              <a:rPr lang="en-IE" sz="3200" b="0" strike="noStrike" spc="-1" dirty="0">
                <a:solidFill>
                  <a:srgbClr val="000000"/>
                </a:solidFill>
                <a:latin typeface="Arial"/>
                <a:ea typeface="DejaVu Sans"/>
              </a:rPr>
              <a:t>Privacy frame formats </a:t>
            </a:r>
            <a:r>
              <a:rPr lang="en-IE" sz="3200" b="0" u="sng" strike="noStrike" spc="-1" dirty="0">
                <a:solidFill>
                  <a:srgbClr val="0000FF"/>
                </a:solidFill>
                <a:uFillTx/>
                <a:latin typeface="Arial"/>
                <a:ea typeface="DejaVu Sans"/>
                <a:hlinkClick r:id="rId5"/>
              </a:rPr>
              <a:t>15-24-0314-02</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120758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42</a:t>
            </a:fld>
            <a:endParaRPr lang="en-US" dirty="0"/>
          </a:p>
        </p:txBody>
      </p:sp>
      <p:sp>
        <p:nvSpPr>
          <p:cNvPr id="3" name="CustomShape 1">
            <a:extLst>
              <a:ext uri="{FF2B5EF4-FFF2-40B4-BE49-F238E27FC236}">
                <a16:creationId xmlns:a16="http://schemas.microsoft.com/office/drawing/2014/main" id="{8C008B09-3927-287B-415A-B385C047B1CC}"/>
              </a:ext>
            </a:extLst>
          </p:cNvPr>
          <p:cNvSpPr/>
          <p:nvPr/>
        </p:nvSpPr>
        <p:spPr>
          <a:xfrm>
            <a:off x="457200" y="273600"/>
            <a:ext cx="8216280" cy="1131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IE" sz="4400" b="0" strike="noStrike" spc="-1" dirty="0">
                <a:solidFill>
                  <a:srgbClr val="000000"/>
                </a:solidFill>
                <a:latin typeface="Arial"/>
                <a:ea typeface="DejaVu Sans"/>
              </a:rPr>
              <a:t>Detailed Agenda for July</a:t>
            </a:r>
            <a:endParaRPr lang="en-US" sz="4400" b="0" strike="noStrike" spc="-1" dirty="0">
              <a:solidFill>
                <a:srgbClr val="000000"/>
              </a:solidFill>
              <a:latin typeface="Arial"/>
            </a:endParaRPr>
          </a:p>
        </p:txBody>
      </p:sp>
      <p:sp>
        <p:nvSpPr>
          <p:cNvPr id="5" name="CustomShape 2">
            <a:extLst>
              <a:ext uri="{FF2B5EF4-FFF2-40B4-BE49-F238E27FC236}">
                <a16:creationId xmlns:a16="http://schemas.microsoft.com/office/drawing/2014/main" id="{82B99A87-9C02-2596-E9DD-F7C6032CEBA2}"/>
              </a:ext>
            </a:extLst>
          </p:cNvPr>
          <p:cNvSpPr/>
          <p:nvPr/>
        </p:nvSpPr>
        <p:spPr>
          <a:xfrm>
            <a:off x="457200" y="1604520"/>
            <a:ext cx="7762320" cy="3964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64000" lnSpcReduction="20000"/>
          </a:bodyPr>
          <a:lstStyle/>
          <a:p>
            <a:pPr marL="169200" indent="-1400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Monday 15</a:t>
            </a:r>
            <a:r>
              <a:rPr lang="en-IE" sz="3200" b="0" strike="noStrike" spc="-1" baseline="33000">
                <a:solidFill>
                  <a:srgbClr val="000000"/>
                </a:solidFill>
                <a:latin typeface="Arial"/>
                <a:ea typeface="DejaVu Sans"/>
              </a:rPr>
              <a:t>th</a:t>
            </a:r>
            <a:r>
              <a:rPr lang="en-IE" sz="3200" b="0" strike="noStrike" spc="-1">
                <a:solidFill>
                  <a:srgbClr val="000000"/>
                </a:solidFill>
                <a:latin typeface="Arial"/>
                <a:ea typeface="DejaVu Sans"/>
              </a:rPr>
              <a:t> of July 13:30-15:30</a:t>
            </a:r>
            <a:endParaRPr lang="en-US" sz="3200" b="0" strike="noStrike" spc="-1">
              <a:solidFill>
                <a:srgbClr val="000000"/>
              </a:solidFill>
              <a:latin typeface="Arial"/>
            </a:endParaRPr>
          </a:p>
          <a:p>
            <a:pPr marL="309960" lvl="1" indent="-1400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Opening slides</a:t>
            </a:r>
            <a:endParaRPr lang="en-US" sz="3200" b="0" strike="noStrike" spc="-1">
              <a:solidFill>
                <a:srgbClr val="000000"/>
              </a:solidFill>
              <a:latin typeface="Arial"/>
            </a:endParaRPr>
          </a:p>
          <a:p>
            <a:pPr marL="309960" lvl="1" indent="-1400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Approve agenda (this document) 15-24-0372-00</a:t>
            </a:r>
            <a:endParaRPr lang="en-US" sz="3200" b="0" strike="noStrike" spc="-1">
              <a:solidFill>
                <a:srgbClr val="000000"/>
              </a:solidFill>
              <a:latin typeface="Arial"/>
            </a:endParaRPr>
          </a:p>
          <a:p>
            <a:pPr marL="309960" lvl="1" indent="-1400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Approve minutes </a:t>
            </a:r>
            <a:r>
              <a:rPr lang="en-IE" sz="3200" b="0" u="sng" strike="noStrike" spc="-1">
                <a:solidFill>
                  <a:srgbClr val="0000FF"/>
                </a:solidFill>
                <a:uFillTx/>
                <a:latin typeface="Arial"/>
                <a:ea typeface="DejaVu Sans"/>
                <a:hlinkClick r:id="rId2"/>
              </a:rPr>
              <a:t>15-24-0319-00</a:t>
            </a:r>
            <a:endParaRPr lang="en-US" sz="3200" b="0" strike="noStrike" spc="-1">
              <a:solidFill>
                <a:srgbClr val="000000"/>
              </a:solidFill>
              <a:latin typeface="Arial"/>
            </a:endParaRPr>
          </a:p>
          <a:p>
            <a:pPr marL="309960" lvl="1" indent="-1400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Continue working on the primitives, frame formats and MLME-primitives</a:t>
            </a:r>
            <a:endParaRPr lang="en-US" sz="3200" b="0" strike="noStrike" spc="-1">
              <a:solidFill>
                <a:srgbClr val="000000"/>
              </a:solidFill>
              <a:latin typeface="Arial"/>
            </a:endParaRPr>
          </a:p>
          <a:p>
            <a:pPr marL="169200" indent="-1400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Thursday 18</a:t>
            </a:r>
            <a:r>
              <a:rPr lang="en-IE" sz="3200" b="0" strike="noStrike" spc="-1" baseline="33000">
                <a:solidFill>
                  <a:srgbClr val="000000"/>
                </a:solidFill>
                <a:latin typeface="Arial"/>
                <a:ea typeface="DejaVu Sans"/>
              </a:rPr>
              <a:t>th</a:t>
            </a:r>
            <a:r>
              <a:rPr lang="en-IE" sz="3200" b="0" strike="noStrike" spc="-1">
                <a:solidFill>
                  <a:srgbClr val="000000"/>
                </a:solidFill>
                <a:latin typeface="Arial"/>
                <a:ea typeface="DejaVu Sans"/>
              </a:rPr>
              <a:t> of May 1330-1530</a:t>
            </a:r>
            <a:endParaRPr lang="en-US" sz="3200" b="0" strike="noStrike" spc="-1">
              <a:solidFill>
                <a:srgbClr val="000000"/>
              </a:solidFill>
              <a:latin typeface="Arial"/>
            </a:endParaRPr>
          </a:p>
          <a:p>
            <a:pPr marL="309960" lvl="1" indent="-1400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Continue working on the primitives, frame formats and MLME-primitives</a:t>
            </a:r>
            <a:endParaRPr lang="en-US" sz="3200" b="0" strike="noStrike" spc="-1">
              <a:solidFill>
                <a:srgbClr val="000000"/>
              </a:solidFill>
              <a:latin typeface="Arial"/>
            </a:endParaRPr>
          </a:p>
          <a:p>
            <a:pPr marL="309960" lvl="1" indent="-140040">
              <a:lnSpc>
                <a:spcPct val="100000"/>
              </a:lnSpc>
              <a:spcBef>
                <a:spcPts val="1417"/>
              </a:spcBef>
              <a:buClr>
                <a:srgbClr val="000000"/>
              </a:buClr>
              <a:buSzPct val="45000"/>
              <a:buFont typeface="Wingdings" charset="2"/>
              <a:buChar char=""/>
            </a:pPr>
            <a:r>
              <a:rPr lang="en-IE" sz="3200" b="0" strike="noStrike" spc="-1">
                <a:solidFill>
                  <a:srgbClr val="000000"/>
                </a:solidFill>
                <a:latin typeface="Arial"/>
                <a:ea typeface="DejaVu Sans"/>
              </a:rPr>
              <a:t>Closing report</a:t>
            </a:r>
            <a:endParaRPr lang="en-US" sz="3200" b="0" strike="noStrike" spc="-1">
              <a:solidFill>
                <a:srgbClr val="000000"/>
              </a:solidFill>
              <a:latin typeface="Arial"/>
            </a:endParaRPr>
          </a:p>
        </p:txBody>
      </p:sp>
    </p:spTree>
    <p:extLst>
      <p:ext uri="{BB962C8B-B14F-4D97-AF65-F5344CB8AC3E}">
        <p14:creationId xmlns:p14="http://schemas.microsoft.com/office/powerpoint/2010/main" val="2353576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43</a:t>
            </a:fld>
            <a:endParaRPr lang="en-US" dirty="0"/>
          </a:p>
        </p:txBody>
      </p:sp>
      <p:sp>
        <p:nvSpPr>
          <p:cNvPr id="354" name="CustomShape 1"/>
          <p:cNvSpPr/>
          <p:nvPr/>
        </p:nvSpPr>
        <p:spPr>
          <a:xfrm>
            <a:off x="457200" y="273600"/>
            <a:ext cx="8220240" cy="1135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More information</a:t>
            </a:r>
            <a:endParaRPr lang="en-US" sz="4400" b="0" strike="noStrike" spc="-1" dirty="0">
              <a:solidFill>
                <a:srgbClr val="000000"/>
              </a:solidFill>
              <a:latin typeface="Arial"/>
            </a:endParaRPr>
          </a:p>
        </p:txBody>
      </p:sp>
      <p:sp>
        <p:nvSpPr>
          <p:cNvPr id="355" name="CustomShape 2"/>
          <p:cNvSpPr/>
          <p:nvPr/>
        </p:nvSpPr>
        <p:spPr>
          <a:xfrm>
            <a:off x="457200" y="1604520"/>
            <a:ext cx="8220600" cy="3967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List of issues can be found in the document </a:t>
            </a:r>
            <a:r>
              <a:rPr lang="en-IE" sz="3200" b="0" u="sng" strike="noStrike" spc="-1">
                <a:solidFill>
                  <a:srgbClr val="0000FF"/>
                </a:solidFill>
                <a:uFillTx/>
                <a:latin typeface="Arial"/>
                <a:ea typeface="DejaVu Sans"/>
                <a:hlinkClick r:id="rId2"/>
              </a:rPr>
              <a:t>15-23-0422-05</a:t>
            </a:r>
            <a:r>
              <a:rPr lang="en-US" sz="3200" b="0" strike="noStrike" spc="-1">
                <a:solidFill>
                  <a:srgbClr val="000000"/>
                </a:solidFill>
                <a:latin typeface="Arial"/>
                <a:ea typeface="DejaVu Sans"/>
              </a:rPr>
              <a:t>.</a:t>
            </a:r>
            <a:endParaRPr lang="en-US" sz="3200" b="0" strike="noStrike" spc="-1">
              <a:solidFill>
                <a:srgbClr val="000000"/>
              </a:solidFill>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Project task list: </a:t>
            </a:r>
            <a:r>
              <a:rPr lang="en-US" sz="3200" b="0" u="sng" strike="noStrike" spc="-1">
                <a:solidFill>
                  <a:srgbClr val="0000FF"/>
                </a:solidFill>
                <a:uFillTx/>
                <a:latin typeface="Arial"/>
                <a:ea typeface="DejaVu Sans"/>
                <a:hlinkClick r:id="rId3"/>
              </a:rPr>
              <a:t>15-23-0397-01</a:t>
            </a:r>
            <a:endParaRPr lang="en-US" sz="3200" b="0" strike="noStrike" spc="-1">
              <a:solidFill>
                <a:srgbClr val="000000"/>
              </a:solidFill>
              <a:latin typeface="Arial"/>
            </a:endParaRPr>
          </a:p>
          <a:p>
            <a:pPr marL="432000" indent="-32076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Old WNG presentation </a:t>
            </a:r>
            <a:r>
              <a:rPr lang="en-US" sz="3200" b="0" u="sng" strike="noStrike" spc="-1">
                <a:solidFill>
                  <a:srgbClr val="0000FF"/>
                </a:solidFill>
                <a:uFillTx/>
                <a:latin typeface="Arial"/>
                <a:ea typeface="DejaVu Sans"/>
                <a:hlinkClick r:id="rId4"/>
              </a:rPr>
              <a:t>15-22-0477</a:t>
            </a:r>
            <a:endParaRPr lang="en-US" sz="3200" b="0" strike="noStrike" spc="-1">
              <a:solidFill>
                <a:srgbClr val="000000"/>
              </a:solidFill>
              <a:latin typeface="Arial"/>
            </a:endParaRPr>
          </a:p>
        </p:txBody>
      </p:sp>
    </p:spTree>
    <p:extLst>
      <p:ext uri="{BB962C8B-B14F-4D97-AF65-F5344CB8AC3E}">
        <p14:creationId xmlns:p14="http://schemas.microsoft.com/office/powerpoint/2010/main" val="2140113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44</a:t>
            </a:fld>
            <a:endParaRPr lang="en-US" dirty="0"/>
          </a:p>
        </p:txBody>
      </p:sp>
      <p:sp>
        <p:nvSpPr>
          <p:cNvPr id="2" name="TextShape 1">
            <a:extLst>
              <a:ext uri="{FF2B5EF4-FFF2-40B4-BE49-F238E27FC236}">
                <a16:creationId xmlns:a16="http://schemas.microsoft.com/office/drawing/2014/main" id="{5BF61656-37F0-9405-0278-D22840B7DA79}"/>
              </a:ext>
            </a:extLst>
          </p:cNvPr>
          <p:cNvSpPr/>
          <p:nvPr/>
        </p:nvSpPr>
        <p:spPr>
          <a:xfrm>
            <a:off x="457200" y="273600"/>
            <a:ext cx="8223480" cy="1139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Timeline</a:t>
            </a:r>
            <a:endParaRPr lang="en-US" sz="4400" b="0" strike="noStrike" spc="-1" dirty="0">
              <a:solidFill>
                <a:srgbClr val="000000"/>
              </a:solidFill>
              <a:latin typeface="Arial"/>
            </a:endParaRPr>
          </a:p>
        </p:txBody>
      </p:sp>
      <p:graphicFrame>
        <p:nvGraphicFramePr>
          <p:cNvPr id="3" name="Table 2">
            <a:extLst>
              <a:ext uri="{FF2B5EF4-FFF2-40B4-BE49-F238E27FC236}">
                <a16:creationId xmlns:a16="http://schemas.microsoft.com/office/drawing/2014/main" id="{0AF68266-8767-AE4D-D75B-5C2F574E5976}"/>
              </a:ext>
            </a:extLst>
          </p:cNvPr>
          <p:cNvGraphicFramePr/>
          <p:nvPr/>
        </p:nvGraphicFramePr>
        <p:xfrm>
          <a:off x="685800" y="1416240"/>
          <a:ext cx="8001000" cy="4755960"/>
        </p:xfrm>
        <a:graphic>
          <a:graphicData uri="http://schemas.openxmlformats.org/drawingml/2006/table">
            <a:tbl>
              <a:tblPr/>
              <a:tblGrid>
                <a:gridCol w="6330240">
                  <a:extLst>
                    <a:ext uri="{9D8B030D-6E8A-4147-A177-3AD203B41FA5}">
                      <a16:colId xmlns:a16="http://schemas.microsoft.com/office/drawing/2014/main" val="20000"/>
                    </a:ext>
                  </a:extLst>
                </a:gridCol>
                <a:gridCol w="1670760">
                  <a:extLst>
                    <a:ext uri="{9D8B030D-6E8A-4147-A177-3AD203B41FA5}">
                      <a16:colId xmlns:a16="http://schemas.microsoft.com/office/drawing/2014/main" val="20001"/>
                    </a:ext>
                  </a:extLst>
                </a:gridCol>
              </a:tblGrid>
              <a:tr h="594720">
                <a:tc>
                  <a:txBody>
                    <a:bodyPr/>
                    <a:lstStyle/>
                    <a:p>
                      <a:pPr>
                        <a:lnSpc>
                          <a:spcPct val="100000"/>
                        </a:lnSpc>
                      </a:pPr>
                      <a:r>
                        <a:rPr lang="en-US" sz="1800" b="0" strike="noStrike" spc="-1">
                          <a:solidFill>
                            <a:srgbClr val="000000"/>
                          </a:solidFill>
                          <a:latin typeface="Arial"/>
                        </a:rPr>
                        <a:t>Finalize the list of issues to be solved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1800" b="0" strike="noStrike" spc="-1">
                          <a:solidFill>
                            <a:srgbClr val="000000"/>
                          </a:solidFill>
                          <a:latin typeface="Arial"/>
                        </a:rPr>
                        <a:t>Jan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594720">
                <a:tc>
                  <a:txBody>
                    <a:bodyPr/>
                    <a:lstStyle/>
                    <a:p>
                      <a:pPr>
                        <a:lnSpc>
                          <a:spcPct val="100000"/>
                        </a:lnSpc>
                      </a:pPr>
                      <a:r>
                        <a:rPr lang="en-US" sz="1800" b="0" strike="noStrike" spc="-1">
                          <a:solidFill>
                            <a:srgbClr val="000000"/>
                          </a:solidFill>
                          <a:latin typeface="Arial"/>
                        </a:rPr>
                        <a:t>First version of the draft for WG pre-ballot commenting</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Sep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94720">
                <a:tc>
                  <a:txBody>
                    <a:bodyPr/>
                    <a:lstStyle/>
                    <a:p>
                      <a:pPr>
                        <a:lnSpc>
                          <a:spcPct val="100000"/>
                        </a:lnSpc>
                      </a:pPr>
                      <a:r>
                        <a:rPr lang="en-US" sz="1800" b="0" strike="noStrike" spc="-1">
                          <a:solidFill>
                            <a:srgbClr val="000000"/>
                          </a:solidFill>
                          <a:latin typeface="Arial"/>
                        </a:rPr>
                        <a:t>Draft ready for letter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Nov 2024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94720">
                <a:tc>
                  <a:txBody>
                    <a:bodyPr/>
                    <a:lstStyle/>
                    <a:p>
                      <a:pPr>
                        <a:lnSpc>
                          <a:spcPct val="100000"/>
                        </a:lnSpc>
                      </a:pPr>
                      <a:r>
                        <a:rPr lang="en-US" sz="1800" b="0" strike="noStrike" spc="-1">
                          <a:solidFill>
                            <a:srgbClr val="000000"/>
                          </a:solidFill>
                          <a:latin typeface="Arial"/>
                        </a:rPr>
                        <a:t>Draft ready for SA ballot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Jan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94720">
                <a:tc>
                  <a:txBody>
                    <a:bodyPr/>
                    <a:lstStyle/>
                    <a:p>
                      <a:pPr>
                        <a:lnSpc>
                          <a:spcPct val="100000"/>
                        </a:lnSpc>
                      </a:pPr>
                      <a:r>
                        <a:rPr lang="en-US" sz="1800" b="0" strike="noStrike" spc="-1">
                          <a:solidFill>
                            <a:srgbClr val="000000"/>
                          </a:solidFill>
                          <a:latin typeface="Arial"/>
                        </a:rPr>
                        <a:t>SA ballot start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Mar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94720">
                <a:tc>
                  <a:txBody>
                    <a:bodyPr/>
                    <a:lstStyle/>
                    <a:p>
                      <a:pPr>
                        <a:lnSpc>
                          <a:spcPct val="100000"/>
                        </a:lnSpc>
                      </a:pPr>
                      <a:r>
                        <a:rPr lang="en-US" sz="1800" b="0" strike="noStrike" spc="-1">
                          <a:solidFill>
                            <a:srgbClr val="000000"/>
                          </a:solidFill>
                          <a:latin typeface="Arial"/>
                        </a:rPr>
                        <a:t>SA ballot done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Jul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94720">
                <a:tc>
                  <a:txBody>
                    <a:bodyPr/>
                    <a:lstStyle/>
                    <a:p>
                      <a:pPr>
                        <a:lnSpc>
                          <a:spcPct val="100000"/>
                        </a:lnSpc>
                      </a:pPr>
                      <a:r>
                        <a:rPr lang="en-US" sz="1800" b="0" strike="noStrike" spc="-1">
                          <a:solidFill>
                            <a:srgbClr val="000000"/>
                          </a:solidFill>
                          <a:latin typeface="Arial"/>
                        </a:rPr>
                        <a:t>Submit to RevCom</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1800" b="0" strike="noStrike" spc="-1">
                          <a:solidFill>
                            <a:srgbClr val="000000"/>
                          </a:solidFill>
                          <a:latin typeface="Arial"/>
                        </a:rPr>
                        <a:t>Sep 2025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592920">
                <a:tc>
                  <a:txBody>
                    <a:bodyPr/>
                    <a:lstStyle/>
                    <a:p>
                      <a:pPr>
                        <a:lnSpc>
                          <a:spcPct val="100000"/>
                        </a:lnSpc>
                      </a:pPr>
                      <a:r>
                        <a:rPr lang="en-US" sz="1800" b="0" strike="noStrike" spc="-1">
                          <a:solidFill>
                            <a:srgbClr val="000000"/>
                          </a:solidFill>
                          <a:latin typeface="Arial"/>
                        </a:rPr>
                        <a:t>Standard published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1800" b="0" strike="noStrike" spc="-1">
                          <a:solidFill>
                            <a:srgbClr val="000000"/>
                          </a:solidFill>
                          <a:latin typeface="Arial"/>
                        </a:rPr>
                        <a:t>Jan 2026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23051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45</a:t>
            </a:fld>
            <a:endParaRPr lang="en-US" dirty="0"/>
          </a:p>
        </p:txBody>
      </p:sp>
      <p:sp>
        <p:nvSpPr>
          <p:cNvPr id="2" name="TextShape 3">
            <a:extLst>
              <a:ext uri="{FF2B5EF4-FFF2-40B4-BE49-F238E27FC236}">
                <a16:creationId xmlns:a16="http://schemas.microsoft.com/office/drawing/2014/main" id="{A3A3F1BE-5C59-1655-3768-E6342496D8B6}"/>
              </a:ext>
            </a:extLst>
          </p:cNvPr>
          <p:cNvSpPr/>
          <p:nvPr/>
        </p:nvSpPr>
        <p:spPr>
          <a:xfrm>
            <a:off x="457200" y="273600"/>
            <a:ext cx="8223480" cy="1139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dirty="0">
                <a:solidFill>
                  <a:srgbClr val="000000"/>
                </a:solidFill>
                <a:latin typeface="Arial"/>
                <a:ea typeface="DejaVu Sans"/>
              </a:rPr>
              <a:t>Meeting achievements</a:t>
            </a:r>
            <a:endParaRPr lang="en-US" sz="4400" b="0" strike="noStrike" spc="-1" dirty="0">
              <a:solidFill>
                <a:srgbClr val="000000"/>
              </a:solidFill>
              <a:latin typeface="Arial"/>
            </a:endParaRPr>
          </a:p>
        </p:txBody>
      </p:sp>
      <p:sp>
        <p:nvSpPr>
          <p:cNvPr id="3" name="PlaceHolder 2">
            <a:extLst>
              <a:ext uri="{FF2B5EF4-FFF2-40B4-BE49-F238E27FC236}">
                <a16:creationId xmlns:a16="http://schemas.microsoft.com/office/drawing/2014/main" id="{4EA2BF40-933B-33C8-FD07-199E49EFB293}"/>
              </a:ext>
            </a:extLst>
          </p:cNvPr>
          <p:cNvSpPr txBox="1">
            <a:spLocks/>
          </p:cNvSpPr>
          <p:nvPr/>
        </p:nvSpPr>
        <p:spPr bwMode="auto">
          <a:xfrm>
            <a:off x="457200" y="1604520"/>
            <a:ext cx="8226360" cy="3974400"/>
          </a:xfrm>
          <a:prstGeom prst="rect">
            <a:avLst/>
          </a:prstGeom>
          <a:noFill/>
          <a:ln w="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32000" indent="-324000">
              <a:spcBef>
                <a:spcPts val="1417"/>
              </a:spcBef>
              <a:buClr>
                <a:srgbClr val="000000"/>
              </a:buClr>
              <a:buSzPct val="45000"/>
              <a:buFont typeface="Wingdings" charset="2"/>
              <a:buChar char=""/>
            </a:pPr>
            <a:r>
              <a:rPr lang="en-US" sz="3200" kern="0" spc="-1">
                <a:solidFill>
                  <a:srgbClr val="000000"/>
                </a:solidFill>
                <a:latin typeface="Arial"/>
              </a:rPr>
              <a:t>Continued working on document describing the frame formats 15-24-0314.</a:t>
            </a:r>
          </a:p>
          <a:p>
            <a:pPr marL="432000" indent="-324000">
              <a:spcBef>
                <a:spcPts val="1417"/>
              </a:spcBef>
              <a:buClr>
                <a:srgbClr val="000000"/>
              </a:buClr>
              <a:buSzPct val="45000"/>
              <a:buFont typeface="Wingdings" charset="2"/>
              <a:buChar char=""/>
            </a:pPr>
            <a:r>
              <a:rPr lang="en-US" sz="3200" kern="0" spc="-1">
                <a:solidFill>
                  <a:srgbClr val="000000"/>
                </a:solidFill>
                <a:latin typeface="Arial"/>
              </a:rPr>
              <a:t>Continued working on document for the MLME primitives 15-24-0315.</a:t>
            </a:r>
          </a:p>
          <a:p>
            <a:pPr marL="432000" indent="-324000">
              <a:spcBef>
                <a:spcPts val="1417"/>
              </a:spcBef>
              <a:buClr>
                <a:srgbClr val="000000"/>
              </a:buClr>
              <a:buSzPct val="45000"/>
              <a:buFont typeface="Wingdings" charset="2"/>
              <a:buChar char=""/>
            </a:pPr>
            <a:r>
              <a:rPr lang="en-US" sz="3200" kern="0" spc="-1">
                <a:solidFill>
                  <a:srgbClr val="000000"/>
                </a:solidFill>
                <a:latin typeface="Arial"/>
              </a:rPr>
              <a:t>Continued working on the document for description of primitives 15-24-0166</a:t>
            </a:r>
          </a:p>
        </p:txBody>
      </p:sp>
    </p:spTree>
    <p:extLst>
      <p:ext uri="{BB962C8B-B14F-4D97-AF65-F5344CB8AC3E}">
        <p14:creationId xmlns:p14="http://schemas.microsoft.com/office/powerpoint/2010/main" val="3368322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46</a:t>
            </a:fld>
            <a:endParaRPr lang="en-US" dirty="0"/>
          </a:p>
        </p:txBody>
      </p:sp>
      <p:sp>
        <p:nvSpPr>
          <p:cNvPr id="2" name="TextShape 1">
            <a:extLst>
              <a:ext uri="{FF2B5EF4-FFF2-40B4-BE49-F238E27FC236}">
                <a16:creationId xmlns:a16="http://schemas.microsoft.com/office/drawing/2014/main" id="{FA58DF1F-F7B3-E97B-FE85-173364F485EE}"/>
              </a:ext>
            </a:extLst>
          </p:cNvPr>
          <p:cNvSpPr/>
          <p:nvPr/>
        </p:nvSpPr>
        <p:spPr>
          <a:xfrm>
            <a:off x="457200" y="273600"/>
            <a:ext cx="8453520" cy="1139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4400" b="0" strike="noStrike" spc="-1">
                <a:solidFill>
                  <a:srgbClr val="000000"/>
                </a:solidFill>
                <a:latin typeface="Arial"/>
                <a:ea typeface="DejaVu Sans"/>
              </a:rPr>
              <a:t>Agenda for TG4ac for September</a:t>
            </a:r>
            <a:endParaRPr lang="en-US" sz="4400" b="0" strike="noStrike" spc="-1">
              <a:solidFill>
                <a:srgbClr val="000000"/>
              </a:solidFill>
              <a:latin typeface="Arial"/>
            </a:endParaRPr>
          </a:p>
        </p:txBody>
      </p:sp>
      <p:sp>
        <p:nvSpPr>
          <p:cNvPr id="3" name="TextShape 2">
            <a:extLst>
              <a:ext uri="{FF2B5EF4-FFF2-40B4-BE49-F238E27FC236}">
                <a16:creationId xmlns:a16="http://schemas.microsoft.com/office/drawing/2014/main" id="{A56DBFB0-D7DA-06D2-682F-0D95A298DDC1}"/>
              </a:ext>
            </a:extLst>
          </p:cNvPr>
          <p:cNvSpPr/>
          <p:nvPr/>
        </p:nvSpPr>
        <p:spPr>
          <a:xfrm>
            <a:off x="457200" y="1604520"/>
            <a:ext cx="8223480" cy="3971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a:solidFill>
                  <a:srgbClr val="000000"/>
                </a:solidFill>
                <a:latin typeface="Arial"/>
                <a:ea typeface="DejaVu Sans"/>
              </a:rPr>
              <a:t>Two sessions</a:t>
            </a:r>
            <a:endParaRPr lang="en-US" sz="3200" b="0" strike="noStrike" spc="-1" dirty="0">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dirty="0">
                <a:solidFill>
                  <a:srgbClr val="000000"/>
                </a:solidFill>
                <a:latin typeface="Arial"/>
                <a:ea typeface="DejaVu Sans"/>
              </a:rPr>
              <a:t>No overlap with IG Crypt, or TG4me.</a:t>
            </a:r>
            <a:endParaRPr lang="en-US" sz="3200" b="0" strike="noStrike" spc="-1" dirty="0">
              <a:solidFill>
                <a:srgbClr val="000000"/>
              </a:solidFill>
              <a:latin typeface="Arial"/>
            </a:endParaRPr>
          </a:p>
          <a:p>
            <a:pPr marL="432000" lvl="1" indent="-216000">
              <a:lnSpc>
                <a:spcPct val="100000"/>
              </a:lnSpc>
              <a:spcBef>
                <a:spcPts val="1417"/>
              </a:spcBef>
              <a:buClr>
                <a:srgbClr val="000000"/>
              </a:buClr>
              <a:buSzPct val="45000"/>
              <a:buFont typeface="Wingdings" charset="2"/>
              <a:buChar char=""/>
            </a:pPr>
            <a:r>
              <a:rPr lang="en-US" sz="3200" b="0" strike="noStrike" spc="-1" dirty="0">
                <a:solidFill>
                  <a:srgbClr val="000000"/>
                </a:solidFill>
                <a:latin typeface="Arial"/>
                <a:ea typeface="DejaVu Sans"/>
              </a:rPr>
              <a:t>Finish the draft</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290096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TG4ad (NG-SUN PHY)</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47</a:t>
            </a:fld>
            <a:endParaRPr lang="en-US" dirty="0"/>
          </a:p>
        </p:txBody>
      </p:sp>
    </p:spTree>
    <p:extLst>
      <p:ext uri="{BB962C8B-B14F-4D97-AF65-F5344CB8AC3E}">
        <p14:creationId xmlns:p14="http://schemas.microsoft.com/office/powerpoint/2010/main" val="3025034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48</a:t>
            </a:fld>
            <a:endParaRPr lang="en-US" dirty="0"/>
          </a:p>
        </p:txBody>
      </p:sp>
      <p:sp>
        <p:nvSpPr>
          <p:cNvPr id="3" name="Title 1">
            <a:extLst>
              <a:ext uri="{FF2B5EF4-FFF2-40B4-BE49-F238E27FC236}">
                <a16:creationId xmlns:a16="http://schemas.microsoft.com/office/drawing/2014/main" id="{CCC29ABD-EDED-2E12-08A3-16BA617DBB5F}"/>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b="1" kern="0">
                <a:latin typeface="Calibri" panose="020F0502020204030204" pitchFamily="34" charset="0"/>
                <a:cs typeface="Calibri" panose="020F0502020204030204" pitchFamily="34" charset="0"/>
              </a:rPr>
              <a:t>TG4ad Leadership</a:t>
            </a:r>
            <a:endParaRPr lang="en-US" b="1" kern="0" dirty="0">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4E43F561-4F4F-9B24-2A8B-CF5CC00057C6}"/>
              </a:ext>
            </a:extLst>
          </p:cNvPr>
          <p:cNvSpPr txBox="1">
            <a:spLocks/>
          </p:cNvSpPr>
          <p:nvPr/>
        </p:nvSpPr>
        <p:spPr bwMode="auto">
          <a:xfrm>
            <a:off x="457200" y="2078851"/>
            <a:ext cx="8001000" cy="345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buFont typeface="Arial" panose="020B0604020202020204" pitchFamily="34" charset="0"/>
              <a:buChar char="•"/>
            </a:pPr>
            <a:r>
              <a:rPr lang="en-US" kern="0">
                <a:latin typeface="Calibri" panose="020F0502020204030204" pitchFamily="34" charset="0"/>
                <a:cs typeface="Calibri" panose="020F0502020204030204" pitchFamily="34" charset="0"/>
              </a:rPr>
              <a:t>Chair:  Phil Beecher (Wi-SUN Alliance)</a:t>
            </a:r>
          </a:p>
          <a:p>
            <a:pPr>
              <a:buFont typeface="Arial" panose="020B0604020202020204" pitchFamily="34" charset="0"/>
              <a:buChar char="•"/>
            </a:pPr>
            <a:r>
              <a:rPr lang="en-US" kern="0">
                <a:latin typeface="Calibri" panose="020F0502020204030204" pitchFamily="34" charset="0"/>
                <a:cs typeface="Calibri" panose="020F0502020204030204" pitchFamily="34" charset="0"/>
              </a:rPr>
              <a:t>Vice Chair: Joerg Robert (</a:t>
            </a:r>
            <a:r>
              <a:rPr lang="en-US" altLang="de-DE" sz="2400" kern="0"/>
              <a:t>TU Ilmenau/Fraunhofer IIS</a:t>
            </a:r>
            <a:r>
              <a:rPr lang="en-US" altLang="de-DE" sz="2400" kern="0">
                <a:latin typeface="Calibri" panose="020F0502020204030204" pitchFamily="34" charset="0"/>
                <a:cs typeface="Calibri" panose="020F0502020204030204" pitchFamily="34" charset="0"/>
              </a:rPr>
              <a:t>)</a:t>
            </a:r>
          </a:p>
          <a:p>
            <a:pPr>
              <a:buFont typeface="Arial" panose="020B0604020202020204" pitchFamily="34" charset="0"/>
              <a:buChar char="•"/>
            </a:pPr>
            <a:r>
              <a:rPr lang="en-US" kern="0">
                <a:latin typeface="Calibri" panose="020F0502020204030204" pitchFamily="34" charset="0"/>
                <a:cs typeface="Calibri" panose="020F0502020204030204" pitchFamily="34" charset="0"/>
              </a:rPr>
              <a:t>Vice Chair: Hiroshi Harada (Kyoto University)</a:t>
            </a:r>
          </a:p>
          <a:p>
            <a:pPr>
              <a:buFont typeface="Arial" panose="020B0604020202020204" pitchFamily="34" charset="0"/>
              <a:buChar char="•"/>
            </a:pPr>
            <a:r>
              <a:rPr lang="en-US" kern="0">
                <a:latin typeface="Calibri" panose="020F0502020204030204" pitchFamily="34" charset="0"/>
                <a:cs typeface="Calibri" panose="020F0502020204030204" pitchFamily="34" charset="0"/>
              </a:rPr>
              <a:t>Secretary: vacancy – let me know if you want to volunteer?</a:t>
            </a:r>
            <a:endParaRPr lang="en-US"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0910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49</a:t>
            </a:fld>
            <a:endParaRPr lang="en-US" dirty="0"/>
          </a:p>
        </p:txBody>
      </p:sp>
      <p:graphicFrame>
        <p:nvGraphicFramePr>
          <p:cNvPr id="2" name="Object 1">
            <a:extLst>
              <a:ext uri="{FF2B5EF4-FFF2-40B4-BE49-F238E27FC236}">
                <a16:creationId xmlns:a16="http://schemas.microsoft.com/office/drawing/2014/main" id="{257655E3-5537-4978-B273-12B2C14598C3}"/>
              </a:ext>
            </a:extLst>
          </p:cNvPr>
          <p:cNvGraphicFramePr>
            <a:graphicFrameLocks noChangeAspect="1"/>
          </p:cNvGraphicFramePr>
          <p:nvPr/>
        </p:nvGraphicFramePr>
        <p:xfrm>
          <a:off x="1246245" y="1267528"/>
          <a:ext cx="6154680" cy="4437245"/>
        </p:xfrm>
        <a:graphic>
          <a:graphicData uri="http://schemas.openxmlformats.org/presentationml/2006/ole">
            <mc:AlternateContent xmlns:mc="http://schemas.openxmlformats.org/markup-compatibility/2006">
              <mc:Choice xmlns:v="urn:schemas-microsoft-com:vml" Requires="v">
                <p:oleObj name="Worksheet" r:id="rId2" imgW="13820460" imgH="9963150" progId="Excel.Sheet.12">
                  <p:embed/>
                </p:oleObj>
              </mc:Choice>
              <mc:Fallback>
                <p:oleObj name="Worksheet" r:id="rId2" imgW="13820460" imgH="9963150" progId="Excel.Sheet.12">
                  <p:embed/>
                  <p:pic>
                    <p:nvPicPr>
                      <p:cNvPr id="6" name="Object 5">
                        <a:extLst>
                          <a:ext uri="{FF2B5EF4-FFF2-40B4-BE49-F238E27FC236}">
                            <a16:creationId xmlns:a16="http://schemas.microsoft.com/office/drawing/2014/main" id="{2ABBEE6C-5BF0-B8D6-8B4E-F2602C3F1891}"/>
                          </a:ext>
                        </a:extLst>
                      </p:cNvPr>
                      <p:cNvPicPr/>
                      <p:nvPr/>
                    </p:nvPicPr>
                    <p:blipFill>
                      <a:blip r:embed="rId3"/>
                      <a:stretch>
                        <a:fillRect/>
                      </a:stretch>
                    </p:blipFill>
                    <p:spPr>
                      <a:xfrm>
                        <a:off x="1246245" y="1267528"/>
                        <a:ext cx="6154680" cy="4437245"/>
                      </a:xfrm>
                      <a:prstGeom prst="rect">
                        <a:avLst/>
                      </a:prstGeom>
                    </p:spPr>
                  </p:pic>
                </p:oleObj>
              </mc:Fallback>
            </mc:AlternateContent>
          </a:graphicData>
        </a:graphic>
      </p:graphicFrame>
    </p:spTree>
    <p:extLst>
      <p:ext uri="{BB962C8B-B14F-4D97-AF65-F5344CB8AC3E}">
        <p14:creationId xmlns:p14="http://schemas.microsoft.com/office/powerpoint/2010/main" val="145465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50</a:t>
            </a:fld>
            <a:endParaRPr lang="en-US" dirty="0"/>
          </a:p>
        </p:txBody>
      </p:sp>
      <p:sp>
        <p:nvSpPr>
          <p:cNvPr id="2" name="Rectangle 3">
            <a:extLst>
              <a:ext uri="{FF2B5EF4-FFF2-40B4-BE49-F238E27FC236}">
                <a16:creationId xmlns:a16="http://schemas.microsoft.com/office/drawing/2014/main" id="{BE71960C-A750-B80D-0F5F-5D5C241C0C76}"/>
              </a:ext>
            </a:extLst>
          </p:cNvPr>
          <p:cNvSpPr txBox="1">
            <a:spLocks noChangeArrowheads="1"/>
          </p:cNvSpPr>
          <p:nvPr/>
        </p:nvSpPr>
        <p:spPr bwMode="auto">
          <a:xfrm>
            <a:off x="571500" y="1600200"/>
            <a:ext cx="3876297"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altLang="de-DE" sz="1200" kern="0"/>
              <a:t>Monday PM2:</a:t>
            </a:r>
          </a:p>
          <a:p>
            <a:pPr marL="385763" indent="-385763">
              <a:buFont typeface="+mj-lt"/>
              <a:buAutoNum type="arabicPeriod"/>
            </a:pPr>
            <a:r>
              <a:rPr lang="en-US" altLang="de-DE" sz="1200" kern="0"/>
              <a:t>Policies and guidelines</a:t>
            </a:r>
          </a:p>
          <a:p>
            <a:pPr marL="385763" indent="-385763">
              <a:buFont typeface="+mj-lt"/>
              <a:buAutoNum type="arabicPeriod"/>
            </a:pPr>
            <a:r>
              <a:rPr lang="en-US" altLang="de-DE" sz="1200" kern="0"/>
              <a:t>Call for Patents</a:t>
            </a:r>
          </a:p>
          <a:p>
            <a:pPr marL="385763" indent="-385763">
              <a:buFont typeface="+mj-lt"/>
              <a:buAutoNum type="arabicPeriod"/>
            </a:pPr>
            <a:r>
              <a:rPr lang="en-US" altLang="de-DE" sz="1200" kern="0"/>
              <a:t>Approval of the agenda</a:t>
            </a:r>
          </a:p>
          <a:p>
            <a:pPr marL="385763" indent="-385763">
              <a:buFont typeface="+mj-lt"/>
              <a:buAutoNum type="arabicPeriod"/>
            </a:pPr>
            <a:r>
              <a:rPr lang="en-US" altLang="de-DE" sz="1200" kern="0"/>
              <a:t>Meeting Minutes</a:t>
            </a:r>
          </a:p>
          <a:p>
            <a:pPr marL="385763" indent="-385763">
              <a:buFont typeface="+mj-lt"/>
              <a:buAutoNum type="arabicPeriod"/>
            </a:pPr>
            <a:r>
              <a:rPr lang="en-US" altLang="de-DE" sz="1200" kern="0"/>
              <a:t>Presentations (Deferred to Tuesday)</a:t>
            </a:r>
          </a:p>
          <a:p>
            <a:pPr marL="385763" indent="-385763">
              <a:buFont typeface="+mj-lt"/>
              <a:buAutoNum type="arabicPeriod"/>
            </a:pPr>
            <a:r>
              <a:rPr lang="en-US" altLang="de-DE" sz="1200" kern="0"/>
              <a:t>Recess</a:t>
            </a:r>
          </a:p>
          <a:p>
            <a:pPr marL="385763" indent="-385763">
              <a:buFont typeface="+mj-lt"/>
              <a:buAutoNum type="arabicPeriod"/>
            </a:pPr>
            <a:endParaRPr lang="en-US" altLang="de-DE" sz="1200" kern="0"/>
          </a:p>
          <a:p>
            <a:r>
              <a:rPr lang="en-US" altLang="de-DE" sz="1200" kern="0"/>
              <a:t>Tuesday PM1:</a:t>
            </a:r>
          </a:p>
          <a:p>
            <a:pPr marL="385763" indent="-385763">
              <a:buFont typeface="+mj-lt"/>
              <a:buAutoNum type="arabicPeriod"/>
            </a:pPr>
            <a:r>
              <a:rPr lang="en-US" altLang="de-DE" sz="1200" kern="0"/>
              <a:t>Presentations and Contributions (continued) </a:t>
            </a:r>
          </a:p>
          <a:p>
            <a:pPr marL="685800" lvl="1" indent="-385763">
              <a:buFont typeface="+mj-lt"/>
              <a:buAutoNum type="arabicPeriod"/>
            </a:pPr>
            <a:r>
              <a:rPr lang="en-US" altLang="de-DE" sz="900" kern="0"/>
              <a:t>Sangsung Choi</a:t>
            </a:r>
          </a:p>
          <a:p>
            <a:pPr marL="685800" lvl="1" indent="-385763">
              <a:buFont typeface="+mj-lt"/>
              <a:buAutoNum type="arabicPeriod"/>
            </a:pPr>
            <a:r>
              <a:rPr lang="en-US" altLang="de-DE" sz="900" kern="0"/>
              <a:t>Henk De Ruijter</a:t>
            </a:r>
          </a:p>
          <a:p>
            <a:pPr marL="685800" lvl="1" indent="-385763">
              <a:buFont typeface="+mj-lt"/>
              <a:buAutoNum type="arabicPeriod"/>
            </a:pPr>
            <a:r>
              <a:rPr lang="en-US" altLang="de-DE" sz="900" kern="0"/>
              <a:t>Hiroshi Harada</a:t>
            </a:r>
          </a:p>
          <a:p>
            <a:pPr marL="685800" lvl="1" indent="-385763">
              <a:buFont typeface="+mj-lt"/>
              <a:buAutoNum type="arabicPeriod"/>
            </a:pPr>
            <a:r>
              <a:rPr lang="en-US" altLang="de-DE" sz="900" kern="0"/>
              <a:t>Joerg Robert </a:t>
            </a:r>
          </a:p>
          <a:p>
            <a:pPr marL="300038" lvl="1"/>
            <a:endParaRPr lang="en-US" altLang="de-DE" sz="900" kern="0"/>
          </a:p>
          <a:p>
            <a:pPr marL="385763" indent="-385763">
              <a:buFont typeface="+mj-lt"/>
              <a:buAutoNum type="arabicPeriod"/>
            </a:pPr>
            <a:r>
              <a:rPr lang="en-US" altLang="de-DE" sz="1200" kern="0"/>
              <a:t>Channel Model and Interference Model discussions w.r.t. Technical Guidance Document</a:t>
            </a:r>
          </a:p>
          <a:p>
            <a:pPr marL="385763" indent="-385763">
              <a:buFont typeface="+mj-lt"/>
              <a:buAutoNum type="arabicPeriod"/>
            </a:pPr>
            <a:r>
              <a:rPr lang="en-US" altLang="de-DE" sz="1200" kern="0"/>
              <a:t>Recess</a:t>
            </a:r>
          </a:p>
          <a:p>
            <a:pPr marL="385763" indent="-385763">
              <a:buFont typeface="+mj-lt"/>
              <a:buAutoNum type="arabicPeriod"/>
            </a:pPr>
            <a:endParaRPr lang="en-US" altLang="de-DE" sz="1500" kern="0" dirty="0"/>
          </a:p>
        </p:txBody>
      </p:sp>
      <p:sp>
        <p:nvSpPr>
          <p:cNvPr id="3" name="Rectangle 2">
            <a:extLst>
              <a:ext uri="{FF2B5EF4-FFF2-40B4-BE49-F238E27FC236}">
                <a16:creationId xmlns:a16="http://schemas.microsoft.com/office/drawing/2014/main" id="{F1F939F4-9A08-215A-8A6D-E1994604CCDE}"/>
              </a:ext>
            </a:extLst>
          </p:cNvPr>
          <p:cNvSpPr txBox="1">
            <a:spLocks noChangeArrowheads="1"/>
          </p:cNvSpPr>
          <p:nvPr/>
        </p:nvSpPr>
        <p:spPr bwMode="auto">
          <a:xfrm>
            <a:off x="723901" y="1200746"/>
            <a:ext cx="77724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de-DE" altLang="de-DE" sz="2400" kern="0"/>
              <a:t>Draft Agenda</a:t>
            </a:r>
            <a:endParaRPr lang="de-DE" altLang="de-DE" sz="2400" kern="0" dirty="0"/>
          </a:p>
        </p:txBody>
      </p:sp>
      <p:sp>
        <p:nvSpPr>
          <p:cNvPr id="5" name="Rectangle 3">
            <a:extLst>
              <a:ext uri="{FF2B5EF4-FFF2-40B4-BE49-F238E27FC236}">
                <a16:creationId xmlns:a16="http://schemas.microsoft.com/office/drawing/2014/main" id="{98922426-75D3-F645-4DD4-1A3C23B65374}"/>
              </a:ext>
            </a:extLst>
          </p:cNvPr>
          <p:cNvSpPr txBox="1">
            <a:spLocks noChangeArrowheads="1"/>
          </p:cNvSpPr>
          <p:nvPr/>
        </p:nvSpPr>
        <p:spPr bwMode="auto">
          <a:xfrm>
            <a:off x="5086350" y="2000250"/>
            <a:ext cx="3600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9056" tIns="34529" rIns="69056" bIns="34529"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200" dirty="0"/>
              <a:t>Wednesday PM2:</a:t>
            </a:r>
          </a:p>
          <a:p>
            <a:pPr marL="385763" indent="-385763">
              <a:buFont typeface="+mj-lt"/>
              <a:buAutoNum type="arabicPeriod"/>
            </a:pPr>
            <a:r>
              <a:rPr lang="en-US" altLang="de-DE" sz="1200" dirty="0"/>
              <a:t>Technical Guidance Document</a:t>
            </a:r>
          </a:p>
          <a:p>
            <a:pPr marL="385763" indent="-385763">
              <a:buFont typeface="+mj-lt"/>
              <a:buAutoNum type="arabicPeriod"/>
            </a:pPr>
            <a:r>
              <a:rPr lang="en-US" altLang="de-DE" sz="1200" dirty="0"/>
              <a:t>Call for Contributions</a:t>
            </a:r>
          </a:p>
          <a:p>
            <a:pPr marL="385763" indent="-385763">
              <a:buFont typeface="+mj-lt"/>
              <a:buAutoNum type="arabicPeriod"/>
            </a:pPr>
            <a:r>
              <a:rPr lang="en-US" altLang="de-DE" sz="1200" dirty="0"/>
              <a:t>Recess</a:t>
            </a:r>
          </a:p>
          <a:p>
            <a:pPr marL="385763" indent="-385763">
              <a:buFont typeface="+mj-lt"/>
              <a:buAutoNum type="arabicPeriod"/>
            </a:pPr>
            <a:endParaRPr lang="en-US" altLang="de-DE" sz="1200" dirty="0"/>
          </a:p>
          <a:p>
            <a:pPr marL="0" indent="0">
              <a:buNone/>
            </a:pPr>
            <a:r>
              <a:rPr lang="en-US" altLang="de-DE" sz="1200" dirty="0"/>
              <a:t>Thursday PM1:</a:t>
            </a:r>
          </a:p>
          <a:p>
            <a:pPr marL="385763" indent="-385763">
              <a:buFont typeface="+mj-lt"/>
              <a:buAutoNum type="arabicPeriod"/>
            </a:pPr>
            <a:r>
              <a:rPr lang="en-US" altLang="de-DE" sz="1200" dirty="0"/>
              <a:t>Technical Guidance Document</a:t>
            </a:r>
          </a:p>
          <a:p>
            <a:pPr marL="385763" indent="-385763">
              <a:buFont typeface="+mj-lt"/>
              <a:buAutoNum type="arabicPeriod"/>
            </a:pPr>
            <a:r>
              <a:rPr lang="en-US" altLang="de-DE" sz="1200" dirty="0"/>
              <a:t>Next Steps and Timeline</a:t>
            </a:r>
          </a:p>
          <a:p>
            <a:pPr marL="385763" indent="-385763">
              <a:buFont typeface="+mj-lt"/>
              <a:buAutoNum type="arabicPeriod"/>
            </a:pPr>
            <a:r>
              <a:rPr lang="en-US" altLang="de-DE" sz="1200" dirty="0" err="1"/>
              <a:t>AoB</a:t>
            </a:r>
            <a:endParaRPr lang="en-US" altLang="de-DE" sz="1200" dirty="0"/>
          </a:p>
          <a:p>
            <a:pPr marL="385763" indent="-385763">
              <a:buFont typeface="+mj-lt"/>
              <a:buAutoNum type="arabicPeriod"/>
            </a:pPr>
            <a:r>
              <a:rPr lang="en-US" altLang="de-DE" sz="1200" dirty="0"/>
              <a:t>Adjourn</a:t>
            </a:r>
          </a:p>
          <a:p>
            <a:pPr marL="385763" indent="-385763">
              <a:buFont typeface="+mj-lt"/>
              <a:buAutoNum type="arabicPeriod"/>
            </a:pPr>
            <a:endParaRPr lang="en-US" altLang="de-DE" sz="1500" dirty="0"/>
          </a:p>
        </p:txBody>
      </p:sp>
    </p:spTree>
    <p:extLst>
      <p:ext uri="{BB962C8B-B14F-4D97-AF65-F5344CB8AC3E}">
        <p14:creationId xmlns:p14="http://schemas.microsoft.com/office/powerpoint/2010/main" val="348326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51</a:t>
            </a:fld>
            <a:endParaRPr lang="en-US" dirty="0"/>
          </a:p>
        </p:txBody>
      </p:sp>
      <p:sp>
        <p:nvSpPr>
          <p:cNvPr id="2" name="Rectangle 2">
            <a:extLst>
              <a:ext uri="{FF2B5EF4-FFF2-40B4-BE49-F238E27FC236}">
                <a16:creationId xmlns:a16="http://schemas.microsoft.com/office/drawing/2014/main" id="{ED0B2006-C199-6084-1DC7-B7B8E2B870A1}"/>
              </a:ext>
            </a:extLst>
          </p:cNvPr>
          <p:cNvSpPr txBox="1">
            <a:spLocks noChangeArrowheads="1"/>
          </p:cNvSpPr>
          <p:nvPr/>
        </p:nvSpPr>
        <p:spPr bwMode="auto">
          <a:xfrm>
            <a:off x="628650" y="1196346"/>
            <a:ext cx="7772400" cy="34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de-DE" altLang="de-DE" sz="2400" kern="0"/>
              <a:t>Achievements</a:t>
            </a:r>
            <a:endParaRPr lang="de-DE" altLang="de-DE" sz="2400" kern="0" dirty="0"/>
          </a:p>
        </p:txBody>
      </p:sp>
      <p:sp>
        <p:nvSpPr>
          <p:cNvPr id="3" name="Rectangle 3">
            <a:extLst>
              <a:ext uri="{FF2B5EF4-FFF2-40B4-BE49-F238E27FC236}">
                <a16:creationId xmlns:a16="http://schemas.microsoft.com/office/drawing/2014/main" id="{D1EA3A8A-23AE-11B6-A9B1-962DA1DFB315}"/>
              </a:ext>
            </a:extLst>
          </p:cNvPr>
          <p:cNvSpPr txBox="1">
            <a:spLocks noChangeArrowheads="1"/>
          </p:cNvSpPr>
          <p:nvPr/>
        </p:nvSpPr>
        <p:spPr bwMode="auto">
          <a:xfrm>
            <a:off x="342900" y="1600200"/>
            <a:ext cx="85725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385763" indent="-385763">
              <a:buFont typeface="+mj-lt"/>
              <a:buAutoNum type="arabicPeriod"/>
            </a:pPr>
            <a:endParaRPr lang="en-US" altLang="de-DE" sz="1500" kern="0"/>
          </a:p>
          <a:p>
            <a:pPr marL="385763" indent="-385763">
              <a:buFont typeface="+mj-lt"/>
              <a:buAutoNum type="arabicPeriod"/>
            </a:pPr>
            <a:endParaRPr lang="en-US" altLang="de-DE" sz="1500" kern="0"/>
          </a:p>
          <a:p>
            <a:pPr>
              <a:buFont typeface="Wingdings" panose="05000000000000000000" pitchFamily="2" charset="2"/>
              <a:buChar char="ü"/>
            </a:pPr>
            <a:r>
              <a:rPr lang="en-US" altLang="de-DE" sz="1500" kern="0"/>
              <a:t>Approval of May meeting minutes</a:t>
            </a:r>
          </a:p>
          <a:p>
            <a:pPr>
              <a:buFont typeface="Wingdings" panose="05000000000000000000" pitchFamily="2" charset="2"/>
              <a:buChar char="ü"/>
            </a:pPr>
            <a:r>
              <a:rPr lang="en-US" altLang="de-DE" sz="1500" kern="0"/>
              <a:t>Presentations:</a:t>
            </a:r>
          </a:p>
          <a:p>
            <a:pPr marL="685800" lvl="1" indent="-385763">
              <a:buFont typeface="+mj-lt"/>
              <a:buAutoNum type="arabicPeriod"/>
            </a:pPr>
            <a:r>
              <a:rPr lang="en-US" altLang="de-DE" sz="1200" kern="0">
                <a:hlinkClick r:id="rId2"/>
              </a:rPr>
              <a:t>https://mentor.ieee.org/802.15/dcn/24/15-24-0408-00-04ad-next-steps-for-the-interference-model.pptx</a:t>
            </a:r>
            <a:endParaRPr lang="en-US" altLang="de-DE" sz="1200" kern="0"/>
          </a:p>
          <a:p>
            <a:pPr marL="685800" lvl="1" indent="-385763">
              <a:buFont typeface="+mj-lt"/>
              <a:buAutoNum type="arabicPeriod"/>
            </a:pPr>
            <a:r>
              <a:rPr lang="en-US" altLang="de-DE" sz="1200" kern="0">
                <a:hlinkClick r:id="rId3"/>
              </a:rPr>
              <a:t>https://mentor.ieee.org/802.15/dcn/24/15-24-0398-00-04ad-o-qpsk-lr-phy-for-sun.pdf</a:t>
            </a:r>
            <a:endParaRPr lang="en-US" altLang="de-DE" sz="1200" kern="0"/>
          </a:p>
          <a:p>
            <a:pPr marL="685800" lvl="1" indent="-385763">
              <a:buFont typeface="+mj-lt"/>
              <a:buAutoNum type="arabicPeriod"/>
            </a:pPr>
            <a:r>
              <a:rPr lang="en-US" altLang="de-DE" sz="1200" kern="0">
                <a:hlinkClick r:id="rId4"/>
              </a:rPr>
              <a:t>https://mentor.ieee.org/802.15/dcn/24/15-24-0378-00-04ad-evaluation-methods-for-transmission-characteristics-of-ieee-802-15-4ad-in-the-presence-of-interference.pdf</a:t>
            </a:r>
            <a:endParaRPr lang="en-US" altLang="de-DE" sz="1200" kern="0"/>
          </a:p>
          <a:p>
            <a:pPr marL="685800" lvl="1" indent="-385763">
              <a:buFont typeface="+mj-lt"/>
              <a:buAutoNum type="arabicPeriod"/>
            </a:pPr>
            <a:r>
              <a:rPr lang="en-US" altLang="de-DE" sz="1200" kern="0">
                <a:hlinkClick r:id="rId5"/>
              </a:rPr>
              <a:t>https://mentor.ieee.org/802.15/dcn/24/15-24-0376-00-04ad-the-use-case-for-ng-sun-phys-in-ship-area-network.pptx</a:t>
            </a:r>
            <a:endParaRPr lang="en-US" altLang="de-DE" sz="1200" kern="0"/>
          </a:p>
          <a:p>
            <a:pPr marL="685800" lvl="1" indent="-385763">
              <a:buFont typeface="+mj-lt"/>
              <a:buAutoNum type="arabicPeriod"/>
            </a:pPr>
            <a:endParaRPr lang="en-US" altLang="de-DE" sz="1200" kern="0"/>
          </a:p>
          <a:p>
            <a:pPr>
              <a:buFont typeface="Wingdings" panose="05000000000000000000" pitchFamily="2" charset="2"/>
              <a:buChar char="ü"/>
            </a:pPr>
            <a:r>
              <a:rPr lang="en-US" altLang="de-DE" sz="1500" kern="0"/>
              <a:t>Consensus on Channel Model and Interference Model to use</a:t>
            </a:r>
          </a:p>
          <a:p>
            <a:pPr>
              <a:buFont typeface="Wingdings" panose="05000000000000000000" pitchFamily="2" charset="2"/>
              <a:buChar char="ü"/>
            </a:pPr>
            <a:r>
              <a:rPr lang="en-US" altLang="de-DE" sz="1500" kern="0"/>
              <a:t>Progress on Technical Guidance Document </a:t>
            </a:r>
          </a:p>
          <a:p>
            <a:pPr marL="385763" indent="-385763">
              <a:buFont typeface="+mj-lt"/>
              <a:buAutoNum type="arabicPeriod"/>
            </a:pPr>
            <a:endParaRPr lang="en-US" altLang="de-DE" sz="1500" kern="0"/>
          </a:p>
          <a:p>
            <a:pPr marL="685800" lvl="1" indent="-385763">
              <a:buFont typeface="+mj-lt"/>
              <a:buAutoNum type="arabicPeriod"/>
            </a:pPr>
            <a:endParaRPr lang="en-US" altLang="de-DE" sz="1200" kern="0"/>
          </a:p>
          <a:p>
            <a:pPr marL="385763" indent="-385763">
              <a:buFont typeface="+mj-lt"/>
              <a:buAutoNum type="arabicPeriod"/>
            </a:pPr>
            <a:endParaRPr lang="en-US" altLang="de-DE" sz="1500" kern="0" dirty="0"/>
          </a:p>
        </p:txBody>
      </p:sp>
    </p:spTree>
    <p:extLst>
      <p:ext uri="{BB962C8B-B14F-4D97-AF65-F5344CB8AC3E}">
        <p14:creationId xmlns:p14="http://schemas.microsoft.com/office/powerpoint/2010/main" val="1507347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52</a:t>
            </a:fld>
            <a:endParaRPr lang="en-US" dirty="0"/>
          </a:p>
        </p:txBody>
      </p:sp>
      <p:sp>
        <p:nvSpPr>
          <p:cNvPr id="2" name="Rectangle 2">
            <a:extLst>
              <a:ext uri="{FF2B5EF4-FFF2-40B4-BE49-F238E27FC236}">
                <a16:creationId xmlns:a16="http://schemas.microsoft.com/office/drawing/2014/main" id="{AFF4D7A4-3F79-4A38-922E-E9573D610C20}"/>
              </a:ext>
            </a:extLst>
          </p:cNvPr>
          <p:cNvSpPr txBox="1">
            <a:spLocks noChangeArrowheads="1"/>
          </p:cNvSpPr>
          <p:nvPr/>
        </p:nvSpPr>
        <p:spPr bwMode="auto">
          <a:xfrm>
            <a:off x="685800" y="1371600"/>
            <a:ext cx="77724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de-DE" altLang="de-DE" sz="2400" kern="0"/>
              <a:t>Provisonal Conference call schedule</a:t>
            </a:r>
            <a:endParaRPr lang="de-DE" altLang="de-DE" sz="2400" kern="0" dirty="0"/>
          </a:p>
        </p:txBody>
      </p:sp>
      <p:sp>
        <p:nvSpPr>
          <p:cNvPr id="3" name="Rectangle 3">
            <a:extLst>
              <a:ext uri="{FF2B5EF4-FFF2-40B4-BE49-F238E27FC236}">
                <a16:creationId xmlns:a16="http://schemas.microsoft.com/office/drawing/2014/main" id="{5BF6D7C1-B9F2-0AF1-ACFF-E350C4568F66}"/>
              </a:ext>
            </a:extLst>
          </p:cNvPr>
          <p:cNvSpPr txBox="1">
            <a:spLocks noChangeArrowheads="1"/>
          </p:cNvSpPr>
          <p:nvPr/>
        </p:nvSpPr>
        <p:spPr bwMode="auto">
          <a:xfrm>
            <a:off x="571500" y="1885950"/>
            <a:ext cx="83439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385763" indent="-385763">
              <a:buFont typeface="+mj-lt"/>
              <a:buAutoNum type="arabicPeriod"/>
            </a:pPr>
            <a:endParaRPr lang="en-US" altLang="de-DE" sz="1200" kern="0"/>
          </a:p>
          <a:p>
            <a:r>
              <a:rPr lang="en-US" altLang="de-DE" sz="1500" kern="0"/>
              <a:t>Between now and September session</a:t>
            </a:r>
          </a:p>
          <a:p>
            <a:endParaRPr lang="en-US" altLang="de-DE" sz="1500" kern="0"/>
          </a:p>
          <a:p>
            <a:r>
              <a:rPr lang="en-US" altLang="de-DE" sz="1500" kern="0"/>
              <a:t>Conference call -  29 August 2024  - 6am PDT, 8am CDT, 2pm BST, 3pm CET,10pm JST</a:t>
            </a:r>
          </a:p>
          <a:p>
            <a:r>
              <a:rPr lang="en-US" altLang="de-DE" sz="1500" kern="0"/>
              <a:t>Complete Technical Guidance Document</a:t>
            </a:r>
          </a:p>
          <a:p>
            <a:r>
              <a:rPr lang="en-US" altLang="de-DE" sz="1500" kern="0"/>
              <a:t>Issue Call for Intent</a:t>
            </a:r>
          </a:p>
          <a:p>
            <a:endParaRPr lang="en-US" altLang="de-DE" sz="1500" kern="0"/>
          </a:p>
          <a:p>
            <a:endParaRPr lang="en-US" altLang="de-DE" sz="1500" kern="0" dirty="0"/>
          </a:p>
        </p:txBody>
      </p:sp>
    </p:spTree>
    <p:extLst>
      <p:ext uri="{BB962C8B-B14F-4D97-AF65-F5344CB8AC3E}">
        <p14:creationId xmlns:p14="http://schemas.microsoft.com/office/powerpoint/2010/main" val="2805471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TG4me (Revision)</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a:xfrm>
            <a:off x="4341612" y="6465425"/>
            <a:ext cx="530225" cy="182562"/>
          </a:xfrm>
        </p:spPr>
        <p:txBody>
          <a:bodyPr/>
          <a:lstStyle/>
          <a:p>
            <a:r>
              <a:rPr lang="en-US" dirty="0"/>
              <a:t>Slide </a:t>
            </a:r>
            <a:fld id="{D0FF068C-9A81-4A5F-8F84-6EE3A290DD00}" type="slidenum">
              <a:rPr lang="en-US" smtClean="0"/>
              <a:pPr/>
              <a:t>53</a:t>
            </a:fld>
            <a:endParaRPr lang="en-US" dirty="0"/>
          </a:p>
        </p:txBody>
      </p:sp>
    </p:spTree>
    <p:extLst>
      <p:ext uri="{BB962C8B-B14F-4D97-AF65-F5344CB8AC3E}">
        <p14:creationId xmlns:p14="http://schemas.microsoft.com/office/powerpoint/2010/main" val="770721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91960A-E25F-3241-9B80-70C7BBDB6E71}"/>
              </a:ext>
            </a:extLst>
          </p:cNvPr>
          <p:cNvSpPr>
            <a:spLocks noGrp="1"/>
          </p:cNvSpPr>
          <p:nvPr>
            <p:ph type="sldNum" sz="quarter" idx="12"/>
          </p:nvPr>
        </p:nvSpPr>
        <p:spPr/>
        <p:txBody>
          <a:bodyPr/>
          <a:lstStyle/>
          <a:p>
            <a:r>
              <a:rPr lang="en-US" altLang="en-US"/>
              <a:t>Slide </a:t>
            </a:r>
            <a:fld id="{FC48E8D0-BE64-DE41-B35D-CE8EF9001215}" type="slidenum">
              <a:rPr lang="en-US" altLang="en-US"/>
              <a:pPr/>
              <a:t>54</a:t>
            </a:fld>
            <a:endParaRPr lang="en-US" altLang="en-US"/>
          </a:p>
        </p:txBody>
      </p:sp>
      <p:sp>
        <p:nvSpPr>
          <p:cNvPr id="2" name="Title 1">
            <a:extLst>
              <a:ext uri="{FF2B5EF4-FFF2-40B4-BE49-F238E27FC236}">
                <a16:creationId xmlns:a16="http://schemas.microsoft.com/office/drawing/2014/main" id="{0EF6351D-BB37-D545-9F45-F59941DE3732}"/>
              </a:ext>
            </a:extLst>
          </p:cNvPr>
          <p:cNvSpPr>
            <a:spLocks noGrp="1"/>
          </p:cNvSpPr>
          <p:nvPr>
            <p:ph type="ctrTitle"/>
          </p:nvPr>
        </p:nvSpPr>
        <p:spPr>
          <a:xfrm>
            <a:off x="1143000" y="687908"/>
            <a:ext cx="6858000" cy="766763"/>
          </a:xfrm>
        </p:spPr>
        <p:txBody>
          <a:bodyPr/>
          <a:lstStyle/>
          <a:p>
            <a:r>
              <a:rPr lang="en-US" sz="3600" dirty="0"/>
              <a:t>15.4me Sessions this Week</a:t>
            </a:r>
          </a:p>
        </p:txBody>
      </p:sp>
      <p:graphicFrame>
        <p:nvGraphicFramePr>
          <p:cNvPr id="9" name="Inhaltsplatzhalter 6">
            <a:extLst>
              <a:ext uri="{FF2B5EF4-FFF2-40B4-BE49-F238E27FC236}">
                <a16:creationId xmlns:a16="http://schemas.microsoft.com/office/drawing/2014/main" id="{D3891C38-90C8-B54C-BBB1-1790DCF9C03A}"/>
              </a:ext>
            </a:extLst>
          </p:cNvPr>
          <p:cNvGraphicFramePr>
            <a:graphicFrameLocks/>
          </p:cNvGraphicFramePr>
          <p:nvPr/>
        </p:nvGraphicFramePr>
        <p:xfrm>
          <a:off x="857825" y="1493440"/>
          <a:ext cx="7752774" cy="4529425"/>
        </p:xfrm>
        <a:graphic>
          <a:graphicData uri="http://schemas.openxmlformats.org/drawingml/2006/table">
            <a:tbl>
              <a:tblPr firstRow="1" firstCol="1" bandRow="1">
                <a:tableStyleId>{00A15C55-8517-42AA-B614-E9B94910E393}</a:tableStyleId>
              </a:tblPr>
              <a:tblGrid>
                <a:gridCol w="818508">
                  <a:extLst>
                    <a:ext uri="{9D8B030D-6E8A-4147-A177-3AD203B41FA5}">
                      <a16:colId xmlns:a16="http://schemas.microsoft.com/office/drawing/2014/main" val="20000"/>
                    </a:ext>
                  </a:extLst>
                </a:gridCol>
                <a:gridCol w="182886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523999">
                  <a:extLst>
                    <a:ext uri="{9D8B030D-6E8A-4147-A177-3AD203B41FA5}">
                      <a16:colId xmlns:a16="http://schemas.microsoft.com/office/drawing/2014/main" val="20004"/>
                    </a:ext>
                  </a:extLst>
                </a:gridCol>
              </a:tblGrid>
              <a:tr h="500985">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9:00am 802.15 WG Opening Plenary</a:t>
                      </a: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Tg4me Task Group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mn-lt"/>
                          <a:ea typeface="+mn-ea"/>
                          <a:cs typeface="+mn-cs"/>
                        </a:rPr>
                        <a:t>Tg4me Task Group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extLst>
                  <a:ext uri="{0D108BD9-81ED-4DB2-BD59-A6C34878D82A}">
                    <a16:rowId xmlns:a16="http://schemas.microsoft.com/office/drawing/2014/main" val="10001"/>
                  </a:ext>
                </a:extLst>
              </a:tr>
              <a:tr h="455265">
                <a:tc>
                  <a:txBody>
                    <a:bodyPr/>
                    <a:lstStyle/>
                    <a:p>
                      <a:r>
                        <a:rPr lang="en-US" dirty="0"/>
                        <a:t>AM</a:t>
                      </a:r>
                      <a:r>
                        <a:rPr lang="en-US" baseline="0" dirty="0"/>
                        <a:t> 2</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Tg4me Task Group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algn="ctr"/>
                      <a:r>
                        <a:rPr lang="en-US" dirty="0"/>
                        <a:t>802.15 Mid-Week Plenary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0002"/>
                  </a:ext>
                </a:extLst>
              </a:tr>
              <a:tr h="0">
                <a:tc>
                  <a:txBody>
                    <a:bodyPr/>
                    <a:lstStyle/>
                    <a:p>
                      <a:r>
                        <a:rPr lang="en-US" dirty="0"/>
                        <a:t>PM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802.15 Closing Plenary</a:t>
                      </a:r>
                    </a:p>
                  </a:txBody>
                  <a:tcPr/>
                </a:tc>
                <a:extLst>
                  <a:ext uri="{0D108BD9-81ED-4DB2-BD59-A6C34878D82A}">
                    <a16:rowId xmlns:a16="http://schemas.microsoft.com/office/drawing/2014/main" val="10004"/>
                  </a:ext>
                </a:extLst>
              </a:tr>
              <a:tr h="370840">
                <a:tc>
                  <a:txBody>
                    <a:bodyPr/>
                    <a:lstStyle/>
                    <a:p>
                      <a:r>
                        <a:rPr lang="en-US" dirty="0"/>
                        <a:t>6:30p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SOCIAL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774931192"/>
                  </a:ext>
                </a:extLst>
              </a:tr>
            </a:tbl>
          </a:graphicData>
        </a:graphic>
      </p:graphicFrame>
    </p:spTree>
    <p:extLst>
      <p:ext uri="{BB962C8B-B14F-4D97-AF65-F5344CB8AC3E}">
        <p14:creationId xmlns:p14="http://schemas.microsoft.com/office/powerpoint/2010/main" val="772851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900" y="266921"/>
            <a:ext cx="7772400" cy="1066800"/>
          </a:xfrm>
        </p:spPr>
        <p:txBody>
          <a:bodyPr/>
          <a:lstStyle/>
          <a:p>
            <a:r>
              <a:rPr lang="en-US" dirty="0"/>
              <a:t>Agenda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marL="457200" lvl="1" indent="0">
              <a:buNone/>
            </a:pPr>
            <a:r>
              <a:rPr lang="en-US" dirty="0"/>
              <a:t>-  </a:t>
            </a:r>
            <a:r>
              <a:rPr lang="en-US" sz="2400" dirty="0"/>
              <a:t>Call for Patents</a:t>
            </a:r>
          </a:p>
          <a:p>
            <a:pPr lvl="1"/>
            <a:r>
              <a:rPr lang="en-US" sz="2400" dirty="0"/>
              <a:t>Approve Agenda </a:t>
            </a:r>
          </a:p>
          <a:p>
            <a:pPr lvl="1"/>
            <a:r>
              <a:rPr lang="en-US" sz="2400" dirty="0"/>
              <a:t>Approve Minutes</a:t>
            </a:r>
          </a:p>
          <a:p>
            <a:pPr lvl="2"/>
            <a:r>
              <a:rPr lang="en-US" sz="2000" dirty="0"/>
              <a:t>May Minutes – DCN 15-24-0264-00-04me</a:t>
            </a:r>
          </a:p>
          <a:p>
            <a:pPr lvl="2"/>
            <a:r>
              <a:rPr lang="en-US" sz="2000" dirty="0"/>
              <a:t>CRG  Jun 14 Minutes – DCN 15-24-0342-00-04me</a:t>
            </a:r>
          </a:p>
          <a:p>
            <a:pPr lvl="2"/>
            <a:r>
              <a:rPr lang="en-US" sz="2000" dirty="0"/>
              <a:t>CRG  Jun 28 Minutes – DCN 15-24-0351-00.04me</a:t>
            </a:r>
          </a:p>
          <a:p>
            <a:pPr lvl="1"/>
            <a:r>
              <a:rPr lang="en-US" sz="2400" dirty="0"/>
              <a:t>3</a:t>
            </a:r>
            <a:r>
              <a:rPr lang="en-US" sz="2400" baseline="30000" dirty="0"/>
              <a:t>rd</a:t>
            </a:r>
            <a:r>
              <a:rPr lang="en-US" sz="2400" dirty="0"/>
              <a:t> Recirc Results </a:t>
            </a:r>
          </a:p>
          <a:p>
            <a:pPr lvl="1"/>
            <a:r>
              <a:rPr lang="en-US" sz="2400" dirty="0"/>
              <a:t>Next Steps</a:t>
            </a:r>
          </a:p>
          <a:p>
            <a:pPr lvl="1"/>
            <a:r>
              <a:rPr lang="en-US" sz="2400" dirty="0"/>
              <a:t>EC Package for </a:t>
            </a:r>
            <a:r>
              <a:rPr lang="en-US" sz="2400" dirty="0" err="1"/>
              <a:t>Revcom</a:t>
            </a:r>
            <a:endParaRPr lang="en-US" sz="2400" dirty="0"/>
          </a:p>
          <a:p>
            <a:pPr lvl="1"/>
            <a:r>
              <a:rPr lang="en-US" sz="2400" dirty="0"/>
              <a:t>Update Checklist (DCN 15-0400 Latest Version)</a:t>
            </a:r>
          </a:p>
          <a:p>
            <a:pPr lvl="1"/>
            <a:r>
              <a:rPr lang="en-US" sz="2400" dirty="0"/>
              <a:t>Next meetings</a:t>
            </a:r>
            <a:endParaRPr lang="en-US" sz="1800" dirty="0"/>
          </a:p>
          <a:p>
            <a:endParaRPr lang="en-US" sz="20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55</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itle 1">
            <a:extLst>
              <a:ext uri="{FF2B5EF4-FFF2-40B4-BE49-F238E27FC236}">
                <a16:creationId xmlns:a16="http://schemas.microsoft.com/office/drawing/2014/main" id="{1B363A52-4277-AD42-AF6E-043DBB2ABEE1}"/>
              </a:ext>
            </a:extLst>
          </p:cNvPr>
          <p:cNvSpPr txBox="1">
            <a:spLocks/>
          </p:cNvSpPr>
          <p:nvPr/>
        </p:nvSpPr>
        <p:spPr bwMode="auto">
          <a:xfrm>
            <a:off x="723900" y="262233"/>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a:t>Agenda </a:t>
            </a:r>
          </a:p>
        </p:txBody>
      </p:sp>
    </p:spTree>
    <p:extLst>
      <p:ext uri="{BB962C8B-B14F-4D97-AF65-F5344CB8AC3E}">
        <p14:creationId xmlns:p14="http://schemas.microsoft.com/office/powerpoint/2010/main" val="2211291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900" y="266921"/>
            <a:ext cx="7772400" cy="1066800"/>
          </a:xfrm>
        </p:spPr>
        <p:txBody>
          <a:bodyPr/>
          <a:lstStyle/>
          <a:p>
            <a:r>
              <a:rPr lang="en-US" dirty="0"/>
              <a:t>Results of 3rd Recirc Standards Ballot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marL="0" indent="0">
              <a:buNone/>
            </a:pPr>
            <a:r>
              <a:rPr lang="en-US" sz="2800" dirty="0"/>
              <a:t>	</a:t>
            </a:r>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32DAF7F0-04B8-D11D-C69F-853A1ADD4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676401"/>
            <a:ext cx="5334000" cy="4572000"/>
          </a:xfrm>
          <a:prstGeom prst="rect">
            <a:avLst/>
          </a:prstGeom>
        </p:spPr>
      </p:pic>
      <p:sp>
        <p:nvSpPr>
          <p:cNvPr id="7" name="TextBox 6">
            <a:extLst>
              <a:ext uri="{FF2B5EF4-FFF2-40B4-BE49-F238E27FC236}">
                <a16:creationId xmlns:a16="http://schemas.microsoft.com/office/drawing/2014/main" id="{4C3DE79A-1C9E-3AF0-EC60-31E5F33B3BA4}"/>
              </a:ext>
            </a:extLst>
          </p:cNvPr>
          <p:cNvSpPr txBox="1"/>
          <p:nvPr/>
        </p:nvSpPr>
        <p:spPr>
          <a:xfrm>
            <a:off x="347136" y="2315965"/>
            <a:ext cx="1170513" cy="830997"/>
          </a:xfrm>
          <a:prstGeom prst="rect">
            <a:avLst/>
          </a:prstGeom>
          <a:noFill/>
        </p:spPr>
        <p:txBody>
          <a:bodyPr wrap="none" rtlCol="0">
            <a:spAutoFit/>
          </a:bodyPr>
          <a:lstStyle/>
          <a:p>
            <a:r>
              <a:rPr lang="en-US" dirty="0"/>
              <a:t>THERE WERE</a:t>
            </a:r>
          </a:p>
          <a:p>
            <a:r>
              <a:rPr lang="en-US" dirty="0"/>
              <a:t>3 COMMENTS</a:t>
            </a:r>
          </a:p>
          <a:p>
            <a:r>
              <a:rPr lang="en-US" dirty="0"/>
              <a:t>2 TECHNICAL</a:t>
            </a:r>
          </a:p>
          <a:p>
            <a:r>
              <a:rPr lang="en-US" dirty="0"/>
              <a:t>1 EDITORIAL</a:t>
            </a:r>
          </a:p>
        </p:txBody>
      </p:sp>
      <p:sp>
        <p:nvSpPr>
          <p:cNvPr id="5" name="Foliennummernplatzhalter 3">
            <a:extLst>
              <a:ext uri="{FF2B5EF4-FFF2-40B4-BE49-F238E27FC236}">
                <a16:creationId xmlns:a16="http://schemas.microsoft.com/office/drawing/2014/main" id="{1D29B25D-E087-A5CD-1F85-51BAF04526A7}"/>
              </a:ext>
            </a:extLst>
          </p:cNvPr>
          <p:cNvSpPr>
            <a:spLocks noGrp="1"/>
          </p:cNvSpPr>
          <p:nvPr>
            <p:ph type="sldNum" sz="quarter" idx="12"/>
          </p:nvPr>
        </p:nvSpPr>
        <p:spPr>
          <a:xfrm>
            <a:off x="4344988" y="6465425"/>
            <a:ext cx="530225" cy="182562"/>
          </a:xfrm>
        </p:spPr>
        <p:txBody>
          <a:bodyPr/>
          <a:lstStyle/>
          <a:p>
            <a:r>
              <a:rPr lang="en-US" dirty="0"/>
              <a:t>Slide </a:t>
            </a:r>
            <a:fld id="{D0FF068C-9A81-4A5F-8F84-6EE3A290DD00}" type="slidenum">
              <a:rPr lang="en-US" smtClean="0"/>
              <a:pPr/>
              <a:t>56</a:t>
            </a:fld>
            <a:endParaRPr lang="en-US" dirty="0"/>
          </a:p>
        </p:txBody>
      </p:sp>
    </p:spTree>
    <p:extLst>
      <p:ext uri="{BB962C8B-B14F-4D97-AF65-F5344CB8AC3E}">
        <p14:creationId xmlns:p14="http://schemas.microsoft.com/office/powerpoint/2010/main" val="2737222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47"/>
          <p:cNvSpPr/>
          <p:nvPr/>
        </p:nvSpPr>
        <p:spPr>
          <a:xfrm>
            <a:off x="457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b="0" i="1" strike="noStrike" spc="-1" dirty="0">
                <a:solidFill>
                  <a:srgbClr val="000000"/>
                </a:solidFill>
                <a:latin typeface="Arial"/>
                <a:ea typeface="DejaVu Sans"/>
              </a:rPr>
              <a:t>TG</a:t>
            </a:r>
            <a:r>
              <a:rPr lang="en-US" sz="2000" i="1" spc="-1" dirty="0">
                <a:solidFill>
                  <a:srgbClr val="000000"/>
                </a:solidFill>
                <a:latin typeface="Arial"/>
                <a:ea typeface="DejaVu Sans"/>
              </a:rPr>
              <a:t>04me</a:t>
            </a:r>
            <a:r>
              <a:rPr lang="en-US" sz="2000" b="0" i="1" strike="noStrike" spc="-1" dirty="0">
                <a:solidFill>
                  <a:srgbClr val="000000"/>
                </a:solidFill>
                <a:latin typeface="Arial"/>
                <a:ea typeface="DejaVu Sans"/>
              </a:rPr>
              <a:t> Approves comment resolutions in document 15-</a:t>
            </a:r>
            <a:r>
              <a:rPr lang="en-US" sz="2000" i="1" spc="-1" dirty="0">
                <a:solidFill>
                  <a:srgbClr val="000000"/>
                </a:solidFill>
                <a:latin typeface="Arial"/>
                <a:ea typeface="DejaVu Sans"/>
              </a:rPr>
              <a:t>24</a:t>
            </a:r>
            <a:r>
              <a:rPr lang="en-US" sz="2000" b="0" i="1" strike="noStrike" spc="-1" dirty="0">
                <a:solidFill>
                  <a:srgbClr val="000000"/>
                </a:solidFill>
                <a:latin typeface="Arial"/>
                <a:ea typeface="DejaVu Sans"/>
              </a:rPr>
              <a:t>-0341-08-04me.</a:t>
            </a: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Moved by: Tero </a:t>
            </a:r>
            <a:r>
              <a:rPr lang="en-US" sz="2000" b="0" strike="noStrike" spc="-1" dirty="0" err="1">
                <a:solidFill>
                  <a:srgbClr val="000000"/>
                </a:solidFill>
                <a:latin typeface="Arial"/>
                <a:ea typeface="DejaVu Sans"/>
              </a:rPr>
              <a:t>Kivinen</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Seconded by: Phil Beecher</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Result: Approved Unanimously</a:t>
            </a:r>
            <a:endParaRPr lang="en-US" sz="2000" b="0" strike="noStrike" spc="-1" dirty="0">
              <a:solidFill>
                <a:srgbClr val="000000"/>
              </a:solidFill>
              <a:latin typeface="Arial"/>
            </a:endParaRPr>
          </a:p>
        </p:txBody>
      </p:sp>
      <p:sp>
        <p:nvSpPr>
          <p:cNvPr id="104" name="PlaceHolder 1"/>
          <p:cNvSpPr>
            <a:spLocks noGrp="1"/>
          </p:cNvSpPr>
          <p:nvPr>
            <p:ph type="title"/>
          </p:nvPr>
        </p:nvSpPr>
        <p:spPr>
          <a:xfrm>
            <a:off x="228600" y="777600"/>
            <a:ext cx="8686800" cy="1144800"/>
          </a:xfrm>
          <a:prstGeom prst="rect">
            <a:avLst/>
          </a:prstGeom>
          <a:noFill/>
          <a:ln w="0">
            <a:noFill/>
          </a:ln>
        </p:spPr>
        <p:txBody>
          <a:bodyPr lIns="0" tIns="0" rIns="0" bIns="0" anchor="ctr">
            <a:noAutofit/>
          </a:bodyPr>
          <a:lstStyle/>
          <a:p>
            <a:pPr indent="0" algn="ctr">
              <a:buNone/>
            </a:pPr>
            <a:r>
              <a:rPr lang="en-US" sz="4000" b="0" strike="noStrike" spc="-1">
                <a:solidFill>
                  <a:srgbClr val="000000"/>
                </a:solidFill>
                <a:latin typeface="Arial"/>
              </a:rPr>
              <a:t>TG motion:</a:t>
            </a:r>
            <a:br>
              <a:rPr sz="4000"/>
            </a:br>
            <a:r>
              <a:rPr lang="en-US" sz="4000" b="0" strike="noStrike" spc="-1">
                <a:solidFill>
                  <a:srgbClr val="000000"/>
                </a:solidFill>
                <a:latin typeface="Arial"/>
              </a:rPr>
              <a:t>Approval of comment resolutions</a:t>
            </a:r>
          </a:p>
        </p:txBody>
      </p:sp>
      <p:sp>
        <p:nvSpPr>
          <p:cNvPr id="2" name="Foliennummernplatzhalter 3">
            <a:extLst>
              <a:ext uri="{FF2B5EF4-FFF2-40B4-BE49-F238E27FC236}">
                <a16:creationId xmlns:a16="http://schemas.microsoft.com/office/drawing/2014/main" id="{F10A9DC8-0AF4-DC03-B1A3-FE496927E771}"/>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43"/>
          <p:cNvSpPr/>
          <p:nvPr/>
        </p:nvSpPr>
        <p:spPr>
          <a:xfrm>
            <a:off x="457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b="0" i="1" strike="noStrike" spc="-1" dirty="0">
                <a:solidFill>
                  <a:srgbClr val="000000"/>
                </a:solidFill>
                <a:latin typeface="Arial"/>
                <a:ea typeface="DejaVu Sans"/>
              </a:rPr>
              <a:t>Motion: Move that TG</a:t>
            </a:r>
            <a:r>
              <a:rPr lang="en-US" sz="2000" i="1" spc="-1" dirty="0">
                <a:solidFill>
                  <a:srgbClr val="000000"/>
                </a:solidFill>
                <a:latin typeface="Arial"/>
                <a:ea typeface="DejaVu Sans"/>
              </a:rPr>
              <a:t>04me</a:t>
            </a:r>
            <a:r>
              <a:rPr lang="en-US" sz="2000" b="0" i="1" strike="noStrike" spc="-1" dirty="0">
                <a:solidFill>
                  <a:srgbClr val="000000"/>
                </a:solidFill>
                <a:latin typeface="Arial"/>
                <a:ea typeface="DejaVu Sans"/>
              </a:rPr>
              <a:t> formally requests that 802.15 WG start a Standards Association Recirculation Ballot of document P802.15.</a:t>
            </a:r>
            <a:r>
              <a:rPr lang="en-US" sz="2000" i="1" spc="-1" dirty="0">
                <a:solidFill>
                  <a:srgbClr val="000000"/>
                </a:solidFill>
                <a:latin typeface="Arial"/>
                <a:ea typeface="DejaVu Sans"/>
              </a:rPr>
              <a:t>04me</a:t>
            </a:r>
            <a:r>
              <a:rPr lang="en-US" sz="2000" b="0" i="1" strike="noStrike" spc="-1" dirty="0">
                <a:solidFill>
                  <a:srgbClr val="000000"/>
                </a:solidFill>
                <a:latin typeface="Arial"/>
                <a:ea typeface="DejaVu Sans"/>
              </a:rPr>
              <a:t>-D07.</a:t>
            </a: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Moved by: Tero </a:t>
            </a:r>
            <a:r>
              <a:rPr lang="en-US" sz="2000" b="0" strike="noStrike" spc="-1" dirty="0" err="1">
                <a:solidFill>
                  <a:srgbClr val="000000"/>
                </a:solidFill>
                <a:latin typeface="Arial"/>
                <a:ea typeface="DejaVu Sans"/>
              </a:rPr>
              <a:t>Kivinen</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Seconded by: Ann Krieger</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Result: </a:t>
            </a:r>
            <a:r>
              <a:rPr lang="en-US" sz="2000" spc="-1" dirty="0">
                <a:solidFill>
                  <a:srgbClr val="000000"/>
                </a:solidFill>
                <a:latin typeface="Arial"/>
                <a:ea typeface="DejaVu Sans"/>
              </a:rPr>
              <a:t>Approved Unanimously</a:t>
            </a:r>
            <a:endParaRPr lang="en-US" sz="2000" b="0" strike="noStrike" spc="-1" dirty="0">
              <a:solidFill>
                <a:srgbClr val="000000"/>
              </a:solidFill>
              <a:latin typeface="Arial"/>
            </a:endParaRPr>
          </a:p>
        </p:txBody>
      </p:sp>
      <p:sp>
        <p:nvSpPr>
          <p:cNvPr id="100" name="PlaceHolder 1"/>
          <p:cNvSpPr>
            <a:spLocks noGrp="1"/>
          </p:cNvSpPr>
          <p:nvPr>
            <p:ph type="title"/>
          </p:nvPr>
        </p:nvSpPr>
        <p:spPr>
          <a:xfrm>
            <a:off x="228600" y="777600"/>
            <a:ext cx="8686800" cy="1144800"/>
          </a:xfrm>
          <a:prstGeom prst="rect">
            <a:avLst/>
          </a:prstGeom>
          <a:noFill/>
          <a:ln w="0">
            <a:noFill/>
          </a:ln>
        </p:spPr>
        <p:txBody>
          <a:bodyPr lIns="0" tIns="0" rIns="0" bIns="0" anchor="ctr">
            <a:noAutofit/>
          </a:bodyPr>
          <a:lstStyle/>
          <a:p>
            <a:pPr indent="0" algn="ctr">
              <a:buNone/>
            </a:pPr>
            <a:r>
              <a:rPr lang="en-US" sz="4000" b="0" strike="noStrike" spc="-1">
                <a:solidFill>
                  <a:srgbClr val="000000"/>
                </a:solidFill>
                <a:latin typeface="Arial"/>
              </a:rPr>
              <a:t>TG motion:</a:t>
            </a:r>
            <a:br>
              <a:rPr sz="4000"/>
            </a:br>
            <a:r>
              <a:rPr lang="en-US" sz="4000" b="0" strike="noStrike" spc="-1">
                <a:solidFill>
                  <a:srgbClr val="000000"/>
                </a:solidFill>
                <a:latin typeface="Arial"/>
              </a:rPr>
              <a:t>Draft is ready for SB recirc</a:t>
            </a:r>
          </a:p>
        </p:txBody>
      </p:sp>
      <p:sp>
        <p:nvSpPr>
          <p:cNvPr id="2" name="Foliennummernplatzhalter 3">
            <a:extLst>
              <a:ext uri="{FF2B5EF4-FFF2-40B4-BE49-F238E27FC236}">
                <a16:creationId xmlns:a16="http://schemas.microsoft.com/office/drawing/2014/main" id="{BDB01C18-7C0F-B8DD-16FD-7452FAFE699C}"/>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21F1C5-52DF-6E77-6B8F-C2C2ADDE2DFE}"/>
              </a:ext>
            </a:extLst>
          </p:cNvPr>
          <p:cNvSpPr>
            <a:spLocks noGrp="1"/>
          </p:cNvSpPr>
          <p:nvPr>
            <p:ph type="sldNum" sz="quarter" idx="12"/>
          </p:nvPr>
        </p:nvSpPr>
        <p:spPr/>
        <p:txBody>
          <a:bodyPr/>
          <a:lstStyle/>
          <a:p>
            <a:r>
              <a:rPr lang="en-US" altLang="en-US"/>
              <a:t>Slide </a:t>
            </a:r>
            <a:fld id="{58152E45-916A-4842-9355-BAD8FE9287DF}" type="slidenum">
              <a:rPr lang="en-US" altLang="en-US" smtClean="0"/>
              <a:pPr/>
              <a:t>59</a:t>
            </a:fld>
            <a:endParaRPr lang="en-US" altLang="en-US"/>
          </a:p>
        </p:txBody>
      </p:sp>
      <p:sp>
        <p:nvSpPr>
          <p:cNvPr id="4" name="Title 1">
            <a:extLst>
              <a:ext uri="{FF2B5EF4-FFF2-40B4-BE49-F238E27FC236}">
                <a16:creationId xmlns:a16="http://schemas.microsoft.com/office/drawing/2014/main" id="{881B23E7-D0BD-6418-1215-2011F1C87F44}"/>
              </a:ext>
            </a:extLst>
          </p:cNvPr>
          <p:cNvSpPr>
            <a:spLocks noGrp="1"/>
          </p:cNvSpPr>
          <p:nvPr>
            <p:ph type="title"/>
          </p:nvPr>
        </p:nvSpPr>
        <p:spPr/>
        <p:txBody>
          <a:bodyPr/>
          <a:lstStyle/>
          <a:p>
            <a:r>
              <a:rPr lang="en-US" spc="-1" dirty="0">
                <a:solidFill>
                  <a:srgbClr val="000000"/>
                </a:solidFill>
                <a:latin typeface="Arial"/>
              </a:rPr>
              <a:t>TG</a:t>
            </a:r>
            <a:r>
              <a:rPr lang="en-US" sz="3600" b="0" strike="noStrike" spc="-1" dirty="0">
                <a:solidFill>
                  <a:srgbClr val="000000"/>
                </a:solidFill>
                <a:latin typeface="Arial"/>
              </a:rPr>
              <a:t> motion:</a:t>
            </a:r>
            <a:br>
              <a:rPr lang="en-US" sz="3600" dirty="0"/>
            </a:br>
            <a:r>
              <a:rPr lang="en-US" sz="3600" b="0" strike="noStrike" spc="-1" dirty="0">
                <a:solidFill>
                  <a:srgbClr val="000000"/>
                </a:solidFill>
                <a:latin typeface="Arial"/>
              </a:rPr>
              <a:t>CRG formation for SA ballot</a:t>
            </a:r>
            <a:endParaRPr lang="en-US" dirty="0"/>
          </a:p>
        </p:txBody>
      </p:sp>
      <p:sp>
        <p:nvSpPr>
          <p:cNvPr id="5" name="TextBox 4">
            <a:extLst>
              <a:ext uri="{FF2B5EF4-FFF2-40B4-BE49-F238E27FC236}">
                <a16:creationId xmlns:a16="http://schemas.microsoft.com/office/drawing/2014/main" id="{23E15ABA-015C-E367-EF5E-61E1AB2C0772}"/>
              </a:ext>
            </a:extLst>
          </p:cNvPr>
          <p:cNvSpPr txBox="1"/>
          <p:nvPr/>
        </p:nvSpPr>
        <p:spPr>
          <a:xfrm>
            <a:off x="838200" y="1752600"/>
            <a:ext cx="7772400" cy="3970318"/>
          </a:xfrm>
          <a:prstGeom prst="rect">
            <a:avLst/>
          </a:prstGeom>
          <a:noFill/>
        </p:spPr>
        <p:txBody>
          <a:bodyPr wrap="square">
            <a:spAutoFit/>
          </a:bodyPr>
          <a:lstStyle/>
          <a:p>
            <a:pPr>
              <a:lnSpc>
                <a:spcPct val="100000"/>
              </a:lnSpc>
            </a:pPr>
            <a:r>
              <a:rPr lang="en-US" sz="1800" b="0" i="1" strike="noStrike" spc="-1" dirty="0">
                <a:solidFill>
                  <a:srgbClr val="000000"/>
                </a:solidFill>
                <a:latin typeface="Arial"/>
                <a:ea typeface="DejaVu Sans"/>
              </a:rPr>
              <a:t>Move that 802.15.4me approve the formation of a Comment Resolution Group (CRG) for the Standards Association balloting of the P802.15.</a:t>
            </a:r>
            <a:r>
              <a:rPr lang="en-US" sz="1800" i="1" spc="-1" dirty="0">
                <a:solidFill>
                  <a:srgbClr val="000000"/>
                </a:solidFill>
                <a:latin typeface="Arial"/>
                <a:ea typeface="DejaVu Sans"/>
              </a:rPr>
              <a:t>4me-</a:t>
            </a:r>
            <a:r>
              <a:rPr lang="en-US" sz="1800" b="0" i="1" strike="noStrike" spc="-1" dirty="0">
                <a:solidFill>
                  <a:srgbClr val="000000"/>
                </a:solidFill>
                <a:latin typeface="Arial"/>
                <a:ea typeface="DejaVu Sans"/>
              </a:rPr>
              <a:t>D07 with the following membership: Gary Stuebing(Chair), Phil Beecher, Ben </a:t>
            </a:r>
            <a:r>
              <a:rPr lang="en-US" sz="1800" i="1" spc="-1" dirty="0">
                <a:solidFill>
                  <a:srgbClr val="000000"/>
                </a:solidFill>
                <a:latin typeface="Arial"/>
                <a:ea typeface="DejaVu Sans"/>
              </a:rPr>
              <a:t>Rolfe</a:t>
            </a:r>
            <a:r>
              <a:rPr lang="en-US" sz="1800" b="0" i="1" strike="noStrike" spc="-1" dirty="0">
                <a:solidFill>
                  <a:srgbClr val="000000"/>
                </a:solidFill>
                <a:latin typeface="Arial"/>
                <a:ea typeface="DejaVu Sans"/>
              </a:rPr>
              <a:t>, </a:t>
            </a:r>
            <a:r>
              <a:rPr lang="en-US" sz="1800" i="1" spc="-1" dirty="0">
                <a:solidFill>
                  <a:srgbClr val="000000"/>
                </a:solidFill>
                <a:latin typeface="Arial"/>
                <a:ea typeface="DejaVu Sans"/>
              </a:rPr>
              <a:t>Alex Krebs</a:t>
            </a:r>
            <a:r>
              <a:rPr lang="en-US" sz="1800" b="0" i="1" strike="noStrike" spc="-1" dirty="0">
                <a:solidFill>
                  <a:srgbClr val="000000"/>
                </a:solidFill>
                <a:latin typeface="Arial"/>
                <a:ea typeface="DejaVu Sans"/>
              </a:rPr>
              <a:t>, Ann Krieger and Billy Verso. The 802.15.</a:t>
            </a:r>
            <a:r>
              <a:rPr lang="en-US" sz="1800" i="1" spc="-1" dirty="0">
                <a:solidFill>
                  <a:srgbClr val="000000"/>
                </a:solidFill>
                <a:latin typeface="Arial"/>
                <a:ea typeface="DejaVu Sans"/>
              </a:rPr>
              <a:t>4me</a:t>
            </a:r>
            <a:r>
              <a:rPr lang="en-US" sz="1800" b="0" i="1" strike="noStrike" spc="-1" dirty="0">
                <a:solidFill>
                  <a:srgbClr val="000000"/>
                </a:solidFill>
                <a:latin typeface="Arial"/>
                <a:ea typeface="DejaVu Sans"/>
              </a:rPr>
              <a:t>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1800" b="0" strike="noStrike" spc="-1" dirty="0">
              <a:solidFill>
                <a:srgbClr val="000000"/>
              </a:solidFill>
              <a:latin typeface="Arial"/>
            </a:endParaRPr>
          </a:p>
          <a:p>
            <a:pPr>
              <a:lnSpc>
                <a:spcPct val="100000"/>
              </a:lnSpc>
            </a:pP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ea typeface="DejaVu Sans"/>
              </a:rPr>
              <a:t>Moved by: </a:t>
            </a:r>
            <a:r>
              <a:rPr lang="en-US" sz="1800" spc="-1" dirty="0">
                <a:solidFill>
                  <a:srgbClr val="000000"/>
                </a:solidFill>
                <a:latin typeface="Arial"/>
                <a:ea typeface="DejaVu Sans"/>
              </a:rPr>
              <a:t>Phil Beecher	</a:t>
            </a: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ea typeface="DejaVu Sans"/>
              </a:rPr>
              <a:t>Seconded by: Ann Krieger</a:t>
            </a:r>
            <a:endParaRPr lang="en-US" sz="1800" b="0" strike="noStrike" spc="-1" dirty="0">
              <a:solidFill>
                <a:srgbClr val="000000"/>
              </a:solidFill>
              <a:latin typeface="Arial"/>
            </a:endParaRPr>
          </a:p>
          <a:p>
            <a:pPr>
              <a:lnSpc>
                <a:spcPct val="100000"/>
              </a:lnSpc>
            </a:pPr>
            <a:r>
              <a:rPr lang="en-US" sz="1800" b="0" strike="noStrike" spc="-1" dirty="0">
                <a:solidFill>
                  <a:srgbClr val="000000"/>
                </a:solidFill>
                <a:latin typeface="Arial"/>
                <a:ea typeface="DejaVu Sans"/>
              </a:rPr>
              <a:t>Result: Approved Unanimously</a:t>
            </a:r>
            <a:endParaRPr lang="en-US" sz="1800" b="0" strike="noStrike" spc="-1" dirty="0">
              <a:solidFill>
                <a:srgbClr val="000000"/>
              </a:solidFill>
              <a:latin typeface="Arial"/>
            </a:endParaRPr>
          </a:p>
        </p:txBody>
      </p:sp>
    </p:spTree>
    <p:extLst>
      <p:ext uri="{BB962C8B-B14F-4D97-AF65-F5344CB8AC3E}">
        <p14:creationId xmlns:p14="http://schemas.microsoft.com/office/powerpoint/2010/main" val="136400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a:t>
            </a:r>
            <a:r>
              <a:rPr lang="en-US" sz="17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 802.15 WG Membership Status</a:t>
            </a:r>
            <a:endParaRPr lang="en-US" sz="1700" dirty="0">
              <a:latin typeface="Arial Rounded MT Bold" pitchFamily="34" charset="0"/>
              <a:cs typeface="Arial" charset="0"/>
            </a:endParaRP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59"/>
          <p:cNvSpPr/>
          <p:nvPr/>
        </p:nvSpPr>
        <p:spPr>
          <a:xfrm>
            <a:off x="457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b="0" i="1" strike="noStrike" spc="-1" dirty="0">
                <a:solidFill>
                  <a:srgbClr val="000000"/>
                </a:solidFill>
                <a:latin typeface="Arial"/>
                <a:ea typeface="DejaVu Sans"/>
              </a:rPr>
              <a:t>Motion: that TG</a:t>
            </a:r>
            <a:r>
              <a:rPr lang="en-US" sz="2000" i="1" spc="-1" dirty="0">
                <a:solidFill>
                  <a:srgbClr val="000000"/>
                </a:solidFill>
                <a:latin typeface="Arial"/>
                <a:ea typeface="DejaVu Sans"/>
              </a:rPr>
              <a:t>04me</a:t>
            </a:r>
            <a:r>
              <a:rPr lang="en-US" sz="2000" b="0" i="1" strike="noStrike" spc="-1" dirty="0">
                <a:solidFill>
                  <a:srgbClr val="000000"/>
                </a:solidFill>
                <a:latin typeface="Arial"/>
                <a:ea typeface="DejaVu Sans"/>
              </a:rPr>
              <a:t> requests that 802.15 WG reviews, approves and requests conditional approval from the IEEE 802 LMSC to submit P802.15.4me</a:t>
            </a:r>
            <a:r>
              <a:rPr lang="en-US" sz="2000" i="1" spc="-1" dirty="0">
                <a:solidFill>
                  <a:srgbClr val="000000"/>
                </a:solidFill>
                <a:latin typeface="Arial"/>
                <a:ea typeface="DejaVu Sans"/>
              </a:rPr>
              <a:t>-D07</a:t>
            </a:r>
            <a:r>
              <a:rPr lang="en-US" sz="2000" b="0" i="1" strike="noStrike" spc="-1" dirty="0">
                <a:solidFill>
                  <a:srgbClr val="000000"/>
                </a:solidFill>
                <a:latin typeface="Arial"/>
                <a:ea typeface="DejaVu Sans"/>
              </a:rPr>
              <a:t> (or current revision) to RevCom.</a:t>
            </a: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Moved by: </a:t>
            </a:r>
            <a:r>
              <a:rPr lang="en-US" sz="2000" spc="-1" dirty="0">
                <a:solidFill>
                  <a:srgbClr val="000000"/>
                </a:solidFill>
                <a:latin typeface="Arial"/>
                <a:ea typeface="DejaVu Sans"/>
              </a:rPr>
              <a:t>Tero </a:t>
            </a:r>
            <a:r>
              <a:rPr lang="en-US" sz="2000" spc="-1" dirty="0" err="1">
                <a:solidFill>
                  <a:srgbClr val="000000"/>
                </a:solidFill>
                <a:latin typeface="Arial"/>
                <a:ea typeface="DejaVu Sans"/>
              </a:rPr>
              <a:t>Kivinen</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Seconded by: Phil Beecher</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Result: Approved Unanimously</a:t>
            </a:r>
            <a:endParaRPr lang="en-US" sz="2000" b="0" strike="noStrike" spc="-1" dirty="0">
              <a:solidFill>
                <a:srgbClr val="000000"/>
              </a:solidFill>
              <a:latin typeface="Arial"/>
            </a:endParaRPr>
          </a:p>
        </p:txBody>
      </p:sp>
      <p:sp>
        <p:nvSpPr>
          <p:cNvPr id="115" name="PlaceHolder 1"/>
          <p:cNvSpPr>
            <a:spLocks noGrp="1"/>
          </p:cNvSpPr>
          <p:nvPr>
            <p:ph type="title"/>
          </p:nvPr>
        </p:nvSpPr>
        <p:spPr>
          <a:xfrm>
            <a:off x="228600" y="777600"/>
            <a:ext cx="8686800" cy="1144800"/>
          </a:xfrm>
          <a:prstGeom prst="rect">
            <a:avLst/>
          </a:prstGeom>
          <a:noFill/>
          <a:ln w="0">
            <a:noFill/>
          </a:ln>
        </p:spPr>
        <p:txBody>
          <a:bodyPr lIns="0" tIns="0" rIns="0" bIns="0" anchor="ctr">
            <a:noAutofit/>
          </a:bodyPr>
          <a:lstStyle/>
          <a:p>
            <a:pPr indent="0" algn="ctr">
              <a:buNone/>
            </a:pPr>
            <a:r>
              <a:rPr lang="en-US" sz="4000" b="0" strike="noStrike" spc="-1">
                <a:solidFill>
                  <a:srgbClr val="000000"/>
                </a:solidFill>
                <a:latin typeface="Arial"/>
              </a:rPr>
              <a:t>TG motion:</a:t>
            </a:r>
            <a:br>
              <a:rPr sz="4000"/>
            </a:br>
            <a:r>
              <a:rPr lang="en-US" sz="4000" b="0" strike="noStrike" spc="-1">
                <a:solidFill>
                  <a:srgbClr val="000000"/>
                </a:solidFill>
                <a:latin typeface="Arial"/>
              </a:rPr>
              <a:t>RevCom conditional submittal</a:t>
            </a:r>
          </a:p>
        </p:txBody>
      </p:sp>
      <p:sp>
        <p:nvSpPr>
          <p:cNvPr id="2" name="Foliennummernplatzhalter 3">
            <a:extLst>
              <a:ext uri="{FF2B5EF4-FFF2-40B4-BE49-F238E27FC236}">
                <a16:creationId xmlns:a16="http://schemas.microsoft.com/office/drawing/2014/main" id="{23670B7F-D878-C1CD-7D10-10780233BDFB}"/>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900" y="266921"/>
            <a:ext cx="7772400" cy="1066800"/>
          </a:xfrm>
        </p:spPr>
        <p:txBody>
          <a:bodyPr/>
          <a:lstStyle/>
          <a:p>
            <a:r>
              <a:rPr lang="en-US" dirty="0"/>
              <a:t>CLOSING REPORT</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a:buFontTx/>
              <a:buChar char="-"/>
            </a:pPr>
            <a:r>
              <a:rPr lang="en-US" sz="2800" dirty="0"/>
              <a:t>2 meetings</a:t>
            </a:r>
          </a:p>
          <a:p>
            <a:pPr>
              <a:buFontTx/>
              <a:buChar char="-"/>
            </a:pPr>
            <a:r>
              <a:rPr lang="en-US" sz="2800" dirty="0"/>
              <a:t>Resolved Comments from SA Ballot Recirculation 3</a:t>
            </a:r>
          </a:p>
          <a:p>
            <a:pPr>
              <a:buFontTx/>
              <a:buChar char="-"/>
            </a:pPr>
            <a:r>
              <a:rPr lang="en-US" sz="2800" dirty="0"/>
              <a:t>Generated LMSC Package for Conditional Submission to </a:t>
            </a:r>
            <a:r>
              <a:rPr lang="en-US" sz="2800" dirty="0" err="1"/>
              <a:t>Revcom</a:t>
            </a:r>
            <a:endParaRPr lang="en-US" sz="2800" dirty="0"/>
          </a:p>
          <a:p>
            <a:pPr>
              <a:buFontTx/>
              <a:buChar char="-"/>
            </a:pPr>
            <a:r>
              <a:rPr lang="en-US" sz="2800" dirty="0"/>
              <a:t>Passed all Task Group Motions for Recirculation of Draft 07 </a:t>
            </a:r>
          </a:p>
          <a:p>
            <a:pPr>
              <a:buFontTx/>
              <a:buChar char="-"/>
            </a:pPr>
            <a:r>
              <a:rPr lang="en-US" sz="2800" dirty="0"/>
              <a:t>Working Group motions completed for Recirc and CRG</a:t>
            </a:r>
          </a:p>
          <a:p>
            <a:pPr>
              <a:buFontTx/>
              <a:buChar char="-"/>
            </a:pPr>
            <a:r>
              <a:rPr lang="en-US" sz="2800" dirty="0"/>
              <a:t>Motion for Conditional Submission to LMSC of Draft 7 to </a:t>
            </a:r>
            <a:r>
              <a:rPr lang="en-US" sz="2800" dirty="0" err="1"/>
              <a:t>Revcom</a:t>
            </a:r>
            <a:endParaRPr lang="en-US" sz="2800" dirty="0"/>
          </a:p>
          <a:p>
            <a:pPr>
              <a:buFontTx/>
              <a:buChar char="-"/>
            </a:pPr>
            <a:endParaRPr lang="en-US" sz="2800" dirty="0"/>
          </a:p>
          <a:p>
            <a:pPr>
              <a:buFontTx/>
              <a:buChar char="-"/>
            </a:pPr>
            <a:endParaRPr lang="en-US" sz="2800" dirty="0"/>
          </a:p>
          <a:p>
            <a:pPr>
              <a:buFontTx/>
              <a:buChar char="-"/>
            </a:pPr>
            <a:endParaRPr lang="en-US" sz="2800" dirty="0"/>
          </a:p>
          <a:p>
            <a:pPr>
              <a:buFontTx/>
              <a:buChar char="-"/>
            </a:pPr>
            <a:endParaRPr lang="en-US" sz="28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61</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4823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900" y="266921"/>
            <a:ext cx="7772400" cy="1066800"/>
          </a:xfrm>
        </p:spPr>
        <p:txBody>
          <a:bodyPr/>
          <a:lstStyle/>
          <a:p>
            <a:r>
              <a:rPr lang="en-US" dirty="0"/>
              <a:t>CLOSING REPORT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a:buFontTx/>
              <a:buChar char="-"/>
            </a:pPr>
            <a:endParaRPr lang="en-US" sz="2800" dirty="0"/>
          </a:p>
          <a:p>
            <a:pPr>
              <a:buFontTx/>
              <a:buChar char="-"/>
            </a:pPr>
            <a:r>
              <a:rPr lang="en-US" sz="2800" dirty="0"/>
              <a:t>Updated All documents </a:t>
            </a:r>
          </a:p>
          <a:p>
            <a:pPr lvl="1">
              <a:buFontTx/>
              <a:buChar char="-"/>
            </a:pPr>
            <a:r>
              <a:rPr lang="en-US" sz="2400" dirty="0"/>
              <a:t>P802.15.4me – d07</a:t>
            </a:r>
          </a:p>
          <a:p>
            <a:pPr lvl="1">
              <a:buFontTx/>
              <a:buChar char="-"/>
            </a:pPr>
            <a:r>
              <a:rPr lang="en-US" sz="2400" dirty="0"/>
              <a:t>SA BALLOT COMMENTS – DCN 15-23-0341-08-04me</a:t>
            </a:r>
          </a:p>
          <a:p>
            <a:pPr lvl="1">
              <a:buFontTx/>
              <a:buChar char="-"/>
            </a:pPr>
            <a:r>
              <a:rPr lang="en-US" sz="2400" dirty="0"/>
              <a:t>LMSC Package  DCN 15-24-0359-06-04me</a:t>
            </a:r>
          </a:p>
          <a:p>
            <a:pPr lvl="1">
              <a:buFontTx/>
              <a:buChar char="-"/>
            </a:pPr>
            <a:r>
              <a:rPr lang="en-US" sz="2400" dirty="0"/>
              <a:t>UNSATISFIED Comments  DCN 15-24-0374-02-04me</a:t>
            </a:r>
          </a:p>
          <a:p>
            <a:pPr lvl="1">
              <a:buFontTx/>
              <a:buChar char="-"/>
            </a:pPr>
            <a:r>
              <a:rPr lang="en-US" sz="2400" dirty="0"/>
              <a:t>Minutes DCN 15-24-0390-00-04me</a:t>
            </a:r>
            <a:endParaRPr lang="en-US" dirty="0"/>
          </a:p>
          <a:p>
            <a:pPr marL="0" indent="0">
              <a:buNone/>
            </a:pPr>
            <a:endParaRPr lang="en-US" sz="2800" dirty="0"/>
          </a:p>
          <a:p>
            <a:pPr>
              <a:buFontTx/>
              <a:buChar char="-"/>
            </a:pPr>
            <a:endParaRPr lang="en-US" sz="28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62</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81861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63C3-0D1C-AA46-A17A-C3830B10FD06}"/>
              </a:ext>
            </a:extLst>
          </p:cNvPr>
          <p:cNvSpPr>
            <a:spLocks noGrp="1"/>
          </p:cNvSpPr>
          <p:nvPr>
            <p:ph type="title" idx="4294967295"/>
          </p:nvPr>
        </p:nvSpPr>
        <p:spPr>
          <a:xfrm>
            <a:off x="723900" y="266921"/>
            <a:ext cx="7772400" cy="1066800"/>
          </a:xfrm>
        </p:spPr>
        <p:txBody>
          <a:bodyPr/>
          <a:lstStyle/>
          <a:p>
            <a:r>
              <a:rPr lang="en-US" dirty="0"/>
              <a:t>CLOSING REPORT </a:t>
            </a:r>
          </a:p>
        </p:txBody>
      </p:sp>
      <p:sp>
        <p:nvSpPr>
          <p:cNvPr id="3" name="Content Placeholder 2">
            <a:extLst>
              <a:ext uri="{FF2B5EF4-FFF2-40B4-BE49-F238E27FC236}">
                <a16:creationId xmlns:a16="http://schemas.microsoft.com/office/drawing/2014/main" id="{013A6DFD-44CA-5E41-B856-D1F1ED547912}"/>
              </a:ext>
            </a:extLst>
          </p:cNvPr>
          <p:cNvSpPr>
            <a:spLocks noGrp="1"/>
          </p:cNvSpPr>
          <p:nvPr>
            <p:ph idx="1"/>
          </p:nvPr>
        </p:nvSpPr>
        <p:spPr>
          <a:xfrm>
            <a:off x="681318" y="1219200"/>
            <a:ext cx="7772400" cy="4572000"/>
          </a:xfrm>
        </p:spPr>
        <p:txBody>
          <a:bodyPr/>
          <a:lstStyle/>
          <a:p>
            <a:pPr>
              <a:buFontTx/>
              <a:buChar char="-"/>
            </a:pPr>
            <a:r>
              <a:rPr lang="en-US" sz="2800" dirty="0"/>
              <a:t>4th Recirc started July 17 – Closes July 27th</a:t>
            </a:r>
          </a:p>
          <a:p>
            <a:pPr>
              <a:buFontTx/>
              <a:buChar char="-"/>
            </a:pPr>
            <a:r>
              <a:rPr lang="en-US" sz="2800" dirty="0"/>
              <a:t>CRG Set for Aug 2, 2024</a:t>
            </a:r>
          </a:p>
          <a:p>
            <a:pPr>
              <a:buFontTx/>
              <a:buChar char="-"/>
            </a:pPr>
            <a:r>
              <a:rPr lang="en-US" sz="2800" dirty="0"/>
              <a:t>Conditional LMSC Approval to move to </a:t>
            </a:r>
            <a:r>
              <a:rPr lang="en-US" sz="2800" dirty="0" err="1"/>
              <a:t>Revcom</a:t>
            </a:r>
            <a:r>
              <a:rPr lang="en-US" sz="2800" dirty="0"/>
              <a:t> drafted</a:t>
            </a:r>
          </a:p>
          <a:p>
            <a:pPr>
              <a:buFontTx/>
              <a:buChar char="-"/>
            </a:pPr>
            <a:r>
              <a:rPr lang="en-US" sz="2800" dirty="0"/>
              <a:t>Timeline Updated</a:t>
            </a:r>
          </a:p>
          <a:p>
            <a:pPr>
              <a:buFontTx/>
              <a:buChar char="-"/>
            </a:pPr>
            <a:r>
              <a:rPr lang="en-US" sz="2800" dirty="0"/>
              <a:t>Checklist Updated DCN 15-23-0400-09-04me</a:t>
            </a:r>
          </a:p>
          <a:p>
            <a:pPr>
              <a:buFontTx/>
              <a:buChar char="-"/>
            </a:pPr>
            <a:r>
              <a:rPr lang="en-US" sz="2800" dirty="0"/>
              <a:t>Draft Agenda for September DCN 15-24-399-00-04me</a:t>
            </a:r>
          </a:p>
          <a:p>
            <a:pPr>
              <a:buFontTx/>
              <a:buChar char="-"/>
            </a:pPr>
            <a:endParaRPr lang="en-US" sz="2800" dirty="0"/>
          </a:p>
          <a:p>
            <a:pPr>
              <a:buFontTx/>
              <a:buChar char="-"/>
            </a:pPr>
            <a:endParaRPr lang="en-US" sz="2800" dirty="0"/>
          </a:p>
          <a:p>
            <a:pPr>
              <a:buFontTx/>
              <a:buChar char="-"/>
            </a:pPr>
            <a:endParaRPr lang="en-US" sz="2800" dirty="0"/>
          </a:p>
        </p:txBody>
      </p:sp>
      <p:sp>
        <p:nvSpPr>
          <p:cNvPr id="6" name="Slide Number Placeholder 5">
            <a:extLst>
              <a:ext uri="{FF2B5EF4-FFF2-40B4-BE49-F238E27FC236}">
                <a16:creationId xmlns:a16="http://schemas.microsoft.com/office/drawing/2014/main" id="{9D86687F-9C2F-5E4E-BBE4-0B8AB65F7D7C}"/>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63</a:t>
            </a:fld>
            <a:endParaRPr lang="en-US" altLang="en-US"/>
          </a:p>
        </p:txBody>
      </p:sp>
      <p:sp>
        <p:nvSpPr>
          <p:cNvPr id="4" name="Rectangle 2">
            <a:extLst>
              <a:ext uri="{FF2B5EF4-FFF2-40B4-BE49-F238E27FC236}">
                <a16:creationId xmlns:a16="http://schemas.microsoft.com/office/drawing/2014/main" id="{D7DE76A3-8B3F-EA47-A089-AEF241A37A6C}"/>
              </a:ext>
            </a:extLst>
          </p:cNvPr>
          <p:cNvSpPr>
            <a:spLocks noChangeArrowheads="1"/>
          </p:cNvSpPr>
          <p:nvPr/>
        </p:nvSpPr>
        <p:spPr bwMode="auto">
          <a:xfrm>
            <a:off x="-1752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77829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53"/>
          <p:cNvSpPr/>
          <p:nvPr/>
        </p:nvSpPr>
        <p:spPr>
          <a:xfrm>
            <a:off x="457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b="0" i="1" strike="noStrike" spc="-1" dirty="0">
                <a:solidFill>
                  <a:srgbClr val="000000"/>
                </a:solidFill>
                <a:latin typeface="Arial"/>
                <a:ea typeface="DejaVu Sans"/>
              </a:rPr>
              <a:t>Motion: Move that 802.15 WG start a Standards Association Recirculation Ballot of document P802.15.</a:t>
            </a:r>
            <a:r>
              <a:rPr lang="en-US" sz="2000" i="1" spc="-1" dirty="0">
                <a:solidFill>
                  <a:srgbClr val="000000"/>
                </a:solidFill>
                <a:latin typeface="Arial"/>
                <a:ea typeface="DejaVu Sans"/>
              </a:rPr>
              <a:t>04me-D07</a:t>
            </a:r>
            <a:r>
              <a:rPr lang="en-US" sz="2000" b="0" i="1" strike="noStrike" spc="-1" dirty="0">
                <a:solidFill>
                  <a:srgbClr val="000000"/>
                </a:solidFill>
                <a:latin typeface="Arial"/>
                <a:ea typeface="DejaVu Sans"/>
              </a:rPr>
              <a:t>.</a:t>
            </a: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Moved by: Gary Stuebing</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Seconded by: Phil Beecher</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Result: </a:t>
            </a:r>
            <a:endParaRPr lang="en-US" sz="2000" b="0" strike="noStrike" spc="-1" dirty="0">
              <a:solidFill>
                <a:srgbClr val="000000"/>
              </a:solidFill>
              <a:latin typeface="Arial"/>
            </a:endParaRPr>
          </a:p>
        </p:txBody>
      </p:sp>
      <p:sp>
        <p:nvSpPr>
          <p:cNvPr id="110" name="PlaceHolder 1"/>
          <p:cNvSpPr>
            <a:spLocks noGrp="1"/>
          </p:cNvSpPr>
          <p:nvPr>
            <p:ph type="title"/>
          </p:nvPr>
        </p:nvSpPr>
        <p:spPr>
          <a:xfrm>
            <a:off x="228600" y="777600"/>
            <a:ext cx="8686800" cy="1144800"/>
          </a:xfrm>
          <a:prstGeom prst="rect">
            <a:avLst/>
          </a:prstGeom>
          <a:noFill/>
          <a:ln w="0">
            <a:noFill/>
          </a:ln>
        </p:spPr>
        <p:txBody>
          <a:bodyPr lIns="0" tIns="0" rIns="0" bIns="0" anchor="ctr">
            <a:noAutofit/>
          </a:bodyPr>
          <a:lstStyle/>
          <a:p>
            <a:pPr indent="0" algn="ctr">
              <a:buNone/>
            </a:pPr>
            <a:r>
              <a:rPr lang="en-US" sz="4000" b="0" strike="noStrike" spc="-1" dirty="0">
                <a:solidFill>
                  <a:srgbClr val="000000"/>
                </a:solidFill>
                <a:latin typeface="Arial"/>
              </a:rPr>
              <a:t>WG motion:</a:t>
            </a:r>
            <a:br>
              <a:rPr sz="4000" dirty="0"/>
            </a:br>
            <a:r>
              <a:rPr lang="en-US" sz="4000" b="0" strike="noStrike" spc="-1" dirty="0">
                <a:solidFill>
                  <a:srgbClr val="000000"/>
                </a:solidFill>
                <a:latin typeface="Arial"/>
              </a:rPr>
              <a:t>Draft is ready for SB recirc</a:t>
            </a:r>
          </a:p>
        </p:txBody>
      </p:sp>
      <p:sp>
        <p:nvSpPr>
          <p:cNvPr id="2" name="Foliennummernplatzhalter 3">
            <a:extLst>
              <a:ext uri="{FF2B5EF4-FFF2-40B4-BE49-F238E27FC236}">
                <a16:creationId xmlns:a16="http://schemas.microsoft.com/office/drawing/2014/main" id="{47E2D5D0-8C4D-CBFF-B3C6-C81C6869798C}"/>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61"/>
          <p:cNvSpPr/>
          <p:nvPr/>
        </p:nvSpPr>
        <p:spPr>
          <a:xfrm>
            <a:off x="457200" y="2180520"/>
            <a:ext cx="8226000" cy="3973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b="0" i="1" strike="noStrike" spc="-1">
                <a:solidFill>
                  <a:srgbClr val="000000"/>
                </a:solidFill>
                <a:latin typeface="Arial"/>
                <a:ea typeface="DejaVu Sans"/>
              </a:rPr>
              <a:t>Move that 802.15 WG requests conditional approval from the IEEE 802 LMSC to submit  to submit P802.15.4me-D07 (or current revision) to RevCom.</a:t>
            </a:r>
          </a:p>
          <a:p>
            <a:pPr>
              <a:lnSpc>
                <a:spcPct val="100000"/>
              </a:lnSpc>
            </a:pPr>
            <a:endParaRPr lang="en-US" sz="2000" b="0" i="1" strike="noStrike" spc="-1" dirty="0">
              <a:solidFill>
                <a:srgbClr val="000000"/>
              </a:solidFill>
              <a:latin typeface="Arial"/>
              <a:ea typeface="DejaVu Sans"/>
            </a:endParaRPr>
          </a:p>
          <a:p>
            <a:pPr>
              <a:lnSpc>
                <a:spcPct val="100000"/>
              </a:lnSpc>
            </a:pPr>
            <a:r>
              <a:rPr lang="en-US" sz="2000" b="0" i="1" strike="noStrike" spc="-1" dirty="0">
                <a:solidFill>
                  <a:srgbClr val="000000"/>
                </a:solidFill>
                <a:latin typeface="Arial"/>
                <a:ea typeface="DejaVu Sans"/>
              </a:rPr>
              <a:t>Moved by: Gary Stuebing</a:t>
            </a:r>
          </a:p>
          <a:p>
            <a:pPr>
              <a:lnSpc>
                <a:spcPct val="100000"/>
              </a:lnSpc>
            </a:pPr>
            <a:r>
              <a:rPr lang="en-US" sz="2000" b="0" i="1" strike="noStrike" spc="-1" dirty="0">
                <a:solidFill>
                  <a:srgbClr val="000000"/>
                </a:solidFill>
                <a:latin typeface="Arial"/>
                <a:ea typeface="DejaVu Sans"/>
              </a:rPr>
              <a:t>Seconded by: Phil Beecher</a:t>
            </a:r>
          </a:p>
          <a:p>
            <a:pPr>
              <a:lnSpc>
                <a:spcPct val="100000"/>
              </a:lnSpc>
            </a:pPr>
            <a:r>
              <a:rPr lang="en-US" sz="2000" b="0" i="1" strike="noStrike" spc="-1" dirty="0">
                <a:solidFill>
                  <a:srgbClr val="000000"/>
                </a:solidFill>
                <a:latin typeface="Arial"/>
                <a:ea typeface="DejaVu Sans"/>
              </a:rPr>
              <a:t>Result:</a:t>
            </a:r>
            <a:endParaRPr lang="en-US" sz="2000" b="0" strike="noStrike" spc="-1" dirty="0">
              <a:solidFill>
                <a:srgbClr val="000000"/>
              </a:solidFill>
              <a:latin typeface="Arial"/>
            </a:endParaRPr>
          </a:p>
        </p:txBody>
      </p:sp>
      <p:sp>
        <p:nvSpPr>
          <p:cNvPr id="119" name="PlaceHolder 1"/>
          <p:cNvSpPr>
            <a:spLocks noGrp="1"/>
          </p:cNvSpPr>
          <p:nvPr>
            <p:ph type="title"/>
          </p:nvPr>
        </p:nvSpPr>
        <p:spPr>
          <a:xfrm>
            <a:off x="228600" y="777600"/>
            <a:ext cx="8686800" cy="1144800"/>
          </a:xfrm>
          <a:prstGeom prst="rect">
            <a:avLst/>
          </a:prstGeom>
          <a:noFill/>
          <a:ln w="0">
            <a:noFill/>
          </a:ln>
        </p:spPr>
        <p:txBody>
          <a:bodyPr lIns="0" tIns="0" rIns="0" bIns="0" anchor="ctr">
            <a:noAutofit/>
          </a:bodyPr>
          <a:lstStyle/>
          <a:p>
            <a:pPr indent="0" algn="ctr">
              <a:buNone/>
            </a:pPr>
            <a:r>
              <a:rPr lang="en-US" sz="4000" b="0" strike="noStrike" spc="-1">
                <a:solidFill>
                  <a:srgbClr val="000000"/>
                </a:solidFill>
                <a:latin typeface="Arial"/>
              </a:rPr>
              <a:t>WG motion:</a:t>
            </a:r>
            <a:br>
              <a:rPr sz="4000"/>
            </a:br>
            <a:r>
              <a:rPr lang="en-US" sz="4000" b="0" strike="noStrike" spc="-1">
                <a:solidFill>
                  <a:srgbClr val="000000"/>
                </a:solidFill>
                <a:latin typeface="Arial"/>
              </a:rPr>
              <a:t>RevCom conditional submittal</a:t>
            </a:r>
          </a:p>
        </p:txBody>
      </p:sp>
      <p:sp>
        <p:nvSpPr>
          <p:cNvPr id="2" name="Foliennummernplatzhalter 3">
            <a:extLst>
              <a:ext uri="{FF2B5EF4-FFF2-40B4-BE49-F238E27FC236}">
                <a16:creationId xmlns:a16="http://schemas.microsoft.com/office/drawing/2014/main" id="{9C6C265B-0FA2-3C6F-ED74-3507E702069E}"/>
              </a:ext>
            </a:extLst>
          </p:cNvPr>
          <p:cNvSpPr>
            <a:spLocks noGrp="1"/>
          </p:cNvSpPr>
          <p:nvPr>
            <p:ph type="sldNum" sz="quarter" idx="12"/>
          </p:nvPr>
        </p:nvSpPr>
        <p:spPr>
          <a:xfrm>
            <a:off x="4344988" y="6475413"/>
            <a:ext cx="530225" cy="182562"/>
          </a:xfrm>
        </p:spPr>
        <p:txBody>
          <a:bodyPr/>
          <a:lstStyle/>
          <a:p>
            <a:r>
              <a:rPr lang="en-US" dirty="0"/>
              <a:t>Slide </a:t>
            </a:r>
            <a:fld id="{D0FF068C-9A81-4A5F-8F84-6EE3A290DD00}" type="slidenum">
              <a:rPr lang="en-US" smtClean="0"/>
              <a:pPr/>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21F1C5-52DF-6E77-6B8F-C2C2ADDE2DFE}"/>
              </a:ext>
            </a:extLst>
          </p:cNvPr>
          <p:cNvSpPr>
            <a:spLocks noGrp="1"/>
          </p:cNvSpPr>
          <p:nvPr>
            <p:ph type="sldNum" sz="quarter" idx="12"/>
          </p:nvPr>
        </p:nvSpPr>
        <p:spPr/>
        <p:txBody>
          <a:bodyPr/>
          <a:lstStyle/>
          <a:p>
            <a:r>
              <a:rPr lang="en-US" altLang="en-US"/>
              <a:t>Slide </a:t>
            </a:r>
            <a:fld id="{58152E45-916A-4842-9355-BAD8FE9287DF}" type="slidenum">
              <a:rPr lang="en-US" altLang="en-US" smtClean="0"/>
              <a:pPr/>
              <a:t>66</a:t>
            </a:fld>
            <a:endParaRPr lang="en-US" altLang="en-US"/>
          </a:p>
        </p:txBody>
      </p:sp>
      <p:sp>
        <p:nvSpPr>
          <p:cNvPr id="4" name="Title 1">
            <a:extLst>
              <a:ext uri="{FF2B5EF4-FFF2-40B4-BE49-F238E27FC236}">
                <a16:creationId xmlns:a16="http://schemas.microsoft.com/office/drawing/2014/main" id="{881B23E7-D0BD-6418-1215-2011F1C87F44}"/>
              </a:ext>
            </a:extLst>
          </p:cNvPr>
          <p:cNvSpPr>
            <a:spLocks noGrp="1"/>
          </p:cNvSpPr>
          <p:nvPr>
            <p:ph type="title"/>
          </p:nvPr>
        </p:nvSpPr>
        <p:spPr/>
        <p:txBody>
          <a:bodyPr/>
          <a:lstStyle/>
          <a:p>
            <a:r>
              <a:rPr lang="en-US" sz="3600" b="0" strike="noStrike" spc="-1" dirty="0">
                <a:solidFill>
                  <a:srgbClr val="000000"/>
                </a:solidFill>
                <a:latin typeface="Arial"/>
              </a:rPr>
              <a:t>WG motion:</a:t>
            </a:r>
            <a:br>
              <a:rPr lang="en-US" sz="3600" dirty="0"/>
            </a:br>
            <a:r>
              <a:rPr lang="en-US" sz="3600" b="0" strike="noStrike" spc="-1" dirty="0">
                <a:solidFill>
                  <a:srgbClr val="000000"/>
                </a:solidFill>
                <a:latin typeface="Arial"/>
              </a:rPr>
              <a:t>CRG formation for SA ballot</a:t>
            </a:r>
            <a:endParaRPr lang="en-US" dirty="0"/>
          </a:p>
        </p:txBody>
      </p:sp>
      <p:sp>
        <p:nvSpPr>
          <p:cNvPr id="5" name="TextBox 4">
            <a:extLst>
              <a:ext uri="{FF2B5EF4-FFF2-40B4-BE49-F238E27FC236}">
                <a16:creationId xmlns:a16="http://schemas.microsoft.com/office/drawing/2014/main" id="{23E15ABA-015C-E367-EF5E-61E1AB2C0772}"/>
              </a:ext>
            </a:extLst>
          </p:cNvPr>
          <p:cNvSpPr txBox="1"/>
          <p:nvPr/>
        </p:nvSpPr>
        <p:spPr>
          <a:xfrm>
            <a:off x="838200" y="1752600"/>
            <a:ext cx="7772400" cy="4708981"/>
          </a:xfrm>
          <a:prstGeom prst="rect">
            <a:avLst/>
          </a:prstGeom>
          <a:noFill/>
        </p:spPr>
        <p:txBody>
          <a:bodyPr wrap="square">
            <a:spAutoFit/>
          </a:bodyPr>
          <a:lstStyle/>
          <a:p>
            <a:pPr>
              <a:lnSpc>
                <a:spcPct val="100000"/>
              </a:lnSpc>
            </a:pPr>
            <a:r>
              <a:rPr lang="en-US" sz="2000" b="0" i="1" strike="noStrike" spc="-1" dirty="0">
                <a:solidFill>
                  <a:srgbClr val="000000"/>
                </a:solidFill>
                <a:latin typeface="Arial"/>
                <a:ea typeface="DejaVu Sans"/>
              </a:rPr>
              <a:t>Move that 802.15 WG approve the formation of a Comment Resolution Group (CRG) for the Standards Association balloting of the P802.15.</a:t>
            </a:r>
            <a:r>
              <a:rPr lang="en-US" sz="2000" i="1" spc="-1" dirty="0">
                <a:solidFill>
                  <a:srgbClr val="000000"/>
                </a:solidFill>
                <a:latin typeface="Arial"/>
                <a:ea typeface="DejaVu Sans"/>
              </a:rPr>
              <a:t>4me</a:t>
            </a:r>
            <a:r>
              <a:rPr lang="en-US" sz="2000" b="0" i="1" strike="noStrike" spc="-1" dirty="0">
                <a:solidFill>
                  <a:srgbClr val="000000"/>
                </a:solidFill>
                <a:latin typeface="Arial"/>
                <a:ea typeface="DejaVu Sans"/>
              </a:rPr>
              <a:t>_D03 with the following membership: Gary Stuebing(Chair), </a:t>
            </a:r>
            <a:r>
              <a:rPr lang="en-US" sz="2000" i="1" spc="-1" dirty="0">
                <a:solidFill>
                  <a:srgbClr val="000000"/>
                </a:solidFill>
                <a:latin typeface="Arial"/>
                <a:ea typeface="DejaVu Sans"/>
              </a:rPr>
              <a:t>Alex Krebs</a:t>
            </a:r>
            <a:r>
              <a:rPr lang="en-US" sz="2000" b="0" i="1" strike="noStrike" spc="-1" dirty="0">
                <a:solidFill>
                  <a:srgbClr val="000000"/>
                </a:solidFill>
                <a:latin typeface="Arial"/>
                <a:ea typeface="DejaVu Sans"/>
              </a:rPr>
              <a:t>, Ann Krieger, Ben Rolfe, Phil Beecher, Billy Verso. The 802.15.</a:t>
            </a:r>
            <a:r>
              <a:rPr lang="en-US" sz="2000" i="1" spc="-1" dirty="0">
                <a:solidFill>
                  <a:srgbClr val="000000"/>
                </a:solidFill>
                <a:latin typeface="Arial"/>
                <a:ea typeface="DejaVu Sans"/>
              </a:rPr>
              <a:t>4me</a:t>
            </a:r>
            <a:r>
              <a:rPr lang="en-US" sz="2000" b="0" i="1" strike="noStrike" spc="-1" dirty="0">
                <a:solidFill>
                  <a:srgbClr val="000000"/>
                </a:solidFill>
                <a:latin typeface="Arial"/>
                <a:ea typeface="DejaVu Sans"/>
              </a:rPr>
              <a:t>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Moved by: Gary Stuebing</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Seconded by: Phil Beecher</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Result: </a:t>
            </a:r>
            <a:endParaRPr lang="en-US" sz="2000" b="0" strike="noStrike" spc="-1" dirty="0">
              <a:solidFill>
                <a:srgbClr val="000000"/>
              </a:solidFill>
              <a:latin typeface="Arial"/>
            </a:endParaRPr>
          </a:p>
        </p:txBody>
      </p:sp>
    </p:spTree>
    <p:extLst>
      <p:ext uri="{BB962C8B-B14F-4D97-AF65-F5344CB8AC3E}">
        <p14:creationId xmlns:p14="http://schemas.microsoft.com/office/powerpoint/2010/main" val="2594854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9516A2-CF63-EDF1-E9B4-AAC07969E37A}"/>
              </a:ext>
            </a:extLst>
          </p:cNvPr>
          <p:cNvSpPr>
            <a:spLocks noGrp="1"/>
          </p:cNvSpPr>
          <p:nvPr>
            <p:ph idx="1"/>
          </p:nvPr>
        </p:nvSpPr>
        <p:spPr>
          <a:xfrm>
            <a:off x="685800" y="1355310"/>
            <a:ext cx="7772400" cy="4114800"/>
          </a:xfrm>
        </p:spPr>
        <p:txBody>
          <a:bodyPr/>
          <a:lstStyle/>
          <a:p>
            <a:r>
              <a:rPr lang="en-US" sz="2000" dirty="0"/>
              <a:t>Jul/24 – Conditional Submission to </a:t>
            </a:r>
            <a:r>
              <a:rPr lang="en-US" sz="2000" dirty="0" err="1"/>
              <a:t>Revcom</a:t>
            </a:r>
            <a:endParaRPr lang="en-US" sz="2000" dirty="0"/>
          </a:p>
          <a:p>
            <a:pPr marL="0" indent="0">
              <a:buNone/>
            </a:pPr>
            <a:endParaRPr lang="en-US" sz="2000" dirty="0"/>
          </a:p>
          <a:p>
            <a:endParaRPr lang="en-US" dirty="0"/>
          </a:p>
        </p:txBody>
      </p:sp>
      <p:sp>
        <p:nvSpPr>
          <p:cNvPr id="3" name="Slide Number Placeholder 2">
            <a:extLst>
              <a:ext uri="{FF2B5EF4-FFF2-40B4-BE49-F238E27FC236}">
                <a16:creationId xmlns:a16="http://schemas.microsoft.com/office/drawing/2014/main" id="{A8190534-3624-E059-6343-FB188EC8F971}"/>
              </a:ext>
            </a:extLst>
          </p:cNvPr>
          <p:cNvSpPr>
            <a:spLocks noGrp="1"/>
          </p:cNvSpPr>
          <p:nvPr>
            <p:ph type="sldNum" sz="quarter" idx="12"/>
          </p:nvPr>
        </p:nvSpPr>
        <p:spPr/>
        <p:txBody>
          <a:bodyPr/>
          <a:lstStyle/>
          <a:p>
            <a:r>
              <a:rPr lang="en-US" altLang="en-US"/>
              <a:t>Slide </a:t>
            </a:r>
            <a:fld id="{D4132CD9-BA9C-914B-A325-EA338A619694}" type="slidenum">
              <a:rPr lang="en-US" altLang="en-US" smtClean="0"/>
              <a:pPr/>
              <a:t>67</a:t>
            </a:fld>
            <a:endParaRPr lang="en-US" altLang="en-US"/>
          </a:p>
        </p:txBody>
      </p:sp>
      <p:sp>
        <p:nvSpPr>
          <p:cNvPr id="4" name="Title 1">
            <a:extLst>
              <a:ext uri="{FF2B5EF4-FFF2-40B4-BE49-F238E27FC236}">
                <a16:creationId xmlns:a16="http://schemas.microsoft.com/office/drawing/2014/main" id="{60AEDFFC-F93F-7672-7411-F1ACF06C34FE}"/>
              </a:ext>
            </a:extLst>
          </p:cNvPr>
          <p:cNvSpPr txBox="1">
            <a:spLocks/>
          </p:cNvSpPr>
          <p:nvPr/>
        </p:nvSpPr>
        <p:spPr bwMode="auto">
          <a:xfrm>
            <a:off x="723900" y="272744"/>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US" dirty="0"/>
              <a:t>Draft Timeline </a:t>
            </a:r>
          </a:p>
        </p:txBody>
      </p:sp>
    </p:spTree>
    <p:extLst>
      <p:ext uri="{BB962C8B-B14F-4D97-AF65-F5344CB8AC3E}">
        <p14:creationId xmlns:p14="http://schemas.microsoft.com/office/powerpoint/2010/main" val="2303086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TG6ma (BAN/VAN)</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68</a:t>
            </a:fld>
            <a:endParaRPr lang="en-US" dirty="0"/>
          </a:p>
        </p:txBody>
      </p:sp>
    </p:spTree>
    <p:extLst>
      <p:ext uri="{BB962C8B-B14F-4D97-AF65-F5344CB8AC3E}">
        <p14:creationId xmlns:p14="http://schemas.microsoft.com/office/powerpoint/2010/main" val="19562903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607473"/>
            <a:ext cx="8824450" cy="5206793"/>
          </a:xfrm>
        </p:spPr>
        <p:txBody>
          <a:bodyPr/>
          <a:lstStyle/>
          <a:p>
            <a:pPr marL="0" indent="0">
              <a:lnSpc>
                <a:spcPts val="18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800"/>
              </a:lnSpc>
              <a:buNone/>
            </a:pPr>
            <a:r>
              <a:rPr lang="en-US" altLang="ja-JP" sz="1800" b="1" dirty="0"/>
              <a:t>Action:  </a:t>
            </a:r>
          </a:p>
          <a:p>
            <a:pPr marL="0" indent="0">
              <a:lnSpc>
                <a:spcPts val="1800"/>
              </a:lnSpc>
              <a:buNone/>
            </a:pPr>
            <a:r>
              <a:rPr lang="en-US" altLang="ja-JP" sz="1800" dirty="0">
                <a:solidFill>
                  <a:srgbClr val="FF0000"/>
                </a:solidFill>
                <a:highlight>
                  <a:srgbClr val="FFFF00"/>
                </a:highlight>
              </a:rPr>
              <a:t>•Update draft#2.3 of Draft Proposals for Pre-Ballot</a:t>
            </a:r>
          </a:p>
          <a:p>
            <a:pPr marL="0" indent="0">
              <a:lnSpc>
                <a:spcPts val="1800"/>
              </a:lnSpc>
              <a:buNone/>
            </a:pPr>
            <a:r>
              <a:rPr lang="en-US" altLang="ja-JP" sz="1800" dirty="0">
                <a:solidFill>
                  <a:srgbClr val="FF0000"/>
                </a:solidFill>
                <a:highlight>
                  <a:srgbClr val="FFFF00"/>
                </a:highlight>
              </a:rPr>
              <a:t>•Comment resolution for draft#2.3</a:t>
            </a:r>
          </a:p>
          <a:p>
            <a:pPr marL="0" indent="0">
              <a:lnSpc>
                <a:spcPts val="1800"/>
              </a:lnSpc>
              <a:buNone/>
            </a:pPr>
            <a:r>
              <a:rPr lang="en-US" altLang="ja-JP" sz="1800" dirty="0">
                <a:solidFill>
                  <a:srgbClr val="FF0000"/>
                </a:solidFill>
                <a:highlight>
                  <a:srgbClr val="FFFF00"/>
                </a:highlight>
              </a:rPr>
              <a:t>•Necessary documentation for Letter Ballot such as Coexistence Assurance Document, </a:t>
            </a:r>
            <a:r>
              <a:rPr lang="en-US" altLang="ja-JP" sz="1800" dirty="0" err="1">
                <a:solidFill>
                  <a:srgbClr val="FF0000"/>
                </a:solidFill>
                <a:highlight>
                  <a:srgbClr val="FFFF00"/>
                </a:highlight>
              </a:rPr>
              <a:t>Progess</a:t>
            </a:r>
            <a:r>
              <a:rPr lang="en-US" altLang="ja-JP" sz="1800" dirty="0">
                <a:solidFill>
                  <a:srgbClr val="FF0000"/>
                </a:solidFill>
                <a:highlight>
                  <a:srgbClr val="FFFF00"/>
                </a:highlight>
              </a:rPr>
              <a:t> Report,  Project Task List</a:t>
            </a:r>
          </a:p>
          <a:p>
            <a:pPr marL="0" indent="0">
              <a:lnSpc>
                <a:spcPts val="1800"/>
              </a:lnSpc>
              <a:buNone/>
            </a:pPr>
            <a:r>
              <a:rPr lang="en-US" altLang="ja-JP" sz="1800" dirty="0">
                <a:solidFill>
                  <a:srgbClr val="FF0000"/>
                </a:solidFill>
                <a:highlight>
                  <a:srgbClr val="FFFF00"/>
                </a:highlight>
              </a:rPr>
              <a:t>•Performance Evaluation of Technologies in PHY; Channel Coding According to 8 QoS Levels of Packets and  Coexistence Levels, Interference Mitigation, etc.  </a:t>
            </a:r>
          </a:p>
          <a:p>
            <a:pPr marL="0" indent="0">
              <a:lnSpc>
                <a:spcPts val="1800"/>
              </a:lnSpc>
              <a:buNone/>
            </a:pPr>
            <a:r>
              <a:rPr lang="en-US" altLang="ja-JP" sz="1800" dirty="0">
                <a:solidFill>
                  <a:srgbClr val="FF0000"/>
                </a:solidFill>
                <a:highlight>
                  <a:srgbClr val="FFFF00"/>
                </a:highlight>
              </a:rPr>
              <a:t>•Performance Evaluation of Technologies in MAC; Channel Management, CCA, Hybrid Contention Free/Access Protocol According to 8 </a:t>
            </a:r>
            <a:r>
              <a:rPr lang="en-US" altLang="ja-JP" sz="1800" dirty="0" err="1">
                <a:solidFill>
                  <a:srgbClr val="FF0000"/>
                </a:solidFill>
                <a:highlight>
                  <a:srgbClr val="FFFF00"/>
                </a:highlight>
              </a:rPr>
              <a:t>QoSs</a:t>
            </a:r>
            <a:r>
              <a:rPr lang="en-US" altLang="ja-JP" sz="1800" dirty="0">
                <a:solidFill>
                  <a:srgbClr val="FF0000"/>
                </a:solidFill>
                <a:highlight>
                  <a:srgbClr val="FFFF00"/>
                </a:highlight>
              </a:rPr>
              <a:t> and Coexistences.</a:t>
            </a:r>
          </a:p>
          <a:p>
            <a:pPr marL="0" indent="0">
              <a:lnSpc>
                <a:spcPts val="1800"/>
              </a:lnSpc>
              <a:buNone/>
            </a:pPr>
            <a:r>
              <a:rPr lang="en-US" altLang="ja-JP" sz="1800" dirty="0">
                <a:solidFill>
                  <a:srgbClr val="FF0000"/>
                </a:solidFill>
                <a:highlight>
                  <a:srgbClr val="FFFF00"/>
                </a:highlight>
              </a:rPr>
              <a:t>•Harmonization or Commonality with 4ab in Coexistence and Feasible Implementation of 6ma and 4ab</a:t>
            </a:r>
          </a:p>
          <a:p>
            <a:pPr marL="0" indent="0">
              <a:lnSpc>
                <a:spcPts val="1800"/>
              </a:lnSpc>
              <a:buNone/>
            </a:pPr>
            <a:r>
              <a:rPr lang="en-US" altLang="ja-JP" sz="1800" dirty="0">
                <a:solidFill>
                  <a:srgbClr val="FF0000"/>
                </a:solidFill>
                <a:highlight>
                  <a:srgbClr val="FFFF00"/>
                </a:highlight>
              </a:rPr>
              <a:t>•Feasibility of TSN of 802.1 in MAC</a:t>
            </a:r>
            <a:endParaRPr lang="en-US" altLang="ja-JP" sz="1800" dirty="0">
              <a:solidFill>
                <a:srgbClr val="FF0000"/>
              </a:solidFill>
            </a:endParaRPr>
          </a:p>
          <a:p>
            <a:pPr marL="0" indent="0">
              <a:lnSpc>
                <a:spcPts val="1800"/>
              </a:lnSpc>
              <a:buNone/>
            </a:pPr>
            <a:r>
              <a:rPr lang="en-US" altLang="ja-JP" sz="1800" b="1" dirty="0"/>
              <a:t>Next Things to Do</a:t>
            </a:r>
            <a:r>
              <a:rPr lang="ja-JP" altLang="en-US" sz="1800" b="1" dirty="0"/>
              <a:t>：</a:t>
            </a:r>
            <a:endParaRPr lang="en-US" altLang="ja-JP" sz="1800" b="1" dirty="0"/>
          </a:p>
          <a:p>
            <a:pPr marL="0" indent="0">
              <a:lnSpc>
                <a:spcPts val="1800"/>
              </a:lnSpc>
              <a:buNone/>
            </a:pPr>
            <a:r>
              <a:rPr lang="en-US" altLang="ja-JP" sz="1800" dirty="0">
                <a:solidFill>
                  <a:srgbClr val="FF0000"/>
                </a:solidFill>
              </a:rPr>
              <a:t>     Finalize draft#2.3 for Letter Ballot</a:t>
            </a:r>
            <a:endParaRPr lang="en-US" altLang="ja-JP" sz="1800" dirty="0"/>
          </a:p>
          <a:p>
            <a:pPr marL="0" indent="0">
              <a:lnSpc>
                <a:spcPts val="1800"/>
              </a:lnSpc>
              <a:buNone/>
            </a:pP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33452" y="790222"/>
            <a:ext cx="9139413"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69</a:t>
            </a:fld>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70</a:t>
            </a:fld>
            <a:endParaRPr lang="en-US" altLang="ja-JP" dirty="0"/>
          </a:p>
        </p:txBody>
      </p:sp>
      <p:sp>
        <p:nvSpPr>
          <p:cNvPr id="8" name="テキスト ボックス 6">
            <a:extLst>
              <a:ext uri="{FF2B5EF4-FFF2-40B4-BE49-F238E27FC236}">
                <a16:creationId xmlns:a16="http://schemas.microsoft.com/office/drawing/2014/main" id="{8A72F51C-F96A-E8B6-F87C-17E96B6A16BC}"/>
              </a:ext>
            </a:extLst>
          </p:cNvPr>
          <p:cNvSpPr txBox="1"/>
          <p:nvPr/>
        </p:nvSpPr>
        <p:spPr>
          <a:xfrm>
            <a:off x="386132" y="1115532"/>
            <a:ext cx="87578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8:00-10:00 July 16</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in </a:t>
            </a:r>
            <a:r>
              <a:rPr kumimoji="1" lang="en-US" altLang="ja-JP" sz="1200" b="1"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Montrea</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l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21:00 - 23:00 July 16(TUE)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AM2  10:30-12:30 July 16</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(TUE)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Montreal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23:30 July 16 - 01:30 July 17 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AM1    9:00-10:00 July 17</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(WED)</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Montreal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22:00 - 23:00 July 17(WED) 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RM#2</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AM1    8:00-10:00 July 18</a:t>
            </a:r>
            <a:r>
              <a:rPr kumimoji="1" lang="en-US" altLang="ja-JP" sz="1200" b="1" i="0" u="none" strike="noStrike" kern="1200" cap="none" spc="0" normalizeH="0" baseline="0" noProof="0" dirty="0">
                <a:ln>
                  <a:noFill/>
                </a:ln>
                <a:solidFill>
                  <a:prstClr val="black"/>
                </a:solidFill>
                <a:effectLst/>
                <a:highlight>
                  <a:srgbClr val="FFFF00"/>
                </a:highlight>
                <a:uLnTx/>
                <a:uFillTx/>
                <a:latin typeface="游ゴシック" panose="020F0502020204030204"/>
                <a:ea typeface="游ゴシック" panose="020B0400000000000000" pitchFamily="50" charset="-128"/>
                <a:cs typeface="+mn-cs"/>
              </a:rPr>
              <a:t>(THU)</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 Montreal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 21:00 - 23:00 July 18(THU) 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タイトル 2">
            <a:extLst>
              <a:ext uri="{FF2B5EF4-FFF2-40B4-BE49-F238E27FC236}">
                <a16:creationId xmlns:a16="http://schemas.microsoft.com/office/drawing/2014/main" id="{33008F49-A4C2-EB17-B812-2D4364E99023}"/>
              </a:ext>
            </a:extLst>
          </p:cNvPr>
          <p:cNvSpPr>
            <a:spLocks noGrp="1"/>
          </p:cNvSpPr>
          <p:nvPr>
            <p:ph type="title"/>
          </p:nvPr>
        </p:nvSpPr>
        <p:spPr>
          <a:xfrm>
            <a:off x="318974" y="618697"/>
            <a:ext cx="8566485" cy="496325"/>
          </a:xfrm>
        </p:spPr>
        <p:txBody>
          <a:bodyPr>
            <a:noAutofit/>
          </a:bodyPr>
          <a:lstStyle/>
          <a:p>
            <a:r>
              <a:rPr lang="en-US" altLang="ja-JP" sz="2400" b="1" dirty="0">
                <a:latin typeface="ＭＳ Ｐゴシック" panose="020B0600070205080204" pitchFamily="50" charset="-128"/>
                <a:ea typeface="ＭＳ Ｐゴシック" panose="020B0600070205080204" pitchFamily="50" charset="-128"/>
              </a:rPr>
              <a:t>TG15.6ma Plenary Session Schedule for 14-19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July 2024</a:t>
            </a:r>
            <a:endParaRPr kumimoji="1" lang="ja-JP" altLang="en-US" sz="2400" b="1" dirty="0">
              <a:latin typeface="ＭＳ Ｐゴシック" panose="020B0600070205080204" pitchFamily="50" charset="-128"/>
              <a:ea typeface="ＭＳ Ｐゴシック" panose="020B0600070205080204" pitchFamily="50" charset="-128"/>
            </a:endParaRPr>
          </a:p>
        </p:txBody>
      </p:sp>
      <p:pic>
        <p:nvPicPr>
          <p:cNvPr id="10" name="図 9">
            <a:extLst>
              <a:ext uri="{FF2B5EF4-FFF2-40B4-BE49-F238E27FC236}">
                <a16:creationId xmlns:a16="http://schemas.microsoft.com/office/drawing/2014/main" id="{8D11DFC6-86BC-CD94-BE0A-81CE9C1F77FC}"/>
              </a:ext>
            </a:extLst>
          </p:cNvPr>
          <p:cNvPicPr>
            <a:picLocks noChangeAspect="1"/>
          </p:cNvPicPr>
          <p:nvPr/>
        </p:nvPicPr>
        <p:blipFill>
          <a:blip r:embed="rId3"/>
          <a:stretch>
            <a:fillRect/>
          </a:stretch>
        </p:blipFill>
        <p:spPr>
          <a:xfrm>
            <a:off x="96439" y="2785533"/>
            <a:ext cx="1601127" cy="3301997"/>
          </a:xfrm>
          <a:prstGeom prst="rect">
            <a:avLst/>
          </a:prstGeom>
        </p:spPr>
      </p:pic>
      <p:pic>
        <p:nvPicPr>
          <p:cNvPr id="11" name="図 4">
            <a:extLst>
              <a:ext uri="{FF2B5EF4-FFF2-40B4-BE49-F238E27FC236}">
                <a16:creationId xmlns:a16="http://schemas.microsoft.com/office/drawing/2014/main" id="{62CD8079-B2BE-B4F5-83A8-EA1D27AA7A84}"/>
              </a:ext>
            </a:extLst>
          </p:cNvPr>
          <p:cNvPicPr>
            <a:picLocks noChangeAspect="1"/>
          </p:cNvPicPr>
          <p:nvPr/>
        </p:nvPicPr>
        <p:blipFill>
          <a:blip r:embed="rId4"/>
          <a:stretch>
            <a:fillRect/>
          </a:stretch>
        </p:blipFill>
        <p:spPr>
          <a:xfrm>
            <a:off x="1697566" y="2349837"/>
            <a:ext cx="7296309" cy="3737693"/>
          </a:xfrm>
          <a:prstGeom prst="rect">
            <a:avLst/>
          </a:prstGeom>
        </p:spPr>
      </p:pic>
    </p:spTree>
    <p:extLst>
      <p:ext uri="{BB962C8B-B14F-4D97-AF65-F5344CB8AC3E}">
        <p14:creationId xmlns:p14="http://schemas.microsoft.com/office/powerpoint/2010/main" val="21626364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71</a:t>
            </a:fld>
            <a:endParaRPr lang="en-US" altLang="ja-JP" dirty="0"/>
          </a:p>
        </p:txBody>
      </p:sp>
      <p:sp>
        <p:nvSpPr>
          <p:cNvPr id="3" name="Rectangle 3">
            <a:extLst>
              <a:ext uri="{FF2B5EF4-FFF2-40B4-BE49-F238E27FC236}">
                <a16:creationId xmlns:a16="http://schemas.microsoft.com/office/drawing/2014/main" id="{D09490AB-A35E-0AB3-988B-9D176B65952B}"/>
              </a:ext>
            </a:extLst>
          </p:cNvPr>
          <p:cNvSpPr>
            <a:spLocks noGrp="1" noChangeArrowheads="1"/>
          </p:cNvSpPr>
          <p:nvPr>
            <p:ph idx="1"/>
          </p:nvPr>
        </p:nvSpPr>
        <p:spPr>
          <a:xfrm>
            <a:off x="161324" y="1143301"/>
            <a:ext cx="9026759" cy="5517434"/>
          </a:xfrm>
          <a:ln/>
        </p:spPr>
        <p:txBody>
          <a:bodyPr>
            <a:noAutofit/>
          </a:bodyPr>
          <a:lstStyle/>
          <a:p>
            <a:pPr>
              <a:lnSpc>
                <a:spcPts val="1200"/>
              </a:lnSpc>
            </a:pPr>
            <a:r>
              <a:rPr lang="en-US" altLang="ja-JP" sz="1200" dirty="0"/>
              <a:t>TG15.6ma meeting call to order</a:t>
            </a:r>
          </a:p>
          <a:p>
            <a:pPr>
              <a:lnSpc>
                <a:spcPts val="12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doc.#15-24-0350-01-06ma </a:t>
            </a:r>
            <a:endParaRPr lang="en-US" altLang="ja-JP" sz="1200" dirty="0"/>
          </a:p>
          <a:p>
            <a:pPr>
              <a:lnSpc>
                <a:spcPts val="1200"/>
              </a:lnSpc>
            </a:pPr>
            <a:r>
              <a:rPr lang="en-US" altLang="ja-JP" sz="1200" dirty="0"/>
              <a:t>Approve last meeting minutes: TG 15.6ma Meeting Minutes for March 2024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15-24-0301-00</a:t>
            </a:r>
            <a:r>
              <a:rPr lang="en-US" altLang="ja-JP" sz="1200" dirty="0"/>
              <a:t>-06ma</a:t>
            </a:r>
          </a:p>
          <a:p>
            <a:pPr>
              <a:lnSpc>
                <a:spcPts val="1200"/>
              </a:lnSpc>
            </a:pPr>
            <a:r>
              <a:rPr lang="en-US" altLang="ja-JP" sz="1200" dirty="0"/>
              <a:t>Agenda of TG15.6ma May Meeting                                                                                              doc.#15-24-0349-07-06ma   </a:t>
            </a:r>
          </a:p>
          <a:p>
            <a:pPr>
              <a:lnSpc>
                <a:spcPts val="1200"/>
              </a:lnSpc>
            </a:pPr>
            <a:r>
              <a:rPr lang="en-US" altLang="ja-JP" sz="1200" dirty="0"/>
              <a:t>Review and Summary</a:t>
            </a:r>
          </a:p>
          <a:p>
            <a:pPr marR="0" lvl="1" indent="-228600" algn="l" defTabSz="914400" rtl="0" eaLnBrk="1" fontAlgn="base" latinLnBrk="0" hangingPunct="1">
              <a:lnSpc>
                <a:spcPts val="12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doc.#15-23-0455-03-06ma</a:t>
            </a:r>
          </a:p>
          <a:p>
            <a:pPr marR="0" lvl="1" indent="-228600" algn="l" defTabSz="914400" rtl="0" eaLnBrk="1" fontAlgn="base" latinLnBrk="0" hangingPunct="1">
              <a:lnSpc>
                <a:spcPts val="12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doc.#15-23-0557-04-06ma</a:t>
            </a:r>
          </a:p>
          <a:p>
            <a:pPr marR="0" lvl="1" indent="-228600" algn="l" defTabSz="914400" rtl="0" eaLnBrk="1" fontAlgn="base" latinLnBrk="0" hangingPunct="1">
              <a:lnSpc>
                <a:spcPts val="12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TG6ma Draft Action Items(Progress and Action Items for Draft#2.3                                   doc.#15-24-0xxx-00-06ma</a:t>
            </a:r>
          </a:p>
          <a:p>
            <a:pPr marR="0" lvl="1" indent="-228600" algn="l" defTabSz="914400" rtl="0" eaLnBrk="1" fontAlgn="base" latinLnBrk="0" hangingPunct="1">
              <a:lnSpc>
                <a:spcPts val="12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Review of draft#2.3 for Pre-Ballot WG                                                                               doc.#15-23-0476-15-06ma  </a:t>
            </a:r>
          </a:p>
          <a:p>
            <a:pPr marR="0" lvl="1" indent="-228600" algn="l" defTabSz="914400" rtl="0" eaLnBrk="1" fontAlgn="base" latinLnBrk="0" hangingPunct="1">
              <a:lnSpc>
                <a:spcPts val="12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 Rescheduling Timeline                                                                                                       doc.#15-23-0361-07-06ma</a:t>
            </a:r>
          </a:p>
          <a:p>
            <a:pPr marL="171450" lvl="1" indent="-171450">
              <a:lnSpc>
                <a:spcPts val="12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1.. Performance Evaluation of Channel Coding with </a:t>
            </a:r>
            <a:r>
              <a:rPr lang="en-US" altLang="ja-JP" sz="1200" dirty="0" err="1">
                <a:solidFill>
                  <a:srgbClr val="000000"/>
                </a:solidFill>
                <a:latin typeface="Arial"/>
                <a:cs typeface="Times New Roman" pitchFamily="18" charset="0"/>
              </a:rPr>
              <a:t>Interleaver</a:t>
            </a:r>
            <a:r>
              <a:rPr lang="en-US" altLang="ja-JP" sz="1200" dirty="0">
                <a:solidFill>
                  <a:srgbClr val="000000"/>
                </a:solidFill>
                <a:latin typeface="Arial"/>
                <a:cs typeface="Times New Roman" pitchFamily="18" charset="0"/>
              </a:rPr>
              <a:t> Based on TG6ma Channel Model for Some Classes of Coexistence                                                                                                                             doc.#15-24-0247-01-06ma</a:t>
            </a:r>
          </a:p>
          <a:p>
            <a:pPr marL="51435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2. Ranging Accuracy Evaluation under TG6ma Communication </a:t>
            </a:r>
            <a:r>
              <a:rPr lang="en-US" altLang="ja-JP" sz="1200" dirty="0" err="1">
                <a:solidFill>
                  <a:srgbClr val="000000"/>
                </a:solidFill>
                <a:latin typeface="Arial"/>
                <a:cs typeface="Times New Roman" pitchFamily="18" charset="0"/>
              </a:rPr>
              <a:t>Senarios</a:t>
            </a:r>
            <a:r>
              <a:rPr lang="en-US" altLang="ja-JP" sz="1200" dirty="0">
                <a:solidFill>
                  <a:srgbClr val="000000"/>
                </a:solidFill>
                <a:latin typeface="Arial"/>
                <a:cs typeface="Times New Roman" pitchFamily="18" charset="0"/>
              </a:rPr>
              <a:t>                               doc.#15-24-0248-01-06ma                 </a:t>
            </a:r>
          </a:p>
          <a:p>
            <a:pPr marL="51435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3.  Hybrid ARQ Scheme for High QoS Packets in High Class of Coexistence of IEEE 802.15.6ma    #15-23-0576-04-06ma         4.  Evaluation of IEEE 802.15.6 Ultra-wideband Physical Layer Utilizing Super Orthogonal Convolutional 22-0562-10-06ma</a:t>
            </a:r>
          </a:p>
          <a:p>
            <a:pPr marL="51435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5. Technical editor comments to the P802.15.6ma_D1.18                                                       doc.#15-24-0333-00-06ma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6. MAC features to be specified                                                                                               doc.#15-24-0352-00-06ma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7 .MAC Performance Evaluation of Multiple BAN Coexistence Under TG6ma Channel           doc.#15-24-0246-01-06ma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8  Group MAC service features                                                                                                doc.#15-24-0353-00-06ma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9.  15.6ma MAC compared to 15.4-2020 MAC and 15.6-2012 MAC                                          doc.#15-24-0354-00-06ma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10. Proposed text for 6ma - MAC Service Features                                                                    doc.#15-24-0356-00-06ma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11. TG15.6ma MAC Frame and Function                                                                                  doc.#15-24-0yyy-00-06ma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12. Theoretical Analysis of System Performance in a Multi-BAN Coexistence Environment (Class 1)    24-0357-00-06ma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13. TG15.6ma Coexistence Assessment Document                                                                  doc.#15-24-0348-00-06ma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14. Joint work with 802.1; Draft PAR and CSD 802.1ACea: Amendment to IEEE Standard 802.1AC-2016 15-24-0396-00      </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15..</a:t>
            </a:r>
            <a:r>
              <a:rPr lang="it-IT" altLang="ja-JP" sz="1200" dirty="0">
                <a:solidFill>
                  <a:srgbClr val="000000"/>
                </a:solidFill>
                <a:latin typeface="Arial"/>
                <a:cs typeface="Times New Roman" pitchFamily="18" charset="0"/>
              </a:rPr>
              <a:t>TG6ma Channel Model Document for Enhanced Dependability                                           doc.#15-22-0519-08-06ma</a:t>
            </a:r>
            <a:endParaRPr lang="en-US" altLang="ja-JP" sz="1200" dirty="0">
              <a:solidFill>
                <a:srgbClr val="000000"/>
              </a:solidFill>
              <a:latin typeface="Arial"/>
              <a:cs typeface="Times New Roman" pitchFamily="18" charset="0"/>
            </a:endParaRP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16. Comments to channel-model-document                                                                               doc.#15-24-0073-03-06ma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17.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doc.#15-24--0073-02-06ma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18. Progress Report of TG6ma                                                                                                  doc.#15-23-0056-07-06ma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19. Timeline of TG6ma                                                                                                               doc.#15.23-0361-07-06ma</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20. TG15.6ma Closing Report for July 2024                                                                               doc.#15-24-0404-00-06ma    </a:t>
            </a:r>
          </a:p>
          <a:p>
            <a:pPr marL="0" lvl="1" indent="0">
              <a:lnSpc>
                <a:spcPts val="1200"/>
              </a:lnSpc>
              <a:spcBef>
                <a:spcPts val="0"/>
              </a:spcBef>
              <a:spcAft>
                <a:spcPts val="0"/>
              </a:spcAft>
              <a:buNone/>
              <a:defRPr/>
            </a:pPr>
            <a:r>
              <a:rPr lang="en-US" altLang="ja-JP" sz="1200" dirty="0">
                <a:solidFill>
                  <a:srgbClr val="000000"/>
                </a:solidFill>
                <a:latin typeface="Arial"/>
                <a:cs typeface="Times New Roman" pitchFamily="18" charset="0"/>
              </a:rPr>
              <a:t>           21. TG15.6ma Meeting Minutes for July 2024                                                                            doc.#15-24-0405-00-06ma</a:t>
            </a:r>
          </a:p>
          <a:p>
            <a:pPr marL="514350" marR="0" lvl="1" indent="0" algn="l" defTabSz="914400" rtl="0" eaLnBrk="1" fontAlgn="base" latinLnBrk="0" hangingPunct="1">
              <a:lnSpc>
                <a:spcPts val="12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200"/>
              </a:lnSpc>
              <a:buNone/>
            </a:pPr>
            <a:endParaRPr lang="en-US" altLang="ja-JP" sz="1400" dirty="0"/>
          </a:p>
        </p:txBody>
      </p:sp>
      <p:sp>
        <p:nvSpPr>
          <p:cNvPr id="5" name="Rectangle 2">
            <a:extLst>
              <a:ext uri="{FF2B5EF4-FFF2-40B4-BE49-F238E27FC236}">
                <a16:creationId xmlns:a16="http://schemas.microsoft.com/office/drawing/2014/main" id="{9CD6EFA8-2819-9372-06F8-75ACCC454D0F}"/>
              </a:ext>
            </a:extLst>
          </p:cNvPr>
          <p:cNvSpPr>
            <a:spLocks noGrp="1" noChangeArrowheads="1"/>
          </p:cNvSpPr>
          <p:nvPr>
            <p:ph type="title"/>
          </p:nvPr>
        </p:nvSpPr>
        <p:spPr>
          <a:xfrm>
            <a:off x="662583" y="694554"/>
            <a:ext cx="7772400" cy="429655"/>
          </a:xfrm>
          <a:ln/>
        </p:spPr>
        <p:txBody>
          <a:bodyPr/>
          <a:lstStyle/>
          <a:p>
            <a:r>
              <a:rPr lang="en-US" altLang="ja-JP" sz="3200" b="1" dirty="0"/>
              <a:t>Agenda items for the week</a:t>
            </a:r>
            <a:endParaRPr lang="ja-JP" altLang="ja-JP" sz="3200" b="1" dirty="0"/>
          </a:p>
        </p:txBody>
      </p:sp>
    </p:spTree>
    <p:extLst>
      <p:ext uri="{BB962C8B-B14F-4D97-AF65-F5344CB8AC3E}">
        <p14:creationId xmlns:p14="http://schemas.microsoft.com/office/powerpoint/2010/main" val="2016705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72</a:t>
            </a:fld>
            <a:endParaRPr lang="en-US" altLang="ja-JP" dirty="0"/>
          </a:p>
        </p:txBody>
      </p:sp>
      <p:sp>
        <p:nvSpPr>
          <p:cNvPr id="8" name="タイトル 1">
            <a:extLst>
              <a:ext uri="{FF2B5EF4-FFF2-40B4-BE49-F238E27FC236}">
                <a16:creationId xmlns:a16="http://schemas.microsoft.com/office/drawing/2014/main" id="{381D9F3B-E470-FD75-01DA-1D9240C1D0F2}"/>
              </a:ext>
            </a:extLst>
          </p:cNvPr>
          <p:cNvSpPr>
            <a:spLocks noGrp="1"/>
          </p:cNvSpPr>
          <p:nvPr>
            <p:ph type="title"/>
          </p:nvPr>
        </p:nvSpPr>
        <p:spPr>
          <a:xfrm>
            <a:off x="685800" y="685800"/>
            <a:ext cx="77724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 Definition of Coexistence Environment Classes</a:t>
            </a:r>
            <a:endParaRPr kumimoji="1" lang="ja-JP" altLang="en-US" sz="3200" b="1" dirty="0">
              <a:latin typeface="+mn-ea"/>
              <a:ea typeface="+mn-ea"/>
            </a:endParaRPr>
          </a:p>
        </p:txBody>
      </p:sp>
      <p:graphicFrame>
        <p:nvGraphicFramePr>
          <p:cNvPr id="9" name="Table 8">
            <a:extLst>
              <a:ext uri="{FF2B5EF4-FFF2-40B4-BE49-F238E27FC236}">
                <a16:creationId xmlns:a16="http://schemas.microsoft.com/office/drawing/2014/main" id="{C4CC9BF8-BFA8-80DE-8A90-E6D84003D34F}"/>
              </a:ext>
            </a:extLst>
          </p:cNvPr>
          <p:cNvGraphicFramePr>
            <a:graphicFrameLocks noGrp="1"/>
          </p:cNvGraphicFramePr>
          <p:nvPr/>
        </p:nvGraphicFramePr>
        <p:xfrm>
          <a:off x="547086" y="1569128"/>
          <a:ext cx="8049827" cy="4092764"/>
        </p:xfrm>
        <a:graphic>
          <a:graphicData uri="http://schemas.openxmlformats.org/drawingml/2006/table">
            <a:tbl>
              <a:tblPr firstRow="1" bandRow="1">
                <a:tableStyleId>{5940675A-B579-460E-94D1-54222C63F5DA}</a:tableStyleId>
              </a:tblPr>
              <a:tblGrid>
                <a:gridCol w="868120">
                  <a:extLst>
                    <a:ext uri="{9D8B030D-6E8A-4147-A177-3AD203B41FA5}">
                      <a16:colId xmlns:a16="http://schemas.microsoft.com/office/drawing/2014/main" val="683781293"/>
                    </a:ext>
                  </a:extLst>
                </a:gridCol>
                <a:gridCol w="1149073">
                  <a:extLst>
                    <a:ext uri="{9D8B030D-6E8A-4147-A177-3AD203B41FA5}">
                      <a16:colId xmlns:a16="http://schemas.microsoft.com/office/drawing/2014/main" val="1329213928"/>
                    </a:ext>
                  </a:extLst>
                </a:gridCol>
                <a:gridCol w="1186955">
                  <a:extLst>
                    <a:ext uri="{9D8B030D-6E8A-4147-A177-3AD203B41FA5}">
                      <a16:colId xmlns:a16="http://schemas.microsoft.com/office/drawing/2014/main" val="2623798819"/>
                    </a:ext>
                  </a:extLst>
                </a:gridCol>
                <a:gridCol w="1300600">
                  <a:extLst>
                    <a:ext uri="{9D8B030D-6E8A-4147-A177-3AD203B41FA5}">
                      <a16:colId xmlns:a16="http://schemas.microsoft.com/office/drawing/2014/main" val="864124007"/>
                    </a:ext>
                  </a:extLst>
                </a:gridCol>
                <a:gridCol w="1174328">
                  <a:extLst>
                    <a:ext uri="{9D8B030D-6E8A-4147-A177-3AD203B41FA5}">
                      <a16:colId xmlns:a16="http://schemas.microsoft.com/office/drawing/2014/main" val="155283774"/>
                    </a:ext>
                  </a:extLst>
                </a:gridCol>
                <a:gridCol w="1174328">
                  <a:extLst>
                    <a:ext uri="{9D8B030D-6E8A-4147-A177-3AD203B41FA5}">
                      <a16:colId xmlns:a16="http://schemas.microsoft.com/office/drawing/2014/main" val="1578252913"/>
                    </a:ext>
                  </a:extLst>
                </a:gridCol>
                <a:gridCol w="1196423">
                  <a:extLst>
                    <a:ext uri="{9D8B030D-6E8A-4147-A177-3AD203B41FA5}">
                      <a16:colId xmlns:a16="http://schemas.microsoft.com/office/drawing/2014/main" val="3401217700"/>
                    </a:ext>
                  </a:extLst>
                </a:gridCol>
              </a:tblGrid>
              <a:tr h="0">
                <a:tc rowSpan="2">
                  <a:txBody>
                    <a:bodyPr/>
                    <a:lstStyle/>
                    <a:p>
                      <a:pPr algn="ctr"/>
                      <a:r>
                        <a:rPr lang="en-US" sz="1400" b="1" dirty="0"/>
                        <a:t>Coexistence Class</a:t>
                      </a:r>
                    </a:p>
                  </a:txBody>
                  <a:tcPr anchor="ctr">
                    <a:solidFill>
                      <a:schemeClr val="accent2">
                        <a:lumMod val="20000"/>
                        <a:lumOff val="80000"/>
                      </a:schemeClr>
                    </a:solidFill>
                  </a:tcPr>
                </a:tc>
                <a:tc gridSpan="5">
                  <a:txBody>
                    <a:bodyPr/>
                    <a:lstStyle/>
                    <a:p>
                      <a:pPr algn="ctr"/>
                      <a:r>
                        <a:rPr lang="en-US" sz="1600" b="1" dirty="0"/>
                        <a:t>Coexisting system(s)</a:t>
                      </a:r>
                    </a:p>
                  </a:txBody>
                  <a:tcPr anchor="ctr">
                    <a:solidFill>
                      <a:schemeClr val="accent2">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rowSpan="2">
                  <a:txBody>
                    <a:bodyPr/>
                    <a:lstStyle/>
                    <a:p>
                      <a:pPr algn="ctr"/>
                      <a:r>
                        <a:rPr lang="en-US" sz="1400" b="1" dirty="0"/>
                        <a:t>Category</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2741778628"/>
                  </a:ext>
                </a:extLst>
              </a:tr>
              <a:tr h="792501">
                <a:tc vMerge="1">
                  <a:txBody>
                    <a:bodyPr/>
                    <a:lstStyle/>
                    <a:p>
                      <a:pPr algn="ctr"/>
                      <a:r>
                        <a:rPr lang="en-US" dirty="0"/>
                        <a:t>Level</a:t>
                      </a:r>
                    </a:p>
                  </a:txBody>
                  <a:tcPr anchor="ctr"/>
                </a:tc>
                <a:tc>
                  <a:txBody>
                    <a:bodyPr/>
                    <a:lstStyle/>
                    <a:p>
                      <a:pPr algn="ctr"/>
                      <a:r>
                        <a:rPr lang="en-US" sz="1400" b="1" dirty="0"/>
                        <a:t>802.15.6ma</a:t>
                      </a:r>
                    </a:p>
                  </a:txBody>
                  <a:tcPr anchor="ctr">
                    <a:solidFill>
                      <a:schemeClr val="accent1">
                        <a:lumMod val="20000"/>
                        <a:lumOff val="80000"/>
                      </a:schemeClr>
                    </a:solidFill>
                  </a:tcPr>
                </a:tc>
                <a:tc>
                  <a:txBody>
                    <a:bodyPr/>
                    <a:lstStyle/>
                    <a:p>
                      <a:pPr algn="ctr"/>
                      <a:r>
                        <a:rPr lang="en-US" sz="1400" b="1" dirty="0"/>
                        <a:t>802.15.6-2012</a:t>
                      </a:r>
                    </a:p>
                  </a:txBody>
                  <a:tcPr anchor="ctr">
                    <a:solidFill>
                      <a:schemeClr val="accent1">
                        <a:lumMod val="20000"/>
                        <a:lumOff val="80000"/>
                      </a:schemeClr>
                    </a:solidFill>
                  </a:tcPr>
                </a:tc>
                <a:tc>
                  <a:txBody>
                    <a:bodyPr/>
                    <a:lstStyle/>
                    <a:p>
                      <a:pPr algn="ctr"/>
                      <a:r>
                        <a:rPr lang="en-US" sz="1400" b="1" dirty="0"/>
                        <a:t>Non-UWB</a:t>
                      </a:r>
                    </a:p>
                    <a:p>
                      <a:pPr algn="ctr"/>
                      <a:r>
                        <a:rPr lang="en-US" sz="1050" b="0" dirty="0"/>
                        <a:t>(ex. Wi-Fi / Unlicensed / 3GPP)</a:t>
                      </a:r>
                    </a:p>
                  </a:txBody>
                  <a:tcPr anchor="ctr">
                    <a:solidFill>
                      <a:schemeClr val="accent2">
                        <a:lumMod val="20000"/>
                        <a:lumOff val="80000"/>
                      </a:schemeClr>
                    </a:solidFill>
                  </a:tcPr>
                </a:tc>
                <a:tc>
                  <a:txBody>
                    <a:bodyPr/>
                    <a:lstStyle/>
                    <a:p>
                      <a:pPr algn="ctr"/>
                      <a:r>
                        <a:rPr lang="en-US" sz="1400" b="1" dirty="0"/>
                        <a:t>802.15 UWB</a:t>
                      </a:r>
                    </a:p>
                    <a:p>
                      <a:pPr algn="ctr"/>
                      <a:r>
                        <a:rPr lang="en-US" sz="1050" b="0" dirty="0"/>
                        <a:t>(ex. 802.15.4)</a:t>
                      </a:r>
                    </a:p>
                  </a:txBody>
                  <a:tcPr anchor="ctr">
                    <a:solidFill>
                      <a:schemeClr val="accent2">
                        <a:lumMod val="20000"/>
                        <a:lumOff val="80000"/>
                      </a:schemeClr>
                    </a:solidFill>
                  </a:tcPr>
                </a:tc>
                <a:tc>
                  <a:txBody>
                    <a:bodyPr/>
                    <a:lstStyle/>
                    <a:p>
                      <a:pPr algn="ctr"/>
                      <a:r>
                        <a:rPr lang="en-US" sz="1400" b="1" dirty="0"/>
                        <a:t>Non-802.15 UWB</a:t>
                      </a:r>
                    </a:p>
                    <a:p>
                      <a:pPr algn="ctr"/>
                      <a:r>
                        <a:rPr lang="en-US" sz="1050" b="0" dirty="0"/>
                        <a:t>(ex. ETSI </a:t>
                      </a:r>
                      <a:r>
                        <a:rPr lang="en-US" sz="1050" b="0" dirty="0" err="1"/>
                        <a:t>SmartBAN</a:t>
                      </a:r>
                      <a:r>
                        <a:rPr lang="en-US" sz="1050" b="0" dirty="0"/>
                        <a:t>)</a:t>
                      </a:r>
                    </a:p>
                  </a:txBody>
                  <a:tcPr anchor="ctr">
                    <a:solidFill>
                      <a:schemeClr val="accent2">
                        <a:lumMod val="20000"/>
                        <a:lumOff val="80000"/>
                      </a:schemeClr>
                    </a:solidFill>
                  </a:tcPr>
                </a:tc>
                <a:tc vMerge="1">
                  <a:txBody>
                    <a:bodyPr/>
                    <a:lstStyle/>
                    <a:p>
                      <a:pPr algn="ctr"/>
                      <a:r>
                        <a:rPr lang="en-US" dirty="0"/>
                        <a:t>Category</a:t>
                      </a:r>
                    </a:p>
                  </a:txBody>
                  <a:tcPr anchor="ctr">
                    <a:solidFill>
                      <a:schemeClr val="bg1">
                        <a:lumMod val="75000"/>
                      </a:schemeClr>
                    </a:solidFill>
                  </a:tcPr>
                </a:tc>
                <a:extLst>
                  <a:ext uri="{0D108BD9-81ED-4DB2-BD59-A6C34878D82A}">
                    <a16:rowId xmlns:a16="http://schemas.microsoft.com/office/drawing/2014/main" val="2682340300"/>
                  </a:ext>
                </a:extLst>
              </a:tr>
              <a:tr h="329066">
                <a:tc>
                  <a:txBody>
                    <a:bodyPr/>
                    <a:lstStyle/>
                    <a:p>
                      <a:pPr marL="182880" algn="l"/>
                      <a:r>
                        <a:rPr lang="en-US" sz="1600" b="1" dirty="0"/>
                        <a:t>0</a:t>
                      </a:r>
                    </a:p>
                  </a:txBody>
                  <a:tcPr anchor="ctr">
                    <a:solidFill>
                      <a:schemeClr val="bg1">
                        <a:lumMod val="85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1" dirty="0"/>
                        <a:t>-</a:t>
                      </a:r>
                      <a:endParaRPr lang="en-US" sz="1600" b="1" dirty="0"/>
                    </a:p>
                  </a:txBody>
                  <a:tcPr anchor="ctr"/>
                </a:tc>
                <a:tc>
                  <a:txBody>
                    <a:bodyPr/>
                    <a:lstStyle/>
                    <a:p>
                      <a:pPr algn="ctr"/>
                      <a:r>
                        <a:rPr lang="en-US" sz="1400" dirty="0"/>
                        <a:t>Single BAN</a:t>
                      </a:r>
                    </a:p>
                  </a:txBody>
                  <a:tcPr anchor="ctr">
                    <a:solidFill>
                      <a:schemeClr val="bg1">
                        <a:lumMod val="85000"/>
                      </a:schemeClr>
                    </a:solidFill>
                  </a:tcPr>
                </a:tc>
                <a:extLst>
                  <a:ext uri="{0D108BD9-81ED-4DB2-BD59-A6C34878D82A}">
                    <a16:rowId xmlns:a16="http://schemas.microsoft.com/office/drawing/2014/main" val="1777342126"/>
                  </a:ext>
                </a:extLst>
              </a:tr>
              <a:tr h="373903">
                <a:tc>
                  <a:txBody>
                    <a:bodyPr/>
                    <a:lstStyle/>
                    <a:p>
                      <a:pPr marL="182880" algn="l"/>
                      <a:r>
                        <a:rPr lang="en-US" sz="1600" b="1" dirty="0"/>
                        <a:t>1  </a:t>
                      </a:r>
                      <a:r>
                        <a:rPr lang="en-US" sz="1100" b="0" dirty="0"/>
                        <a:t>(1a)</a:t>
                      </a:r>
                      <a:endParaRPr lang="en-US" sz="1600" b="0"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rowSpan="2">
                  <a:txBody>
                    <a:bodyPr/>
                    <a:lstStyle/>
                    <a:p>
                      <a:pPr algn="ctr"/>
                      <a:r>
                        <a:rPr lang="en-US" sz="1400" dirty="0"/>
                        <a:t>Multiple 15.6 BANs</a:t>
                      </a:r>
                    </a:p>
                  </a:txBody>
                  <a:tcPr anchor="ctr">
                    <a:solidFill>
                      <a:srgbClr val="FFFF00"/>
                    </a:solidFill>
                  </a:tcPr>
                </a:tc>
                <a:extLst>
                  <a:ext uri="{0D108BD9-81ED-4DB2-BD59-A6C34878D82A}">
                    <a16:rowId xmlns:a16="http://schemas.microsoft.com/office/drawing/2014/main" val="1178227422"/>
                  </a:ext>
                </a:extLst>
              </a:tr>
              <a:tr h="249269">
                <a:tc>
                  <a:txBody>
                    <a:bodyPr/>
                    <a:lstStyle/>
                    <a:p>
                      <a:pPr marL="182880" algn="l"/>
                      <a:r>
                        <a:rPr lang="en-US" sz="1600" b="1" dirty="0"/>
                        <a:t>2</a:t>
                      </a:r>
                      <a:r>
                        <a:rPr lang="en-US" sz="1100" b="1" dirty="0"/>
                        <a:t>   (1</a:t>
                      </a:r>
                      <a:r>
                        <a:rPr lang="en-US" sz="1100" b="0" dirty="0"/>
                        <a:t>b)</a:t>
                      </a:r>
                      <a:endParaRPr lang="en-US" sz="11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ja-JP" altLang="en-US" sz="1600" b="1" dirty="0"/>
                        <a:t>✓</a:t>
                      </a:r>
                      <a:endParaRPr lang="en-US" sz="1600" b="1" dirty="0"/>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a:txBody>
                    <a:bodyPr/>
                    <a:lstStyle/>
                    <a:p>
                      <a:pPr algn="ctr"/>
                      <a:r>
                        <a:rPr lang="en-US" sz="1600" b="1" dirty="0"/>
                        <a:t>-</a:t>
                      </a:r>
                    </a:p>
                  </a:txBody>
                  <a:tcPr anchor="ctr">
                    <a:solidFill>
                      <a:srgbClr val="FFFF00"/>
                    </a:solidFill>
                  </a:tcPr>
                </a:tc>
                <a:tc vMerge="1">
                  <a:txBody>
                    <a:bodyPr/>
                    <a:lstStyle/>
                    <a:p>
                      <a:pPr algn="ctr"/>
                      <a:endParaRPr lang="en-US" dirty="0"/>
                    </a:p>
                  </a:txBody>
                  <a:tcPr anchor="ctr"/>
                </a:tc>
                <a:extLst>
                  <a:ext uri="{0D108BD9-81ED-4DB2-BD59-A6C34878D82A}">
                    <a16:rowId xmlns:a16="http://schemas.microsoft.com/office/drawing/2014/main" val="1363090439"/>
                  </a:ext>
                </a:extLst>
              </a:tr>
              <a:tr h="355515">
                <a:tc>
                  <a:txBody>
                    <a:bodyPr/>
                    <a:lstStyle/>
                    <a:p>
                      <a:pPr marL="182880" algn="l"/>
                      <a:r>
                        <a:rPr lang="en-US" sz="1600" b="1" dirty="0"/>
                        <a:t>3</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en-US" sz="1600" b="1" dirty="0"/>
                        <a:t>-</a:t>
                      </a:r>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en-US" sz="1600" b="1" dirty="0"/>
                        <a:t>-</a:t>
                      </a:r>
                    </a:p>
                  </a:txBody>
                  <a:tcPr anchor="ctr"/>
                </a:tc>
                <a:tc>
                  <a:txBody>
                    <a:bodyPr/>
                    <a:lstStyle/>
                    <a:p>
                      <a:pPr algn="ctr"/>
                      <a:r>
                        <a:rPr lang="en-US" sz="1600" b="1" dirty="0"/>
                        <a:t>-</a:t>
                      </a:r>
                    </a:p>
                  </a:txBody>
                  <a:tcPr anchor="ctr"/>
                </a:tc>
                <a:tc>
                  <a:txBody>
                    <a:bodyPr/>
                    <a:lstStyle/>
                    <a:p>
                      <a:pPr algn="ctr"/>
                      <a:r>
                        <a:rPr lang="en-US" sz="1400" dirty="0"/>
                        <a:t>Non-UWB</a:t>
                      </a:r>
                    </a:p>
                  </a:txBody>
                  <a:tcPr anchor="ctr">
                    <a:solidFill>
                      <a:schemeClr val="bg1">
                        <a:lumMod val="85000"/>
                      </a:schemeClr>
                    </a:solidFill>
                  </a:tcPr>
                </a:tc>
                <a:extLst>
                  <a:ext uri="{0D108BD9-81ED-4DB2-BD59-A6C34878D82A}">
                    <a16:rowId xmlns:a16="http://schemas.microsoft.com/office/drawing/2014/main" val="3891933049"/>
                  </a:ext>
                </a:extLst>
              </a:tr>
              <a:tr h="373903">
                <a:tc>
                  <a:txBody>
                    <a:bodyPr/>
                    <a:lstStyle/>
                    <a:p>
                      <a:pPr marL="182880" algn="l"/>
                      <a:r>
                        <a:rPr lang="en-US" sz="1600" b="1" dirty="0"/>
                        <a:t>4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(2a)</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rowSpan="3">
                  <a:txBody>
                    <a:bodyPr/>
                    <a:lstStyle/>
                    <a:p>
                      <a:pPr algn="ctr"/>
                      <a:r>
                        <a:rPr lang="en-US" sz="1400" dirty="0"/>
                        <a:t>Multiple UWB systems</a:t>
                      </a:r>
                    </a:p>
                  </a:txBody>
                  <a:tcPr anchor="ctr">
                    <a:solidFill>
                      <a:srgbClr val="FFC000"/>
                    </a:solidFill>
                  </a:tcPr>
                </a:tc>
                <a:extLst>
                  <a:ext uri="{0D108BD9-81ED-4DB2-BD59-A6C34878D82A}">
                    <a16:rowId xmlns:a16="http://schemas.microsoft.com/office/drawing/2014/main" val="741710164"/>
                  </a:ext>
                </a:extLst>
              </a:tr>
              <a:tr h="373903">
                <a:tc>
                  <a:txBody>
                    <a:bodyPr/>
                    <a:lstStyle/>
                    <a:p>
                      <a:pPr marL="182880" algn="l"/>
                      <a:r>
                        <a:rPr lang="en-US" sz="1600" b="1" dirty="0"/>
                        <a:t>5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(2b)</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820748002"/>
                  </a:ext>
                </a:extLst>
              </a:tr>
              <a:tr h="308637">
                <a:tc>
                  <a:txBody>
                    <a:bodyPr/>
                    <a:lstStyle/>
                    <a:p>
                      <a:pPr marL="182880" algn="l"/>
                      <a:r>
                        <a:rPr lang="en-US" sz="1600" b="1" dirty="0"/>
                        <a:t>6  </a:t>
                      </a:r>
                      <a:r>
                        <a:rPr kumimoji="0" lang="en-US" sz="1100" b="0" i="0" u="none" strike="noStrike" kern="0" cap="none" spc="0" normalizeH="0" baseline="0" noProof="0" dirty="0">
                          <a:ln>
                            <a:noFill/>
                          </a:ln>
                          <a:solidFill>
                            <a:srgbClr val="000000"/>
                          </a:solidFill>
                          <a:effectLst/>
                          <a:uLnTx/>
                          <a:uFillTx/>
                          <a:latin typeface="+mn-lt"/>
                          <a:ea typeface="+mn-ea"/>
                          <a:cs typeface="+mn-cs"/>
                          <a:sym typeface="Arial"/>
                        </a:rPr>
                        <a:t>(2c)</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en-US" sz="1600" b="1" dirty="0"/>
                        <a:t>-</a:t>
                      </a:r>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a:txBody>
                    <a:bodyPr/>
                    <a:lstStyle/>
                    <a:p>
                      <a:pPr algn="ctr"/>
                      <a:r>
                        <a:rPr lang="ja-JP" altLang="en-US" sz="1600" b="1" dirty="0"/>
                        <a:t>✓</a:t>
                      </a:r>
                      <a:endParaRPr lang="en-US" sz="1600" b="1" dirty="0"/>
                    </a:p>
                  </a:txBody>
                  <a:tcPr anchor="ctr">
                    <a:solidFill>
                      <a:srgbClr val="FFC000"/>
                    </a:solidFill>
                  </a:tcPr>
                </a:tc>
                <a:tc vMerge="1">
                  <a:txBody>
                    <a:bodyPr/>
                    <a:lstStyle/>
                    <a:p>
                      <a:pPr algn="ctr"/>
                      <a:endParaRPr lang="en-US" dirty="0"/>
                    </a:p>
                  </a:txBody>
                  <a:tcPr anchor="ctr"/>
                </a:tc>
                <a:extLst>
                  <a:ext uri="{0D108BD9-81ED-4DB2-BD59-A6C34878D82A}">
                    <a16:rowId xmlns:a16="http://schemas.microsoft.com/office/drawing/2014/main" val="2726074835"/>
                  </a:ext>
                </a:extLst>
              </a:tr>
              <a:tr h="436220">
                <a:tc>
                  <a:txBody>
                    <a:bodyPr/>
                    <a:lstStyle/>
                    <a:p>
                      <a:pPr marL="182880" algn="l"/>
                      <a:r>
                        <a:rPr lang="en-US" sz="1600" b="1" dirty="0"/>
                        <a:t>7</a:t>
                      </a:r>
                    </a:p>
                  </a:txBody>
                  <a:tcPr anchor="ctr">
                    <a:solidFill>
                      <a:schemeClr val="bg1">
                        <a:lumMod val="85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solidFill>
                      <a:schemeClr val="accent1">
                        <a:lumMod val="20000"/>
                        <a:lumOff val="80000"/>
                      </a:schemeClr>
                    </a:solidFill>
                  </a:tcP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ja-JP" altLang="en-US" sz="1600" b="1" dirty="0"/>
                        <a:t>✓</a:t>
                      </a:r>
                      <a:endParaRPr lang="en-US" sz="1600" b="1" dirty="0"/>
                    </a:p>
                  </a:txBody>
                  <a:tcPr anchor="ctr"/>
                </a:tc>
                <a:tc>
                  <a:txBody>
                    <a:bodyPr/>
                    <a:lstStyle/>
                    <a:p>
                      <a:pPr algn="ctr"/>
                      <a:r>
                        <a:rPr lang="en-US" sz="1400" dirty="0"/>
                        <a:t>Final Boss</a:t>
                      </a:r>
                    </a:p>
                  </a:txBody>
                  <a:tcPr anchor="ctr">
                    <a:solidFill>
                      <a:schemeClr val="bg1">
                        <a:lumMod val="85000"/>
                      </a:schemeClr>
                    </a:solidFill>
                  </a:tcPr>
                </a:tc>
                <a:extLst>
                  <a:ext uri="{0D108BD9-81ED-4DB2-BD59-A6C34878D82A}">
                    <a16:rowId xmlns:a16="http://schemas.microsoft.com/office/drawing/2014/main" val="1641180655"/>
                  </a:ext>
                </a:extLst>
              </a:tr>
            </a:tbl>
          </a:graphicData>
        </a:graphic>
      </p:graphicFrame>
      <p:sp>
        <p:nvSpPr>
          <p:cNvPr id="10" name="Content Placeholder 2">
            <a:extLst>
              <a:ext uri="{FF2B5EF4-FFF2-40B4-BE49-F238E27FC236}">
                <a16:creationId xmlns:a16="http://schemas.microsoft.com/office/drawing/2014/main" id="{8C248E65-EDC3-2A9A-0F5A-2602869F1382}"/>
              </a:ext>
            </a:extLst>
          </p:cNvPr>
          <p:cNvSpPr txBox="1">
            <a:spLocks/>
          </p:cNvSpPr>
          <p:nvPr/>
        </p:nvSpPr>
        <p:spPr>
          <a:xfrm>
            <a:off x="685800" y="5752730"/>
            <a:ext cx="7772400" cy="72268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182880" indent="-182880"/>
            <a:r>
              <a:rPr kumimoji="1" lang="en-US" altLang="ja-JP" sz="1600" kern="0" dirty="0"/>
              <a:t>The coexistence </a:t>
            </a:r>
            <a:r>
              <a:rPr lang="en-US" altLang="ja-JP" sz="1600" kern="0" dirty="0"/>
              <a:t>class</a:t>
            </a:r>
            <a:r>
              <a:rPr kumimoji="1" lang="en-US" altLang="ja-JP" sz="1600" kern="0" dirty="0"/>
              <a:t> has been redefied to 8 levels, which </a:t>
            </a:r>
            <a:r>
              <a:rPr kumimoji="1" lang="en-US" sz="1600" kern="0" dirty="0"/>
              <a:t>can be represented by 3 bits and would be suitable to include in PHY or MAC headers.</a:t>
            </a:r>
            <a:endParaRPr lang="en-US" sz="1600" kern="0" dirty="0"/>
          </a:p>
        </p:txBody>
      </p:sp>
    </p:spTree>
    <p:extLst>
      <p:ext uri="{BB962C8B-B14F-4D97-AF65-F5344CB8AC3E}">
        <p14:creationId xmlns:p14="http://schemas.microsoft.com/office/powerpoint/2010/main" val="4273720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73</a:t>
            </a:fld>
            <a:endParaRPr lang="en-US" altLang="ja-JP" dirty="0"/>
          </a:p>
        </p:txBody>
      </p:sp>
      <p:pic>
        <p:nvPicPr>
          <p:cNvPr id="3" name="Picture 1">
            <a:extLst>
              <a:ext uri="{FF2B5EF4-FFF2-40B4-BE49-F238E27FC236}">
                <a16:creationId xmlns:a16="http://schemas.microsoft.com/office/drawing/2014/main" id="{C4759266-912B-1F1E-0432-B29620989C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319" y="2719126"/>
            <a:ext cx="6032811" cy="3423762"/>
          </a:xfrm>
          <a:prstGeom prst="rect">
            <a:avLst/>
          </a:prstGeom>
          <a:noFill/>
          <a:ln>
            <a:noFill/>
          </a:ln>
        </p:spPr>
      </p:pic>
      <p:sp>
        <p:nvSpPr>
          <p:cNvPr id="5" name="テキスト ボックス 8">
            <a:extLst>
              <a:ext uri="{FF2B5EF4-FFF2-40B4-BE49-F238E27FC236}">
                <a16:creationId xmlns:a16="http://schemas.microsoft.com/office/drawing/2014/main" id="{0B8753E4-9864-CBB2-58CA-37882AE35F18}"/>
              </a:ext>
            </a:extLst>
          </p:cNvPr>
          <p:cNvSpPr txBox="1"/>
          <p:nvPr/>
        </p:nvSpPr>
        <p:spPr>
          <a:xfrm>
            <a:off x="407022" y="5984694"/>
            <a:ext cx="8294372" cy="584775"/>
          </a:xfrm>
          <a:prstGeom prst="rect">
            <a:avLst/>
          </a:prstGeom>
          <a:noFill/>
        </p:spPr>
        <p:txBody>
          <a:bodyPr wrap="square">
            <a:spAutoFit/>
          </a:bodyPr>
          <a:lstStyle/>
          <a:p>
            <a:pPr lvl="0" algn="ctr" fontAlgn="base">
              <a:spcBef>
                <a:spcPts val="600"/>
              </a:spcBef>
              <a:spcAft>
                <a:spcPts val="600"/>
              </a:spcAft>
              <a:buClr>
                <a:srgbClr val="000000"/>
              </a:buClr>
              <a:buSzPts val="1000"/>
              <a:tabLst>
                <a:tab pos="255905" algn="l"/>
                <a:tab pos="301625" algn="l"/>
                <a:tab pos="347345" algn="l"/>
              </a:tabLst>
            </a:pPr>
            <a:r>
              <a:rPr lang="en-US" altLang="ja-JP" b="1" dirty="0">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Figure 6  </a:t>
            </a:r>
            <a:r>
              <a:rPr lang="en-US" altLang="ja-JP" sz="16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Diagram of state transitions for coexistence class environments.</a:t>
            </a:r>
            <a:endParaRPr lang="ja-JP" altLang="ja-JP" sz="1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p:txBody>
      </p:sp>
      <p:sp>
        <p:nvSpPr>
          <p:cNvPr id="6" name="テキスト ボックス 7">
            <a:extLst>
              <a:ext uri="{FF2B5EF4-FFF2-40B4-BE49-F238E27FC236}">
                <a16:creationId xmlns:a16="http://schemas.microsoft.com/office/drawing/2014/main" id="{4F3A3CDE-4554-AD83-3CEA-80A1D73048BC}"/>
              </a:ext>
            </a:extLst>
          </p:cNvPr>
          <p:cNvSpPr txBox="1"/>
          <p:nvPr/>
        </p:nvSpPr>
        <p:spPr>
          <a:xfrm>
            <a:off x="66906" y="715112"/>
            <a:ext cx="8870585" cy="2292935"/>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 Coexistence Class States Transition(1/2)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indent="-342900" algn="just">
              <a:spcBef>
                <a:spcPts val="600"/>
              </a:spcBef>
              <a:spcAft>
                <a:spcPts val="1200"/>
              </a:spcAft>
              <a:buFont typeface="Arial" panose="020B0604020202020204" pitchFamily="34" charset="0"/>
              <a:buChar char="•"/>
            </a:pPr>
            <a:r>
              <a:rPr lang="en-US" altLang="ja-JP" sz="2000" dirty="0">
                <a:effectLst/>
                <a:latin typeface="Times New Roman" panose="02020603050405020304" pitchFamily="18" charset="0"/>
                <a:ea typeface="游明朝" panose="02020400000000000000" pitchFamily="18" charset="-128"/>
              </a:rPr>
              <a:t>The standard's revision supports BANs operating with high reliability (coexistence class 0) and coexisting in dense environments with intra-interference and inter-interference (coexistence class 1 to 7). Figure 6 shows the state transition between several classes of coexistence environments defined in above </a:t>
            </a:r>
            <a:r>
              <a:rPr lang="en-US" altLang="ja-JP" sz="2000" dirty="0">
                <a:latin typeface="Times New Roman" panose="02020603050405020304" pitchFamily="18" charset="0"/>
                <a:ea typeface="游明朝" panose="02020400000000000000" pitchFamily="18" charset="-128"/>
              </a:rPr>
              <a:t>–mentioned t</a:t>
            </a:r>
            <a:r>
              <a:rPr lang="en-US" altLang="ja-JP" sz="2000" dirty="0">
                <a:effectLst/>
                <a:latin typeface="Times New Roman" panose="02020603050405020304" pitchFamily="18" charset="0"/>
                <a:ea typeface="游明朝" panose="02020400000000000000" pitchFamily="18" charset="-128"/>
              </a:rPr>
              <a:t>able.</a:t>
            </a:r>
          </a:p>
        </p:txBody>
      </p:sp>
      <p:sp>
        <p:nvSpPr>
          <p:cNvPr id="11" name="テキスト ボックス 5">
            <a:extLst>
              <a:ext uri="{FF2B5EF4-FFF2-40B4-BE49-F238E27FC236}">
                <a16:creationId xmlns:a16="http://schemas.microsoft.com/office/drawing/2014/main" id="{157726A0-74CF-5D45-56ED-E5DDE91E00FC}"/>
              </a:ext>
            </a:extLst>
          </p:cNvPr>
          <p:cNvSpPr txBox="1"/>
          <p:nvPr/>
        </p:nvSpPr>
        <p:spPr>
          <a:xfrm>
            <a:off x="6295792" y="3272020"/>
            <a:ext cx="2792451" cy="2492990"/>
          </a:xfrm>
          <a:prstGeom prst="rect">
            <a:avLst/>
          </a:prstGeom>
          <a:noFill/>
          <a:ln>
            <a:solidFill>
              <a:schemeClr val="tx1"/>
            </a:solidFill>
          </a:ln>
        </p:spPr>
        <p:txBody>
          <a:bodyPr wrap="square" rtlCol="0">
            <a:spAutoFit/>
          </a:bodyPr>
          <a:lstStyle/>
          <a:p>
            <a:r>
              <a:rPr kumimoji="1" lang="en-US" altLang="ja-JP" sz="1200" b="1" dirty="0"/>
              <a:t>Class 0: 6ma BAN alone</a:t>
            </a:r>
          </a:p>
          <a:p>
            <a:r>
              <a:rPr lang="en-US" altLang="ja-JP" sz="1200" b="1" dirty="0"/>
              <a:t>Class 1: Multiple 6ms BANs                  </a:t>
            </a:r>
          </a:p>
          <a:p>
            <a:r>
              <a:rPr lang="en-US" altLang="ja-JP" sz="1200" b="1" dirty="0"/>
              <a:t>Class 2: 6ma BAN with old 6 BAN</a:t>
            </a:r>
          </a:p>
          <a:p>
            <a:r>
              <a:rPr lang="en-US" altLang="ja-JP" sz="1200" b="1" dirty="0"/>
              <a:t>Class 4: 6ma BAN with other </a:t>
            </a:r>
          </a:p>
          <a:p>
            <a:r>
              <a:rPr lang="en-US" altLang="ja-JP" sz="1200" b="1" dirty="0"/>
              <a:t> </a:t>
            </a:r>
            <a:r>
              <a:rPr lang="pl-PL" altLang="ja-JP" sz="1200" b="1" dirty="0"/>
              <a:t> 802.15 UWB WSNs e.x. 4z, 4ab </a:t>
            </a:r>
            <a:endParaRPr lang="en-US" altLang="ja-JP" sz="1200" b="1" dirty="0"/>
          </a:p>
          <a:p>
            <a:r>
              <a:rPr lang="en-US" altLang="ja-JP" sz="1200" b="1" dirty="0"/>
              <a:t> </a:t>
            </a:r>
          </a:p>
          <a:p>
            <a:r>
              <a:rPr kumimoji="1" lang="en-US" altLang="ja-JP" sz="1200" b="1" dirty="0"/>
              <a:t>Class 3: 6ma BAN with other</a:t>
            </a:r>
            <a:endParaRPr lang="en-US" altLang="ja-JP" sz="1200" b="1" dirty="0"/>
          </a:p>
          <a:p>
            <a:r>
              <a:rPr lang="en-US" altLang="ja-JP" sz="1200" b="1" dirty="0"/>
              <a:t>      narrowband Nets WSNs </a:t>
            </a:r>
          </a:p>
          <a:p>
            <a:r>
              <a:rPr lang="en-US" altLang="ja-JP" sz="1200" b="1" dirty="0"/>
              <a:t>Class 5: 6ma BAN with other</a:t>
            </a:r>
          </a:p>
          <a:p>
            <a:r>
              <a:rPr lang="en-US" altLang="ja-JP" sz="1200" b="1" dirty="0"/>
              <a:t>      UWB Nets </a:t>
            </a:r>
            <a:r>
              <a:rPr lang="en-US" altLang="ja-JP" sz="1200" b="1" dirty="0" err="1"/>
              <a:t>e.x</a:t>
            </a:r>
            <a:r>
              <a:rPr lang="en-US" altLang="ja-JP" sz="1200" b="1" dirty="0"/>
              <a:t>. ESTI </a:t>
            </a:r>
            <a:r>
              <a:rPr lang="en-US" altLang="ja-JP" sz="1200" b="1" dirty="0" err="1"/>
              <a:t>SmartBAN</a:t>
            </a:r>
            <a:endParaRPr lang="en-US" altLang="ja-JP" sz="1200" b="1" dirty="0"/>
          </a:p>
          <a:p>
            <a:r>
              <a:rPr lang="en-US" altLang="ja-JP" sz="1200" b="1" dirty="0"/>
              <a:t>Class 6: 6ma with 802.15 other WSN</a:t>
            </a:r>
          </a:p>
          <a:p>
            <a:r>
              <a:rPr lang="en-US" altLang="ja-JP" sz="1200" b="1" dirty="0"/>
              <a:t>Class 7: 6ma with any frequency</a:t>
            </a:r>
          </a:p>
          <a:p>
            <a:r>
              <a:rPr lang="en-US" altLang="ja-JP" sz="1200" b="1" dirty="0"/>
              <a:t>              shared networks</a:t>
            </a:r>
          </a:p>
        </p:txBody>
      </p:sp>
    </p:spTree>
    <p:extLst>
      <p:ext uri="{BB962C8B-B14F-4D97-AF65-F5344CB8AC3E}">
        <p14:creationId xmlns:p14="http://schemas.microsoft.com/office/powerpoint/2010/main" val="26511571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74</a:t>
            </a:fld>
            <a:endParaRPr lang="en-US" altLang="ja-JP" dirty="0"/>
          </a:p>
        </p:txBody>
      </p:sp>
      <p:sp>
        <p:nvSpPr>
          <p:cNvPr id="2" name="テキスト ボックス 5">
            <a:extLst>
              <a:ext uri="{FF2B5EF4-FFF2-40B4-BE49-F238E27FC236}">
                <a16:creationId xmlns:a16="http://schemas.microsoft.com/office/drawing/2014/main" id="{867E9462-EEB1-750C-64B2-BD365893AE2D}"/>
              </a:ext>
            </a:extLst>
          </p:cNvPr>
          <p:cNvSpPr txBox="1"/>
          <p:nvPr/>
        </p:nvSpPr>
        <p:spPr>
          <a:xfrm>
            <a:off x="286216" y="529842"/>
            <a:ext cx="8658922" cy="6063198"/>
          </a:xfrm>
          <a:prstGeom prst="rect">
            <a:avLst/>
          </a:prstGeom>
          <a:noFill/>
        </p:spPr>
        <p:txBody>
          <a:bodyPr wrap="square">
            <a:spAutoFit/>
          </a:bodyPr>
          <a:lstStyle/>
          <a:p>
            <a:pPr lvl="2" fontAlgn="base">
              <a:spcBef>
                <a:spcPts val="1200"/>
              </a:spcBef>
              <a:spcAft>
                <a:spcPts val="1200"/>
              </a:spcAft>
              <a:buClr>
                <a:srgbClr val="000000"/>
              </a:buClr>
              <a:buSzPts val="1000"/>
            </a:pPr>
            <a:r>
              <a:rPr lang="en-US"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rPr>
              <a:t> Coexistence Class States Transition(2/2)</a:t>
            </a:r>
            <a:endParaRPr lang="ja-JP" altLang="ja-JP" sz="2800" b="1" u="none" strike="noStrike" dirty="0">
              <a:ln>
                <a:noFill/>
              </a:ln>
              <a:effectLst>
                <a:outerShdw sx="0" sy="0">
                  <a:srgbClr val="000000"/>
                </a:outerShdw>
              </a:effectLst>
              <a:latin typeface="Arial" panose="020B0604020202020204" pitchFamily="34" charset="0"/>
              <a:ea typeface="游明朝" panose="02020400000000000000" pitchFamily="18" charset="-128"/>
              <a:cs typeface="Times New Roman" panose="02020603050405020304" pitchFamily="18" charset="0"/>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standard's revision focuses on the dependability mechanisms for a single HBAN or VBAN (Class 0) and the scenario with multiple HBANs or VBANS (Class 1).</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2 supports compatibility with legacy BANs (IEEE 802.15.6-2012 Std).</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Class 4 supports coexistence with other IEEE 802.15 UWB </a:t>
            </a:r>
            <a:r>
              <a:rPr lang="en-US" altLang="ja-JP" sz="1800" dirty="0" err="1">
                <a:effectLst/>
                <a:latin typeface="Times New Roman" panose="02020603050405020304" pitchFamily="18" charset="0"/>
                <a:ea typeface="游明朝" panose="02020400000000000000" pitchFamily="18" charset="-128"/>
              </a:rPr>
              <a:t>Stds</a:t>
            </a:r>
            <a:r>
              <a:rPr lang="en-US" altLang="ja-JP" sz="1800" dirty="0">
                <a:effectLst/>
                <a:latin typeface="Times New Roman" panose="02020603050405020304" pitchFamily="18" charset="0"/>
                <a:ea typeface="游明朝" panose="02020400000000000000" pitchFamily="18" charset="-128"/>
              </a:rPr>
              <a:t>, and amendments such as 15.4, 15.8, 15.4z, and 4ab, via the PHY and MAC specification.</a:t>
            </a:r>
            <a:endParaRPr lang="ja-JP" altLang="ja-JP" sz="1800" dirty="0">
              <a:effectLst/>
              <a:latin typeface="Times New Roman" panose="02020603050405020304" pitchFamily="18" charset="0"/>
              <a:ea typeface="游明朝" panose="02020400000000000000" pitchFamily="18" charset="-128"/>
            </a:endParaRPr>
          </a:p>
          <a:p>
            <a:pPr marL="342900" lvl="0" indent="-342900" algn="just">
              <a:lnSpc>
                <a:spcPts val="1700"/>
              </a:lnSpc>
              <a:spcBef>
                <a:spcPts val="600"/>
              </a:spcBef>
              <a:spcAft>
                <a:spcPts val="1200"/>
              </a:spcAft>
              <a:buFont typeface="Wingdings" panose="05000000000000000000" pitchFamily="2" charset="2"/>
              <a:buChar char="l"/>
            </a:pPr>
            <a:r>
              <a:rPr lang="en-US" altLang="ja-JP" sz="1800" dirty="0">
                <a:solidFill>
                  <a:srgbClr val="FF0000"/>
                </a:solidFill>
                <a:effectLst/>
                <a:latin typeface="Times New Roman" panose="02020603050405020304" pitchFamily="18" charset="0"/>
                <a:ea typeface="游明朝" panose="02020400000000000000" pitchFamily="18" charset="-128"/>
              </a:rPr>
              <a:t>Classes 3, 5, 6, and 7 support coexistence with other wireless systems can result </a:t>
            </a:r>
            <a:r>
              <a:rPr lang="en-US" altLang="ja-JP" sz="1800" dirty="0">
                <a:solidFill>
                  <a:srgbClr val="FF0000"/>
                </a:solidFill>
                <a:latin typeface="Times New Roman" panose="02020603050405020304" pitchFamily="18" charset="0"/>
                <a:ea typeface="游明朝" panose="02020400000000000000" pitchFamily="18" charset="-128"/>
              </a:rPr>
              <a:t>in Class 0, 1, and 2 by </a:t>
            </a:r>
            <a:r>
              <a:rPr lang="en-US" altLang="ja-JP" sz="1800" dirty="0">
                <a:solidFill>
                  <a:srgbClr val="FF0000"/>
                </a:solidFill>
                <a:effectLst/>
                <a:latin typeface="Times New Roman" panose="02020603050405020304" pitchFamily="18" charset="0"/>
                <a:ea typeface="游明朝" panose="02020400000000000000" pitchFamily="18" charset="-128"/>
              </a:rPr>
              <a:t>mitigation technology to cancel interference from other radios except </a:t>
            </a:r>
            <a:r>
              <a:rPr lang="en-US" altLang="ja-JP" sz="1800" dirty="0" err="1">
                <a:solidFill>
                  <a:srgbClr val="FF0000"/>
                </a:solidFill>
                <a:effectLst/>
                <a:latin typeface="Times New Roman" panose="02020603050405020304" pitchFamily="18" charset="0"/>
                <a:ea typeface="游明朝" panose="02020400000000000000" pitchFamily="18" charset="-128"/>
              </a:rPr>
              <a:t>regacy</a:t>
            </a:r>
            <a:r>
              <a:rPr lang="en-US" altLang="ja-JP" sz="1800" dirty="0">
                <a:solidFill>
                  <a:srgbClr val="FF0000"/>
                </a:solidFill>
                <a:effectLst/>
                <a:latin typeface="Times New Roman" panose="02020603050405020304" pitchFamily="18" charset="0"/>
                <a:ea typeface="游明朝" panose="02020400000000000000" pitchFamily="18" charset="-128"/>
              </a:rPr>
              <a:t> 15.6 at the receiver side (see clause 4.7.2 of draft#1.11.</a:t>
            </a: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During CCA, a BAN coordinator may analyze the type of synchronization preamble detected from a 15.6ma, 15.6, or 15.4 system.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In Figure 6, the state transition probabilities are approximated in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Furthermore, the duration of the CAP and CFP are determined by statistics of various QoS level of packets in previous consecutive </a:t>
            </a:r>
            <a:r>
              <a:rPr lang="en-US" altLang="ja-JP" sz="1800" dirty="0" err="1">
                <a:effectLst/>
                <a:latin typeface="Times New Roman" panose="02020603050405020304" pitchFamily="18" charset="0"/>
                <a:ea typeface="游明朝" panose="02020400000000000000" pitchFamily="18" charset="-128"/>
              </a:rPr>
              <a:t>superframes</a:t>
            </a:r>
            <a:r>
              <a:rPr lang="en-US" altLang="ja-JP" sz="1800" dirty="0">
                <a:effectLst/>
                <a:latin typeface="Times New Roman" panose="02020603050405020304" pitchFamily="18" charset="0"/>
                <a:ea typeface="游明朝" panose="02020400000000000000" pitchFamily="18" charset="-128"/>
              </a:rPr>
              <a:t> for  every coming  </a:t>
            </a:r>
            <a:r>
              <a:rPr lang="en-US" altLang="ja-JP" sz="1800" dirty="0" err="1">
                <a:effectLst/>
                <a:latin typeface="Times New Roman" panose="02020603050405020304" pitchFamily="18" charset="0"/>
                <a:ea typeface="游明朝" panose="02020400000000000000" pitchFamily="18" charset="-128"/>
              </a:rPr>
              <a:t>superframe</a:t>
            </a:r>
            <a:r>
              <a:rPr lang="en-US" altLang="ja-JP" sz="1800" dirty="0">
                <a:effectLst/>
                <a:latin typeface="Times New Roman" panose="02020603050405020304" pitchFamily="18" charset="0"/>
                <a:ea typeface="游明朝" panose="02020400000000000000" pitchFamily="18" charset="-128"/>
              </a:rPr>
              <a:t>.  </a:t>
            </a:r>
            <a:endParaRPr lang="ja-JP" altLang="ja-JP" sz="1800" dirty="0">
              <a:effectLst/>
              <a:latin typeface="Times New Roman" panose="02020603050405020304" pitchFamily="18" charset="0"/>
              <a:ea typeface="游明朝" panose="02020400000000000000" pitchFamily="18" charset="-128"/>
            </a:endParaRPr>
          </a:p>
          <a:p>
            <a:pPr marL="285750" indent="-285750" algn="just">
              <a:lnSpc>
                <a:spcPts val="1700"/>
              </a:lnSpc>
              <a:spcBef>
                <a:spcPts val="600"/>
              </a:spcBef>
              <a:spcAft>
                <a:spcPts val="1200"/>
              </a:spcAft>
              <a:buFont typeface="Wingdings" panose="05000000000000000000" pitchFamily="2" charset="2"/>
              <a:buChar char="l"/>
            </a:pPr>
            <a:r>
              <a:rPr lang="en-US" altLang="ja-JP" sz="1800" dirty="0">
                <a:effectLst/>
                <a:latin typeface="Times New Roman" panose="02020603050405020304" pitchFamily="18" charset="0"/>
                <a:ea typeface="游明朝" panose="02020400000000000000" pitchFamily="18" charset="-128"/>
              </a:rPr>
              <a:t>The draft revision #1.11 supports BANs operating with high reliability in dense environments coexisting with intra-interference and inter-interference due to other wireless systems in the same frequency band. Figure 6 shows state transition among several classes of coexistence environment defined in Table 1.</a:t>
            </a:r>
            <a:endParaRPr lang="ja-JP" altLang="ja-JP" sz="2400" dirty="0">
              <a:effectLst/>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2845482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75</a:t>
            </a:fld>
            <a:endParaRPr lang="en-US" altLang="ja-JP" dirty="0"/>
          </a:p>
        </p:txBody>
      </p:sp>
      <p:sp>
        <p:nvSpPr>
          <p:cNvPr id="3" name="タイトル 2">
            <a:extLst>
              <a:ext uri="{FF2B5EF4-FFF2-40B4-BE49-F238E27FC236}">
                <a16:creationId xmlns:a16="http://schemas.microsoft.com/office/drawing/2014/main" id="{038A8C40-32E2-C345-D6AD-272F88A8B274}"/>
              </a:ext>
            </a:extLst>
          </p:cNvPr>
          <p:cNvSpPr>
            <a:spLocks noGrp="1"/>
          </p:cNvSpPr>
          <p:nvPr>
            <p:ph type="title"/>
          </p:nvPr>
        </p:nvSpPr>
        <p:spPr>
          <a:xfrm>
            <a:off x="685800" y="685800"/>
            <a:ext cx="7772400" cy="1066800"/>
          </a:xfrm>
        </p:spPr>
        <p:txBody>
          <a:bodyPr/>
          <a:lstStyle/>
          <a:p>
            <a:r>
              <a:rPr kumimoji="1" lang="en-US" altLang="ja-JP" sz="2800" b="1" dirty="0">
                <a:latin typeface="+mn-lt"/>
              </a:rPr>
              <a:t>QoS Levels of Packets </a:t>
            </a:r>
            <a:br>
              <a:rPr kumimoji="1" lang="en-US" altLang="ja-JP" sz="2800" b="1" dirty="0">
                <a:latin typeface="+mn-lt"/>
              </a:rPr>
            </a:br>
            <a:r>
              <a:rPr kumimoji="1" lang="en-US" altLang="ja-JP" sz="2800" b="1" dirty="0">
                <a:latin typeface="+mn-lt"/>
              </a:rPr>
              <a:t>corresponding to User Priority </a:t>
            </a:r>
            <a:endParaRPr kumimoji="1" lang="ja-JP" altLang="en-US" sz="2800" b="1" dirty="0">
              <a:latin typeface="+mn-lt"/>
            </a:endParaRPr>
          </a:p>
        </p:txBody>
      </p:sp>
      <p:graphicFrame>
        <p:nvGraphicFramePr>
          <p:cNvPr id="5" name="表 6">
            <a:extLst>
              <a:ext uri="{FF2B5EF4-FFF2-40B4-BE49-F238E27FC236}">
                <a16:creationId xmlns:a16="http://schemas.microsoft.com/office/drawing/2014/main" id="{654A91E1-DFF4-E474-27E4-D8DB5091AD7B}"/>
              </a:ext>
            </a:extLst>
          </p:cNvPr>
          <p:cNvGraphicFramePr>
            <a:graphicFrameLocks noGrp="1"/>
          </p:cNvGraphicFramePr>
          <p:nvPr/>
        </p:nvGraphicFramePr>
        <p:xfrm>
          <a:off x="4877802" y="2009283"/>
          <a:ext cx="4116482" cy="4209982"/>
        </p:xfrm>
        <a:graphic>
          <a:graphicData uri="http://schemas.openxmlformats.org/drawingml/2006/table">
            <a:tbl>
              <a:tblPr firstRow="1" bandRow="1">
                <a:tableStyleId>{5940675A-B579-460E-94D1-54222C63F5DA}</a:tableStyleId>
              </a:tblPr>
              <a:tblGrid>
                <a:gridCol w="982499">
                  <a:extLst>
                    <a:ext uri="{9D8B030D-6E8A-4147-A177-3AD203B41FA5}">
                      <a16:colId xmlns:a16="http://schemas.microsoft.com/office/drawing/2014/main" val="4281885170"/>
                    </a:ext>
                  </a:extLst>
                </a:gridCol>
                <a:gridCol w="1543929">
                  <a:extLst>
                    <a:ext uri="{9D8B030D-6E8A-4147-A177-3AD203B41FA5}">
                      <a16:colId xmlns:a16="http://schemas.microsoft.com/office/drawing/2014/main" val="514745024"/>
                    </a:ext>
                  </a:extLst>
                </a:gridCol>
                <a:gridCol w="1590054">
                  <a:extLst>
                    <a:ext uri="{9D8B030D-6E8A-4147-A177-3AD203B41FA5}">
                      <a16:colId xmlns:a16="http://schemas.microsoft.com/office/drawing/2014/main" val="1314698544"/>
                    </a:ext>
                  </a:extLst>
                </a:gridCol>
              </a:tblGrid>
              <a:tr h="495547">
                <a:tc>
                  <a:txBody>
                    <a:bodyPr/>
                    <a:lstStyle/>
                    <a:p>
                      <a:pPr algn="ctr"/>
                      <a:r>
                        <a:rPr kumimoji="1" lang="en-US" altLang="ja-JP" sz="1400" b="1" dirty="0">
                          <a:latin typeface="+mn-lt"/>
                        </a:rPr>
                        <a:t>User priority</a:t>
                      </a:r>
                      <a:endParaRPr kumimoji="1" lang="ja-JP" altLang="en-US" sz="14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Traffic designation</a:t>
                      </a:r>
                      <a:endParaRPr kumimoji="1" lang="ja-JP" altLang="en-US" sz="1200" b="1" dirty="0">
                        <a:latin typeface="+mn-lt"/>
                      </a:endParaRPr>
                    </a:p>
                  </a:txBody>
                  <a:tcPr>
                    <a:solidFill>
                      <a:schemeClr val="accent2">
                        <a:lumMod val="20000"/>
                        <a:lumOff val="80000"/>
                      </a:schemeClr>
                    </a:solidFill>
                  </a:tcPr>
                </a:tc>
                <a:tc>
                  <a:txBody>
                    <a:bodyPr/>
                    <a:lstStyle/>
                    <a:p>
                      <a:pPr algn="ctr"/>
                      <a:r>
                        <a:rPr kumimoji="1" lang="en-US" altLang="ja-JP" sz="1200" b="1" dirty="0">
                          <a:latin typeface="+mn-lt"/>
                        </a:rPr>
                        <a:t>Frame type</a:t>
                      </a:r>
                      <a:endParaRPr kumimoji="1" lang="ja-JP" altLang="en-US" sz="1200" b="1" dirty="0">
                        <a:latin typeface="+mn-lt"/>
                      </a:endParaRPr>
                    </a:p>
                  </a:txBody>
                  <a:tcPr>
                    <a:solidFill>
                      <a:schemeClr val="accent2">
                        <a:lumMod val="20000"/>
                        <a:lumOff val="80000"/>
                      </a:schemeClr>
                    </a:solidFill>
                  </a:tcPr>
                </a:tc>
                <a:extLst>
                  <a:ext uri="{0D108BD9-81ED-4DB2-BD59-A6C34878D82A}">
                    <a16:rowId xmlns:a16="http://schemas.microsoft.com/office/drawing/2014/main" val="4251253394"/>
                  </a:ext>
                </a:extLst>
              </a:tr>
              <a:tr h="317289">
                <a:tc>
                  <a:txBody>
                    <a:bodyPr/>
                    <a:lstStyle/>
                    <a:p>
                      <a:pPr algn="ctr"/>
                      <a:r>
                        <a:rPr kumimoji="1" lang="en-US" altLang="ja-JP" sz="1400" b="1" dirty="0">
                          <a:latin typeface="+mn-ea"/>
                          <a:ea typeface="+mn-ea"/>
                        </a:rPr>
                        <a:t>0</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Background (BK)</a:t>
                      </a:r>
                      <a:endParaRPr kumimoji="1" lang="ja-JP" altLang="en-US" sz="1200" b="1" dirty="0">
                        <a:latin typeface="+mj-lt"/>
                      </a:endParaRPr>
                    </a:p>
                  </a:txBody>
                  <a:tcPr/>
                </a:tc>
                <a:tc>
                  <a:txBody>
                    <a:bodyPr/>
                    <a:lstStyle/>
                    <a:p>
                      <a:pPr algn="ct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512474474"/>
                  </a:ext>
                </a:extLst>
              </a:tr>
              <a:tr h="317289">
                <a:tc>
                  <a:txBody>
                    <a:bodyPr/>
                    <a:lstStyle/>
                    <a:p>
                      <a:pPr algn="ctr"/>
                      <a:r>
                        <a:rPr kumimoji="1" lang="en-US" altLang="ja-JP" sz="1400" b="1" dirty="0">
                          <a:latin typeface="+mn-ea"/>
                          <a:ea typeface="+mn-ea"/>
                        </a:rPr>
                        <a:t>1</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Best effort (BE)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3326327884"/>
                  </a:ext>
                </a:extLst>
              </a:tr>
              <a:tr h="495547">
                <a:tc>
                  <a:txBody>
                    <a:bodyPr/>
                    <a:lstStyle/>
                    <a:p>
                      <a:pPr algn="ctr"/>
                      <a:r>
                        <a:rPr kumimoji="1" lang="en-US" altLang="ja-JP" sz="1400" b="1" dirty="0">
                          <a:latin typeface="+mn-ea"/>
                          <a:ea typeface="+mn-ea"/>
                        </a:rPr>
                        <a:t>2</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Excellent effort (EE)</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968388818"/>
                  </a:ext>
                </a:extLst>
              </a:tr>
              <a:tr h="317289">
                <a:tc>
                  <a:txBody>
                    <a:bodyPr/>
                    <a:lstStyle/>
                    <a:p>
                      <a:pPr algn="ctr"/>
                      <a:r>
                        <a:rPr kumimoji="1" lang="en-US" altLang="ja-JP" sz="1400" b="1" dirty="0">
                          <a:latin typeface="+mn-ea"/>
                          <a:ea typeface="+mn-ea"/>
                        </a:rPr>
                        <a:t>3</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Video (VI)</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422592770"/>
                  </a:ext>
                </a:extLst>
              </a:tr>
              <a:tr h="317289">
                <a:tc>
                  <a:txBody>
                    <a:bodyPr/>
                    <a:lstStyle/>
                    <a:p>
                      <a:pPr algn="ctr"/>
                      <a:r>
                        <a:rPr kumimoji="1" lang="en-US" altLang="ja-JP" sz="1400" b="1" dirty="0">
                          <a:latin typeface="+mn-ea"/>
                          <a:ea typeface="+mn-ea"/>
                        </a:rPr>
                        <a:t>4</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Voice (VO)</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2817812179"/>
                  </a:ext>
                </a:extLst>
              </a:tr>
              <a:tr h="539587">
                <a:tc>
                  <a:txBody>
                    <a:bodyPr/>
                    <a:lstStyle/>
                    <a:p>
                      <a:pPr algn="ctr"/>
                      <a:r>
                        <a:rPr kumimoji="1" lang="en-US" altLang="ja-JP" sz="1400" b="1" dirty="0">
                          <a:latin typeface="+mn-ea"/>
                          <a:ea typeface="+mn-ea"/>
                        </a:rPr>
                        <a:t>5</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3909945391"/>
                  </a:ext>
                </a:extLst>
              </a:tr>
              <a:tr h="693766">
                <a:tc>
                  <a:txBody>
                    <a:bodyPr/>
                    <a:lstStyle/>
                    <a:p>
                      <a:pPr algn="ctr"/>
                      <a:r>
                        <a:rPr kumimoji="1" lang="en-US" altLang="ja-JP" sz="1400" b="1" dirty="0">
                          <a:latin typeface="+mn-ea"/>
                          <a:ea typeface="+mn-ea"/>
                        </a:rPr>
                        <a:t>6</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High-priority medical data or network control</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 or management</a:t>
                      </a:r>
                      <a:endParaRPr kumimoji="1" lang="ja-JP" altLang="en-US" sz="1200" b="1" dirty="0">
                        <a:latin typeface="+mj-lt"/>
                      </a:endParaRPr>
                    </a:p>
                  </a:txBody>
                  <a:tcPr/>
                </a:tc>
                <a:extLst>
                  <a:ext uri="{0D108BD9-81ED-4DB2-BD59-A6C34878D82A}">
                    <a16:rowId xmlns:a16="http://schemas.microsoft.com/office/drawing/2014/main" val="1135171504"/>
                  </a:ext>
                </a:extLst>
              </a:tr>
              <a:tr h="693766">
                <a:tc>
                  <a:txBody>
                    <a:bodyPr/>
                    <a:lstStyle/>
                    <a:p>
                      <a:pPr algn="ctr"/>
                      <a:r>
                        <a:rPr kumimoji="1" lang="en-US" altLang="ja-JP" sz="1400" b="1" dirty="0">
                          <a:latin typeface="+mn-ea"/>
                          <a:ea typeface="+mn-ea"/>
                        </a:rPr>
                        <a:t>7</a:t>
                      </a:r>
                      <a:endParaRPr kumimoji="1" lang="ja-JP" altLang="en-US" sz="1400" b="1" dirty="0">
                        <a:latin typeface="+mn-ea"/>
                        <a:ea typeface="+mn-ea"/>
                      </a:endParaRPr>
                    </a:p>
                  </a:txBody>
                  <a:tcPr>
                    <a:solidFill>
                      <a:srgbClr val="FFFF00"/>
                    </a:solidFill>
                  </a:tcPr>
                </a:tc>
                <a:tc>
                  <a:txBody>
                    <a:bodyPr/>
                    <a:lstStyle/>
                    <a:p>
                      <a:pPr algn="ctr"/>
                      <a:r>
                        <a:rPr kumimoji="1" lang="en-US" altLang="ja-JP" sz="1200" b="1" dirty="0">
                          <a:latin typeface="+mj-lt"/>
                        </a:rPr>
                        <a:t>Emergency or medical implant event report</a:t>
                      </a:r>
                      <a:endParaRPr kumimoji="1" lang="ja-JP" altLang="en-US" sz="1200" b="1"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j-lt"/>
                        </a:rPr>
                        <a:t>Data</a:t>
                      </a:r>
                      <a:endParaRPr kumimoji="1" lang="ja-JP" altLang="en-US" sz="1200" b="1" dirty="0">
                        <a:latin typeface="+mj-lt"/>
                      </a:endParaRPr>
                    </a:p>
                  </a:txBody>
                  <a:tcPr/>
                </a:tc>
                <a:extLst>
                  <a:ext uri="{0D108BD9-81ED-4DB2-BD59-A6C34878D82A}">
                    <a16:rowId xmlns:a16="http://schemas.microsoft.com/office/drawing/2014/main" val="4025078811"/>
                  </a:ext>
                </a:extLst>
              </a:tr>
            </a:tbl>
          </a:graphicData>
        </a:graphic>
      </p:graphicFrame>
      <p:sp>
        <p:nvSpPr>
          <p:cNvPr id="6" name="テキスト ボックス 6">
            <a:extLst>
              <a:ext uri="{FF2B5EF4-FFF2-40B4-BE49-F238E27FC236}">
                <a16:creationId xmlns:a16="http://schemas.microsoft.com/office/drawing/2014/main" id="{36CCC893-8E64-8D81-33AC-59E9049DED30}"/>
              </a:ext>
            </a:extLst>
          </p:cNvPr>
          <p:cNvSpPr txBox="1"/>
          <p:nvPr/>
        </p:nvSpPr>
        <p:spPr>
          <a:xfrm>
            <a:off x="234051" y="1949335"/>
            <a:ext cx="4468578"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800" dirty="0">
                <a:latin typeface="+mj-lt"/>
              </a:rPr>
              <a:t>In Std.15.6 WBAN systems, a various data such as vital signs, skin temperature,  blood pressure, ECG, EEG, </a:t>
            </a:r>
            <a:r>
              <a:rPr kumimoji="1" lang="en-US" altLang="ja-JP" sz="1800" dirty="0" err="1">
                <a:latin typeface="+mj-lt"/>
              </a:rPr>
              <a:t>ECoG</a:t>
            </a:r>
            <a:r>
              <a:rPr kumimoji="1" lang="en-US" altLang="ja-JP" sz="1800" dirty="0">
                <a:latin typeface="+mj-lt"/>
              </a:rPr>
              <a:t>, and vehicle controlling commons have different QoS levels corresponding to user priority.</a:t>
            </a:r>
            <a:endParaRPr kumimoji="1" lang="en-US" altLang="ja-JP" sz="1800" b="1" u="sng" dirty="0">
              <a:latin typeface="+mj-lt"/>
            </a:endParaRPr>
          </a:p>
          <a:p>
            <a:pPr marL="285750" indent="-285750">
              <a:buFont typeface="Arial" panose="020B0604020202020204" pitchFamily="34" charset="0"/>
              <a:buChar char="•"/>
            </a:pPr>
            <a:endParaRPr lang="en-US" altLang="ja-JP" sz="1800" dirty="0">
              <a:latin typeface="+mj-lt"/>
            </a:endParaRPr>
          </a:p>
          <a:p>
            <a:pPr marL="285750" indent="-285750">
              <a:buFont typeface="Arial" panose="020B0604020202020204" pitchFamily="34" charset="0"/>
              <a:buChar char="•"/>
            </a:pPr>
            <a:r>
              <a:rPr lang="en-US" altLang="ja-JP" sz="1100" dirty="0">
                <a:latin typeface="+mj-lt"/>
              </a:rPr>
              <a:t>In </a:t>
            </a:r>
            <a:r>
              <a:rPr lang="en-US" altLang="ja-JP" sz="1800" dirty="0">
                <a:latin typeface="+mj-lt"/>
              </a:rPr>
              <a:t>15.6ma for dependable WBAN for human and vehicles, data packet transmission should be dependable according to QoS levels even in various classes of coexistence environment.</a:t>
            </a:r>
          </a:p>
          <a:p>
            <a:pPr marL="285750" indent="-285750">
              <a:buFont typeface="Arial" panose="020B0604020202020204" pitchFamily="34" charset="0"/>
              <a:buChar char="•"/>
            </a:pPr>
            <a:endParaRPr kumimoji="1" lang="en-US" altLang="ja-JP" sz="1800" dirty="0">
              <a:latin typeface="+mj-lt"/>
            </a:endParaRPr>
          </a:p>
          <a:p>
            <a:pPr marL="285750" indent="-285750">
              <a:buFont typeface="Arial" panose="020B0604020202020204" pitchFamily="34" charset="0"/>
              <a:buChar char="•"/>
            </a:pPr>
            <a:r>
              <a:rPr kumimoji="1" lang="en-US" altLang="ja-JP" sz="1800" dirty="0">
                <a:latin typeface="+mj-lt"/>
              </a:rPr>
              <a:t>Therefore, </a:t>
            </a:r>
            <a:r>
              <a:rPr kumimoji="1" lang="en-US" altLang="ja-JP" sz="1800" b="1" u="sng" dirty="0">
                <a:latin typeface="+mj-lt"/>
              </a:rPr>
              <a:t>appropriate sets of error controlling scheme with FEC and hybrid ARQ </a:t>
            </a:r>
            <a:r>
              <a:rPr kumimoji="1" lang="en-US" altLang="ja-JP" sz="1800" dirty="0">
                <a:latin typeface="+mj-lt"/>
              </a:rPr>
              <a:t>corresponding to QoS levels have been standardized in 15.6ma,</a:t>
            </a:r>
          </a:p>
        </p:txBody>
      </p:sp>
    </p:spTree>
    <p:extLst>
      <p:ext uri="{BB962C8B-B14F-4D97-AF65-F5344CB8AC3E}">
        <p14:creationId xmlns:p14="http://schemas.microsoft.com/office/powerpoint/2010/main" val="22884848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76</a:t>
            </a:fld>
            <a:endParaRPr lang="en-US" altLang="ja-JP" dirty="0"/>
          </a:p>
        </p:txBody>
      </p:sp>
      <p:sp>
        <p:nvSpPr>
          <p:cNvPr id="2" name="タイトル 1">
            <a:extLst>
              <a:ext uri="{FF2B5EF4-FFF2-40B4-BE49-F238E27FC236}">
                <a16:creationId xmlns:a16="http://schemas.microsoft.com/office/drawing/2014/main" id="{24959824-2DD7-E588-54C7-CA8B3AF9D498}"/>
              </a:ext>
            </a:extLst>
          </p:cNvPr>
          <p:cNvSpPr>
            <a:spLocks noGrp="1"/>
          </p:cNvSpPr>
          <p:nvPr>
            <p:ph type="title"/>
          </p:nvPr>
        </p:nvSpPr>
        <p:spPr>
          <a:xfrm>
            <a:off x="69850" y="578009"/>
            <a:ext cx="9004300" cy="792490"/>
          </a:xfrm>
        </p:spPr>
        <p:txBody>
          <a:bodyPr/>
          <a:lstStyle/>
          <a:p>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FEC/HARQ for 64 </a:t>
            </a:r>
            <a:r>
              <a:rPr kumimoji="0" lang="en-US" altLang="ja-JP" sz="2400" b="1" dirty="0">
                <a:solidFill>
                  <a:srgbClr val="000000"/>
                </a:solidFill>
                <a:latin typeface="+mn-ea"/>
                <a:ea typeface="+mn-ea"/>
                <a:cs typeface="Times New Roman"/>
                <a:sym typeface="Times New Roman"/>
              </a:rPr>
              <a:t>Combinations of </a:t>
            </a:r>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8 Coexistence Classes </a:t>
            </a:r>
            <a:b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br>
            <a:r>
              <a:rPr kumimoji="0" lang="en-US" altLang="ja-JP" sz="2400" b="1" i="0" u="none" strike="noStrike" kern="0" cap="none" spc="0" normalizeH="0" baseline="0" noProof="0" dirty="0">
                <a:ln>
                  <a:noFill/>
                </a:ln>
                <a:solidFill>
                  <a:srgbClr val="000000"/>
                </a:solidFill>
                <a:effectLst/>
                <a:uLnTx/>
                <a:uFillTx/>
                <a:latin typeface="ADLaM Display" panose="020F0502020204030204" pitchFamily="2" charset="0"/>
                <a:ea typeface="ADLaM Display" panose="020F0502020204030204" pitchFamily="2" charset="0"/>
                <a:cs typeface="ADLaM Display" panose="020F0502020204030204" pitchFamily="2" charset="0"/>
                <a:sym typeface="Times New Roman"/>
              </a:rPr>
              <a:t>×</a:t>
            </a:r>
            <a:r>
              <a:rPr kumimoji="0" lang="en-US" altLang="ja-JP" sz="2400" b="1" i="0" u="none" strike="noStrike" kern="0" cap="none" spc="0" normalizeH="0" baseline="0" noProof="0" dirty="0">
                <a:ln>
                  <a:noFill/>
                </a:ln>
                <a:solidFill>
                  <a:srgbClr val="000000"/>
                </a:solidFill>
                <a:effectLst/>
                <a:uLnTx/>
                <a:uFillTx/>
                <a:latin typeface="+mn-ea"/>
                <a:ea typeface="+mn-ea"/>
                <a:cs typeface="Times New Roman"/>
                <a:sym typeface="Times New Roman"/>
              </a:rPr>
              <a:t> 8 QoS Packet Levels</a:t>
            </a:r>
            <a:endParaRPr kumimoji="1" lang="ja-JP" altLang="en-US" sz="3200" b="1" dirty="0">
              <a:latin typeface="+mn-ea"/>
              <a:ea typeface="+mn-ea"/>
            </a:endParaRPr>
          </a:p>
        </p:txBody>
      </p:sp>
      <p:sp>
        <p:nvSpPr>
          <p:cNvPr id="3" name="Content Placeholder 2">
            <a:extLst>
              <a:ext uri="{FF2B5EF4-FFF2-40B4-BE49-F238E27FC236}">
                <a16:creationId xmlns:a16="http://schemas.microsoft.com/office/drawing/2014/main" id="{A3E08A2A-217D-A973-547D-173D7F808C58}"/>
              </a:ext>
            </a:extLst>
          </p:cNvPr>
          <p:cNvSpPr txBox="1">
            <a:spLocks/>
          </p:cNvSpPr>
          <p:nvPr/>
        </p:nvSpPr>
        <p:spPr>
          <a:xfrm>
            <a:off x="647699" y="5601917"/>
            <a:ext cx="8106833" cy="72268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182880" indent="-182880"/>
            <a:r>
              <a:rPr kumimoji="1" lang="en-US" altLang="ja-JP" sz="1800" kern="0"/>
              <a:t>FEC codes and Hybrid ARQ have been designed for 8 ×</a:t>
            </a:r>
            <a:r>
              <a:rPr lang="ja-JP" altLang="en-US" sz="1800" kern="0"/>
              <a:t> </a:t>
            </a:r>
            <a:r>
              <a:rPr lang="en-US" altLang="ja-JP" sz="1800" kern="0"/>
              <a:t>8</a:t>
            </a:r>
            <a:r>
              <a:rPr lang="ja-JP" altLang="en-US" sz="1800" kern="0"/>
              <a:t> </a:t>
            </a:r>
            <a:r>
              <a:rPr lang="en-US" altLang="ja-JP" sz="1800" kern="0"/>
              <a:t>=</a:t>
            </a:r>
            <a:r>
              <a:rPr lang="ja-JP" altLang="en-US" sz="1800" kern="0"/>
              <a:t> </a:t>
            </a:r>
            <a:r>
              <a:rPr lang="en-US" altLang="ja-JP" sz="1800" kern="0"/>
              <a:t>64</a:t>
            </a:r>
            <a:r>
              <a:rPr lang="ja-JP" altLang="en-US" sz="1800" kern="0"/>
              <a:t> </a:t>
            </a:r>
            <a:r>
              <a:rPr lang="en-US" altLang="ja-JP" sz="1800" kern="0"/>
              <a:t>combinations</a:t>
            </a:r>
            <a:r>
              <a:rPr lang="ja-JP" altLang="en-US" sz="1800" kern="0"/>
              <a:t> </a:t>
            </a:r>
            <a:r>
              <a:rPr lang="en-US" altLang="ja-JP" sz="1800" kern="0"/>
              <a:t>for</a:t>
            </a:r>
            <a:r>
              <a:rPr lang="ja-JP" altLang="en-US" sz="1800" kern="0"/>
              <a:t> </a:t>
            </a:r>
            <a:r>
              <a:rPr lang="en-US" altLang="ja-JP" sz="1800" kern="0"/>
              <a:t>QoS</a:t>
            </a:r>
            <a:r>
              <a:rPr lang="ja-JP" altLang="en-US" sz="1800" kern="0"/>
              <a:t> </a:t>
            </a:r>
            <a:r>
              <a:rPr lang="en-US" altLang="ja-JP" sz="1800" kern="0"/>
              <a:t>levels</a:t>
            </a:r>
            <a:r>
              <a:rPr lang="ja-JP" altLang="en-US" sz="1800" kern="0"/>
              <a:t> </a:t>
            </a:r>
            <a:r>
              <a:rPr lang="en-US" altLang="ja-JP" sz="1800" kern="0"/>
              <a:t>and</a:t>
            </a:r>
            <a:r>
              <a:rPr lang="ja-JP" altLang="en-US" sz="1800" kern="0"/>
              <a:t> </a:t>
            </a:r>
            <a:r>
              <a:rPr lang="en-US" altLang="ja-JP" sz="1800" kern="0"/>
              <a:t>Coexistence</a:t>
            </a:r>
            <a:r>
              <a:rPr lang="ja-JP" altLang="en-US" sz="1800" kern="0"/>
              <a:t> </a:t>
            </a:r>
            <a:r>
              <a:rPr lang="en-US" altLang="ja-JP" sz="1800" kern="0"/>
              <a:t>classes under various standard of channel models.</a:t>
            </a:r>
            <a:endParaRPr lang="en-US" sz="1800" kern="0" dirty="0"/>
          </a:p>
        </p:txBody>
      </p:sp>
      <p:pic>
        <p:nvPicPr>
          <p:cNvPr id="5" name="図 7" descr="テーブル&#10;&#10;自動的に生成された説明">
            <a:extLst>
              <a:ext uri="{FF2B5EF4-FFF2-40B4-BE49-F238E27FC236}">
                <a16:creationId xmlns:a16="http://schemas.microsoft.com/office/drawing/2014/main" id="{D8F8FD7D-EB38-B0A6-556F-754E3ED3A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208" y="1373667"/>
            <a:ext cx="8213584" cy="4110665"/>
          </a:xfrm>
          <a:prstGeom prst="rect">
            <a:avLst/>
          </a:prstGeom>
        </p:spPr>
      </p:pic>
    </p:spTree>
    <p:extLst>
      <p:ext uri="{BB962C8B-B14F-4D97-AF65-F5344CB8AC3E}">
        <p14:creationId xmlns:p14="http://schemas.microsoft.com/office/powerpoint/2010/main" val="23976302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77</a:t>
            </a:fld>
            <a:endParaRPr lang="en-US" altLang="ja-JP" dirty="0"/>
          </a:p>
        </p:txBody>
      </p:sp>
    </p:spTree>
    <p:extLst>
      <p:ext uri="{BB962C8B-B14F-4D97-AF65-F5344CB8AC3E}">
        <p14:creationId xmlns:p14="http://schemas.microsoft.com/office/powerpoint/2010/main" val="24376084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78</a:t>
            </a:fld>
            <a:endParaRPr lang="en-US" altLang="ja-JP"/>
          </a:p>
        </p:txBody>
      </p:sp>
      <p:sp>
        <p:nvSpPr>
          <p:cNvPr id="14" name="テキスト ボックス 13">
            <a:extLst>
              <a:ext uri="{FF2B5EF4-FFF2-40B4-BE49-F238E27FC236}">
                <a16:creationId xmlns:a16="http://schemas.microsoft.com/office/drawing/2014/main" id="{06D0086B-34A2-7443-9B17-178ADFA57B17}"/>
              </a:ext>
            </a:extLst>
          </p:cNvPr>
          <p:cNvSpPr txBox="1"/>
          <p:nvPr/>
        </p:nvSpPr>
        <p:spPr>
          <a:xfrm>
            <a:off x="226689" y="4699010"/>
            <a:ext cx="8568952" cy="2031325"/>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outer code, shortened Reed-Solomon (RS) codes with N=54 (original code length N=63) will be selected to correct burst errors due to interference from other WBANs and the coding rates are changed according to each QoS and channel condition</a:t>
            </a: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inner code, 15.4ab </a:t>
            </a:r>
            <a:r>
              <a:rPr kumimoji="1" lang="en-US" altLang="ja-JP" sz="1800" dirty="0">
                <a:solidFill>
                  <a:srgbClr val="FF0000"/>
                </a:solidFill>
                <a:latin typeface="Times New Roman"/>
              </a:rPr>
              <a:t>LDPC (K=324, 648, 972, R=1/2) in mandatory </a:t>
            </a:r>
            <a:r>
              <a:rPr kumimoji="1" lang="en-US" altLang="ja-JP" sz="1800" dirty="0">
                <a:solidFill>
                  <a:srgbClr val="000000"/>
                </a:solidFill>
                <a:latin typeface="Times New Roman"/>
              </a:rPr>
              <a:t>or </a:t>
            </a:r>
            <a:r>
              <a:rPr kumimoji="1" lang="en-US" altLang="ja-JP" sz="1800" dirty="0">
                <a:solidFill>
                  <a:srgbClr val="FF0000"/>
                </a:solidFill>
                <a:latin typeface="Times New Roman"/>
              </a:rPr>
              <a:t>BCC in optional</a:t>
            </a:r>
            <a:r>
              <a:rPr kumimoji="1" lang="en-US" altLang="ja-JP" sz="1800" dirty="0">
                <a:solidFill>
                  <a:srgbClr val="000000"/>
                </a:solidFill>
                <a:latin typeface="Times New Roman"/>
              </a:rPr>
              <a:t> will be selected for the coexistence of 15.6ma and 15.4ab</a:t>
            </a: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This updated concept table is considered as the first priority</a:t>
            </a:r>
          </a:p>
          <a:p>
            <a:pPr marL="285750" indent="-285750" eaLnBrk="1" fontAlgn="auto" hangingPunct="1">
              <a:spcBef>
                <a:spcPts val="0"/>
              </a:spcBef>
              <a:spcAft>
                <a:spcPts val="0"/>
              </a:spcAft>
              <a:buFont typeface="Arial" panose="020B0604020202020204" pitchFamily="34" charset="0"/>
              <a:buChar char="•"/>
            </a:pPr>
            <a:endParaRPr kumimoji="1" lang="ja-JP" altLang="en-US" sz="1800" dirty="0">
              <a:solidFill>
                <a:srgbClr val="000000"/>
              </a:solidFill>
              <a:latin typeface="Times New Roman"/>
            </a:endParaRPr>
          </a:p>
        </p:txBody>
      </p:sp>
      <p:graphicFrame>
        <p:nvGraphicFramePr>
          <p:cNvPr id="15" name="表 7">
            <a:extLst>
              <a:ext uri="{FF2B5EF4-FFF2-40B4-BE49-F238E27FC236}">
                <a16:creationId xmlns:a16="http://schemas.microsoft.com/office/drawing/2014/main" id="{53140E2F-BAAF-73D9-62C5-72BFE6CCF763}"/>
              </a:ext>
            </a:extLst>
          </p:cNvPr>
          <p:cNvGraphicFramePr>
            <a:graphicFrameLocks noGrp="1"/>
          </p:cNvGraphicFramePr>
          <p:nvPr/>
        </p:nvGraphicFramePr>
        <p:xfrm>
          <a:off x="232470" y="1202664"/>
          <a:ext cx="8679061" cy="3545961"/>
        </p:xfrm>
        <a:graphic>
          <a:graphicData uri="http://schemas.openxmlformats.org/drawingml/2006/table">
            <a:tbl>
              <a:tblPr firstRow="1" bandRow="1"/>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User priority</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Inner code</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Outer code</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600" dirty="0"/>
                        <a:t>HARQ</a:t>
                      </a:r>
                      <a:endParaRPr kumimoji="1" lang="ja-JP" altLang="en-US" sz="16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489010237"/>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0</a:t>
                      </a: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922590291"/>
                  </a:ext>
                </a:extLst>
              </a:tr>
              <a:tr h="370961">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046508798"/>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14401533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3</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4289825731"/>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4</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46)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53208542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5</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38)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27781841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6</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28)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8159350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7</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600" b="1" dirty="0"/>
                        <a:t>15.4ab LDPC or BCC  (R=1/2)</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(54, 14) shortened RS code</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dirty="0"/>
                        <a:t>-</a:t>
                      </a:r>
                      <a:endParaRPr kumimoji="1" lang="ja-JP" altLang="en-US" sz="1600" b="1"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30419461"/>
                  </a:ext>
                </a:extLst>
              </a:tr>
            </a:tbl>
          </a:graphicData>
        </a:graphic>
      </p:graphicFrame>
      <p:sp>
        <p:nvSpPr>
          <p:cNvPr id="3" name="吹き出し: 四角形 2">
            <a:extLst>
              <a:ext uri="{FF2B5EF4-FFF2-40B4-BE49-F238E27FC236}">
                <a16:creationId xmlns:a16="http://schemas.microsoft.com/office/drawing/2014/main" id="{C7EC5680-3E5A-D83B-5BBB-153DDECEFC42}"/>
              </a:ext>
            </a:extLst>
          </p:cNvPr>
          <p:cNvSpPr/>
          <p:nvPr/>
        </p:nvSpPr>
        <p:spPr bwMode="auto">
          <a:xfrm>
            <a:off x="1415873" y="1121290"/>
            <a:ext cx="3384376" cy="3582083"/>
          </a:xfrm>
          <a:prstGeom prst="wedgeRectCallout">
            <a:avLst>
              <a:gd name="adj1" fmla="val -46116"/>
              <a:gd name="adj2" fmla="val -55173"/>
            </a:avLst>
          </a:prstGeom>
          <a:noFill/>
          <a:ln w="57150" cap="flat" cmpd="sng" algn="ctr">
            <a:solidFill>
              <a:srgbClr val="CC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テキスト ボックス 4">
            <a:extLst>
              <a:ext uri="{FF2B5EF4-FFF2-40B4-BE49-F238E27FC236}">
                <a16:creationId xmlns:a16="http://schemas.microsoft.com/office/drawing/2014/main" id="{F50DE5C9-E86C-2EF7-0370-74207041BA37}"/>
              </a:ext>
            </a:extLst>
          </p:cNvPr>
          <p:cNvSpPr txBox="1"/>
          <p:nvPr/>
        </p:nvSpPr>
        <p:spPr>
          <a:xfrm>
            <a:off x="64531" y="609599"/>
            <a:ext cx="23042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C00FF"/>
                </a:solidFill>
                <a:effectLst/>
                <a:highlight>
                  <a:srgbClr val="FFFF00"/>
                </a:highlight>
                <a:uLnTx/>
                <a:uFillTx/>
                <a:latin typeface="Arial"/>
                <a:ea typeface="+mn-ea"/>
                <a:cs typeface="+mn-cs"/>
              </a:rPr>
              <a:t>Common with IEEE802.15.4ab</a:t>
            </a:r>
            <a:endParaRPr kumimoji="1" lang="ja-JP" altLang="en-US" sz="16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
        <p:nvSpPr>
          <p:cNvPr id="6" name="吹き出し: 四角形 5">
            <a:extLst>
              <a:ext uri="{FF2B5EF4-FFF2-40B4-BE49-F238E27FC236}">
                <a16:creationId xmlns:a16="http://schemas.microsoft.com/office/drawing/2014/main" id="{418AC6A9-651D-16E7-E44D-DCF85487D4DE}"/>
              </a:ext>
            </a:extLst>
          </p:cNvPr>
          <p:cNvSpPr/>
          <p:nvPr/>
        </p:nvSpPr>
        <p:spPr bwMode="auto">
          <a:xfrm>
            <a:off x="4877803" y="1116927"/>
            <a:ext cx="4105736" cy="3582083"/>
          </a:xfrm>
          <a:prstGeom prst="wedgeRectCallout">
            <a:avLst>
              <a:gd name="adj1" fmla="val -9246"/>
              <a:gd name="adj2" fmla="val -55312"/>
            </a:avLst>
          </a:prstGeom>
          <a:noFill/>
          <a:ln w="5715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テキスト ボックス 6">
            <a:extLst>
              <a:ext uri="{FF2B5EF4-FFF2-40B4-BE49-F238E27FC236}">
                <a16:creationId xmlns:a16="http://schemas.microsoft.com/office/drawing/2014/main" id="{0B7DAB02-C0DF-B109-5AF7-278C4ADFE62C}"/>
              </a:ext>
            </a:extLst>
          </p:cNvPr>
          <p:cNvSpPr txBox="1"/>
          <p:nvPr/>
        </p:nvSpPr>
        <p:spPr>
          <a:xfrm>
            <a:off x="6564574" y="617693"/>
            <a:ext cx="264311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CC00FF"/>
                </a:solidFill>
                <a:effectLst/>
                <a:highlight>
                  <a:srgbClr val="FFFF00"/>
                </a:highlight>
                <a:uLnTx/>
                <a:uFillTx/>
                <a:latin typeface="Arial"/>
                <a:ea typeface="+mn-ea"/>
                <a:cs typeface="+mn-cs"/>
              </a:rPr>
              <a:t>Error-correcting codes corresponding to QoS levels</a:t>
            </a:r>
            <a:endParaRPr kumimoji="1" lang="ja-JP" altLang="en-US" sz="1400" b="1" i="0" u="none" strike="noStrike" kern="1200" cap="none" spc="0" normalizeH="0" baseline="0" noProof="0" dirty="0">
              <a:ln>
                <a:noFill/>
              </a:ln>
              <a:solidFill>
                <a:srgbClr val="CC00FF"/>
              </a:solidFill>
              <a:effectLst/>
              <a:highlight>
                <a:srgbClr val="FFFF00"/>
              </a:highlight>
              <a:uLnTx/>
              <a:uFillTx/>
              <a:latin typeface="Arial"/>
              <a:ea typeface="+mn-ea"/>
              <a:cs typeface="+mn-cs"/>
            </a:endParaRPr>
          </a:p>
        </p:txBody>
      </p:sp>
    </p:spTree>
    <p:extLst>
      <p:ext uri="{BB962C8B-B14F-4D97-AF65-F5344CB8AC3E}">
        <p14:creationId xmlns:p14="http://schemas.microsoft.com/office/powerpoint/2010/main" val="349399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79</a:t>
            </a:fld>
            <a:endParaRPr lang="en-US" altLang="ja-JP"/>
          </a:p>
        </p:txBody>
      </p:sp>
      <p:pic>
        <p:nvPicPr>
          <p:cNvPr id="9" name="図 8">
            <a:extLst>
              <a:ext uri="{FF2B5EF4-FFF2-40B4-BE49-F238E27FC236}">
                <a16:creationId xmlns:a16="http://schemas.microsoft.com/office/drawing/2014/main" id="{6A5AB5B4-A11F-5C74-4A68-BFBA77962E28}"/>
              </a:ext>
            </a:extLst>
          </p:cNvPr>
          <p:cNvPicPr>
            <a:picLocks noChangeAspect="1"/>
          </p:cNvPicPr>
          <p:nvPr/>
        </p:nvPicPr>
        <p:blipFill>
          <a:blip r:embed="rId2"/>
          <a:stretch>
            <a:fillRect/>
          </a:stretch>
        </p:blipFill>
        <p:spPr>
          <a:xfrm>
            <a:off x="38100" y="1076038"/>
            <a:ext cx="9144000" cy="5153260"/>
          </a:xfrm>
          <a:prstGeom prst="rect">
            <a:avLst/>
          </a:prstGeom>
        </p:spPr>
      </p:pic>
      <p:sp>
        <p:nvSpPr>
          <p:cNvPr id="10" name="正方形/長方形 9">
            <a:extLst>
              <a:ext uri="{FF2B5EF4-FFF2-40B4-BE49-F238E27FC236}">
                <a16:creationId xmlns:a16="http://schemas.microsoft.com/office/drawing/2014/main" id="{4053FD2B-329E-6FE3-76C6-A54F2083DC43}"/>
              </a:ext>
            </a:extLst>
          </p:cNvPr>
          <p:cNvSpPr/>
          <p:nvPr/>
        </p:nvSpPr>
        <p:spPr bwMode="auto">
          <a:xfrm>
            <a:off x="6795032" y="1076038"/>
            <a:ext cx="892499" cy="435186"/>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5298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80</a:t>
            </a:fld>
            <a:endParaRPr lang="en-US" altLang="ja-JP"/>
          </a:p>
        </p:txBody>
      </p:sp>
      <p:pic>
        <p:nvPicPr>
          <p:cNvPr id="5" name="図 4">
            <a:extLst>
              <a:ext uri="{FF2B5EF4-FFF2-40B4-BE49-F238E27FC236}">
                <a16:creationId xmlns:a16="http://schemas.microsoft.com/office/drawing/2014/main" id="{DFCBF7CD-A9E6-65E4-F1F7-4102219319C2}"/>
              </a:ext>
            </a:extLst>
          </p:cNvPr>
          <p:cNvPicPr>
            <a:picLocks noChangeAspect="1"/>
          </p:cNvPicPr>
          <p:nvPr/>
        </p:nvPicPr>
        <p:blipFill>
          <a:blip r:embed="rId2"/>
          <a:stretch>
            <a:fillRect/>
          </a:stretch>
        </p:blipFill>
        <p:spPr>
          <a:xfrm>
            <a:off x="224494" y="985582"/>
            <a:ext cx="8569078" cy="5489831"/>
          </a:xfrm>
          <a:prstGeom prst="rect">
            <a:avLst/>
          </a:prstGeom>
        </p:spPr>
      </p:pic>
      <p:sp>
        <p:nvSpPr>
          <p:cNvPr id="6" name="正方形/長方形 5">
            <a:extLst>
              <a:ext uri="{FF2B5EF4-FFF2-40B4-BE49-F238E27FC236}">
                <a16:creationId xmlns:a16="http://schemas.microsoft.com/office/drawing/2014/main" id="{20AA0C73-4DA5-2927-C0DD-35EFDE129E63}"/>
              </a:ext>
            </a:extLst>
          </p:cNvPr>
          <p:cNvSpPr/>
          <p:nvPr/>
        </p:nvSpPr>
        <p:spPr bwMode="auto">
          <a:xfrm>
            <a:off x="6597916" y="1051285"/>
            <a:ext cx="892499" cy="242345"/>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D708E8D8-20A1-D382-0F1A-D402A0F07447}"/>
              </a:ext>
            </a:extLst>
          </p:cNvPr>
          <p:cNvSpPr/>
          <p:nvPr/>
        </p:nvSpPr>
        <p:spPr bwMode="auto">
          <a:xfrm>
            <a:off x="6597916" y="3723305"/>
            <a:ext cx="728235" cy="344954"/>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859389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81</a:t>
            </a:fld>
            <a:endParaRPr lang="en-US" altLang="ja-JP"/>
          </a:p>
        </p:txBody>
      </p:sp>
      <p:pic>
        <p:nvPicPr>
          <p:cNvPr id="6" name="図 5">
            <a:extLst>
              <a:ext uri="{FF2B5EF4-FFF2-40B4-BE49-F238E27FC236}">
                <a16:creationId xmlns:a16="http://schemas.microsoft.com/office/drawing/2014/main" id="{23DDAA7A-A6EE-07B1-83D5-8BE5D3BF2A27}"/>
              </a:ext>
            </a:extLst>
          </p:cNvPr>
          <p:cNvPicPr>
            <a:picLocks noChangeAspect="1"/>
          </p:cNvPicPr>
          <p:nvPr/>
        </p:nvPicPr>
        <p:blipFill rotWithShape="1">
          <a:blip r:embed="rId2"/>
          <a:srcRect l="1" t="1" r="-905" b="-260"/>
          <a:stretch/>
        </p:blipFill>
        <p:spPr>
          <a:xfrm>
            <a:off x="468350" y="1012957"/>
            <a:ext cx="8599449" cy="5387843"/>
          </a:xfrm>
          <a:prstGeom prst="rect">
            <a:avLst/>
          </a:prstGeom>
        </p:spPr>
      </p:pic>
      <p:sp>
        <p:nvSpPr>
          <p:cNvPr id="7" name="正方形/長方形 6">
            <a:extLst>
              <a:ext uri="{FF2B5EF4-FFF2-40B4-BE49-F238E27FC236}">
                <a16:creationId xmlns:a16="http://schemas.microsoft.com/office/drawing/2014/main" id="{88E9AF7A-83C6-19E6-55A9-8D7EA81CF177}"/>
              </a:ext>
            </a:extLst>
          </p:cNvPr>
          <p:cNvSpPr/>
          <p:nvPr/>
        </p:nvSpPr>
        <p:spPr bwMode="auto">
          <a:xfrm>
            <a:off x="6795032" y="1076038"/>
            <a:ext cx="826793" cy="210693"/>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9EC232AB-9D4B-FB11-C513-B5705426DA42}"/>
              </a:ext>
            </a:extLst>
          </p:cNvPr>
          <p:cNvSpPr/>
          <p:nvPr/>
        </p:nvSpPr>
        <p:spPr bwMode="auto">
          <a:xfrm>
            <a:off x="6784082" y="3712354"/>
            <a:ext cx="744662" cy="235445"/>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473362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82</a:t>
            </a:fld>
            <a:endParaRPr lang="en-US" altLang="ja-JP"/>
          </a:p>
        </p:txBody>
      </p:sp>
      <p:pic>
        <p:nvPicPr>
          <p:cNvPr id="8" name="図 7">
            <a:extLst>
              <a:ext uri="{FF2B5EF4-FFF2-40B4-BE49-F238E27FC236}">
                <a16:creationId xmlns:a16="http://schemas.microsoft.com/office/drawing/2014/main" id="{B14B364F-12EC-823B-6DA6-0B96226F5CE1}"/>
              </a:ext>
            </a:extLst>
          </p:cNvPr>
          <p:cNvPicPr>
            <a:picLocks noChangeAspect="1"/>
          </p:cNvPicPr>
          <p:nvPr/>
        </p:nvPicPr>
        <p:blipFill>
          <a:blip r:embed="rId2"/>
          <a:stretch>
            <a:fillRect/>
          </a:stretch>
        </p:blipFill>
        <p:spPr>
          <a:xfrm>
            <a:off x="380744" y="1085739"/>
            <a:ext cx="8478533" cy="5279471"/>
          </a:xfrm>
          <a:prstGeom prst="rect">
            <a:avLst/>
          </a:prstGeom>
        </p:spPr>
      </p:pic>
      <p:sp>
        <p:nvSpPr>
          <p:cNvPr id="9" name="正方形/長方形 8">
            <a:extLst>
              <a:ext uri="{FF2B5EF4-FFF2-40B4-BE49-F238E27FC236}">
                <a16:creationId xmlns:a16="http://schemas.microsoft.com/office/drawing/2014/main" id="{DF05FBDC-2DF6-F2A1-4580-E7CDD6A14388}"/>
              </a:ext>
            </a:extLst>
          </p:cNvPr>
          <p:cNvSpPr/>
          <p:nvPr/>
        </p:nvSpPr>
        <p:spPr bwMode="auto">
          <a:xfrm>
            <a:off x="6784082" y="1045833"/>
            <a:ext cx="744662" cy="235445"/>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0" name="正方形/長方形 9">
            <a:extLst>
              <a:ext uri="{FF2B5EF4-FFF2-40B4-BE49-F238E27FC236}">
                <a16:creationId xmlns:a16="http://schemas.microsoft.com/office/drawing/2014/main" id="{87D651D6-FA7F-A7CF-A892-6ED1AD51BE62}"/>
              </a:ext>
            </a:extLst>
          </p:cNvPr>
          <p:cNvSpPr/>
          <p:nvPr/>
        </p:nvSpPr>
        <p:spPr bwMode="auto">
          <a:xfrm>
            <a:off x="6805982" y="3816390"/>
            <a:ext cx="744662" cy="235445"/>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582374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a:xfrm>
            <a:off x="468351" y="542638"/>
            <a:ext cx="7772400" cy="1066800"/>
          </a:xfrm>
        </p:spPr>
        <p:txBody>
          <a:bodyPr/>
          <a:lstStyle/>
          <a:p>
            <a:r>
              <a:rPr lang="en-US" altLang="ja-JP" sz="2800" b="1" dirty="0">
                <a:solidFill>
                  <a:schemeClr val="tx1"/>
                </a:solidFill>
                <a:latin typeface="+mn-lt"/>
              </a:rPr>
              <a:t>FEC in TG6ma</a:t>
            </a:r>
            <a:br>
              <a:rPr lang="en-US" altLang="ja-JP" sz="2800" b="1" dirty="0">
                <a:solidFill>
                  <a:schemeClr val="tx1"/>
                </a:solidFill>
                <a:latin typeface="+mn-lt"/>
              </a:rPr>
            </a:br>
            <a:endParaRPr kumimoji="1" lang="ja-JP" altLang="en-US" sz="2800" b="1" dirty="0">
              <a:solidFill>
                <a:schemeClr val="tx1"/>
              </a:solidFill>
              <a:latin typeface="+mn-lt"/>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83</a:t>
            </a:fld>
            <a:endParaRPr lang="en-US" altLang="ja-JP"/>
          </a:p>
        </p:txBody>
      </p:sp>
      <p:pic>
        <p:nvPicPr>
          <p:cNvPr id="5" name="図 4">
            <a:extLst>
              <a:ext uri="{FF2B5EF4-FFF2-40B4-BE49-F238E27FC236}">
                <a16:creationId xmlns:a16="http://schemas.microsoft.com/office/drawing/2014/main" id="{E8666093-00D1-FE15-6B38-3F60CE16BB95}"/>
              </a:ext>
            </a:extLst>
          </p:cNvPr>
          <p:cNvPicPr>
            <a:picLocks noChangeAspect="1"/>
          </p:cNvPicPr>
          <p:nvPr/>
        </p:nvPicPr>
        <p:blipFill rotWithShape="1">
          <a:blip r:embed="rId2"/>
          <a:srcRect b="3506"/>
          <a:stretch/>
        </p:blipFill>
        <p:spPr>
          <a:xfrm>
            <a:off x="0" y="1076038"/>
            <a:ext cx="9144000" cy="5172362"/>
          </a:xfrm>
          <a:prstGeom prst="rect">
            <a:avLst/>
          </a:prstGeom>
        </p:spPr>
      </p:pic>
      <p:sp>
        <p:nvSpPr>
          <p:cNvPr id="6" name="正方形/長方形 5">
            <a:extLst>
              <a:ext uri="{FF2B5EF4-FFF2-40B4-BE49-F238E27FC236}">
                <a16:creationId xmlns:a16="http://schemas.microsoft.com/office/drawing/2014/main" id="{31C1C89D-02A8-6865-3577-9123B2DAAEFB}"/>
              </a:ext>
            </a:extLst>
          </p:cNvPr>
          <p:cNvSpPr/>
          <p:nvPr/>
        </p:nvSpPr>
        <p:spPr bwMode="auto">
          <a:xfrm>
            <a:off x="6816932" y="1286751"/>
            <a:ext cx="744662" cy="235445"/>
          </a:xfrm>
          <a:prstGeom prst="rect">
            <a:avLst/>
          </a:prstGeom>
          <a:solidFill>
            <a:srgbClr val="FF0000">
              <a:alpha val="3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035689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p:txBody>
          <a:bodyPr/>
          <a:lstStyle/>
          <a:p>
            <a:r>
              <a:rPr lang="en-US" sz="1200"/>
              <a:t>Slide </a:t>
            </a:r>
            <a:fld id="{00000000-1234-1234-1234-123412341234}" type="slidenum">
              <a:rPr lang="en-US" sz="1200" smtClean="0"/>
              <a:pPr/>
              <a:t>84</a:t>
            </a:fld>
            <a:endParaRPr sz="1200" dirty="0"/>
          </a:p>
        </p:txBody>
      </p:sp>
      <p:sp>
        <p:nvSpPr>
          <p:cNvPr id="8" name="TextBox 7">
            <a:extLst>
              <a:ext uri="{FF2B5EF4-FFF2-40B4-BE49-F238E27FC236}">
                <a16:creationId xmlns:a16="http://schemas.microsoft.com/office/drawing/2014/main" id="{7B14EB0E-B9CF-075B-5093-D06159F95FFF}"/>
              </a:ext>
            </a:extLst>
          </p:cNvPr>
          <p:cNvSpPr txBox="1"/>
          <p:nvPr/>
        </p:nvSpPr>
        <p:spPr>
          <a:xfrm>
            <a:off x="2495624" y="816080"/>
            <a:ext cx="4180183" cy="461665"/>
          </a:xfrm>
          <a:prstGeom prst="rect">
            <a:avLst/>
          </a:prstGeom>
          <a:noFill/>
        </p:spPr>
        <p:txBody>
          <a:bodyPr wrap="none" rtlCol="0">
            <a:spAutoFit/>
          </a:bodyPr>
          <a:lstStyle/>
          <a:p>
            <a:r>
              <a:rPr lang="en-US" sz="2400"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06093" y="2717593"/>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7666656" y="1601218"/>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err="1">
                  <a:solidFill>
                    <a:srgbClr val="000000">
                      <a:hueOff val="0"/>
                      <a:satOff val="0"/>
                      <a:lumOff val="0"/>
                      <a:alphaOff val="0"/>
                    </a:srgbClr>
                  </a:solidFill>
                  <a:latin typeface="Times New Roman"/>
                  <a:ea typeface="+mn-ea"/>
                  <a:cs typeface="+mn-cs"/>
                </a:rPr>
                <a:t>Revcom</a:t>
              </a:r>
              <a:r>
                <a:rPr lang="en-US" sz="1400" kern="1200" dirty="0">
                  <a:solidFill>
                    <a:srgbClr val="000000">
                      <a:hueOff val="0"/>
                      <a:satOff val="0"/>
                      <a:lumOff val="0"/>
                      <a:alphaOff val="0"/>
                    </a:srgbClr>
                  </a:solidFill>
                  <a:latin typeface="Times New Roman"/>
                  <a:ea typeface="+mn-ea"/>
                  <a:cs typeface="+mn-cs"/>
                </a:rPr>
                <a:t> Approve   </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2025</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7286254" y="3530196"/>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err="1">
                <a:solidFill>
                  <a:srgbClr val="000000">
                    <a:hueOff val="0"/>
                    <a:satOff val="0"/>
                    <a:lumOff val="0"/>
                    <a:alphaOff val="0"/>
                  </a:srgbClr>
                </a:solidFill>
                <a:latin typeface="Times New Roman"/>
                <a:ea typeface="+mn-ea"/>
                <a:cs typeface="+mn-cs"/>
              </a:rPr>
              <a:t>RevcomSubmission</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June</a:t>
            </a:r>
            <a:r>
              <a:rPr lang="en-US" sz="1400" b="1" kern="1200" dirty="0">
                <a:solidFill>
                  <a:srgbClr val="000000">
                    <a:hueOff val="0"/>
                    <a:satOff val="0"/>
                    <a:lumOff val="0"/>
                    <a:alphaOff val="0"/>
                  </a:srgbClr>
                </a:solidFill>
                <a:latin typeface="Times New Roman"/>
                <a:ea typeface="+mn-ea"/>
                <a:cs typeface="+mn-cs"/>
              </a:rPr>
              <a:t> 2025</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6917005"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Times New Roman"/>
                <a:ea typeface="+mn-ea"/>
                <a:cs typeface="+mn-cs"/>
              </a:rPr>
              <a:t>SB recirculation if required</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May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6444878" y="1669193"/>
            <a:ext cx="772516" cy="3339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SB recirculation</a:t>
            </a:r>
          </a:p>
          <a:p>
            <a:pPr marL="0" lvl="0" indent="0" algn="ctr" defTabSz="622300">
              <a:lnSpc>
                <a:spcPct val="90000"/>
              </a:lnSpc>
              <a:spcBef>
                <a:spcPct val="0"/>
              </a:spcBef>
              <a:spcAft>
                <a:spcPct val="35000"/>
              </a:spcAft>
              <a:buNone/>
            </a:pPr>
            <a:r>
              <a:rPr lang="en-US" sz="1400" b="1" dirty="0">
                <a:solidFill>
                  <a:srgbClr val="000000">
                    <a:hueOff val="0"/>
                    <a:satOff val="0"/>
                    <a:lumOff val="0"/>
                    <a:alphaOff val="0"/>
                  </a:srgbClr>
                </a:solidFill>
                <a:latin typeface="Times New Roman"/>
              </a:rPr>
              <a:t>March 2025</a:t>
            </a:r>
            <a:endParaRPr lang="en-US" sz="1400" b="1" kern="1200" dirty="0">
              <a:solidFill>
                <a:srgbClr val="000000">
                  <a:hueOff val="0"/>
                  <a:satOff val="0"/>
                  <a:lumOff val="0"/>
                  <a:alphaOff val="0"/>
                </a:srgbClr>
              </a:solidFill>
              <a:latin typeface="Times New Roman"/>
              <a:ea typeface="+mn-ea"/>
              <a:cs typeface="+mn-cs"/>
            </a:endParaRP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5623970" y="1609548"/>
            <a:ext cx="1055364"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EC approval to SB, SB submission</a:t>
            </a: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January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4975254" y="3772910"/>
            <a:ext cx="1102549" cy="1658699"/>
            <a:chOff x="4758751" y="2157579"/>
            <a:chExt cx="923756" cy="1658699"/>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758751" y="2157579"/>
              <a:ext cx="92375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Conditional approval for Sponsor Ballot (SB)</a:t>
              </a:r>
              <a:endParaRPr kumimoji="1" lang="ja-JP"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kumimoji="1" lang="en-US" altLang="ja-JP" sz="1400" b="1" kern="1200" dirty="0">
                  <a:solidFill>
                    <a:srgbClr val="000000">
                      <a:hueOff val="0"/>
                      <a:satOff val="0"/>
                      <a:lumOff val="0"/>
                      <a:alphaOff val="0"/>
                    </a:srgbClr>
                  </a:solidFill>
                  <a:latin typeface="Times New Roman"/>
                  <a:ea typeface="+mn-ea"/>
                  <a:cs typeface="+mn-cs"/>
                </a:rPr>
                <a:t>Nov.</a:t>
              </a:r>
              <a:r>
                <a:rPr lang="en-US" sz="1400" b="1" kern="1200" dirty="0">
                  <a:solidFill>
                    <a:srgbClr val="000000">
                      <a:hueOff val="0"/>
                      <a:satOff val="0"/>
                      <a:lumOff val="0"/>
                      <a:alphaOff val="0"/>
                    </a:srgbClr>
                  </a:solidFill>
                  <a:latin typeface="Times New Roman"/>
                  <a:ea typeface="+mn-ea"/>
                  <a:cs typeface="+mn-cs"/>
                </a:rPr>
                <a:t> 2024</a:t>
              </a: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4300869" y="1515791"/>
            <a:ext cx="997151" cy="1626596"/>
            <a:chOff x="4298861" y="71418"/>
            <a:chExt cx="822635"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98861" y="71418"/>
              <a:ext cx="82263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a:t>
              </a:r>
              <a:r>
                <a:rPr kumimoji="1" lang="en-US" altLang="ja-JP" sz="1400" kern="1200" dirty="0" err="1">
                  <a:solidFill>
                    <a:srgbClr val="000000">
                      <a:hueOff val="0"/>
                      <a:satOff val="0"/>
                      <a:lumOff val="0"/>
                      <a:alphaOff val="0"/>
                    </a:srgbClr>
                  </a:solidFill>
                  <a:latin typeface="Times New Roman"/>
                  <a:ea typeface="+mn-ea"/>
                  <a:cs typeface="+mn-cs"/>
                </a:rPr>
                <a:t>Resolution</a:t>
              </a:r>
              <a:r>
                <a:rPr kumimoji="1" lang="en-US" altLang="ja-JP" sz="1400" dirty="0" err="1">
                  <a:solidFill>
                    <a:srgbClr val="000000">
                      <a:hueOff val="0"/>
                      <a:satOff val="0"/>
                      <a:lumOff val="0"/>
                      <a:alphaOff val="0"/>
                    </a:srgbClr>
                  </a:solidFill>
                  <a:latin typeface="Times New Roman"/>
                </a:rPr>
                <a:t>for</a:t>
              </a:r>
              <a:r>
                <a:rPr kumimoji="1" lang="en-US" altLang="ja-JP" sz="1400" dirty="0">
                  <a:solidFill>
                    <a:srgbClr val="000000">
                      <a:hueOff val="0"/>
                      <a:satOff val="0"/>
                      <a:lumOff val="0"/>
                      <a:alphaOff val="0"/>
                    </a:srgbClr>
                  </a:solidFill>
                  <a:latin typeface="Times New Roman"/>
                </a:rPr>
                <a:t> LB</a:t>
              </a:r>
              <a:endParaRPr kumimoji="1" lang="en-US" altLang="ja-JP" sz="1400" kern="1200" dirty="0">
                <a:solidFill>
                  <a:srgbClr val="000000">
                    <a:hueOff val="0"/>
                    <a:satOff val="0"/>
                    <a:lumOff val="0"/>
                    <a:alphaOff val="0"/>
                  </a:srgbClr>
                </a:solidFill>
                <a:latin typeface="Times New Roman"/>
                <a:ea typeface="+mn-ea"/>
                <a:cs typeface="+mn-cs"/>
              </a:endParaRPr>
            </a:p>
            <a:p>
              <a:pPr marL="0" lvl="0" indent="0" algn="ctr"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Sept.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3709366" y="3692595"/>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1st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Letter</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 </a:t>
              </a:r>
              <a:r>
                <a:rPr lang="fi-FI" sz="1200" b="0" i="0" u="none" strike="noStrike" kern="1200" dirty="0" err="1">
                  <a:solidFill>
                    <a:srgbClr val="000000"/>
                  </a:solidFill>
                  <a:effectLst/>
                  <a:latin typeface="Times New Roman" panose="02020603050405020304" pitchFamily="18" charset="0"/>
                  <a:ea typeface="ＭＳ Ｐゴシック" panose="020B0600070205080204" pitchFamily="50" charset="-128"/>
                </a:rPr>
                <a:t>Ballot</a:t>
              </a:r>
              <a:r>
                <a:rPr lang="fi-FI" sz="1200" b="0" i="0" u="none" strike="noStrike" kern="1200" dirty="0">
                  <a:solidFill>
                    <a:srgbClr val="000000"/>
                  </a:solidFill>
                  <a:effectLst/>
                  <a:latin typeface="Times New Roman" panose="02020603050405020304" pitchFamily="18" charset="0"/>
                  <a:ea typeface="ＭＳ Ｐゴシック" panose="020B0600070205080204" pitchFamily="50" charset="-128"/>
                </a:rPr>
                <a:t>(LB)</a:t>
              </a:r>
              <a:endParaRPr lang="en-US" sz="1400" b="1"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July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3158556" y="1800002"/>
            <a:ext cx="963174" cy="1355521"/>
            <a:chOff x="2222243" y="89518"/>
            <a:chExt cx="96317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222243"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600" kern="1200" baseline="30000" dirty="0">
                  <a:solidFill>
                    <a:srgbClr val="000000">
                      <a:hueOff val="0"/>
                      <a:satOff val="0"/>
                      <a:lumOff val="0"/>
                      <a:alphaOff val="0"/>
                    </a:srgbClr>
                  </a:solidFill>
                  <a:latin typeface="Times New Roman"/>
                  <a:ea typeface="+mn-ea"/>
                  <a:cs typeface="+mn-cs"/>
                </a:rPr>
                <a:t>WG </a:t>
              </a:r>
              <a:r>
                <a:rPr kumimoji="1" lang="en-US" altLang="ja-JP" sz="1600" baseline="30000" dirty="0">
                  <a:solidFill>
                    <a:srgbClr val="000000">
                      <a:hueOff val="0"/>
                      <a:satOff val="0"/>
                      <a:lumOff val="0"/>
                      <a:alphaOff val="0"/>
                    </a:srgbClr>
                  </a:solidFill>
                  <a:latin typeface="Times New Roman"/>
                </a:rPr>
                <a:t>      </a:t>
              </a:r>
              <a:r>
                <a:rPr kumimoji="1" lang="en-US" altLang="ja-JP" sz="1600" kern="1200" baseline="30000" dirty="0" err="1">
                  <a:solidFill>
                    <a:srgbClr val="000000">
                      <a:hueOff val="0"/>
                      <a:satOff val="0"/>
                      <a:lumOff val="0"/>
                      <a:alphaOff val="0"/>
                    </a:srgbClr>
                  </a:solidFill>
                  <a:latin typeface="Times New Roman"/>
                  <a:ea typeface="+mn-ea"/>
                  <a:cs typeface="+mn-cs"/>
                </a:rPr>
                <a:t>PreBa</a:t>
              </a:r>
              <a:r>
                <a:rPr kumimoji="1" lang="en-US" altLang="ja-JP" sz="1600" baseline="30000" dirty="0" err="1">
                  <a:solidFill>
                    <a:srgbClr val="000000">
                      <a:hueOff val="0"/>
                      <a:satOff val="0"/>
                      <a:lumOff val="0"/>
                      <a:alphaOff val="0"/>
                    </a:srgbClr>
                  </a:solidFill>
                  <a:latin typeface="Times New Roman"/>
                </a:rPr>
                <a:t>llot</a:t>
              </a:r>
              <a:r>
                <a:rPr kumimoji="1" lang="en-US" altLang="ja-JP" sz="1600" baseline="30000" dirty="0">
                  <a:solidFill>
                    <a:srgbClr val="000000">
                      <a:hueOff val="0"/>
                      <a:satOff val="0"/>
                      <a:lumOff val="0"/>
                      <a:alphaOff val="0"/>
                    </a:srgbClr>
                  </a:solidFill>
                  <a:latin typeface="Times New Roman"/>
                </a:rPr>
                <a:t> </a:t>
              </a:r>
              <a:r>
                <a:rPr kumimoji="1" lang="en-US" altLang="ja-JP" sz="1600" kern="1200" baseline="30000" dirty="0">
                  <a:solidFill>
                    <a:srgbClr val="000000">
                      <a:hueOff val="0"/>
                      <a:satOff val="0"/>
                      <a:lumOff val="0"/>
                      <a:alphaOff val="0"/>
                    </a:srgbClr>
                  </a:solidFill>
                  <a:latin typeface="Times New Roman"/>
                  <a:ea typeface="+mn-ea"/>
                  <a:cs typeface="+mn-cs"/>
                </a:rPr>
                <a:t>submission for </a:t>
              </a:r>
              <a:r>
                <a:rPr lang="en-US" sz="1400" kern="1200" dirty="0">
                  <a:solidFill>
                    <a:srgbClr val="000000">
                      <a:hueOff val="0"/>
                      <a:satOff val="0"/>
                      <a:lumOff val="0"/>
                      <a:alphaOff val="0"/>
                    </a:srgbClr>
                  </a:solidFill>
                  <a:latin typeface="Times New Roman"/>
                  <a:ea typeface="+mn-ea"/>
                  <a:cs typeface="+mn-cs"/>
                </a:rPr>
                <a:t>Draft1.1</a:t>
              </a:r>
              <a:r>
                <a:rPr lang="en-US" sz="1400" b="1" kern="1200" dirty="0">
                  <a:solidFill>
                    <a:srgbClr val="000000">
                      <a:hueOff val="0"/>
                      <a:satOff val="0"/>
                      <a:lumOff val="0"/>
                      <a:alphaOff val="0"/>
                    </a:srgbClr>
                  </a:solidFill>
                  <a:latin typeface="Times New Roman"/>
                  <a:ea typeface="+mn-ea"/>
                  <a:cs typeface="+mn-cs"/>
                </a:rPr>
                <a:t>8May</a:t>
              </a:r>
              <a:r>
                <a:rPr lang="en-US" sz="1400" b="1" dirty="0">
                  <a:solidFill>
                    <a:srgbClr val="000000">
                      <a:hueOff val="0"/>
                      <a:satOff val="0"/>
                      <a:lumOff val="0"/>
                      <a:alphaOff val="0"/>
                    </a:srgbClr>
                  </a:solidFill>
                  <a:latin typeface="Times New Roman"/>
                </a:rPr>
                <a:t>2024</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2542479" y="3797431"/>
            <a:ext cx="1044057" cy="1526511"/>
            <a:chOff x="2784222" y="2239438"/>
            <a:chExt cx="783039"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784222" y="2239438"/>
              <a:ext cx="783039"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kumimoji="1" lang="en-US" altLang="ja-JP" sz="1400" kern="1200" dirty="0">
                  <a:solidFill>
                    <a:srgbClr val="000000">
                      <a:hueOff val="0"/>
                      <a:satOff val="0"/>
                      <a:lumOff val="0"/>
                      <a:alphaOff val="0"/>
                    </a:srgbClr>
                  </a:solidFill>
                  <a:latin typeface="Times New Roman"/>
                  <a:ea typeface="+mn-ea"/>
                  <a:cs typeface="+mn-cs"/>
                </a:rPr>
                <a:t>Comment Resolution </a:t>
              </a:r>
              <a:r>
                <a:rPr kumimoji="1" lang="en-US" altLang="ja-JP" sz="1400" kern="1200" dirty="0" err="1">
                  <a:solidFill>
                    <a:srgbClr val="000000">
                      <a:hueOff val="0"/>
                      <a:satOff val="0"/>
                      <a:lumOff val="0"/>
                      <a:alphaOff val="0"/>
                    </a:srgbClr>
                  </a:solidFill>
                  <a:latin typeface="Times New Roman"/>
                  <a:ea typeface="+mn-ea"/>
                  <a:cs typeface="+mn-cs"/>
                </a:rPr>
                <a:t>fo</a:t>
              </a:r>
              <a:r>
                <a:rPr kumimoji="1" lang="en-US" altLang="ja-JP" sz="1400" kern="1200" dirty="0">
                  <a:solidFill>
                    <a:srgbClr val="000000">
                      <a:hueOff val="0"/>
                      <a:satOff val="0"/>
                      <a:lumOff val="0"/>
                      <a:alphaOff val="0"/>
                    </a:srgbClr>
                  </a:solidFill>
                  <a:latin typeface="Times New Roman"/>
                  <a:ea typeface="+mn-ea"/>
                  <a:cs typeface="+mn-cs"/>
                </a:rPr>
                <a:t> Draft v1.14 on WG for </a:t>
              </a:r>
              <a:r>
                <a:rPr kumimoji="1" lang="en-US" altLang="ja-JP" sz="1400" kern="1200" dirty="0" err="1">
                  <a:solidFill>
                    <a:srgbClr val="000000">
                      <a:hueOff val="0"/>
                      <a:satOff val="0"/>
                      <a:lumOff val="0"/>
                      <a:alphaOff val="0"/>
                    </a:srgbClr>
                  </a:solidFill>
                  <a:latin typeface="Times New Roman"/>
                  <a:ea typeface="+mn-ea"/>
                  <a:cs typeface="+mn-cs"/>
                </a:rPr>
                <a:t>PreBallot</a:t>
              </a:r>
              <a:r>
                <a:rPr kumimoji="1" lang="en-US" altLang="ja-JP" sz="1400" kern="1200" dirty="0">
                  <a:solidFill>
                    <a:srgbClr val="000000">
                      <a:hueOff val="0"/>
                      <a:satOff val="0"/>
                      <a:lumOff val="0"/>
                      <a:alphaOff val="0"/>
                    </a:srgbClr>
                  </a:solidFill>
                  <a:latin typeface="Times New Roman"/>
                  <a:ea typeface="+mn-ea"/>
                  <a:cs typeface="+mn-cs"/>
                </a:rPr>
                <a:t> </a:t>
              </a:r>
              <a:r>
                <a:rPr lang="en-US" sz="1400" b="1" kern="1200" dirty="0">
                  <a:solidFill>
                    <a:srgbClr val="000000">
                      <a:hueOff val="0"/>
                      <a:satOff val="0"/>
                      <a:lumOff val="0"/>
                      <a:alphaOff val="0"/>
                    </a:srgbClr>
                  </a:solidFill>
                  <a:latin typeface="Times New Roman"/>
                  <a:ea typeface="+mn-ea"/>
                  <a:cs typeface="+mn-cs"/>
                </a:rPr>
                <a:t>March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1801311" y="2129346"/>
            <a:ext cx="3123730" cy="2039217"/>
            <a:chOff x="1205811" y="-1400625"/>
            <a:chExt cx="1846233"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205811"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kumimoji="1" lang="en-US" altLang="ja-JP" sz="1800" kern="1200" baseline="30000" dirty="0">
                  <a:solidFill>
                    <a:srgbClr val="000000">
                      <a:hueOff val="0"/>
                      <a:satOff val="0"/>
                      <a:lumOff val="0"/>
                      <a:alphaOff val="0"/>
                    </a:srgbClr>
                  </a:solidFill>
                  <a:latin typeface="Times New Roman"/>
                  <a:ea typeface="+mn-ea"/>
                  <a:cs typeface="+mn-cs"/>
                </a:rPr>
                <a:t> Draft V1,11  Com</a:t>
              </a:r>
            </a:p>
            <a:p>
              <a:pPr marL="0" lvl="0" indent="0" algn="ctr" defTabSz="800100">
                <a:lnSpc>
                  <a:spcPct val="90000"/>
                </a:lnSpc>
                <a:spcBef>
                  <a:spcPct val="0"/>
                </a:spcBef>
                <a:spcAft>
                  <a:spcPct val="35000"/>
                </a:spcAft>
                <a:buNone/>
              </a:pPr>
              <a:r>
                <a:rPr lang="en-US" sz="1200" b="1" kern="1200" dirty="0">
                  <a:solidFill>
                    <a:srgbClr val="000000">
                      <a:hueOff val="0"/>
                      <a:satOff val="0"/>
                      <a:lumOff val="0"/>
                      <a:alphaOff val="0"/>
                    </a:srgbClr>
                  </a:solidFill>
                  <a:latin typeface="Times New Roman"/>
                  <a:ea typeface="+mn-ea"/>
                  <a:cs typeface="+mn-cs"/>
                </a:rPr>
                <a:t>Jan.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1555764" y="3855627"/>
            <a:ext cx="790239" cy="1510147"/>
            <a:chOff x="2022891" y="2274853"/>
            <a:chExt cx="491092"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022891"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kumimoji="1" lang="en-US" altLang="ja-JP" sz="1200" kern="1200" dirty="0">
                  <a:solidFill>
                    <a:srgbClr val="000000">
                      <a:hueOff val="0"/>
                      <a:satOff val="0"/>
                      <a:lumOff val="0"/>
                      <a:alphaOff val="0"/>
                    </a:srgbClr>
                  </a:solidFill>
                  <a:latin typeface="Times New Roman"/>
                  <a:ea typeface="+mn-ea"/>
                  <a:cs typeface="+mn-cs"/>
                </a:rPr>
                <a:t>Std. </a:t>
              </a:r>
              <a:r>
                <a:rPr kumimoji="1" lang="en-US" altLang="ja-JP" sz="1200" kern="1200" dirty="0" err="1">
                  <a:solidFill>
                    <a:srgbClr val="000000">
                      <a:hueOff val="0"/>
                      <a:satOff val="0"/>
                      <a:lumOff val="0"/>
                      <a:alphaOff val="0"/>
                    </a:srgbClr>
                  </a:solidFill>
                  <a:latin typeface="Times New Roman"/>
                  <a:ea typeface="+mn-ea"/>
                  <a:cs typeface="+mn-cs"/>
                </a:rPr>
                <a:t>Draf</a:t>
              </a:r>
              <a:r>
                <a:rPr kumimoji="1" lang="en-US" altLang="ja-JP" sz="1200" kern="1200" dirty="0">
                  <a:solidFill>
                    <a:srgbClr val="000000">
                      <a:hueOff val="0"/>
                      <a:satOff val="0"/>
                      <a:lumOff val="0"/>
                      <a:alphaOff val="0"/>
                    </a:srgbClr>
                  </a:solidFill>
                  <a:latin typeface="Times New Roman"/>
                  <a:ea typeface="+mn-ea"/>
                  <a:cs typeface="+mn-cs"/>
                </a:rPr>
                <a:t> V1.9 Proposals</a:t>
              </a:r>
              <a:endParaRPr kumimoji="1" lang="ja-JP" altLang="ja-JP" sz="1200" kern="1200" dirty="0">
                <a:solidFill>
                  <a:srgbClr val="000000">
                    <a:hueOff val="0"/>
                    <a:satOff val="0"/>
                    <a:lumOff val="0"/>
                    <a:alphaOff val="0"/>
                  </a:srgbClr>
                </a:solidFill>
                <a:latin typeface="Times New Roman"/>
                <a:ea typeface="+mn-ea"/>
                <a:cs typeface="+mn-cs"/>
              </a:endParaRPr>
            </a:p>
            <a:p>
              <a:pPr marL="0" lvl="0" indent="0" algn="ctr" defTabSz="533400">
                <a:lnSpc>
                  <a:spcPct val="90000"/>
                </a:lnSpc>
                <a:spcBef>
                  <a:spcPct val="0"/>
                </a:spcBef>
                <a:spcAft>
                  <a:spcPct val="35000"/>
                </a:spcAft>
                <a:buNone/>
              </a:pPr>
              <a:r>
                <a:rPr lang="en-US" sz="1400" b="1" kern="1200" dirty="0">
                  <a:solidFill>
                    <a:srgbClr val="000000">
                      <a:hueOff val="0"/>
                      <a:satOff val="0"/>
                      <a:lumOff val="0"/>
                      <a:alphaOff val="0"/>
                    </a:srgbClr>
                  </a:solidFill>
                  <a:latin typeface="Times New Roman"/>
                  <a:ea typeface="+mn-ea"/>
                  <a:cs typeface="+mn-cs"/>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1119939" y="1577238"/>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effectLst/>
                </a:rPr>
                <a:t>Presentation of proposa</a:t>
              </a:r>
              <a:r>
                <a:rPr lang="en-US" sz="1050" kern="1200" dirty="0">
                  <a:effectLst/>
                </a:rPr>
                <a:t>l</a:t>
              </a:r>
              <a:r>
                <a:rPr lang="en-US" sz="1100" kern="1200" dirty="0">
                  <a:effectLst/>
                </a:rPr>
                <a:t>s</a:t>
              </a:r>
            </a:p>
            <a:p>
              <a:pPr marL="0" lvl="0" indent="0" algn="ctr" defTabSz="488950">
                <a:lnSpc>
                  <a:spcPct val="90000"/>
                </a:lnSpc>
                <a:spcBef>
                  <a:spcPct val="0"/>
                </a:spcBef>
                <a:spcAft>
                  <a:spcPct val="35000"/>
                </a:spcAft>
                <a:buNone/>
              </a:pPr>
              <a:r>
                <a:rPr lang="en-US" altLang="ja-JP" sz="1100" b="1" kern="1200" dirty="0">
                  <a:solidFill>
                    <a:srgbClr val="000000">
                      <a:hueOff val="0"/>
                      <a:satOff val="0"/>
                      <a:lumOff val="0"/>
                      <a:alphaOff val="0"/>
                    </a:srgbClr>
                  </a:solidFill>
                  <a:effectLst/>
                  <a:latin typeface="Times New Roman"/>
                  <a:ea typeface="+mn-ea"/>
                  <a:cs typeface="+mn-cs"/>
                </a:rPr>
                <a:t>May </a:t>
              </a:r>
              <a:r>
                <a:rPr lang="en-US" sz="1200" b="1" kern="1200" dirty="0">
                  <a:solidFill>
                    <a:srgbClr val="000000">
                      <a:hueOff val="0"/>
                      <a:satOff val="0"/>
                      <a:lumOff val="0"/>
                      <a:alphaOff val="0"/>
                    </a:srgbClr>
                  </a:solidFill>
                  <a:latin typeface="Times New Roman"/>
                  <a:ea typeface="+mn-ea"/>
                  <a:cs typeface="+mn-cs"/>
                </a:rPr>
                <a:t>2023</a:t>
              </a:r>
              <a:endParaRPr lang="en-US" sz="1400" b="1" kern="1200" dirty="0">
                <a:solidFill>
                  <a:srgbClr val="000000">
                    <a:hueOff val="0"/>
                    <a:satOff val="0"/>
                    <a:lumOff val="0"/>
                    <a:alphaOff val="0"/>
                  </a:srgbClr>
                </a:solidFill>
                <a:latin typeface="Times New Roman"/>
                <a:ea typeface="+mn-ea"/>
                <a:cs typeface="+mn-cs"/>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723075" y="2665744"/>
            <a:ext cx="4079200" cy="2726740"/>
            <a:chOff x="-2309449" y="2289767"/>
            <a:chExt cx="4079200"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2309449"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altLang="ja-JP" sz="1200" kern="1200" dirty="0">
                  <a:solidFill>
                    <a:srgbClr val="000000">
                      <a:hueOff val="0"/>
                      <a:satOff val="0"/>
                      <a:lumOff val="0"/>
                      <a:alphaOff val="0"/>
                    </a:srgbClr>
                  </a:solidFill>
                  <a:latin typeface="Times New Roman"/>
                  <a:ea typeface="+mn-ea"/>
                  <a:cs typeface="+mn-cs"/>
                </a:rPr>
                <a:t>TRD,CMD</a:t>
              </a:r>
            </a:p>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Call Proposals </a:t>
              </a:r>
              <a:r>
                <a:rPr lang="en-US" sz="1400" b="1" kern="1200" dirty="0">
                  <a:solidFill>
                    <a:srgbClr val="000000">
                      <a:hueOff val="0"/>
                      <a:satOff val="0"/>
                      <a:lumOff val="0"/>
                      <a:alphaOff val="0"/>
                    </a:srgbClr>
                  </a:solidFill>
                  <a:latin typeface="Times New Roman"/>
                  <a:ea typeface="+mn-ea"/>
                  <a:cs typeface="+mn-cs"/>
                </a:rPr>
                <a:t>Sept 2022</a:t>
              </a:r>
              <a:endParaRPr lang="en-US" sz="1200" b="1" kern="1200" dirty="0">
                <a:solidFill>
                  <a:srgbClr val="000000">
                    <a:hueOff val="0"/>
                    <a:satOff val="0"/>
                    <a:lumOff val="0"/>
                    <a:alphaOff val="0"/>
                  </a:srgbClr>
                </a:solidFill>
                <a:latin typeface="Times New Roman"/>
                <a:ea typeface="+mn-ea"/>
                <a:cs typeface="+mn-cs"/>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143688" y="1615876"/>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rgbClr val="000000">
                      <a:hueOff val="0"/>
                      <a:satOff val="0"/>
                      <a:lumOff val="0"/>
                      <a:alphaOff val="0"/>
                    </a:srgbClr>
                  </a:solidFill>
                  <a:latin typeface="Times New Roman"/>
                  <a:ea typeface="+mn-ea"/>
                  <a:cs typeface="+mn-cs"/>
                </a:rPr>
                <a:t>Tech Req Doc     </a:t>
              </a:r>
              <a:r>
                <a:rPr lang="en-US" sz="1200" b="1" i="0" kern="1200" dirty="0">
                  <a:solidFill>
                    <a:srgbClr val="000000">
                      <a:hueOff val="0"/>
                      <a:satOff val="0"/>
                      <a:lumOff val="0"/>
                      <a:alphaOff val="0"/>
                    </a:srgbClr>
                  </a:solidFill>
                  <a:latin typeface="Times New Roman"/>
                  <a:ea typeface="+mn-ea"/>
                  <a:cs typeface="+mn-cs"/>
                </a:rPr>
                <a:t>July 2022</a:t>
              </a:r>
              <a:endParaRPr lang="en-US" sz="1400" b="1" i="0" kern="1200" dirty="0">
                <a:solidFill>
                  <a:srgbClr val="000000">
                    <a:hueOff val="0"/>
                    <a:satOff val="0"/>
                    <a:lumOff val="0"/>
                    <a:alphaOff val="0"/>
                  </a:srgbClr>
                </a:solidFill>
                <a:latin typeface="Times New Roman"/>
                <a:ea typeface="+mn-ea"/>
                <a:cs typeface="+mn-cs"/>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8149592" y="326029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7608757" y="3260290"/>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7079073" y="3265875"/>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6538237" y="327144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5969532" y="327143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5361789" y="3282596"/>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4681568"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4045947" y="328260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348466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2893653"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2297069" y="326772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1794120"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1320899"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852987"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284279" y="325100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Tree>
    <p:extLst>
      <p:ext uri="{BB962C8B-B14F-4D97-AF65-F5344CB8AC3E}">
        <p14:creationId xmlns:p14="http://schemas.microsoft.com/office/powerpoint/2010/main" val="3753164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85</a:t>
            </a:fld>
            <a:endParaRPr lang="en-US" altLang="ja-JP" dirty="0"/>
          </a:p>
        </p:txBody>
      </p:sp>
      <p:sp>
        <p:nvSpPr>
          <p:cNvPr id="8" name="TextBox 7">
            <a:extLst>
              <a:ext uri="{FF2B5EF4-FFF2-40B4-BE49-F238E27FC236}">
                <a16:creationId xmlns:a16="http://schemas.microsoft.com/office/drawing/2014/main" id="{ACB104A6-EADA-84D0-ED24-3798786DEB34}"/>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9" name="TextBox 7">
            <a:extLst>
              <a:ext uri="{FF2B5EF4-FFF2-40B4-BE49-F238E27FC236}">
                <a16:creationId xmlns:a16="http://schemas.microsoft.com/office/drawing/2014/main" id="{E7756E6C-7E48-531B-475E-1F341C918CFA}"/>
              </a:ext>
            </a:extLst>
          </p:cNvPr>
          <p:cNvSpPr txBox="1"/>
          <p:nvPr/>
        </p:nvSpPr>
        <p:spPr>
          <a:xfrm>
            <a:off x="2488442" y="647445"/>
            <a:ext cx="3615157" cy="461665"/>
          </a:xfrm>
          <a:prstGeom prst="rect">
            <a:avLst/>
          </a:prstGeom>
          <a:noFill/>
        </p:spPr>
        <p:txBody>
          <a:bodyPr wrap="none" rtlCol="0">
            <a:spAutoFit/>
          </a:bodyPr>
          <a:lstStyle/>
          <a:p>
            <a:r>
              <a:rPr lang="en-US" sz="2400" b="1" dirty="0"/>
              <a:t>Expecting Timeline detail </a:t>
            </a:r>
          </a:p>
        </p:txBody>
      </p:sp>
      <p:graphicFrame>
        <p:nvGraphicFramePr>
          <p:cNvPr id="10" name="表 4">
            <a:extLst>
              <a:ext uri="{FF2B5EF4-FFF2-40B4-BE49-F238E27FC236}">
                <a16:creationId xmlns:a16="http://schemas.microsoft.com/office/drawing/2014/main" id="{6E56DB70-3DA6-D3A9-6F27-25BA26C56B71}"/>
              </a:ext>
            </a:extLst>
          </p:cNvPr>
          <p:cNvGraphicFramePr>
            <a:graphicFrameLocks noGrp="1"/>
          </p:cNvGraphicFramePr>
          <p:nvPr/>
        </p:nvGraphicFramePr>
        <p:xfrm>
          <a:off x="347464" y="1079781"/>
          <a:ext cx="8525273" cy="5099741"/>
        </p:xfrm>
        <a:graphic>
          <a:graphicData uri="http://schemas.openxmlformats.org/drawingml/2006/table">
            <a:tbl>
              <a:tblPr/>
              <a:tblGrid>
                <a:gridCol w="2587377">
                  <a:extLst>
                    <a:ext uri="{9D8B030D-6E8A-4147-A177-3AD203B41FA5}">
                      <a16:colId xmlns:a16="http://schemas.microsoft.com/office/drawing/2014/main" val="2042124172"/>
                    </a:ext>
                  </a:extLst>
                </a:gridCol>
                <a:gridCol w="914400">
                  <a:extLst>
                    <a:ext uri="{9D8B030D-6E8A-4147-A177-3AD203B41FA5}">
                      <a16:colId xmlns:a16="http://schemas.microsoft.com/office/drawing/2014/main" val="941734152"/>
                    </a:ext>
                  </a:extLst>
                </a:gridCol>
                <a:gridCol w="1637159">
                  <a:extLst>
                    <a:ext uri="{9D8B030D-6E8A-4147-A177-3AD203B41FA5}">
                      <a16:colId xmlns:a16="http://schemas.microsoft.com/office/drawing/2014/main" val="4134726770"/>
                    </a:ext>
                  </a:extLst>
                </a:gridCol>
                <a:gridCol w="3386337">
                  <a:extLst>
                    <a:ext uri="{9D8B030D-6E8A-4147-A177-3AD203B41FA5}">
                      <a16:colId xmlns:a16="http://schemas.microsoft.com/office/drawing/2014/main" val="1943918086"/>
                    </a:ext>
                  </a:extLst>
                </a:gridCol>
              </a:tblGrid>
              <a:tr h="344954">
                <a:tc>
                  <a:txBody>
                    <a:bodyPr/>
                    <a:lstStyle/>
                    <a:p>
                      <a:pPr algn="ctr" fontAlgn="ctr"/>
                      <a:r>
                        <a:rPr lang="fi-FI" sz="1200" b="1" i="0" u="none" strike="noStrike">
                          <a:solidFill>
                            <a:srgbClr val="FFFFFF"/>
                          </a:solidFill>
                          <a:effectLst/>
                          <a:highlight>
                            <a:srgbClr val="00B050"/>
                          </a:highlight>
                          <a:latin typeface="Work Sans" pitchFamily="2" charset="0"/>
                          <a:ea typeface="ＭＳ Ｐゴシック" panose="020B0600070205080204" pitchFamily="50" charset="-128"/>
                        </a:rPr>
                        <a:t>Topic item</a:t>
                      </a:r>
                    </a:p>
                  </a:txBody>
                  <a:tcPr marL="1736" marR="1736" marT="1736" marB="0" anchor="ctr">
                    <a:lnL>
                      <a:noFill/>
                    </a:lnL>
                    <a:lnR>
                      <a:noFill/>
                    </a:lnR>
                    <a:lnT>
                      <a:noFill/>
                    </a:lnT>
                    <a:lnB>
                      <a:noFill/>
                    </a:lnB>
                    <a:solidFill>
                      <a:srgbClr val="00B050"/>
                    </a:solidFill>
                  </a:tcPr>
                </a:tc>
                <a:tc>
                  <a:txBody>
                    <a:bodyPr/>
                    <a:lstStyle/>
                    <a:p>
                      <a:pPr algn="ctr" fontAlgn="ctr"/>
                      <a:r>
                        <a:rPr lang="fi-FI" sz="1200" b="1" i="0" u="none" strike="noStrike" dirty="0">
                          <a:solidFill>
                            <a:srgbClr val="FFFFFF"/>
                          </a:solidFill>
                          <a:effectLst/>
                          <a:highlight>
                            <a:srgbClr val="00B050"/>
                          </a:highlight>
                          <a:latin typeface="Work Sans" pitchFamily="2" charset="0"/>
                          <a:ea typeface="ＭＳ Ｐゴシック" panose="020B0600070205080204" pitchFamily="50" charset="-128"/>
                        </a:rPr>
                        <a:t>Deadline</a:t>
                      </a:r>
                    </a:p>
                  </a:txBody>
                  <a:tcPr marL="1736" marR="1736" marT="1736" marB="0" anchor="ctr">
                    <a:lnL>
                      <a:noFill/>
                    </a:lnL>
                    <a:lnR>
                      <a:noFill/>
                    </a:lnR>
                    <a:lnT>
                      <a:noFill/>
                    </a:lnT>
                    <a:lnB>
                      <a:noFill/>
                    </a:lnB>
                    <a:solidFill>
                      <a:srgbClr val="00B050"/>
                    </a:solidFill>
                  </a:tcPr>
                </a:tc>
                <a:tc>
                  <a:txBody>
                    <a:bodyPr/>
                    <a:lstStyle/>
                    <a:p>
                      <a:pPr algn="ctr" fontAlgn="ctr"/>
                      <a:r>
                        <a:rPr lang="fi-FI" sz="1200" b="1" i="0" u="none" strike="noStrike" dirty="0">
                          <a:solidFill>
                            <a:srgbClr val="FFFFFF"/>
                          </a:solidFill>
                          <a:effectLst/>
                          <a:highlight>
                            <a:srgbClr val="00B050"/>
                          </a:highlight>
                          <a:latin typeface="Work Sans" pitchFamily="2" charset="0"/>
                          <a:ea typeface="ＭＳ Ｐゴシック" panose="020B0600070205080204" pitchFamily="50" charset="-128"/>
                        </a:rPr>
                        <a:t>Action </a:t>
                      </a:r>
                      <a:r>
                        <a:rPr lang="fi-FI" sz="1200" b="1" i="0" u="none" strike="noStrike" dirty="0" err="1">
                          <a:solidFill>
                            <a:srgbClr val="FFFFFF"/>
                          </a:solidFill>
                          <a:effectLst/>
                          <a:highlight>
                            <a:srgbClr val="00B050"/>
                          </a:highlight>
                          <a:latin typeface="Work Sans" pitchFamily="2" charset="0"/>
                          <a:ea typeface="ＭＳ Ｐゴシック" panose="020B0600070205080204" pitchFamily="50" charset="-128"/>
                        </a:rPr>
                        <a:t>items</a:t>
                      </a:r>
                      <a:endParaRPr lang="fi-FI" sz="1200" b="1" i="0" u="none" strike="noStrike" dirty="0">
                        <a:solidFill>
                          <a:srgbClr val="FFFFFF"/>
                        </a:solidFill>
                        <a:effectLst/>
                        <a:highlight>
                          <a:srgbClr val="00B050"/>
                        </a:highlight>
                        <a:latin typeface="Work Sans" pitchFamily="2" charset="0"/>
                        <a:ea typeface="ＭＳ Ｐゴシック" panose="020B0600070205080204" pitchFamily="50" charset="-128"/>
                      </a:endParaRPr>
                    </a:p>
                  </a:txBody>
                  <a:tcPr marL="1736" marR="1736" marT="1736" marB="0" anchor="ctr">
                    <a:lnL>
                      <a:noFill/>
                    </a:lnL>
                    <a:lnR>
                      <a:noFill/>
                    </a:lnR>
                    <a:lnT>
                      <a:noFill/>
                    </a:lnT>
                    <a:lnB>
                      <a:noFill/>
                    </a:lnB>
                    <a:solidFill>
                      <a:srgbClr val="00B050"/>
                    </a:solidFill>
                  </a:tcPr>
                </a:tc>
                <a:tc>
                  <a:txBody>
                    <a:bodyPr/>
                    <a:lstStyle/>
                    <a:p>
                      <a:pPr algn="ctr" fontAlgn="ctr"/>
                      <a:r>
                        <a:rPr lang="fi-FI" sz="1200" b="1" i="0" u="none" strike="noStrike">
                          <a:solidFill>
                            <a:srgbClr val="FFFFFF"/>
                          </a:solidFill>
                          <a:effectLst/>
                          <a:highlight>
                            <a:srgbClr val="00B050"/>
                          </a:highlight>
                          <a:latin typeface="Work Sans" pitchFamily="2" charset="0"/>
                          <a:ea typeface="ＭＳ Ｐゴシック" panose="020B0600070205080204" pitchFamily="50" charset="-128"/>
                        </a:rPr>
                        <a:t>Notes</a:t>
                      </a:r>
                    </a:p>
                  </a:txBody>
                  <a:tcPr marL="1736" marR="1736" marT="1736" marB="0" anchor="ctr">
                    <a:lnL>
                      <a:noFill/>
                    </a:lnL>
                    <a:lnR>
                      <a:noFill/>
                    </a:lnR>
                    <a:lnT>
                      <a:noFill/>
                    </a:lnT>
                    <a:lnB>
                      <a:noFill/>
                    </a:lnB>
                    <a:solidFill>
                      <a:srgbClr val="00B050"/>
                    </a:solidFill>
                  </a:tcPr>
                </a:tc>
                <a:extLst>
                  <a:ext uri="{0D108BD9-81ED-4DB2-BD59-A6C34878D82A}">
                    <a16:rowId xmlns:a16="http://schemas.microsoft.com/office/drawing/2014/main" val="3701552351"/>
                  </a:ext>
                </a:extLst>
              </a:tr>
              <a:tr h="452879">
                <a:tc>
                  <a:txBody>
                    <a:bodyPr/>
                    <a:lstStyle/>
                    <a:p>
                      <a:pPr algn="l" fontAlgn="ctr"/>
                      <a:r>
                        <a:rPr lang="en-US" sz="1100" b="1" i="0" u="none" strike="noStrike" dirty="0">
                          <a:solidFill>
                            <a:srgbClr val="000000"/>
                          </a:solidFill>
                          <a:effectLst/>
                          <a:highlight>
                            <a:srgbClr val="C6E0B4"/>
                          </a:highlight>
                          <a:latin typeface="Times New Roman" panose="02020603050405020304" pitchFamily="18" charset="0"/>
                          <a:ea typeface="ＭＳ Ｐゴシック" panose="020B0600070205080204" pitchFamily="50" charset="-128"/>
                        </a:rPr>
                        <a:t>Std Draft D2_3 WG pre-ballot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i-FI" sz="1100" b="1" i="0" u="none" strike="noStrike" dirty="0" err="1">
                          <a:solidFill>
                            <a:srgbClr val="000000"/>
                          </a:solidFill>
                          <a:effectLst/>
                          <a:highlight>
                            <a:srgbClr val="C6E0B4"/>
                          </a:highlight>
                          <a:latin typeface="Times New Roman" panose="02020603050405020304" pitchFamily="18" charset="0"/>
                          <a:ea typeface="ＭＳ Ｐゴシック" panose="020B0600070205080204" pitchFamily="50" charset="-128"/>
                        </a:rPr>
                        <a:t>July</a:t>
                      </a:r>
                      <a:r>
                        <a:rPr lang="fi-FI" sz="1100" b="1" i="0" u="none" strike="noStrike" dirty="0">
                          <a:solidFill>
                            <a:srgbClr val="000000"/>
                          </a:solidFill>
                          <a:effectLst/>
                          <a:highlight>
                            <a:srgbClr val="C6E0B4"/>
                          </a:highlight>
                          <a:latin typeface="Times New Roman" panose="02020603050405020304" pitchFamily="18" charset="0"/>
                          <a:ea typeface="ＭＳ Ｐゴシック" panose="020B0600070205080204" pitchFamily="50" charset="-128"/>
                        </a:rPr>
                        <a: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ja-JP" altLang="en-US" sz="1100" b="1" i="0" u="none" strike="noStrike">
                          <a:solidFill>
                            <a:srgbClr val="000000"/>
                          </a:solidFill>
                          <a:effectLst/>
                          <a:highlight>
                            <a:srgbClr val="C6E0B4"/>
                          </a:highligh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100" b="1" i="0" u="none" strike="noStrike">
                          <a:solidFill>
                            <a:srgbClr val="000000"/>
                          </a:solidFill>
                          <a:effectLst/>
                          <a:highlight>
                            <a:srgbClr val="C6E0B4"/>
                          </a:highlight>
                          <a:latin typeface="Times New Roman" panose="02020603050405020304" pitchFamily="18" charset="0"/>
                          <a:ea typeface="ＭＳ Ｐゴシック" panose="020B0600070205080204" pitchFamily="50" charset="-128"/>
                        </a:rPr>
                        <a:t>Editorial comments from 802.15 technical editor were addressed. Still missing cross-references.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073497"/>
                  </a:ext>
                </a:extLst>
              </a:tr>
              <a:tr h="547965">
                <a:tc>
                  <a:txBody>
                    <a:bodyPr/>
                    <a:lstStyle/>
                    <a:p>
                      <a:pPr algn="l" fontAlgn="ct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Towards the July 2024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Adding MAC text.</a:t>
                      </a:r>
                      <a:b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b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Revise PHY text.</a:t>
                      </a:r>
                      <a:b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b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Editorial revisions.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10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403423"/>
                  </a:ext>
                </a:extLst>
              </a:tr>
              <a:tr h="753711">
                <a:tc>
                  <a:txBody>
                    <a:bodyPr/>
                    <a:lstStyle/>
                    <a:p>
                      <a:pPr algn="l" fontAlgn="ctr"/>
                      <a:r>
                        <a:rPr lang="en-US" sz="1100" b="1" i="0" u="none" strike="noStrike" dirty="0">
                          <a:solidFill>
                            <a:srgbClr val="000000"/>
                          </a:solidFill>
                          <a:effectLst/>
                          <a:highlight>
                            <a:srgbClr val="FFE699"/>
                          </a:highlight>
                          <a:latin typeface="Times New Roman" panose="02020603050405020304" pitchFamily="18" charset="0"/>
                          <a:ea typeface="ＭＳ Ｐゴシック" panose="020B0600070205080204" pitchFamily="50" charset="-128"/>
                        </a:rPr>
                        <a:t>Target WG letter ballot (LB) submission: submit draft to TEG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i-FI" sz="1100" b="1" i="0" u="none" strike="noStrike" dirty="0">
                          <a:solidFill>
                            <a:srgbClr val="000000"/>
                          </a:solidFill>
                          <a:effectLst/>
                          <a:highlight>
                            <a:srgbClr val="FFE699"/>
                          </a:highlight>
                          <a:latin typeface="Times New Roman" panose="02020603050405020304" pitchFamily="18" charset="0"/>
                          <a:ea typeface="ＭＳ Ｐゴシック" panose="020B0600070205080204" pitchFamily="50" charset="-128"/>
                        </a:rPr>
                        <a:t>August/2024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r>
                        <a:rPr lang="fi-FI" sz="1100" b="1" i="0" u="none" strike="noStrike">
                          <a:solidFill>
                            <a:srgbClr val="000000"/>
                          </a:solidFill>
                          <a:effectLst/>
                          <a:highlight>
                            <a:srgbClr val="C6E0B4"/>
                          </a:highlight>
                          <a:latin typeface="Times New Roman" panose="02020603050405020304" pitchFamily="18" charset="0"/>
                          <a:ea typeface="ＭＳ Ｐゴシック" panose="020B0600070205080204" pitchFamily="50" charset="-128"/>
                        </a:rPr>
                        <a:t>Disposition of comments.</a:t>
                      </a:r>
                      <a:br>
                        <a:rPr lang="fi-FI" sz="1100" b="1" i="0" u="none" strike="noStrike">
                          <a:solidFill>
                            <a:srgbClr val="000000"/>
                          </a:solidFill>
                          <a:effectLst/>
                          <a:highlight>
                            <a:srgbClr val="C6E0B4"/>
                          </a:highlight>
                          <a:latin typeface="Times New Roman" panose="02020603050405020304" pitchFamily="18" charset="0"/>
                          <a:ea typeface="ＭＳ Ｐゴシック" panose="020B0600070205080204" pitchFamily="50" charset="-128"/>
                        </a:rPr>
                      </a:br>
                      <a:endParaRPr lang="fi-FI" sz="1100" b="1" i="0" u="none" strike="noStrike">
                        <a:solidFill>
                          <a:srgbClr val="000000"/>
                        </a:solidFill>
                        <a:effectLst/>
                        <a:highlight>
                          <a:srgbClr val="C6E0B4"/>
                        </a:highligh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100" b="1" i="0" u="none" strike="noStrike">
                          <a:solidFill>
                            <a:srgbClr val="000000"/>
                          </a:solidFill>
                          <a:effectLst/>
                          <a:highlight>
                            <a:srgbClr val="FFE699"/>
                          </a:highlight>
                          <a:latin typeface="Times New Roman" panose="02020603050405020304" pitchFamily="18" charset="0"/>
                          <a:ea typeface="ＭＳ Ｐゴシック" panose="020B0600070205080204" pitchFamily="50" charset="-128"/>
                        </a:rPr>
                        <a:t>1. Based on pre-ballot resolutions, prepare Draft D2_4</a:t>
                      </a:r>
                      <a:br>
                        <a:rPr lang="en-US" sz="1100" b="1" i="0" u="none" strike="noStrike">
                          <a:solidFill>
                            <a:srgbClr val="000000"/>
                          </a:solidFill>
                          <a:effectLst/>
                          <a:highlight>
                            <a:srgbClr val="FFE699"/>
                          </a:highlight>
                          <a:latin typeface="Times New Roman" panose="02020603050405020304" pitchFamily="18" charset="0"/>
                          <a:ea typeface="ＭＳ Ｐゴシック" panose="020B0600070205080204" pitchFamily="50" charset="-128"/>
                        </a:rPr>
                      </a:br>
                      <a:r>
                        <a:rPr lang="en-US" sz="1100" b="1" i="0" u="none" strike="noStrike">
                          <a:solidFill>
                            <a:srgbClr val="000000"/>
                          </a:solidFill>
                          <a:effectLst/>
                          <a:highlight>
                            <a:srgbClr val="FFE699"/>
                          </a:highlight>
                          <a:latin typeface="Times New Roman" panose="02020603050405020304" pitchFamily="18" charset="0"/>
                          <a:ea typeface="ＭＳ Ｐゴシック" panose="020B0600070205080204" pitchFamily="50" charset="-128"/>
                        </a:rPr>
                        <a:t>2. Request LB submission before the September meeting. Consequently, the July meeting is used to resolve comments.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2212226"/>
                  </a:ext>
                </a:extLst>
              </a:tr>
              <a:tr h="194833">
                <a:tc>
                  <a:txBody>
                    <a:bodyPr/>
                    <a:lstStyle/>
                    <a:p>
                      <a:pPr algn="l"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1st LB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Sep</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100" b="1"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2226957"/>
                  </a:ext>
                </a:extLst>
              </a:tr>
              <a:tr h="194833">
                <a:tc>
                  <a:txBody>
                    <a:bodyPr/>
                    <a:lstStyle/>
                    <a:p>
                      <a:pPr algn="l"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2nd LB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Nov</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100" b="1"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8676076"/>
                  </a:ext>
                </a:extLst>
              </a:tr>
              <a:tr h="302463">
                <a:tc>
                  <a:txBody>
                    <a:bodyPr/>
                    <a:lstStyle/>
                    <a:p>
                      <a:pPr algn="l" fontAlgn="ct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Conditional approval for Sponsor Ballot (SB)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Nov</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Seek conditional approval for SB by the Executive Committee.</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9431174"/>
                  </a:ext>
                </a:extLst>
              </a:tr>
              <a:tr h="194833">
                <a:tc>
                  <a:txBody>
                    <a:bodyPr/>
                    <a:lstStyle/>
                    <a:p>
                      <a:pPr algn="l"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Final</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 LB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4660636"/>
                  </a:ext>
                </a:extLst>
              </a:tr>
              <a:tr h="302463">
                <a:tc>
                  <a:txBody>
                    <a:bodyPr/>
                    <a:lstStyle/>
                    <a:p>
                      <a:pPr algn="l" fontAlgn="ct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Request EC approval for 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Request SB approval by the EC (conditional or not)</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159997"/>
                  </a:ext>
                </a:extLst>
              </a:tr>
              <a:tr h="302463">
                <a:tc>
                  <a:txBody>
                    <a:bodyPr/>
                    <a:lstStyle/>
                    <a:p>
                      <a:pPr algn="l"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IEEE SA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Sponsor</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Ballot</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March</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One month for IEEE SA editorial review.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844418"/>
                  </a:ext>
                </a:extLst>
              </a:tr>
              <a:tr h="302463">
                <a:tc>
                  <a:txBody>
                    <a:bodyPr/>
                    <a:lstStyle/>
                    <a:p>
                      <a:pPr algn="l"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1st SB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May</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2873612"/>
                  </a:ext>
                </a:extLst>
              </a:tr>
              <a:tr h="302463">
                <a:tc>
                  <a:txBody>
                    <a:bodyPr/>
                    <a:lstStyle/>
                    <a:p>
                      <a:pPr algn="l" fontAlgn="ct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2nd SB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Jun</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100" b="1"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7363969"/>
                  </a:ext>
                </a:extLst>
              </a:tr>
              <a:tr h="302463">
                <a:tc>
                  <a:txBody>
                    <a:bodyPr/>
                    <a:lstStyle/>
                    <a:p>
                      <a:pPr algn="l" fontAlgn="ct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Request conditional/unconditional approval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Jun</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100" b="1" i="0" u="none" strike="noStrike">
                          <a:solidFill>
                            <a:srgbClr val="000000"/>
                          </a:solidFill>
                          <a:effectLst/>
                          <a:latin typeface="Times New Roman" panose="02020603050405020304" pitchFamily="18" charset="0"/>
                          <a:ea typeface="ＭＳ Ｐゴシック" panose="020B0600070205080204" pitchFamily="50" charset="-128"/>
                        </a:rPr>
                        <a:t>Submission to SASB agenda</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1503713"/>
                  </a:ext>
                </a:extLst>
              </a:tr>
              <a:tr h="302463">
                <a:tc>
                  <a:txBody>
                    <a:bodyPr/>
                    <a:lstStyle/>
                    <a:p>
                      <a:pPr algn="l" fontAlgn="ctr"/>
                      <a:r>
                        <a:rPr lang="en-US" sz="1100" b="1" i="0" u="none" strike="noStrike" dirty="0">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100" b="1" i="0" u="none" strike="noStrike">
                          <a:solidFill>
                            <a:srgbClr val="000000"/>
                          </a:solidFill>
                          <a:effectLst/>
                          <a:latin typeface="Times New Roman" panose="02020603050405020304" pitchFamily="18" charset="0"/>
                          <a:ea typeface="ＭＳ Ｐゴシック" panose="020B0600070205080204" pitchFamily="50" charset="-128"/>
                        </a:rPr>
                        <a:t>Submission to SASB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4441055"/>
                  </a:ext>
                </a:extLst>
              </a:tr>
              <a:tr h="194833">
                <a:tc>
                  <a:txBody>
                    <a:bodyPr/>
                    <a:lstStyle/>
                    <a:p>
                      <a:pPr algn="l"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RevCom</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1"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RevCom</a:t>
                      </a:r>
                      <a:r>
                        <a:rPr lang="fi-FI" sz="1100" b="1"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100" b="1" i="0" u="none" strike="noStrike" dirty="0" err="1">
                          <a:solidFill>
                            <a:srgbClr val="000000"/>
                          </a:solidFill>
                          <a:effectLst/>
                          <a:latin typeface="Times New Roman" panose="02020603050405020304" pitchFamily="18" charset="0"/>
                          <a:ea typeface="ＭＳ Ｐゴシック" panose="020B0600070205080204" pitchFamily="50" charset="-128"/>
                        </a:rPr>
                        <a:t>approval</a:t>
                      </a:r>
                      <a:endParaRPr lang="fi-FI" sz="1100" b="1"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4745063"/>
                  </a:ext>
                </a:extLst>
              </a:tr>
            </a:tbl>
          </a:graphicData>
        </a:graphic>
      </p:graphicFrame>
      <p:sp>
        <p:nvSpPr>
          <p:cNvPr id="11" name="TextBox 15">
            <a:extLst>
              <a:ext uri="{FF2B5EF4-FFF2-40B4-BE49-F238E27FC236}">
                <a16:creationId xmlns:a16="http://schemas.microsoft.com/office/drawing/2014/main" id="{8A642CEE-EF91-130F-4BCD-541524D2E2C8}"/>
              </a:ext>
            </a:extLst>
          </p:cNvPr>
          <p:cNvSpPr txBox="1"/>
          <p:nvPr/>
        </p:nvSpPr>
        <p:spPr>
          <a:xfrm>
            <a:off x="4944094" y="6199605"/>
            <a:ext cx="4111741" cy="307777"/>
          </a:xfrm>
          <a:prstGeom prst="rect">
            <a:avLst/>
          </a:prstGeom>
          <a:noFill/>
        </p:spPr>
        <p:txBody>
          <a:bodyPr wrap="square">
            <a:spAutoFit/>
          </a:bodyPr>
          <a:lstStyle/>
          <a:p>
            <a:r>
              <a:rPr lang="en-US" sz="1400" dirty="0">
                <a:highlight>
                  <a:srgbClr val="FFFF00"/>
                </a:highlight>
              </a:rPr>
              <a:t>Reference: doc.#15-23-0361-07-06ma</a:t>
            </a:r>
          </a:p>
        </p:txBody>
      </p:sp>
    </p:spTree>
    <p:extLst>
      <p:ext uri="{BB962C8B-B14F-4D97-AF65-F5344CB8AC3E}">
        <p14:creationId xmlns:p14="http://schemas.microsoft.com/office/powerpoint/2010/main" val="2024436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74171" y="1017682"/>
            <a:ext cx="8969829" cy="5462774"/>
          </a:xfrm>
        </p:spPr>
        <p:txBody>
          <a:bodyPr/>
          <a:lstStyle/>
          <a:p>
            <a:pPr marL="0" indent="0">
              <a:lnSpc>
                <a:spcPts val="1200"/>
              </a:lnSpc>
              <a:buNone/>
            </a:pPr>
            <a:r>
              <a:rPr lang="ja-JP" altLang="en-US" sz="1400" dirty="0"/>
              <a:t>・</a:t>
            </a:r>
            <a:r>
              <a:rPr lang="is-IS" altLang="ja-JP" sz="1400" dirty="0"/>
              <a:t>TG15.6ma opening report for July 2024 meeting                                                         15-24-0350-01-06ma</a:t>
            </a:r>
          </a:p>
          <a:p>
            <a:pPr marL="0" indent="0">
              <a:lnSpc>
                <a:spcPts val="1200"/>
              </a:lnSpc>
              <a:buNone/>
            </a:pPr>
            <a:r>
              <a:rPr lang="ja-JP" altLang="en-US" sz="1400" dirty="0"/>
              <a:t>・</a:t>
            </a:r>
            <a:r>
              <a:rPr lang="is-IS" altLang="ja-JP" sz="1400" dirty="0"/>
              <a:t>TG15.6ma Agenda of  July Meeting in 2024                                                                15-24-0349-07-06ma</a:t>
            </a:r>
            <a:endParaRPr lang="en-US" altLang="ja-JP" sz="1400" dirty="0">
              <a:solidFill>
                <a:srgbClr val="000000"/>
              </a:solidFill>
              <a:latin typeface="Arial"/>
              <a:cs typeface="Times New Roman" pitchFamily="18" charset="0"/>
            </a:endParaRP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Progress </a:t>
            </a:r>
            <a:r>
              <a:rPr lang="en-US" altLang="ja-JP" sz="1400" dirty="0" err="1">
                <a:solidFill>
                  <a:srgbClr val="000000"/>
                </a:solidFill>
                <a:latin typeface="Arial"/>
                <a:cs typeface="Times New Roman" pitchFamily="18" charset="0"/>
              </a:rPr>
              <a:t>reort</a:t>
            </a:r>
            <a:r>
              <a:rPr lang="en-US" altLang="ja-JP" sz="1400" dirty="0">
                <a:solidFill>
                  <a:srgbClr val="000000"/>
                </a:solidFill>
                <a:latin typeface="Arial"/>
                <a:cs typeface="Times New Roman" pitchFamily="18" charset="0"/>
              </a:rPr>
              <a:t> of 802.15.6ma                                                                                       15-23-0056-07-06ma</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Rescheduling Timeline                                                                                                  15-23-0361-07-06ma</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of IG-DEP, SG6a, TG6a </a:t>
            </a: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 TG15.6ma BAN  with Enhanced Dependability15-23-0455-03-06ma</a:t>
            </a:r>
            <a:r>
              <a:rPr lang="ja-JP" altLang="en-US" sz="1400" dirty="0">
                <a:solidFill>
                  <a:srgbClr val="000000"/>
                </a:solidFill>
                <a:latin typeface="Arial"/>
                <a:cs typeface="Times New Roman" pitchFamily="18" charset="0"/>
              </a:rPr>
              <a:t>　　　　　　　　　　　　　　　　　　　　　　　　　　　</a:t>
            </a:r>
            <a:endParaRPr lang="en-US" altLang="ja-JP" sz="1400" dirty="0">
              <a:solidFill>
                <a:srgbClr val="000000"/>
              </a:solidFill>
              <a:latin typeface="Arial"/>
              <a:cs typeface="Times New Roman" pitchFamily="18" charset="0"/>
            </a:endParaRP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Basic Consensus in MAC and PHY of Revision of IEEE802.15.6-2012                       15-23-0557-01-06ma</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a:t>
            </a:r>
            <a:r>
              <a:rPr lang="fi-FI" altLang="ja-JP" sz="1400" dirty="0">
                <a:solidFill>
                  <a:srgbClr val="000000"/>
                </a:solidFill>
                <a:latin typeface="Arial"/>
                <a:cs typeface="Times New Roman" pitchFamily="18" charset="0"/>
              </a:rPr>
              <a:t>echnical-editor-comments-to-the-p802-15-6ma-d1-18                                                15-24-0333-01-006a</a:t>
            </a:r>
            <a:endParaRPr lang="en-US" altLang="ja-JP" sz="1400" dirty="0">
              <a:solidFill>
                <a:srgbClr val="000000"/>
              </a:solidFill>
              <a:latin typeface="Arial"/>
              <a:cs typeface="Times New Roman" pitchFamily="18" charset="0"/>
            </a:endParaRP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Propagation Channel Parameters of UWB  for Human BAN (HBAN) Use Cases        15-24-0145-03-06ma</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Performance Evaluation of Multiple BAN Coexistence Under TG6ma Channel Model</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24-246-01</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Performance Evaluation of Channel Coding with </a:t>
            </a:r>
            <a:r>
              <a:rPr lang="en-US" altLang="ja-JP" sz="1400" dirty="0" err="1">
                <a:solidFill>
                  <a:srgbClr val="000000"/>
                </a:solidFill>
                <a:latin typeface="Arial"/>
                <a:cs typeface="Times New Roman" pitchFamily="18" charset="0"/>
              </a:rPr>
              <a:t>Interleaver</a:t>
            </a:r>
            <a:r>
              <a:rPr lang="en-US" altLang="ja-JP" sz="1400" dirty="0">
                <a:solidFill>
                  <a:srgbClr val="000000"/>
                </a:solidFill>
                <a:latin typeface="Arial"/>
                <a:cs typeface="Times New Roman" pitchFamily="18" charset="0"/>
              </a:rPr>
              <a:t> for Some Classes of Coexistence</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24-247-00</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Ranging Accuracy Evaluation under TG6ma Communication </a:t>
            </a:r>
            <a:r>
              <a:rPr lang="en-US" altLang="ja-JP" sz="1400" dirty="0" err="1">
                <a:solidFill>
                  <a:srgbClr val="000000"/>
                </a:solidFill>
                <a:latin typeface="Arial"/>
                <a:cs typeface="Times New Roman" pitchFamily="18" charset="0"/>
              </a:rPr>
              <a:t>Senarios</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15-24-0248-00-06ma</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Hybrid ARQ Scheme for High QoS Packets in High Class of Coexistence of IEEE 802.15.6ma 23-0576-03</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Evaluation of IEEE 802.15.6 UWB PHY Utilizing Super Orthogonal Convolutional Code</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15-22-0562-09</a:t>
            </a:r>
          </a:p>
          <a:p>
            <a:pPr marL="0" indent="0">
              <a:lnSpc>
                <a:spcPts val="12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and convergence of MAC proposals for 15.6ma</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15-23-0408-02-06ma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MAC </a:t>
            </a:r>
            <a:r>
              <a:rPr lang="fi-FI" altLang="ja-JP" sz="1400" dirty="0" err="1">
                <a:solidFill>
                  <a:srgbClr val="000000"/>
                </a:solidFill>
                <a:latin typeface="Arial"/>
                <a:cs typeface="Times New Roman" pitchFamily="18" charset="0"/>
              </a:rPr>
              <a:t>features</a:t>
            </a:r>
            <a:r>
              <a:rPr lang="fi-FI" altLang="ja-JP" sz="1400" dirty="0">
                <a:solidFill>
                  <a:srgbClr val="000000"/>
                </a:solidFill>
                <a:latin typeface="Arial"/>
                <a:cs typeface="Times New Roman" pitchFamily="18" charset="0"/>
              </a:rPr>
              <a:t> to </a:t>
            </a:r>
            <a:r>
              <a:rPr lang="fi-FI" altLang="ja-JP" sz="1400" dirty="0" err="1">
                <a:solidFill>
                  <a:srgbClr val="000000"/>
                </a:solidFill>
                <a:latin typeface="Arial"/>
                <a:cs typeface="Times New Roman" pitchFamily="18" charset="0"/>
              </a:rPr>
              <a:t>be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specified</a:t>
            </a:r>
            <a:r>
              <a:rPr lang="fi-FI" altLang="ja-JP" sz="1400" dirty="0">
                <a:solidFill>
                  <a:srgbClr val="000000"/>
                </a:solidFill>
                <a:latin typeface="Arial"/>
                <a:cs typeface="Times New Roman" pitchFamily="18" charset="0"/>
              </a:rPr>
              <a:t>                                                                                         15-24-0352-00-06ma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Group MAC </a:t>
            </a:r>
            <a:r>
              <a:rPr lang="fi-FI" altLang="ja-JP" sz="1400" dirty="0" err="1">
                <a:solidFill>
                  <a:srgbClr val="000000"/>
                </a:solidFill>
                <a:latin typeface="Arial"/>
                <a:cs typeface="Times New Roman" pitchFamily="18" charset="0"/>
              </a:rPr>
              <a:t>service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features</a:t>
            </a:r>
            <a:r>
              <a:rPr lang="fi-FI" altLang="ja-JP" sz="1400" dirty="0">
                <a:solidFill>
                  <a:srgbClr val="000000"/>
                </a:solidFill>
                <a:latin typeface="Arial"/>
                <a:cs typeface="Times New Roman" pitchFamily="18" charset="0"/>
              </a:rPr>
              <a:t>                                                                                          15-24-0353-00-06ma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15.6ma MAC </a:t>
            </a:r>
            <a:r>
              <a:rPr lang="fi-FI" altLang="ja-JP" sz="1400" dirty="0" err="1">
                <a:solidFill>
                  <a:srgbClr val="000000"/>
                </a:solidFill>
                <a:latin typeface="Arial"/>
                <a:cs typeface="Times New Roman" pitchFamily="18" charset="0"/>
              </a:rPr>
              <a:t>compared</a:t>
            </a:r>
            <a:r>
              <a:rPr lang="fi-FI" altLang="ja-JP" sz="1400" dirty="0">
                <a:solidFill>
                  <a:srgbClr val="000000"/>
                </a:solidFill>
                <a:latin typeface="Arial"/>
                <a:cs typeface="Times New Roman" pitchFamily="18" charset="0"/>
              </a:rPr>
              <a:t> to 15.4-2020 MAC and 15.6-2012 MAC                                  15-24-0354-00-06ma </a:t>
            </a: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 </a:t>
            </a:r>
            <a:endParaRPr lang="en-US" altLang="ja-JP" sz="1400" dirty="0">
              <a:solidFill>
                <a:srgbClr val="000000"/>
              </a:solidFill>
              <a:latin typeface="Arial"/>
              <a:cs typeface="Times New Roman" pitchFamily="18" charset="0"/>
            </a:endParaRP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Proposed</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text</a:t>
            </a:r>
            <a:r>
              <a:rPr lang="fi-FI" altLang="ja-JP" sz="1400" dirty="0">
                <a:solidFill>
                  <a:srgbClr val="000000"/>
                </a:solidFill>
                <a:latin typeface="Arial"/>
                <a:cs typeface="Times New Roman" pitchFamily="18" charset="0"/>
              </a:rPr>
              <a:t> for 6ma - MAC Service </a:t>
            </a:r>
            <a:r>
              <a:rPr lang="fi-FI" altLang="ja-JP" sz="1400" dirty="0" err="1">
                <a:solidFill>
                  <a:srgbClr val="000000"/>
                </a:solidFill>
                <a:latin typeface="Arial"/>
                <a:cs typeface="Times New Roman" pitchFamily="18" charset="0"/>
              </a:rPr>
              <a:t>Features</a:t>
            </a:r>
            <a:r>
              <a:rPr lang="fi-FI" altLang="ja-JP" sz="1400" dirty="0">
                <a:solidFill>
                  <a:srgbClr val="000000"/>
                </a:solidFill>
                <a:latin typeface="Arial"/>
                <a:cs typeface="Times New Roman" pitchFamily="18" charset="0"/>
              </a:rPr>
              <a:t>                                                       </a:t>
            </a:r>
            <a:r>
              <a:rPr lang="ja-JP" altLang="en-US" sz="1400" dirty="0">
                <a:solidFill>
                  <a:srgbClr val="000000"/>
                </a:solidFill>
                <a:latin typeface="Arial"/>
                <a:cs typeface="Times New Roman" pitchFamily="18" charset="0"/>
              </a:rPr>
              <a:t>　  </a:t>
            </a:r>
            <a:r>
              <a:rPr lang="fi-FI" altLang="ja-JP" sz="1400" dirty="0">
                <a:solidFill>
                  <a:srgbClr val="000000"/>
                </a:solidFill>
                <a:latin typeface="Arial"/>
                <a:cs typeface="Times New Roman" pitchFamily="18" charset="0"/>
              </a:rPr>
              <a:t>15-24-0356-00-06ma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Theoretical</a:t>
            </a:r>
            <a:r>
              <a:rPr lang="fi-FI" altLang="ja-JP" sz="1400" dirty="0">
                <a:solidFill>
                  <a:srgbClr val="000000"/>
                </a:solidFill>
                <a:latin typeface="Arial"/>
                <a:cs typeface="Times New Roman" pitchFamily="18" charset="0"/>
              </a:rPr>
              <a:t> Analysis of System Performance in a Multi-BAN </a:t>
            </a:r>
            <a:r>
              <a:rPr lang="fi-FI" altLang="ja-JP" sz="1400" dirty="0" err="1">
                <a:solidFill>
                  <a:srgbClr val="000000"/>
                </a:solidFill>
                <a:latin typeface="Arial"/>
                <a:cs typeface="Times New Roman" pitchFamily="18" charset="0"/>
              </a:rPr>
              <a:t>Coexistence</a:t>
            </a:r>
            <a:r>
              <a:rPr lang="fi-FI" altLang="ja-JP" sz="1400" dirty="0">
                <a:solidFill>
                  <a:srgbClr val="000000"/>
                </a:solidFill>
                <a:latin typeface="Arial"/>
                <a:cs typeface="Times New Roman" pitchFamily="18" charset="0"/>
              </a:rPr>
              <a:t> Environment (Class 1)24-0357-0</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a:t>
            </a:r>
            <a:r>
              <a:rPr lang="fi-FI" altLang="ja-JP" sz="1400" dirty="0" err="1">
                <a:solidFill>
                  <a:srgbClr val="000000"/>
                </a:solidFill>
                <a:latin typeface="Arial"/>
                <a:cs typeface="Times New Roman" pitchFamily="18" charset="0"/>
              </a:rPr>
              <a:t>Coexistence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Assessment</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Document</a:t>
            </a:r>
            <a:r>
              <a:rPr lang="fi-FI" altLang="ja-JP" sz="1400" dirty="0">
                <a:solidFill>
                  <a:srgbClr val="000000"/>
                </a:solidFill>
                <a:latin typeface="Arial"/>
                <a:cs typeface="Times New Roman" pitchFamily="18" charset="0"/>
              </a:rPr>
              <a:t>                                                           </a:t>
            </a:r>
            <a:r>
              <a:rPr lang="ja-JP" altLang="en-US" sz="1400" dirty="0">
                <a:solidFill>
                  <a:srgbClr val="000000"/>
                </a:solidFill>
                <a:latin typeface="Arial"/>
                <a:cs typeface="Times New Roman" pitchFamily="18" charset="0"/>
              </a:rPr>
              <a:t> </a:t>
            </a:r>
            <a:r>
              <a:rPr lang="fi-FI" altLang="ja-JP" sz="1400" dirty="0">
                <a:solidFill>
                  <a:srgbClr val="000000"/>
                </a:solidFill>
                <a:latin typeface="Arial"/>
                <a:cs typeface="Times New Roman" pitchFamily="18" charset="0"/>
              </a:rPr>
              <a:t>15-24-0348-00-06ma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Joint</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work</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with</a:t>
            </a:r>
            <a:r>
              <a:rPr lang="fi-FI" altLang="ja-JP" sz="1400" dirty="0">
                <a:solidFill>
                  <a:srgbClr val="000000"/>
                </a:solidFill>
                <a:latin typeface="Arial"/>
                <a:cs typeface="Times New Roman" pitchFamily="18" charset="0"/>
              </a:rPr>
              <a:t> 802.1; </a:t>
            </a:r>
            <a:r>
              <a:rPr lang="fi-FI" altLang="ja-JP" sz="1400" dirty="0" err="1">
                <a:solidFill>
                  <a:srgbClr val="000000"/>
                </a:solidFill>
                <a:latin typeface="Arial"/>
                <a:cs typeface="Times New Roman" pitchFamily="18" charset="0"/>
              </a:rPr>
              <a:t>Draft</a:t>
            </a:r>
            <a:r>
              <a:rPr lang="fi-FI" altLang="ja-JP" sz="1400" dirty="0">
                <a:solidFill>
                  <a:srgbClr val="000000"/>
                </a:solidFill>
                <a:latin typeface="Arial"/>
                <a:cs typeface="Times New Roman" pitchFamily="18" charset="0"/>
              </a:rPr>
              <a:t> PAR and CSD 802.1ACea: </a:t>
            </a:r>
            <a:r>
              <a:rPr lang="fi-FI" altLang="ja-JP" sz="1400" dirty="0" err="1">
                <a:solidFill>
                  <a:srgbClr val="000000"/>
                </a:solidFill>
                <a:latin typeface="Arial"/>
                <a:cs typeface="Times New Roman" pitchFamily="18" charset="0"/>
              </a:rPr>
              <a:t>Amendment</a:t>
            </a:r>
            <a:r>
              <a:rPr lang="fi-FI" altLang="ja-JP" sz="1400" dirty="0">
                <a:solidFill>
                  <a:srgbClr val="000000"/>
                </a:solidFill>
                <a:latin typeface="Arial"/>
                <a:cs typeface="Times New Roman" pitchFamily="18" charset="0"/>
              </a:rPr>
              <a:t> to IEEE Standard 802.1AC-2016 396-00      </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TG6ma Channel </a:t>
            </a:r>
            <a:r>
              <a:rPr lang="fi-FI" altLang="ja-JP" sz="1400" dirty="0" err="1">
                <a:solidFill>
                  <a:srgbClr val="000000"/>
                </a:solidFill>
                <a:latin typeface="Arial"/>
                <a:cs typeface="Times New Roman" pitchFamily="18" charset="0"/>
              </a:rPr>
              <a:t>Model</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Document</a:t>
            </a:r>
            <a:r>
              <a:rPr lang="fi-FI" altLang="ja-JP" sz="1400" dirty="0">
                <a:solidFill>
                  <a:srgbClr val="000000"/>
                </a:solidFill>
                <a:latin typeface="Arial"/>
                <a:cs typeface="Times New Roman" pitchFamily="18" charset="0"/>
              </a:rPr>
              <a:t> for </a:t>
            </a:r>
            <a:r>
              <a:rPr lang="fi-FI" altLang="ja-JP" sz="1400" dirty="0" err="1">
                <a:solidFill>
                  <a:srgbClr val="000000"/>
                </a:solidFill>
                <a:latin typeface="Arial"/>
                <a:cs typeface="Times New Roman" pitchFamily="18" charset="0"/>
              </a:rPr>
              <a:t>Enhanced</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Dependability</a:t>
            </a:r>
            <a:r>
              <a:rPr lang="fi-FI" altLang="ja-JP" sz="1400" dirty="0">
                <a:solidFill>
                  <a:srgbClr val="000000"/>
                </a:solidFill>
                <a:latin typeface="Arial"/>
                <a:cs typeface="Times New Roman" pitchFamily="18" charset="0"/>
              </a:rPr>
              <a:t>                                   15-22-0519-08-06ma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Comments</a:t>
            </a:r>
            <a:r>
              <a:rPr lang="fi-FI" altLang="ja-JP" sz="1400" dirty="0">
                <a:solidFill>
                  <a:srgbClr val="000000"/>
                </a:solidFill>
                <a:latin typeface="Arial"/>
                <a:cs typeface="Times New Roman" pitchFamily="18" charset="0"/>
              </a:rPr>
              <a:t> to </a:t>
            </a:r>
            <a:r>
              <a:rPr lang="fi-FI" altLang="ja-JP" sz="1400" dirty="0" err="1">
                <a:solidFill>
                  <a:srgbClr val="000000"/>
                </a:solidFill>
                <a:latin typeface="Arial"/>
                <a:cs typeface="Times New Roman" pitchFamily="18" charset="0"/>
              </a:rPr>
              <a:t>channel-model-document</a:t>
            </a:r>
            <a:r>
              <a:rPr lang="fi-FI" altLang="ja-JP" sz="1400" dirty="0">
                <a:solidFill>
                  <a:srgbClr val="000000"/>
                </a:solidFill>
                <a:latin typeface="Arial"/>
                <a:cs typeface="Times New Roman" pitchFamily="18" charset="0"/>
              </a:rPr>
              <a:t>                                                                       </a:t>
            </a:r>
            <a:r>
              <a:rPr lang="ja-JP" altLang="en-US" sz="1400" dirty="0">
                <a:solidFill>
                  <a:srgbClr val="000000"/>
                </a:solidFill>
                <a:latin typeface="Arial"/>
                <a:cs typeface="Times New Roman" pitchFamily="18" charset="0"/>
              </a:rPr>
              <a:t> </a:t>
            </a:r>
            <a:r>
              <a:rPr lang="fi-FI" altLang="ja-JP" sz="1400" dirty="0">
                <a:solidFill>
                  <a:srgbClr val="000000"/>
                </a:solidFill>
                <a:latin typeface="Arial"/>
                <a:cs typeface="Times New Roman" pitchFamily="18" charset="0"/>
              </a:rPr>
              <a:t>15-24-0073-03-06ma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Interference</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Mittigation</a:t>
            </a:r>
            <a:r>
              <a:rPr lang="fi-FI" altLang="ja-JP" sz="1400" dirty="0">
                <a:solidFill>
                  <a:srgbClr val="000000"/>
                </a:solidFill>
                <a:latin typeface="Arial"/>
                <a:cs typeface="Times New Roman" pitchFamily="18" charset="0"/>
              </a:rPr>
              <a:t> </a:t>
            </a:r>
            <a:r>
              <a:rPr lang="fi-FI" altLang="ja-JP" sz="1400" dirty="0" err="1">
                <a:solidFill>
                  <a:srgbClr val="000000"/>
                </a:solidFill>
                <a:latin typeface="Arial"/>
                <a:cs typeface="Times New Roman" pitchFamily="18" charset="0"/>
              </a:rPr>
              <a:t>Schemes</a:t>
            </a:r>
            <a:r>
              <a:rPr lang="fi-FI" altLang="ja-JP" sz="1400" dirty="0">
                <a:solidFill>
                  <a:srgbClr val="000000"/>
                </a:solidFill>
                <a:latin typeface="Arial"/>
                <a:cs typeface="Times New Roman" pitchFamily="18" charset="0"/>
              </a:rPr>
              <a:t> in Class 3, 5, 6, and 7 of </a:t>
            </a:r>
            <a:r>
              <a:rPr lang="fi-FI" altLang="ja-JP" sz="1400" dirty="0" err="1">
                <a:solidFill>
                  <a:srgbClr val="000000"/>
                </a:solidFill>
                <a:latin typeface="Arial"/>
                <a:cs typeface="Times New Roman" pitchFamily="18" charset="0"/>
              </a:rPr>
              <a:t>Coexisitence</a:t>
            </a:r>
            <a:r>
              <a:rPr lang="fi-FI" altLang="ja-JP" sz="1400" dirty="0">
                <a:solidFill>
                  <a:srgbClr val="000000"/>
                </a:solidFill>
                <a:latin typeface="Arial"/>
                <a:cs typeface="Times New Roman" pitchFamily="18" charset="0"/>
              </a:rPr>
              <a:t> in TG6ma</a:t>
            </a:r>
            <a:r>
              <a:rPr lang="ja-JP" altLang="fi-FI"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a:t>
            </a:r>
            <a:r>
              <a:rPr lang="fi-FI" altLang="ja-JP" sz="1400" dirty="0">
                <a:solidFill>
                  <a:srgbClr val="000000"/>
                </a:solidFill>
                <a:latin typeface="Arial"/>
                <a:cs typeface="Times New Roman" pitchFamily="18" charset="0"/>
              </a:rPr>
              <a:t>5-24--0073-02-06ma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Progress</a:t>
            </a:r>
            <a:r>
              <a:rPr lang="fi-FI" altLang="ja-JP" sz="1400" dirty="0">
                <a:solidFill>
                  <a:srgbClr val="000000"/>
                </a:solidFill>
                <a:latin typeface="Arial"/>
                <a:cs typeface="Times New Roman" pitchFamily="18" charset="0"/>
              </a:rPr>
              <a:t> Report of TG6ma                                                                                            15-23-0056-07-06ma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err="1">
                <a:solidFill>
                  <a:srgbClr val="000000"/>
                </a:solidFill>
                <a:latin typeface="Arial"/>
                <a:cs typeface="Times New Roman" pitchFamily="18" charset="0"/>
              </a:rPr>
              <a:t>Timeline</a:t>
            </a:r>
            <a:r>
              <a:rPr lang="fi-FI" altLang="ja-JP" sz="1400" dirty="0">
                <a:solidFill>
                  <a:srgbClr val="000000"/>
                </a:solidFill>
                <a:latin typeface="Arial"/>
                <a:cs typeface="Times New Roman" pitchFamily="18" charset="0"/>
              </a:rPr>
              <a:t> of TG6ma                                                                                                         </a:t>
            </a:r>
            <a:r>
              <a:rPr lang="en-US" altLang="ja-JP" sz="1400" dirty="0">
                <a:solidFill>
                  <a:srgbClr val="000000"/>
                </a:solidFill>
                <a:latin typeface="Arial"/>
                <a:cs typeface="Times New Roman" pitchFamily="18" charset="0"/>
              </a:rPr>
              <a:t>1</a:t>
            </a:r>
            <a:r>
              <a:rPr lang="fi-FI" altLang="ja-JP" sz="1400" dirty="0">
                <a:solidFill>
                  <a:srgbClr val="000000"/>
                </a:solidFill>
                <a:latin typeface="Arial"/>
                <a:cs typeface="Times New Roman" pitchFamily="18" charset="0"/>
              </a:rPr>
              <a:t>5.23-0361-07-06ma</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a:t>
            </a:r>
            <a:r>
              <a:rPr lang="fi-FI" altLang="ja-JP" sz="1400" dirty="0" err="1">
                <a:solidFill>
                  <a:srgbClr val="000000"/>
                </a:solidFill>
                <a:latin typeface="Arial"/>
                <a:cs typeface="Times New Roman" pitchFamily="18" charset="0"/>
              </a:rPr>
              <a:t>Closing</a:t>
            </a:r>
            <a:r>
              <a:rPr lang="fi-FI" altLang="ja-JP" sz="1400" dirty="0">
                <a:solidFill>
                  <a:srgbClr val="000000"/>
                </a:solidFill>
                <a:latin typeface="Arial"/>
                <a:cs typeface="Times New Roman" pitchFamily="18" charset="0"/>
              </a:rPr>
              <a:t> Report for </a:t>
            </a:r>
            <a:r>
              <a:rPr lang="fi-FI" altLang="ja-JP" sz="1400" dirty="0" err="1">
                <a:solidFill>
                  <a:srgbClr val="000000"/>
                </a:solidFill>
                <a:latin typeface="Arial"/>
                <a:cs typeface="Times New Roman" pitchFamily="18" charset="0"/>
              </a:rPr>
              <a:t>July</a:t>
            </a:r>
            <a:r>
              <a:rPr lang="fi-FI" altLang="ja-JP" sz="1400" dirty="0">
                <a:solidFill>
                  <a:srgbClr val="000000"/>
                </a:solidFill>
                <a:latin typeface="Arial"/>
                <a:cs typeface="Times New Roman" pitchFamily="18" charset="0"/>
              </a:rPr>
              <a:t> 2024                                                                        15-24-0404-00-06ma    </a:t>
            </a:r>
          </a:p>
          <a:p>
            <a:pPr marL="0" indent="0">
              <a:lnSpc>
                <a:spcPts val="1200"/>
              </a:lnSpc>
              <a:buNone/>
            </a:pPr>
            <a:r>
              <a:rPr lang="ja-JP" altLang="en-US" sz="1400" dirty="0">
                <a:solidFill>
                  <a:srgbClr val="000000"/>
                </a:solidFill>
                <a:latin typeface="Arial"/>
                <a:cs typeface="Times New Roman" pitchFamily="18" charset="0"/>
              </a:rPr>
              <a:t>・</a:t>
            </a:r>
            <a:r>
              <a:rPr lang="fi-FI" altLang="ja-JP" sz="1400" dirty="0">
                <a:solidFill>
                  <a:srgbClr val="000000"/>
                </a:solidFill>
                <a:latin typeface="Arial"/>
                <a:cs typeface="Times New Roman" pitchFamily="18" charset="0"/>
              </a:rPr>
              <a:t>TG15.6ma Meeting </a:t>
            </a:r>
            <a:r>
              <a:rPr lang="fi-FI" altLang="ja-JP" sz="1400" dirty="0" err="1">
                <a:solidFill>
                  <a:srgbClr val="000000"/>
                </a:solidFill>
                <a:latin typeface="Arial"/>
                <a:cs typeface="Times New Roman" pitchFamily="18" charset="0"/>
              </a:rPr>
              <a:t>Minutes</a:t>
            </a:r>
            <a:r>
              <a:rPr lang="fi-FI" altLang="ja-JP" sz="1400" dirty="0">
                <a:solidFill>
                  <a:srgbClr val="000000"/>
                </a:solidFill>
                <a:latin typeface="Arial"/>
                <a:cs typeface="Times New Roman" pitchFamily="18" charset="0"/>
              </a:rPr>
              <a:t> for </a:t>
            </a:r>
            <a:r>
              <a:rPr lang="fi-FI" altLang="ja-JP" sz="1400" dirty="0" err="1">
                <a:solidFill>
                  <a:srgbClr val="000000"/>
                </a:solidFill>
                <a:latin typeface="Arial"/>
                <a:cs typeface="Times New Roman" pitchFamily="18" charset="0"/>
              </a:rPr>
              <a:t>July</a:t>
            </a:r>
            <a:r>
              <a:rPr lang="fi-FI" altLang="ja-JP" sz="1400" dirty="0">
                <a:solidFill>
                  <a:srgbClr val="000000"/>
                </a:solidFill>
                <a:latin typeface="Arial"/>
                <a:cs typeface="Times New Roman" pitchFamily="18" charset="0"/>
              </a:rPr>
              <a:t> 2024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15-24-0405-00-06ma</a:t>
            </a:r>
          </a:p>
        </p:txBody>
      </p:sp>
      <p:sp>
        <p:nvSpPr>
          <p:cNvPr id="3" name="タイトル 2"/>
          <p:cNvSpPr>
            <a:spLocks noGrp="1"/>
          </p:cNvSpPr>
          <p:nvPr>
            <p:ph type="title"/>
          </p:nvPr>
        </p:nvSpPr>
        <p:spPr>
          <a:xfrm>
            <a:off x="611560" y="575040"/>
            <a:ext cx="7727370" cy="436855"/>
          </a:xfrm>
        </p:spPr>
        <p:txBody>
          <a:bodyPr/>
          <a:lstStyle/>
          <a:p>
            <a:r>
              <a:rPr lang="en-US" altLang="ja-JP" b="1" dirty="0">
                <a:latin typeface="+mn-lt"/>
              </a:rPr>
              <a:t>Contributions</a:t>
            </a:r>
            <a:endParaRPr kumimoji="1" lang="ja-JP" altLang="en-US"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86</a:t>
            </a:fld>
            <a:endParaRPr lang="en-US" altLang="ja-JP" dirty="0"/>
          </a:p>
        </p:txBody>
      </p:sp>
    </p:spTree>
    <p:extLst>
      <p:ext uri="{BB962C8B-B14F-4D97-AF65-F5344CB8AC3E}">
        <p14:creationId xmlns:p14="http://schemas.microsoft.com/office/powerpoint/2010/main" val="20542669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37968" y="1342599"/>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NIT</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anzai@nitech.ac.jp</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3.   Secretary;      Takumi Kobayashi, YNU/TCU</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kobayashi@nitech.ac.jp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KPST     wowbk@kpst.co.kr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a:t>
            </a:r>
            <a:r>
              <a:rPr kumimoji="1" lang="en-US" altLang="ja-JP" sz="2000" b="0" i="0" u="none" strike="noStrike" kern="0" cap="none" spc="0" normalizeH="0" baseline="0" noProof="0" dirty="0" err="1">
                <a:ln>
                  <a:noFill/>
                </a:ln>
                <a:solidFill>
                  <a:srgbClr val="000000"/>
                </a:solidFill>
                <a:effectLst/>
                <a:uLnTx/>
                <a:uFillTx/>
                <a:latin typeface="Arial"/>
              </a:rPr>
              <a:t>Takabayashi</a:t>
            </a:r>
            <a:r>
              <a:rPr kumimoji="1" lang="en-US" altLang="ja-JP" sz="2000" b="0" i="0" u="none" strike="noStrike" kern="0" cap="none" spc="0" normalizeH="0" baseline="0" noProof="0" dirty="0">
                <a:ln>
                  <a:noFill/>
                </a:ln>
                <a:solidFill>
                  <a:srgbClr val="000000"/>
                </a:solidFill>
                <a:effectLst/>
                <a:uLnTx/>
                <a:uFillTx/>
                <a:latin typeface="Arial"/>
              </a:rPr>
              <a:t>, Toyo U. </a:t>
            </a:r>
            <a:r>
              <a:rPr kumimoji="1" lang="fi-FI" altLang="ja-JP" sz="2000" b="0" i="0" u="none" strike="noStrike" kern="0" cap="none" spc="0" normalizeH="0" baseline="0" noProof="0" dirty="0">
                <a:ln>
                  <a:noFill/>
                </a:ln>
                <a:solidFill>
                  <a:srgbClr val="000000"/>
                </a:solidFill>
                <a:effectLst/>
                <a:uLnTx/>
                <a:uFillTx/>
                <a:latin typeface="Arial"/>
              </a:rPr>
              <a:t>takabayashi.kento.xp@gmail.com</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 </a:t>
            </a:r>
            <a:r>
              <a:rPr lang="pl-PL" altLang="ja-JP" sz="2400" dirty="0">
                <a:effectLst/>
                <a:latin typeface="Times New Roman" panose="02020603050405020304" pitchFamily="18" charset="0"/>
                <a:ea typeface="ＭＳ 明朝" panose="02020609040205080304" pitchFamily="17" charset="-128"/>
              </a:rPr>
              <a:t>marco.hernandez@ieee.org</a:t>
            </a:r>
            <a:endParaRPr kumimoji="1" lang="en-US" altLang="ja-JP"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87</a:t>
            </a:fld>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TG7 (OCC)</a:t>
            </a:r>
            <a:br>
              <a:rPr lang="de-DE" dirty="0"/>
            </a:br>
            <a:r>
              <a:rPr lang="de-DE" dirty="0"/>
              <a:t>July 2024 </a:t>
            </a:r>
            <a:br>
              <a:rPr lang="de-DE" dirty="0"/>
            </a:br>
            <a:r>
              <a:rPr lang="de-DE" dirty="0"/>
              <a:t>Closing Report</a:t>
            </a:r>
          </a:p>
        </p:txBody>
      </p:sp>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88</a:t>
            </a:fld>
            <a:endParaRPr lang="en-US" dirty="0"/>
          </a:p>
        </p:txBody>
      </p:sp>
    </p:spTree>
    <p:extLst>
      <p:ext uri="{BB962C8B-B14F-4D97-AF65-F5344CB8AC3E}">
        <p14:creationId xmlns:p14="http://schemas.microsoft.com/office/powerpoint/2010/main" val="14143124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89</a:t>
            </a:fld>
            <a:endParaRPr lang="en-US" dirty="0"/>
          </a:p>
        </p:txBody>
      </p:sp>
      <p:sp>
        <p:nvSpPr>
          <p:cNvPr id="3" name="Title 1">
            <a:extLst>
              <a:ext uri="{FF2B5EF4-FFF2-40B4-BE49-F238E27FC236}">
                <a16:creationId xmlns:a16="http://schemas.microsoft.com/office/drawing/2014/main" id="{4633F010-9FCD-F94A-AF71-A3E5716A2F3D}"/>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000" kern="0">
                <a:latin typeface="Times New Roman" panose="02020603050405020304" pitchFamily="18" charset="0"/>
                <a:cs typeface="Times New Roman" panose="02020603050405020304" pitchFamily="18" charset="0"/>
              </a:rPr>
              <a:t>Accomplishment for the meeting</a:t>
            </a:r>
            <a:endParaRPr lang="en-US" sz="4000" kern="0" dirty="0">
              <a:latin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id="{78DF7E83-B99C-AED4-F4CA-447BD16439A7}"/>
              </a:ext>
            </a:extLst>
          </p:cNvPr>
          <p:cNvSpPr txBox="1">
            <a:spLocks noChangeArrowheads="1"/>
          </p:cNvSpPr>
          <p:nvPr/>
        </p:nvSpPr>
        <p:spPr bwMode="auto">
          <a:xfrm>
            <a:off x="304800" y="1417638"/>
            <a:ext cx="8751540" cy="491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altLang="ja-JP" sz="2800" kern="0" dirty="0">
                <a:latin typeface="Times New Roman" panose="02020603050405020304" pitchFamily="18" charset="0"/>
                <a:cs typeface="Times New Roman" panose="02020603050405020304" pitchFamily="18" charset="0"/>
              </a:rPr>
              <a:t>3 Slots (on AM1 Tue., AM1 Wed., and AM1 Thur.)</a:t>
            </a:r>
          </a:p>
          <a:p>
            <a:pPr algn="just"/>
            <a:endParaRPr lang="en-US" altLang="ja-JP" sz="2800" kern="0" dirty="0">
              <a:latin typeface="Times New Roman" panose="02020603050405020304" pitchFamily="18" charset="0"/>
              <a:cs typeface="Times New Roman" panose="02020603050405020304" pitchFamily="18" charset="0"/>
            </a:endParaRPr>
          </a:p>
          <a:p>
            <a:pPr marL="801688" algn="just"/>
            <a:r>
              <a:rPr lang="en-US" altLang="ja-JP" sz="2400" kern="0" dirty="0">
                <a:latin typeface="Times New Roman" panose="02020603050405020304" pitchFamily="18" charset="0"/>
                <a:cs typeface="Times New Roman" panose="02020603050405020304" pitchFamily="18" charset="0"/>
              </a:rPr>
              <a:t>1</a:t>
            </a:r>
            <a:r>
              <a:rPr lang="en-US" altLang="ja-JP" sz="2400" kern="0" baseline="30000" dirty="0">
                <a:latin typeface="Times New Roman" panose="02020603050405020304" pitchFamily="18" charset="0"/>
                <a:cs typeface="Times New Roman" panose="02020603050405020304" pitchFamily="18" charset="0"/>
              </a:rPr>
              <a:t>st</a:t>
            </a:r>
            <a:r>
              <a:rPr lang="en-US" altLang="ja-JP" sz="2400" kern="0" dirty="0">
                <a:latin typeface="Times New Roman" panose="02020603050405020304" pitchFamily="18" charset="0"/>
                <a:cs typeface="Times New Roman" panose="02020603050405020304" pitchFamily="18" charset="0"/>
              </a:rPr>
              <a:t> Slot:</a:t>
            </a:r>
          </a:p>
          <a:p>
            <a:pPr marL="1144588" lvl="1" indent="-342900" algn="just"/>
            <a:r>
              <a:rPr lang="en-US" altLang="ja-JP" sz="2000" kern="0" dirty="0">
                <a:latin typeface="Times New Roman" panose="02020603050405020304" pitchFamily="18" charset="0"/>
                <a:cs typeface="Times New Roman" panose="02020603050405020304" pitchFamily="18" charset="0"/>
              </a:rPr>
              <a:t>Meeting Objectives and Agenda Approval (368-00)</a:t>
            </a:r>
          </a:p>
          <a:p>
            <a:pPr marL="1144588" lvl="1" indent="-342900" algn="just"/>
            <a:r>
              <a:rPr lang="en-US" altLang="ja-JP" sz="2000" kern="0" dirty="0">
                <a:latin typeface="Times New Roman" panose="02020603050405020304" pitchFamily="18" charset="0"/>
                <a:cs typeface="Times New Roman" panose="02020603050405020304" pitchFamily="18" charset="0"/>
              </a:rPr>
              <a:t>Review and approval for TG7a May 2024 Wireless Interim Meeting Minutes (323-00)</a:t>
            </a:r>
          </a:p>
          <a:p>
            <a:pPr marL="1144588" lvl="1" indent="-342900" algn="just"/>
            <a:r>
              <a:rPr lang="en-US" altLang="ja-JP" sz="2000" kern="0" dirty="0">
                <a:latin typeface="Times New Roman" panose="02020603050405020304" pitchFamily="18" charset="0"/>
                <a:cs typeface="Times New Roman" panose="02020603050405020304" pitchFamily="18" charset="0"/>
              </a:rPr>
              <a:t>Review and approval for TG7a CRG Telco minutes from May to June 2024 (360-00)</a:t>
            </a:r>
          </a:p>
          <a:p>
            <a:pPr marL="1144588" lvl="1" indent="-342900" algn="just"/>
            <a:r>
              <a:rPr lang="en-US" altLang="ja-JP" sz="2000" kern="0" dirty="0">
                <a:latin typeface="Times New Roman" panose="02020603050405020304" pitchFamily="18" charset="0"/>
                <a:cs typeface="Times New Roman" panose="02020603050405020304" pitchFamily="18" charset="0"/>
              </a:rPr>
              <a:t>Comment Resolution for the 1st recirculation SA ballot (361-00)</a:t>
            </a:r>
          </a:p>
          <a:p>
            <a:pPr marL="1144588" lvl="1" indent="-342900" algn="just"/>
            <a:r>
              <a:rPr lang="en-US" altLang="ja-JP" sz="2000" kern="0" dirty="0">
                <a:latin typeface="Times New Roman" panose="02020603050405020304" pitchFamily="18" charset="0"/>
                <a:cs typeface="Times New Roman" panose="02020603050405020304" pitchFamily="18" charset="0"/>
              </a:rPr>
              <a:t>Recess</a:t>
            </a:r>
          </a:p>
          <a:p>
            <a:pPr lvl="1" algn="just"/>
            <a:endParaRPr lang="en-US" altLang="ja-JP" sz="2000" kern="0" dirty="0">
              <a:latin typeface="Times New Roman" panose="02020603050405020304" pitchFamily="18" charset="0"/>
              <a:cs typeface="Times New Roman" panose="02020603050405020304" pitchFamily="18" charset="0"/>
            </a:endParaRPr>
          </a:p>
          <a:p>
            <a:pPr lvl="1" algn="just"/>
            <a:endParaRPr lang="en-US" altLang="ja-JP"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4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9</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90</a:t>
            </a:fld>
            <a:endParaRPr lang="en-US" dirty="0"/>
          </a:p>
        </p:txBody>
      </p:sp>
      <p:sp>
        <p:nvSpPr>
          <p:cNvPr id="2" name="Title 1">
            <a:extLst>
              <a:ext uri="{FF2B5EF4-FFF2-40B4-BE49-F238E27FC236}">
                <a16:creationId xmlns:a16="http://schemas.microsoft.com/office/drawing/2014/main" id="{AE9C24C3-2F81-AE90-39F2-17381C1D25D4}"/>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sz="4000" kern="0">
                <a:latin typeface="Times New Roman" panose="02020603050405020304" pitchFamily="18" charset="0"/>
                <a:cs typeface="Times New Roman" panose="02020603050405020304" pitchFamily="18" charset="0"/>
              </a:rPr>
              <a:t>Accomplishment for the meeting</a:t>
            </a:r>
            <a:endParaRPr lang="en-US" sz="4000" kern="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E1A99E46-5812-5595-1187-F8DD99F11F29}"/>
              </a:ext>
            </a:extLst>
          </p:cNvPr>
          <p:cNvSpPr txBox="1">
            <a:spLocks noChangeArrowheads="1"/>
          </p:cNvSpPr>
          <p:nvPr/>
        </p:nvSpPr>
        <p:spPr bwMode="auto">
          <a:xfrm>
            <a:off x="304800" y="1417638"/>
            <a:ext cx="8751540" cy="491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altLang="ja-JP" sz="2800" kern="0" dirty="0">
                <a:latin typeface="Times New Roman" panose="02020603050405020304" pitchFamily="18" charset="0"/>
                <a:cs typeface="Times New Roman" panose="02020603050405020304" pitchFamily="18" charset="0"/>
              </a:rPr>
              <a:t>3 Slots (on AM1 Tue., AM1 Wed., and AM1 Thur.)</a:t>
            </a:r>
          </a:p>
          <a:p>
            <a:pPr algn="just"/>
            <a:endParaRPr lang="en-US" altLang="ja-JP" sz="2800" kern="0" dirty="0">
              <a:latin typeface="Times New Roman" panose="02020603050405020304" pitchFamily="18" charset="0"/>
              <a:cs typeface="Times New Roman" panose="02020603050405020304" pitchFamily="18" charset="0"/>
            </a:endParaRPr>
          </a:p>
          <a:p>
            <a:pPr marL="801688" algn="just"/>
            <a:r>
              <a:rPr lang="en-US" altLang="ja-JP" sz="2400" kern="0" dirty="0">
                <a:latin typeface="Times New Roman" panose="02020603050405020304" pitchFamily="18" charset="0"/>
                <a:cs typeface="Times New Roman" panose="02020603050405020304" pitchFamily="18" charset="0"/>
              </a:rPr>
              <a:t>2</a:t>
            </a:r>
            <a:r>
              <a:rPr lang="en-US" altLang="ja-JP" sz="2400" kern="0" baseline="30000" dirty="0">
                <a:latin typeface="Times New Roman" panose="02020603050405020304" pitchFamily="18" charset="0"/>
                <a:cs typeface="Times New Roman" panose="02020603050405020304" pitchFamily="18" charset="0"/>
              </a:rPr>
              <a:t>nd</a:t>
            </a:r>
            <a:r>
              <a:rPr lang="en-US" altLang="ja-JP" sz="2400" kern="0" dirty="0">
                <a:latin typeface="Times New Roman" panose="02020603050405020304" pitchFamily="18" charset="0"/>
                <a:cs typeface="Times New Roman" panose="02020603050405020304" pitchFamily="18" charset="0"/>
              </a:rPr>
              <a:t> Slot:</a:t>
            </a:r>
            <a:endParaRPr lang="en-US" altLang="ja-JP" sz="2100" kern="0" dirty="0">
              <a:latin typeface="Times New Roman" panose="02020603050405020304" pitchFamily="18" charset="0"/>
              <a:cs typeface="Times New Roman" panose="02020603050405020304" pitchFamily="18" charset="0"/>
            </a:endParaRPr>
          </a:p>
          <a:p>
            <a:pPr marL="1203325" lvl="1" indent="-342900" algn="just"/>
            <a:r>
              <a:rPr lang="en-US" altLang="ja-JP" sz="2000" kern="0" dirty="0">
                <a:latin typeface="Times New Roman" panose="02020603050405020304" pitchFamily="18" charset="0"/>
                <a:cs typeface="Times New Roman" panose="02020603050405020304" pitchFamily="18" charset="0"/>
              </a:rPr>
              <a:t>Meeting Objectives and Agenda Approval (368-01)</a:t>
            </a:r>
          </a:p>
          <a:p>
            <a:pPr marL="1200150" lvl="1" indent="-342900" algn="just"/>
            <a:r>
              <a:rPr lang="en-US" altLang="ja-JP" sz="2000" kern="0" dirty="0">
                <a:latin typeface="Times New Roman" panose="02020603050405020304" pitchFamily="18" charset="0"/>
                <a:cs typeface="Times New Roman" panose="02020603050405020304" pitchFamily="18" charset="0"/>
              </a:rPr>
              <a:t>Discussion of TG and WG Motion</a:t>
            </a:r>
          </a:p>
          <a:p>
            <a:pPr marL="1200150" lvl="1" indent="-342900" algn="just"/>
            <a:r>
              <a:rPr lang="en-US" altLang="ja-JP" sz="2000" kern="0" dirty="0">
                <a:latin typeface="Times New Roman" panose="02020603050405020304" pitchFamily="18" charset="0"/>
                <a:cs typeface="Times New Roman" panose="02020603050405020304" pitchFamily="18" charset="0"/>
              </a:rPr>
              <a:t>Plan for Teleconference schedule</a:t>
            </a:r>
          </a:p>
          <a:p>
            <a:pPr marL="1200150" lvl="1" indent="-342900" algn="just"/>
            <a:r>
              <a:rPr lang="en-US" altLang="ja-JP" sz="2000" kern="0" dirty="0">
                <a:latin typeface="Times New Roman" panose="02020603050405020304" pitchFamily="18" charset="0"/>
                <a:cs typeface="Times New Roman" panose="02020603050405020304" pitchFamily="18" charset="0"/>
              </a:rPr>
              <a:t>Plan for September meeting</a:t>
            </a:r>
          </a:p>
          <a:p>
            <a:pPr marL="1200150" lvl="1" indent="-342900" algn="just"/>
            <a:r>
              <a:rPr lang="en-US" altLang="ja-JP" sz="2000" kern="0" dirty="0">
                <a:latin typeface="Times New Roman" panose="02020603050405020304" pitchFamily="18" charset="0"/>
                <a:cs typeface="Times New Roman" panose="02020603050405020304" pitchFamily="18" charset="0"/>
              </a:rPr>
              <a:t>Recess</a:t>
            </a:r>
          </a:p>
          <a:p>
            <a:pPr marL="1200150" lvl="1" indent="-342900" algn="just"/>
            <a:endParaRPr lang="en-US" altLang="ja-JP" sz="2000" kern="0" dirty="0">
              <a:latin typeface="Times New Roman" panose="02020603050405020304" pitchFamily="18" charset="0"/>
              <a:cs typeface="Times New Roman" panose="02020603050405020304" pitchFamily="18" charset="0"/>
            </a:endParaRPr>
          </a:p>
          <a:p>
            <a:pPr marL="630238" lvl="1" algn="just"/>
            <a:r>
              <a:rPr lang="en-US" altLang="ja-JP" sz="2400" kern="0" dirty="0">
                <a:latin typeface="Times New Roman" panose="02020603050405020304" pitchFamily="18" charset="0"/>
                <a:cs typeface="Times New Roman" panose="02020603050405020304" pitchFamily="18" charset="0"/>
              </a:rPr>
              <a:t>3</a:t>
            </a:r>
            <a:r>
              <a:rPr lang="en-US" altLang="ja-JP" sz="2400" kern="0" baseline="30000" dirty="0">
                <a:latin typeface="Times New Roman" panose="02020603050405020304" pitchFamily="18" charset="0"/>
                <a:cs typeface="Times New Roman" panose="02020603050405020304" pitchFamily="18" charset="0"/>
              </a:rPr>
              <a:t>rd</a:t>
            </a:r>
            <a:r>
              <a:rPr lang="en-US" altLang="ja-JP" sz="2400" kern="0" dirty="0">
                <a:latin typeface="Times New Roman" panose="02020603050405020304" pitchFamily="18" charset="0"/>
                <a:cs typeface="Times New Roman" panose="02020603050405020304" pitchFamily="18" charset="0"/>
              </a:rPr>
              <a:t> Slot:</a:t>
            </a:r>
            <a:endParaRPr lang="en-US" altLang="ja-JP" sz="2100" kern="0" dirty="0">
              <a:latin typeface="Times New Roman" panose="02020603050405020304" pitchFamily="18" charset="0"/>
              <a:cs typeface="Times New Roman" panose="02020603050405020304" pitchFamily="18" charset="0"/>
            </a:endParaRPr>
          </a:p>
          <a:p>
            <a:pPr marL="1200150" lvl="1" indent="-342900" algn="just"/>
            <a:r>
              <a:rPr lang="en-US" altLang="ja-JP" sz="2000" kern="0" dirty="0">
                <a:latin typeface="Times New Roman" panose="02020603050405020304" pitchFamily="18" charset="0"/>
                <a:cs typeface="Times New Roman" panose="02020603050405020304" pitchFamily="18" charset="0"/>
              </a:rPr>
              <a:t>Meeting Objectives and Agenda Approval (368-02)</a:t>
            </a:r>
          </a:p>
          <a:p>
            <a:pPr marL="1200150" lvl="1" indent="-342900" algn="just"/>
            <a:r>
              <a:rPr lang="en-US" altLang="ja-JP" sz="2000" kern="0" dirty="0">
                <a:latin typeface="Times New Roman" panose="02020603050405020304" pitchFamily="18" charset="0"/>
                <a:cs typeface="Times New Roman" panose="02020603050405020304" pitchFamily="18" charset="0"/>
              </a:rPr>
              <a:t>Discussion on PAR</a:t>
            </a:r>
            <a:r>
              <a:rPr lang="ko-KR" altLang="en-US" sz="2000" kern="0" dirty="0">
                <a:latin typeface="Times New Roman" panose="02020603050405020304" pitchFamily="18" charset="0"/>
                <a:cs typeface="Times New Roman" panose="02020603050405020304" pitchFamily="18" charset="0"/>
              </a:rPr>
              <a:t> </a:t>
            </a:r>
            <a:r>
              <a:rPr lang="en-US" altLang="ko-KR" sz="2000" kern="0" dirty="0">
                <a:latin typeface="Times New Roman" panose="02020603050405020304" pitchFamily="18" charset="0"/>
                <a:cs typeface="Times New Roman" panose="02020603050405020304" pitchFamily="18" charset="0"/>
              </a:rPr>
              <a:t>extension</a:t>
            </a:r>
            <a:endParaRPr lang="en-US" altLang="ja-JP" sz="2000" kern="0" dirty="0">
              <a:latin typeface="Times New Roman" panose="02020603050405020304" pitchFamily="18" charset="0"/>
              <a:cs typeface="Times New Roman" panose="02020603050405020304" pitchFamily="18" charset="0"/>
            </a:endParaRPr>
          </a:p>
          <a:p>
            <a:pPr marL="1200150" lvl="1" indent="-342900" algn="just"/>
            <a:r>
              <a:rPr lang="en-US" altLang="ja-JP" sz="2000" kern="0" dirty="0">
                <a:latin typeface="Times New Roman" panose="02020603050405020304" pitchFamily="18" charset="0"/>
                <a:cs typeface="Times New Roman" panose="02020603050405020304" pitchFamily="18" charset="0"/>
              </a:rPr>
              <a:t>Plan for Teleconference schedule</a:t>
            </a:r>
          </a:p>
          <a:p>
            <a:pPr marL="1200150" lvl="1" indent="-342900" algn="just"/>
            <a:r>
              <a:rPr lang="en-US" altLang="ja-JP" sz="2000" kern="0" dirty="0">
                <a:latin typeface="Times New Roman" panose="02020603050405020304" pitchFamily="18" charset="0"/>
                <a:cs typeface="Times New Roman" panose="02020603050405020304" pitchFamily="18" charset="0"/>
              </a:rPr>
              <a:t>Plan for September meeting</a:t>
            </a:r>
          </a:p>
          <a:p>
            <a:pPr marL="1200150" lvl="1" indent="-342900" algn="just"/>
            <a:r>
              <a:rPr lang="en-US" altLang="ja-JP" sz="2000" kern="0" dirty="0">
                <a:latin typeface="Times New Roman" panose="02020603050405020304" pitchFamily="18" charset="0"/>
                <a:cs typeface="Times New Roman" panose="02020603050405020304" pitchFamily="18" charset="0"/>
              </a:rPr>
              <a:t>Adjourn</a:t>
            </a:r>
          </a:p>
          <a:p>
            <a:pPr lvl="1" algn="just"/>
            <a:endParaRPr lang="en-US" altLang="ja-JP" sz="2000" kern="0" dirty="0">
              <a:latin typeface="Times New Roman" panose="02020603050405020304" pitchFamily="18" charset="0"/>
              <a:cs typeface="Times New Roman" panose="02020603050405020304" pitchFamily="18" charset="0"/>
            </a:endParaRPr>
          </a:p>
          <a:p>
            <a:pPr lvl="1" algn="just"/>
            <a:endParaRPr lang="en-US" altLang="ja-JP"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4352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91</a:t>
            </a:fld>
            <a:endParaRPr lang="en-US" dirty="0"/>
          </a:p>
        </p:txBody>
      </p:sp>
      <p:sp>
        <p:nvSpPr>
          <p:cNvPr id="2" name="TextBox 1">
            <a:extLst>
              <a:ext uri="{FF2B5EF4-FFF2-40B4-BE49-F238E27FC236}">
                <a16:creationId xmlns:a16="http://schemas.microsoft.com/office/drawing/2014/main" id="{A261F9C4-04FA-FF4C-4961-F5BD97AED0CA}"/>
              </a:ext>
            </a:extLst>
          </p:cNvPr>
          <p:cNvSpPr txBox="1"/>
          <p:nvPr/>
        </p:nvSpPr>
        <p:spPr>
          <a:xfrm>
            <a:off x="3276600"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#1</a:t>
            </a:r>
            <a:endParaRPr lang="en-US" sz="2400" dirty="0"/>
          </a:p>
        </p:txBody>
      </p:sp>
      <p:sp>
        <p:nvSpPr>
          <p:cNvPr id="3" name="TextBox 2">
            <a:extLst>
              <a:ext uri="{FF2B5EF4-FFF2-40B4-BE49-F238E27FC236}">
                <a16:creationId xmlns:a16="http://schemas.microsoft.com/office/drawing/2014/main" id="{A8A881BA-A3DC-790D-977E-34469C5EE580}"/>
              </a:ext>
            </a:extLst>
          </p:cNvPr>
          <p:cNvSpPr txBox="1"/>
          <p:nvPr/>
        </p:nvSpPr>
        <p:spPr>
          <a:xfrm>
            <a:off x="190498" y="1447800"/>
            <a:ext cx="8763000" cy="3170099"/>
          </a:xfrm>
          <a:prstGeom prst="rect">
            <a:avLst/>
          </a:prstGeom>
          <a:noFill/>
        </p:spPr>
        <p:txBody>
          <a:bodyPr wrap="square" rtlCol="0">
            <a:spAutoFit/>
          </a:bodyPr>
          <a:lstStyle/>
          <a:p>
            <a:pPr algn="just"/>
            <a:r>
              <a:rPr lang="en-US" altLang="ko-KR" sz="2000" b="1" dirty="0"/>
              <a:t>TG7a Motion to approve TG7a May 2024 Wireless Interim Meeting Minutes </a:t>
            </a:r>
          </a:p>
          <a:p>
            <a:pPr algn="just"/>
            <a:endParaRPr lang="en-US" altLang="ja-JP" sz="2000" dirty="0"/>
          </a:p>
          <a:p>
            <a:pPr lvl="0"/>
            <a:r>
              <a:rPr lang="en-US" altLang="ko-KR" sz="2000" i="1" dirty="0"/>
              <a:t>Motion to approve the TG7a May 2024 Wireless Interim Meeting Minutes in IEEE P802.15-24-323-00-007a</a:t>
            </a:r>
          </a:p>
          <a:p>
            <a:pPr lvl="0"/>
            <a:endParaRPr lang="en-US" altLang="ko-KR" sz="2000" i="1" dirty="0"/>
          </a:p>
          <a:p>
            <a:pPr lvl="0"/>
            <a:endParaRPr lang="en-US" altLang="ko-KR" sz="2000" i="1" dirty="0"/>
          </a:p>
          <a:p>
            <a:r>
              <a:rPr lang="en-US" altLang="ja-JP" sz="2000" dirty="0"/>
              <a:t>Moved By:   Yeong Min Jang</a:t>
            </a:r>
          </a:p>
          <a:p>
            <a:r>
              <a:rPr lang="en-US" altLang="ja-JP" sz="2000" dirty="0"/>
              <a:t>Seconded By:  </a:t>
            </a:r>
            <a:r>
              <a:rPr lang="en-US" altLang="ja-JP" sz="2000" dirty="0" err="1"/>
              <a:t>Sangsung</a:t>
            </a:r>
            <a:r>
              <a:rPr lang="en-US" altLang="ja-JP" sz="2000" dirty="0"/>
              <a:t> Choi</a:t>
            </a:r>
          </a:p>
          <a:p>
            <a:endParaRPr lang="en-US" altLang="ja-JP" sz="2000" dirty="0"/>
          </a:p>
          <a:p>
            <a:r>
              <a:rPr lang="en-US" altLang="ja-JP" sz="2000" dirty="0"/>
              <a:t>Approved by unanimous consent</a:t>
            </a:r>
          </a:p>
        </p:txBody>
      </p:sp>
    </p:spTree>
    <p:extLst>
      <p:ext uri="{BB962C8B-B14F-4D97-AF65-F5344CB8AC3E}">
        <p14:creationId xmlns:p14="http://schemas.microsoft.com/office/powerpoint/2010/main" val="26014366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92</a:t>
            </a:fld>
            <a:endParaRPr lang="en-US" dirty="0"/>
          </a:p>
        </p:txBody>
      </p:sp>
      <p:sp>
        <p:nvSpPr>
          <p:cNvPr id="2" name="TextBox 1">
            <a:extLst>
              <a:ext uri="{FF2B5EF4-FFF2-40B4-BE49-F238E27FC236}">
                <a16:creationId xmlns:a16="http://schemas.microsoft.com/office/drawing/2014/main" id="{B30A7F1A-F998-9E90-5CC8-3DA98DA77F13}"/>
              </a:ext>
            </a:extLst>
          </p:cNvPr>
          <p:cNvSpPr txBox="1"/>
          <p:nvPr/>
        </p:nvSpPr>
        <p:spPr>
          <a:xfrm>
            <a:off x="3276600"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#2</a:t>
            </a:r>
            <a:endParaRPr lang="en-US" sz="2400" dirty="0"/>
          </a:p>
        </p:txBody>
      </p:sp>
      <p:sp>
        <p:nvSpPr>
          <p:cNvPr id="3" name="TextBox 2">
            <a:extLst>
              <a:ext uri="{FF2B5EF4-FFF2-40B4-BE49-F238E27FC236}">
                <a16:creationId xmlns:a16="http://schemas.microsoft.com/office/drawing/2014/main" id="{D152A997-0889-1540-1477-A15C8509E185}"/>
              </a:ext>
            </a:extLst>
          </p:cNvPr>
          <p:cNvSpPr txBox="1"/>
          <p:nvPr/>
        </p:nvSpPr>
        <p:spPr>
          <a:xfrm>
            <a:off x="190498" y="1447800"/>
            <a:ext cx="8763000" cy="3170099"/>
          </a:xfrm>
          <a:prstGeom prst="rect">
            <a:avLst/>
          </a:prstGeom>
          <a:noFill/>
        </p:spPr>
        <p:txBody>
          <a:bodyPr wrap="square" rtlCol="0">
            <a:spAutoFit/>
          </a:bodyPr>
          <a:lstStyle/>
          <a:p>
            <a:pPr algn="just"/>
            <a:r>
              <a:rPr lang="en-US" altLang="ko-KR" sz="2000" b="1" dirty="0"/>
              <a:t>TG7a Motion to approve TG7a CRG Telco minutes from May to June 2024 </a:t>
            </a:r>
            <a:endParaRPr lang="ko-KR" altLang="ko-KR" sz="2000" b="1" dirty="0"/>
          </a:p>
          <a:p>
            <a:endParaRPr lang="en-US" altLang="ja-JP" sz="2000" dirty="0"/>
          </a:p>
          <a:p>
            <a:pPr lvl="0"/>
            <a:r>
              <a:rPr lang="en-US" altLang="ko-KR" sz="2000" i="1" dirty="0"/>
              <a:t>Motion to approve the TG7a CRG Telco minutes from May to June 2024 in IEEE P802.15-24-360-00-007a</a:t>
            </a:r>
          </a:p>
          <a:p>
            <a:pPr lvl="0"/>
            <a:endParaRPr lang="en-US" altLang="ko-KR" sz="2000" i="1" dirty="0"/>
          </a:p>
          <a:p>
            <a:pPr lvl="0"/>
            <a:endParaRPr lang="en-US" altLang="ko-KR" sz="2000" i="1" dirty="0"/>
          </a:p>
          <a:p>
            <a:r>
              <a:rPr lang="en-US" altLang="ja-JP" sz="2000" dirty="0"/>
              <a:t>Moved By:   Yeong Min Jang</a:t>
            </a:r>
          </a:p>
          <a:p>
            <a:r>
              <a:rPr lang="en-US" altLang="ja-JP" sz="2000" dirty="0"/>
              <a:t>Seconded By:  </a:t>
            </a:r>
            <a:r>
              <a:rPr lang="en-US" altLang="ja-JP" sz="2000" dirty="0" err="1"/>
              <a:t>Sangsung</a:t>
            </a:r>
            <a:r>
              <a:rPr lang="en-US" altLang="ja-JP" sz="2000" dirty="0"/>
              <a:t> Choi</a:t>
            </a:r>
          </a:p>
          <a:p>
            <a:endParaRPr lang="en-US" altLang="ja-JP" sz="2000" dirty="0"/>
          </a:p>
          <a:p>
            <a:r>
              <a:rPr lang="en-US" altLang="ja-JP" sz="2000" dirty="0"/>
              <a:t>Approved by unanimous consent</a:t>
            </a:r>
          </a:p>
        </p:txBody>
      </p:sp>
    </p:spTree>
    <p:extLst>
      <p:ext uri="{BB962C8B-B14F-4D97-AF65-F5344CB8AC3E}">
        <p14:creationId xmlns:p14="http://schemas.microsoft.com/office/powerpoint/2010/main" val="17355389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93</a:t>
            </a:fld>
            <a:endParaRPr lang="en-US" dirty="0"/>
          </a:p>
        </p:txBody>
      </p:sp>
      <p:sp>
        <p:nvSpPr>
          <p:cNvPr id="2" name="TextBox 1">
            <a:extLst>
              <a:ext uri="{FF2B5EF4-FFF2-40B4-BE49-F238E27FC236}">
                <a16:creationId xmlns:a16="http://schemas.microsoft.com/office/drawing/2014/main" id="{94EAEBBD-8101-B7EC-83DC-E650FB385E59}"/>
              </a:ext>
            </a:extLst>
          </p:cNvPr>
          <p:cNvSpPr txBox="1"/>
          <p:nvPr/>
        </p:nvSpPr>
        <p:spPr>
          <a:xfrm>
            <a:off x="3276600"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#3</a:t>
            </a:r>
            <a:endParaRPr lang="en-US" sz="2400" dirty="0"/>
          </a:p>
        </p:txBody>
      </p:sp>
      <p:sp>
        <p:nvSpPr>
          <p:cNvPr id="3" name="TextBox 2">
            <a:extLst>
              <a:ext uri="{FF2B5EF4-FFF2-40B4-BE49-F238E27FC236}">
                <a16:creationId xmlns:a16="http://schemas.microsoft.com/office/drawing/2014/main" id="{D873EBE4-D4D3-70F1-8B13-D2766E71B074}"/>
              </a:ext>
            </a:extLst>
          </p:cNvPr>
          <p:cNvSpPr txBox="1"/>
          <p:nvPr/>
        </p:nvSpPr>
        <p:spPr>
          <a:xfrm>
            <a:off x="190498" y="1447800"/>
            <a:ext cx="8763000" cy="3477875"/>
          </a:xfrm>
          <a:prstGeom prst="rect">
            <a:avLst/>
          </a:prstGeom>
          <a:noFill/>
        </p:spPr>
        <p:txBody>
          <a:bodyPr wrap="square" rtlCol="0">
            <a:spAutoFit/>
          </a:bodyPr>
          <a:lstStyle/>
          <a:p>
            <a:pPr algn="just"/>
            <a:r>
              <a:rPr lang="en-US" altLang="ko-KR" sz="2000" b="1" dirty="0"/>
              <a:t>TG7a Motion to approve the 1</a:t>
            </a:r>
            <a:r>
              <a:rPr lang="en-US" altLang="ko-KR" sz="2000" b="1" baseline="30000" dirty="0"/>
              <a:t>st</a:t>
            </a:r>
            <a:r>
              <a:rPr lang="en-US" altLang="ko-KR" sz="2000" b="1" dirty="0"/>
              <a:t> recirculation SA ballot</a:t>
            </a:r>
          </a:p>
          <a:p>
            <a:endParaRPr lang="en-US" altLang="ja-JP" sz="2000" dirty="0"/>
          </a:p>
          <a:p>
            <a:pPr lvl="0"/>
            <a:r>
              <a:rPr lang="en-US" altLang="ko-KR" sz="2000" i="1" dirty="0"/>
              <a:t>Move that the TG7a approve the comment resolutions for the 1</a:t>
            </a:r>
            <a:r>
              <a:rPr lang="en-US" altLang="ko-KR" sz="2000" i="1" baseline="30000" dirty="0"/>
              <a:t>st</a:t>
            </a:r>
            <a:r>
              <a:rPr lang="en-US" altLang="ko-KR" sz="2000" i="1" dirty="0"/>
              <a:t> recirculation SA ballot as described in document IEEE P802.15-24-0361-00-007a </a:t>
            </a:r>
          </a:p>
          <a:p>
            <a:pPr lvl="0"/>
            <a:endParaRPr lang="en-US" altLang="ko-KR" sz="2000" i="1" dirty="0"/>
          </a:p>
          <a:p>
            <a:pPr lvl="0"/>
            <a:endParaRPr lang="en-US" altLang="ko-KR" sz="2000" i="1" dirty="0"/>
          </a:p>
          <a:p>
            <a:pPr lvl="0"/>
            <a:endParaRPr lang="en-US" altLang="ko-KR" sz="2000" i="1" dirty="0"/>
          </a:p>
          <a:p>
            <a:r>
              <a:rPr lang="en-US" altLang="ja-JP" sz="2000" dirty="0"/>
              <a:t>Moved By:   Yeong Min Jang</a:t>
            </a:r>
          </a:p>
          <a:p>
            <a:r>
              <a:rPr lang="en-US" altLang="ja-JP" sz="2000" dirty="0"/>
              <a:t>Seconded By:  </a:t>
            </a:r>
            <a:r>
              <a:rPr lang="en-US" altLang="ja-JP" sz="2000" dirty="0" err="1"/>
              <a:t>Sangsung</a:t>
            </a:r>
            <a:r>
              <a:rPr lang="en-US" altLang="ja-JP" sz="2000" dirty="0"/>
              <a:t> Choi</a:t>
            </a:r>
          </a:p>
          <a:p>
            <a:endParaRPr lang="en-US" altLang="ja-JP" sz="2000" dirty="0"/>
          </a:p>
          <a:p>
            <a:r>
              <a:rPr lang="en-US" altLang="ja-JP" sz="2000" dirty="0"/>
              <a:t>Approved by unanimous consent</a:t>
            </a:r>
          </a:p>
        </p:txBody>
      </p:sp>
    </p:spTree>
    <p:extLst>
      <p:ext uri="{BB962C8B-B14F-4D97-AF65-F5344CB8AC3E}">
        <p14:creationId xmlns:p14="http://schemas.microsoft.com/office/powerpoint/2010/main" val="17652531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94</a:t>
            </a:fld>
            <a:endParaRPr lang="en-US" dirty="0"/>
          </a:p>
        </p:txBody>
      </p:sp>
      <p:sp>
        <p:nvSpPr>
          <p:cNvPr id="2" name="TextBox 1">
            <a:extLst>
              <a:ext uri="{FF2B5EF4-FFF2-40B4-BE49-F238E27FC236}">
                <a16:creationId xmlns:a16="http://schemas.microsoft.com/office/drawing/2014/main" id="{9349B8C4-0771-CC80-D246-159D72C8E3FF}"/>
              </a:ext>
            </a:extLst>
          </p:cNvPr>
          <p:cNvSpPr txBox="1"/>
          <p:nvPr/>
        </p:nvSpPr>
        <p:spPr>
          <a:xfrm>
            <a:off x="3294246"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#4</a:t>
            </a:r>
            <a:endParaRPr lang="en-US" sz="2400" dirty="0"/>
          </a:p>
        </p:txBody>
      </p:sp>
      <p:sp>
        <p:nvSpPr>
          <p:cNvPr id="3" name="TextBox 2">
            <a:extLst>
              <a:ext uri="{FF2B5EF4-FFF2-40B4-BE49-F238E27FC236}">
                <a16:creationId xmlns:a16="http://schemas.microsoft.com/office/drawing/2014/main" id="{E308831B-2396-060E-5016-9D93628317F0}"/>
              </a:ext>
            </a:extLst>
          </p:cNvPr>
          <p:cNvSpPr txBox="1"/>
          <p:nvPr/>
        </p:nvSpPr>
        <p:spPr>
          <a:xfrm>
            <a:off x="172854" y="1231642"/>
            <a:ext cx="8763000" cy="5016758"/>
          </a:xfrm>
          <a:prstGeom prst="rect">
            <a:avLst/>
          </a:prstGeom>
          <a:noFill/>
        </p:spPr>
        <p:txBody>
          <a:bodyPr wrap="square" rtlCol="0">
            <a:spAutoFit/>
          </a:bodyPr>
          <a:lstStyle/>
          <a:p>
            <a:pPr marL="0" lvl="2" algn="just">
              <a:buClr>
                <a:srgbClr val="00B050"/>
              </a:buClr>
              <a:buSzPct val="100000"/>
            </a:pPr>
            <a:r>
              <a:rPr lang="en-US" altLang="ko-KR" sz="1800" b="1" dirty="0"/>
              <a:t>TG Motion to approve the formation of CRG for the SA recirculation ballot</a:t>
            </a:r>
          </a:p>
          <a:p>
            <a:pPr algn="just">
              <a:buClr>
                <a:srgbClr val="00B050"/>
              </a:buClr>
              <a:buSzPct val="100000"/>
            </a:pPr>
            <a:endParaRPr lang="en-US" altLang="ko-KR" sz="1800" i="1" dirty="0"/>
          </a:p>
          <a:p>
            <a:pPr algn="just">
              <a:buClr>
                <a:srgbClr val="00B050"/>
              </a:buClr>
              <a:buSzPct val="100000"/>
            </a:pPr>
            <a:r>
              <a:rPr lang="en-US" altLang="ko-KR" sz="1800" i="1" dirty="0"/>
              <a:t>Move that 802.15.7a TG approve the formation of a Comment Resolution Group (CRG) for the SA balloting of the P802.15.7a with the following membership: Yeong Min Jang(Chair), </a:t>
            </a:r>
            <a:r>
              <a:rPr lang="en-US" altLang="ko-KR" sz="1800" i="1" dirty="0" err="1"/>
              <a:t>Sangsung</a:t>
            </a:r>
            <a:r>
              <a:rPr lang="en-US" altLang="ko-KR" sz="1800" i="1" dirty="0"/>
              <a:t> Choi, Sang-Kyu Lim, Ryuji Kohno, and </a:t>
            </a:r>
            <a:r>
              <a:rPr lang="en-US" altLang="ko-KR" sz="1800" i="1" dirty="0" err="1"/>
              <a:t>Seongsoon</a:t>
            </a:r>
            <a:r>
              <a:rPr lang="en-US" altLang="ko-KR" sz="1800" i="1" dirty="0"/>
              <a:t> </a:t>
            </a:r>
            <a:r>
              <a:rPr lang="en-US" altLang="ko-KR" sz="1800" i="1" dirty="0" err="1"/>
              <a:t>Joo</a:t>
            </a:r>
            <a:r>
              <a:rPr lang="en-US" altLang="ko-KR" sz="1800" i="1" dirty="0"/>
              <a:t>. The 802.15.7a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algn="just">
              <a:buClr>
                <a:srgbClr val="00B050"/>
              </a:buClr>
              <a:buSzPct val="100000"/>
            </a:pPr>
            <a:endParaRPr lang="en-US" altLang="ko-KR" sz="1800" i="1" dirty="0"/>
          </a:p>
          <a:p>
            <a:pPr>
              <a:buClr>
                <a:srgbClr val="00B050"/>
              </a:buClr>
              <a:buSzPct val="100000"/>
            </a:pPr>
            <a:endParaRPr lang="en-US" sz="1800" dirty="0"/>
          </a:p>
          <a:p>
            <a:r>
              <a:rPr lang="en-US" altLang="ja-JP" sz="1800" dirty="0"/>
              <a:t>Moved By:   Yeong Min Jang</a:t>
            </a:r>
            <a:endParaRPr lang="en-US" altLang="ja-JP" sz="1800" dirty="0">
              <a:solidFill>
                <a:srgbClr val="FF0000"/>
              </a:solidFill>
            </a:endParaRPr>
          </a:p>
          <a:p>
            <a:r>
              <a:rPr lang="en-US" altLang="ja-JP" sz="1800" dirty="0"/>
              <a:t>Seconded By:  </a:t>
            </a:r>
            <a:r>
              <a:rPr lang="en-US" altLang="ja-JP" sz="1800" dirty="0" err="1"/>
              <a:t>Sangsung</a:t>
            </a:r>
            <a:r>
              <a:rPr lang="en-US" altLang="ja-JP" sz="1800" dirty="0"/>
              <a:t> Choi</a:t>
            </a:r>
            <a:endParaRPr lang="en-US" altLang="ja-JP" sz="1800" dirty="0">
              <a:solidFill>
                <a:srgbClr val="FF0000"/>
              </a:solidFill>
            </a:endParaRPr>
          </a:p>
          <a:p>
            <a:endParaRPr lang="en-US" altLang="en-US" sz="1800" i="1" dirty="0"/>
          </a:p>
          <a:p>
            <a:r>
              <a:rPr lang="en-US" altLang="ja-JP" sz="1800" dirty="0"/>
              <a:t>Approved by  unanimous consent</a:t>
            </a:r>
          </a:p>
          <a:p>
            <a:endParaRPr lang="en-US" altLang="ja-JP" dirty="0"/>
          </a:p>
        </p:txBody>
      </p:sp>
    </p:spTree>
    <p:extLst>
      <p:ext uri="{BB962C8B-B14F-4D97-AF65-F5344CB8AC3E}">
        <p14:creationId xmlns:p14="http://schemas.microsoft.com/office/powerpoint/2010/main" val="18180483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95</a:t>
            </a:fld>
            <a:endParaRPr lang="en-US" dirty="0"/>
          </a:p>
        </p:txBody>
      </p:sp>
      <p:sp>
        <p:nvSpPr>
          <p:cNvPr id="2" name="TextBox 1">
            <a:extLst>
              <a:ext uri="{FF2B5EF4-FFF2-40B4-BE49-F238E27FC236}">
                <a16:creationId xmlns:a16="http://schemas.microsoft.com/office/drawing/2014/main" id="{60F9FC67-01D4-F6E6-82AD-4CC9591B889D}"/>
              </a:ext>
            </a:extLst>
          </p:cNvPr>
          <p:cNvSpPr txBox="1"/>
          <p:nvPr/>
        </p:nvSpPr>
        <p:spPr>
          <a:xfrm>
            <a:off x="3276600" y="533400"/>
            <a:ext cx="2555508"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TG Motion #5</a:t>
            </a:r>
            <a:endParaRPr lang="en-US" sz="2400" dirty="0"/>
          </a:p>
        </p:txBody>
      </p:sp>
      <p:sp>
        <p:nvSpPr>
          <p:cNvPr id="3" name="TextBox 2">
            <a:extLst>
              <a:ext uri="{FF2B5EF4-FFF2-40B4-BE49-F238E27FC236}">
                <a16:creationId xmlns:a16="http://schemas.microsoft.com/office/drawing/2014/main" id="{4CA55D79-B408-CB3F-2F32-7B48585B835D}"/>
              </a:ext>
            </a:extLst>
          </p:cNvPr>
          <p:cNvSpPr txBox="1"/>
          <p:nvPr/>
        </p:nvSpPr>
        <p:spPr>
          <a:xfrm>
            <a:off x="190498" y="1447800"/>
            <a:ext cx="8763000" cy="3785652"/>
          </a:xfrm>
          <a:prstGeom prst="rect">
            <a:avLst/>
          </a:prstGeom>
          <a:noFill/>
        </p:spPr>
        <p:txBody>
          <a:bodyPr wrap="square" rtlCol="0">
            <a:spAutoFit/>
          </a:bodyPr>
          <a:lstStyle/>
          <a:p>
            <a:pPr marL="0" lvl="3" algn="just"/>
            <a:r>
              <a:rPr lang="en-US" altLang="ko-KR" sz="2000" b="1" dirty="0"/>
              <a:t>TG Motion to start the SA ballot 2</a:t>
            </a:r>
            <a:r>
              <a:rPr lang="en-US" altLang="ko-KR" sz="2000" b="1" baseline="30000" dirty="0"/>
              <a:t>nd</a:t>
            </a:r>
            <a:r>
              <a:rPr lang="en-US" altLang="ko-KR" sz="2000" b="1" dirty="0"/>
              <a:t> recirculation </a:t>
            </a:r>
          </a:p>
          <a:p>
            <a:pPr lvl="0" algn="just"/>
            <a:endParaRPr lang="en-US" altLang="ko-KR" sz="2000" dirty="0"/>
          </a:p>
          <a:p>
            <a:pPr lvl="0" algn="just"/>
            <a:endParaRPr lang="en-US" altLang="ko-KR" sz="2000" dirty="0"/>
          </a:p>
          <a:p>
            <a:pPr lvl="0" algn="just"/>
            <a:r>
              <a:rPr lang="en-US" altLang="ko-KR" sz="2000" i="1" dirty="0"/>
              <a:t>Motion: Move that TG7a formally requests that 802.15 WG start a Standards Association Recirculation Ballot of CA document [15-22-0292-r3] and document P802-15-7a_D8 (as edited in accordance with the instructions in document 15-24-0361-00-007a) pending the completion and inclusion of the edits in the draft.</a:t>
            </a:r>
            <a:endParaRPr lang="en-US" altLang="ko-KR" sz="2000" dirty="0"/>
          </a:p>
          <a:p>
            <a:pPr lvl="0" algn="just"/>
            <a:endParaRPr lang="en-US" altLang="ko-KR" sz="2000" dirty="0"/>
          </a:p>
          <a:p>
            <a:r>
              <a:rPr lang="en-US" altLang="ja-JP" sz="2000" dirty="0"/>
              <a:t>Moved By:   Yeong Min Jang</a:t>
            </a:r>
          </a:p>
          <a:p>
            <a:r>
              <a:rPr lang="en-US" altLang="ja-JP" sz="2000" dirty="0"/>
              <a:t>Seconded By:  </a:t>
            </a:r>
            <a:r>
              <a:rPr lang="en-US" altLang="ja-JP" sz="2000" dirty="0" err="1"/>
              <a:t>Sangsung</a:t>
            </a:r>
            <a:r>
              <a:rPr lang="en-US" altLang="ja-JP" sz="2000" dirty="0"/>
              <a:t> Choi</a:t>
            </a:r>
          </a:p>
          <a:p>
            <a:endParaRPr lang="en-US" altLang="ja-JP" sz="2000" dirty="0"/>
          </a:p>
          <a:p>
            <a:r>
              <a:rPr lang="en-US" altLang="ja-JP" sz="2000" dirty="0"/>
              <a:t>Approved by unanimous consent</a:t>
            </a:r>
          </a:p>
        </p:txBody>
      </p:sp>
    </p:spTree>
    <p:extLst>
      <p:ext uri="{BB962C8B-B14F-4D97-AF65-F5344CB8AC3E}">
        <p14:creationId xmlns:p14="http://schemas.microsoft.com/office/powerpoint/2010/main" val="2738487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96</a:t>
            </a:fld>
            <a:endParaRPr lang="en-US" dirty="0"/>
          </a:p>
        </p:txBody>
      </p:sp>
      <p:sp>
        <p:nvSpPr>
          <p:cNvPr id="2" name="TextBox 1">
            <a:extLst>
              <a:ext uri="{FF2B5EF4-FFF2-40B4-BE49-F238E27FC236}">
                <a16:creationId xmlns:a16="http://schemas.microsoft.com/office/drawing/2014/main" id="{802C01AA-B556-A040-A0FF-12E857ADDDA6}"/>
              </a:ext>
            </a:extLst>
          </p:cNvPr>
          <p:cNvSpPr txBox="1"/>
          <p:nvPr/>
        </p:nvSpPr>
        <p:spPr>
          <a:xfrm>
            <a:off x="3207671" y="533400"/>
            <a:ext cx="269336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WG Motion #1</a:t>
            </a:r>
            <a:endParaRPr lang="en-US" sz="2400" dirty="0"/>
          </a:p>
        </p:txBody>
      </p:sp>
      <p:sp>
        <p:nvSpPr>
          <p:cNvPr id="3" name="TextBox 2">
            <a:extLst>
              <a:ext uri="{FF2B5EF4-FFF2-40B4-BE49-F238E27FC236}">
                <a16:creationId xmlns:a16="http://schemas.microsoft.com/office/drawing/2014/main" id="{3D3E243C-648F-D147-1422-3F65A5017144}"/>
              </a:ext>
            </a:extLst>
          </p:cNvPr>
          <p:cNvSpPr txBox="1"/>
          <p:nvPr/>
        </p:nvSpPr>
        <p:spPr>
          <a:xfrm>
            <a:off x="172854" y="1219200"/>
            <a:ext cx="8763000" cy="4985980"/>
          </a:xfrm>
          <a:prstGeom prst="rect">
            <a:avLst/>
          </a:prstGeom>
          <a:noFill/>
        </p:spPr>
        <p:txBody>
          <a:bodyPr wrap="square" rtlCol="0">
            <a:spAutoFit/>
          </a:bodyPr>
          <a:lstStyle/>
          <a:p>
            <a:pPr marL="0" lvl="2" algn="just">
              <a:buClr>
                <a:srgbClr val="00B050"/>
              </a:buClr>
              <a:buSzPct val="100000"/>
            </a:pPr>
            <a:r>
              <a:rPr lang="en-US" altLang="ko-KR" sz="2000" b="1" dirty="0"/>
              <a:t>CRG formation for the SA Ballot</a:t>
            </a:r>
          </a:p>
          <a:p>
            <a:pPr algn="just">
              <a:buClr>
                <a:srgbClr val="00B050"/>
              </a:buClr>
              <a:buSzPct val="100000"/>
            </a:pPr>
            <a:endParaRPr lang="en-US" altLang="ko-KR" sz="2000" i="1" dirty="0"/>
          </a:p>
          <a:p>
            <a:pPr algn="just">
              <a:buClr>
                <a:srgbClr val="00B050"/>
              </a:buClr>
              <a:buSzPct val="100000"/>
            </a:pPr>
            <a:r>
              <a:rPr lang="en-US" altLang="ko-KR" sz="2000" i="1" dirty="0"/>
              <a:t>Move that 802.15 WG approve the formation of a Comment Resolution Group (CRG) for the SA balloting of the P802.15.7a with the following membership: Yeong Min Jang (Chair), </a:t>
            </a:r>
            <a:r>
              <a:rPr lang="en-US" altLang="ko-KR" sz="2000" i="1" dirty="0" err="1"/>
              <a:t>Sangsung</a:t>
            </a:r>
            <a:r>
              <a:rPr lang="en-US" altLang="ko-KR" sz="2000" i="1" dirty="0"/>
              <a:t> Choi, Sang-Kyu Lim, Ryuji Kohno, and </a:t>
            </a:r>
            <a:r>
              <a:rPr lang="en-US" altLang="ko-KR" sz="2000" i="1" dirty="0" err="1"/>
              <a:t>Seongsoon</a:t>
            </a:r>
            <a:r>
              <a:rPr lang="en-US" altLang="ko-KR" sz="2000" i="1" dirty="0"/>
              <a:t> </a:t>
            </a:r>
            <a:r>
              <a:rPr lang="en-US" altLang="ko-KR" sz="2000" i="1" dirty="0" err="1"/>
              <a:t>Joo</a:t>
            </a:r>
            <a:r>
              <a:rPr lang="en-US" altLang="ko-KR" sz="2000" i="1" dirty="0"/>
              <a:t>. The 802.15.7a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algn="just">
              <a:buClr>
                <a:srgbClr val="00B050"/>
              </a:buClr>
              <a:buSzPct val="100000"/>
            </a:pPr>
            <a:endParaRPr lang="en-US" altLang="ko-KR" sz="2000" dirty="0"/>
          </a:p>
          <a:p>
            <a:pPr>
              <a:buClr>
                <a:srgbClr val="00B050"/>
              </a:buClr>
              <a:buSzPct val="100000"/>
            </a:pPr>
            <a:endParaRPr lang="en-US" altLang="ko-KR" dirty="0"/>
          </a:p>
          <a:p>
            <a:r>
              <a:rPr lang="en-US" altLang="en-US" sz="2000" i="1" dirty="0"/>
              <a:t>Moved By:</a:t>
            </a:r>
          </a:p>
          <a:p>
            <a:r>
              <a:rPr lang="en-US" altLang="en-US" sz="2000" i="1" dirty="0"/>
              <a:t>Seconded By:</a:t>
            </a:r>
          </a:p>
          <a:p>
            <a:endParaRPr lang="en-US" altLang="en-US" sz="2000" i="1" dirty="0"/>
          </a:p>
          <a:p>
            <a:r>
              <a:rPr lang="en-US" altLang="ja-JP" sz="2000" dirty="0"/>
              <a:t>Approved by</a:t>
            </a:r>
            <a:endParaRPr lang="en-US" altLang="en-US" sz="2000" i="1" dirty="0"/>
          </a:p>
        </p:txBody>
      </p:sp>
    </p:spTree>
    <p:extLst>
      <p:ext uri="{BB962C8B-B14F-4D97-AF65-F5344CB8AC3E}">
        <p14:creationId xmlns:p14="http://schemas.microsoft.com/office/powerpoint/2010/main" val="23334605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97</a:t>
            </a:fld>
            <a:endParaRPr lang="en-US" dirty="0"/>
          </a:p>
        </p:txBody>
      </p:sp>
      <p:sp>
        <p:nvSpPr>
          <p:cNvPr id="2" name="TextBox 1">
            <a:extLst>
              <a:ext uri="{FF2B5EF4-FFF2-40B4-BE49-F238E27FC236}">
                <a16:creationId xmlns:a16="http://schemas.microsoft.com/office/drawing/2014/main" id="{ADBF9E14-A86C-BA79-AEE3-9204C9426E8C}"/>
              </a:ext>
            </a:extLst>
          </p:cNvPr>
          <p:cNvSpPr txBox="1"/>
          <p:nvPr/>
        </p:nvSpPr>
        <p:spPr>
          <a:xfrm>
            <a:off x="3207671" y="533400"/>
            <a:ext cx="269336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WG Motion #2</a:t>
            </a:r>
            <a:endParaRPr lang="en-US" sz="2400" dirty="0"/>
          </a:p>
        </p:txBody>
      </p:sp>
      <p:sp>
        <p:nvSpPr>
          <p:cNvPr id="3" name="TextBox 2">
            <a:extLst>
              <a:ext uri="{FF2B5EF4-FFF2-40B4-BE49-F238E27FC236}">
                <a16:creationId xmlns:a16="http://schemas.microsoft.com/office/drawing/2014/main" id="{CA9B78E8-9714-E919-F4AF-8F24B59BEF4B}"/>
              </a:ext>
            </a:extLst>
          </p:cNvPr>
          <p:cNvSpPr txBox="1"/>
          <p:nvPr/>
        </p:nvSpPr>
        <p:spPr>
          <a:xfrm>
            <a:off x="172854" y="1219200"/>
            <a:ext cx="8763000" cy="2554545"/>
          </a:xfrm>
          <a:prstGeom prst="rect">
            <a:avLst/>
          </a:prstGeom>
          <a:noFill/>
        </p:spPr>
        <p:txBody>
          <a:bodyPr wrap="square" rtlCol="0">
            <a:spAutoFit/>
          </a:bodyPr>
          <a:lstStyle/>
          <a:p>
            <a:r>
              <a:rPr lang="en-US" sz="2000" b="0" i="1" dirty="0">
                <a:solidFill>
                  <a:srgbClr val="222222"/>
                </a:solidFill>
                <a:effectLst/>
                <a:latin typeface="Calibri (Body)"/>
              </a:rPr>
              <a:t>Motion: Move that 802.15 WG start a Standards Association Recirculation Ballot of CA document [15-22-0292-r3] and document P802.15.7a_D8.</a:t>
            </a:r>
          </a:p>
          <a:p>
            <a:endParaRPr lang="en-US" altLang="en-US" sz="2000" i="1" dirty="0"/>
          </a:p>
          <a:p>
            <a:endParaRPr lang="en-US" altLang="en-US" sz="2000" i="1" dirty="0"/>
          </a:p>
          <a:p>
            <a:r>
              <a:rPr lang="en-US" altLang="en-US" sz="2000" i="1" dirty="0"/>
              <a:t>Moved By:</a:t>
            </a:r>
          </a:p>
          <a:p>
            <a:r>
              <a:rPr lang="en-US" altLang="en-US" sz="2000" i="1" dirty="0"/>
              <a:t>Seconded By: </a:t>
            </a:r>
          </a:p>
          <a:p>
            <a:r>
              <a:rPr lang="en-US" altLang="en-US" sz="2000" i="1" dirty="0"/>
              <a:t> </a:t>
            </a:r>
          </a:p>
          <a:p>
            <a:r>
              <a:rPr lang="en-US" altLang="ja-JP" sz="2000" dirty="0"/>
              <a:t>Approved by</a:t>
            </a:r>
            <a:endParaRPr lang="en-US" altLang="en-US" sz="2000" i="1" dirty="0"/>
          </a:p>
        </p:txBody>
      </p:sp>
    </p:spTree>
    <p:extLst>
      <p:ext uri="{BB962C8B-B14F-4D97-AF65-F5344CB8AC3E}">
        <p14:creationId xmlns:p14="http://schemas.microsoft.com/office/powerpoint/2010/main" val="42689888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98</a:t>
            </a:fld>
            <a:endParaRPr lang="en-US" dirty="0"/>
          </a:p>
        </p:txBody>
      </p:sp>
      <p:sp>
        <p:nvSpPr>
          <p:cNvPr id="2" name="Title 1">
            <a:extLst>
              <a:ext uri="{FF2B5EF4-FFF2-40B4-BE49-F238E27FC236}">
                <a16:creationId xmlns:a16="http://schemas.microsoft.com/office/drawing/2014/main" id="{3CDFA59D-99A8-2ABE-0609-03E63BF45ACA}"/>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ja-JP" sz="4000" kern="0">
                <a:latin typeface="Times New Roman" panose="02020603050405020304" pitchFamily="18" charset="0"/>
                <a:cs typeface="Times New Roman" panose="02020603050405020304" pitchFamily="18" charset="0"/>
              </a:rPr>
              <a:t>Plan for Teleconference Meeting</a:t>
            </a:r>
            <a:endParaRPr lang="en-US" sz="4000" kern="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F7912199-F26B-5007-5605-18F4BCC36E97}"/>
              </a:ext>
            </a:extLst>
          </p:cNvPr>
          <p:cNvSpPr txBox="1">
            <a:spLocks noChangeArrowheads="1"/>
          </p:cNvSpPr>
          <p:nvPr/>
        </p:nvSpPr>
        <p:spPr bwMode="auto">
          <a:xfrm>
            <a:off x="251520" y="1432593"/>
            <a:ext cx="8640960" cy="388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nSpc>
                <a:spcPct val="80000"/>
              </a:lnSpc>
            </a:pPr>
            <a:r>
              <a:rPr lang="en-US" altLang="ja-JP" sz="2600" kern="0" dirty="0">
                <a:latin typeface="Times New Roman" panose="02020603050405020304" pitchFamily="18" charset="0"/>
                <a:ea typeface="ＭＳ Ｐゴシック" pitchFamily="50" charset="-128"/>
                <a:cs typeface="Times New Roman" panose="02020603050405020304" pitchFamily="18" charset="0"/>
              </a:rPr>
              <a:t>4 slots (6AM (EST) Aug. 7, Aug. 21, Aug. 28, and Sep. 4 )</a:t>
            </a:r>
          </a:p>
          <a:p>
            <a:pPr marL="461963" indent="-231775" algn="just">
              <a:lnSpc>
                <a:spcPct val="80000"/>
              </a:lnSpc>
            </a:pPr>
            <a:endParaRPr lang="en-US" altLang="ko-KR" sz="2000" kern="0" dirty="0">
              <a:latin typeface="Times New Roman" panose="02020603050405020304" pitchFamily="18" charset="0"/>
              <a:ea typeface="굴림" pitchFamily="34" charset="-127"/>
              <a:cs typeface="Times New Roman" panose="02020603050405020304" pitchFamily="18" charset="0"/>
            </a:endParaRPr>
          </a:p>
          <a:p>
            <a:pPr marL="461963" indent="-231775" algn="just">
              <a:lnSpc>
                <a:spcPct val="80000"/>
              </a:lnSpc>
              <a:buFontTx/>
              <a:buChar char="-"/>
            </a:pPr>
            <a:r>
              <a:rPr lang="en-US" altLang="ko-KR" sz="2000" kern="0" dirty="0">
                <a:latin typeface="Times New Roman" panose="02020603050405020304" pitchFamily="18" charset="0"/>
                <a:ea typeface="굴림" pitchFamily="34" charset="-127"/>
                <a:cs typeface="Times New Roman" panose="02020603050405020304" pitchFamily="18" charset="0"/>
              </a:rPr>
              <a:t>Complete comment resolution for SA Ballot 2</a:t>
            </a:r>
            <a:r>
              <a:rPr lang="en-US" altLang="ko-KR" sz="2000" kern="0" baseline="30000" dirty="0">
                <a:latin typeface="Times New Roman" panose="02020603050405020304" pitchFamily="18" charset="0"/>
                <a:ea typeface="굴림" pitchFamily="34" charset="-127"/>
                <a:cs typeface="Times New Roman" panose="02020603050405020304" pitchFamily="18" charset="0"/>
              </a:rPr>
              <a:t>nd</a:t>
            </a:r>
            <a:r>
              <a:rPr lang="en-US" altLang="ko-KR" sz="2000" kern="0" dirty="0">
                <a:latin typeface="Times New Roman" panose="02020603050405020304" pitchFamily="18" charset="0"/>
                <a:ea typeface="굴림" pitchFamily="34" charset="-127"/>
                <a:cs typeface="Times New Roman" panose="02020603050405020304" pitchFamily="18" charset="0"/>
              </a:rPr>
              <a:t> recirculation</a:t>
            </a:r>
          </a:p>
          <a:p>
            <a:pPr marL="461963" indent="-231775" algn="just">
              <a:lnSpc>
                <a:spcPct val="80000"/>
              </a:lnSpc>
              <a:buFontTx/>
              <a:buChar char="-"/>
            </a:pPr>
            <a:r>
              <a:rPr lang="en-US" altLang="ko-KR" sz="2000" kern="0" dirty="0">
                <a:latin typeface="Times New Roman" panose="02020603050405020304" pitchFamily="18" charset="0"/>
                <a:ea typeface="굴림" pitchFamily="34" charset="-127"/>
                <a:cs typeface="Times New Roman" panose="02020603050405020304" pitchFamily="18" charset="0"/>
              </a:rPr>
              <a:t>Prepare the D9 document for SA Ballot 3</a:t>
            </a:r>
            <a:r>
              <a:rPr lang="en-US" altLang="ko-KR" sz="2000" kern="0" baseline="30000" dirty="0">
                <a:latin typeface="Times New Roman" panose="02020603050405020304" pitchFamily="18" charset="0"/>
                <a:ea typeface="굴림" pitchFamily="34" charset="-127"/>
                <a:cs typeface="Times New Roman" panose="02020603050405020304" pitchFamily="18" charset="0"/>
              </a:rPr>
              <a:t>rd</a:t>
            </a:r>
            <a:r>
              <a:rPr lang="en-US" altLang="ko-KR" sz="2000" kern="0" dirty="0">
                <a:latin typeface="Times New Roman" panose="02020603050405020304" pitchFamily="18" charset="0"/>
                <a:ea typeface="굴림" pitchFamily="34" charset="-127"/>
                <a:cs typeface="Times New Roman" panose="02020603050405020304" pitchFamily="18" charset="0"/>
              </a:rPr>
              <a:t> recirculation</a:t>
            </a:r>
          </a:p>
          <a:p>
            <a:pPr marL="461963" indent="-231775" algn="just">
              <a:lnSpc>
                <a:spcPct val="80000"/>
              </a:lnSpc>
              <a:buFontTx/>
              <a:buChar char="-"/>
            </a:pPr>
            <a:r>
              <a:rPr lang="en-US" altLang="ko-KR" sz="2000" kern="0" dirty="0">
                <a:latin typeface="Times New Roman" panose="02020603050405020304" pitchFamily="18" charset="0"/>
                <a:ea typeface="굴림" pitchFamily="34" charset="-127"/>
                <a:cs typeface="Times New Roman" panose="02020603050405020304" pitchFamily="18" charset="0"/>
              </a:rPr>
              <a:t>Complete comment resolution for SA Ballot 3</a:t>
            </a:r>
            <a:r>
              <a:rPr lang="en-US" altLang="ko-KR" sz="2000" kern="0" baseline="30000" dirty="0">
                <a:latin typeface="Times New Roman" panose="02020603050405020304" pitchFamily="18" charset="0"/>
                <a:ea typeface="굴림" pitchFamily="34" charset="-127"/>
                <a:cs typeface="Times New Roman" panose="02020603050405020304" pitchFamily="18" charset="0"/>
              </a:rPr>
              <a:t>rd</a:t>
            </a:r>
            <a:r>
              <a:rPr lang="en-US" altLang="ko-KR" sz="2000" kern="0" dirty="0">
                <a:latin typeface="Times New Roman" panose="02020603050405020304" pitchFamily="18" charset="0"/>
                <a:ea typeface="굴림" pitchFamily="34" charset="-127"/>
                <a:cs typeface="Times New Roman" panose="02020603050405020304" pitchFamily="18" charset="0"/>
              </a:rPr>
              <a:t> recirculation</a:t>
            </a:r>
          </a:p>
          <a:p>
            <a:pPr marL="461963" indent="-231775" algn="just">
              <a:lnSpc>
                <a:spcPct val="80000"/>
              </a:lnSpc>
              <a:buFontTx/>
              <a:buChar char="-"/>
            </a:pPr>
            <a:r>
              <a:rPr lang="en-US" altLang="ko-KR" sz="2000" kern="0" dirty="0">
                <a:latin typeface="Times New Roman" panose="02020603050405020304" pitchFamily="18" charset="0"/>
                <a:ea typeface="굴림" pitchFamily="34" charset="-127"/>
                <a:cs typeface="Times New Roman" panose="02020603050405020304" pitchFamily="18" charset="0"/>
              </a:rPr>
              <a:t>Prepare the D10 document for SA Ballot 4</a:t>
            </a:r>
            <a:r>
              <a:rPr lang="en-US" altLang="ko-KR" sz="2000" kern="0" baseline="30000" dirty="0">
                <a:latin typeface="Times New Roman" panose="02020603050405020304" pitchFamily="18" charset="0"/>
                <a:ea typeface="굴림" pitchFamily="34" charset="-127"/>
                <a:cs typeface="Times New Roman" panose="02020603050405020304" pitchFamily="18" charset="0"/>
              </a:rPr>
              <a:t>th</a:t>
            </a:r>
            <a:r>
              <a:rPr lang="en-US" altLang="ko-KR" sz="2000" kern="0" dirty="0">
                <a:latin typeface="Times New Roman" panose="02020603050405020304" pitchFamily="18" charset="0"/>
                <a:ea typeface="굴림" pitchFamily="34" charset="-127"/>
                <a:cs typeface="Times New Roman" panose="02020603050405020304" pitchFamily="18" charset="0"/>
              </a:rPr>
              <a:t> recirculation</a:t>
            </a:r>
            <a:endParaRPr lang="en-US" altLang="ja-JP" sz="2000" kern="0" dirty="0">
              <a:latin typeface="Times New Roman" panose="02020603050405020304" pitchFamily="18" charset="0"/>
              <a:cs typeface="Times New Roman" panose="02020603050405020304" pitchFamily="18" charset="0"/>
            </a:endParaRPr>
          </a:p>
          <a:p>
            <a:pPr marL="461963" indent="-231775" algn="just">
              <a:lnSpc>
                <a:spcPct val="80000"/>
              </a:lnSpc>
              <a:buFontTx/>
              <a:buChar char="-"/>
            </a:pPr>
            <a:endParaRPr lang="en-US" altLang="ja-JP"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4247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r>
              <a:rPr lang="en-US" dirty="0"/>
              <a:t>Slide </a:t>
            </a:r>
            <a:fld id="{D0FF068C-9A81-4A5F-8F84-6EE3A290DD00}" type="slidenum">
              <a:rPr lang="en-US" smtClean="0"/>
              <a:pPr/>
              <a:t>99</a:t>
            </a:fld>
            <a:endParaRPr lang="en-US" dirty="0"/>
          </a:p>
        </p:txBody>
      </p:sp>
      <p:sp>
        <p:nvSpPr>
          <p:cNvPr id="2" name="Title 1">
            <a:extLst>
              <a:ext uri="{FF2B5EF4-FFF2-40B4-BE49-F238E27FC236}">
                <a16:creationId xmlns:a16="http://schemas.microsoft.com/office/drawing/2014/main" id="{5382F355-5716-A487-E3A7-43A2362CDA21}"/>
              </a:ext>
            </a:extLst>
          </p:cNvPr>
          <p:cNvSpPr txBox="1">
            <a:spLocks/>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ja-JP" sz="4000" kern="0">
                <a:latin typeface="Times New Roman" panose="02020603050405020304" pitchFamily="18" charset="0"/>
                <a:cs typeface="Times New Roman" panose="02020603050405020304" pitchFamily="18" charset="0"/>
              </a:rPr>
              <a:t>Plan for September Meeting</a:t>
            </a:r>
            <a:endParaRPr lang="en-US" sz="4000" kern="0" dirty="0">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A0A03FE4-6117-EC05-46D1-09BB4F4E395A}"/>
              </a:ext>
            </a:extLst>
          </p:cNvPr>
          <p:cNvSpPr txBox="1">
            <a:spLocks noChangeArrowheads="1"/>
          </p:cNvSpPr>
          <p:nvPr/>
        </p:nvSpPr>
        <p:spPr bwMode="auto">
          <a:xfrm>
            <a:off x="251520" y="1432593"/>
            <a:ext cx="8640960" cy="388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nSpc>
                <a:spcPct val="80000"/>
              </a:lnSpc>
            </a:pPr>
            <a:r>
              <a:rPr lang="en-US" altLang="ja-JP" sz="2800" kern="0" dirty="0">
                <a:latin typeface="Times New Roman" panose="02020603050405020304" pitchFamily="18" charset="0"/>
                <a:ea typeface="ＭＳ Ｐゴシック" pitchFamily="50" charset="-128"/>
                <a:cs typeface="Times New Roman" panose="02020603050405020304" pitchFamily="18" charset="0"/>
              </a:rPr>
              <a:t>3 slots (PM2 on  Tue., Wed., and PM1 on Thur.)</a:t>
            </a:r>
          </a:p>
          <a:p>
            <a:pPr marL="461963" indent="-231775" algn="just">
              <a:lnSpc>
                <a:spcPct val="80000"/>
              </a:lnSpc>
            </a:pPr>
            <a:endParaRPr lang="en-US" altLang="ko-KR" sz="2000" kern="0" dirty="0">
              <a:latin typeface="Times New Roman" panose="02020603050405020304" pitchFamily="18" charset="0"/>
              <a:ea typeface="굴림" pitchFamily="34" charset="-127"/>
              <a:cs typeface="Times New Roman" panose="02020603050405020304" pitchFamily="18" charset="0"/>
            </a:endParaRPr>
          </a:p>
          <a:p>
            <a:pPr marL="461963" indent="-231775" algn="just">
              <a:lnSpc>
                <a:spcPct val="80000"/>
              </a:lnSpc>
              <a:buFontTx/>
              <a:buChar char="-"/>
            </a:pPr>
            <a:r>
              <a:rPr lang="en-US" altLang="ko-KR" sz="2000" kern="0" dirty="0">
                <a:latin typeface="Times New Roman" panose="02020603050405020304" pitchFamily="18" charset="0"/>
                <a:ea typeface="굴림" pitchFamily="34" charset="-127"/>
                <a:cs typeface="Times New Roman" panose="02020603050405020304" pitchFamily="18" charset="0"/>
              </a:rPr>
              <a:t>Complete comment resolution for SA Ballot 2</a:t>
            </a:r>
            <a:r>
              <a:rPr lang="en-US" altLang="ko-KR" sz="2000" kern="0" baseline="30000" dirty="0">
                <a:latin typeface="Times New Roman" panose="02020603050405020304" pitchFamily="18" charset="0"/>
                <a:ea typeface="굴림" pitchFamily="34" charset="-127"/>
                <a:cs typeface="Times New Roman" panose="02020603050405020304" pitchFamily="18" charset="0"/>
              </a:rPr>
              <a:t>nd</a:t>
            </a:r>
            <a:r>
              <a:rPr lang="en-US" altLang="ko-KR" sz="2000" kern="0" dirty="0">
                <a:latin typeface="Times New Roman" panose="02020603050405020304" pitchFamily="18" charset="0"/>
                <a:ea typeface="굴림" pitchFamily="34" charset="-127"/>
                <a:cs typeface="Times New Roman" panose="02020603050405020304" pitchFamily="18" charset="0"/>
              </a:rPr>
              <a:t> recirculation</a:t>
            </a:r>
          </a:p>
          <a:p>
            <a:pPr marL="461963" indent="-231775" algn="just">
              <a:lnSpc>
                <a:spcPct val="80000"/>
              </a:lnSpc>
              <a:buFontTx/>
              <a:buChar char="-"/>
            </a:pPr>
            <a:r>
              <a:rPr lang="en-US" altLang="ko-KR" sz="2000" kern="0" dirty="0">
                <a:latin typeface="Times New Roman" panose="02020603050405020304" pitchFamily="18" charset="0"/>
                <a:ea typeface="굴림" pitchFamily="34" charset="-127"/>
                <a:cs typeface="Times New Roman" panose="02020603050405020304" pitchFamily="18" charset="0"/>
              </a:rPr>
              <a:t>Prepare the D9 document for SA Ballot 3</a:t>
            </a:r>
            <a:r>
              <a:rPr lang="en-US" altLang="ko-KR" sz="2000" kern="0" baseline="30000" dirty="0">
                <a:latin typeface="Times New Roman" panose="02020603050405020304" pitchFamily="18" charset="0"/>
                <a:ea typeface="굴림" pitchFamily="34" charset="-127"/>
                <a:cs typeface="Times New Roman" panose="02020603050405020304" pitchFamily="18" charset="0"/>
              </a:rPr>
              <a:t>rd</a:t>
            </a:r>
            <a:r>
              <a:rPr lang="en-US" altLang="ko-KR" sz="2000" kern="0" dirty="0">
                <a:latin typeface="Times New Roman" panose="02020603050405020304" pitchFamily="18" charset="0"/>
                <a:ea typeface="굴림" pitchFamily="34" charset="-127"/>
                <a:cs typeface="Times New Roman" panose="02020603050405020304" pitchFamily="18" charset="0"/>
              </a:rPr>
              <a:t> recirculation</a:t>
            </a:r>
          </a:p>
          <a:p>
            <a:pPr marL="461963" indent="-231775" algn="just">
              <a:lnSpc>
                <a:spcPct val="80000"/>
              </a:lnSpc>
              <a:buFontTx/>
              <a:buChar char="-"/>
            </a:pPr>
            <a:r>
              <a:rPr lang="en-US" altLang="ko-KR" sz="2000" kern="0" dirty="0">
                <a:latin typeface="Times New Roman" panose="02020603050405020304" pitchFamily="18" charset="0"/>
                <a:ea typeface="굴림" pitchFamily="34" charset="-127"/>
                <a:cs typeface="Times New Roman" panose="02020603050405020304" pitchFamily="18" charset="0"/>
              </a:rPr>
              <a:t>Complete comment resolution for SA Ballot 3</a:t>
            </a:r>
            <a:r>
              <a:rPr lang="en-US" altLang="ko-KR" sz="2000" kern="0" baseline="30000" dirty="0">
                <a:latin typeface="Times New Roman" panose="02020603050405020304" pitchFamily="18" charset="0"/>
                <a:ea typeface="굴림" pitchFamily="34" charset="-127"/>
                <a:cs typeface="Times New Roman" panose="02020603050405020304" pitchFamily="18" charset="0"/>
              </a:rPr>
              <a:t>rd</a:t>
            </a:r>
            <a:r>
              <a:rPr lang="en-US" altLang="ko-KR" sz="2000" kern="0" dirty="0">
                <a:latin typeface="Times New Roman" panose="02020603050405020304" pitchFamily="18" charset="0"/>
                <a:ea typeface="굴림" pitchFamily="34" charset="-127"/>
                <a:cs typeface="Times New Roman" panose="02020603050405020304" pitchFamily="18" charset="0"/>
              </a:rPr>
              <a:t> recirculation</a:t>
            </a:r>
          </a:p>
          <a:p>
            <a:pPr marL="461963" indent="-231775" algn="just">
              <a:lnSpc>
                <a:spcPct val="80000"/>
              </a:lnSpc>
              <a:buFontTx/>
              <a:buChar char="-"/>
            </a:pPr>
            <a:r>
              <a:rPr lang="en-US" altLang="ko-KR" sz="2000" kern="0" dirty="0">
                <a:latin typeface="Times New Roman" panose="02020603050405020304" pitchFamily="18" charset="0"/>
                <a:ea typeface="굴림" pitchFamily="34" charset="-127"/>
                <a:cs typeface="Times New Roman" panose="02020603050405020304" pitchFamily="18" charset="0"/>
              </a:rPr>
              <a:t>Prepare the D10 document for SA Ballot 4</a:t>
            </a:r>
            <a:r>
              <a:rPr lang="en-US" altLang="ko-KR" sz="2000" kern="0" baseline="30000" dirty="0">
                <a:latin typeface="Times New Roman" panose="02020603050405020304" pitchFamily="18" charset="0"/>
                <a:ea typeface="굴림" pitchFamily="34" charset="-127"/>
                <a:cs typeface="Times New Roman" panose="02020603050405020304" pitchFamily="18" charset="0"/>
              </a:rPr>
              <a:t>th</a:t>
            </a:r>
            <a:r>
              <a:rPr lang="en-US" altLang="ko-KR" sz="2000" kern="0" dirty="0">
                <a:latin typeface="Times New Roman" panose="02020603050405020304" pitchFamily="18" charset="0"/>
                <a:ea typeface="굴림" pitchFamily="34" charset="-127"/>
                <a:cs typeface="Times New Roman" panose="02020603050405020304" pitchFamily="18" charset="0"/>
              </a:rPr>
              <a:t> recirculation</a:t>
            </a:r>
            <a:endParaRPr lang="en-US" altLang="ja-JP" sz="2000" kern="0" dirty="0">
              <a:latin typeface="Times New Roman" panose="02020603050405020304" pitchFamily="18" charset="0"/>
              <a:cs typeface="Times New Roman" panose="02020603050405020304" pitchFamily="18" charset="0"/>
            </a:endParaRPr>
          </a:p>
          <a:p>
            <a:pPr marL="230188" algn="just">
              <a:lnSpc>
                <a:spcPct val="80000"/>
              </a:lnSpc>
            </a:pPr>
            <a:endParaRPr lang="en-US" altLang="ja-JP"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89471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48062</TotalTime>
  <Words>12106</Words>
  <Application>Microsoft Office PowerPoint</Application>
  <PresentationFormat>On-screen Show (4:3)</PresentationFormat>
  <Paragraphs>1893</Paragraphs>
  <Slides>167</Slides>
  <Notes>22</Notes>
  <HiddenSlides>1</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167</vt:i4>
      </vt:variant>
    </vt:vector>
  </HeadingPairs>
  <TitlesOfParts>
    <vt:vector size="186" baseType="lpstr">
      <vt:lpstr>ＭＳ Ｐゴシック</vt:lpstr>
      <vt:lpstr>游ゴシック</vt:lpstr>
      <vt:lpstr>ADLaM Display</vt:lpstr>
      <vt:lpstr>Arial</vt:lpstr>
      <vt:lpstr>Arial Rounded MT Bold</vt:lpstr>
      <vt:lpstr>Calibri</vt:lpstr>
      <vt:lpstr>Calibri (Body)</vt:lpstr>
      <vt:lpstr>DejaVu Sans</vt:lpstr>
      <vt:lpstr>FuturaMedium</vt:lpstr>
      <vt:lpstr>Open Sans</vt:lpstr>
      <vt:lpstr>Roboto</vt:lpstr>
      <vt:lpstr>StarSymbol</vt:lpstr>
      <vt:lpstr>Symbol</vt:lpstr>
      <vt:lpstr>Tempus Sans ITC</vt:lpstr>
      <vt:lpstr>Times New Roman</vt:lpstr>
      <vt:lpstr>Wingdings</vt:lpstr>
      <vt:lpstr>Work Sans</vt:lpstr>
      <vt:lpstr>IEEE-802_15</vt:lpstr>
      <vt:lpstr>Worksheet</vt:lpstr>
      <vt:lpstr> 151st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TG4ab (NG-UWB) July 2024  Closing Report</vt:lpstr>
      <vt:lpstr>Task Group 15.4ab Next Generation UWB Amendment</vt:lpstr>
      <vt:lpstr>Agenda</vt:lpstr>
      <vt:lpstr>Session Objectives</vt:lpstr>
      <vt:lpstr>5.2.b Scope of the project (As approved):</vt:lpstr>
      <vt:lpstr>PowerPoint Presentation</vt:lpstr>
      <vt:lpstr>Comment Resolution</vt:lpstr>
      <vt:lpstr>Overview of Comments</vt:lpstr>
      <vt:lpstr>Call schedule, July thru Sept</vt:lpstr>
      <vt:lpstr>TG4ac (Privacy) July 2024  Closing Report</vt:lpstr>
      <vt:lpstr>PowerPoint Presentation</vt:lpstr>
      <vt:lpstr>PowerPoint Presentation</vt:lpstr>
      <vt:lpstr>PowerPoint Presentation</vt:lpstr>
      <vt:lpstr>PowerPoint Presentation</vt:lpstr>
      <vt:lpstr>PowerPoint Presentation</vt:lpstr>
      <vt:lpstr>PowerPoint Presentation</vt:lpstr>
      <vt:lpstr>TG4ad (NG-SUN PHY) July 2024  Closing Report</vt:lpstr>
      <vt:lpstr>PowerPoint Presentation</vt:lpstr>
      <vt:lpstr>PowerPoint Presentation</vt:lpstr>
      <vt:lpstr>PowerPoint Presentation</vt:lpstr>
      <vt:lpstr>PowerPoint Presentation</vt:lpstr>
      <vt:lpstr>PowerPoint Presentation</vt:lpstr>
      <vt:lpstr>TG4me (Revision) July 2024  Closing Report</vt:lpstr>
      <vt:lpstr>15.4me Sessions this Week</vt:lpstr>
      <vt:lpstr>Agenda </vt:lpstr>
      <vt:lpstr>Results of 3rd Recirc Standards Ballot </vt:lpstr>
      <vt:lpstr>TG motion: Approval of comment resolutions</vt:lpstr>
      <vt:lpstr>TG motion: Draft is ready for SB recirc</vt:lpstr>
      <vt:lpstr>TG motion: CRG formation for SA ballot</vt:lpstr>
      <vt:lpstr>TG motion: RevCom conditional submittal</vt:lpstr>
      <vt:lpstr>CLOSING REPORT</vt:lpstr>
      <vt:lpstr>CLOSING REPORT </vt:lpstr>
      <vt:lpstr>CLOSING REPORT </vt:lpstr>
      <vt:lpstr>WG motion: Draft is ready for SB recirc</vt:lpstr>
      <vt:lpstr>WG motion: RevCom conditional submittal</vt:lpstr>
      <vt:lpstr>WG motion: CRG formation for SA ballot</vt:lpstr>
      <vt:lpstr>PowerPoint Presentation</vt:lpstr>
      <vt:lpstr>TG6ma (BAN/VAN) July 2024  Closing Report</vt:lpstr>
      <vt:lpstr>Objectives of TG 6ma – Enhanced Dependability Body Area Network (ED-BAN)</vt:lpstr>
      <vt:lpstr>TG15.6ma Plenary Session Schedule for 14-19th, July 2024</vt:lpstr>
      <vt:lpstr>Agenda items for the week</vt:lpstr>
      <vt:lpstr> Definition of Coexistence Environment Classes</vt:lpstr>
      <vt:lpstr>PowerPoint Presentation</vt:lpstr>
      <vt:lpstr>PowerPoint Presentation</vt:lpstr>
      <vt:lpstr>QoS Levels of Packets  corresponding to User Priority </vt:lpstr>
      <vt:lpstr>FEC/HARQ for 64 Combinations of 8 Coexistence Classes  × 8 QoS Packet Levels</vt:lpstr>
      <vt:lpstr>PowerPoint Presentation</vt:lpstr>
      <vt:lpstr>FEC in TG6ma </vt:lpstr>
      <vt:lpstr>FEC in TG6ma </vt:lpstr>
      <vt:lpstr>FEC in TG6ma </vt:lpstr>
      <vt:lpstr>FEC in TG6ma </vt:lpstr>
      <vt:lpstr>FEC in TG6ma </vt:lpstr>
      <vt:lpstr>FEC in TG6ma </vt:lpstr>
      <vt:lpstr>PowerPoint Presentation</vt:lpstr>
      <vt:lpstr>PowerPoint Presentation</vt:lpstr>
      <vt:lpstr>Contributions</vt:lpstr>
      <vt:lpstr>Contacts and Conference call</vt:lpstr>
      <vt:lpstr>TG7 (OCC) July 2024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TG16t (LIC-NB) July 2024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IG Access July 2024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IG Crypt July 2024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IG NG-OWC July 2024  Closing Report</vt:lpstr>
      <vt:lpstr>PowerPoint Presentation</vt:lpstr>
      <vt:lpstr>PowerPoint Presentation</vt:lpstr>
      <vt:lpstr>PowerPoint Presentation</vt:lpstr>
      <vt:lpstr>PowerPoint Presentation</vt:lpstr>
      <vt:lpstr>PowerPoint Presentation</vt:lpstr>
      <vt:lpstr>PowerPoint Presentation</vt:lpstr>
      <vt:lpstr>SC IETF July 2024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 MAINT July 2024  Closing Report</vt:lpstr>
      <vt:lpstr>PowerPoint Presentation</vt:lpstr>
      <vt:lpstr>PowerPoint Presentation</vt:lpstr>
      <vt:lpstr>PowerPoint Presentation</vt:lpstr>
      <vt:lpstr>PowerPoint Presentation</vt:lpstr>
      <vt:lpstr>SC WNG July 2024  Closing Report</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1415</cp:revision>
  <cp:lastPrinted>2000-07-07T01:25:49Z</cp:lastPrinted>
  <dcterms:created xsi:type="dcterms:W3CDTF">1999-06-22T06:24:01Z</dcterms:created>
  <dcterms:modified xsi:type="dcterms:W3CDTF">2024-08-14T23:59:49Z</dcterms:modified>
  <cp:category/>
</cp:coreProperties>
</file>