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4"/>
  </p:notesMasterIdLst>
  <p:handoutMasterIdLst>
    <p:handoutMasterId r:id="rId35"/>
  </p:handoutMasterIdLst>
  <p:sldIdLst>
    <p:sldId id="359" r:id="rId2"/>
    <p:sldId id="357" r:id="rId3"/>
    <p:sldId id="340" r:id="rId4"/>
    <p:sldId id="342" r:id="rId5"/>
    <p:sldId id="2049" r:id="rId6"/>
    <p:sldId id="2050" r:id="rId7"/>
    <p:sldId id="2028" r:id="rId8"/>
    <p:sldId id="550" r:id="rId9"/>
    <p:sldId id="2054" r:id="rId10"/>
    <p:sldId id="349" r:id="rId11"/>
    <p:sldId id="2031" r:id="rId12"/>
    <p:sldId id="2045" r:id="rId13"/>
    <p:sldId id="2037" r:id="rId14"/>
    <p:sldId id="2051" r:id="rId15"/>
    <p:sldId id="2032" r:id="rId16"/>
    <p:sldId id="2033" r:id="rId17"/>
    <p:sldId id="2041" r:id="rId18"/>
    <p:sldId id="2052" r:id="rId19"/>
    <p:sldId id="2034" r:id="rId20"/>
    <p:sldId id="2035" r:id="rId21"/>
    <p:sldId id="2036" r:id="rId22"/>
    <p:sldId id="2048" r:id="rId23"/>
    <p:sldId id="2042" r:id="rId24"/>
    <p:sldId id="2044" r:id="rId25"/>
    <p:sldId id="2038" r:id="rId26"/>
    <p:sldId id="2039" r:id="rId27"/>
    <p:sldId id="2040" r:id="rId28"/>
    <p:sldId id="350" r:id="rId29"/>
    <p:sldId id="2053" r:id="rId30"/>
    <p:sldId id="351" r:id="rId31"/>
    <p:sldId id="2047" r:id="rId32"/>
    <p:sldId id="356" r:id="rId33"/>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9" d="100"/>
          <a:sy n="69" d="100"/>
        </p:scale>
        <p:origin x="128"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8</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802.15-24-0430-01</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September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4ad.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4ae.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ieee802.org/15/pub/TG9a.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grouper.ieee.org/groups/802/15/member_status.html"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mentor.ieee.org/802-ec/documents?is_dcn=90&amp;is_year=2017" TargetMode="External"/><Relationship Id="rId2" Type="http://schemas.openxmlformats.org/officeDocument/2006/relationships/hyperlink" Target="https://mentor.ieee.org/802.15/documents?is_dcn=235&amp;is_year=2010" TargetMode="External"/><Relationship Id="rId1" Type="http://schemas.openxmlformats.org/officeDocument/2006/relationships/slideLayout" Target="../slideLayouts/slideLayout1.xml"/><Relationship Id="rId6" Type="http://schemas.openxmlformats.org/officeDocument/2006/relationships/hyperlink" Target="https://mentor.ieee.org/802-ec/documents?is_dcn=187&amp;is_year=2020" TargetMode="External"/><Relationship Id="rId5" Type="http://schemas.openxmlformats.org/officeDocument/2006/relationships/hyperlink" Target="https://mentor.ieee.org/802-ec/documents?is_dcn=120&amp;is_year=2017" TargetMode="External"/><Relationship Id="rId4" Type="http://schemas.openxmlformats.org/officeDocument/2006/relationships/hyperlink" Target="https://mentor.ieee.org/802-ec/documents?is_dcn=207&amp;is_year=202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png"/><Relationship Id="rId1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10.jpeg"/><Relationship Id="rId12" Type="http://schemas.openxmlformats.org/officeDocument/2006/relationships/image" Target="../media/image15.png"/><Relationship Id="rId17" Type="http://schemas.openxmlformats.org/officeDocument/2006/relationships/image" Target="../media/image20.jpeg"/><Relationship Id="rId2" Type="http://schemas.openxmlformats.org/officeDocument/2006/relationships/image" Target="../media/image5.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9.jpeg"/><Relationship Id="rId11" Type="http://schemas.openxmlformats.org/officeDocument/2006/relationships/image" Target="../media/image14.gif"/><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2.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152</a:t>
            </a:r>
            <a:r>
              <a:rPr lang="en-US" baseline="30000" dirty="0"/>
              <a:t>nd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Sept 8-12, 2024</a:t>
            </a:r>
          </a:p>
          <a:p>
            <a:pPr>
              <a:lnSpc>
                <a:spcPct val="70000"/>
              </a:lnSpc>
              <a:defRPr/>
            </a:pPr>
            <a:endParaRPr lang="en-US" sz="2400" b="1" dirty="0">
              <a:latin typeface="Times New Roman" charset="0"/>
            </a:endParaRPr>
          </a:p>
          <a:p>
            <a:pPr eaLnBrk="1" fontAlgn="b" hangingPunct="1">
              <a:spcBef>
                <a:spcPts val="0"/>
              </a:spcBef>
              <a:defRPr/>
            </a:pPr>
            <a:r>
              <a:rPr lang="en-US" b="1" dirty="0"/>
              <a:t>Held in Waikoloa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IEEE 802.15</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 </a:t>
            </a:r>
            <a:r>
              <a:rPr lang="en-US" sz="3200" dirty="0">
                <a:latin typeface="Arial Rounded MT Bold" pitchFamily="34" charset="0"/>
                <a:cs typeface="Arial" charset="0"/>
              </a:rPr>
              <a:t>-</a:t>
            </a:r>
            <a:endParaRPr lang="en-US" sz="32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Next Gen.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a:t>
            </a:r>
            <a:r>
              <a:rPr lang="en-US" sz="1000" kern="1200" dirty="0">
                <a:cs typeface="Arial" panose="020B0604020202020204" pitchFamily="34" charset="0"/>
              </a:rPr>
              <a:t>amendment specifies modifications </a:t>
            </a:r>
            <a:r>
              <a:rPr lang="en-US" sz="1000" kern="1200" dirty="0">
                <a:latin typeface="Arial" panose="020B0604020202020204" pitchFamily="34" charset="0"/>
                <a:cs typeface="Arial" panose="020B0604020202020204" pitchFamily="34" charset="0"/>
              </a:rPr>
              <a:t>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TG4ad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TG4ad (NG-SUN PHY)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Next Gen.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adds the use of Ascon-128 and Ascon-128a cryptographic algorithms to the IEEE Std 802.15.4.</a:t>
            </a:r>
          </a:p>
          <a:p>
            <a:pPr marL="457200" indent="0" fontAlgn="b">
              <a:lnSpc>
                <a:spcPct val="80000"/>
              </a:lnSpc>
              <a:spcAft>
                <a:spcPts val="0"/>
              </a:spcAft>
              <a:buNone/>
              <a:tabLst>
                <a:tab pos="446088" algn="l"/>
              </a:tabLst>
              <a:defRPr/>
            </a:pPr>
            <a:r>
              <a:rPr lang="en-US" sz="1000" kern="1200" dirty="0">
                <a:cs typeface="Arial" panose="020B0604020202020204" pitchFamily="34" charset="0"/>
              </a:rPr>
              <a:t>Ascon-128 and Ascon-128a: Ascon is a family of lightweight authenticated ciphers that has been selected by US National Institute of Standards and Technology (NIST) for future standardization of the lightweight cryptography. Ascon provides the same Authenticated Encryption with Associated Data (AEAD) functionality as Advanced Encryption Standard (AES), allowing an Ascon algorithm to be a drop-in.</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TG4ae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TG4ae </a:t>
            </a:r>
            <a:r>
              <a:rPr lang="en-US" sz="3200" kern="1200" dirty="0">
                <a:latin typeface="Arial Rounded MT Bold" pitchFamily="34" charset="0"/>
                <a:cs typeface="Arial" charset="0"/>
              </a:rPr>
              <a:t>(</a:t>
            </a:r>
            <a:r>
              <a:rPr lang="en-US" sz="3200" dirty="0">
                <a:latin typeface="Arial Rounded MT Bold" pitchFamily="34" charset="0"/>
                <a:cs typeface="Arial" charset="0"/>
              </a:rPr>
              <a:t>Ascon Crypt. Alg.</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148645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
        <p:nvSpPr>
          <p:cNvPr id="3" name="Rectangle 4">
            <a:extLst>
              <a:ext uri="{FF2B5EF4-FFF2-40B4-BE49-F238E27FC236}">
                <a16:creationId xmlns:a16="http://schemas.microsoft.com/office/drawing/2014/main" id="{F1793AB7-3392-A3EB-4AF6-2FA9BC2164E3}"/>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Comms.</a:t>
            </a:r>
            <a:endParaRPr lang="en-US" sz="3200" kern="1200" dirty="0">
              <a:latin typeface="Arial Rounded MT Bold" pitchFamily="34" charset="0"/>
              <a:cs typeface="Arial" charset="0"/>
            </a:endParaRPr>
          </a:p>
        </p:txBody>
      </p:sp>
    </p:spTree>
    <p:extLst>
      <p:ext uri="{BB962C8B-B14F-4D97-AF65-F5344CB8AC3E}">
        <p14:creationId xmlns:p14="http://schemas.microsoft.com/office/powerpoint/2010/main" val="29307700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the use of EDHOC (RFC 9528) KMP for the IEEE Std 802.15.9. This standard describes support for transporting KMP datagrams to support the security functionality present in IEEE Std 802.15.4.</a:t>
            </a:r>
          </a:p>
          <a:p>
            <a:pPr marL="233363"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TG9a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TG9a </a:t>
            </a:r>
            <a:r>
              <a:rPr lang="en-US" sz="3200" kern="1200" dirty="0">
                <a:latin typeface="Arial Rounded MT Bold" pitchFamily="34" charset="0"/>
                <a:cs typeface="Arial" charset="0"/>
              </a:rPr>
              <a:t>(</a:t>
            </a:r>
            <a:r>
              <a:rPr lang="en-US" sz="3200" dirty="0">
                <a:latin typeface="Arial Rounded MT Bold" pitchFamily="34" charset="0"/>
                <a:cs typeface="Arial" charset="0"/>
              </a:rPr>
              <a:t>EDHOC KMP) -</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1407045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2" name="Picture 1">
            <a:extLst>
              <a:ext uri="{FF2B5EF4-FFF2-40B4-BE49-F238E27FC236}">
                <a16:creationId xmlns:a16="http://schemas.microsoft.com/office/drawing/2014/main" id="{262E6D97-C837-B1E7-1A5B-45E0A7896561}"/>
              </a:ext>
            </a:extLst>
          </p:cNvPr>
          <p:cNvPicPr>
            <a:picLocks noChangeAspect="1"/>
          </p:cNvPicPr>
          <p:nvPr/>
        </p:nvPicPr>
        <p:blipFill>
          <a:blip r:embed="rId2"/>
          <a:stretch>
            <a:fillRect/>
          </a:stretch>
        </p:blipFill>
        <p:spPr>
          <a:xfrm>
            <a:off x="114300" y="1352819"/>
            <a:ext cx="8915400" cy="5028561"/>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Determine interest in starting efforts for development of projects on 802.15 Access Techniques.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419100" y="762000"/>
            <a:ext cx="83058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Access - </a:t>
            </a:r>
          </a:p>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WG15 Access Techniques</a:t>
            </a:r>
          </a:p>
        </p:txBody>
      </p:sp>
      <p:sp>
        <p:nvSpPr>
          <p:cNvPr id="4" name="Slide Number Placeholder 6">
            <a:extLst>
              <a:ext uri="{FF2B5EF4-FFF2-40B4-BE49-F238E27FC236}">
                <a16:creationId xmlns:a16="http://schemas.microsoft.com/office/drawing/2014/main" id="{2ABEB071-1174-77AE-D69F-BDFE02DFE49E}"/>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1805168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wireless communication (NG-OWC)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OWC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NG-OWC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OWC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NG-OWC for Indoor/Outdoor Positioning through OWC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OWC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OWC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OWC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(NG-OWC)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 Optical Wireless Communication</a:t>
            </a:r>
          </a:p>
        </p:txBody>
      </p:sp>
      <p:sp>
        <p:nvSpPr>
          <p:cNvPr id="3" name="Slide Number Placeholder 6">
            <a:extLst>
              <a:ext uri="{FF2B5EF4-FFF2-40B4-BE49-F238E27FC236}">
                <a16:creationId xmlns:a16="http://schemas.microsoft.com/office/drawing/2014/main" id="{262038E5-384A-EB15-CCD5-F821D9387B8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574675" indent="-119063" fontAlgn="b">
              <a:lnSpc>
                <a:spcPct val="80000"/>
              </a:lnSpc>
              <a:spcAft>
                <a:spcPts val="0"/>
              </a:spcAft>
              <a:buFont typeface="Arial" panose="020B0604020202020204" pitchFamily="34" charset="0"/>
              <a:buChar char="•"/>
              <a:tabLst>
                <a:tab pos="446088" algn="l"/>
              </a:tabLst>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
        <p:nvSpPr>
          <p:cNvPr id="4" name="Slide Number Placeholder 6">
            <a:extLst>
              <a:ext uri="{FF2B5EF4-FFF2-40B4-BE49-F238E27FC236}">
                <a16:creationId xmlns:a16="http://schemas.microsoft.com/office/drawing/2014/main" id="{F6D94F67-4161-F153-8758-B2D28C6DAC88}"/>
              </a:ext>
            </a:extLst>
          </p:cNvPr>
          <p:cNvSpPr>
            <a:spLocks noGrp="1"/>
          </p:cNvSpPr>
          <p:nvPr>
            <p:ph type="sldNum" sz="quarter" idx="12"/>
          </p:nvPr>
        </p:nvSpPr>
        <p:spPr>
          <a:xfrm>
            <a:off x="4344988" y="6477000"/>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24</a:t>
            </a:fld>
            <a:endParaRPr lang="en-US" sz="1200" dirty="0"/>
          </a:p>
        </p:txBody>
      </p:sp>
    </p:spTree>
    <p:extLst>
      <p:ext uri="{BB962C8B-B14F-4D97-AF65-F5344CB8AC3E}">
        <p14:creationId xmlns:p14="http://schemas.microsoft.com/office/powerpoint/2010/main" val="498836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Standing Committee Maintenance (SCM) has the following roles:</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comments related to possible errata on 802.15 standards and making recommendations to 802.15 Working Group</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Operations Manual</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Managing and maintaining the 802.15 Motion templates and project checklist template</a:t>
            </a:r>
          </a:p>
          <a:p>
            <a:pPr marL="628650" indent="-17145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Reviewing 802 PARs and ICAIDs on behalf of 802.15 Working Group</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SCM meets at least once during every 802 plenary and 802 wireless interim session</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
        <p:nvSpPr>
          <p:cNvPr id="4" name="Slide Number Placeholder 6">
            <a:extLst>
              <a:ext uri="{FF2B5EF4-FFF2-40B4-BE49-F238E27FC236}">
                <a16:creationId xmlns:a16="http://schemas.microsoft.com/office/drawing/2014/main" id="{6BF2225E-764C-42B5-51E0-F8DAF33B06A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25</a:t>
            </a:fld>
            <a:endParaRPr lang="en-US" sz="1200" dirty="0"/>
          </a:p>
        </p:txBody>
      </p:sp>
    </p:spTree>
    <p:extLst>
      <p:ext uri="{BB962C8B-B14F-4D97-AF65-F5344CB8AC3E}">
        <p14:creationId xmlns:p14="http://schemas.microsoft.com/office/powerpoint/2010/main" val="4270502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26</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27</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hearing presentations on technical areas and preparing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Update preliminary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4ad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hearing presentations on technical areas and channel modeling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Update preliminary timeline for TG</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4ae (</a:t>
            </a:r>
            <a:r>
              <a:rPr lang="en-US" sz="2000" dirty="0">
                <a:latin typeface="Arial Rounded MT Bold" pitchFamily="34" charset="0"/>
                <a:cs typeface="Arial" charset="0"/>
              </a:rPr>
              <a:t>Ascon Crypt. Alg.</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Begin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Develop preliminary timeline for TG</a:t>
            </a:r>
          </a:p>
          <a:p>
            <a:pPr marL="685800" lvl="1" indent="-457200" fontAlgn="b">
              <a:lnSpc>
                <a:spcPct val="80000"/>
              </a:lnSpc>
              <a:buFont typeface="+mj-lt"/>
              <a:buAutoNum type="arabicPeriod"/>
              <a:tabLst>
                <a:tab pos="446088" algn="l"/>
              </a:tabLst>
              <a:defRPr/>
            </a:pPr>
            <a:endParaRPr lang="en-US" sz="2000" dirty="0">
              <a:solidFill>
                <a:srgbClr val="000000"/>
              </a:solidFill>
              <a:latin typeface="Arial Rounded MT Bold" pitchFamily="34" charset="0"/>
              <a:cs typeface="Arial" pitchFamily="34" charset="0"/>
            </a:endParaRP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83219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Letter Ballot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Determine whether or not to start a Letter Ballot Recirc.</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any feedback from RevCom</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9a (</a:t>
            </a:r>
            <a:r>
              <a:rPr lang="en-US" sz="2000" dirty="0">
                <a:latin typeface="Arial Rounded MT Bold" pitchFamily="34" charset="0"/>
                <a:cs typeface="Arial" charset="0"/>
              </a:rPr>
              <a:t>EDHOC KMP</a:t>
            </a:r>
            <a:r>
              <a:rPr lang="en-US" sz="2000" dirty="0">
                <a:solidFill>
                  <a:srgbClr val="000000"/>
                </a:solidFill>
                <a:latin typeface="Arial Rounded MT Bold" pitchFamily="34" charset="0"/>
                <a:cs typeface="Arial" pitchFamily="34" charset="0"/>
              </a:rPr>
              <a: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Begin hearing presentations on technical areas to include in the draft</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Develop preliminary timeline for 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276639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id="{42D91A51-7992-AC69-E517-192FB79D4110}"/>
              </a:ext>
            </a:extLst>
          </p:cNvPr>
          <p:cNvPicPr>
            <a:picLocks noChangeAspect="1"/>
          </p:cNvPicPr>
          <p:nvPr/>
        </p:nvPicPr>
        <p:blipFill>
          <a:blip r:embed="rId2"/>
          <a:stretch>
            <a:fillRect/>
          </a:stretch>
        </p:blipFill>
        <p:spPr>
          <a:xfrm>
            <a:off x="428708" y="1187301"/>
            <a:ext cx="8286584" cy="5288112"/>
          </a:xfrm>
          <a:prstGeom prst="rect">
            <a:avLst/>
          </a:prstGeom>
        </p:spPr>
      </p:pic>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spTree>
    <p:extLst>
      <p:ext uri="{BB962C8B-B14F-4D97-AF65-F5344CB8AC3E}">
        <p14:creationId xmlns:p14="http://schemas.microsoft.com/office/powerpoint/2010/main" val="924114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the Initial SA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Determine whether or not to start a SA Ballot Recirc.</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379349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Joint 802.11/802.15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 w/802.11 on Tues. eve.</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Access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discussing interest in potential projects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to assess readiness to start Study Group</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2000" dirty="0">
              <a:solidFill>
                <a:srgbClr val="000000"/>
              </a:solidFill>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48245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list of all templates for WG15 Subpage for completeness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WG15 P&amp;P for any updates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Not meeting this session</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Subgroups Objectives this Session</a:t>
            </a:r>
          </a:p>
        </p:txBody>
      </p:sp>
    </p:spTree>
    <p:extLst>
      <p:ext uri="{BB962C8B-B14F-4D97-AF65-F5344CB8AC3E}">
        <p14:creationId xmlns:p14="http://schemas.microsoft.com/office/powerpoint/2010/main" val="263568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000" kern="1200" dirty="0">
                <a:latin typeface="Arial Rounded MT Bold" pitchFamily="34" charset="0"/>
                <a:cs typeface="Arial" charset="0"/>
              </a:rPr>
              <a:t>Voting members:		122</a:t>
            </a:r>
          </a:p>
          <a:p>
            <a:pPr marL="1487488" indent="-635000" algn="l" fontAlgn="b">
              <a:lnSpc>
                <a:spcPct val="80000"/>
              </a:lnSpc>
              <a:spcAft>
                <a:spcPts val="600"/>
              </a:spcAft>
              <a:defRPr/>
            </a:pPr>
            <a:r>
              <a:rPr lang="en-US" sz="2000" kern="1200" dirty="0">
                <a:latin typeface="Arial Rounded MT Bold" pitchFamily="34" charset="0"/>
                <a:cs typeface="Arial" charset="0"/>
              </a:rPr>
              <a:t>Nearly voting members:	3</a:t>
            </a:r>
          </a:p>
          <a:p>
            <a:pPr marL="1487488" indent="-635000" algn="l" fontAlgn="b">
              <a:lnSpc>
                <a:spcPct val="80000"/>
              </a:lnSpc>
              <a:spcAft>
                <a:spcPts val="600"/>
              </a:spcAft>
              <a:defRPr/>
            </a:pPr>
            <a:r>
              <a:rPr lang="en-US" sz="2000" kern="1200" dirty="0">
                <a:latin typeface="Arial Rounded MT Bold" pitchFamily="34" charset="0"/>
                <a:cs typeface="Arial" charset="0"/>
              </a:rPr>
              <a:t>Aspirant voting member:	25</a:t>
            </a:r>
          </a:p>
          <a:p>
            <a:pPr marL="1487488" indent="-635000" algn="l" fontAlgn="b">
              <a:lnSpc>
                <a:spcPct val="80000"/>
              </a:lnSpc>
              <a:spcAft>
                <a:spcPts val="600"/>
              </a:spcAft>
              <a:defRPr/>
            </a:pPr>
            <a:r>
              <a:rPr lang="en-US" sz="2000" dirty="0">
                <a:latin typeface="Arial Rounded MT Bold" pitchFamily="34" charset="0"/>
                <a:cs typeface="Arial" charset="0"/>
              </a:rPr>
              <a:t>Membership roster:		</a:t>
            </a:r>
            <a:r>
              <a:rPr lang="en-US" sz="20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802.15 WG Membership Status</a:t>
            </a:r>
            <a:endParaRPr lang="en-US" sz="2000" kern="0" dirty="0">
              <a:latin typeface="Arial Rounded MT Bold" pitchFamily="34" charset="0"/>
              <a:cs typeface="Arial" charset="0"/>
            </a:endParaRPr>
          </a:p>
          <a:p>
            <a:pPr marL="609600" indent="-609600" algn="l" fontAlgn="b">
              <a:lnSpc>
                <a:spcPct val="80000"/>
              </a:lnSpc>
              <a:spcAft>
                <a:spcPts val="600"/>
              </a:spcAft>
              <a:defRPr/>
            </a:pPr>
            <a:endParaRPr lang="en-US" sz="2000" kern="0" dirty="0">
              <a:latin typeface="Arial Rounded MT Bold" pitchFamily="34" charset="0"/>
              <a:cs typeface="Arial" charset="0"/>
            </a:endParaRPr>
          </a:p>
          <a:p>
            <a:pPr marL="609600" indent="-609600" algn="l" fontAlgn="b">
              <a:lnSpc>
                <a:spcPct val="80000"/>
              </a:lnSpc>
              <a:spcAft>
                <a:spcPts val="600"/>
              </a:spcAft>
              <a:defRPr/>
            </a:pPr>
            <a:r>
              <a:rPr lang="en-US" sz="2000" kern="0" dirty="0">
                <a:latin typeface="Arial Rounded MT Bold" pitchFamily="34" charset="0"/>
                <a:cs typeface="Arial" charset="0"/>
              </a:rPr>
              <a:t>	802.15 WG Officers - Elected March 2024</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Clint Powell - 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Phil Beecher - 1</a:t>
            </a:r>
            <a:r>
              <a:rPr lang="en-US" sz="2000" kern="0" baseline="30000" dirty="0">
                <a:latin typeface="Arial Rounded MT Bold" pitchFamily="34" charset="0"/>
                <a:cs typeface="Arial" charset="0"/>
              </a:rPr>
              <a:t>st</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Ann Krieger - 2</a:t>
            </a:r>
            <a:r>
              <a:rPr lang="en-US" sz="2000" kern="0" baseline="30000" dirty="0">
                <a:latin typeface="Arial Rounded MT Bold" pitchFamily="34" charset="0"/>
                <a:cs typeface="Arial" charset="0"/>
              </a:rPr>
              <a:t>nd</a:t>
            </a:r>
            <a:r>
              <a:rPr lang="en-US" sz="2000" kern="0" dirty="0">
                <a:latin typeface="Arial Rounded MT Bold" pitchFamily="34" charset="0"/>
                <a:cs typeface="Arial" charset="0"/>
              </a:rPr>
              <a:t> Vice-Chair</a:t>
            </a:r>
          </a:p>
          <a:p>
            <a:pPr marL="1262062"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Joerg Robert - Secretary (appointed)</a:t>
            </a:r>
          </a:p>
          <a:p>
            <a:pPr marL="1257300" indent="-342900" algn="l" fontAlgn="b">
              <a:lnSpc>
                <a:spcPct val="80000"/>
              </a:lnSpc>
              <a:spcAft>
                <a:spcPts val="600"/>
              </a:spcAft>
              <a:buFont typeface="Arial" panose="020B0604020202020204" pitchFamily="34" charset="0"/>
              <a:buChar char="•"/>
              <a:defRPr/>
            </a:pPr>
            <a:r>
              <a:rPr lang="en-US" sz="2000" kern="0" dirty="0" err="1">
                <a:latin typeface="Arial Rounded MT Bold" pitchFamily="34" charset="0"/>
                <a:cs typeface="Arial" charset="0"/>
              </a:rPr>
              <a:t>Tero</a:t>
            </a:r>
            <a:r>
              <a:rPr lang="en-US" sz="2000" kern="0" dirty="0">
                <a:latin typeface="Arial Rounded MT Bold" pitchFamily="34" charset="0"/>
                <a:cs typeface="Arial" charset="0"/>
              </a:rPr>
              <a:t> </a:t>
            </a:r>
            <a:r>
              <a:rPr lang="en-US" sz="2000" kern="0" dirty="0" err="1">
                <a:latin typeface="Arial Rounded MT Bold" pitchFamily="34" charset="0"/>
                <a:cs typeface="Arial" charset="0"/>
              </a:rPr>
              <a:t>Kivinen</a:t>
            </a:r>
            <a:r>
              <a:rPr lang="en-US" sz="2000" kern="0" dirty="0">
                <a:latin typeface="Arial Rounded MT Bold" pitchFamily="34" charset="0"/>
                <a:cs typeface="Arial" charset="0"/>
              </a:rPr>
              <a:t> - Tech. Editor (appointed)</a:t>
            </a:r>
          </a:p>
          <a:p>
            <a:pPr marL="1257300" indent="-342900" algn="l" fontAlgn="b">
              <a:lnSpc>
                <a:spcPct val="80000"/>
              </a:lnSpc>
              <a:spcAft>
                <a:spcPts val="600"/>
              </a:spcAft>
              <a:buFont typeface="Arial" panose="020B0604020202020204" pitchFamily="34" charset="0"/>
              <a:buChar char="•"/>
              <a:defRPr/>
            </a:pPr>
            <a:r>
              <a:rPr lang="en-US" sz="2000" kern="0" dirty="0">
                <a:latin typeface="Arial Rounded MT Bold" pitchFamily="34" charset="0"/>
                <a:cs typeface="Arial" charset="0"/>
              </a:rPr>
              <a:t>Ben Rolfe - Treasurer (appointed)</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Operations</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371600" indent="-457200" algn="l" fontAlgn="b">
              <a:lnSpc>
                <a:spcPct val="80000"/>
              </a:lnSpc>
              <a:spcAft>
                <a:spcPts val="600"/>
              </a:spcAft>
              <a:defRPr/>
            </a:pPr>
            <a:r>
              <a:rPr lang="en-US" sz="2000" kern="1200" dirty="0">
                <a:latin typeface="Arial Rounded MT Bold" pitchFamily="34" charset="0"/>
                <a:cs typeface="Arial" charset="0"/>
              </a:rPr>
              <a:t>802.15 Operations Manual - covering Membership rules, Voting in the subgroup, Parliamentary procedures for approval to move any deliverables to the Standards Committee for action, officer scope of duties and much more</a:t>
            </a:r>
            <a:r>
              <a:rPr lang="en-US" sz="2000" kern="1200" dirty="0">
                <a:latin typeface="Arial Rounded MT Bold" pitchFamily="34" charset="0"/>
                <a:cs typeface="Arial" charset="0"/>
                <a:hlinkClick r:id="rId2">
                  <a:extLst>
                    <a:ext uri="{A12FA001-AC4F-418D-AE19-62706E023703}">
                      <ahyp:hlinkClr xmlns:ahyp="http://schemas.microsoft.com/office/drawing/2018/hyperlinkcolor" val="tx"/>
                    </a:ext>
                  </a:extLst>
                </a:hlinkClick>
              </a:rPr>
              <a:t>…</a:t>
            </a:r>
          </a:p>
          <a:p>
            <a:pPr marL="1717675" indent="-350838" algn="l" fontAlgn="b">
              <a:lnSpc>
                <a:spcPct val="80000"/>
              </a:lnSpc>
              <a:spcAft>
                <a:spcPts val="600"/>
              </a:spcAft>
              <a:buFont typeface="Arial" panose="020B0604020202020204" pitchFamily="34" charset="0"/>
              <a:buChar char="•"/>
              <a:defRPr/>
            </a:pPr>
            <a:r>
              <a:rPr lang="en-US" sz="2000" kern="1200" dirty="0">
                <a:solidFill>
                  <a:srgbClr val="0000FF"/>
                </a:solidFill>
                <a:latin typeface="Arial Rounded MT Bold" pitchFamily="34" charset="0"/>
                <a:cs typeface="Arial" charset="0"/>
                <a:hlinkClick r:id="rId2">
                  <a:extLst>
                    <a:ext uri="{A12FA001-AC4F-418D-AE19-62706E023703}">
                      <ahyp:hlinkClr xmlns:ahyp="http://schemas.microsoft.com/office/drawing/2018/hyperlinkcolor" val="tx"/>
                    </a:ext>
                  </a:extLst>
                </a:hlinkClick>
              </a:rPr>
              <a:t>WG15 Op's Manual</a:t>
            </a: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endParaRPr lang="en-US" sz="2000" dirty="0">
              <a:solidFill>
                <a:srgbClr val="0000FF"/>
              </a:solidFill>
              <a:latin typeface="Arial Rounded MT Bold" pitchFamily="34" charset="0"/>
              <a:cs typeface="Arial" charset="0"/>
            </a:endParaRPr>
          </a:p>
          <a:p>
            <a:pPr marL="914400" indent="-4763" algn="l" fontAlgn="b">
              <a:lnSpc>
                <a:spcPct val="80000"/>
              </a:lnSpc>
              <a:spcAft>
                <a:spcPts val="600"/>
              </a:spcAft>
              <a:defRPr/>
            </a:pPr>
            <a:r>
              <a:rPr lang="en-US" sz="2000" kern="1200" dirty="0">
                <a:latin typeface="Arial Rounded MT Bold" pitchFamily="34" charset="0"/>
                <a:cs typeface="Arial" charset="0"/>
              </a:rPr>
              <a:t>802 Operations Links</a:t>
            </a:r>
            <a:endParaRPr lang="en-US" sz="2000" dirty="0">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3">
                  <a:extLst>
                    <a:ext uri="{A12FA001-AC4F-418D-AE19-62706E023703}">
                      <ahyp:hlinkClr xmlns:ahyp="http://schemas.microsoft.com/office/drawing/2018/hyperlinkcolor" val="tx"/>
                    </a:ext>
                  </a:extLst>
                </a:hlinkClick>
              </a:rPr>
              <a:t>802 LMSC Op’s Manual</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4">
                  <a:extLst>
                    <a:ext uri="{A12FA001-AC4F-418D-AE19-62706E023703}">
                      <ahyp:hlinkClr xmlns:ahyp="http://schemas.microsoft.com/office/drawing/2018/hyperlinkcolor" val="tx"/>
                    </a:ext>
                  </a:extLst>
                </a:hlinkClick>
              </a:rPr>
              <a:t>802 LMSC P&amp;P</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5">
                  <a:extLst>
                    <a:ext uri="{A12FA001-AC4F-418D-AE19-62706E023703}">
                      <ahyp:hlinkClr xmlns:ahyp="http://schemas.microsoft.com/office/drawing/2018/hyperlinkcolor" val="tx"/>
                    </a:ext>
                  </a:extLst>
                </a:hlinkClick>
              </a:rPr>
              <a:t>802 LMSC Chairs Guidelines</a:t>
            </a:r>
            <a:endParaRPr lang="en-US" sz="2000" kern="0" dirty="0">
              <a:solidFill>
                <a:srgbClr val="0000FF"/>
              </a:solidFill>
              <a:latin typeface="Arial Rounded MT Bold" pitchFamily="34" charset="0"/>
              <a:cs typeface="Arial" charset="0"/>
            </a:endParaRPr>
          </a:p>
          <a:p>
            <a:pPr marL="1717675" indent="-352425" algn="l" fontAlgn="b">
              <a:lnSpc>
                <a:spcPct val="80000"/>
              </a:lnSpc>
              <a:spcAft>
                <a:spcPts val="600"/>
              </a:spcAft>
              <a:buFont typeface="Arial" panose="020B0604020202020204" pitchFamily="34" charset="0"/>
              <a:buChar char="•"/>
              <a:defRPr/>
            </a:pPr>
            <a:r>
              <a:rPr lang="en-US" sz="2000" kern="0" dirty="0">
                <a:solidFill>
                  <a:srgbClr val="0000FF"/>
                </a:solidFill>
                <a:latin typeface="Arial Rounded MT Bold" pitchFamily="34" charset="0"/>
                <a:cs typeface="Arial" charset="0"/>
                <a:hlinkClick r:id="rId6">
                  <a:extLst>
                    <a:ext uri="{A12FA001-AC4F-418D-AE19-62706E023703}">
                      <ahyp:hlinkClr xmlns:ahyp="http://schemas.microsoft.com/office/drawing/2018/hyperlinkcolor" val="tx"/>
                    </a:ext>
                  </a:extLst>
                </a:hlinkClick>
              </a:rPr>
              <a:t>802 WCSC Op’s Manual</a:t>
            </a:r>
            <a:endParaRPr lang="en-US" sz="2000" kern="0" dirty="0">
              <a:latin typeface="Arial Rounded MT Bold" pitchFamily="34" charset="0"/>
              <a:cs typeface="Arial" charset="0"/>
            </a:endParaRPr>
          </a:p>
          <a:p>
            <a:pPr marL="1252537" indent="-342900" algn="l" fontAlgn="b">
              <a:lnSpc>
                <a:spcPct val="80000"/>
              </a:lnSpc>
              <a:spcAft>
                <a:spcPts val="600"/>
              </a:spcAft>
              <a:buFont typeface="Arial" panose="020B0604020202020204" pitchFamily="34" charset="0"/>
              <a:buChar char="•"/>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Tree>
    <p:extLst>
      <p:ext uri="{BB962C8B-B14F-4D97-AF65-F5344CB8AC3E}">
        <p14:creationId xmlns:p14="http://schemas.microsoft.com/office/powerpoint/2010/main" val="1920172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 LMSC Annual Review of 802.15</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692150" indent="-457200" algn="l" fontAlgn="b">
              <a:lnSpc>
                <a:spcPct val="80000"/>
              </a:lnSpc>
              <a:spcAft>
                <a:spcPts val="600"/>
              </a:spcAft>
              <a:defRPr/>
            </a:pPr>
            <a:r>
              <a:rPr lang="en-US" sz="1700" kern="1200" dirty="0">
                <a:latin typeface="Arial Rounded MT Bold" pitchFamily="34" charset="0"/>
                <a:cs typeface="Arial" charset="0"/>
              </a:rPr>
              <a:t>Scope</a:t>
            </a:r>
          </a:p>
          <a:p>
            <a:pPr marL="800100" lvl="1" indent="-342900" algn="l">
              <a:lnSpc>
                <a:spcPct val="80000"/>
              </a:lnSpc>
              <a:spcBef>
                <a:spcPts val="0"/>
              </a:spcBef>
              <a:spcAft>
                <a:spcPts val="0"/>
              </a:spcAft>
              <a:buFont typeface="Symbol" panose="05050102010706020507" pitchFamily="18" charset="2"/>
              <a:buChar char=""/>
              <a:tabLst>
                <a:tab pos="822325" algn="l"/>
                <a:tab pos="1773238" algn="l"/>
              </a:tabLst>
              <a:defRPr/>
            </a:pPr>
            <a:r>
              <a:rPr lang="en-US" sz="1700" dirty="0">
                <a:latin typeface="Arial" panose="020B0604020202020204" pitchFamily="34" charset="0"/>
                <a:cs typeface="Arial" panose="020B0604020202020204" pitchFamily="34" charset="0"/>
              </a:rPr>
              <a:t>The 802.15 Working Group (WG) on Wireless Specialty Networks (WSN) focuses on the development of open consensus standards addressing wireless networking for the emerging Internet of Things (IoT), allowing these devices to communicate and interoperate with one another, mobile devices, wearables, etc.</a:t>
            </a:r>
          </a:p>
          <a:p>
            <a:pPr marL="803275" lvl="2" algn="l">
              <a:lnSpc>
                <a:spcPct val="80000"/>
              </a:lnSpc>
              <a:spcBef>
                <a:spcPts val="0"/>
              </a:spcBef>
              <a:spcAft>
                <a:spcPts val="0"/>
              </a:spcAft>
              <a:tabLst>
                <a:tab pos="1773238" algn="l"/>
              </a:tabLst>
              <a:defRPr/>
            </a:pPr>
            <a:r>
              <a:rPr lang="en-US" sz="1700" dirty="0">
                <a:latin typeface="Arial" panose="020B0604020202020204" pitchFamily="34" charset="0"/>
                <a:cs typeface="Arial" panose="020B0604020202020204" pitchFamily="34" charset="0"/>
              </a:rPr>
              <a:t>The goal of 802.15 is to publish standards, recommended practices, or guides that have broad market applicability and deal effectively with the issues of coexistence and interoperability with other wired and wireless networking solutions.</a:t>
            </a:r>
          </a:p>
          <a:p>
            <a:pPr marL="692150" indent="-457200" algn="l" fontAlgn="b">
              <a:lnSpc>
                <a:spcPct val="80000"/>
              </a:lnSpc>
              <a:spcAft>
                <a:spcPts val="600"/>
              </a:spcAft>
              <a:defRPr/>
            </a:pPr>
            <a:r>
              <a:rPr lang="en-US" sz="1700" kern="1200" dirty="0">
                <a:latin typeface="Arial Rounded MT Bold" pitchFamily="34" charset="0"/>
                <a:cs typeface="Arial" charset="0"/>
              </a:rPr>
              <a:t>Duties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and revise the 802.15 standards, amendments, and recommended practices</a:t>
            </a: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Develop new standards when a PAR is approved by IEEE SASB and is assigned to the 802.15 WG by the IEEE 802 LMSC</a:t>
            </a:r>
            <a:endParaRPr lang="en-US" sz="1700" dirty="0">
              <a:latin typeface="Arial" panose="020B0604020202020204" pitchFamily="34" charset="0"/>
              <a:ea typeface="Times New Roman" panose="02020603050405020304" pitchFamily="18" charset="0"/>
              <a:cs typeface="Times New Roman" panose="02020603050405020304" pitchFamily="18" charset="0"/>
            </a:endParaRPr>
          </a:p>
          <a:p>
            <a:pPr marL="800100" lvl="1" indent="-342900" algn="l">
              <a:spcBef>
                <a:spcPts val="0"/>
              </a:spcBef>
              <a:spcAft>
                <a:spcPts val="0"/>
              </a:spcAft>
              <a:buFont typeface="Symbol" panose="05050102010706020507" pitchFamily="18" charset="2"/>
              <a:buChar char=""/>
              <a:tabLst>
                <a:tab pos="822325" algn="l"/>
                <a:tab pos="1773238" algn="l"/>
              </a:tabLst>
            </a:pPr>
            <a:r>
              <a:rPr lang="en-US" sz="1700" dirty="0">
                <a:effectLst/>
                <a:latin typeface="Arial" panose="020B0604020202020204" pitchFamily="34" charset="0"/>
                <a:ea typeface="Times New Roman" panose="02020603050405020304" pitchFamily="18" charset="0"/>
                <a:cs typeface="Arial" panose="020B0604020202020204" pitchFamily="34" charset="0"/>
              </a:rPr>
              <a:t>Maintain liaisons with other groups within IEEE 802 LMSC, and other relevant standards setting bodies and radio spectrum regulatory bodies</a:t>
            </a:r>
            <a:endParaRPr lang="en-US" sz="1700" dirty="0">
              <a:effectLst/>
              <a:latin typeface="Arial" panose="020B0604020202020204" pitchFamily="34" charset="0"/>
              <a:ea typeface="Times New Roman" panose="02020603050405020304" pitchFamily="18" charset="0"/>
              <a:cs typeface="Times New Roman" panose="02020603050405020304" pitchFamily="18" charset="0"/>
            </a:endParaRPr>
          </a:p>
          <a:p>
            <a:pPr marL="692150" indent="-457200" algn="l" fontAlgn="b">
              <a:lnSpc>
                <a:spcPct val="80000"/>
              </a:lnSpc>
              <a:spcAft>
                <a:spcPts val="600"/>
              </a:spcAft>
              <a:defRPr/>
            </a:pPr>
            <a:r>
              <a:rPr lang="en-US" sz="1700" dirty="0">
                <a:latin typeface="Arial Rounded MT Bold" pitchFamily="34" charset="0"/>
                <a:cs typeface="Arial" charset="0"/>
              </a:rPr>
              <a:t>Membership</a:t>
            </a:r>
          </a:p>
          <a:p>
            <a:pPr marL="1371600" indent="-457200" algn="l" fontAlgn="b">
              <a:lnSpc>
                <a:spcPct val="80000"/>
              </a:lnSpc>
              <a:spcAft>
                <a:spcPts val="600"/>
              </a:spcAft>
              <a:defRPr/>
            </a:pPr>
            <a:r>
              <a:rPr lang="en-US" sz="1700" dirty="0">
                <a:latin typeface="Arial Rounded MT Bold" pitchFamily="34" charset="0"/>
                <a:cs typeface="Arial" charset="0"/>
              </a:rPr>
              <a:t>	See slide 4</a:t>
            </a:r>
          </a:p>
          <a:p>
            <a:pPr marL="1371600" indent="-457200" algn="l" fontAlgn="b">
              <a:lnSpc>
                <a:spcPct val="80000"/>
              </a:lnSpc>
              <a:spcAft>
                <a:spcPts val="600"/>
              </a:spcAft>
              <a:defRPr/>
            </a:pPr>
            <a:endParaRPr lang="en-US" sz="2000" kern="1200" dirty="0">
              <a:latin typeface="Arial Rounded MT Bold" pitchFamily="34" charset="0"/>
              <a:cs typeface="Arial" charset="0"/>
            </a:endParaRPr>
          </a:p>
          <a:p>
            <a:pPr marL="909637" algn="l" fontAlgn="b">
              <a:lnSpc>
                <a:spcPct val="80000"/>
              </a:lnSpc>
              <a:spcAft>
                <a:spcPts val="600"/>
              </a:spcAft>
              <a:defRPr/>
            </a:pPr>
            <a:endParaRPr lang="en-US" sz="2000" kern="0" dirty="0">
              <a:latin typeface="Arial Rounded MT Bold" pitchFamily="34" charset="0"/>
              <a:cs typeface="Arial" charset="0"/>
            </a:endParaRP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89201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7</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762000"/>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br>
              <a:rPr lang="en-US" sz="3200" b="1" kern="0" dirty="0"/>
            </a:br>
            <a:r>
              <a:rPr lang="en-US" sz="2400" b="1" kern="0" dirty="0"/>
              <a:t>(see specific mtg. agenda for actual graphic)</a:t>
            </a:r>
            <a:endParaRPr lang="en-US" sz="3200" b="1" kern="0" dirty="0"/>
          </a:p>
        </p:txBody>
      </p:sp>
      <p:pic>
        <p:nvPicPr>
          <p:cNvPr id="3" name="Picture 2">
            <a:extLst>
              <a:ext uri="{FF2B5EF4-FFF2-40B4-BE49-F238E27FC236}">
                <a16:creationId xmlns:a16="http://schemas.microsoft.com/office/drawing/2014/main" id="{5C949265-8E02-AA98-12D3-89E8EEB3E43D}"/>
              </a:ext>
            </a:extLst>
          </p:cNvPr>
          <p:cNvPicPr>
            <a:picLocks noChangeAspect="1"/>
          </p:cNvPicPr>
          <p:nvPr/>
        </p:nvPicPr>
        <p:blipFill>
          <a:blip r:embed="rId2"/>
          <a:stretch>
            <a:fillRect/>
          </a:stretch>
        </p:blipFill>
        <p:spPr>
          <a:xfrm>
            <a:off x="342900" y="1582081"/>
            <a:ext cx="8458200" cy="489333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solidFill>
                  <a:srgbClr val="0000FF"/>
                </a:solidFill>
                <a:hlinkClick r:id="rId3">
                  <a:extLst>
                    <a:ext uri="{A12FA001-AC4F-418D-AE19-62706E023703}">
                      <ahyp:hlinkClr xmlns:ahyp="http://schemas.microsoft.com/office/drawing/2018/hyperlinkcolor" val="tx"/>
                    </a:ext>
                  </a:extLst>
                </a:hlinkClick>
              </a:rPr>
              <a:t>https://mentor.ieee.org/802-ec/dcn/17/ec-17-0090-25-0PNP-ieee-802-lmsc-operations-manual.pdf</a:t>
            </a:r>
            <a:r>
              <a:rPr lang="en-US" sz="1200" dirty="0">
                <a:solidFill>
                  <a:srgbClr val="0000FF"/>
                </a:solidFill>
              </a:rPr>
              <a:t> </a:t>
            </a:r>
            <a:r>
              <a:rPr lang="en-US" sz="1200" dirty="0"/>
              <a:t>,</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Jason </a:t>
            </a:r>
            <a:r>
              <a:rPr lang="en-US" sz="1200" dirty="0" err="1"/>
              <a:t>Yingcheng</a:t>
            </a:r>
            <a:r>
              <a:rPr lang="en-US" sz="1200" dirty="0"/>
              <a:t> Liao </a:t>
            </a:r>
            <a:r>
              <a:rPr lang="en-US" sz="1200" dirty="0" err="1"/>
              <a:t>Ph.D</a:t>
            </a:r>
            <a:r>
              <a:rPr lang="en-US" sz="1200" dirty="0"/>
              <a:t>,, Chengdu West Valley Digital </a:t>
            </a:r>
            <a:r>
              <a:rPr lang="en-US" sz="1200" dirty="0" err="1"/>
              <a:t>Technolgies</a:t>
            </a:r>
            <a:r>
              <a:rPr lang="en-US" sz="1200" dirty="0"/>
              <a:t> Inc.., 802.15 WNG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Designation of Individual Experts</a:t>
            </a:r>
            <a:br>
              <a:rPr lang="en-GB" altLang="en-US" dirty="0"/>
            </a:br>
            <a:r>
              <a:rPr lang="en-GB" altLang="en-US" dirty="0"/>
              <a:t>for this Session</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
        <p:nvSpPr>
          <p:cNvPr id="3" name="Google Shape;157;p7">
            <a:extLst>
              <a:ext uri="{FF2B5EF4-FFF2-40B4-BE49-F238E27FC236}">
                <a16:creationId xmlns:a16="http://schemas.microsoft.com/office/drawing/2014/main" id="{5753B677-F76D-42D4-4166-C9BF32A0CFE3}"/>
              </a:ext>
            </a:extLst>
          </p:cNvPr>
          <p:cNvSpPr txBox="1">
            <a:spLocks/>
          </p:cNvSpPr>
          <p:nvPr/>
        </p:nvSpPr>
        <p:spPr bwMode="auto">
          <a:xfrm>
            <a:off x="8038766" y="5567895"/>
            <a:ext cx="6016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spcFirstLastPara="1" vert="horz" wrap="square" lIns="0" tIns="0" rIns="0" bIns="0" numCol="1" anchor="ctr" anchorCtr="0" compatLnSpc="1">
            <a:prstTxWarp prst="textNoShape">
              <a:avLst/>
            </a:prstTxWarp>
            <a:noAutofit/>
          </a:bodyPr>
          <a:lstStyle>
            <a:defPPr>
              <a:defRPr lang="en-US"/>
            </a:defPPr>
            <a:lvl1pPr algn="ctr" rtl="0" eaLnBrk="0" fontAlgn="base" hangingPunct="0">
              <a:spcBef>
                <a:spcPct val="0"/>
              </a:spcBef>
              <a:spcAft>
                <a:spcPct val="0"/>
              </a:spcAft>
              <a:defRPr sz="1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a:lstStyle>
          <a:p>
            <a:fld id="{00000000-1234-1234-1234-123412341234}" type="slidenum">
              <a:rPr lang="en-US" smtClean="0"/>
              <a:pPr/>
              <a:t>9</a:t>
            </a:fld>
            <a:endParaRPr lang="en-US"/>
          </a:p>
        </p:txBody>
      </p:sp>
      <p:pic>
        <p:nvPicPr>
          <p:cNvPr id="6" name="Picture 5">
            <a:extLst>
              <a:ext uri="{FF2B5EF4-FFF2-40B4-BE49-F238E27FC236}">
                <a16:creationId xmlns:a16="http://schemas.microsoft.com/office/drawing/2014/main" id="{2B03C88D-C4DF-C9B3-4327-7BA65325CA32}"/>
              </a:ext>
            </a:extLst>
          </p:cNvPr>
          <p:cNvPicPr>
            <a:picLocks noChangeAspect="1"/>
          </p:cNvPicPr>
          <p:nvPr/>
        </p:nvPicPr>
        <p:blipFill>
          <a:blip r:embed="rId2"/>
          <a:stretch>
            <a:fillRect/>
          </a:stretch>
        </p:blipFill>
        <p:spPr>
          <a:xfrm>
            <a:off x="7067803" y="2341128"/>
            <a:ext cx="1691898" cy="919220"/>
          </a:xfrm>
          <a:prstGeom prst="rect">
            <a:avLst/>
          </a:prstGeom>
        </p:spPr>
      </p:pic>
      <p:pic>
        <p:nvPicPr>
          <p:cNvPr id="7" name="図 5">
            <a:extLst>
              <a:ext uri="{FF2B5EF4-FFF2-40B4-BE49-F238E27FC236}">
                <a16:creationId xmlns:a16="http://schemas.microsoft.com/office/drawing/2014/main" id="{E66959A3-78F1-A74C-A087-938B4D8D63B3}"/>
              </a:ext>
            </a:extLst>
          </p:cNvPr>
          <p:cNvPicPr>
            <a:picLocks noChangeAspect="1"/>
          </p:cNvPicPr>
          <p:nvPr/>
        </p:nvPicPr>
        <p:blipFill>
          <a:blip r:embed="rId3" cstate="print"/>
          <a:stretch>
            <a:fillRect/>
          </a:stretch>
        </p:blipFill>
        <p:spPr>
          <a:xfrm>
            <a:off x="6690779" y="3289140"/>
            <a:ext cx="1167153" cy="980501"/>
          </a:xfrm>
          <a:prstGeom prst="rect">
            <a:avLst/>
          </a:prstGeom>
        </p:spPr>
      </p:pic>
      <p:pic>
        <p:nvPicPr>
          <p:cNvPr id="8" name="Graphic 7" descr="Map compass with solid fill">
            <a:extLst>
              <a:ext uri="{FF2B5EF4-FFF2-40B4-BE49-F238E27FC236}">
                <a16:creationId xmlns:a16="http://schemas.microsoft.com/office/drawing/2014/main" id="{CA72AC21-2F66-68A8-EE4A-DB540AFE81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86993" y="2735911"/>
            <a:ext cx="3418002" cy="2200749"/>
          </a:xfrm>
          <a:prstGeom prst="rect">
            <a:avLst/>
          </a:prstGeom>
        </p:spPr>
      </p:pic>
      <p:pic>
        <p:nvPicPr>
          <p:cNvPr id="9" name="Picture 8" descr="Massive planets orbiting a bright space">
            <a:extLst>
              <a:ext uri="{FF2B5EF4-FFF2-40B4-BE49-F238E27FC236}">
                <a16:creationId xmlns:a16="http://schemas.microsoft.com/office/drawing/2014/main" id="{E9B61E61-E8CE-1D86-2260-36BD2469F0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Content Placeholder 4">
            <a:extLst>
              <a:ext uri="{FF2B5EF4-FFF2-40B4-BE49-F238E27FC236}">
                <a16:creationId xmlns:a16="http://schemas.microsoft.com/office/drawing/2014/main" id="{DA72185A-B0EF-5102-78EF-1B63DF8FA9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12" name="Content Placeholder 4" descr="A picture containing diagram&#10;&#10;Description automatically generated">
            <a:extLst>
              <a:ext uri="{FF2B5EF4-FFF2-40B4-BE49-F238E27FC236}">
                <a16:creationId xmlns:a16="http://schemas.microsoft.com/office/drawing/2014/main" id="{3595F365-ACFC-994F-79AD-1D56D165A22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13" name="Picture 12">
            <a:extLst>
              <a:ext uri="{FF2B5EF4-FFF2-40B4-BE49-F238E27FC236}">
                <a16:creationId xmlns:a16="http://schemas.microsoft.com/office/drawing/2014/main" id="{5A9FC310-8602-60B9-3521-A0513D8CD3BE}"/>
              </a:ext>
            </a:extLst>
          </p:cNvPr>
          <p:cNvPicPr>
            <a:picLocks noChangeAspect="1" noChangeArrowheads="1"/>
          </p:cNvPicPr>
          <p:nvPr/>
        </p:nvPicPr>
        <p:blipFill rotWithShape="1">
          <a:blip r:embed="rId9" cstate="print"/>
          <a:srcRect t="17146"/>
          <a:stretch/>
        </p:blipFill>
        <p:spPr bwMode="auto">
          <a:xfrm>
            <a:off x="1873449" y="5328426"/>
            <a:ext cx="1160133" cy="599242"/>
          </a:xfrm>
          <a:prstGeom prst="rect">
            <a:avLst/>
          </a:prstGeom>
          <a:noFill/>
          <a:ln w="9525">
            <a:noFill/>
            <a:miter lim="800000"/>
            <a:headEnd/>
            <a:tailEnd/>
          </a:ln>
        </p:spPr>
      </p:pic>
      <p:pic>
        <p:nvPicPr>
          <p:cNvPr id="14" name="Picture 13">
            <a:extLst>
              <a:ext uri="{FF2B5EF4-FFF2-40B4-BE49-F238E27FC236}">
                <a16:creationId xmlns:a16="http://schemas.microsoft.com/office/drawing/2014/main" id="{9338B814-C091-CC75-3DDA-45E3BB697EE4}"/>
              </a:ext>
            </a:extLst>
          </p:cNvPr>
          <p:cNvPicPr>
            <a:picLocks noChangeAspect="1" noChangeArrowheads="1"/>
          </p:cNvPicPr>
          <p:nvPr/>
        </p:nvPicPr>
        <p:blipFill rotWithShape="1">
          <a:blip r:embed="rId10" cstate="print"/>
          <a:srcRect b="14377"/>
          <a:stretch/>
        </p:blipFill>
        <p:spPr bwMode="auto">
          <a:xfrm>
            <a:off x="466022" y="4724878"/>
            <a:ext cx="1110188" cy="720231"/>
          </a:xfrm>
          <a:prstGeom prst="rect">
            <a:avLst/>
          </a:prstGeom>
          <a:noFill/>
          <a:ln w="9525">
            <a:noFill/>
            <a:miter lim="800000"/>
            <a:headEnd/>
            <a:tailEnd/>
          </a:ln>
        </p:spPr>
      </p:pic>
      <p:pic>
        <p:nvPicPr>
          <p:cNvPr id="15" name="Picture 14" descr="Warehouse Management">
            <a:extLst>
              <a:ext uri="{FF2B5EF4-FFF2-40B4-BE49-F238E27FC236}">
                <a16:creationId xmlns:a16="http://schemas.microsoft.com/office/drawing/2014/main" id="{C3082AB6-B78E-8052-F028-8C875D8D7851}"/>
              </a:ext>
            </a:extLst>
          </p:cNvPr>
          <p:cNvPicPr>
            <a:picLocks noChangeAspect="1" noChangeArrowheads="1"/>
          </p:cNvPicPr>
          <p:nvPr/>
        </p:nvPicPr>
        <p:blipFill>
          <a:blip r:embed="rId11" cstate="print"/>
          <a:srcRect/>
          <a:stretch>
            <a:fillRect/>
          </a:stretch>
        </p:blipFill>
        <p:spPr bwMode="auto">
          <a:xfrm>
            <a:off x="540451" y="2836113"/>
            <a:ext cx="1184743" cy="787506"/>
          </a:xfrm>
          <a:prstGeom prst="rect">
            <a:avLst/>
          </a:prstGeom>
          <a:noFill/>
        </p:spPr>
      </p:pic>
      <p:pic>
        <p:nvPicPr>
          <p:cNvPr id="16" name="Picture 15">
            <a:extLst>
              <a:ext uri="{FF2B5EF4-FFF2-40B4-BE49-F238E27FC236}">
                <a16:creationId xmlns:a16="http://schemas.microsoft.com/office/drawing/2014/main" id="{2774C390-D290-BCF2-C232-00C793C2E3D3}"/>
              </a:ext>
            </a:extLst>
          </p:cNvPr>
          <p:cNvPicPr>
            <a:picLocks noChangeAspect="1" noChangeArrowheads="1"/>
          </p:cNvPicPr>
          <p:nvPr/>
        </p:nvPicPr>
        <p:blipFill>
          <a:blip r:embed="rId12" cstate="print"/>
          <a:srcRect/>
          <a:stretch>
            <a:fillRect/>
          </a:stretch>
        </p:blipFill>
        <p:spPr bwMode="auto">
          <a:xfrm>
            <a:off x="291620" y="3769167"/>
            <a:ext cx="1181098" cy="754277"/>
          </a:xfrm>
          <a:prstGeom prst="rect">
            <a:avLst/>
          </a:prstGeom>
          <a:noFill/>
          <a:ln w="9525">
            <a:noFill/>
            <a:miter lim="800000"/>
            <a:headEnd/>
            <a:tailEnd/>
          </a:ln>
        </p:spPr>
      </p:pic>
      <p:grpSp>
        <p:nvGrpSpPr>
          <p:cNvPr id="17" name="Group 16">
            <a:extLst>
              <a:ext uri="{FF2B5EF4-FFF2-40B4-BE49-F238E27FC236}">
                <a16:creationId xmlns:a16="http://schemas.microsoft.com/office/drawing/2014/main" id="{9C5AB1D7-FBF8-F50C-3D29-D925BE050512}"/>
              </a:ext>
            </a:extLst>
          </p:cNvPr>
          <p:cNvGrpSpPr/>
          <p:nvPr/>
        </p:nvGrpSpPr>
        <p:grpSpPr>
          <a:xfrm>
            <a:off x="8262749" y="4765511"/>
            <a:ext cx="597125" cy="1171798"/>
            <a:chOff x="8756083" y="1726475"/>
            <a:chExt cx="1396105" cy="2798307"/>
          </a:xfrm>
        </p:grpSpPr>
        <p:pic>
          <p:nvPicPr>
            <p:cNvPr id="18" name="Picture 17">
              <a:extLst>
                <a:ext uri="{FF2B5EF4-FFF2-40B4-BE49-F238E27FC236}">
                  <a16:creationId xmlns:a16="http://schemas.microsoft.com/office/drawing/2014/main" id="{CFD0CE5A-A78B-F609-1F6D-FC84E189B222}"/>
                </a:ext>
              </a:extLst>
            </p:cNvPr>
            <p:cNvPicPr>
              <a:picLocks noChangeAspect="1"/>
            </p:cNvPicPr>
            <p:nvPr/>
          </p:nvPicPr>
          <p:blipFill>
            <a:blip r:embed="rId13"/>
            <a:stretch>
              <a:fillRect/>
            </a:stretch>
          </p:blipFill>
          <p:spPr>
            <a:xfrm>
              <a:off x="8756083" y="1726475"/>
              <a:ext cx="1396105" cy="2798307"/>
            </a:xfrm>
            <a:prstGeom prst="rect">
              <a:avLst/>
            </a:prstGeom>
          </p:spPr>
        </p:pic>
        <p:sp>
          <p:nvSpPr>
            <p:cNvPr id="19" name="TextBox 18">
              <a:extLst>
                <a:ext uri="{FF2B5EF4-FFF2-40B4-BE49-F238E27FC236}">
                  <a16:creationId xmlns:a16="http://schemas.microsoft.com/office/drawing/2014/main" id="{C75E19D0-C0FE-DEB8-97DD-51F3ADCCF48A}"/>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20" name="TextBox 19">
            <a:extLst>
              <a:ext uri="{FF2B5EF4-FFF2-40B4-BE49-F238E27FC236}">
                <a16:creationId xmlns:a16="http://schemas.microsoft.com/office/drawing/2014/main" id="{6AC7F05F-3DF5-3013-B1DA-4C705A5A782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21" name="Picture 20" descr="A picture containing text, clipart, dishware&#10;&#10;Description automatically generated">
            <a:extLst>
              <a:ext uri="{FF2B5EF4-FFF2-40B4-BE49-F238E27FC236}">
                <a16:creationId xmlns:a16="http://schemas.microsoft.com/office/drawing/2014/main" id="{F6EF0268-9F03-FF92-A4F7-5649D268C57A}"/>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22" name="TextBox 21">
            <a:extLst>
              <a:ext uri="{FF2B5EF4-FFF2-40B4-BE49-F238E27FC236}">
                <a16:creationId xmlns:a16="http://schemas.microsoft.com/office/drawing/2014/main" id="{E5801844-63E6-05E1-8084-6378E83884B5}"/>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23" name="TextBox 22">
            <a:extLst>
              <a:ext uri="{FF2B5EF4-FFF2-40B4-BE49-F238E27FC236}">
                <a16:creationId xmlns:a16="http://schemas.microsoft.com/office/drawing/2014/main" id="{3AD78BCB-F269-69BA-515B-2F3AE457685E}"/>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4" name="TextBox 23">
            <a:extLst>
              <a:ext uri="{FF2B5EF4-FFF2-40B4-BE49-F238E27FC236}">
                <a16:creationId xmlns:a16="http://schemas.microsoft.com/office/drawing/2014/main" id="{6AC62818-CF3B-FF2C-8A6E-E5D33A1D5ED2}"/>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5" name="Picture 24" descr="next-46-att-telehealth">
            <a:extLst>
              <a:ext uri="{FF2B5EF4-FFF2-40B4-BE49-F238E27FC236}">
                <a16:creationId xmlns:a16="http://schemas.microsoft.com/office/drawing/2014/main" id="{AD449083-4ACF-AEB9-A850-EA24946D789C}"/>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02778008-E164-0141-491F-14B7BD64E402}"/>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7" name="Picture 26">
            <a:extLst>
              <a:ext uri="{FF2B5EF4-FFF2-40B4-BE49-F238E27FC236}">
                <a16:creationId xmlns:a16="http://schemas.microsoft.com/office/drawing/2014/main" id="{E0F3A604-6E02-F8D5-1B49-5EE9CBC0DB16}"/>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35F3C760-6394-3CD9-5320-C15D318F2940}"/>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9" name="TextBox 28">
            <a:extLst>
              <a:ext uri="{FF2B5EF4-FFF2-40B4-BE49-F238E27FC236}">
                <a16:creationId xmlns:a16="http://schemas.microsoft.com/office/drawing/2014/main" id="{8788143C-CCCC-858F-1CF3-8E1B9E3531AF}"/>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30" name="Picture 29">
            <a:extLst>
              <a:ext uri="{FF2B5EF4-FFF2-40B4-BE49-F238E27FC236}">
                <a16:creationId xmlns:a16="http://schemas.microsoft.com/office/drawing/2014/main" id="{AAF6419A-723A-0549-47C6-2B3CC18463F8}"/>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BCCC63AA-8A1E-9859-198E-06B6658DBDC2}"/>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32" name="Bild 4">
            <a:extLst>
              <a:ext uri="{FF2B5EF4-FFF2-40B4-BE49-F238E27FC236}">
                <a16:creationId xmlns:a16="http://schemas.microsoft.com/office/drawing/2014/main" id="{811A2A54-C564-3307-EB49-25E5A760101C}"/>
              </a:ext>
            </a:extLst>
          </p:cNvPr>
          <p:cNvPicPr>
            <a:picLocks noChangeAspect="1"/>
          </p:cNvPicPr>
          <p:nvPr/>
        </p:nvPicPr>
        <p:blipFill>
          <a:blip r:embed="rId18" cstate="print"/>
          <a:srcRect/>
          <a:stretch>
            <a:fillRect/>
          </a:stretch>
        </p:blipFill>
        <p:spPr bwMode="auto">
          <a:xfrm>
            <a:off x="5769823" y="1614586"/>
            <a:ext cx="1530127" cy="987734"/>
          </a:xfrm>
          <a:prstGeom prst="rect">
            <a:avLst/>
          </a:prstGeom>
          <a:noFill/>
        </p:spPr>
      </p:pic>
      <p:sp>
        <p:nvSpPr>
          <p:cNvPr id="33" name="TextBox 32">
            <a:extLst>
              <a:ext uri="{FF2B5EF4-FFF2-40B4-BE49-F238E27FC236}">
                <a16:creationId xmlns:a16="http://schemas.microsoft.com/office/drawing/2014/main" id="{929D9946-22FB-7B38-131E-D05C2D97D628}"/>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4" name="Picture 33">
            <a:extLst>
              <a:ext uri="{FF2B5EF4-FFF2-40B4-BE49-F238E27FC236}">
                <a16:creationId xmlns:a16="http://schemas.microsoft.com/office/drawing/2014/main" id="{0DB94017-9582-FEDB-1851-72AF3575793F}"/>
              </a:ext>
            </a:extLst>
          </p:cNvPr>
          <p:cNvPicPr>
            <a:picLocks noChangeAspect="1" noChangeArrowheads="1"/>
          </p:cNvPicPr>
          <p:nvPr/>
        </p:nvPicPr>
        <p:blipFill>
          <a:blip r:embed="rId19" cstate="print"/>
          <a:srcRect/>
          <a:stretch>
            <a:fillRect/>
          </a:stretch>
        </p:blipFill>
        <p:spPr bwMode="auto">
          <a:xfrm>
            <a:off x="2049134" y="1669851"/>
            <a:ext cx="922622" cy="711188"/>
          </a:xfrm>
          <a:prstGeom prst="rect">
            <a:avLst/>
          </a:prstGeom>
          <a:noFill/>
          <a:ln w="9525">
            <a:noFill/>
            <a:miter lim="800000"/>
            <a:headEnd/>
            <a:tailEnd/>
          </a:ln>
        </p:spPr>
      </p:pic>
      <p:sp>
        <p:nvSpPr>
          <p:cNvPr id="35" name="TextBox 34">
            <a:extLst>
              <a:ext uri="{FF2B5EF4-FFF2-40B4-BE49-F238E27FC236}">
                <a16:creationId xmlns:a16="http://schemas.microsoft.com/office/drawing/2014/main" id="{6A19A28C-E99F-0F79-D5AD-B5DD065A7A29}"/>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36" name="Rectangle 35">
            <a:extLst>
              <a:ext uri="{FF2B5EF4-FFF2-40B4-BE49-F238E27FC236}">
                <a16:creationId xmlns:a16="http://schemas.microsoft.com/office/drawing/2014/main" id="{BBFFA3EF-DA01-B4AA-57B5-361844285034}"/>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8825653-1B42-9414-7C27-423CB4CEACAC}"/>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38" name="Rectangle 37">
            <a:extLst>
              <a:ext uri="{FF2B5EF4-FFF2-40B4-BE49-F238E27FC236}">
                <a16:creationId xmlns:a16="http://schemas.microsoft.com/office/drawing/2014/main" id="{7611BE9E-DA67-5CB2-532E-F9DFE660831D}"/>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728C6F2B-AFB5-8AE7-5626-5F2CA4E2A07A}"/>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40" name="Rectangle 39">
            <a:extLst>
              <a:ext uri="{FF2B5EF4-FFF2-40B4-BE49-F238E27FC236}">
                <a16:creationId xmlns:a16="http://schemas.microsoft.com/office/drawing/2014/main" id="{74FD0462-C13F-7E67-B65E-84985BD68900}"/>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A5FD7A4D-3654-4244-4E0F-63D410913396}"/>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42" name="Rectangle 41">
            <a:extLst>
              <a:ext uri="{FF2B5EF4-FFF2-40B4-BE49-F238E27FC236}">
                <a16:creationId xmlns:a16="http://schemas.microsoft.com/office/drawing/2014/main" id="{8ABD7FB2-6DA1-4C1D-46A1-F71D082B7023}"/>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0738E50-A395-D85F-B857-DCD5B7550A3F}"/>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44" name="Freeform: Shape 43">
            <a:extLst>
              <a:ext uri="{FF2B5EF4-FFF2-40B4-BE49-F238E27FC236}">
                <a16:creationId xmlns:a16="http://schemas.microsoft.com/office/drawing/2014/main" id="{D894D871-1D87-C989-6BD5-211C4352ABA6}"/>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F412EFEF-FA34-44EC-DC96-14B58BDC92A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46" name="Rectangle 4">
            <a:extLst>
              <a:ext uri="{FF2B5EF4-FFF2-40B4-BE49-F238E27FC236}">
                <a16:creationId xmlns:a16="http://schemas.microsoft.com/office/drawing/2014/main" id="{D26721B7-5AA6-CD8C-B3C2-7922A518D1D7}"/>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47" name="TextBox 46">
            <a:extLst>
              <a:ext uri="{FF2B5EF4-FFF2-40B4-BE49-F238E27FC236}">
                <a16:creationId xmlns:a16="http://schemas.microsoft.com/office/drawing/2014/main" id="{2C3D0BBA-6429-1D3A-EFD4-79C988960BAB}"/>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48" name="TextBox 47">
            <a:extLst>
              <a:ext uri="{FF2B5EF4-FFF2-40B4-BE49-F238E27FC236}">
                <a16:creationId xmlns:a16="http://schemas.microsoft.com/office/drawing/2014/main" id="{9C18F842-211A-C426-974E-71EB77D3275D}"/>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Tree>
    <p:extLst>
      <p:ext uri="{BB962C8B-B14F-4D97-AF65-F5344CB8AC3E}">
        <p14:creationId xmlns:p14="http://schemas.microsoft.com/office/powerpoint/2010/main" val="527119656"/>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48540</TotalTime>
  <Words>3207</Words>
  <Application>Microsoft Office PowerPoint</Application>
  <PresentationFormat>On-screen Show (4:3)</PresentationFormat>
  <Paragraphs>484</Paragraphs>
  <Slides>32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Arial Rounded MT Bold</vt:lpstr>
      <vt:lpstr>Symbol</vt:lpstr>
      <vt:lpstr>Times New Roman</vt:lpstr>
      <vt:lpstr>IEEE-802_15</vt:lpstr>
      <vt:lpstr> 152nd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2.6a: Designation of Individual Experts for this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1424</cp:revision>
  <cp:lastPrinted>2000-07-07T01:25:49Z</cp:lastPrinted>
  <dcterms:created xsi:type="dcterms:W3CDTF">1999-06-22T06:24:01Z</dcterms:created>
  <dcterms:modified xsi:type="dcterms:W3CDTF">2024-09-09T18:41:26Z</dcterms:modified>
  <cp:category/>
</cp:coreProperties>
</file>