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46" r:id="rId2"/>
    <p:sldId id="311" r:id="rId3"/>
    <p:sldId id="363" r:id="rId4"/>
    <p:sldId id="397" r:id="rId5"/>
    <p:sldId id="398" r:id="rId6"/>
    <p:sldId id="388" r:id="rId7"/>
    <p:sldId id="387" r:id="rId8"/>
    <p:sldId id="380" r:id="rId9"/>
    <p:sldId id="385" r:id="rId10"/>
    <p:sldId id="382" r:id="rId11"/>
    <p:sldId id="386" r:id="rId12"/>
    <p:sldId id="383" r:id="rId13"/>
    <p:sldId id="399"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autoAdjust="0"/>
    <p:restoredTop sz="93488" autoAdjust="0"/>
  </p:normalViewPr>
  <p:slideViewPr>
    <p:cSldViewPr>
      <p:cViewPr varScale="1">
        <p:scale>
          <a:sx n="82" d="100"/>
          <a:sy n="82" d="100"/>
        </p:scale>
        <p:origin x="1474" y="72"/>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7/18/2024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7/18/2024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7/18/2024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7/18/2024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July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84727"/>
            <a:ext cx="3276600" cy="307777"/>
          </a:xfrm>
          <a:prstGeom prst="rect">
            <a:avLst/>
          </a:prstGeom>
          <a:noFill/>
        </p:spPr>
        <p:txBody>
          <a:bodyPr wrap="square" rtlCol="0">
            <a:spAutoFit/>
          </a:bodyPr>
          <a:lstStyle/>
          <a:p>
            <a:pPr algn="r"/>
            <a:r>
              <a:rPr lang="it-IT" altLang="ko-KR" sz="1400" b="0" i="0" dirty="0">
                <a:solidFill>
                  <a:srgbClr val="000000"/>
                </a:solidFill>
                <a:effectLst/>
                <a:highlight>
                  <a:srgbClr val="FFFFFF"/>
                </a:highlight>
                <a:latin typeface="Verdana" panose="020B0604030504040204" pitchFamily="34" charset="0"/>
              </a:rPr>
              <a:t>DCN </a:t>
            </a:r>
            <a:r>
              <a:rPr lang="it-IT" altLang="ko-KR" sz="1400" b="1" i="0" dirty="0">
                <a:solidFill>
                  <a:srgbClr val="000000"/>
                </a:solidFill>
                <a:effectLst/>
                <a:highlight>
                  <a:srgbClr val="FFFFFF"/>
                </a:highlight>
                <a:latin typeface="Verdana" panose="020B0604030504040204" pitchFamily="34" charset="0"/>
              </a:rPr>
              <a:t>15-24-0417-00-007a</a:t>
            </a:r>
            <a:endParaRPr lang="en-US" sz="1400" b="1" dirty="0">
              <a:solidFill>
                <a:srgbClr val="FF0000"/>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7/18/2024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7/18/2024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7/18/2024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7/18/2024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7/18/2024</a:t>
            </a:fld>
            <a:endParaRPr lang="en-US" dirty="0"/>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7/18/2024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7/18/2024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76200" y="838200"/>
            <a:ext cx="8991600" cy="5047536"/>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Higher Rate, Longer Range OCC TG Closing Report	 (July 2024)</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July 18, 2023	</a:t>
            </a:r>
          </a:p>
          <a:p>
            <a:pPr algn="just" eaLnBrk="0" fontAlgn="base" hangingPunct="0">
              <a:spcBef>
                <a:spcPct val="0"/>
              </a:spcBef>
              <a:spcAft>
                <a:spcPct val="0"/>
              </a:spcAft>
            </a:pPr>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en-US" sz="1600" dirty="0">
                <a:solidFill>
                  <a:prstClr val="black"/>
                </a:solidFill>
                <a:latin typeface="Times New Roman" panose="02020603050405020304" pitchFamily="18" charset="0"/>
              </a:rPr>
              <a:t>Yeong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Higher Rate, Longer Range 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July 2024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[Closing Report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07671"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WG Motion #1</a:t>
            </a:r>
            <a:endParaRPr lang="en-US" sz="2400" dirty="0"/>
          </a:p>
        </p:txBody>
      </p:sp>
      <p:sp>
        <p:nvSpPr>
          <p:cNvPr id="4" name="TextBox 3"/>
          <p:cNvSpPr txBox="1"/>
          <p:nvPr/>
        </p:nvSpPr>
        <p:spPr>
          <a:xfrm>
            <a:off x="172854" y="1219200"/>
            <a:ext cx="8763000" cy="4985980"/>
          </a:xfrm>
          <a:prstGeom prst="rect">
            <a:avLst/>
          </a:prstGeom>
          <a:noFill/>
        </p:spPr>
        <p:txBody>
          <a:bodyPr wrap="square" rtlCol="0">
            <a:spAutoFit/>
          </a:bodyPr>
          <a:lstStyle/>
          <a:p>
            <a:pPr marL="0" lvl="2" algn="just">
              <a:buClr>
                <a:srgbClr val="00B050"/>
              </a:buClr>
              <a:buSzPct val="100000"/>
            </a:pPr>
            <a:r>
              <a:rPr lang="en-US" altLang="ko-KR" sz="2000" b="1" dirty="0"/>
              <a:t>CRG formation for the SA Ballot</a:t>
            </a:r>
          </a:p>
          <a:p>
            <a:pPr algn="just">
              <a:buClr>
                <a:srgbClr val="00B050"/>
              </a:buClr>
              <a:buSzPct val="100000"/>
            </a:pPr>
            <a:endParaRPr lang="en-US" altLang="ko-KR" sz="2000" i="1" dirty="0"/>
          </a:p>
          <a:p>
            <a:pPr algn="just">
              <a:buClr>
                <a:srgbClr val="00B050"/>
              </a:buClr>
              <a:buSzPct val="100000"/>
            </a:pPr>
            <a:r>
              <a:rPr lang="en-US" altLang="ko-KR" sz="2000" i="1" dirty="0"/>
              <a:t>Move that 802.15 WG approve the formation of a Comment Resolution Group (CRG) for the SA balloting of the P802.15.7a with the following membership: Yeong Min Jang (Chair), </a:t>
            </a:r>
            <a:r>
              <a:rPr lang="en-US" altLang="ko-KR" sz="2000" i="1" dirty="0" err="1"/>
              <a:t>Sangsung</a:t>
            </a:r>
            <a:r>
              <a:rPr lang="en-US" altLang="ko-KR" sz="2000" i="1" dirty="0"/>
              <a:t> Choi, Sang-Kyu Lim, Ryuji Kohno, and </a:t>
            </a:r>
            <a:r>
              <a:rPr lang="en-US" altLang="ko-KR" sz="2000" i="1" dirty="0" err="1"/>
              <a:t>Seongsoon</a:t>
            </a:r>
            <a:r>
              <a:rPr lang="en-US" altLang="ko-KR" sz="2000" i="1" dirty="0"/>
              <a:t> </a:t>
            </a:r>
            <a:r>
              <a:rPr lang="en-US" altLang="ko-KR" sz="2000" i="1" dirty="0" err="1"/>
              <a:t>Joo</a:t>
            </a:r>
            <a:r>
              <a:rPr lang="en-US" altLang="ko-KR" sz="2000"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lgn="just">
              <a:buClr>
                <a:srgbClr val="00B050"/>
              </a:buClr>
              <a:buSzPct val="100000"/>
            </a:pPr>
            <a:endParaRPr lang="en-US" altLang="ko-KR" sz="2000" dirty="0"/>
          </a:p>
          <a:p>
            <a:pPr>
              <a:buClr>
                <a:srgbClr val="00B050"/>
              </a:buClr>
              <a:buSzPct val="100000"/>
            </a:pPr>
            <a:endParaRPr lang="en-US" altLang="ko-KR" dirty="0"/>
          </a:p>
          <a:p>
            <a:r>
              <a:rPr lang="en-US" altLang="en-US" sz="2000" i="1" dirty="0"/>
              <a:t>Moved By:</a:t>
            </a:r>
          </a:p>
          <a:p>
            <a:r>
              <a:rPr lang="en-US" altLang="en-US" sz="2000" i="1" dirty="0"/>
              <a:t>Seconded By:</a:t>
            </a:r>
          </a:p>
          <a:p>
            <a:endParaRPr lang="en-US" altLang="en-US" sz="2000" i="1" dirty="0"/>
          </a:p>
          <a:p>
            <a:r>
              <a:rPr lang="en-US" altLang="ja-JP" sz="2000" dirty="0"/>
              <a:t>Approved by</a:t>
            </a:r>
            <a:endParaRPr lang="en-US" altLang="en-US" sz="2000" i="1" dirty="0"/>
          </a:p>
        </p:txBody>
      </p:sp>
    </p:spTree>
    <p:extLst>
      <p:ext uri="{BB962C8B-B14F-4D97-AF65-F5344CB8AC3E}">
        <p14:creationId xmlns:p14="http://schemas.microsoft.com/office/powerpoint/2010/main" val="3450027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07671"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WG Motion #2</a:t>
            </a:r>
            <a:endParaRPr lang="en-US" sz="2400" dirty="0"/>
          </a:p>
        </p:txBody>
      </p:sp>
      <p:sp>
        <p:nvSpPr>
          <p:cNvPr id="4" name="TextBox 3"/>
          <p:cNvSpPr txBox="1"/>
          <p:nvPr/>
        </p:nvSpPr>
        <p:spPr>
          <a:xfrm>
            <a:off x="172854" y="1219200"/>
            <a:ext cx="8763000" cy="2554545"/>
          </a:xfrm>
          <a:prstGeom prst="rect">
            <a:avLst/>
          </a:prstGeom>
          <a:noFill/>
        </p:spPr>
        <p:txBody>
          <a:bodyPr wrap="square" rtlCol="0">
            <a:spAutoFit/>
          </a:bodyPr>
          <a:lstStyle/>
          <a:p>
            <a:r>
              <a:rPr lang="en-US" sz="2000" b="0" i="1">
                <a:solidFill>
                  <a:srgbClr val="222222"/>
                </a:solidFill>
                <a:effectLst/>
                <a:latin typeface="Calibri (Body)"/>
              </a:rPr>
              <a:t>Motion</a:t>
            </a:r>
            <a:r>
              <a:rPr lang="en-US" sz="2000" b="0" i="1" dirty="0">
                <a:solidFill>
                  <a:srgbClr val="222222"/>
                </a:solidFill>
                <a:effectLst/>
                <a:latin typeface="Calibri (Body)"/>
              </a:rPr>
              <a:t>: Move that 802.15 WG start a Standards Association Recirculation Ballot of CA document [15-22-0292-r3] and document P802.15.7a_D8.</a:t>
            </a:r>
          </a:p>
          <a:p>
            <a:endParaRPr lang="en-US" altLang="en-US" sz="2000" i="1" dirty="0"/>
          </a:p>
          <a:p>
            <a:endParaRPr lang="en-US" altLang="en-US" sz="2000" i="1" dirty="0"/>
          </a:p>
          <a:p>
            <a:r>
              <a:rPr lang="en-US" altLang="en-US" sz="2000" i="1" dirty="0"/>
              <a:t>Moved By:</a:t>
            </a:r>
          </a:p>
          <a:p>
            <a:r>
              <a:rPr lang="en-US" altLang="en-US" sz="2000" i="1" dirty="0"/>
              <a:t>Seconded By: </a:t>
            </a:r>
          </a:p>
          <a:p>
            <a:r>
              <a:rPr lang="en-US" altLang="en-US" sz="2000" i="1" dirty="0"/>
              <a:t> </a:t>
            </a:r>
          </a:p>
          <a:p>
            <a:r>
              <a:rPr lang="en-US" altLang="ja-JP" sz="2000" dirty="0"/>
              <a:t>Approved by</a:t>
            </a:r>
            <a:endParaRPr lang="en-US" altLang="en-US" sz="2000" i="1" dirty="0"/>
          </a:p>
        </p:txBody>
      </p:sp>
    </p:spTree>
    <p:extLst>
      <p:ext uri="{BB962C8B-B14F-4D97-AF65-F5344CB8AC3E}">
        <p14:creationId xmlns:p14="http://schemas.microsoft.com/office/powerpoint/2010/main" val="3858656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Teleconference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32593"/>
            <a:ext cx="8640960" cy="3887944"/>
          </a:xfrm>
          <a:ln/>
        </p:spPr>
        <p:txBody>
          <a:bodyPr>
            <a:normAutofit/>
          </a:bodyPr>
          <a:lstStyle/>
          <a:p>
            <a:pPr algn="just">
              <a:lnSpc>
                <a:spcPct val="80000"/>
              </a:lnSpc>
            </a:pPr>
            <a:r>
              <a:rPr lang="en-US" altLang="ja-JP" sz="2600" dirty="0">
                <a:latin typeface="Times New Roman" panose="02020603050405020304" pitchFamily="18" charset="0"/>
                <a:ea typeface="ＭＳ Ｐゴシック" pitchFamily="50" charset="-128"/>
                <a:cs typeface="Times New Roman" panose="02020603050405020304" pitchFamily="18" charset="0"/>
              </a:rPr>
              <a:t>4 slots (6AM (EST) Aug. 7, Aug. 21, Aug. 28, and Sep. 4 )</a:t>
            </a:r>
          </a:p>
          <a:p>
            <a:pPr marL="461963" indent="-231775"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Complete comment resolution for SA Ballot 2</a:t>
            </a:r>
            <a:r>
              <a:rPr lang="en-US" altLang="ko-KR" sz="2000" baseline="30000" dirty="0">
                <a:latin typeface="Times New Roman" panose="02020603050405020304" pitchFamily="18" charset="0"/>
                <a:ea typeface="굴림" pitchFamily="34" charset="-127"/>
                <a:cs typeface="Times New Roman" panose="02020603050405020304" pitchFamily="18" charset="0"/>
              </a:rPr>
              <a:t>nd</a:t>
            </a:r>
            <a:r>
              <a:rPr lang="en-US" altLang="ko-KR" sz="2000" dirty="0">
                <a:latin typeface="Times New Roman" panose="02020603050405020304" pitchFamily="18" charset="0"/>
                <a:ea typeface="굴림" pitchFamily="34" charset="-127"/>
                <a:cs typeface="Times New Roman" panose="02020603050405020304" pitchFamily="18" charset="0"/>
              </a:rPr>
              <a:t> recirculation</a:t>
            </a: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Prepare the D9 document for SA Ballot 3</a:t>
            </a:r>
            <a:r>
              <a:rPr lang="en-US" altLang="ko-KR" sz="2000" baseline="30000" dirty="0">
                <a:latin typeface="Times New Roman" panose="02020603050405020304" pitchFamily="18" charset="0"/>
                <a:ea typeface="굴림" pitchFamily="34" charset="-127"/>
                <a:cs typeface="Times New Roman" panose="02020603050405020304" pitchFamily="18" charset="0"/>
              </a:rPr>
              <a:t>rd</a:t>
            </a:r>
            <a:r>
              <a:rPr lang="en-US" altLang="ko-KR" sz="2000" dirty="0">
                <a:latin typeface="Times New Roman" panose="02020603050405020304" pitchFamily="18" charset="0"/>
                <a:ea typeface="굴림" pitchFamily="34" charset="-127"/>
                <a:cs typeface="Times New Roman" panose="02020603050405020304" pitchFamily="18" charset="0"/>
              </a:rPr>
              <a:t> recirculation</a:t>
            </a: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Complete comment resolution for SA Ballot 3</a:t>
            </a:r>
            <a:r>
              <a:rPr lang="en-US" altLang="ko-KR" sz="2000" baseline="30000" dirty="0">
                <a:latin typeface="Times New Roman" panose="02020603050405020304" pitchFamily="18" charset="0"/>
                <a:ea typeface="굴림" pitchFamily="34" charset="-127"/>
                <a:cs typeface="Times New Roman" panose="02020603050405020304" pitchFamily="18" charset="0"/>
              </a:rPr>
              <a:t>rd</a:t>
            </a:r>
            <a:r>
              <a:rPr lang="en-US" altLang="ko-KR" sz="2000" dirty="0">
                <a:latin typeface="Times New Roman" panose="02020603050405020304" pitchFamily="18" charset="0"/>
                <a:ea typeface="굴림" pitchFamily="34" charset="-127"/>
                <a:cs typeface="Times New Roman" panose="02020603050405020304" pitchFamily="18" charset="0"/>
              </a:rPr>
              <a:t> recirculation</a:t>
            </a: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Prepare the D10 document for SA Ballot 4</a:t>
            </a:r>
            <a:r>
              <a:rPr lang="en-US" altLang="ko-KR" sz="2000" baseline="30000" dirty="0">
                <a:latin typeface="Times New Roman" panose="02020603050405020304" pitchFamily="18" charset="0"/>
                <a:ea typeface="굴림" pitchFamily="34" charset="-127"/>
                <a:cs typeface="Times New Roman" panose="02020603050405020304" pitchFamily="18" charset="0"/>
              </a:rPr>
              <a:t>th</a:t>
            </a:r>
            <a:r>
              <a:rPr lang="en-US" altLang="ko-KR" sz="2000" dirty="0">
                <a:latin typeface="Times New Roman" panose="02020603050405020304" pitchFamily="18" charset="0"/>
                <a:ea typeface="굴림" pitchFamily="34" charset="-127"/>
                <a:cs typeface="Times New Roman" panose="02020603050405020304" pitchFamily="18" charset="0"/>
              </a:rPr>
              <a:t> recirculation</a:t>
            </a:r>
            <a:endParaRPr lang="en-US" altLang="ja-JP" sz="2000" dirty="0">
              <a:latin typeface="Times New Roman" panose="02020603050405020304" pitchFamily="18" charset="0"/>
              <a:cs typeface="Times New Roman" panose="02020603050405020304" pitchFamily="18" charset="0"/>
            </a:endParaRPr>
          </a:p>
          <a:p>
            <a:pPr marL="461963" indent="-231775" algn="just">
              <a:lnSpc>
                <a:spcPct val="80000"/>
              </a:lnSpc>
              <a:buFontTx/>
              <a:buChar char="-"/>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2569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September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32593"/>
            <a:ext cx="8640960" cy="3887944"/>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3 slots (PM2 on  Tue., Wed., and PM1 on Thur.)</a:t>
            </a:r>
          </a:p>
          <a:p>
            <a:pPr marL="461963" indent="-231775"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Complete comment resolution for SA Ballot 2</a:t>
            </a:r>
            <a:r>
              <a:rPr lang="en-US" altLang="ko-KR" sz="2000" baseline="30000" dirty="0">
                <a:latin typeface="Times New Roman" panose="02020603050405020304" pitchFamily="18" charset="0"/>
                <a:ea typeface="굴림" pitchFamily="34" charset="-127"/>
                <a:cs typeface="Times New Roman" panose="02020603050405020304" pitchFamily="18" charset="0"/>
              </a:rPr>
              <a:t>nd</a:t>
            </a:r>
            <a:r>
              <a:rPr lang="en-US" altLang="ko-KR" sz="2000" dirty="0">
                <a:latin typeface="Times New Roman" panose="02020603050405020304" pitchFamily="18" charset="0"/>
                <a:ea typeface="굴림" pitchFamily="34" charset="-127"/>
                <a:cs typeface="Times New Roman" panose="02020603050405020304" pitchFamily="18" charset="0"/>
              </a:rPr>
              <a:t> recirculation</a:t>
            </a: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Prepare the D9 document for SA Ballot 3</a:t>
            </a:r>
            <a:r>
              <a:rPr lang="en-US" altLang="ko-KR" sz="2000" baseline="30000" dirty="0">
                <a:latin typeface="Times New Roman" panose="02020603050405020304" pitchFamily="18" charset="0"/>
                <a:ea typeface="굴림" pitchFamily="34" charset="-127"/>
                <a:cs typeface="Times New Roman" panose="02020603050405020304" pitchFamily="18" charset="0"/>
              </a:rPr>
              <a:t>rd</a:t>
            </a:r>
            <a:r>
              <a:rPr lang="en-US" altLang="ko-KR" sz="2000" dirty="0">
                <a:latin typeface="Times New Roman" panose="02020603050405020304" pitchFamily="18" charset="0"/>
                <a:ea typeface="굴림" pitchFamily="34" charset="-127"/>
                <a:cs typeface="Times New Roman" panose="02020603050405020304" pitchFamily="18" charset="0"/>
              </a:rPr>
              <a:t> recirculation</a:t>
            </a: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Complete comment resolution for SA Ballot 3</a:t>
            </a:r>
            <a:r>
              <a:rPr lang="en-US" altLang="ko-KR" sz="2000" baseline="30000" dirty="0">
                <a:latin typeface="Times New Roman" panose="02020603050405020304" pitchFamily="18" charset="0"/>
                <a:ea typeface="굴림" pitchFamily="34" charset="-127"/>
                <a:cs typeface="Times New Roman" panose="02020603050405020304" pitchFamily="18" charset="0"/>
              </a:rPr>
              <a:t>rd</a:t>
            </a:r>
            <a:r>
              <a:rPr lang="en-US" altLang="ko-KR" sz="2000" dirty="0">
                <a:latin typeface="Times New Roman" panose="02020603050405020304" pitchFamily="18" charset="0"/>
                <a:ea typeface="굴림" pitchFamily="34" charset="-127"/>
                <a:cs typeface="Times New Roman" panose="02020603050405020304" pitchFamily="18" charset="0"/>
              </a:rPr>
              <a:t> recirculation</a:t>
            </a: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Prepare the D10 document for SA Ballot 4</a:t>
            </a:r>
            <a:r>
              <a:rPr lang="en-US" altLang="ko-KR" sz="2000" baseline="30000" dirty="0">
                <a:latin typeface="Times New Roman" panose="02020603050405020304" pitchFamily="18" charset="0"/>
                <a:ea typeface="굴림" pitchFamily="34" charset="-127"/>
                <a:cs typeface="Times New Roman" panose="02020603050405020304" pitchFamily="18" charset="0"/>
              </a:rPr>
              <a:t>th</a:t>
            </a:r>
            <a:r>
              <a:rPr lang="en-US" altLang="ko-KR" sz="2000" dirty="0">
                <a:latin typeface="Times New Roman" panose="02020603050405020304" pitchFamily="18" charset="0"/>
                <a:ea typeface="굴림" pitchFamily="34" charset="-127"/>
                <a:cs typeface="Times New Roman" panose="02020603050405020304" pitchFamily="18" charset="0"/>
              </a:rPr>
              <a:t> recirculation</a:t>
            </a:r>
            <a:endParaRPr lang="en-US" altLang="ja-JP" sz="2000" dirty="0">
              <a:latin typeface="Times New Roman" panose="02020603050405020304" pitchFamily="18" charset="0"/>
              <a:cs typeface="Times New Roman" panose="02020603050405020304" pitchFamily="18" charset="0"/>
            </a:endParaRPr>
          </a:p>
          <a:p>
            <a:pPr marL="230188" indent="0" algn="just">
              <a:lnSpc>
                <a:spcPct val="80000"/>
              </a:lnSpc>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6151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IEEE 802.15.7a Higher Rate, Longer Range OCC TG</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July 18, 2024</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04800" y="1417638"/>
            <a:ext cx="87515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3 Slots (on AM1 Tue., AM1 Wed., and AM1 Thur.)</a:t>
            </a:r>
          </a:p>
          <a:p>
            <a:pPr marL="0" indent="0" algn="just">
              <a:buNone/>
            </a:pPr>
            <a:endParaRPr lang="en-US" altLang="ja-JP" sz="2800" dirty="0">
              <a:latin typeface="Times New Roman" panose="02020603050405020304" pitchFamily="18" charset="0"/>
              <a:cs typeface="Times New Roman" panose="02020603050405020304" pitchFamily="18" charset="0"/>
            </a:endParaRPr>
          </a:p>
          <a:p>
            <a:pPr marL="801688" algn="just"/>
            <a:r>
              <a:rPr lang="en-US" altLang="ja-JP" sz="2400" dirty="0">
                <a:latin typeface="Times New Roman" panose="02020603050405020304" pitchFamily="18" charset="0"/>
                <a:cs typeface="Times New Roman" panose="02020603050405020304" pitchFamily="18" charset="0"/>
              </a:rPr>
              <a:t>1</a:t>
            </a:r>
            <a:r>
              <a:rPr lang="en-US" altLang="ja-JP" sz="2400" baseline="30000" dirty="0">
                <a:latin typeface="Times New Roman" panose="02020603050405020304" pitchFamily="18" charset="0"/>
                <a:cs typeface="Times New Roman" panose="02020603050405020304" pitchFamily="18" charset="0"/>
              </a:rPr>
              <a:t>st</a:t>
            </a:r>
            <a:r>
              <a:rPr lang="en-US" altLang="ja-JP" sz="2400" dirty="0">
                <a:latin typeface="Times New Roman" panose="02020603050405020304" pitchFamily="18" charset="0"/>
                <a:cs typeface="Times New Roman" panose="02020603050405020304" pitchFamily="18" charset="0"/>
              </a:rPr>
              <a:t> Slot:</a:t>
            </a:r>
          </a:p>
          <a:p>
            <a:pPr marL="1144588" lvl="1" indent="-342900" algn="just"/>
            <a:r>
              <a:rPr lang="en-US" altLang="ja-JP" sz="2000" dirty="0">
                <a:latin typeface="Times New Roman" panose="02020603050405020304" pitchFamily="18" charset="0"/>
                <a:cs typeface="Times New Roman" panose="02020603050405020304" pitchFamily="18" charset="0"/>
              </a:rPr>
              <a:t>Meeting Objectives and Agenda Approval (368-00)</a:t>
            </a:r>
          </a:p>
          <a:p>
            <a:pPr marL="1144588" lvl="1" indent="-342900" algn="just"/>
            <a:r>
              <a:rPr lang="en-US" altLang="ja-JP" sz="2000" dirty="0">
                <a:latin typeface="Times New Roman" panose="02020603050405020304" pitchFamily="18" charset="0"/>
                <a:cs typeface="Times New Roman" panose="02020603050405020304" pitchFamily="18" charset="0"/>
              </a:rPr>
              <a:t>Review and approval for TG7a May 2024 Wireless Interim Meeting Minutes (323-00)</a:t>
            </a:r>
          </a:p>
          <a:p>
            <a:pPr marL="1144588" lvl="1" indent="-342900" algn="just"/>
            <a:r>
              <a:rPr lang="en-US" altLang="ja-JP" sz="2000" dirty="0">
                <a:latin typeface="Times New Roman" panose="02020603050405020304" pitchFamily="18" charset="0"/>
                <a:cs typeface="Times New Roman" panose="02020603050405020304" pitchFamily="18" charset="0"/>
              </a:rPr>
              <a:t>Review and approval for TG7a CRG Telco minutes from May to June 2024 (360-00)</a:t>
            </a:r>
          </a:p>
          <a:p>
            <a:pPr marL="1144588" lvl="1" indent="-342900" algn="just"/>
            <a:r>
              <a:rPr lang="en-US" altLang="ja-JP" sz="2000" dirty="0">
                <a:latin typeface="Times New Roman" panose="02020603050405020304" pitchFamily="18" charset="0"/>
                <a:cs typeface="Times New Roman" panose="02020603050405020304" pitchFamily="18" charset="0"/>
              </a:rPr>
              <a:t>Comment Resolution for the 1st recirculation SA ballot (361-00)</a:t>
            </a:r>
          </a:p>
          <a:p>
            <a:pPr marL="1144588" lvl="1" indent="-342900" algn="just"/>
            <a:r>
              <a:rPr lang="en-US" altLang="ja-JP" sz="2000" dirty="0">
                <a:latin typeface="Times New Roman" panose="02020603050405020304" pitchFamily="18" charset="0"/>
                <a:cs typeface="Times New Roman" panose="02020603050405020304" pitchFamily="18" charset="0"/>
              </a:rPr>
              <a:t>Recess</a:t>
            </a: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005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04800" y="1417638"/>
            <a:ext cx="8751540" cy="4918464"/>
          </a:xfrm>
          <a:ln/>
        </p:spPr>
        <p:txBody>
          <a:bodyPr>
            <a:normAutofit fontScale="92500" lnSpcReduction="20000"/>
          </a:bodyPr>
          <a:lstStyle/>
          <a:p>
            <a:pPr algn="just"/>
            <a:r>
              <a:rPr lang="en-US" altLang="ja-JP" sz="2800" dirty="0">
                <a:latin typeface="Times New Roman" panose="02020603050405020304" pitchFamily="18" charset="0"/>
                <a:cs typeface="Times New Roman" panose="02020603050405020304" pitchFamily="18" charset="0"/>
              </a:rPr>
              <a:t>3 Slots (on AM1 Tue., AM1 Wed., and AM1 Thur.)</a:t>
            </a:r>
          </a:p>
          <a:p>
            <a:pPr marL="0" indent="0" algn="just">
              <a:buNone/>
            </a:pPr>
            <a:endParaRPr lang="en-US" altLang="ja-JP" sz="2800" dirty="0">
              <a:latin typeface="Times New Roman" panose="02020603050405020304" pitchFamily="18" charset="0"/>
              <a:cs typeface="Times New Roman" panose="02020603050405020304" pitchFamily="18" charset="0"/>
            </a:endParaRPr>
          </a:p>
          <a:p>
            <a:pPr marL="801688" algn="just"/>
            <a:r>
              <a:rPr lang="en-US" altLang="ja-JP" sz="2400" dirty="0">
                <a:latin typeface="Times New Roman" panose="02020603050405020304" pitchFamily="18" charset="0"/>
                <a:cs typeface="Times New Roman" panose="02020603050405020304" pitchFamily="18" charset="0"/>
              </a:rPr>
              <a:t>2</a:t>
            </a:r>
            <a:r>
              <a:rPr lang="en-US" altLang="ja-JP" sz="2400" baseline="30000" dirty="0">
                <a:latin typeface="Times New Roman" panose="02020603050405020304" pitchFamily="18" charset="0"/>
                <a:cs typeface="Times New Roman" panose="02020603050405020304" pitchFamily="18" charset="0"/>
              </a:rPr>
              <a:t>nd</a:t>
            </a:r>
            <a:r>
              <a:rPr lang="en-US" altLang="ja-JP" sz="2400" dirty="0">
                <a:latin typeface="Times New Roman" panose="02020603050405020304" pitchFamily="18" charset="0"/>
                <a:cs typeface="Times New Roman" panose="02020603050405020304" pitchFamily="18" charset="0"/>
              </a:rPr>
              <a:t> Slot:</a:t>
            </a:r>
            <a:endParaRPr lang="en-US" altLang="ja-JP" sz="2100" dirty="0">
              <a:latin typeface="Times New Roman" panose="02020603050405020304" pitchFamily="18" charset="0"/>
              <a:cs typeface="Times New Roman" panose="02020603050405020304" pitchFamily="18" charset="0"/>
            </a:endParaRPr>
          </a:p>
          <a:p>
            <a:pPr marL="1203325" lvl="1" indent="-342900" algn="just"/>
            <a:r>
              <a:rPr lang="en-US" altLang="ja-JP" sz="2000" dirty="0">
                <a:latin typeface="Times New Roman" panose="02020603050405020304" pitchFamily="18" charset="0"/>
                <a:cs typeface="Times New Roman" panose="02020603050405020304" pitchFamily="18" charset="0"/>
              </a:rPr>
              <a:t>Meeting Objectives and Agenda Approval (368-01)</a:t>
            </a:r>
          </a:p>
          <a:p>
            <a:pPr marL="1200150" lvl="1" indent="-342900" algn="just"/>
            <a:r>
              <a:rPr lang="en-US" altLang="ja-JP" sz="2000" dirty="0">
                <a:latin typeface="Times New Roman" panose="02020603050405020304" pitchFamily="18" charset="0"/>
                <a:cs typeface="Times New Roman" panose="02020603050405020304" pitchFamily="18" charset="0"/>
              </a:rPr>
              <a:t>Discussion of TG and WG Motion</a:t>
            </a:r>
          </a:p>
          <a:p>
            <a:pPr marL="1200150" lvl="1" indent="-342900" algn="just"/>
            <a:r>
              <a:rPr lang="en-US" altLang="ja-JP" sz="2000" dirty="0">
                <a:latin typeface="Times New Roman" panose="02020603050405020304" pitchFamily="18" charset="0"/>
                <a:cs typeface="Times New Roman" panose="02020603050405020304" pitchFamily="18" charset="0"/>
              </a:rPr>
              <a:t>Plan for Teleconference schedule</a:t>
            </a:r>
          </a:p>
          <a:p>
            <a:pPr marL="1200150" lvl="1" indent="-342900" algn="just"/>
            <a:r>
              <a:rPr lang="en-US" altLang="ja-JP" sz="2000" dirty="0">
                <a:latin typeface="Times New Roman" panose="02020603050405020304" pitchFamily="18" charset="0"/>
                <a:cs typeface="Times New Roman" panose="02020603050405020304" pitchFamily="18" charset="0"/>
              </a:rPr>
              <a:t>Plan for September meeting</a:t>
            </a:r>
          </a:p>
          <a:p>
            <a:pPr marL="1200150" lvl="1" indent="-342900" algn="just"/>
            <a:r>
              <a:rPr lang="en-US" altLang="ja-JP" sz="2000" dirty="0">
                <a:latin typeface="Times New Roman" panose="02020603050405020304" pitchFamily="18" charset="0"/>
                <a:cs typeface="Times New Roman" panose="02020603050405020304" pitchFamily="18" charset="0"/>
              </a:rPr>
              <a:t>Recess</a:t>
            </a:r>
          </a:p>
          <a:p>
            <a:pPr marL="1200150" lvl="1" indent="-342900" algn="just"/>
            <a:endParaRPr lang="en-US" altLang="ja-JP" sz="2000" dirty="0">
              <a:latin typeface="Times New Roman" panose="02020603050405020304" pitchFamily="18" charset="0"/>
              <a:cs typeface="Times New Roman" panose="02020603050405020304" pitchFamily="18" charset="0"/>
            </a:endParaRPr>
          </a:p>
          <a:p>
            <a:pPr marL="973138" lvl="1" indent="-342900"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3</a:t>
            </a:r>
            <a:r>
              <a:rPr lang="en-US" altLang="ja-JP" sz="2400" baseline="30000" dirty="0">
                <a:latin typeface="Times New Roman" panose="02020603050405020304" pitchFamily="18" charset="0"/>
                <a:cs typeface="Times New Roman" panose="02020603050405020304" pitchFamily="18" charset="0"/>
              </a:rPr>
              <a:t>rd</a:t>
            </a:r>
            <a:r>
              <a:rPr lang="en-US" altLang="ja-JP" sz="2400" dirty="0">
                <a:latin typeface="Times New Roman" panose="02020603050405020304" pitchFamily="18" charset="0"/>
                <a:cs typeface="Times New Roman" panose="02020603050405020304" pitchFamily="18" charset="0"/>
              </a:rPr>
              <a:t> Slot:</a:t>
            </a:r>
            <a:endParaRPr lang="en-US" altLang="ja-JP" sz="2100" dirty="0">
              <a:latin typeface="Times New Roman" panose="02020603050405020304" pitchFamily="18" charset="0"/>
              <a:cs typeface="Times New Roman" panose="02020603050405020304" pitchFamily="18" charset="0"/>
            </a:endParaRPr>
          </a:p>
          <a:p>
            <a:pPr marL="1200150" lvl="1" indent="-342900" algn="just"/>
            <a:r>
              <a:rPr lang="en-US" altLang="ja-JP" sz="2000" dirty="0">
                <a:latin typeface="Times New Roman" panose="02020603050405020304" pitchFamily="18" charset="0"/>
                <a:cs typeface="Times New Roman" panose="02020603050405020304" pitchFamily="18" charset="0"/>
              </a:rPr>
              <a:t>Meeting Objectives and Agenda Approval (368-02)</a:t>
            </a:r>
          </a:p>
          <a:p>
            <a:pPr marL="1200150" lvl="1" indent="-342900" algn="just"/>
            <a:r>
              <a:rPr lang="en-US" altLang="ja-JP" sz="2000" dirty="0">
                <a:latin typeface="Times New Roman" panose="02020603050405020304" pitchFamily="18" charset="0"/>
                <a:cs typeface="Times New Roman" panose="02020603050405020304" pitchFamily="18" charset="0"/>
              </a:rPr>
              <a:t>Discussion on PAR</a:t>
            </a:r>
            <a:r>
              <a:rPr lang="ko-KR" altLang="en-US" sz="2000" dirty="0">
                <a:latin typeface="Times New Roman" panose="02020603050405020304" pitchFamily="18" charset="0"/>
                <a:cs typeface="Times New Roman" panose="02020603050405020304" pitchFamily="18" charset="0"/>
              </a:rPr>
              <a:t> </a:t>
            </a:r>
            <a:r>
              <a:rPr lang="en-US" altLang="ko-KR" sz="2000" dirty="0">
                <a:latin typeface="Times New Roman" panose="02020603050405020304" pitchFamily="18" charset="0"/>
                <a:cs typeface="Times New Roman" panose="02020603050405020304" pitchFamily="18" charset="0"/>
              </a:rPr>
              <a:t>extension</a:t>
            </a:r>
            <a:endParaRPr lang="en-US" altLang="ja-JP" sz="2000" dirty="0">
              <a:latin typeface="Times New Roman" panose="02020603050405020304" pitchFamily="18" charset="0"/>
              <a:cs typeface="Times New Roman" panose="02020603050405020304" pitchFamily="18" charset="0"/>
            </a:endParaRPr>
          </a:p>
          <a:p>
            <a:pPr marL="1200150" lvl="1" indent="-342900" algn="just"/>
            <a:r>
              <a:rPr lang="en-US" altLang="ja-JP" sz="2000" dirty="0">
                <a:latin typeface="Times New Roman" panose="02020603050405020304" pitchFamily="18" charset="0"/>
                <a:cs typeface="Times New Roman" panose="02020603050405020304" pitchFamily="18" charset="0"/>
              </a:rPr>
              <a:t>Plan for Teleconference schedule</a:t>
            </a:r>
          </a:p>
          <a:p>
            <a:pPr marL="1200150" lvl="1" indent="-342900" algn="just"/>
            <a:r>
              <a:rPr lang="en-US" altLang="ja-JP" sz="2000" dirty="0">
                <a:latin typeface="Times New Roman" panose="02020603050405020304" pitchFamily="18" charset="0"/>
                <a:cs typeface="Times New Roman" panose="02020603050405020304" pitchFamily="18" charset="0"/>
              </a:rPr>
              <a:t>Plan for September meeting</a:t>
            </a:r>
          </a:p>
          <a:p>
            <a:pPr marL="1200150" lvl="1" indent="-342900" algn="just"/>
            <a:r>
              <a:rPr lang="en-US" altLang="ja-JP" sz="2000" dirty="0">
                <a:latin typeface="Times New Roman" panose="02020603050405020304" pitchFamily="18" charset="0"/>
                <a:cs typeface="Times New Roman" panose="02020603050405020304" pitchFamily="18" charset="0"/>
              </a:rPr>
              <a:t>Adjourn</a:t>
            </a: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957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#1</a:t>
            </a:r>
            <a:endParaRPr lang="en-US" sz="2400" dirty="0"/>
          </a:p>
        </p:txBody>
      </p:sp>
      <p:sp>
        <p:nvSpPr>
          <p:cNvPr id="8" name="TextBox 7"/>
          <p:cNvSpPr txBox="1"/>
          <p:nvPr/>
        </p:nvSpPr>
        <p:spPr>
          <a:xfrm>
            <a:off x="190498" y="1447800"/>
            <a:ext cx="8763000" cy="3170099"/>
          </a:xfrm>
          <a:prstGeom prst="rect">
            <a:avLst/>
          </a:prstGeom>
          <a:noFill/>
        </p:spPr>
        <p:txBody>
          <a:bodyPr wrap="square" rtlCol="0">
            <a:spAutoFit/>
          </a:bodyPr>
          <a:lstStyle/>
          <a:p>
            <a:pPr algn="just"/>
            <a:r>
              <a:rPr lang="en-US" altLang="ko-KR" sz="2000" b="1" dirty="0"/>
              <a:t>TG7a Motion to approve TG7a May 2024 Wireless Interim Meeting Minutes </a:t>
            </a:r>
          </a:p>
          <a:p>
            <a:pPr algn="just"/>
            <a:endParaRPr lang="en-US" altLang="ja-JP" sz="2000" dirty="0"/>
          </a:p>
          <a:p>
            <a:pPr lvl="0"/>
            <a:r>
              <a:rPr lang="en-US" altLang="ko-KR" sz="2000" i="1" dirty="0"/>
              <a:t>Motion to approve the TG7a May 2024 Wireless Interim Meeting Minutes in IEEE P802.15-24-323-00-007a</a:t>
            </a:r>
          </a:p>
          <a:p>
            <a:pPr lvl="0"/>
            <a:endParaRPr lang="en-US" altLang="ko-KR" sz="2000" i="1" dirty="0"/>
          </a:p>
          <a:p>
            <a:pPr lvl="0"/>
            <a:endParaRPr lang="en-US" altLang="ko-KR" sz="2000" i="1" dirty="0"/>
          </a:p>
          <a:p>
            <a:r>
              <a:rPr lang="en-US" altLang="ja-JP" sz="2000" dirty="0"/>
              <a:t>Moved By:   Yeong Min Jang</a:t>
            </a:r>
          </a:p>
          <a:p>
            <a:r>
              <a:rPr lang="en-US" altLang="ja-JP" sz="2000" dirty="0"/>
              <a:t>Seconded By:  </a:t>
            </a:r>
            <a:r>
              <a:rPr lang="en-US" altLang="ja-JP" sz="2000" dirty="0" err="1"/>
              <a:t>Sangsung</a:t>
            </a:r>
            <a:r>
              <a:rPr lang="en-US" altLang="ja-JP" sz="2000" dirty="0"/>
              <a:t> Choi</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3112536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#2</a:t>
            </a:r>
            <a:endParaRPr lang="en-US" sz="2400" dirty="0"/>
          </a:p>
        </p:txBody>
      </p:sp>
      <p:sp>
        <p:nvSpPr>
          <p:cNvPr id="8" name="TextBox 7"/>
          <p:cNvSpPr txBox="1"/>
          <p:nvPr/>
        </p:nvSpPr>
        <p:spPr>
          <a:xfrm>
            <a:off x="190498" y="1447800"/>
            <a:ext cx="8763000" cy="3170099"/>
          </a:xfrm>
          <a:prstGeom prst="rect">
            <a:avLst/>
          </a:prstGeom>
          <a:noFill/>
        </p:spPr>
        <p:txBody>
          <a:bodyPr wrap="square" rtlCol="0">
            <a:spAutoFit/>
          </a:bodyPr>
          <a:lstStyle/>
          <a:p>
            <a:pPr algn="just"/>
            <a:r>
              <a:rPr lang="en-US" altLang="ko-KR" sz="2000" b="1" dirty="0"/>
              <a:t>TG7a Motion to approve TG7a CRG Telco minutes from May to June 2024 </a:t>
            </a:r>
            <a:endParaRPr lang="ko-KR" altLang="ko-KR" sz="2000" b="1" dirty="0"/>
          </a:p>
          <a:p>
            <a:endParaRPr lang="en-US" altLang="ja-JP" sz="2000" dirty="0"/>
          </a:p>
          <a:p>
            <a:pPr lvl="0"/>
            <a:r>
              <a:rPr lang="en-US" altLang="ko-KR" sz="2000" i="1" dirty="0"/>
              <a:t>Motion to approve the TG7a CRG Telco minutes from May to June 2024 in IEEE P802.15-24-360-00-007a</a:t>
            </a:r>
          </a:p>
          <a:p>
            <a:pPr lvl="0"/>
            <a:endParaRPr lang="en-US" altLang="ko-KR" sz="2000" i="1" dirty="0"/>
          </a:p>
          <a:p>
            <a:pPr lvl="0"/>
            <a:endParaRPr lang="en-US" altLang="ko-KR" sz="2000" i="1" dirty="0"/>
          </a:p>
          <a:p>
            <a:r>
              <a:rPr lang="en-US" altLang="ja-JP" sz="2000" dirty="0"/>
              <a:t>Moved By:   Yeong Min Jang</a:t>
            </a:r>
          </a:p>
          <a:p>
            <a:r>
              <a:rPr lang="en-US" altLang="ja-JP" sz="2000" dirty="0"/>
              <a:t>Seconded By:  </a:t>
            </a:r>
            <a:r>
              <a:rPr lang="en-US" altLang="ja-JP" sz="2000" dirty="0" err="1"/>
              <a:t>Sangsung</a:t>
            </a:r>
            <a:r>
              <a:rPr lang="en-US" altLang="ja-JP" sz="2000" dirty="0"/>
              <a:t> Choi</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2344590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#3</a:t>
            </a:r>
            <a:endParaRPr lang="en-US" sz="2400" dirty="0"/>
          </a:p>
        </p:txBody>
      </p:sp>
      <p:sp>
        <p:nvSpPr>
          <p:cNvPr id="8" name="TextBox 7"/>
          <p:cNvSpPr txBox="1"/>
          <p:nvPr/>
        </p:nvSpPr>
        <p:spPr>
          <a:xfrm>
            <a:off x="190498" y="1447800"/>
            <a:ext cx="8763000" cy="3477875"/>
          </a:xfrm>
          <a:prstGeom prst="rect">
            <a:avLst/>
          </a:prstGeom>
          <a:noFill/>
        </p:spPr>
        <p:txBody>
          <a:bodyPr wrap="square" rtlCol="0">
            <a:spAutoFit/>
          </a:bodyPr>
          <a:lstStyle/>
          <a:p>
            <a:pPr algn="just"/>
            <a:r>
              <a:rPr lang="en-US" altLang="ko-KR" sz="2000" b="1" dirty="0"/>
              <a:t>TG7a Motion to approve the 1</a:t>
            </a:r>
            <a:r>
              <a:rPr lang="en-US" altLang="ko-KR" sz="2000" b="1" baseline="30000" dirty="0"/>
              <a:t>st</a:t>
            </a:r>
            <a:r>
              <a:rPr lang="en-US" altLang="ko-KR" sz="2000" b="1" dirty="0"/>
              <a:t> recirculation SA ballot</a:t>
            </a:r>
          </a:p>
          <a:p>
            <a:endParaRPr lang="en-US" altLang="ja-JP" sz="2000" dirty="0"/>
          </a:p>
          <a:p>
            <a:pPr lvl="0"/>
            <a:r>
              <a:rPr lang="en-US" altLang="ko-KR" sz="2000" i="1" dirty="0"/>
              <a:t>Move that the TG7a approve the comment resolutions for the 1</a:t>
            </a:r>
            <a:r>
              <a:rPr lang="en-US" altLang="ko-KR" sz="2000" i="1" baseline="30000" dirty="0"/>
              <a:t>st</a:t>
            </a:r>
            <a:r>
              <a:rPr lang="en-US" altLang="ko-KR" sz="2000" i="1" dirty="0"/>
              <a:t> recirculation SA ballot as described in document IEEE P802.15-24-0361-00-007a </a:t>
            </a:r>
          </a:p>
          <a:p>
            <a:pPr lvl="0"/>
            <a:endParaRPr lang="en-US" altLang="ko-KR" sz="2000" i="1" dirty="0"/>
          </a:p>
          <a:p>
            <a:pPr lvl="0"/>
            <a:endParaRPr lang="en-US" altLang="ko-KR" sz="2000" i="1" dirty="0"/>
          </a:p>
          <a:p>
            <a:pPr lvl="0"/>
            <a:endParaRPr lang="en-US" altLang="ko-KR" sz="2000" i="1" dirty="0"/>
          </a:p>
          <a:p>
            <a:r>
              <a:rPr lang="en-US" altLang="ja-JP" sz="2000" dirty="0"/>
              <a:t>Moved By:   Yeong Min Jang</a:t>
            </a:r>
          </a:p>
          <a:p>
            <a:r>
              <a:rPr lang="en-US" altLang="ja-JP" sz="2000" dirty="0"/>
              <a:t>Seconded By:  </a:t>
            </a:r>
            <a:r>
              <a:rPr lang="en-US" altLang="ja-JP" sz="2000" dirty="0" err="1"/>
              <a:t>Sangsung</a:t>
            </a:r>
            <a:r>
              <a:rPr lang="en-US" altLang="ja-JP" sz="2000" dirty="0"/>
              <a:t> Choi</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4119498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94246"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#4</a:t>
            </a:r>
            <a:endParaRPr lang="en-US" sz="2400" dirty="0"/>
          </a:p>
        </p:txBody>
      </p:sp>
      <p:sp>
        <p:nvSpPr>
          <p:cNvPr id="4" name="TextBox 3"/>
          <p:cNvSpPr txBox="1"/>
          <p:nvPr/>
        </p:nvSpPr>
        <p:spPr>
          <a:xfrm>
            <a:off x="172854" y="1219200"/>
            <a:ext cx="8763000" cy="4770537"/>
          </a:xfrm>
          <a:prstGeom prst="rect">
            <a:avLst/>
          </a:prstGeom>
          <a:noFill/>
        </p:spPr>
        <p:txBody>
          <a:bodyPr wrap="square" rtlCol="0">
            <a:spAutoFit/>
          </a:bodyPr>
          <a:lstStyle/>
          <a:p>
            <a:pPr marL="0" lvl="2" algn="just">
              <a:buClr>
                <a:srgbClr val="00B050"/>
              </a:buClr>
              <a:buSzPct val="100000"/>
            </a:pPr>
            <a:r>
              <a:rPr lang="en-US" altLang="ko-KR" b="1" dirty="0"/>
              <a:t>TG Motion to approve the formation of CRG for the SA recirculation ballot</a:t>
            </a:r>
          </a:p>
          <a:p>
            <a:pPr algn="just">
              <a:buClr>
                <a:srgbClr val="00B050"/>
              </a:buClr>
              <a:buSzPct val="100000"/>
            </a:pPr>
            <a:endParaRPr lang="en-US" altLang="ko-KR" i="1" dirty="0"/>
          </a:p>
          <a:p>
            <a:pPr algn="just">
              <a:buClr>
                <a:srgbClr val="00B050"/>
              </a:buClr>
              <a:buSzPct val="100000"/>
            </a:pPr>
            <a:r>
              <a:rPr lang="en-US" altLang="ko-KR" i="1" dirty="0"/>
              <a:t>Move that 802.15.7a TG approve the formation of a Comment Resolution Group (CRG) for the SA balloting of the P802.15.7a with the following membership: Yeong Min Jang(Chair), </a:t>
            </a:r>
            <a:r>
              <a:rPr lang="en-US" altLang="ko-KR" i="1" dirty="0" err="1"/>
              <a:t>Sangsung</a:t>
            </a:r>
            <a:r>
              <a:rPr lang="en-US" altLang="ko-KR" i="1" dirty="0"/>
              <a:t> Choi, Sang-Kyu Lim, Ryuji Kohno, and </a:t>
            </a:r>
            <a:r>
              <a:rPr lang="en-US" altLang="ko-KR" i="1" dirty="0" err="1"/>
              <a:t>Seongsoon</a:t>
            </a:r>
            <a:r>
              <a:rPr lang="en-US" altLang="ko-KR" i="1" dirty="0"/>
              <a:t> </a:t>
            </a:r>
            <a:r>
              <a:rPr lang="en-US" altLang="ko-KR" i="1" dirty="0" err="1"/>
              <a:t>Joo</a:t>
            </a:r>
            <a:r>
              <a:rPr lang="en-US" altLang="ko-KR"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lgn="just">
              <a:buClr>
                <a:srgbClr val="00B050"/>
              </a:buClr>
              <a:buSzPct val="100000"/>
            </a:pPr>
            <a:endParaRPr lang="en-US" altLang="ko-KR" i="1" dirty="0"/>
          </a:p>
          <a:p>
            <a:pPr>
              <a:buClr>
                <a:srgbClr val="00B050"/>
              </a:buClr>
              <a:buSzPct val="100000"/>
            </a:pPr>
            <a:endParaRPr lang="en-US" sz="1600" dirty="0"/>
          </a:p>
          <a:p>
            <a:r>
              <a:rPr lang="en-US" altLang="ja-JP" sz="1800" dirty="0"/>
              <a:t>Moved By:   Yeong Min Jang</a:t>
            </a:r>
            <a:endParaRPr lang="en-US" altLang="ja-JP" sz="1800" dirty="0">
              <a:solidFill>
                <a:srgbClr val="FF0000"/>
              </a:solidFill>
            </a:endParaRPr>
          </a:p>
          <a:p>
            <a:r>
              <a:rPr lang="en-US" altLang="ja-JP" sz="1800" dirty="0"/>
              <a:t>Seconded By:  </a:t>
            </a:r>
            <a:r>
              <a:rPr lang="en-US" altLang="ja-JP" sz="1800" dirty="0" err="1"/>
              <a:t>Sangsung</a:t>
            </a:r>
            <a:r>
              <a:rPr lang="en-US" altLang="ja-JP" sz="1800" dirty="0"/>
              <a:t> Choi</a:t>
            </a:r>
            <a:endParaRPr lang="en-US" altLang="ja-JP" sz="1800" dirty="0">
              <a:solidFill>
                <a:srgbClr val="FF0000"/>
              </a:solidFill>
            </a:endParaRPr>
          </a:p>
          <a:p>
            <a:endParaRPr lang="en-US" altLang="en-US" i="1" dirty="0"/>
          </a:p>
          <a:p>
            <a:r>
              <a:rPr lang="en-US" altLang="ja-JP" dirty="0"/>
              <a:t>Approved by  unanimous consent</a:t>
            </a:r>
          </a:p>
          <a:p>
            <a:endParaRPr lang="en-US" altLang="ja-JP" dirty="0"/>
          </a:p>
        </p:txBody>
      </p:sp>
    </p:spTree>
    <p:extLst>
      <p:ext uri="{BB962C8B-B14F-4D97-AF65-F5344CB8AC3E}">
        <p14:creationId xmlns:p14="http://schemas.microsoft.com/office/powerpoint/2010/main" val="2167445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#5</a:t>
            </a:r>
            <a:endParaRPr lang="en-US" sz="2400" dirty="0"/>
          </a:p>
        </p:txBody>
      </p:sp>
      <p:sp>
        <p:nvSpPr>
          <p:cNvPr id="4" name="TextBox 3"/>
          <p:cNvSpPr txBox="1"/>
          <p:nvPr/>
        </p:nvSpPr>
        <p:spPr>
          <a:xfrm>
            <a:off x="190498" y="1447800"/>
            <a:ext cx="8763000" cy="3785652"/>
          </a:xfrm>
          <a:prstGeom prst="rect">
            <a:avLst/>
          </a:prstGeom>
          <a:noFill/>
        </p:spPr>
        <p:txBody>
          <a:bodyPr wrap="square" rtlCol="0">
            <a:spAutoFit/>
          </a:bodyPr>
          <a:lstStyle/>
          <a:p>
            <a:pPr marL="0" lvl="3" algn="just"/>
            <a:r>
              <a:rPr lang="en-US" altLang="ko-KR" sz="2000" b="1" dirty="0"/>
              <a:t>TG Motion to start the SA ballot 2</a:t>
            </a:r>
            <a:r>
              <a:rPr lang="en-US" altLang="ko-KR" sz="2000" b="1" baseline="30000" dirty="0"/>
              <a:t>nd</a:t>
            </a:r>
            <a:r>
              <a:rPr lang="en-US" altLang="ko-KR" sz="2000" b="1" dirty="0"/>
              <a:t> recirculation </a:t>
            </a:r>
          </a:p>
          <a:p>
            <a:pPr lvl="0" algn="just"/>
            <a:endParaRPr lang="en-US" altLang="ko-KR" sz="2000" dirty="0"/>
          </a:p>
          <a:p>
            <a:pPr lvl="0" algn="just"/>
            <a:endParaRPr lang="en-US" altLang="ko-KR" sz="2000" dirty="0"/>
          </a:p>
          <a:p>
            <a:pPr lvl="0" algn="just"/>
            <a:r>
              <a:rPr lang="en-US" altLang="ko-KR" sz="2000" i="1" dirty="0"/>
              <a:t>Motion: Move that TG7a formally requests that 802.15 WG start a Standards Association Recirculation Ballot of CA document [15-22-0292-r3] and document P802-15-7a_D8 (as edited in accordance with the instructions in document 15-24-0361-00-007a) pending the completion and inclusion of the edits in the draft.</a:t>
            </a:r>
            <a:endParaRPr lang="en-US" altLang="ko-KR" sz="2000" dirty="0"/>
          </a:p>
          <a:p>
            <a:pPr lvl="0" algn="just"/>
            <a:endParaRPr lang="en-US" altLang="ko-KR" sz="2000" dirty="0"/>
          </a:p>
          <a:p>
            <a:r>
              <a:rPr lang="en-US" altLang="ja-JP" sz="2000" dirty="0"/>
              <a:t>Moved By:   Yeong Min Jang</a:t>
            </a:r>
          </a:p>
          <a:p>
            <a:r>
              <a:rPr lang="en-US" altLang="ja-JP" sz="2000" dirty="0"/>
              <a:t>Seconded By:  </a:t>
            </a:r>
            <a:r>
              <a:rPr lang="en-US" altLang="ja-JP" sz="2000" dirty="0" err="1"/>
              <a:t>Sangsung</a:t>
            </a:r>
            <a:r>
              <a:rPr lang="en-US" altLang="ja-JP" sz="2000" dirty="0"/>
              <a:t> Choi</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1231592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20464</TotalTime>
  <Words>1008</Words>
  <Application>Microsoft Office PowerPoint</Application>
  <PresentationFormat>화면 슬라이드 쇼(4:3)</PresentationFormat>
  <Paragraphs>123</Paragraphs>
  <Slides>13</Slides>
  <Notes>0</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13</vt:i4>
      </vt:variant>
    </vt:vector>
  </HeadingPairs>
  <TitlesOfParts>
    <vt:vector size="20" baseType="lpstr">
      <vt:lpstr>Calibri (Body)</vt:lpstr>
      <vt:lpstr>ＭＳ Ｐゴシック</vt:lpstr>
      <vt:lpstr>Arial</vt:lpstr>
      <vt:lpstr>Calibri</vt:lpstr>
      <vt:lpstr>Times New Roman</vt:lpstr>
      <vt:lpstr>Verdana</vt:lpstr>
      <vt:lpstr>Office Theme</vt:lpstr>
      <vt:lpstr>PowerPoint 프레젠테이션</vt:lpstr>
      <vt:lpstr>PowerPoint 프레젠테이션</vt:lpstr>
      <vt:lpstr>Accomplishment for the meeting</vt:lpstr>
      <vt:lpstr>Accomplishment for the meeting</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Plan for Teleconference Meeting</vt:lpstr>
      <vt:lpstr>Plan for September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1172</cp:revision>
  <cp:lastPrinted>2017-05-07T15:48:38Z</cp:lastPrinted>
  <dcterms:created xsi:type="dcterms:W3CDTF">2010-05-15T17:50:32Z</dcterms:created>
  <dcterms:modified xsi:type="dcterms:W3CDTF">2024-07-18T14:20:44Z</dcterms:modified>
</cp:coreProperties>
</file>