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87" r:id="rId2"/>
    <p:sldId id="290" r:id="rId3"/>
    <p:sldId id="294" r:id="rId4"/>
    <p:sldId id="289" r:id="rId5"/>
    <p:sldId id="299" r:id="rId6"/>
    <p:sldId id="300" r:id="rId7"/>
    <p:sldId id="301" r:id="rId8"/>
    <p:sldId id="303" r:id="rId9"/>
    <p:sldId id="302" r:id="rId10"/>
    <p:sldId id="304" r:id="rId11"/>
    <p:sldId id="305" r:id="rId12"/>
    <p:sldId id="297" r:id="rId13"/>
    <p:sldId id="298" r:id="rId1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15-24-0412-00-0000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77864" y="685800"/>
            <a:ext cx="78485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95969"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July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17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July 2024 Plenary Session</a:t>
            </a:r>
            <a:r>
              <a:rPr lang="en-US" altLang="en-US" sz="1600" dirty="0">
                <a:latin typeface="Times New Roman" panose="02020603050405020304" pitchFamily="18" charset="0"/>
              </a:rPr>
              <a:t>. Interest group access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a:t>
            </a:fld>
            <a:endParaRPr lang="en-US" altLang="en-US"/>
          </a:p>
        </p:txBody>
      </p:sp>
      <p:pic>
        <p:nvPicPr>
          <p:cNvPr id="6" name="Picture 5">
            <a:extLst>
              <a:ext uri="{FF2B5EF4-FFF2-40B4-BE49-F238E27FC236}">
                <a16:creationId xmlns:a16="http://schemas.microsoft.com/office/drawing/2014/main" id="{68CA98A3-563C-1A7A-EA2C-81EDC2A0A095}"/>
              </a:ext>
            </a:extLst>
          </p:cNvPr>
          <p:cNvPicPr>
            <a:picLocks noChangeAspect="1"/>
          </p:cNvPicPr>
          <p:nvPr/>
        </p:nvPicPr>
        <p:blipFill>
          <a:blip r:embed="rId2"/>
          <a:stretch>
            <a:fillRect/>
          </a:stretch>
        </p:blipFill>
        <p:spPr>
          <a:xfrm>
            <a:off x="2041941" y="1527645"/>
            <a:ext cx="5060118" cy="3802710"/>
          </a:xfrm>
          <a:prstGeom prst="rect">
            <a:avLst/>
          </a:prstGeom>
        </p:spPr>
      </p:pic>
    </p:spTree>
    <p:extLst>
      <p:ext uri="{BB962C8B-B14F-4D97-AF65-F5344CB8AC3E}">
        <p14:creationId xmlns:p14="http://schemas.microsoft.com/office/powerpoint/2010/main" val="15921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323A-CA6A-D51C-6494-E7CEE1F4C109}"/>
              </a:ext>
            </a:extLst>
          </p:cNvPr>
          <p:cNvSpPr>
            <a:spLocks noGrp="1"/>
          </p:cNvSpPr>
          <p:nvPr>
            <p:ph type="title"/>
          </p:nvPr>
        </p:nvSpPr>
        <p:spPr/>
        <p:txBody>
          <a:bodyPr/>
          <a:lstStyle/>
          <a:p>
            <a:r>
              <a:rPr lang="en-US" dirty="0"/>
              <a:t>IG Results (outputs)</a:t>
            </a:r>
          </a:p>
        </p:txBody>
      </p:sp>
      <p:sp>
        <p:nvSpPr>
          <p:cNvPr id="3" name="Content Placeholder 2">
            <a:extLst>
              <a:ext uri="{FF2B5EF4-FFF2-40B4-BE49-F238E27FC236}">
                <a16:creationId xmlns:a16="http://schemas.microsoft.com/office/drawing/2014/main" id="{8C1E055A-9ABB-C14A-44FF-F1DD43CA601A}"/>
              </a:ext>
            </a:extLst>
          </p:cNvPr>
          <p:cNvSpPr>
            <a:spLocks noGrp="1"/>
          </p:cNvSpPr>
          <p:nvPr>
            <p:ph idx="1"/>
          </p:nvPr>
        </p:nvSpPr>
        <p:spPr>
          <a:xfrm>
            <a:off x="695969" y="1628800"/>
            <a:ext cx="7827962" cy="4611663"/>
          </a:xfrm>
        </p:spPr>
        <p:txBody>
          <a:bodyPr/>
          <a:lstStyle/>
          <a:p>
            <a:pPr marL="457200" indent="-457200">
              <a:buFont typeface="Arial" panose="020B0604020202020204" pitchFamily="34" charset="0"/>
              <a:buChar char="•"/>
            </a:pPr>
            <a:r>
              <a:rPr lang="en-US" dirty="0"/>
              <a:t>[to be discussed]</a:t>
            </a:r>
          </a:p>
        </p:txBody>
      </p:sp>
      <p:sp>
        <p:nvSpPr>
          <p:cNvPr id="4" name="Slide Number Placeholder 3">
            <a:extLst>
              <a:ext uri="{FF2B5EF4-FFF2-40B4-BE49-F238E27FC236}">
                <a16:creationId xmlns:a16="http://schemas.microsoft.com/office/drawing/2014/main" id="{F2BEEC57-F820-3124-AEC2-4E0696B3D6D0}"/>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spTree>
    <p:extLst>
      <p:ext uri="{BB962C8B-B14F-4D97-AF65-F5344CB8AC3E}">
        <p14:creationId xmlns:p14="http://schemas.microsoft.com/office/powerpoint/2010/main" val="246706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12</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13</a:t>
            </a:fld>
            <a:endParaRPr lang="en-US" altLang="en-US"/>
          </a:p>
        </p:txBody>
      </p:sp>
    </p:spTree>
    <p:extLst>
      <p:ext uri="{BB962C8B-B14F-4D97-AF65-F5344CB8AC3E}">
        <p14:creationId xmlns:p14="http://schemas.microsoft.com/office/powerpoint/2010/main" val="346998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899592" y="685800"/>
            <a:ext cx="7560840" cy="2383160"/>
          </a:xfrm>
        </p:spPr>
        <p:txBody>
          <a:bodyPr>
            <a:normAutofit/>
          </a:bodyPr>
          <a:lstStyle/>
          <a:p>
            <a:r>
              <a:rPr lang="en-US" dirty="0"/>
              <a:t>July 2024 802 Plenary</a:t>
            </a:r>
            <a:br>
              <a:rPr lang="en-US" dirty="0"/>
            </a:br>
            <a:r>
              <a:rPr lang="en-US" dirty="0"/>
              <a:t>Interest Group, Spectrum Channel Access</a:t>
            </a:r>
          </a:p>
        </p:txBody>
      </p:sp>
      <p:pic>
        <p:nvPicPr>
          <p:cNvPr id="5" name="Picture 4">
            <a:extLst>
              <a:ext uri="{FF2B5EF4-FFF2-40B4-BE49-F238E27FC236}">
                <a16:creationId xmlns:a16="http://schemas.microsoft.com/office/drawing/2014/main" id="{E99981CB-E311-92FD-717A-3F208FFB9226}"/>
              </a:ext>
            </a:extLst>
          </p:cNvPr>
          <p:cNvPicPr>
            <a:picLocks noChangeAspect="1"/>
          </p:cNvPicPr>
          <p:nvPr/>
        </p:nvPicPr>
        <p:blipFill>
          <a:blip r:embed="rId2"/>
          <a:stretch>
            <a:fillRect/>
          </a:stretch>
        </p:blipFill>
        <p:spPr>
          <a:xfrm>
            <a:off x="2438215" y="3252659"/>
            <a:ext cx="4267570" cy="3200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Technical Discussion</a:t>
            </a:r>
            <a:endParaRPr lang="en-US" sz="1600" dirty="0"/>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Need to share spectrum </a:t>
            </a:r>
          </a:p>
          <a:p>
            <a:pPr marL="457200" indent="-457200">
              <a:buFont typeface="Arial" panose="020B0604020202020204" pitchFamily="34" charset="0"/>
              <a:buChar char="•"/>
            </a:pPr>
            <a:r>
              <a:rPr lang="en-US" dirty="0"/>
              <a:t>Need to share with uncoordinated, random access </a:t>
            </a:r>
          </a:p>
          <a:p>
            <a:pPr marL="457200" indent="-457200">
              <a:buFont typeface="Arial" panose="020B0604020202020204" pitchFamily="34" charset="0"/>
              <a:buChar char="•"/>
            </a:pPr>
            <a:r>
              <a:rPr lang="en-US" dirty="0"/>
              <a:t>Sharing through coexistence is essential</a:t>
            </a:r>
          </a:p>
          <a:p>
            <a:pPr marL="457200" indent="-457200">
              <a:buFont typeface="Arial" panose="020B0604020202020204" pitchFamily="34" charset="0"/>
              <a:buChar char="•"/>
            </a:pPr>
            <a:r>
              <a:rPr lang="en-US" dirty="0"/>
              <a:t>Need to accommodate reality</a:t>
            </a:r>
          </a:p>
          <a:p>
            <a:pPr marL="457200" indent="-457200">
              <a:buFont typeface="Arial" panose="020B0604020202020204" pitchFamily="34" charset="0"/>
              <a:buChar char="•"/>
            </a:pPr>
            <a:r>
              <a:rPr lang="en-US" b="1" dirty="0"/>
              <a:t>We need a systems view of coexistence to advance beyond avoidance</a:t>
            </a:r>
          </a:p>
          <a:p>
            <a:pPr marL="857250" lvl="1" indent="-457200">
              <a:buFont typeface="Arial" panose="020B0604020202020204" pitchFamily="34" charset="0"/>
              <a:buChar char="•"/>
            </a:pPr>
            <a:r>
              <a:rPr lang="en-US" dirty="0"/>
              <a:t>Greater than a single amendment to a single standard</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Tree>
    <p:extLst>
      <p:ext uri="{BB962C8B-B14F-4D97-AF65-F5344CB8AC3E}">
        <p14:creationId xmlns:p14="http://schemas.microsoft.com/office/powerpoint/2010/main" val="335804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CF16-7547-860E-D042-AB51E633B665}"/>
              </a:ext>
            </a:extLst>
          </p:cNvPr>
          <p:cNvSpPr>
            <a:spLocks noGrp="1"/>
          </p:cNvSpPr>
          <p:nvPr>
            <p:ph type="title"/>
          </p:nvPr>
        </p:nvSpPr>
        <p:spPr>
          <a:xfrm>
            <a:off x="677864" y="685800"/>
            <a:ext cx="7848599" cy="1015008"/>
          </a:xfrm>
        </p:spPr>
        <p:txBody>
          <a:bodyPr/>
          <a:lstStyle/>
          <a:p>
            <a:r>
              <a:rPr lang="en-US" dirty="0"/>
              <a:t>Basis Realities for this IG </a:t>
            </a:r>
            <a:br>
              <a:rPr lang="en-US" dirty="0"/>
            </a:br>
            <a:r>
              <a:rPr lang="en-US" dirty="0"/>
              <a:t>(ground rules)</a:t>
            </a:r>
          </a:p>
        </p:txBody>
      </p:sp>
      <p:sp>
        <p:nvSpPr>
          <p:cNvPr id="3" name="Content Placeholder 2">
            <a:extLst>
              <a:ext uri="{FF2B5EF4-FFF2-40B4-BE49-F238E27FC236}">
                <a16:creationId xmlns:a16="http://schemas.microsoft.com/office/drawing/2014/main" id="{B14C4264-3DA9-A1C6-1C6F-E5FE2ACAD74B}"/>
              </a:ext>
            </a:extLst>
          </p:cNvPr>
          <p:cNvSpPr>
            <a:spLocks noGrp="1"/>
          </p:cNvSpPr>
          <p:nvPr>
            <p:ph idx="1"/>
          </p:nvPr>
        </p:nvSpPr>
        <p:spPr>
          <a:xfrm>
            <a:off x="704478" y="1769665"/>
            <a:ext cx="7827962" cy="4539655"/>
          </a:xfrm>
        </p:spPr>
        <p:txBody>
          <a:bodyPr>
            <a:normAutofit fontScale="85000" lnSpcReduction="20000"/>
          </a:bodyPr>
          <a:lstStyle/>
          <a:p>
            <a:pPr marL="457200" indent="-457200">
              <a:buFont typeface="Arial" panose="020B0604020202020204" pitchFamily="34" charset="0"/>
              <a:buChar char="•"/>
            </a:pPr>
            <a:r>
              <a:rPr lang="en-US" dirty="0"/>
              <a:t>There are many 802 wireless technologies  </a:t>
            </a:r>
          </a:p>
          <a:p>
            <a:pPr marL="857250" lvl="1" indent="-457200">
              <a:buFont typeface="Arial" panose="020B0604020202020204" pitchFamily="34" charset="0"/>
              <a:buChar char="•"/>
            </a:pPr>
            <a:r>
              <a:rPr lang="en-US" dirty="0"/>
              <a:t>All are important</a:t>
            </a:r>
          </a:p>
          <a:p>
            <a:pPr marL="857250" lvl="1" indent="-457200">
              <a:buFont typeface="Arial" panose="020B0604020202020204" pitchFamily="34" charset="0"/>
              <a:buChar char="•"/>
            </a:pPr>
            <a:r>
              <a:rPr lang="en-US" dirty="0"/>
              <a:t>None are more important (in the system view) than others</a:t>
            </a:r>
          </a:p>
          <a:p>
            <a:pPr marL="857250" lvl="1" indent="-457200">
              <a:buFont typeface="Arial" panose="020B0604020202020204" pitchFamily="34" charset="0"/>
              <a:buChar char="•"/>
            </a:pPr>
            <a:r>
              <a:rPr lang="en-US" dirty="0"/>
              <a:t>Diversity of uses is an important metric for spectrum efficiency</a:t>
            </a:r>
          </a:p>
          <a:p>
            <a:pPr marL="857250" lvl="1" indent="-457200">
              <a:buFont typeface="Arial" panose="020B0604020202020204" pitchFamily="34" charset="0"/>
              <a:buChar char="•"/>
            </a:pPr>
            <a:r>
              <a:rPr lang="en-US" dirty="0"/>
              <a:t>Diversity of technologies is a strength of 802</a:t>
            </a:r>
          </a:p>
          <a:p>
            <a:pPr marL="457200" indent="-457200">
              <a:buFont typeface="Arial" panose="020B0604020202020204" pitchFamily="34" charset="0"/>
              <a:buChar char="•"/>
            </a:pPr>
            <a:r>
              <a:rPr lang="en-US" dirty="0"/>
              <a:t>There are other technologies we have to expect</a:t>
            </a:r>
          </a:p>
          <a:p>
            <a:pPr marL="857250" lvl="1" indent="-457200">
              <a:buFont typeface="Arial" panose="020B0604020202020204" pitchFamily="34" charset="0"/>
              <a:buChar char="•"/>
            </a:pPr>
            <a:r>
              <a:rPr lang="en-US" dirty="0"/>
              <a:t>Won’t abide by our rules</a:t>
            </a:r>
          </a:p>
          <a:p>
            <a:pPr marL="857250" lvl="1" indent="-457200">
              <a:buFont typeface="Arial" panose="020B0604020202020204" pitchFamily="34" charset="0"/>
              <a:buChar char="•"/>
            </a:pPr>
            <a:r>
              <a:rPr lang="en-US" dirty="0"/>
              <a:t>Must abide by regulations</a:t>
            </a:r>
          </a:p>
          <a:p>
            <a:pPr marL="457200" indent="-457200">
              <a:buFont typeface="Arial" panose="020B0604020202020204" pitchFamily="34" charset="0"/>
              <a:buChar char="•"/>
            </a:pPr>
            <a:r>
              <a:rPr lang="en-US" dirty="0"/>
              <a:t>802 is not a regulatory body</a:t>
            </a:r>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3D2496E-5BEE-A929-05CC-DED03BE569F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Tree>
    <p:extLst>
      <p:ext uri="{BB962C8B-B14F-4D97-AF65-F5344CB8AC3E}">
        <p14:creationId xmlns:p14="http://schemas.microsoft.com/office/powerpoint/2010/main" val="67832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en-US" dirty="0"/>
              <a:t>Sharing means different things</a:t>
            </a:r>
          </a:p>
          <a:p>
            <a:pPr marL="457200" indent="-457200">
              <a:buFont typeface="Arial" panose="020B0604020202020204" pitchFamily="34" charset="0"/>
              <a:buChar char="•"/>
            </a:pPr>
            <a:r>
              <a:rPr lang="en-US" dirty="0"/>
              <a:t>Avoidance is one tool (part) that is familiar</a:t>
            </a:r>
          </a:p>
          <a:p>
            <a:pPr marL="857250" lvl="1" indent="-457200">
              <a:buFont typeface="Arial" panose="020B0604020202020204" pitchFamily="34" charset="0"/>
              <a:buChar char="•"/>
            </a:pPr>
            <a:r>
              <a:rPr lang="en-US" dirty="0"/>
              <a:t>Separation in time, frequency or geography</a:t>
            </a:r>
          </a:p>
          <a:p>
            <a:pPr marL="857250" lvl="1" indent="-457200">
              <a:buFont typeface="Arial" panose="020B0604020202020204" pitchFamily="34" charset="0"/>
              <a:buChar char="•"/>
            </a:pPr>
            <a:r>
              <a:rPr lang="en-US" dirty="0"/>
              <a:t>Unsustainable </a:t>
            </a:r>
          </a:p>
          <a:p>
            <a:pPr marL="457200" indent="-457200">
              <a:buFont typeface="Arial" panose="020B0604020202020204" pitchFamily="34" charset="0"/>
              <a:buChar char="•"/>
            </a:pPr>
            <a:r>
              <a:rPr lang="en-US" dirty="0"/>
              <a:t>Avoidance isn’t enough nor sustainable</a:t>
            </a:r>
          </a:p>
          <a:p>
            <a:pPr marL="457200" indent="-457200">
              <a:buFont typeface="Arial" panose="020B0604020202020204" pitchFamily="34" charset="0"/>
              <a:buChar char="•"/>
            </a:pPr>
            <a:r>
              <a:rPr lang="en-US" dirty="0"/>
              <a:t>Sharing by enabling mutual successful operation is better</a:t>
            </a:r>
          </a:p>
          <a:p>
            <a:pPr marL="857250" lvl="1" indent="-457200">
              <a:buFont typeface="Arial" panose="020B0604020202020204" pitchFamily="34" charset="0"/>
              <a:buChar char="•"/>
            </a:pPr>
            <a:r>
              <a:rPr lang="en-US" dirty="0"/>
              <a:t>This is a working definition  of sharing by coexistence</a:t>
            </a:r>
          </a:p>
          <a:p>
            <a:pPr marL="457200" indent="-457200">
              <a:buFont typeface="Arial" panose="020B0604020202020204" pitchFamily="34" charset="0"/>
              <a:buChar char="•"/>
            </a:pPr>
            <a:r>
              <a:rPr lang="en-US" dirty="0"/>
              <a:t>Coexistence is complicated – no one methods works always, everywhere, for everyone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spTree>
    <p:extLst>
      <p:ext uri="{BB962C8B-B14F-4D97-AF65-F5344CB8AC3E}">
        <p14:creationId xmlns:p14="http://schemas.microsoft.com/office/powerpoint/2010/main" val="3493676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FE2C-C02D-1B11-AAC7-D417175CE5E2}"/>
              </a:ext>
            </a:extLst>
          </p:cNvPr>
          <p:cNvSpPr>
            <a:spLocks noGrp="1"/>
          </p:cNvSpPr>
          <p:nvPr>
            <p:ph type="title"/>
          </p:nvPr>
        </p:nvSpPr>
        <p:spPr/>
        <p:txBody>
          <a:bodyPr/>
          <a:lstStyle/>
          <a:p>
            <a:r>
              <a:rPr lang="en-US" dirty="0"/>
              <a:t>A Systems View</a:t>
            </a:r>
          </a:p>
        </p:txBody>
      </p:sp>
      <p:sp>
        <p:nvSpPr>
          <p:cNvPr id="3" name="Content Placeholder 2">
            <a:extLst>
              <a:ext uri="{FF2B5EF4-FFF2-40B4-BE49-F238E27FC236}">
                <a16:creationId xmlns:a16="http://schemas.microsoft.com/office/drawing/2014/main" id="{59C3EA41-816E-2954-56D0-2BAF759DDA23}"/>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a:t>There’s a lot of different things using the spectrum</a:t>
            </a:r>
          </a:p>
          <a:p>
            <a:pPr marL="857250" lvl="1" indent="-457200">
              <a:buFont typeface="Arial" panose="020B0604020202020204" pitchFamily="34" charset="0"/>
              <a:buChar char="•"/>
            </a:pPr>
            <a:r>
              <a:rPr lang="en-US" dirty="0"/>
              <a:t>Not all are “family”</a:t>
            </a:r>
          </a:p>
          <a:p>
            <a:pPr marL="457200" indent="-457200">
              <a:buFont typeface="Arial" panose="020B0604020202020204" pitchFamily="34" charset="0"/>
              <a:buChar char="•"/>
            </a:pPr>
            <a:r>
              <a:rPr lang="en-US" dirty="0"/>
              <a:t>There are a lot of different use cases RF environments, driving different (and often dynamic) requirements</a:t>
            </a:r>
          </a:p>
          <a:p>
            <a:pPr marL="457200" indent="-457200">
              <a:buFont typeface="Arial" panose="020B0604020202020204" pitchFamily="34" charset="0"/>
              <a:buChar char="•"/>
            </a:pPr>
            <a:r>
              <a:rPr lang="en-US" dirty="0"/>
              <a:t>There’s a lot of parts that are useful</a:t>
            </a:r>
          </a:p>
          <a:p>
            <a:pPr marL="857250" lvl="1" indent="-457200">
              <a:buFont typeface="Arial" panose="020B0604020202020204" pitchFamily="34" charset="0"/>
              <a:buChar char="•"/>
            </a:pPr>
            <a:r>
              <a:rPr lang="en-US" dirty="0"/>
              <a:t>Some commonality among our standards</a:t>
            </a:r>
          </a:p>
          <a:p>
            <a:pPr marL="857250" lvl="1" indent="-457200">
              <a:buFont typeface="Arial" panose="020B0604020202020204" pitchFamily="34" charset="0"/>
              <a:buChar char="•"/>
            </a:pPr>
            <a:r>
              <a:rPr lang="en-US" dirty="0"/>
              <a:t>Many, many choices (knobs to twiddle)</a:t>
            </a:r>
          </a:p>
          <a:p>
            <a:pPr marL="457200" indent="-457200">
              <a:buFont typeface="Arial" panose="020B0604020202020204" pitchFamily="34" charset="0"/>
              <a:buChar char="•"/>
            </a:pPr>
            <a:r>
              <a:rPr lang="en-US" dirty="0"/>
              <a:t>There are many trade-offs – what works best depends upon what you need to accomplish</a:t>
            </a:r>
          </a:p>
          <a:p>
            <a:pPr marL="457200" indent="-457200">
              <a:buFont typeface="Arial" panose="020B0604020202020204" pitchFamily="34" charset="0"/>
              <a:buChar char="•"/>
            </a:pPr>
            <a:r>
              <a:rPr lang="en-US" dirty="0"/>
              <a:t>A systems view: do what works best for what you are optimizing (optimal assembly of parts – this is dynamic)</a:t>
            </a:r>
          </a:p>
        </p:txBody>
      </p:sp>
      <p:sp>
        <p:nvSpPr>
          <p:cNvPr id="4" name="Slide Number Placeholder 3">
            <a:extLst>
              <a:ext uri="{FF2B5EF4-FFF2-40B4-BE49-F238E27FC236}">
                <a16:creationId xmlns:a16="http://schemas.microsoft.com/office/drawing/2014/main" id="{9A4B0518-484D-AE67-0485-B852D1B80917}"/>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spTree>
    <p:extLst>
      <p:ext uri="{BB962C8B-B14F-4D97-AF65-F5344CB8AC3E}">
        <p14:creationId xmlns:p14="http://schemas.microsoft.com/office/powerpoint/2010/main" val="41875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8F66-C7FB-9544-7041-005030267C90}"/>
              </a:ext>
            </a:extLst>
          </p:cNvPr>
          <p:cNvSpPr>
            <a:spLocks noGrp="1"/>
          </p:cNvSpPr>
          <p:nvPr>
            <p:ph type="title"/>
          </p:nvPr>
        </p:nvSpPr>
        <p:spPr>
          <a:xfrm>
            <a:off x="677864" y="685801"/>
            <a:ext cx="7848599" cy="510952"/>
          </a:xfrm>
        </p:spPr>
        <p:txBody>
          <a:bodyPr/>
          <a:lstStyle/>
          <a:p>
            <a:r>
              <a:rPr lang="en-US" dirty="0"/>
              <a:t>Coexistence isn’t one thing</a:t>
            </a:r>
          </a:p>
        </p:txBody>
      </p:sp>
      <p:sp>
        <p:nvSpPr>
          <p:cNvPr id="3" name="Content Placeholder 2">
            <a:extLst>
              <a:ext uri="{FF2B5EF4-FFF2-40B4-BE49-F238E27FC236}">
                <a16:creationId xmlns:a16="http://schemas.microsoft.com/office/drawing/2014/main" id="{58FD9D1D-8AF0-1E13-7AFF-6CAE758A29A7}"/>
              </a:ext>
            </a:extLst>
          </p:cNvPr>
          <p:cNvSpPr>
            <a:spLocks noGrp="1"/>
          </p:cNvSpPr>
          <p:nvPr>
            <p:ph idx="1"/>
          </p:nvPr>
        </p:nvSpPr>
        <p:spPr/>
        <p:txBody>
          <a:bodyPr/>
          <a:lstStyle/>
          <a:p>
            <a:pPr marL="457200" indent="-457200">
              <a:buFont typeface="Arial" panose="020B0604020202020204" pitchFamily="34" charset="0"/>
              <a:buChar char="•"/>
            </a:pPr>
            <a:r>
              <a:rPr lang="en-US" dirty="0"/>
              <a:t>Channel sensing can be useful</a:t>
            </a:r>
          </a:p>
          <a:p>
            <a:pPr marL="857250" lvl="1" indent="-457200">
              <a:buFont typeface="Arial" panose="020B0604020202020204" pitchFamily="34" charset="0"/>
              <a:buChar char="•"/>
            </a:pPr>
            <a:r>
              <a:rPr lang="en-US" dirty="0"/>
              <a:t>Traditional LBT (listen, decide) can work sometimes</a:t>
            </a:r>
          </a:p>
          <a:p>
            <a:pPr marL="857250" lvl="1" indent="-457200">
              <a:buFont typeface="Arial" panose="020B0604020202020204" pitchFamily="34" charset="0"/>
              <a:buChar char="•"/>
            </a:pPr>
            <a:r>
              <a:rPr lang="en-US" dirty="0"/>
              <a:t>Traditional LBT doesn’t work sometimes</a:t>
            </a:r>
          </a:p>
          <a:p>
            <a:pPr marL="857250" lvl="1" indent="-457200">
              <a:buFont typeface="Arial" panose="020B0604020202020204" pitchFamily="34" charset="0"/>
              <a:buChar char="•"/>
            </a:pPr>
            <a:r>
              <a:rPr lang="en-US" dirty="0"/>
              <a:t>LBT is part of a solution, not a solution</a:t>
            </a:r>
          </a:p>
          <a:p>
            <a:pPr marL="457200" indent="-457200">
              <a:buFont typeface="Arial" panose="020B0604020202020204" pitchFamily="34" charset="0"/>
              <a:buChar char="•"/>
            </a:pPr>
            <a:r>
              <a:rPr lang="en-US" dirty="0"/>
              <a:t>Obvious examples of LBT:</a:t>
            </a:r>
          </a:p>
          <a:p>
            <a:pPr marL="857250" lvl="1" indent="-457200">
              <a:buFont typeface="Arial" panose="020B0604020202020204" pitchFamily="34" charset="0"/>
              <a:buChar char="•"/>
            </a:pPr>
            <a:r>
              <a:rPr lang="en-US" dirty="0"/>
              <a:t>802.11 CSMA-CA (multiple variations)</a:t>
            </a:r>
          </a:p>
          <a:p>
            <a:pPr marL="857250" lvl="1" indent="-457200">
              <a:buFont typeface="Arial" panose="020B0604020202020204" pitchFamily="34" charset="0"/>
              <a:buChar char="•"/>
            </a:pPr>
            <a:r>
              <a:rPr lang="en-US" dirty="0"/>
              <a:t>802.15.4 CSMA-CA (multiple variations)</a:t>
            </a:r>
          </a:p>
          <a:p>
            <a:pPr marL="457200" indent="-457200">
              <a:buFont typeface="Arial" panose="020B0604020202020204" pitchFamily="34" charset="0"/>
              <a:buChar char="•"/>
            </a:pPr>
            <a:r>
              <a:rPr lang="en-US" dirty="0"/>
              <a:t>Need to look at the whole problem</a:t>
            </a:r>
          </a:p>
        </p:txBody>
      </p:sp>
      <p:sp>
        <p:nvSpPr>
          <p:cNvPr id="4" name="Slide Number Placeholder 3">
            <a:extLst>
              <a:ext uri="{FF2B5EF4-FFF2-40B4-BE49-F238E27FC236}">
                <a16:creationId xmlns:a16="http://schemas.microsoft.com/office/drawing/2014/main" id="{01881564-C448-018D-00D3-CDE93E68869B}"/>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spTree>
    <p:extLst>
      <p:ext uri="{BB962C8B-B14F-4D97-AF65-F5344CB8AC3E}">
        <p14:creationId xmlns:p14="http://schemas.microsoft.com/office/powerpoint/2010/main" val="193587997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14748</TotalTime>
  <Words>642</Words>
  <Application>Microsoft Office PowerPoint</Application>
  <PresentationFormat>On-screen Show (4:3)</PresentationFormat>
  <Paragraphs>93</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 Unicode MS</vt:lpstr>
      <vt:lpstr>Arial</vt:lpstr>
      <vt:lpstr>Times New Roman</vt:lpstr>
      <vt:lpstr>Office Theme</vt:lpstr>
      <vt:lpstr>PowerPoint Presentation</vt:lpstr>
      <vt:lpstr>July 2024 802 Plenary Interest Group, Spectrum Channel Access</vt:lpstr>
      <vt:lpstr>Hybrid Meeting</vt:lpstr>
      <vt:lpstr>PowerPoint Presentation</vt:lpstr>
      <vt:lpstr>Opportunity Statement</vt:lpstr>
      <vt:lpstr>Basis Realities for this IG  (ground rules)</vt:lpstr>
      <vt:lpstr>Foundation: Sharing</vt:lpstr>
      <vt:lpstr>A Systems View</vt:lpstr>
      <vt:lpstr>Coexistence isn’t one thing</vt:lpstr>
      <vt:lpstr>Discussion</vt:lpstr>
      <vt:lpstr>IG Results (outputs)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116</cp:revision>
  <cp:lastPrinted>2000-03-07T00:55:37Z</cp:lastPrinted>
  <dcterms:created xsi:type="dcterms:W3CDTF">2016-01-17T22:48:36Z</dcterms:created>
  <dcterms:modified xsi:type="dcterms:W3CDTF">2024-07-18T04:24:26Z</dcterms:modified>
  <cp:category/>
</cp:coreProperties>
</file>