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_rels/slide4.xml.rels" ContentType="application/vnd.openxmlformats-package.relationships+xml"/>
  <Override PartName="/ppt/slides/_rels/slide5.xml.rels" ContentType="application/vnd.openxmlformats-package.relationships+xml"/>
  <Override PartName="/ppt/slides/_rels/slide40.xml.rels" ContentType="application/vnd.openxmlformats-package.relationships+xml"/>
  <Override PartName="/ppt/slides/_rels/slide33.xml.rels" ContentType="application/vnd.openxmlformats-package.relationships+xml"/>
  <Override PartName="/ppt/slides/_rels/slide6.xml.rels" ContentType="application/vnd.openxmlformats-package.relationships+xml"/>
  <Override PartName="/ppt/slides/_rels/slide41.xml.rels" ContentType="application/vnd.openxmlformats-package.relationships+xml"/>
  <Override PartName="/ppt/slides/_rels/slide34.xml.rels" ContentType="application/vnd.openxmlformats-package.relationships+xml"/>
  <Override PartName="/ppt/slides/_rels/slide7.xml.rels" ContentType="application/vnd.openxmlformats-package.relationships+xml"/>
  <Override PartName="/ppt/slides/_rels/slide42.xml.rels" ContentType="application/vnd.openxmlformats-package.relationships+xml"/>
  <Override PartName="/ppt/slides/_rels/slide35.xml.rels" ContentType="application/vnd.openxmlformats-package.relationships+xml"/>
  <Override PartName="/ppt/slides/_rels/slide1.xml.rels" ContentType="application/vnd.openxmlformats-package.relationships+xml"/>
  <Override PartName="/ppt/slides/_rels/slide20.xml.rels" ContentType="application/vnd.openxmlformats-package.relationships+xml"/>
  <Override PartName="/ppt/slides/_rels/slide29.xml.rels" ContentType="application/vnd.openxmlformats-package.relationships+xml"/>
  <Override PartName="/ppt/slides/_rels/slide14.xml.rels" ContentType="application/vnd.openxmlformats-package.relationships+xml"/>
  <Override PartName="/ppt/slides/_rels/slide30.xml.rels" ContentType="application/vnd.openxmlformats-package.relationships+xml"/>
  <Override PartName="/ppt/slides/_rels/slide23.xml.rels" ContentType="application/vnd.openxmlformats-package.relationships+xml"/>
  <Override PartName="/ppt/slides/_rels/slide38.xml.rels" ContentType="application/vnd.openxmlformats-package.relationships+xml"/>
  <Override PartName="/ppt/slides/_rels/slide18.xml.rels" ContentType="application/vnd.openxmlformats-package.relationships+xml"/>
  <Override PartName="/ppt/slides/_rels/slide12.xml.rels" ContentType="application/vnd.openxmlformats-package.relationships+xml"/>
  <Override PartName="/ppt/slides/_rels/slide37.xml.rels" ContentType="application/vnd.openxmlformats-package.relationships+xml"/>
  <Override PartName="/ppt/slides/_rels/slide22.xml.rels" ContentType="application/vnd.openxmlformats-package.relationships+xml"/>
  <Override PartName="/ppt/slides/_rels/slide3.xml.rels" ContentType="application/vnd.openxmlformats-package.relationships+xml"/>
  <Override PartName="/ppt/slides/_rels/slide9.xml.rels" ContentType="application/vnd.openxmlformats-package.relationships+xml"/>
  <Override PartName="/ppt/slides/_rels/slide28.xml.rels" ContentType="application/vnd.openxmlformats-package.relationships+xml"/>
  <Override PartName="/ppt/slides/_rels/slide19.xml.rels" ContentType="application/vnd.openxmlformats-package.relationships+xml"/>
  <Override PartName="/ppt/slides/_rels/slide13.xml.rels" ContentType="application/vnd.openxmlformats-package.relationships+xml"/>
  <Override PartName="/ppt/slides/_rels/slide24.xml.rels" ContentType="application/vnd.openxmlformats-package.relationships+xml"/>
  <Override PartName="/ppt/slides/_rels/slide39.xml.rels" ContentType="application/vnd.openxmlformats-package.relationships+xml"/>
  <Override PartName="/ppt/slides/_rels/slide31.xml.rels" ContentType="application/vnd.openxmlformats-package.relationships+xml"/>
  <Override PartName="/ppt/slides/_rels/slide15.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_rels/slide17.xml.rels" ContentType="application/vnd.openxmlformats-package.relationships+xml"/>
  <Override PartName="/ppt/slides/_rels/slide21.xml.rels" ContentType="application/vnd.openxmlformats-package.relationships+xml"/>
  <Override PartName="/ppt/slides/_rels/slide36.xml.rels" ContentType="application/vnd.openxmlformats-package.relationships+xml"/>
  <Override PartName="/ppt/slides/_rels/slide27.xml.rels" ContentType="application/vnd.openxmlformats-package.relationships+xml"/>
  <Override PartName="/ppt/slides/_rels/slide43.xml.rels" ContentType="application/vnd.openxmlformats-package.relationships+xml"/>
  <Override PartName="/ppt/slides/_rels/slide2.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32.xml.rels" ContentType="application/vnd.openxmlformats-package.relationships+xml"/>
  <Override PartName="/ppt/slides/_rels/slide25.xml.rels" ContentType="application/vnd.openxmlformats-package.relationships+xml"/>
  <Override PartName="/ppt/slides/_rels/slide16.xml.rels" ContentType="application/vnd.openxmlformats-package.relationships+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13.xml" ContentType="application/vnd.openxmlformats-officedocument.presentationml.slide+xml"/>
  <Override PartName="/ppt/slides/slide37.xml" ContentType="application/vnd.openxmlformats-officedocument.presentationml.slide+xml"/>
  <Override PartName="/ppt/slides/slide1.xml" ContentType="application/vnd.openxmlformats-officedocument.presentationml.slide+xml"/>
  <Override PartName="/ppt/slides/slide38.xml" ContentType="application/vnd.openxmlformats-officedocument.presentationml.slide+xml"/>
  <Override PartName="/ppt/slides/slide2.xml" ContentType="application/vnd.openxmlformats-officedocument.presentationml.slide+xml"/>
  <Override PartName="/ppt/slides/slide39.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43.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42.xml" ContentType="application/vnd.openxmlformats-officedocument.presentationml.slide+xml"/>
  <Override PartName="/ppt/slides/slide4.xml" ContentType="application/vnd.openxmlformats-officedocument.presentationml.slide+xml"/>
  <Override PartName="/ppt/slides/slide41.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 name="PlaceHolder 2"/>
          <p:cNvSpPr>
            <a:spLocks noGrp="1"/>
          </p:cNvSpPr>
          <p:nvPr>
            <p:ph/>
          </p:nvPr>
        </p:nvSpPr>
        <p:spPr>
          <a:xfrm>
            <a:off x="457200" y="160452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3"/>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4"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5" name="PlaceHolder 5"/>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1" name="PlaceHolder 2"/>
          <p:cNvSpPr>
            <a:spLocks noGrp="1"/>
          </p:cNvSpPr>
          <p:nvPr>
            <p:ph type="subTitle"/>
          </p:nvPr>
        </p:nvSpPr>
        <p:spPr>
          <a:xfrm>
            <a:off x="457200" y="1604520"/>
            <a:ext cx="822888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3"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5"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6"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0"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1"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 name="PlaceHolder 2"/>
          <p:cNvSpPr>
            <a:spLocks noGrp="1"/>
          </p:cNvSpPr>
          <p:nvPr>
            <p:ph type="subTitle"/>
          </p:nvPr>
        </p:nvSpPr>
        <p:spPr>
          <a:xfrm>
            <a:off x="457200" y="1604520"/>
            <a:ext cx="822888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4"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5"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6" name="PlaceHolder 4"/>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8"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9"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0" name="PlaceHolder 4"/>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2" name="PlaceHolder 2"/>
          <p:cNvSpPr>
            <a:spLocks noGrp="1"/>
          </p:cNvSpPr>
          <p:nvPr>
            <p:ph/>
          </p:nvPr>
        </p:nvSpPr>
        <p:spPr>
          <a:xfrm>
            <a:off x="457200" y="160452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3" name="PlaceHolder 3"/>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5"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7"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8" name="PlaceHolder 5"/>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9"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 name="PlaceHolder 4"/>
          <p:cNvSpPr>
            <a:spLocks noGrp="1"/>
          </p:cNvSpPr>
          <p:nvPr>
            <p:ph/>
          </p:nvPr>
        </p:nvSpPr>
        <p:spPr>
          <a:xfrm>
            <a:off x="467388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 name="PlaceHolder 4"/>
          <p:cNvSpPr>
            <a:spLocks noGrp="1"/>
          </p:cNvSpPr>
          <p:nvPr>
            <p:ph/>
          </p:nvPr>
        </p:nvSpPr>
        <p:spPr>
          <a:xfrm>
            <a:off x="457200" y="3682080"/>
            <a:ext cx="82288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2"/>
          <p:cNvSpPr/>
          <p:nvPr/>
        </p:nvSpPr>
        <p:spPr>
          <a:xfrm>
            <a:off x="3809880" y="396000"/>
            <a:ext cx="4647600" cy="212760"/>
          </a:xfrm>
          <a:prstGeom prst="rect">
            <a:avLst/>
          </a:prstGeom>
          <a:noFill/>
          <a:ln w="0">
            <a:noFill/>
          </a:ln>
        </p:spPr>
        <p:style>
          <a:lnRef idx="0"/>
          <a:fillRef idx="0"/>
          <a:effectRef idx="0"/>
          <a:fontRef idx="minor"/>
        </p:style>
        <p:txBody>
          <a:bodyPr lIns="0" rIns="0" tIns="0" bIns="0" anchor="b">
            <a:spAutoFit/>
          </a:bodyPr>
          <a:p>
            <a:pPr marL="1828800" algn="r">
              <a:lnSpc>
                <a:spcPct val="100000"/>
              </a:lnSpc>
              <a:tabLst>
                <a:tab algn="l" pos="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PGothic"/>
              </a:rPr>
              <a:t>doc: IEEE 802.15-24-0406-00</a:t>
            </a:r>
            <a:endParaRPr b="0" lang="en-US" sz="1400" spc="-1" strike="noStrike">
              <a:solidFill>
                <a:srgbClr val="000000"/>
              </a:solidFill>
              <a:latin typeface="Arial"/>
            </a:endParaRPr>
          </a:p>
        </p:txBody>
      </p:sp>
      <p:sp>
        <p:nvSpPr>
          <p:cNvPr id="1" name="Line 3"/>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2" name="CustomShape 4"/>
          <p:cNvSpPr/>
          <p:nvPr/>
        </p:nvSpPr>
        <p:spPr>
          <a:xfrm>
            <a:off x="685800" y="6475320"/>
            <a:ext cx="1142640" cy="182520"/>
          </a:xfrm>
          <a:prstGeom prst="rect">
            <a:avLst/>
          </a:prstGeom>
          <a:noFill/>
          <a:ln w="0">
            <a:noFill/>
          </a:ln>
        </p:spPr>
        <p:style>
          <a:lnRef idx="0"/>
          <a:fillRef idx="0"/>
          <a:effectRef idx="0"/>
          <a:fontRef idx="minor"/>
        </p:style>
        <p:txBody>
          <a:bodyPr lIns="0" rIns="0" tIns="0" bIns="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DejaVu Sans"/>
              </a:rPr>
              <a:t>Submission</a:t>
            </a:r>
            <a:endParaRPr b="0" lang="en-US" sz="1200" spc="-1" strike="noStrike">
              <a:solidFill>
                <a:srgbClr val="000000"/>
              </a:solidFill>
              <a:latin typeface="Arial"/>
            </a:endParaRPr>
          </a:p>
        </p:txBody>
      </p:sp>
      <p:sp>
        <p:nvSpPr>
          <p:cNvPr id="3" name="Line 5"/>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4" name="CustomShape 7"/>
          <p:cNvSpPr/>
          <p:nvPr/>
        </p:nvSpPr>
        <p:spPr>
          <a:xfrm>
            <a:off x="601200" y="361440"/>
            <a:ext cx="1599480" cy="211680"/>
          </a:xfrm>
          <a:custGeom>
            <a:avLst/>
            <a:gdLst>
              <a:gd name="textAreaLeft" fmla="*/ 0 w 1599480"/>
              <a:gd name="textAreaRight" fmla="*/ 1599840 w 1599480"/>
              <a:gd name="textAreaTop" fmla="*/ 0 h 211680"/>
              <a:gd name="textAreaBottom" fmla="*/ 212040 h 21168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200" spc="-1" strike="noStrike">
                <a:solidFill>
                  <a:srgbClr val="000000"/>
                </a:solidFill>
                <a:latin typeface="Times New Roman"/>
                <a:ea typeface="DejaVu Sans"/>
              </a:rPr>
              <a:t>July 2024</a:t>
            </a:r>
            <a:endParaRPr b="0" lang="en-US" sz="1200" spc="-1" strike="noStrike">
              <a:solidFill>
                <a:srgbClr val="000000"/>
              </a:solidFill>
              <a:latin typeface="Arial"/>
            </a:endParaRPr>
          </a:p>
        </p:txBody>
      </p:sp>
      <p:sp>
        <p:nvSpPr>
          <p:cNvPr id="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3" name="CustomShape 2"/>
          <p:cNvSpPr/>
          <p:nvPr/>
        </p:nvSpPr>
        <p:spPr>
          <a:xfrm>
            <a:off x="3809880" y="396000"/>
            <a:ext cx="4647600" cy="212760"/>
          </a:xfrm>
          <a:prstGeom prst="rect">
            <a:avLst/>
          </a:prstGeom>
          <a:noFill/>
          <a:ln w="0">
            <a:noFill/>
          </a:ln>
        </p:spPr>
        <p:style>
          <a:lnRef idx="0"/>
          <a:fillRef idx="0"/>
          <a:effectRef idx="0"/>
          <a:fontRef idx="minor"/>
        </p:style>
        <p:txBody>
          <a:bodyPr lIns="0" rIns="0" tIns="0" bIns="0" anchor="b">
            <a:spAutoFit/>
          </a:bodyPr>
          <a:p>
            <a:pPr marL="1828800" algn="r">
              <a:lnSpc>
                <a:spcPct val="100000"/>
              </a:lnSpc>
              <a:tabLst>
                <a:tab algn="l" pos="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PGothic"/>
              </a:rPr>
              <a:t>doc: IEEE 802.15-24-0406-00</a:t>
            </a:r>
            <a:endParaRPr b="0" lang="en-US" sz="1400" spc="-1" strike="noStrike">
              <a:solidFill>
                <a:srgbClr val="000000"/>
              </a:solidFill>
              <a:latin typeface="Arial"/>
            </a:endParaRPr>
          </a:p>
        </p:txBody>
      </p:sp>
      <p:sp>
        <p:nvSpPr>
          <p:cNvPr id="44" name="Line 3"/>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45" name="CustomShape 4"/>
          <p:cNvSpPr/>
          <p:nvPr/>
        </p:nvSpPr>
        <p:spPr>
          <a:xfrm>
            <a:off x="685800" y="6475320"/>
            <a:ext cx="1142640" cy="182520"/>
          </a:xfrm>
          <a:prstGeom prst="rect">
            <a:avLst/>
          </a:prstGeom>
          <a:noFill/>
          <a:ln w="0">
            <a:noFill/>
          </a:ln>
        </p:spPr>
        <p:style>
          <a:lnRef idx="0"/>
          <a:fillRef idx="0"/>
          <a:effectRef idx="0"/>
          <a:fontRef idx="minor"/>
        </p:style>
        <p:txBody>
          <a:bodyPr lIns="0" rIns="0" tIns="0" bIns="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DejaVu Sans"/>
              </a:rPr>
              <a:t>Submission</a:t>
            </a:r>
            <a:endParaRPr b="0" lang="en-US" sz="1200" spc="-1" strike="noStrike">
              <a:solidFill>
                <a:srgbClr val="000000"/>
              </a:solidFill>
              <a:latin typeface="Arial"/>
            </a:endParaRPr>
          </a:p>
        </p:txBody>
      </p:sp>
      <p:sp>
        <p:nvSpPr>
          <p:cNvPr id="46" name="Line 5"/>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ndParaRPr>
          </a:p>
        </p:txBody>
      </p:sp>
      <p:sp>
        <p:nvSpPr>
          <p:cNvPr id="47" name="CustomShape 7"/>
          <p:cNvSpPr/>
          <p:nvPr/>
        </p:nvSpPr>
        <p:spPr>
          <a:xfrm>
            <a:off x="601200" y="361440"/>
            <a:ext cx="1599480" cy="211680"/>
          </a:xfrm>
          <a:custGeom>
            <a:avLst/>
            <a:gdLst>
              <a:gd name="textAreaLeft" fmla="*/ 0 w 1599480"/>
              <a:gd name="textAreaRight" fmla="*/ 1599840 w 1599480"/>
              <a:gd name="textAreaTop" fmla="*/ 0 h 211680"/>
              <a:gd name="textAreaBottom" fmla="*/ 212040 h 21168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200" spc="-1" strike="noStrike">
                <a:solidFill>
                  <a:srgbClr val="000000"/>
                </a:solidFill>
                <a:latin typeface="Times New Roman"/>
                <a:ea typeface="DejaVu Sans"/>
              </a:rPr>
              <a:t>July 2024</a:t>
            </a:r>
            <a:endParaRPr b="0" lang="en-US" sz="1200" spc="-1" strike="noStrike">
              <a:solidFill>
                <a:srgbClr val="000000"/>
              </a:solidFill>
              <a:latin typeface="Arial"/>
            </a:endParaRPr>
          </a:p>
        </p:txBody>
      </p:sp>
      <p:sp>
        <p:nvSpPr>
          <p:cNvPr id="4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49"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8.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 Target="slide4.xml"/><Relationship Id="rId2" Type="http://schemas.openxmlformats.org/officeDocument/2006/relationships/slide" Target="slide11.xml"/><Relationship Id="rId3" Type="http://schemas.openxmlformats.org/officeDocument/2006/relationships/slide" Target="slide21.xml"/><Relationship Id="rId4"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8.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8.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 Target="slide28.xml"/><Relationship Id="rId2" Type="http://schemas.openxmlformats.org/officeDocument/2006/relationships/slide" Target="slide33.xml"/><Relationship Id="rId3" Type="http://schemas.openxmlformats.org/officeDocument/2006/relationships/slide" Target="slide38.xml"/><Relationship Id="rId4"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8.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8.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8.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CustomShape 1"/>
          <p:cNvSpPr/>
          <p:nvPr/>
        </p:nvSpPr>
        <p:spPr>
          <a:xfrm>
            <a:off x="685800" y="2130120"/>
            <a:ext cx="7771680" cy="14691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600" spc="-1" strike="noStrike">
                <a:solidFill>
                  <a:srgbClr val="000000"/>
                </a:solidFill>
                <a:latin typeface="Times New Roman"/>
                <a:ea typeface="DejaVu Sans"/>
              </a:rPr>
              <a:t>802.15.4ae and TG9a</a:t>
            </a:r>
            <a:r>
              <a:rPr b="1" lang="en-US" sz="3600" spc="-1" strike="noStrike">
                <a:solidFill>
                  <a:srgbClr val="000000"/>
                </a:solidFill>
                <a:latin typeface="Times New Roman"/>
                <a:ea typeface="DejaVu Sans"/>
              </a:rPr>
              <a:t> Draft PARs to NesCom</a:t>
            </a:r>
            <a:endParaRPr b="0" lang="en-US" sz="3600" spc="-1" strike="noStrike">
              <a:solidFill>
                <a:srgbClr val="000000"/>
              </a:solidFill>
              <a:latin typeface="Arial"/>
            </a:endParaRPr>
          </a:p>
        </p:txBody>
      </p:sp>
      <p:sp>
        <p:nvSpPr>
          <p:cNvPr id="87" name="CustomShape 2"/>
          <p:cNvSpPr/>
          <p:nvPr/>
        </p:nvSpPr>
        <p:spPr>
          <a:xfrm>
            <a:off x="5486400" y="6475320"/>
            <a:ext cx="3123360" cy="182160"/>
          </a:xfrm>
          <a:custGeom>
            <a:avLst/>
            <a:gdLst>
              <a:gd name="textAreaLeft" fmla="*/ 0 w 3123360"/>
              <a:gd name="textAreaRight" fmla="*/ 3123720 w 3123360"/>
              <a:gd name="textAreaTop" fmla="*/ 0 h 182160"/>
              <a:gd name="textAreaBottom" fmla="*/ 182520 h 18216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0" rIns="0" tIns="0" bIns="0" anchor="t">
            <a:spAutoFit/>
          </a:bodyPr>
          <a:p>
            <a:pPr algn="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DejaVu Sans"/>
              </a:rPr>
              <a:t>Tero Kivinen</a:t>
            </a:r>
            <a:endParaRPr b="0" lang="en-US" sz="1200" spc="-1" strike="noStrike">
              <a:solidFill>
                <a:srgbClr val="000000"/>
              </a:solidFill>
              <a:latin typeface="Arial"/>
            </a:endParaRPr>
          </a:p>
        </p:txBody>
      </p:sp>
      <p:sp>
        <p:nvSpPr>
          <p:cNvPr id="88" name="CustomShape 3"/>
          <p:cNvSpPr/>
          <p:nvPr/>
        </p:nvSpPr>
        <p:spPr>
          <a:xfrm>
            <a:off x="4116240" y="6475320"/>
            <a:ext cx="987120" cy="182160"/>
          </a:xfrm>
          <a:custGeom>
            <a:avLst/>
            <a:gdLst>
              <a:gd name="textAreaLeft" fmla="*/ 0 w 987120"/>
              <a:gd name="textAreaRight" fmla="*/ 987480 w 987120"/>
              <a:gd name="textAreaTop" fmla="*/ 0 h 182160"/>
              <a:gd name="textAreaBottom" fmla="*/ 182520 h 182160"/>
            </a:gdLst>
            <a:ahLst/>
            <a:rect l="textAreaLeft" t="textAreaTop" r="textAreaRight" b="textAreaBottom"/>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wrap="none" lIns="0" rIns="0" tIns="0" bIns="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DejaVu Sans"/>
              </a:rPr>
              <a:t>Slide </a:t>
            </a:r>
            <a:fld id="{272A930C-53AD-4DBC-A07F-634EFE0410B8}" type="slidenum">
              <a:rPr b="0" lang="en-US" sz="1200" spc="-1" strike="noStrike">
                <a:solidFill>
                  <a:srgbClr val="000000"/>
                </a:solidFill>
                <a:latin typeface="Times New Roman"/>
                <a:ea typeface="DejaVu Sans"/>
              </a:rPr>
              <a:t>&lt;number&gt;</a:t>
            </a:fld>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TextShape 5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802.1 Comments on 802.15.4ae CSD 1.2.5</a:t>
            </a:r>
            <a:endParaRPr b="0" lang="en-US" sz="2800" spc="-1" strike="noStrike">
              <a:solidFill>
                <a:srgbClr val="000000"/>
              </a:solidFill>
              <a:latin typeface="Arial"/>
            </a:endParaRPr>
          </a:p>
        </p:txBody>
      </p:sp>
      <p:sp>
        <p:nvSpPr>
          <p:cNvPr id="105" name="TextShape 52"/>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47000"/>
          </a:bodyPr>
          <a:p>
            <a:pPr marL="101520" indent="-101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1.2.5:</a:t>
            </a: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1.2.5 Economic Feasibility</a:t>
            </a: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Suggest fixing spellings of “implementation”.</a:t>
            </a: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Are there also operational cost savings as a result of a smaller footprint? If so, consider noting.</a:t>
            </a:r>
            <a:endParaRPr b="0" lang="en-US" sz="3200" spc="-1" strike="noStrike">
              <a:solidFill>
                <a:srgbClr val="000000"/>
              </a:solidFill>
              <a:latin typeface="Arial"/>
            </a:endParaRPr>
          </a:p>
          <a:p>
            <a:pPr marL="101520" indent="-101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r>
              <a:rPr b="1" lang="en-US" sz="3200" spc="-1" strike="noStrike">
                <a:solidFill>
                  <a:srgbClr val="000000"/>
                </a:solidFill>
                <a:latin typeface="Arial"/>
              </a:rPr>
              <a:t>Accepted, used text provided by IEEE 802.3 WG.:</a:t>
            </a: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r>
              <a:rPr b="0" lang="en-US" sz="3200" spc="-1" strike="noStrike">
                <a:solidFill>
                  <a:srgbClr val="6666ff"/>
                </a:solidFill>
                <a:latin typeface="Arial"/>
              </a:rPr>
              <a:t>Ascon provides a smaller footprint than AES for hardware implementations, and it is faster on pure software implementations, thus it allows making lower cost implementations than currently possible. The cost of the implementation should be same in both coordinators and devices, and there is no special installation or operational costs.</a:t>
            </a: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r>
              <a:rPr b="1" lang="en-US" sz="3200" spc="-1" strike="noStrike">
                <a:solidFill>
                  <a:srgbClr val="000000"/>
                </a:solidFill>
                <a:latin typeface="Arial"/>
              </a:rPr>
              <a:t>The operational cost savings from smaller footprint are most likely very small.</a:t>
            </a: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r>
              <a:rPr b="0" lang="en-US" sz="3200" spc="-1" strike="noStrike">
                <a:solidFill>
                  <a:srgbClr val="000000"/>
                </a:solidFill>
                <a:latin typeface="Arial"/>
              </a:rPr>
              <a:t>IEEE 802.3 WG comments to TG4ae</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TextShape 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802.3 Comments on 802.15.4ae PAR 5.4</a:t>
            </a:r>
            <a:endParaRPr b="0" lang="en-US" sz="2800" spc="-1" strike="noStrike">
              <a:solidFill>
                <a:srgbClr val="000000"/>
              </a:solidFill>
              <a:latin typeface="Arial"/>
            </a:endParaRPr>
          </a:p>
        </p:txBody>
      </p:sp>
      <p:sp>
        <p:nvSpPr>
          <p:cNvPr id="108" name="Text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63000"/>
          </a:bodyPr>
          <a:p>
            <a:pPr marL="136080" indent="-1360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PAR 5.4:</a:t>
            </a:r>
            <a:endParaRPr b="0" lang="en-US" sz="3200" spc="-1" strike="noStrike">
              <a:solidFill>
                <a:srgbClr val="000000"/>
              </a:solidFill>
              <a:latin typeface="Arial"/>
            </a:endParaRPr>
          </a:p>
          <a:p>
            <a:pPr lvl="1" marL="272160" indent="-1360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5.4 Does this amendment delete the purpose clause of the base standard, since the “change to purpose” section is stricken out?</a:t>
            </a:r>
            <a:endParaRPr b="0" lang="en-US" sz="3200" spc="-1" strike="noStrike">
              <a:solidFill>
                <a:srgbClr val="000000"/>
              </a:solidFill>
              <a:latin typeface="Arial"/>
            </a:endParaRPr>
          </a:p>
          <a:p>
            <a:pPr marL="136080" indent="-1360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272160" indent="-1360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Several amendments ago we were instructed by IEEE staff to select “This document will not include a purpose clause” when the amendment did not include purpose clause. </a:t>
            </a:r>
            <a:endParaRPr b="0" lang="en-US" sz="3200" spc="-1" strike="noStrike">
              <a:solidFill>
                <a:srgbClr val="000000"/>
              </a:solidFill>
              <a:latin typeface="Arial"/>
            </a:endParaRPr>
          </a:p>
          <a:p>
            <a:pPr lvl="1" marL="272160" indent="-1360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IEEE staff has now clarified that “this document” actually means “base standard” not amendment itself.</a:t>
            </a:r>
            <a:endParaRPr b="0" lang="en-US" sz="3200" spc="-1" strike="noStrike">
              <a:solidFill>
                <a:srgbClr val="000000"/>
              </a:solidFill>
              <a:latin typeface="Arial"/>
            </a:endParaRPr>
          </a:p>
          <a:p>
            <a:pPr lvl="1" marL="272160" indent="-1360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The PAR has been changed to say there is purpose clause and the purpose clause of the base standard is not modified or deleted.</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TextShape 5"/>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802.3 Comments on 802.15.4ae CSD 1.1.2</a:t>
            </a:r>
            <a:endParaRPr b="0" lang="en-US" sz="2800" spc="-1" strike="noStrike">
              <a:solidFill>
                <a:srgbClr val="000000"/>
              </a:solidFill>
              <a:latin typeface="Arial"/>
            </a:endParaRPr>
          </a:p>
        </p:txBody>
      </p:sp>
      <p:sp>
        <p:nvSpPr>
          <p:cNvPr id="110" name="TextShape 6"/>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78000"/>
          </a:bodyPr>
          <a:p>
            <a:pPr marL="168480" indent="-1684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1.1.2:</a:t>
            </a:r>
            <a:endParaRPr b="0" lang="en-US" sz="3200" spc="-1" strike="noStrike">
              <a:solidFill>
                <a:srgbClr val="000000"/>
              </a:solidFill>
              <a:latin typeface="Arial"/>
            </a:endParaRPr>
          </a:p>
          <a:p>
            <a:pPr lvl="1" marL="336960" indent="-1684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1. improve clarity of the response.  Change “Yes.” To “Yes, the definitions will be part of the project.”</a:t>
            </a:r>
            <a:endParaRPr b="0" lang="en-US" sz="3200" spc="-1" strike="noStrike">
              <a:solidFill>
                <a:srgbClr val="000000"/>
              </a:solidFill>
              <a:latin typeface="Arial"/>
            </a:endParaRPr>
          </a:p>
          <a:p>
            <a:pPr marL="168480" indent="-1684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336960" indent="-168480">
              <a:lnSpc>
                <a:spcPct val="100000"/>
              </a:lnSpc>
              <a:spcBef>
                <a:spcPts val="1417"/>
              </a:spcBef>
              <a:buClr>
                <a:srgbClr val="000000"/>
              </a:buClr>
              <a:buSzPct val="45000"/>
              <a:buFont typeface="DejaVu Sans"/>
              <a:buChar char="●"/>
            </a:pPr>
            <a:r>
              <a:rPr b="1" lang="en-US" sz="3200" spc="-1" strike="noStrike">
                <a:solidFill>
                  <a:srgbClr val="000000"/>
                </a:solidFill>
                <a:latin typeface="Arial"/>
              </a:rPr>
              <a:t>Comment Accepted, used proposed text as is:</a:t>
            </a:r>
            <a:endParaRPr b="0" lang="en-US" sz="3200" spc="-1" strike="noStrike">
              <a:solidFill>
                <a:srgbClr val="000000"/>
              </a:solidFill>
              <a:latin typeface="Arial"/>
            </a:endParaRPr>
          </a:p>
          <a:p>
            <a:pPr lvl="1" marL="336960" indent="-16848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336960" indent="-1684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a) The definitions will be part of this project.</a:t>
            </a:r>
            <a:endParaRPr b="0" lang="en-US" sz="3200" spc="-1" strike="noStrike">
              <a:solidFill>
                <a:srgbClr val="000000"/>
              </a:solidFill>
              <a:latin typeface="Arial"/>
            </a:endParaRPr>
          </a:p>
          <a:p>
            <a:pPr lvl="1" marL="336960" indent="-168480">
              <a:lnSpc>
                <a:spcPct val="100000"/>
              </a:lnSpc>
              <a:spcBef>
                <a:spcPts val="1417"/>
              </a:spcBef>
              <a:buClr>
                <a:srgbClr val="000000"/>
              </a:buClr>
              <a:buSzPct val="45000"/>
              <a:buFont typeface="DejaVu Sans"/>
              <a:buChar char="●"/>
            </a:pPr>
            <a:r>
              <a:rPr b="0" lang="en-US" sz="3200" spc="-1" strike="noStrike">
                <a:solidFill>
                  <a:srgbClr val="6666ff"/>
                </a:solidFill>
                <a:latin typeface="Arial"/>
              </a:rPr>
              <a:t>Yes, the definition will be part of the project.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TextShape 9"/>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802.3 Comments on 802.15.4ae CSD 1.1.2</a:t>
            </a:r>
            <a:endParaRPr b="0" lang="en-US" sz="2800" spc="-1" strike="noStrike">
              <a:solidFill>
                <a:srgbClr val="000000"/>
              </a:solidFill>
              <a:latin typeface="Arial"/>
            </a:endParaRPr>
          </a:p>
        </p:txBody>
      </p:sp>
      <p:sp>
        <p:nvSpPr>
          <p:cNvPr id="112" name="TextShape 10"/>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72000"/>
          </a:bodyPr>
          <a:p>
            <a:pPr marL="155520" indent="-155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1.1.2:</a:t>
            </a:r>
            <a:endParaRPr b="0" lang="en-US" sz="3200" spc="-1" strike="noStrike">
              <a:solidFill>
                <a:srgbClr val="000000"/>
              </a:solidFill>
              <a:latin typeface="Arial"/>
            </a:endParaRPr>
          </a:p>
          <a:p>
            <a:pPr lvl="1" marL="311040" indent="-155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2. grammatical error.  Change “No CA </a:t>
            </a:r>
            <a:r>
              <a:rPr b="0" lang="en-US" sz="3200" spc="-1" strike="noStrike">
                <a:solidFill>
                  <a:srgbClr val="000000"/>
                </a:solidFill>
                <a:latin typeface="Arial"/>
              </a:rPr>
              <a:t>document needed...” to “No CA </a:t>
            </a:r>
            <a:r>
              <a:rPr b="0" lang="en-US" sz="3200" spc="-1" strike="noStrike">
                <a:solidFill>
                  <a:srgbClr val="000000"/>
                </a:solidFill>
                <a:latin typeface="Arial"/>
              </a:rPr>
              <a:t>document is needed...”</a:t>
            </a:r>
            <a:endParaRPr b="0" lang="en-US" sz="3200" spc="-1" strike="noStrike">
              <a:solidFill>
                <a:srgbClr val="000000"/>
              </a:solidFill>
              <a:latin typeface="Arial"/>
            </a:endParaRPr>
          </a:p>
          <a:p>
            <a:pPr marL="155520" indent="-155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311040" indent="-155520">
              <a:lnSpc>
                <a:spcPct val="100000"/>
              </a:lnSpc>
              <a:spcBef>
                <a:spcPts val="1417"/>
              </a:spcBef>
              <a:buClr>
                <a:srgbClr val="000000"/>
              </a:buClr>
              <a:buSzPct val="45000"/>
              <a:buFont typeface="DejaVu Sans"/>
              <a:buChar char="●"/>
            </a:pPr>
            <a:r>
              <a:rPr b="1" lang="en-US" sz="3200" spc="-1" strike="noStrike">
                <a:solidFill>
                  <a:srgbClr val="000000"/>
                </a:solidFill>
                <a:latin typeface="Arial"/>
              </a:rPr>
              <a:t>Comment Accepted, used proposed </a:t>
            </a:r>
            <a:r>
              <a:rPr b="1" lang="en-US" sz="3200" spc="-1" strike="noStrike">
                <a:solidFill>
                  <a:srgbClr val="000000"/>
                </a:solidFill>
                <a:latin typeface="Arial"/>
              </a:rPr>
              <a:t>text as is:</a:t>
            </a:r>
            <a:endParaRPr b="0" lang="en-US" sz="3200" spc="-1" strike="noStrike">
              <a:solidFill>
                <a:srgbClr val="000000"/>
              </a:solidFill>
              <a:latin typeface="Arial"/>
            </a:endParaRPr>
          </a:p>
          <a:p>
            <a:pPr lvl="1" marL="311040" indent="-15552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311040" indent="-155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b) If not, explain why the CA document </a:t>
            </a:r>
            <a:r>
              <a:rPr b="0" lang="en-US" sz="3200" spc="-1" strike="noStrike">
                <a:solidFill>
                  <a:srgbClr val="000000"/>
                </a:solidFill>
                <a:latin typeface="Arial"/>
              </a:rPr>
              <a:t>is not applicable.</a:t>
            </a:r>
            <a:endParaRPr b="0" lang="en-US" sz="3200" spc="-1" strike="noStrike">
              <a:solidFill>
                <a:srgbClr val="000000"/>
              </a:solidFill>
              <a:latin typeface="Arial"/>
            </a:endParaRPr>
          </a:p>
          <a:p>
            <a:pPr lvl="1" marL="311040" indent="-155520">
              <a:lnSpc>
                <a:spcPct val="100000"/>
              </a:lnSpc>
              <a:spcBef>
                <a:spcPts val="1417"/>
              </a:spcBef>
              <a:buClr>
                <a:srgbClr val="000000"/>
              </a:buClr>
              <a:buSzPct val="45000"/>
              <a:buFont typeface="DejaVu Sans"/>
              <a:buChar char="●"/>
            </a:pPr>
            <a:r>
              <a:rPr b="0" lang="en-US" sz="3200" spc="-1" strike="noStrike">
                <a:solidFill>
                  <a:srgbClr val="6666ff"/>
                </a:solidFill>
                <a:latin typeface="Arial"/>
              </a:rPr>
              <a:t>No CA document is needed, as this </a:t>
            </a:r>
            <a:r>
              <a:rPr b="0" lang="en-US" sz="3200" spc="-1" strike="noStrike">
                <a:solidFill>
                  <a:srgbClr val="6666ff"/>
                </a:solidFill>
                <a:latin typeface="Arial"/>
              </a:rPr>
              <a:t>amendment only adds new </a:t>
            </a:r>
            <a:r>
              <a:rPr b="0" lang="en-US" sz="3200" spc="-1" strike="noStrike">
                <a:solidFill>
                  <a:srgbClr val="6666ff"/>
                </a:solidFill>
                <a:latin typeface="Arial"/>
              </a:rPr>
              <a:t>cryptographic algorithms to existing </a:t>
            </a:r>
            <a:r>
              <a:rPr b="0" lang="en-US" sz="3200" spc="-1" strike="noStrike">
                <a:solidFill>
                  <a:srgbClr val="6666ff"/>
                </a:solidFill>
                <a:latin typeface="Arial"/>
              </a:rPr>
              <a:t>IEEE Std 802.15.4.</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TextShape 13"/>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802.3 Comments on 802.15.4ae CSD 1.2.1</a:t>
            </a:r>
            <a:endParaRPr b="0" lang="en-US" sz="2800" spc="-1" strike="noStrike">
              <a:solidFill>
                <a:srgbClr val="000000"/>
              </a:solidFill>
              <a:latin typeface="Arial"/>
            </a:endParaRPr>
          </a:p>
        </p:txBody>
      </p:sp>
      <p:sp>
        <p:nvSpPr>
          <p:cNvPr id="114" name="TextShape 14"/>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80000"/>
          </a:bodyPr>
          <a:p>
            <a:pPr marL="172800" indent="-1728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1.2.1:</a:t>
            </a:r>
            <a:endParaRPr b="0" lang="en-US" sz="3200" spc="-1" strike="noStrike">
              <a:solidFill>
                <a:srgbClr val="000000"/>
              </a:solidFill>
              <a:latin typeface="Arial"/>
            </a:endParaRPr>
          </a:p>
          <a:p>
            <a:pPr lvl="1" marL="345600" indent="-1728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1.2.1   There is a asterisk character after “AES-CCM” which may be spurious. If it references a note, the note is missing.</a:t>
            </a:r>
            <a:endParaRPr b="0" lang="en-US" sz="3200" spc="-1" strike="noStrike">
              <a:solidFill>
                <a:srgbClr val="000000"/>
              </a:solidFill>
              <a:latin typeface="Arial"/>
            </a:endParaRPr>
          </a:p>
          <a:p>
            <a:pPr marL="172800" indent="-1728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345600" indent="-1728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The AES-CCM* is the name of the algorithm. The IEEE Std 802.15.4 uses a modified version of the AES-CCM called AES-CCM*. The star is part of the name, and is not a note.</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TextShape 15"/>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802.3 Comments on 802.15.4ae CSD 1.2.1</a:t>
            </a:r>
            <a:endParaRPr b="0" lang="en-US" sz="2800" spc="-1" strike="noStrike">
              <a:solidFill>
                <a:srgbClr val="000000"/>
              </a:solidFill>
              <a:latin typeface="Arial"/>
            </a:endParaRPr>
          </a:p>
        </p:txBody>
      </p:sp>
      <p:sp>
        <p:nvSpPr>
          <p:cNvPr id="116" name="TextShape 16"/>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47000"/>
          </a:bodyPr>
          <a:p>
            <a:pPr marL="101520" indent="-101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1.2.1:</a:t>
            </a: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Also, the second sentence in the first paragraph of the response is confusing to the reader and difficult to parse.  Consider changing it to “Adding the more efficient drop in replacement cipher Ascon-128 and/or Ascon-128a will make more lightweight implementations available.”</a:t>
            </a: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Also, readability in the last sentence of the first paragraph.  Consider changing to “…as the NIST…” or “…as a NIST…”  please clarify in this sentence if there is a group or only one algorithm, etc.</a:t>
            </a:r>
            <a:endParaRPr b="0" lang="en-US" sz="3200" spc="-1" strike="noStrike">
              <a:solidFill>
                <a:srgbClr val="000000"/>
              </a:solidFill>
              <a:latin typeface="Arial"/>
            </a:endParaRPr>
          </a:p>
          <a:p>
            <a:pPr marL="101520" indent="-101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r>
              <a:rPr b="1" lang="en-US" sz="3200" spc="-1" strike="noStrike">
                <a:solidFill>
                  <a:srgbClr val="000000"/>
                </a:solidFill>
                <a:latin typeface="Arial"/>
              </a:rPr>
              <a:t>Comment Accepted, used proposed text as is, clarified Ascon to be family of algorithms selected by NIST.</a:t>
            </a: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r>
              <a:rPr b="0" lang="en-US" sz="3200" spc="-1" strike="noStrike">
                <a:solidFill>
                  <a:srgbClr val="6666ff"/>
                </a:solidFill>
                <a:latin typeface="Arial"/>
              </a:rPr>
              <a:t>IEEE Std 802.15.4 was designed using AES-CCM*. Adding the more efficient drop in replacement cipher Ascon-128 and/or Ascon-128a will make more lightweight implementations available. The Ascon family has been selected as the NIST lightweight cryptographic algorithm, making its use in the future more widespread.</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TextShape 17"/>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802.3 Comments on 802.15.4ae CSD 1.2.2</a:t>
            </a:r>
            <a:endParaRPr b="0" lang="en-US" sz="2800" spc="-1" strike="noStrike">
              <a:solidFill>
                <a:srgbClr val="000000"/>
              </a:solidFill>
              <a:latin typeface="Arial"/>
            </a:endParaRPr>
          </a:p>
        </p:txBody>
      </p:sp>
      <p:sp>
        <p:nvSpPr>
          <p:cNvPr id="118" name="TextShape 18"/>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71000"/>
          </a:bodyPr>
          <a:p>
            <a:pPr marL="153360" indent="-15336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1.2.2:</a:t>
            </a:r>
            <a:endParaRPr b="0" lang="en-US" sz="3200" spc="-1" strike="noStrike">
              <a:solidFill>
                <a:srgbClr val="000000"/>
              </a:solidFill>
              <a:latin typeface="Arial"/>
            </a:endParaRPr>
          </a:p>
          <a:p>
            <a:pPr lvl="1" marL="306720" indent="-153360">
              <a:lnSpc>
                <a:spcPct val="100000"/>
              </a:lnSpc>
              <a:spcBef>
                <a:spcPts val="1417"/>
              </a:spcBef>
              <a:buClr>
                <a:srgbClr val="000000"/>
              </a:buClr>
              <a:buSzPct val="45000"/>
              <a:buFont typeface="DejaVu Sans"/>
              <a:buChar char="●"/>
            </a:pPr>
            <a:r>
              <a:rPr b="0" lang="en-US" sz="3200" spc="-1" strike="noStrike">
                <a:solidFill>
                  <a:srgbClr val="000000"/>
                </a:solidFill>
                <a:latin typeface="Arial"/>
              </a:rPr>
              <a:t>1.2.2   Is this the “no” response from the IEEE 802.1 WG?</a:t>
            </a:r>
            <a:endParaRPr b="0" lang="en-US" sz="3200" spc="-1" strike="noStrike">
              <a:solidFill>
                <a:srgbClr val="000000"/>
              </a:solidFill>
              <a:latin typeface="Arial"/>
            </a:endParaRPr>
          </a:p>
          <a:p>
            <a:pPr marL="153360" indent="-15336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306720" indent="-153360">
              <a:lnSpc>
                <a:spcPct val="100000"/>
              </a:lnSpc>
              <a:spcBef>
                <a:spcPts val="1417"/>
              </a:spcBef>
              <a:buClr>
                <a:srgbClr val="000000"/>
              </a:buClr>
              <a:buSzPct val="45000"/>
              <a:buFont typeface="DejaVu Sans"/>
              <a:buChar char="●"/>
            </a:pPr>
            <a:r>
              <a:rPr b="1" lang="en-US" sz="3200" spc="-1" strike="noStrike">
                <a:solidFill>
                  <a:srgbClr val="000000"/>
                </a:solidFill>
                <a:latin typeface="Arial"/>
              </a:rPr>
              <a:t>Following response was submitted by IEEE 802.1 WG:</a:t>
            </a:r>
            <a:endParaRPr b="0" lang="en-US" sz="3200" spc="-1" strike="noStrike">
              <a:solidFill>
                <a:srgbClr val="000000"/>
              </a:solidFill>
              <a:latin typeface="Arial"/>
            </a:endParaRPr>
          </a:p>
          <a:p>
            <a:pPr lvl="1" marL="306720" indent="-15336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306720" indent="-153360">
              <a:lnSpc>
                <a:spcPct val="100000"/>
              </a:lnSpc>
              <a:spcBef>
                <a:spcPts val="1417"/>
              </a:spcBef>
              <a:buClr>
                <a:srgbClr val="000000"/>
              </a:buClr>
              <a:buSzPct val="45000"/>
              <a:buFont typeface="DejaVu Sans"/>
              <a:buChar char="●"/>
            </a:pPr>
            <a:r>
              <a:rPr b="0" lang="en-US" sz="3200" spc="-1" strike="noStrike">
                <a:solidFill>
                  <a:srgbClr val="6666ff"/>
                </a:solidFill>
                <a:latin typeface="Arial"/>
              </a:rPr>
              <a:t>This project is an amendment to an existing standard for which it has been previously determined that compliance with IEEE Std 802.1Q is not possible. The project will comply with IEEE Std 802 using either local or global MAC addresses.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TextShape 2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802.3 Comments on 802.15.4ae CSD 1.2.3</a:t>
            </a:r>
            <a:endParaRPr b="0" lang="en-US" sz="2800" spc="-1" strike="noStrike">
              <a:solidFill>
                <a:srgbClr val="000000"/>
              </a:solidFill>
              <a:latin typeface="Arial"/>
            </a:endParaRPr>
          </a:p>
        </p:txBody>
      </p:sp>
      <p:sp>
        <p:nvSpPr>
          <p:cNvPr id="120" name="TextShape 22"/>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53000"/>
          </a:bodyPr>
          <a:p>
            <a:pPr marL="114480" indent="-1144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1.2.3:</a:t>
            </a:r>
            <a:endParaRPr b="0" lang="en-US" sz="3200" spc="-1" strike="noStrike">
              <a:solidFill>
                <a:srgbClr val="000000"/>
              </a:solidFill>
              <a:latin typeface="Arial"/>
            </a:endParaRPr>
          </a:p>
          <a:p>
            <a:pPr lvl="1" marL="228960" indent="-1144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1.2.3      Improve readability of the last sentence in the response, as it is difficult to parse.  Change to “Adding Ascon-128 and/or Ascon-128a will allow using the more lightweight cryptographic algorithm and offers functionality not available in AES (like hashing and key material extraction) that supports more use cases than AES.”</a:t>
            </a:r>
            <a:endParaRPr b="0" lang="en-US" sz="3200" spc="-1" strike="noStrike">
              <a:solidFill>
                <a:srgbClr val="000000"/>
              </a:solidFill>
              <a:latin typeface="Arial"/>
            </a:endParaRPr>
          </a:p>
          <a:p>
            <a:pPr marL="114480" indent="-1144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228960" indent="-114480">
              <a:lnSpc>
                <a:spcPct val="100000"/>
              </a:lnSpc>
              <a:spcBef>
                <a:spcPts val="1417"/>
              </a:spcBef>
              <a:buClr>
                <a:srgbClr val="000000"/>
              </a:buClr>
              <a:buSzPct val="45000"/>
              <a:buFont typeface="DejaVu Sans"/>
              <a:buChar char="●"/>
            </a:pPr>
            <a:r>
              <a:rPr b="1" lang="en-US" sz="3200" spc="-1" strike="noStrike">
                <a:solidFill>
                  <a:srgbClr val="000000"/>
                </a:solidFill>
                <a:latin typeface="Arial"/>
              </a:rPr>
              <a:t>Comment Accepted, but used text proposed by IEEE 802.1 WG:</a:t>
            </a:r>
            <a:endParaRPr b="0" lang="en-US" sz="3200" spc="-1" strike="noStrike">
              <a:solidFill>
                <a:srgbClr val="000000"/>
              </a:solidFill>
              <a:latin typeface="Arial"/>
            </a:endParaRPr>
          </a:p>
          <a:p>
            <a:pPr lvl="1" marL="228960" indent="-11448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228960" indent="-114480">
              <a:lnSpc>
                <a:spcPct val="100000"/>
              </a:lnSpc>
              <a:spcBef>
                <a:spcPts val="1417"/>
              </a:spcBef>
              <a:buClr>
                <a:srgbClr val="000000"/>
              </a:buClr>
              <a:buSzPct val="45000"/>
              <a:buFont typeface="DejaVu Sans"/>
              <a:buChar char="●"/>
            </a:pPr>
            <a:r>
              <a:rPr b="0" lang="en-US" sz="3200" spc="-1" strike="noStrike">
                <a:solidFill>
                  <a:srgbClr val="6666ff"/>
                </a:solidFill>
                <a:latin typeface="Arial"/>
              </a:rPr>
              <a:t>IEEE Std 802.15.4 was developed to address the needs of IoT networks and is used in those areas. Adding Ascon-128 and/or Ascon-128a to the standard will allow devices to use more lightweight cryptographic algorithms. Ascon-128 and Ascon-128a offer functionality not available in AES, like hashing and key material extraction, so it can be used in more cases than AES.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TextShape 23"/>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802.3 Comments on 802.15.4ae CSD 1.2.4</a:t>
            </a:r>
            <a:endParaRPr b="0" lang="en-US" sz="2800" spc="-1" strike="noStrike">
              <a:solidFill>
                <a:srgbClr val="000000"/>
              </a:solidFill>
              <a:latin typeface="Arial"/>
            </a:endParaRPr>
          </a:p>
        </p:txBody>
      </p:sp>
      <p:sp>
        <p:nvSpPr>
          <p:cNvPr id="122" name="TextShape 24"/>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75000"/>
          </a:bodyPr>
          <a:p>
            <a:pPr marL="162000" indent="-1620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1.2.4:</a:t>
            </a:r>
            <a:endParaRPr b="0" lang="en-US" sz="3200" spc="-1" strike="noStrike">
              <a:solidFill>
                <a:srgbClr val="000000"/>
              </a:solidFill>
              <a:latin typeface="Arial"/>
            </a:endParaRPr>
          </a:p>
          <a:p>
            <a:pPr lvl="1" marL="324000" indent="-1620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1.2.4    Typo.  Change “competetion" to “competition”</a:t>
            </a:r>
            <a:endParaRPr b="0" lang="en-US" sz="3200" spc="-1" strike="noStrike">
              <a:solidFill>
                <a:srgbClr val="000000"/>
              </a:solidFill>
              <a:latin typeface="Arial"/>
            </a:endParaRPr>
          </a:p>
          <a:p>
            <a:pPr marL="162000" indent="-1620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324000" indent="-162000">
              <a:lnSpc>
                <a:spcPct val="100000"/>
              </a:lnSpc>
              <a:spcBef>
                <a:spcPts val="1417"/>
              </a:spcBef>
              <a:buClr>
                <a:srgbClr val="000000"/>
              </a:buClr>
              <a:buSzPct val="45000"/>
              <a:buFont typeface="DejaVu Sans"/>
              <a:buChar char="●"/>
            </a:pPr>
            <a:r>
              <a:rPr b="1" lang="en-US" sz="3200" spc="-1" strike="noStrike">
                <a:solidFill>
                  <a:srgbClr val="000000"/>
                </a:solidFill>
                <a:latin typeface="Arial"/>
              </a:rPr>
              <a:t>Accepted.</a:t>
            </a:r>
            <a:endParaRPr b="0" lang="en-US" sz="3200" spc="-1" strike="noStrike">
              <a:solidFill>
                <a:srgbClr val="000000"/>
              </a:solidFill>
              <a:latin typeface="Arial"/>
            </a:endParaRPr>
          </a:p>
          <a:p>
            <a:pPr lvl="1" marL="324000" indent="-16200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324000" indent="-162000">
              <a:lnSpc>
                <a:spcPct val="100000"/>
              </a:lnSpc>
              <a:spcBef>
                <a:spcPts val="1417"/>
              </a:spcBef>
              <a:buClr>
                <a:srgbClr val="000000"/>
              </a:buClr>
              <a:buSzPct val="45000"/>
              <a:buFont typeface="DejaVu Sans"/>
              <a:buChar char="●"/>
            </a:pPr>
            <a:r>
              <a:rPr b="0" lang="en-US" sz="3200" spc="-1" strike="noStrike">
                <a:solidFill>
                  <a:srgbClr val="6666ff"/>
                </a:solidFill>
                <a:latin typeface="Arial"/>
              </a:rPr>
              <a:t>Ascon was announced as winner of the NISTs lightweight cryptographic standard competition. During the competition it received a large number of third party reviews, and verifications.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TextShape 1"/>
          <p:cNvSpPr/>
          <p:nvPr/>
        </p:nvSpPr>
        <p:spPr>
          <a:xfrm>
            <a:off x="457200" y="68616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802.15.4ae</a:t>
            </a:r>
            <a:r>
              <a:rPr b="1" lang="en-US" sz="2800" spc="-1" strike="noStrike">
                <a:solidFill>
                  <a:srgbClr val="000000"/>
                </a:solidFill>
                <a:latin typeface="Arial"/>
              </a:rPr>
              <a:t> Draft PAR to NesCom</a:t>
            </a:r>
            <a:endParaRPr b="0" lang="en-US" sz="2800" spc="-1" strike="noStrike">
              <a:solidFill>
                <a:srgbClr val="000000"/>
              </a:solidFill>
              <a:latin typeface="Arial"/>
            </a:endParaRPr>
          </a:p>
        </p:txBody>
      </p:sp>
      <p:sp>
        <p:nvSpPr>
          <p:cNvPr id="90" name="TextShape 2"/>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90000"/>
          </a:bodyPr>
          <a:p>
            <a:pPr marL="194400" indent="-1944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Comments were received from </a:t>
            </a:r>
            <a:endParaRPr b="0" lang="en-US" sz="3200" spc="-1" strike="noStrike">
              <a:solidFill>
                <a:srgbClr val="000000"/>
              </a:solidFill>
              <a:latin typeface="Arial"/>
            </a:endParaRPr>
          </a:p>
          <a:p>
            <a:pPr lvl="1" marL="388800" indent="-194400">
              <a:lnSpc>
                <a:spcPct val="100000"/>
              </a:lnSpc>
              <a:spcBef>
                <a:spcPts val="1134"/>
              </a:spcBef>
              <a:buClr>
                <a:srgbClr val="000000"/>
              </a:buClr>
              <a:buSzPct val="45000"/>
              <a:buFont typeface="DejaVu Sans"/>
              <a:buChar char="●"/>
            </a:pPr>
            <a:r>
              <a:rPr b="0" lang="en-US" sz="2800" spc="-1" strike="noStrike">
                <a:solidFill>
                  <a:srgbClr val="000000"/>
                </a:solidFill>
                <a:latin typeface="Arial"/>
              </a:rPr>
              <a:t>802.1, Responses start </a:t>
            </a:r>
            <a:r>
              <a:rPr b="0" lang="en-US" sz="2800" spc="-1" strike="noStrike" u="sng">
                <a:solidFill>
                  <a:srgbClr val="3333ff"/>
                </a:solidFill>
                <a:uFillTx/>
                <a:latin typeface="Arial"/>
                <a:hlinkClick r:id="rId1" action="ppaction://hlinksldjump"/>
              </a:rPr>
              <a:t>#Slide 4</a:t>
            </a:r>
            <a:endParaRPr b="0" lang="en-US" sz="2800" spc="-1" strike="noStrike">
              <a:solidFill>
                <a:srgbClr val="000000"/>
              </a:solidFill>
              <a:latin typeface="Arial"/>
            </a:endParaRPr>
          </a:p>
          <a:p>
            <a:pPr lvl="1" marL="388800" indent="-194400">
              <a:lnSpc>
                <a:spcPct val="100000"/>
              </a:lnSpc>
              <a:spcBef>
                <a:spcPts val="1134"/>
              </a:spcBef>
              <a:buClr>
                <a:srgbClr val="000000"/>
              </a:buClr>
              <a:buSzPct val="45000"/>
              <a:buFont typeface="DejaVu Sans"/>
              <a:buChar char="●"/>
            </a:pPr>
            <a:r>
              <a:rPr b="0" lang="en-US" sz="2800" spc="-1" strike="noStrike">
                <a:solidFill>
                  <a:srgbClr val="000000"/>
                </a:solidFill>
                <a:latin typeface="Arial"/>
                <a:ea typeface="Noto Sans CJK SC"/>
              </a:rPr>
              <a:t>802.3, </a:t>
            </a:r>
            <a:r>
              <a:rPr b="0" lang="en-US" sz="2800" spc="-1" strike="noStrike">
                <a:solidFill>
                  <a:srgbClr val="000000"/>
                </a:solidFill>
                <a:latin typeface="Arial"/>
              </a:rPr>
              <a:t>Responses start </a:t>
            </a:r>
            <a:r>
              <a:rPr b="0" lang="en-US" sz="2800" spc="-1" strike="noStrike" u="sng">
                <a:solidFill>
                  <a:srgbClr val="3333ff"/>
                </a:solidFill>
                <a:uFillTx/>
                <a:latin typeface="Arial"/>
                <a:hlinkClick r:id="rId2" action="ppaction://hlinksldjump"/>
              </a:rPr>
              <a:t>#Slide 11</a:t>
            </a:r>
            <a:endParaRPr b="0" lang="en-US" sz="2800" spc="-1" strike="noStrike">
              <a:solidFill>
                <a:srgbClr val="000000"/>
              </a:solidFill>
              <a:latin typeface="Arial"/>
            </a:endParaRPr>
          </a:p>
          <a:p>
            <a:pPr lvl="1" marL="388800" indent="-194400">
              <a:lnSpc>
                <a:spcPct val="100000"/>
              </a:lnSpc>
              <a:spcBef>
                <a:spcPts val="1134"/>
              </a:spcBef>
              <a:buClr>
                <a:srgbClr val="000000"/>
              </a:buClr>
              <a:buSzPct val="45000"/>
              <a:buFont typeface="DejaVu Sans"/>
              <a:buChar char="●"/>
            </a:pPr>
            <a:r>
              <a:rPr b="0" lang="en-US" sz="2800" spc="-1" strike="noStrike">
                <a:solidFill>
                  <a:srgbClr val="000000"/>
                </a:solidFill>
                <a:latin typeface="Arial"/>
                <a:ea typeface="Noto Sans CJK SC"/>
              </a:rPr>
              <a:t>802.11, </a:t>
            </a:r>
            <a:r>
              <a:rPr b="0" lang="en-US" sz="2800" spc="-1" strike="noStrike">
                <a:solidFill>
                  <a:srgbClr val="000000"/>
                </a:solidFill>
                <a:latin typeface="Arial"/>
              </a:rPr>
              <a:t>Responses start </a:t>
            </a:r>
            <a:r>
              <a:rPr b="0" lang="en-US" sz="2800" spc="-1" strike="noStrike" u="sng">
                <a:solidFill>
                  <a:srgbClr val="3333ff"/>
                </a:solidFill>
                <a:uFillTx/>
                <a:latin typeface="Arial"/>
                <a:hlinkClick r:id="rId3" action="ppaction://hlinksldjump"/>
              </a:rPr>
              <a:t>#Slide 21</a:t>
            </a:r>
            <a:endParaRPr b="0" lang="en-US" sz="2800" spc="-1" strike="noStrike">
              <a:solidFill>
                <a:srgbClr val="000000"/>
              </a:solidFill>
              <a:latin typeface="Arial"/>
            </a:endParaRPr>
          </a:p>
          <a:p>
            <a:pPr marL="194400" indent="-1944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Responses to comments were circulated Wednesday afternoon and contained in Doc # 15-24-0382-02 along with the revised draft PAR (15-24-0267-02) and revised CSD (15-24-0268-02</a:t>
            </a:r>
            <a:r>
              <a:rPr b="0" lang="en-US" sz="3200" spc="-1" strike="noStrike">
                <a:solidFill>
                  <a:srgbClr val="000000"/>
                </a:solidFill>
                <a:latin typeface="Arial"/>
              </a:rPr>
              <a: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TextShape 25"/>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802.3 Comments on 802.15.4ae CSD 1.2.5</a:t>
            </a:r>
            <a:endParaRPr b="0" lang="en-US" sz="2800" spc="-1" strike="noStrike">
              <a:solidFill>
                <a:srgbClr val="000000"/>
              </a:solidFill>
              <a:latin typeface="Arial"/>
            </a:endParaRPr>
          </a:p>
        </p:txBody>
      </p:sp>
      <p:sp>
        <p:nvSpPr>
          <p:cNvPr id="124" name="TextShape 26"/>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61000"/>
          </a:bodyPr>
          <a:p>
            <a:pPr marL="131760" indent="-13176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1.2.5:</a:t>
            </a:r>
            <a:endParaRPr b="0" lang="en-US" sz="3200" spc="-1" strike="noStrike">
              <a:solidFill>
                <a:srgbClr val="000000"/>
              </a:solidFill>
              <a:latin typeface="Arial"/>
            </a:endParaRPr>
          </a:p>
          <a:p>
            <a:pPr lvl="1" marL="263520" indent="-131760">
              <a:lnSpc>
                <a:spcPct val="100000"/>
              </a:lnSpc>
              <a:spcBef>
                <a:spcPts val="1417"/>
              </a:spcBef>
              <a:buClr>
                <a:srgbClr val="000000"/>
              </a:buClr>
              <a:buSzPct val="45000"/>
              <a:buFont typeface="DejaVu Sans"/>
              <a:buChar char="●"/>
            </a:pPr>
            <a:r>
              <a:rPr b="0" lang="en-US" sz="3200" spc="-1" strike="noStrike">
                <a:solidFill>
                  <a:srgbClr val="000000"/>
                </a:solidFill>
                <a:latin typeface="Arial"/>
              </a:rPr>
              <a:t>1.2.5   Change “cheaper” to “lower cost”.  Change “impementations” to “implementations”</a:t>
            </a:r>
            <a:endParaRPr b="0" lang="en-US" sz="3200" spc="-1" strike="noStrike">
              <a:solidFill>
                <a:srgbClr val="000000"/>
              </a:solidFill>
              <a:latin typeface="Arial"/>
            </a:endParaRPr>
          </a:p>
          <a:p>
            <a:pPr marL="131760" indent="-13176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263520" indent="-131760">
              <a:lnSpc>
                <a:spcPct val="100000"/>
              </a:lnSpc>
              <a:spcBef>
                <a:spcPts val="1417"/>
              </a:spcBef>
              <a:buClr>
                <a:srgbClr val="000000"/>
              </a:buClr>
              <a:buSzPct val="45000"/>
              <a:buFont typeface="DejaVu Sans"/>
              <a:buChar char="●"/>
            </a:pPr>
            <a:r>
              <a:rPr b="1" lang="en-US" sz="3200" spc="-1" strike="noStrike">
                <a:solidFill>
                  <a:srgbClr val="000000"/>
                </a:solidFill>
                <a:latin typeface="Arial"/>
              </a:rPr>
              <a:t>Accepted.</a:t>
            </a:r>
            <a:endParaRPr b="0" lang="en-US" sz="3200" spc="-1" strike="noStrike">
              <a:solidFill>
                <a:srgbClr val="000000"/>
              </a:solidFill>
              <a:latin typeface="Arial"/>
            </a:endParaRPr>
          </a:p>
          <a:p>
            <a:pPr lvl="1" marL="263520" indent="-13176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263520" indent="-131760">
              <a:lnSpc>
                <a:spcPct val="100000"/>
              </a:lnSpc>
              <a:spcBef>
                <a:spcPts val="1417"/>
              </a:spcBef>
              <a:buClr>
                <a:srgbClr val="000000"/>
              </a:buClr>
              <a:buSzPct val="45000"/>
              <a:buFont typeface="DejaVu Sans"/>
              <a:buChar char="●"/>
            </a:pPr>
            <a:r>
              <a:rPr b="0" lang="en-US" sz="3200" spc="-1" strike="noStrike">
                <a:solidFill>
                  <a:srgbClr val="6666ff"/>
                </a:solidFill>
                <a:latin typeface="Arial"/>
              </a:rPr>
              <a:t>Ascon provides a smaller footprint than AES for hardware implementations, and it is faster on pure software implementations, thus it allows making lower cost implementations than currently possible. The cost of the implementation should be same in both coordinators and devices, and there is no special installation or operational costs.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r>
              <a:rPr b="0" lang="en-US" sz="3200" spc="-1" strike="noStrike">
                <a:solidFill>
                  <a:srgbClr val="000000"/>
                </a:solidFill>
                <a:latin typeface="Arial"/>
              </a:rPr>
              <a:t>IEEE 802.11 WG comments to TG4ae</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TextShape 27"/>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802.11 Comments on 802.15.4ae PAR 5.2.b</a:t>
            </a:r>
            <a:endParaRPr b="0" lang="en-US" sz="2800" spc="-1" strike="noStrike">
              <a:solidFill>
                <a:srgbClr val="000000"/>
              </a:solidFill>
              <a:latin typeface="Arial"/>
            </a:endParaRPr>
          </a:p>
        </p:txBody>
      </p:sp>
      <p:sp>
        <p:nvSpPr>
          <p:cNvPr id="127" name="TextShape 28"/>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75000"/>
          </a:bodyPr>
          <a:p>
            <a:pPr marL="162000" indent="-1620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PAR 5.2.b:</a:t>
            </a:r>
            <a:endParaRPr b="0" lang="en-US" sz="3200" spc="-1" strike="noStrike">
              <a:solidFill>
                <a:srgbClr val="000000"/>
              </a:solidFill>
              <a:latin typeface="Arial"/>
            </a:endParaRPr>
          </a:p>
          <a:p>
            <a:pPr lvl="1" marL="324000" indent="-1620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5.2b Make a complete Sentence: -- Change to “This amendment adds the Ascon-128 and Ascon-128a cryptographic algorithms to the IEEE Std 802.15.4.”</a:t>
            </a:r>
            <a:endParaRPr b="0" lang="en-US" sz="3200" spc="-1" strike="noStrike">
              <a:solidFill>
                <a:srgbClr val="000000"/>
              </a:solidFill>
              <a:latin typeface="Arial"/>
            </a:endParaRPr>
          </a:p>
          <a:p>
            <a:pPr marL="162000" indent="-1620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324000" indent="-162000">
              <a:lnSpc>
                <a:spcPct val="100000"/>
              </a:lnSpc>
              <a:spcBef>
                <a:spcPts val="1417"/>
              </a:spcBef>
              <a:buClr>
                <a:srgbClr val="000000"/>
              </a:buClr>
              <a:buSzPct val="45000"/>
              <a:buFont typeface="DejaVu Sans"/>
              <a:buChar char="●"/>
            </a:pPr>
            <a:r>
              <a:rPr b="1" lang="en-US" sz="3200" spc="-1" strike="noStrike">
                <a:solidFill>
                  <a:srgbClr val="000000"/>
                </a:solidFill>
                <a:latin typeface="Arial"/>
              </a:rPr>
              <a:t>Comment Accepted, used proposed text as is.</a:t>
            </a:r>
            <a:endParaRPr b="0" lang="en-US" sz="3200" spc="-1" strike="noStrike">
              <a:solidFill>
                <a:srgbClr val="000000"/>
              </a:solidFill>
              <a:latin typeface="Arial"/>
            </a:endParaRPr>
          </a:p>
          <a:p>
            <a:pPr lvl="1" marL="324000" indent="-16200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324000" indent="-1620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This amendment adds the Ascon-128 and Ascon-128a cryptographic algorithms to the IEEE Std 802.15.4.</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TextShape 29"/>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802.11 Comments on 802.15.4ae PAR 5.5</a:t>
            </a:r>
            <a:endParaRPr b="0" lang="en-US" sz="2800" spc="-1" strike="noStrike">
              <a:solidFill>
                <a:srgbClr val="000000"/>
              </a:solidFill>
              <a:latin typeface="Arial"/>
            </a:endParaRPr>
          </a:p>
        </p:txBody>
      </p:sp>
      <p:sp>
        <p:nvSpPr>
          <p:cNvPr id="129" name="TextShape 30"/>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42000"/>
          </a:bodyPr>
          <a:p>
            <a:pPr marL="90720" indent="-907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PAR 5.5:</a:t>
            </a:r>
            <a:endParaRPr b="0" lang="en-US" sz="3200" spc="-1" strike="noStrike">
              <a:solidFill>
                <a:srgbClr val="000000"/>
              </a:solidFill>
              <a:latin typeface="Arial"/>
            </a:endParaRPr>
          </a:p>
          <a:p>
            <a:pPr lvl="1" marL="181440" indent="-907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5.5 Why is Ascon needed?  Just because NIST selected it, why did it need to be added.  Clarify the Need.</a:t>
            </a:r>
            <a:endParaRPr b="0" lang="en-US" sz="3200" spc="-1" strike="noStrike">
              <a:solidFill>
                <a:srgbClr val="000000"/>
              </a:solidFill>
              <a:latin typeface="Arial"/>
            </a:endParaRPr>
          </a:p>
          <a:p>
            <a:pPr lvl="1" marL="181440" indent="-907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8.1 Move the comment for 5.5 to 5.5 as it a better explanation for Why.</a:t>
            </a:r>
            <a:endParaRPr b="0" lang="en-US" sz="3200" spc="-1" strike="noStrike">
              <a:solidFill>
                <a:srgbClr val="000000"/>
              </a:solidFill>
              <a:latin typeface="Arial"/>
            </a:endParaRPr>
          </a:p>
          <a:p>
            <a:pPr lvl="1" marL="181440" indent="-907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a:t>
            </a:r>
            <a:r>
              <a:rPr b="0" lang="en-US" sz="3200" spc="-1" strike="noStrike">
                <a:solidFill>
                  <a:srgbClr val="000000"/>
                </a:solidFill>
                <a:latin typeface="Arial"/>
              </a:rPr>
              <a:t>5.5 Ascon provides functions like hashing and extracting key material, which are not provided by AES. These functions are not currently used by IEEE Std 802.15.4, but key management protocols defined in IEEE Std 802.15.9 need such functions and providing one algorithm that supports encryption, authentication, hashing, and key material extraction allows more lightweight implementations in the future.”</a:t>
            </a:r>
            <a:endParaRPr b="0" lang="en-US" sz="3200" spc="-1" strike="noStrike">
              <a:solidFill>
                <a:srgbClr val="000000"/>
              </a:solidFill>
              <a:latin typeface="Arial"/>
            </a:endParaRPr>
          </a:p>
          <a:p>
            <a:pPr lvl="1" marL="181440" indent="-907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alternatively: “IEEE Std 802.15.4 is widely used in IoT applications. Use of the Ascon-128 and Ascon128a lightweight cryptographic algorithms enables 802.15.4 devices to support even more demanding IoT applications. “</a:t>
            </a:r>
            <a:endParaRPr b="0" lang="en-US" sz="3200" spc="-1" strike="noStrike">
              <a:solidFill>
                <a:srgbClr val="000000"/>
              </a:solidFill>
              <a:latin typeface="Arial"/>
            </a:endParaRPr>
          </a:p>
          <a:p>
            <a:pPr marL="90720" indent="-907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181440" indent="-90720">
              <a:lnSpc>
                <a:spcPct val="100000"/>
              </a:lnSpc>
              <a:spcBef>
                <a:spcPts val="1417"/>
              </a:spcBef>
              <a:buClr>
                <a:srgbClr val="000000"/>
              </a:buClr>
              <a:buSzPct val="45000"/>
              <a:buFont typeface="DejaVu Sans"/>
              <a:buChar char="●"/>
            </a:pPr>
            <a:r>
              <a:rPr b="1" lang="en-US" sz="3200" spc="-1" strike="noStrike">
                <a:solidFill>
                  <a:srgbClr val="000000"/>
                </a:solidFill>
                <a:latin typeface="Arial"/>
              </a:rPr>
              <a:t>Comment Accepted, used alternate text as is.</a:t>
            </a:r>
            <a:endParaRPr b="0" lang="en-US" sz="3200" spc="-1" strike="noStrike">
              <a:solidFill>
                <a:srgbClr val="000000"/>
              </a:solidFill>
              <a:latin typeface="Arial"/>
            </a:endParaRPr>
          </a:p>
          <a:p>
            <a:pPr lvl="1" marL="181440" indent="-9072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181440" indent="-90720">
              <a:lnSpc>
                <a:spcPct val="100000"/>
              </a:lnSpc>
              <a:spcBef>
                <a:spcPts val="1417"/>
              </a:spcBef>
              <a:buClr>
                <a:srgbClr val="000000"/>
              </a:buClr>
              <a:buSzPct val="45000"/>
              <a:buFont typeface="DejaVu Sans"/>
              <a:buChar char="●"/>
            </a:pPr>
            <a:r>
              <a:rPr b="1" lang="en-US" sz="3200" spc="-1" strike="noStrike">
                <a:solidFill>
                  <a:srgbClr val="000000"/>
                </a:solidFill>
                <a:latin typeface="Arial"/>
              </a:rPr>
              <a:t>5.5 Need for the Project:</a:t>
            </a:r>
            <a:r>
              <a:rPr b="0" lang="en-US" sz="3200" spc="-1" strike="noStrike">
                <a:solidFill>
                  <a:srgbClr val="000000"/>
                </a:solidFill>
                <a:latin typeface="Arial"/>
              </a:rPr>
              <a:t> IEEE Std 802.15.4 is widely used in IoT applications. Use of the Ascon-128 and Ascon-128a lightweight cryptographic algorithms enables 802.15.4 devices to support even more demanding IoT applications.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TextShape 3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802.11 Comments on 802.15.4ae PAR</a:t>
            </a:r>
            <a:endParaRPr b="0" lang="en-US" sz="2800" spc="-1" strike="noStrike">
              <a:solidFill>
                <a:srgbClr val="000000"/>
              </a:solidFill>
              <a:latin typeface="Arial"/>
            </a:endParaRPr>
          </a:p>
        </p:txBody>
      </p:sp>
      <p:sp>
        <p:nvSpPr>
          <p:cNvPr id="131" name="TextShape 32"/>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87000"/>
          </a:bodyPr>
          <a:p>
            <a:pPr marL="187920" indent="-1879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Question is this trying to support 802.15.9?</a:t>
            </a:r>
            <a:endParaRPr b="0" lang="en-US" sz="3200" spc="-1" strike="noStrike">
              <a:solidFill>
                <a:srgbClr val="000000"/>
              </a:solidFill>
              <a:latin typeface="Arial"/>
            </a:endParaRPr>
          </a:p>
          <a:p>
            <a:pPr marL="187920" indent="-1879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375840" indent="-1879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This project adds Ascon to IEEE Std 802.15.4.</a:t>
            </a:r>
            <a:endParaRPr b="0" lang="en-US" sz="3200" spc="-1" strike="noStrike">
              <a:solidFill>
                <a:srgbClr val="000000"/>
              </a:solidFill>
              <a:latin typeface="Arial"/>
            </a:endParaRPr>
          </a:p>
          <a:p>
            <a:pPr lvl="1" marL="375840" indent="-1879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IEEE Std 802.15.9 reuses key management protocols (KMPs) defined elsewhere. The decision to define how Ascon is used in any of the IEEE Std 802.15.9 KMPs happens in those other standardization bodies defining those KMPs.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TextShape 33"/>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802.11 Comments on 802.15.4ae PAR 8.1/5.2.b</a:t>
            </a:r>
            <a:endParaRPr b="0" lang="en-US" sz="2800" spc="-1" strike="noStrike">
              <a:solidFill>
                <a:srgbClr val="000000"/>
              </a:solidFill>
              <a:latin typeface="Arial"/>
            </a:endParaRPr>
          </a:p>
        </p:txBody>
      </p:sp>
      <p:sp>
        <p:nvSpPr>
          <p:cNvPr id="133" name="TextShape 34"/>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42000"/>
          </a:bodyPr>
          <a:p>
            <a:pPr marL="90720" indent="-907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PAR 8.1 for 5.2.b:</a:t>
            </a:r>
            <a:endParaRPr b="0" lang="en-US" sz="3200" spc="-1" strike="noStrike">
              <a:solidFill>
                <a:srgbClr val="000000"/>
              </a:solidFill>
              <a:latin typeface="Arial"/>
            </a:endParaRPr>
          </a:p>
          <a:p>
            <a:pPr lvl="1" marL="181440" indent="-907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8.1 first comment for #5.2 – “Ascon-128/Ascon-128a” should be “Ascon-128 and Ascon-128a”.  And change “had been selected” to “has been selected”</a:t>
            </a:r>
            <a:endParaRPr b="0" lang="en-US" sz="3200" spc="-1" strike="noStrike">
              <a:solidFill>
                <a:srgbClr val="000000"/>
              </a:solidFill>
              <a:latin typeface="Arial"/>
            </a:endParaRPr>
          </a:p>
          <a:p>
            <a:pPr lvl="1" marL="181440" indent="-907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Also at the end of the sentence : “allowing it to be a drop in “ change to “allowing an Ascon algorithm to be a drop-in”</a:t>
            </a:r>
            <a:endParaRPr b="0" lang="en-US" sz="3200" spc="-1" strike="noStrike">
              <a:solidFill>
                <a:srgbClr val="000000"/>
              </a:solidFill>
              <a:latin typeface="Arial"/>
            </a:endParaRPr>
          </a:p>
          <a:p>
            <a:pPr lvl="1" marL="181440" indent="-907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Whether your move the comment 5.5 to section 5.5 or not, 802.15.9 should be fully identified in 8.1.</a:t>
            </a:r>
            <a:endParaRPr b="0" lang="en-US" sz="3200" spc="-1" strike="noStrike">
              <a:solidFill>
                <a:srgbClr val="000000"/>
              </a:solidFill>
              <a:latin typeface="Arial"/>
            </a:endParaRPr>
          </a:p>
          <a:p>
            <a:pPr marL="90720" indent="-907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181440" indent="-90720">
              <a:lnSpc>
                <a:spcPct val="100000"/>
              </a:lnSpc>
              <a:spcBef>
                <a:spcPts val="1417"/>
              </a:spcBef>
              <a:buClr>
                <a:srgbClr val="000000"/>
              </a:buClr>
              <a:buSzPct val="45000"/>
              <a:buFont typeface="DejaVu Sans"/>
              <a:buChar char="●"/>
            </a:pPr>
            <a:r>
              <a:rPr b="1" lang="en-US" sz="3200" spc="-1" strike="noStrike">
                <a:solidFill>
                  <a:srgbClr val="000000"/>
                </a:solidFill>
                <a:latin typeface="Arial"/>
              </a:rPr>
              <a:t>Comment Accepted, used proposed text as is.</a:t>
            </a:r>
            <a:endParaRPr b="0" lang="en-US" sz="3200" spc="-1" strike="noStrike">
              <a:solidFill>
                <a:srgbClr val="000000"/>
              </a:solidFill>
              <a:latin typeface="Arial"/>
            </a:endParaRPr>
          </a:p>
          <a:p>
            <a:pPr lvl="1" marL="181440" indent="-9072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181440" indent="-907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5.2.b Ascon-128 and Ascon-128a: Ascon is a family of lightweight authenticated ciphers that has been selected by US National Institute of Standards and Technology (NIST) for future standardization of the lightweight cryptography. Ascon provides the same Authenticated Encryption with Associated Data (AEAD) functionality as Advanced Encryption Standard (AES), allowing an Ascon algorithm to be a drop-in.</a:t>
            </a:r>
            <a:endParaRPr b="0" lang="en-US" sz="3200" spc="-1" strike="noStrike">
              <a:solidFill>
                <a:srgbClr val="000000"/>
              </a:solidFill>
              <a:latin typeface="Arial"/>
            </a:endParaRPr>
          </a:p>
          <a:p>
            <a:pPr lvl="1" marL="181440" indent="-9072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181440" indent="-907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IEEE Std 802.15.9: IEEE Standard for Transport of Key Management Protocol (KMP) Datagrams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TextShape 35"/>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802.11 Comments on 802.15.4ae CSD 1.2.1</a:t>
            </a:r>
            <a:endParaRPr b="0" lang="en-US" sz="2800" spc="-1" strike="noStrike">
              <a:solidFill>
                <a:srgbClr val="000000"/>
              </a:solidFill>
              <a:latin typeface="Arial"/>
            </a:endParaRPr>
          </a:p>
        </p:txBody>
      </p:sp>
      <p:sp>
        <p:nvSpPr>
          <p:cNvPr id="135" name="TextShape 36"/>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46000"/>
          </a:bodyPr>
          <a:p>
            <a:pPr marL="99360" indent="-9936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1.2.1:</a:t>
            </a:r>
            <a:endParaRPr b="0" lang="en-US" sz="3200" spc="-1" strike="noStrike">
              <a:solidFill>
                <a:srgbClr val="000000"/>
              </a:solidFill>
              <a:latin typeface="Arial"/>
            </a:endParaRPr>
          </a:p>
          <a:p>
            <a:pPr lvl="1" marL="198720" indent="-9936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1.2.1 the two paragraphs are sentence fragments.  Rewrite with better grammar to complete the sentences.</a:t>
            </a:r>
            <a:endParaRPr b="0" lang="en-US" sz="3200" spc="-1" strike="noStrike">
              <a:solidFill>
                <a:srgbClr val="000000"/>
              </a:solidFill>
              <a:latin typeface="Arial"/>
            </a:endParaRPr>
          </a:p>
          <a:p>
            <a:pPr marL="99360" indent="-9936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198720" indent="-99360">
              <a:lnSpc>
                <a:spcPct val="100000"/>
              </a:lnSpc>
              <a:spcBef>
                <a:spcPts val="1417"/>
              </a:spcBef>
              <a:buClr>
                <a:srgbClr val="000000"/>
              </a:buClr>
              <a:buSzPct val="45000"/>
              <a:buFont typeface="DejaVu Sans"/>
              <a:buChar char="●"/>
            </a:pPr>
            <a:r>
              <a:rPr b="1" lang="en-US" sz="3200" spc="-1" strike="noStrike">
                <a:solidFill>
                  <a:srgbClr val="000000"/>
                </a:solidFill>
                <a:latin typeface="Arial"/>
              </a:rPr>
              <a:t>Modified based on comments from IEEE 802.1 WG and IEEE 802.3 WG:</a:t>
            </a:r>
            <a:endParaRPr b="0" lang="en-US" sz="3200" spc="-1" strike="noStrike">
              <a:solidFill>
                <a:srgbClr val="000000"/>
              </a:solidFill>
              <a:latin typeface="Arial"/>
            </a:endParaRPr>
          </a:p>
          <a:p>
            <a:pPr lvl="1" marL="198720" indent="-9936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198720" indent="-99360">
              <a:lnSpc>
                <a:spcPct val="100000"/>
              </a:lnSpc>
              <a:spcBef>
                <a:spcPts val="1417"/>
              </a:spcBef>
              <a:buClr>
                <a:srgbClr val="000000"/>
              </a:buClr>
              <a:buSzPct val="45000"/>
              <a:buFont typeface="DejaVu Sans"/>
              <a:buChar char="●"/>
            </a:pPr>
            <a:r>
              <a:rPr b="0" lang="en-US" sz="3200" spc="-1" strike="noStrike">
                <a:solidFill>
                  <a:srgbClr val="6666ff"/>
                </a:solidFill>
                <a:latin typeface="Arial"/>
              </a:rPr>
              <a:t>IEEE Std 802.15.4 was designed using AES-CCM*. Adding the more efficient drop in replacement cipher Ascon-128 and/or Ascon-128a will make more lightweight implementations available. The Ascon family has been selected as the NIST lightweight cryptographic algorithm, making its use in the future more widespread.</a:t>
            </a:r>
            <a:endParaRPr b="0" lang="en-US" sz="3200" spc="-1" strike="noStrike">
              <a:solidFill>
                <a:srgbClr val="000000"/>
              </a:solidFill>
              <a:latin typeface="Arial"/>
            </a:endParaRPr>
          </a:p>
          <a:p>
            <a:pPr lvl="1" marL="198720" indent="-9936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198720" indent="-99360">
              <a:lnSpc>
                <a:spcPct val="100000"/>
              </a:lnSpc>
              <a:spcBef>
                <a:spcPts val="1417"/>
              </a:spcBef>
              <a:buClr>
                <a:srgbClr val="000000"/>
              </a:buClr>
              <a:buSzPct val="45000"/>
              <a:buFont typeface="DejaVu Sans"/>
              <a:buChar char="●"/>
            </a:pPr>
            <a:r>
              <a:rPr b="0" lang="en-US" sz="3200" spc="-1" strike="noStrike">
                <a:solidFill>
                  <a:srgbClr val="6666ff"/>
                </a:solidFill>
                <a:latin typeface="Arial"/>
              </a:rPr>
              <a:t>There are many silicon and system vendors already producing devices and systems using IEEE Std 802.15.4 for use in IoT applications. This includes consumer electronics, mobile devices, building automation, medical applications, SmartGrid and Smart Community applications, industrial control, etc., and therefore has a very large end user community.</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TextShape 37"/>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802.11 Comments on 802.15.4ae CSD</a:t>
            </a:r>
            <a:endParaRPr b="0" lang="en-US" sz="2800" spc="-1" strike="noStrike">
              <a:solidFill>
                <a:srgbClr val="000000"/>
              </a:solidFill>
              <a:latin typeface="Arial"/>
            </a:endParaRPr>
          </a:p>
        </p:txBody>
      </p:sp>
      <p:sp>
        <p:nvSpPr>
          <p:cNvPr id="137" name="TextShape 38"/>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47000"/>
          </a:bodyPr>
          <a:p>
            <a:pPr marL="101520" indent="-101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a:t>
            </a: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 Expand first use of acronyms – AES, NIST, AEAD, etc..</a:t>
            </a:r>
            <a:endParaRPr b="0" lang="en-US" sz="3200" spc="-1" strike="noStrike">
              <a:solidFill>
                <a:srgbClr val="000000"/>
              </a:solidFill>
              <a:latin typeface="Arial"/>
            </a:endParaRPr>
          </a:p>
          <a:p>
            <a:pPr marL="101520" indent="-101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r>
              <a:rPr b="1" lang="en-US" sz="3200" spc="-1" strike="noStrike">
                <a:solidFill>
                  <a:srgbClr val="000000"/>
                </a:solidFill>
                <a:latin typeface="Arial"/>
              </a:rPr>
              <a:t>Expanded following acronyms:</a:t>
            </a: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AES-CCM* → advanced encryption standard extension of counter mode encryption and cipher block chaining message authentication code (AES-CCM*)</a:t>
            </a: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NIST → US National Institute of Standards and Technology (NIST)</a:t>
            </a: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IoT → Internet of Things (IoT)</a:t>
            </a: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AEAD → authenticated encryption with associated data (AEAD)</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r>
              <a:rPr b="0" lang="en-US" sz="3200" spc="-1" strike="noStrike">
                <a:solidFill>
                  <a:srgbClr val="000000"/>
                </a:solidFill>
                <a:latin typeface="Arial"/>
              </a:rPr>
              <a:t>IEEE 802.1 WG comments to TG9a</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TextShape 65"/>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802.1 Comments on 802.15.9a CSD 1.2.1</a:t>
            </a:r>
            <a:endParaRPr b="0" lang="en-US" sz="2800" spc="-1" strike="noStrike">
              <a:solidFill>
                <a:srgbClr val="000000"/>
              </a:solidFill>
              <a:latin typeface="Arial"/>
            </a:endParaRPr>
          </a:p>
        </p:txBody>
      </p:sp>
      <p:sp>
        <p:nvSpPr>
          <p:cNvPr id="140" name="TextShape 66"/>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33000"/>
          </a:bodyPr>
          <a:p>
            <a:pPr marL="71280" indent="-712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1.2.1:</a:t>
            </a:r>
            <a:endParaRPr b="0" lang="en-US" sz="3200" spc="-1" strike="noStrike">
              <a:solidFill>
                <a:srgbClr val="000000"/>
              </a:solidFill>
              <a:latin typeface="Arial"/>
            </a:endParaRPr>
          </a:p>
          <a:p>
            <a:pPr lvl="1" marL="142560" indent="-712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1.2.1 b) Broad Market Potential</a:t>
            </a:r>
            <a:endParaRPr b="0" lang="en-US" sz="3200" spc="-1" strike="noStrike">
              <a:solidFill>
                <a:srgbClr val="000000"/>
              </a:solidFill>
              <a:latin typeface="Arial"/>
            </a:endParaRPr>
          </a:p>
          <a:p>
            <a:pPr lvl="1" marL="142560" indent="-712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Consider revising to:</a:t>
            </a:r>
            <a:endParaRPr b="0" lang="en-US" sz="3200" spc="-1" strike="noStrike">
              <a:solidFill>
                <a:srgbClr val="000000"/>
              </a:solidFill>
              <a:latin typeface="Arial"/>
            </a:endParaRPr>
          </a:p>
          <a:p>
            <a:pPr lvl="2" marL="213840" indent="-712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IEEE Std 802.15.9 was designed to include multiple key management protocols, so different environments could select a suitable key management protocol for their use case. One of the challenges with existing KMPs is that all of them use messages that require fragmentation in a typical IEEE 802.15.4 PHY. EDHOC has a mode of operation where each message is less than 50 bytes, meaning it does not need fragmentation.</a:t>
            </a:r>
            <a:endParaRPr b="0" lang="en-US" sz="3200" spc="-1" strike="noStrike">
              <a:solidFill>
                <a:srgbClr val="000000"/>
              </a:solidFill>
              <a:latin typeface="Arial"/>
            </a:endParaRPr>
          </a:p>
          <a:p>
            <a:pPr lvl="2" marL="213840" indent="-712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There are multiple silicon and system vendors producing devices and systems using IEEE Std 802.15.4 in combination with IEEE Std 802.15.9 for use in IoT applications. This includes consumer electronics, mobile devices, building automation, medical applications, SmartGrid and Smart Community applications, industrial control, etc., and therefore has a very large end user community.</a:t>
            </a:r>
            <a:endParaRPr b="0" lang="en-US" sz="3200" spc="-1" strike="noStrike">
              <a:solidFill>
                <a:srgbClr val="000000"/>
              </a:solidFill>
              <a:latin typeface="Arial"/>
            </a:endParaRPr>
          </a:p>
          <a:p>
            <a:pPr marL="71280" indent="-712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142560" indent="-71280">
              <a:lnSpc>
                <a:spcPct val="100000"/>
              </a:lnSpc>
              <a:spcBef>
                <a:spcPts val="1417"/>
              </a:spcBef>
              <a:buClr>
                <a:srgbClr val="000000"/>
              </a:buClr>
              <a:buSzPct val="45000"/>
              <a:buFont typeface="DejaVu Sans"/>
              <a:buChar char="●"/>
            </a:pPr>
            <a:r>
              <a:rPr b="1" lang="en-US" sz="3200" spc="-1" strike="noStrike">
                <a:solidFill>
                  <a:srgbClr val="000000"/>
                </a:solidFill>
                <a:latin typeface="Arial"/>
              </a:rPr>
              <a:t>Comment Accepted, combined changes with modifications from IEEE 802.11 WG.</a:t>
            </a:r>
            <a:endParaRPr b="0" lang="en-US" sz="3200" spc="-1" strike="noStrike">
              <a:solidFill>
                <a:srgbClr val="000000"/>
              </a:solidFill>
              <a:latin typeface="Arial"/>
            </a:endParaRPr>
          </a:p>
          <a:p>
            <a:pPr lvl="1" marL="142560" indent="-7128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142560" indent="-71280">
              <a:lnSpc>
                <a:spcPct val="100000"/>
              </a:lnSpc>
              <a:spcBef>
                <a:spcPts val="1417"/>
              </a:spcBef>
              <a:buClr>
                <a:srgbClr val="000000"/>
              </a:buClr>
              <a:buSzPct val="45000"/>
              <a:buFont typeface="DejaVu Sans"/>
              <a:buChar char="●"/>
            </a:pPr>
            <a:r>
              <a:rPr b="0" lang="en-US" sz="3200" spc="-1" strike="noStrike">
                <a:solidFill>
                  <a:srgbClr val="6666ff"/>
                </a:solidFill>
                <a:latin typeface="Arial"/>
              </a:rPr>
              <a:t>IEEE Std 802.15.9 was designed to include multiple key management protocols (KMP), so different environments could select a suitable KMP for their use case. One of the challenges with existing KMPs is that all of them use messages that require fragmentation in typical IEEE 802.15.4 PHY. EDHOC has a mode of operation where each message is less than 50 bytes, meaning it does not need fragmentation.</a:t>
            </a:r>
            <a:endParaRPr b="0" lang="en-US" sz="3200" spc="-1" strike="noStrike">
              <a:solidFill>
                <a:srgbClr val="000000"/>
              </a:solidFill>
              <a:latin typeface="Arial"/>
            </a:endParaRPr>
          </a:p>
          <a:p>
            <a:pPr lvl="1" marL="142560" indent="-7128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142560" indent="-71280">
              <a:lnSpc>
                <a:spcPct val="100000"/>
              </a:lnSpc>
              <a:spcBef>
                <a:spcPts val="1417"/>
              </a:spcBef>
              <a:buClr>
                <a:srgbClr val="000000"/>
              </a:buClr>
              <a:buSzPct val="45000"/>
              <a:buFont typeface="DejaVu Sans"/>
              <a:buChar char="●"/>
            </a:pPr>
            <a:r>
              <a:rPr b="0" lang="en-US" sz="3200" spc="-1" strike="noStrike">
                <a:solidFill>
                  <a:srgbClr val="6666ff"/>
                </a:solidFill>
                <a:latin typeface="Arial"/>
              </a:rPr>
              <a:t>There are multiple silicon and system vendors producing devices and systems using IEEE Std 802.15.4 in combination with IEEE Std 802.15.9 for use in IoT applications. This includes consumer electronics, mobile devices, building automation, medical applications, SmartGrid and Smart Community applications, industrial control, etc., and therefore has a very large end user community.</a:t>
            </a:r>
            <a:endParaRPr b="0" lang="en-US" sz="3200" spc="-1" strike="noStrike">
              <a:solidFill>
                <a:srgbClr val="000000"/>
              </a:solidFill>
              <a:latin typeface="Arial"/>
            </a:endParaRPr>
          </a:p>
          <a:p>
            <a:pPr lvl="1" marL="142560" indent="-7128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142560" indent="-7128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TextShape 53"/>
          <p:cNvSpPr/>
          <p:nvPr/>
        </p:nvSpPr>
        <p:spPr>
          <a:xfrm>
            <a:off x="457200" y="68616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802.15.9a</a:t>
            </a:r>
            <a:r>
              <a:rPr b="1" lang="en-US" sz="2800" spc="-1" strike="noStrike">
                <a:solidFill>
                  <a:srgbClr val="000000"/>
                </a:solidFill>
                <a:latin typeface="Arial"/>
              </a:rPr>
              <a:t> Draft PAR to NesCom</a:t>
            </a:r>
            <a:endParaRPr b="0" lang="en-US" sz="2800" spc="-1" strike="noStrike">
              <a:solidFill>
                <a:srgbClr val="000000"/>
              </a:solidFill>
              <a:latin typeface="Arial"/>
            </a:endParaRPr>
          </a:p>
        </p:txBody>
      </p:sp>
      <p:sp>
        <p:nvSpPr>
          <p:cNvPr id="92" name="TextShape 54"/>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90000"/>
          </a:bodyPr>
          <a:p>
            <a:pPr marL="194400" indent="-1944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Comments were received from </a:t>
            </a:r>
            <a:endParaRPr b="0" lang="en-US" sz="3200" spc="-1" strike="noStrike">
              <a:solidFill>
                <a:srgbClr val="000000"/>
              </a:solidFill>
              <a:latin typeface="Arial"/>
            </a:endParaRPr>
          </a:p>
          <a:p>
            <a:pPr lvl="1" marL="388800" indent="-194400">
              <a:lnSpc>
                <a:spcPct val="100000"/>
              </a:lnSpc>
              <a:spcBef>
                <a:spcPts val="1134"/>
              </a:spcBef>
              <a:buClr>
                <a:srgbClr val="000000"/>
              </a:buClr>
              <a:buSzPct val="45000"/>
              <a:buFont typeface="DejaVu Sans"/>
              <a:buChar char="●"/>
            </a:pPr>
            <a:r>
              <a:rPr b="0" lang="en-US" sz="2800" spc="-1" strike="noStrike">
                <a:solidFill>
                  <a:srgbClr val="000000"/>
                </a:solidFill>
                <a:latin typeface="Arial"/>
              </a:rPr>
              <a:t>802.1, Responses start </a:t>
            </a:r>
            <a:r>
              <a:rPr b="0" lang="en-US" sz="2800" spc="-1" strike="noStrike" u="sng">
                <a:solidFill>
                  <a:srgbClr val="3333ff"/>
                </a:solidFill>
                <a:uFillTx/>
                <a:latin typeface="Arial"/>
                <a:hlinkClick r:id="rId1" action="ppaction://hlinksldjump"/>
              </a:rPr>
              <a:t>#Slide 28</a:t>
            </a:r>
            <a:endParaRPr b="0" lang="en-US" sz="2800" spc="-1" strike="noStrike">
              <a:solidFill>
                <a:srgbClr val="000000"/>
              </a:solidFill>
              <a:latin typeface="Arial"/>
            </a:endParaRPr>
          </a:p>
          <a:p>
            <a:pPr lvl="1" marL="388800" indent="-194400">
              <a:lnSpc>
                <a:spcPct val="100000"/>
              </a:lnSpc>
              <a:spcBef>
                <a:spcPts val="1134"/>
              </a:spcBef>
              <a:buClr>
                <a:srgbClr val="000000"/>
              </a:buClr>
              <a:buSzPct val="45000"/>
              <a:buFont typeface="DejaVu Sans"/>
              <a:buChar char="●"/>
            </a:pPr>
            <a:r>
              <a:rPr b="0" lang="en-US" sz="2800" spc="-1" strike="noStrike">
                <a:solidFill>
                  <a:srgbClr val="000000"/>
                </a:solidFill>
                <a:latin typeface="Arial"/>
                <a:ea typeface="Noto Sans CJK SC"/>
              </a:rPr>
              <a:t>802.3, </a:t>
            </a:r>
            <a:r>
              <a:rPr b="0" lang="en-US" sz="2800" spc="-1" strike="noStrike">
                <a:solidFill>
                  <a:srgbClr val="000000"/>
                </a:solidFill>
                <a:latin typeface="Arial"/>
              </a:rPr>
              <a:t>Responses start </a:t>
            </a:r>
            <a:r>
              <a:rPr b="0" lang="en-US" sz="2800" spc="-1" strike="noStrike" u="sng">
                <a:solidFill>
                  <a:srgbClr val="3333ff"/>
                </a:solidFill>
                <a:uFillTx/>
                <a:latin typeface="Arial"/>
                <a:hlinkClick r:id="rId2" action="ppaction://hlinksldjump"/>
              </a:rPr>
              <a:t>#Slide 33</a:t>
            </a:r>
            <a:endParaRPr b="0" lang="en-US" sz="2800" spc="-1" strike="noStrike">
              <a:solidFill>
                <a:srgbClr val="000000"/>
              </a:solidFill>
              <a:latin typeface="Arial"/>
            </a:endParaRPr>
          </a:p>
          <a:p>
            <a:pPr lvl="1" marL="388800" indent="-194400">
              <a:lnSpc>
                <a:spcPct val="100000"/>
              </a:lnSpc>
              <a:spcBef>
                <a:spcPts val="1134"/>
              </a:spcBef>
              <a:buClr>
                <a:srgbClr val="000000"/>
              </a:buClr>
              <a:buSzPct val="45000"/>
              <a:buFont typeface="DejaVu Sans"/>
              <a:buChar char="●"/>
            </a:pPr>
            <a:r>
              <a:rPr b="0" lang="en-US" sz="2800" spc="-1" strike="noStrike">
                <a:solidFill>
                  <a:srgbClr val="000000"/>
                </a:solidFill>
                <a:latin typeface="Arial"/>
                <a:ea typeface="Noto Sans CJK SC"/>
              </a:rPr>
              <a:t>802.11, </a:t>
            </a:r>
            <a:r>
              <a:rPr b="0" lang="en-US" sz="2800" spc="-1" strike="noStrike">
                <a:solidFill>
                  <a:srgbClr val="000000"/>
                </a:solidFill>
                <a:latin typeface="Arial"/>
              </a:rPr>
              <a:t>Responses start </a:t>
            </a:r>
            <a:r>
              <a:rPr b="0" lang="en-US" sz="2800" spc="-1" strike="noStrike" u="sng">
                <a:solidFill>
                  <a:srgbClr val="3333ff"/>
                </a:solidFill>
                <a:uFillTx/>
                <a:latin typeface="Arial"/>
                <a:hlinkClick r:id="rId3" action="ppaction://hlinksldjump"/>
              </a:rPr>
              <a:t>#Slide 38</a:t>
            </a:r>
            <a:endParaRPr b="0" lang="en-US" sz="2800" spc="-1" strike="noStrike">
              <a:solidFill>
                <a:srgbClr val="000000"/>
              </a:solidFill>
              <a:latin typeface="Arial"/>
            </a:endParaRPr>
          </a:p>
          <a:p>
            <a:pPr marL="194400" indent="-1944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Responses to comments were circulated Wednesday afternoon and contained in Doc # 15-24-0382-02 along with the revised draft PAR (15-24-0284-01) and revised CSD (15-24-0286-03)</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TextShape 45"/>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802.1 Comments on 802.15.9a CSD 1.2.2</a:t>
            </a:r>
            <a:endParaRPr b="0" lang="en-US" sz="2800" spc="-1" strike="noStrike">
              <a:solidFill>
                <a:srgbClr val="000000"/>
              </a:solidFill>
              <a:latin typeface="Arial"/>
            </a:endParaRPr>
          </a:p>
        </p:txBody>
      </p:sp>
      <p:sp>
        <p:nvSpPr>
          <p:cNvPr id="142" name="TextShape 46"/>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43000"/>
          </a:bodyPr>
          <a:p>
            <a:pPr marL="92880" indent="-928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1.2.2:</a:t>
            </a:r>
            <a:endParaRPr b="0" lang="en-US" sz="3200" spc="-1" strike="noStrike">
              <a:solidFill>
                <a:srgbClr val="000000"/>
              </a:solidFill>
              <a:latin typeface="Arial"/>
            </a:endParaRPr>
          </a:p>
          <a:p>
            <a:pPr lvl="1" marL="185760" indent="-928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1.2.2 Compatibility</a:t>
            </a:r>
            <a:endParaRPr b="0" lang="en-US" sz="3200" spc="-1" strike="noStrike">
              <a:solidFill>
                <a:srgbClr val="000000"/>
              </a:solidFill>
              <a:latin typeface="Arial"/>
            </a:endParaRPr>
          </a:p>
          <a:p>
            <a:pPr lvl="1" marL="185760" indent="-928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Suggest moving answer currently at the bottom to under 1.2.2 a)</a:t>
            </a:r>
            <a:endParaRPr b="0" lang="en-US" sz="3200" spc="-1" strike="noStrike">
              <a:solidFill>
                <a:srgbClr val="000000"/>
              </a:solidFill>
              <a:latin typeface="Arial"/>
            </a:endParaRPr>
          </a:p>
          <a:p>
            <a:pPr lvl="1" marL="185760" indent="-928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Suggesting adding to the bottom: "This project is an amendment to an existing standard for which it has been previously determined that compliance with IEEE Std 802.1Q is not possible. The project will comply with IEEE Std 802 using either local or global MAC addresses."</a:t>
            </a:r>
            <a:endParaRPr b="0" lang="en-US" sz="3200" spc="-1" strike="noStrike">
              <a:solidFill>
                <a:srgbClr val="000000"/>
              </a:solidFill>
              <a:latin typeface="Arial"/>
            </a:endParaRPr>
          </a:p>
          <a:p>
            <a:pPr marL="92880" indent="-928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185760" indent="-92880">
              <a:lnSpc>
                <a:spcPct val="100000"/>
              </a:lnSpc>
              <a:spcBef>
                <a:spcPts val="1417"/>
              </a:spcBef>
              <a:buClr>
                <a:srgbClr val="000000"/>
              </a:buClr>
              <a:buSzPct val="45000"/>
              <a:buFont typeface="DejaVu Sans"/>
              <a:buChar char="●"/>
            </a:pPr>
            <a:r>
              <a:rPr b="1" lang="en-US" sz="3200" spc="-1" strike="noStrike">
                <a:solidFill>
                  <a:srgbClr val="000000"/>
                </a:solidFill>
                <a:latin typeface="Arial"/>
              </a:rPr>
              <a:t>Accepted.</a:t>
            </a:r>
            <a:endParaRPr b="0" lang="en-US" sz="3200" spc="-1" strike="noStrike">
              <a:solidFill>
                <a:srgbClr val="000000"/>
              </a:solidFill>
              <a:latin typeface="Arial"/>
            </a:endParaRPr>
          </a:p>
          <a:p>
            <a:pPr lvl="1" marL="185760" indent="-9288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185760" indent="-928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a) Will the proposed standard comply with IEEE Std 802, IEEE Std 802.1AC and IEEE Std 802.1Q?</a:t>
            </a:r>
            <a:endParaRPr b="0" lang="en-US" sz="3200" spc="-1" strike="noStrike">
              <a:solidFill>
                <a:srgbClr val="000000"/>
              </a:solidFill>
              <a:latin typeface="Arial"/>
            </a:endParaRPr>
          </a:p>
          <a:p>
            <a:pPr lvl="1" marL="185760" indent="-92880">
              <a:lnSpc>
                <a:spcPct val="100000"/>
              </a:lnSpc>
              <a:spcBef>
                <a:spcPts val="1417"/>
              </a:spcBef>
              <a:buClr>
                <a:srgbClr val="000000"/>
              </a:buClr>
              <a:buSzPct val="45000"/>
              <a:buFont typeface="DejaVu Sans"/>
              <a:buChar char="●"/>
            </a:pPr>
            <a:r>
              <a:rPr b="0" lang="en-US" sz="3200" spc="-1" strike="noStrike">
                <a:solidFill>
                  <a:srgbClr val="6666ff"/>
                </a:solidFill>
                <a:latin typeface="Arial"/>
              </a:rPr>
              <a:t>No.</a:t>
            </a:r>
            <a:r>
              <a:rPr b="0" lang="en-US" sz="3200" spc="-1" strike="noStrike">
                <a:solidFill>
                  <a:srgbClr val="000000"/>
                </a:solidFill>
                <a:latin typeface="Arial"/>
              </a:rPr>
              <a:t> </a:t>
            </a:r>
            <a:endParaRPr b="0" lang="en-US" sz="3200" spc="-1" strike="noStrike">
              <a:solidFill>
                <a:srgbClr val="000000"/>
              </a:solidFill>
              <a:latin typeface="Arial"/>
            </a:endParaRPr>
          </a:p>
          <a:p>
            <a:pPr lvl="1" marL="185760" indent="-928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b) If the answer to a) is no, supply the response from the IEEE 802.1 WG.</a:t>
            </a:r>
            <a:endParaRPr b="0" lang="en-US" sz="3200" spc="-1" strike="noStrike">
              <a:solidFill>
                <a:srgbClr val="000000"/>
              </a:solidFill>
              <a:latin typeface="Arial"/>
            </a:endParaRPr>
          </a:p>
          <a:p>
            <a:pPr lvl="1" marL="185760" indent="-92880">
              <a:lnSpc>
                <a:spcPct val="100000"/>
              </a:lnSpc>
              <a:spcBef>
                <a:spcPts val="1417"/>
              </a:spcBef>
              <a:buClr>
                <a:srgbClr val="000000"/>
              </a:buClr>
              <a:buSzPct val="45000"/>
              <a:buFont typeface="DejaVu Sans"/>
              <a:buChar char="●"/>
            </a:pPr>
            <a:r>
              <a:rPr b="0" lang="en-US" sz="3200" spc="-1" strike="noStrike">
                <a:solidFill>
                  <a:srgbClr val="6666ff"/>
                </a:solidFill>
                <a:latin typeface="Arial"/>
              </a:rPr>
              <a:t>This project is an amendment to an existing standard for which it has been previously determined that compliance with IEEE Std 802.1Q is not possible. The project will comply with IEEE Std 802 using either local or global MAC addresses.</a:t>
            </a:r>
            <a:endParaRPr b="0" lang="en-US" sz="3200" spc="-1" strike="noStrike">
              <a:solidFill>
                <a:srgbClr val="000000"/>
              </a:solidFill>
              <a:latin typeface="Arial"/>
            </a:endParaRPr>
          </a:p>
          <a:p>
            <a:pPr lvl="1" marL="185760" indent="-9288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185760" indent="-9288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TextShape 67"/>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802.1 Comments on 802.15.9a CSD 1.2.3</a:t>
            </a:r>
            <a:endParaRPr b="0" lang="en-US" sz="2800" spc="-1" strike="noStrike">
              <a:solidFill>
                <a:srgbClr val="000000"/>
              </a:solidFill>
              <a:latin typeface="Arial"/>
            </a:endParaRPr>
          </a:p>
        </p:txBody>
      </p:sp>
      <p:sp>
        <p:nvSpPr>
          <p:cNvPr id="144" name="TextShape 68"/>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54000"/>
          </a:bodyPr>
          <a:p>
            <a:pPr marL="116640" indent="-11664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1.2.3:</a:t>
            </a:r>
            <a:endParaRPr b="0" lang="en-US" sz="3200" spc="-1" strike="noStrike">
              <a:solidFill>
                <a:srgbClr val="000000"/>
              </a:solidFill>
              <a:latin typeface="Arial"/>
            </a:endParaRPr>
          </a:p>
          <a:p>
            <a:pPr lvl="1" marL="233280" indent="-116640">
              <a:lnSpc>
                <a:spcPct val="100000"/>
              </a:lnSpc>
              <a:spcBef>
                <a:spcPts val="1417"/>
              </a:spcBef>
              <a:buClr>
                <a:srgbClr val="000000"/>
              </a:buClr>
              <a:buSzPct val="45000"/>
              <a:buFont typeface="DejaVu Sans"/>
              <a:buChar char="●"/>
            </a:pPr>
            <a:r>
              <a:rPr b="0" lang="en-US" sz="3200" spc="-1" strike="noStrike">
                <a:solidFill>
                  <a:srgbClr val="000000"/>
                </a:solidFill>
                <a:latin typeface="Arial"/>
              </a:rPr>
              <a:t>1.2.3 Distinct Identity</a:t>
            </a:r>
            <a:endParaRPr b="0" lang="en-US" sz="3200" spc="-1" strike="noStrike">
              <a:solidFill>
                <a:srgbClr val="000000"/>
              </a:solidFill>
              <a:latin typeface="Arial"/>
            </a:endParaRPr>
          </a:p>
          <a:p>
            <a:pPr lvl="1" marL="233280" indent="-11664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Consider revising sentence 1 to:</a:t>
            </a:r>
            <a:endParaRPr b="0" lang="en-US" sz="3200" spc="-1" strike="noStrike">
              <a:solidFill>
                <a:srgbClr val="000000"/>
              </a:solidFill>
              <a:latin typeface="Arial"/>
            </a:endParaRPr>
          </a:p>
          <a:p>
            <a:pPr lvl="1" marL="233280" indent="-116640">
              <a:lnSpc>
                <a:spcPct val="100000"/>
              </a:lnSpc>
              <a:spcBef>
                <a:spcPts val="1417"/>
              </a:spcBef>
              <a:buClr>
                <a:srgbClr val="000000"/>
              </a:buClr>
              <a:buSzPct val="45000"/>
              <a:buFont typeface="DejaVu Sans"/>
              <a:buChar char="●"/>
            </a:pPr>
            <a:r>
              <a:rPr b="0" lang="en-US" sz="3200" spc="-1" strike="noStrike">
                <a:solidFill>
                  <a:srgbClr val="000000"/>
                </a:solidFill>
                <a:latin typeface="Arial"/>
              </a:rPr>
              <a:t>“</a:t>
            </a:r>
            <a:r>
              <a:rPr b="0" lang="en-US" sz="3200" spc="-1" strike="noStrike">
                <a:solidFill>
                  <a:srgbClr val="000000"/>
                </a:solidFill>
                <a:latin typeface="Arial"/>
              </a:rPr>
              <a:t>IEEE Std 802.15.9 was developed specifically to allow multiple KMPs, so each environment can select one for its needs.</a:t>
            </a:r>
            <a:endParaRPr b="0" lang="en-US" sz="3200" spc="-1" strike="noStrike">
              <a:solidFill>
                <a:srgbClr val="000000"/>
              </a:solidFill>
              <a:latin typeface="Arial"/>
            </a:endParaRPr>
          </a:p>
          <a:p>
            <a:pPr marL="116640" indent="-11664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233280" indent="-116640">
              <a:lnSpc>
                <a:spcPct val="100000"/>
              </a:lnSpc>
              <a:spcBef>
                <a:spcPts val="1417"/>
              </a:spcBef>
              <a:buClr>
                <a:srgbClr val="000000"/>
              </a:buClr>
              <a:buSzPct val="45000"/>
              <a:buFont typeface="DejaVu Sans"/>
              <a:buChar char="●"/>
            </a:pPr>
            <a:r>
              <a:rPr b="1" lang="en-US" sz="3200" spc="-1" strike="noStrike">
                <a:solidFill>
                  <a:srgbClr val="000000"/>
                </a:solidFill>
                <a:latin typeface="Arial"/>
              </a:rPr>
              <a:t>Accepted.</a:t>
            </a:r>
            <a:endParaRPr b="0" lang="en-US" sz="3200" spc="-1" strike="noStrike">
              <a:solidFill>
                <a:srgbClr val="000000"/>
              </a:solidFill>
              <a:latin typeface="Arial"/>
            </a:endParaRPr>
          </a:p>
          <a:p>
            <a:pPr lvl="1" marL="233280" indent="-11664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233280" indent="-116640">
              <a:lnSpc>
                <a:spcPct val="100000"/>
              </a:lnSpc>
              <a:spcBef>
                <a:spcPts val="1417"/>
              </a:spcBef>
              <a:buClr>
                <a:srgbClr val="000000"/>
              </a:buClr>
              <a:buSzPct val="45000"/>
              <a:buFont typeface="DejaVu Sans"/>
              <a:buChar char="●"/>
            </a:pPr>
            <a:r>
              <a:rPr b="0" lang="en-US" sz="3200" spc="-1" strike="noStrike">
                <a:solidFill>
                  <a:srgbClr val="6666ff"/>
                </a:solidFill>
                <a:latin typeface="Arial"/>
              </a:rPr>
              <a:t>IEEE Std 802.15.9 was developed specifically to allow multiple KMPs, so each environment can select one for its needs. EDHOC has distinct features that makes it different from the existing KMPs. Some features include small size of the messages, low overhead and reuse of the IoT code libraries (CBOR, COSE etc).</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TextShape 69"/>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802.1 Comments on 802.15.9a CSD 1.2.5</a:t>
            </a:r>
            <a:endParaRPr b="0" lang="en-US" sz="2800" spc="-1" strike="noStrike">
              <a:solidFill>
                <a:srgbClr val="000000"/>
              </a:solidFill>
              <a:latin typeface="Arial"/>
            </a:endParaRPr>
          </a:p>
        </p:txBody>
      </p:sp>
      <p:sp>
        <p:nvSpPr>
          <p:cNvPr id="146" name="TextShape 70"/>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57000"/>
          </a:bodyPr>
          <a:p>
            <a:pPr marL="123120" indent="-1231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a:t>
            </a:r>
            <a:r>
              <a:rPr b="0" lang="en-US" sz="3200" spc="-1" strike="noStrike">
                <a:solidFill>
                  <a:srgbClr val="000000"/>
                </a:solidFill>
                <a:latin typeface="Arial"/>
              </a:rPr>
              <a:t>CSD 1.2.5:</a:t>
            </a:r>
            <a:endParaRPr b="0" lang="en-US" sz="3200" spc="-1" strike="noStrike">
              <a:solidFill>
                <a:srgbClr val="000000"/>
              </a:solidFill>
              <a:latin typeface="Arial"/>
            </a:endParaRPr>
          </a:p>
          <a:p>
            <a:pPr lvl="1" marL="246240" indent="-1231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1.2.5 Economic Feasibility</a:t>
            </a:r>
            <a:endParaRPr b="0" lang="en-US" sz="3200" spc="-1" strike="noStrike">
              <a:solidFill>
                <a:srgbClr val="000000"/>
              </a:solidFill>
              <a:latin typeface="Arial"/>
            </a:endParaRPr>
          </a:p>
          <a:p>
            <a:pPr lvl="1" marL="246240" indent="-1231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Consider revising to: “EDHOC allows smaller message sizes than any other KMP in IEEE Std 802.15.9. The cost of the implementation should be same in coordinators and devices, and there is no special installation or operational costs. “</a:t>
            </a:r>
            <a:endParaRPr b="0" lang="en-US" sz="3200" spc="-1" strike="noStrike">
              <a:solidFill>
                <a:srgbClr val="000000"/>
              </a:solidFill>
              <a:latin typeface="Arial"/>
            </a:endParaRPr>
          </a:p>
          <a:p>
            <a:pPr marL="123120" indent="-1231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246240" indent="-123120">
              <a:lnSpc>
                <a:spcPct val="100000"/>
              </a:lnSpc>
              <a:spcBef>
                <a:spcPts val="1417"/>
              </a:spcBef>
              <a:buClr>
                <a:srgbClr val="000000"/>
              </a:buClr>
              <a:buSzPct val="45000"/>
              <a:buFont typeface="DejaVu Sans"/>
              <a:buChar char="●"/>
            </a:pPr>
            <a:r>
              <a:rPr b="1" lang="en-US" sz="3200" spc="-1" strike="noStrike">
                <a:solidFill>
                  <a:srgbClr val="000000"/>
                </a:solidFill>
                <a:latin typeface="Arial"/>
              </a:rPr>
              <a:t>Accepted.</a:t>
            </a:r>
            <a:endParaRPr b="0" lang="en-US" sz="3200" spc="-1" strike="noStrike">
              <a:solidFill>
                <a:srgbClr val="000000"/>
              </a:solidFill>
              <a:latin typeface="Arial"/>
            </a:endParaRPr>
          </a:p>
          <a:p>
            <a:pPr lvl="1" marL="246240" indent="-12312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246240" indent="-123120">
              <a:lnSpc>
                <a:spcPct val="100000"/>
              </a:lnSpc>
              <a:spcBef>
                <a:spcPts val="1417"/>
              </a:spcBef>
              <a:buClr>
                <a:srgbClr val="000000"/>
              </a:buClr>
              <a:buSzPct val="45000"/>
              <a:buFont typeface="DejaVu Sans"/>
              <a:buChar char="●"/>
            </a:pPr>
            <a:r>
              <a:rPr b="0" lang="en-US" sz="3200" spc="-1" strike="noStrike">
                <a:solidFill>
                  <a:srgbClr val="6666ff"/>
                </a:solidFill>
                <a:latin typeface="Arial"/>
              </a:rPr>
              <a:t>EDHOC allows smaller message sizes than any other KMP in IEEE Std 802.15.9. The cost of the implementation should be same in coordinators and devices, and there is no special installation or operational costs.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r>
              <a:rPr b="0" lang="en-US" sz="3200" spc="-1" strike="noStrike">
                <a:solidFill>
                  <a:srgbClr val="000000"/>
                </a:solidFill>
                <a:latin typeface="Arial"/>
              </a:rPr>
              <a:t>IEEE 802.3 WG comments to TG9a</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TextShape 3"/>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802.3 Comments on 802.15.9a PAR 5.4</a:t>
            </a:r>
            <a:endParaRPr b="0" lang="en-US" sz="2800" spc="-1" strike="noStrike">
              <a:solidFill>
                <a:srgbClr val="000000"/>
              </a:solidFill>
              <a:latin typeface="Arial"/>
            </a:endParaRPr>
          </a:p>
        </p:txBody>
      </p:sp>
      <p:sp>
        <p:nvSpPr>
          <p:cNvPr id="149" name="TextShape 4"/>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63000"/>
          </a:bodyPr>
          <a:p>
            <a:pPr marL="136080" indent="-1360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PAR 5.4:</a:t>
            </a:r>
            <a:endParaRPr b="0" lang="en-US" sz="3200" spc="-1" strike="noStrike">
              <a:solidFill>
                <a:srgbClr val="000000"/>
              </a:solidFill>
              <a:latin typeface="Arial"/>
            </a:endParaRPr>
          </a:p>
          <a:p>
            <a:pPr lvl="1" marL="272160" indent="-1360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5.4 Does this amendment delete the purpose clause of the base standard, since the “change to purpose” section is stricken out?</a:t>
            </a:r>
            <a:endParaRPr b="0" lang="en-US" sz="3200" spc="-1" strike="noStrike">
              <a:solidFill>
                <a:srgbClr val="000000"/>
              </a:solidFill>
              <a:latin typeface="Arial"/>
            </a:endParaRPr>
          </a:p>
          <a:p>
            <a:pPr marL="136080" indent="-1360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272160" indent="-1360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Several amendments ago we were instructed by IEEE staff to select “This document will not include a purpose clause” when the amendment did not include purpose clause. </a:t>
            </a:r>
            <a:endParaRPr b="0" lang="en-US" sz="3200" spc="-1" strike="noStrike">
              <a:solidFill>
                <a:srgbClr val="000000"/>
              </a:solidFill>
              <a:latin typeface="Arial"/>
            </a:endParaRPr>
          </a:p>
          <a:p>
            <a:pPr lvl="1" marL="272160" indent="-1360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IEEE staff has now clarified that “this document” actually means “base standard” not amendment itself.</a:t>
            </a:r>
            <a:endParaRPr b="0" lang="en-US" sz="3200" spc="-1" strike="noStrike">
              <a:solidFill>
                <a:srgbClr val="000000"/>
              </a:solidFill>
              <a:latin typeface="Arial"/>
            </a:endParaRPr>
          </a:p>
          <a:p>
            <a:pPr lvl="1" marL="272160" indent="-1360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The PAR has been changed to say there is purpose clause and the purpose clause of the base standard is not modified or deleted.</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TextShape 7"/>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802.3 Comments on 802.15.9a CSD 1.1.2</a:t>
            </a:r>
            <a:endParaRPr b="0" lang="en-US" sz="2800" spc="-1" strike="noStrike">
              <a:solidFill>
                <a:srgbClr val="000000"/>
              </a:solidFill>
              <a:latin typeface="Arial"/>
            </a:endParaRPr>
          </a:p>
        </p:txBody>
      </p:sp>
      <p:sp>
        <p:nvSpPr>
          <p:cNvPr id="151" name="TextShape 8"/>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78000"/>
          </a:bodyPr>
          <a:p>
            <a:pPr marL="168480" indent="-1684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1.1.2:</a:t>
            </a:r>
            <a:endParaRPr b="0" lang="en-US" sz="3200" spc="-1" strike="noStrike">
              <a:solidFill>
                <a:srgbClr val="000000"/>
              </a:solidFill>
              <a:latin typeface="Arial"/>
            </a:endParaRPr>
          </a:p>
          <a:p>
            <a:pPr lvl="1" marL="336960" indent="-1684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1. improve clarity of the response.  Change “Yes.” To “Yes, the definitions will be part of the project.”</a:t>
            </a:r>
            <a:endParaRPr b="0" lang="en-US" sz="3200" spc="-1" strike="noStrike">
              <a:solidFill>
                <a:srgbClr val="000000"/>
              </a:solidFill>
              <a:latin typeface="Arial"/>
            </a:endParaRPr>
          </a:p>
          <a:p>
            <a:pPr marL="168480" indent="-1684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336960" indent="-168480">
              <a:lnSpc>
                <a:spcPct val="100000"/>
              </a:lnSpc>
              <a:spcBef>
                <a:spcPts val="1417"/>
              </a:spcBef>
              <a:buClr>
                <a:srgbClr val="000000"/>
              </a:buClr>
              <a:buSzPct val="45000"/>
              <a:buFont typeface="DejaVu Sans"/>
              <a:buChar char="●"/>
            </a:pPr>
            <a:r>
              <a:rPr b="1" lang="en-US" sz="3200" spc="-1" strike="noStrike">
                <a:solidFill>
                  <a:srgbClr val="000000"/>
                </a:solidFill>
                <a:latin typeface="Arial"/>
              </a:rPr>
              <a:t>Comment Accepted, used proposed text as is:</a:t>
            </a:r>
            <a:endParaRPr b="0" lang="en-US" sz="3200" spc="-1" strike="noStrike">
              <a:solidFill>
                <a:srgbClr val="000000"/>
              </a:solidFill>
              <a:latin typeface="Arial"/>
            </a:endParaRPr>
          </a:p>
          <a:p>
            <a:pPr lvl="1" marL="336960" indent="-16848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336960" indent="-1684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a) The definitions will be part of this project.</a:t>
            </a:r>
            <a:endParaRPr b="0" lang="en-US" sz="3200" spc="-1" strike="noStrike">
              <a:solidFill>
                <a:srgbClr val="000000"/>
              </a:solidFill>
              <a:latin typeface="Arial"/>
            </a:endParaRPr>
          </a:p>
          <a:p>
            <a:pPr lvl="1" marL="336960" indent="-168480">
              <a:lnSpc>
                <a:spcPct val="100000"/>
              </a:lnSpc>
              <a:spcBef>
                <a:spcPts val="1417"/>
              </a:spcBef>
              <a:buClr>
                <a:srgbClr val="000000"/>
              </a:buClr>
              <a:buSzPct val="45000"/>
              <a:buFont typeface="DejaVu Sans"/>
              <a:buChar char="●"/>
            </a:pPr>
            <a:r>
              <a:rPr b="0" lang="en-US" sz="3200" spc="-1" strike="noStrike">
                <a:solidFill>
                  <a:srgbClr val="6666ff"/>
                </a:solidFill>
                <a:latin typeface="Arial"/>
              </a:rPr>
              <a:t>Yes, the definition will be part of the project.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TextShape 1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802.3 Comments on 802.15.9a CSD 1.1.2</a:t>
            </a:r>
            <a:endParaRPr b="0" lang="en-US" sz="2800" spc="-1" strike="noStrike">
              <a:solidFill>
                <a:srgbClr val="000000"/>
              </a:solidFill>
              <a:latin typeface="Arial"/>
            </a:endParaRPr>
          </a:p>
        </p:txBody>
      </p:sp>
      <p:sp>
        <p:nvSpPr>
          <p:cNvPr id="153" name="TextShape 12"/>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72000"/>
          </a:bodyPr>
          <a:p>
            <a:pPr marL="155520" indent="-155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1.1.2:</a:t>
            </a:r>
            <a:endParaRPr b="0" lang="en-US" sz="3200" spc="-1" strike="noStrike">
              <a:solidFill>
                <a:srgbClr val="000000"/>
              </a:solidFill>
              <a:latin typeface="Arial"/>
            </a:endParaRPr>
          </a:p>
          <a:p>
            <a:pPr lvl="1" marL="311040" indent="-155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2. grammatical error.  Change “No CA document needed...” to “No CA document is needed...”</a:t>
            </a:r>
            <a:endParaRPr b="0" lang="en-US" sz="3200" spc="-1" strike="noStrike">
              <a:solidFill>
                <a:srgbClr val="000000"/>
              </a:solidFill>
              <a:latin typeface="Arial"/>
            </a:endParaRPr>
          </a:p>
          <a:p>
            <a:pPr marL="155520" indent="-155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311040" indent="-155520">
              <a:lnSpc>
                <a:spcPct val="100000"/>
              </a:lnSpc>
              <a:spcBef>
                <a:spcPts val="1417"/>
              </a:spcBef>
              <a:buClr>
                <a:srgbClr val="000000"/>
              </a:buClr>
              <a:buSzPct val="45000"/>
              <a:buFont typeface="DejaVu Sans"/>
              <a:buChar char="●"/>
            </a:pPr>
            <a:r>
              <a:rPr b="1" lang="en-US" sz="3200" spc="-1" strike="noStrike">
                <a:solidFill>
                  <a:srgbClr val="000000"/>
                </a:solidFill>
                <a:latin typeface="Arial"/>
              </a:rPr>
              <a:t>Comment Accepted, used proposed text as is:</a:t>
            </a:r>
            <a:endParaRPr b="0" lang="en-US" sz="3200" spc="-1" strike="noStrike">
              <a:solidFill>
                <a:srgbClr val="000000"/>
              </a:solidFill>
              <a:latin typeface="Arial"/>
            </a:endParaRPr>
          </a:p>
          <a:p>
            <a:pPr lvl="1" marL="311040" indent="-15552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311040" indent="-155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b) If not, explain why the CA document is not applicable.</a:t>
            </a:r>
            <a:endParaRPr b="0" lang="en-US" sz="3200" spc="-1" strike="noStrike">
              <a:solidFill>
                <a:srgbClr val="000000"/>
              </a:solidFill>
              <a:latin typeface="Arial"/>
            </a:endParaRPr>
          </a:p>
          <a:p>
            <a:pPr lvl="1" marL="311040" indent="-155520">
              <a:lnSpc>
                <a:spcPct val="100000"/>
              </a:lnSpc>
              <a:spcBef>
                <a:spcPts val="1417"/>
              </a:spcBef>
              <a:buClr>
                <a:srgbClr val="000000"/>
              </a:buClr>
              <a:buSzPct val="45000"/>
              <a:buFont typeface="DejaVu Sans"/>
              <a:buChar char="●"/>
            </a:pPr>
            <a:r>
              <a:rPr b="0" lang="en-US" sz="3200" spc="-1" strike="noStrike">
                <a:solidFill>
                  <a:srgbClr val="6666ff"/>
                </a:solidFill>
                <a:latin typeface="Arial"/>
              </a:rPr>
              <a:t>No CA document is needed, as this amendment only adds new cryptographic algorithms to existing IEEE Std 802.15.4.</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TextShape 19"/>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802.3 Comments on 802.15.9a CSD 1.2.2</a:t>
            </a:r>
            <a:endParaRPr b="0" lang="en-US" sz="2800" spc="-1" strike="noStrike">
              <a:solidFill>
                <a:srgbClr val="000000"/>
              </a:solidFill>
              <a:latin typeface="Arial"/>
            </a:endParaRPr>
          </a:p>
        </p:txBody>
      </p:sp>
      <p:sp>
        <p:nvSpPr>
          <p:cNvPr id="155" name="TextShape 20"/>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71000"/>
          </a:bodyPr>
          <a:p>
            <a:pPr marL="153360" indent="-15336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1.2.2:</a:t>
            </a:r>
            <a:endParaRPr b="0" lang="en-US" sz="3200" spc="-1" strike="noStrike">
              <a:solidFill>
                <a:srgbClr val="000000"/>
              </a:solidFill>
              <a:latin typeface="Arial"/>
            </a:endParaRPr>
          </a:p>
          <a:p>
            <a:pPr lvl="1" marL="306720" indent="-153360">
              <a:lnSpc>
                <a:spcPct val="100000"/>
              </a:lnSpc>
              <a:spcBef>
                <a:spcPts val="1417"/>
              </a:spcBef>
              <a:buClr>
                <a:srgbClr val="000000"/>
              </a:buClr>
              <a:buSzPct val="45000"/>
              <a:buFont typeface="DejaVu Sans"/>
              <a:buChar char="●"/>
            </a:pPr>
            <a:r>
              <a:rPr b="0" lang="en-US" sz="3200" spc="-1" strike="noStrike">
                <a:solidFill>
                  <a:srgbClr val="000000"/>
                </a:solidFill>
                <a:latin typeface="Arial"/>
              </a:rPr>
              <a:t>1.2.2   Is this the “no” response from the IEEE 802.1 WG?</a:t>
            </a:r>
            <a:endParaRPr b="0" lang="en-US" sz="3200" spc="-1" strike="noStrike">
              <a:solidFill>
                <a:srgbClr val="000000"/>
              </a:solidFill>
              <a:latin typeface="Arial"/>
            </a:endParaRPr>
          </a:p>
          <a:p>
            <a:pPr marL="153360" indent="-15336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306720" indent="-153360">
              <a:lnSpc>
                <a:spcPct val="100000"/>
              </a:lnSpc>
              <a:spcBef>
                <a:spcPts val="1417"/>
              </a:spcBef>
              <a:buClr>
                <a:srgbClr val="000000"/>
              </a:buClr>
              <a:buSzPct val="45000"/>
              <a:buFont typeface="DejaVu Sans"/>
              <a:buChar char="●"/>
            </a:pPr>
            <a:r>
              <a:rPr b="1" lang="en-US" sz="3200" spc="-1" strike="noStrike">
                <a:solidFill>
                  <a:srgbClr val="000000"/>
                </a:solidFill>
                <a:latin typeface="Arial"/>
              </a:rPr>
              <a:t>Following response was submitted by IEEE 802.1 WG:</a:t>
            </a:r>
            <a:endParaRPr b="0" lang="en-US" sz="3200" spc="-1" strike="noStrike">
              <a:solidFill>
                <a:srgbClr val="000000"/>
              </a:solidFill>
              <a:latin typeface="Arial"/>
            </a:endParaRPr>
          </a:p>
          <a:p>
            <a:pPr lvl="1" marL="306720" indent="-15336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306720" indent="-153360">
              <a:lnSpc>
                <a:spcPct val="100000"/>
              </a:lnSpc>
              <a:spcBef>
                <a:spcPts val="1417"/>
              </a:spcBef>
              <a:buClr>
                <a:srgbClr val="000000"/>
              </a:buClr>
              <a:buSzPct val="45000"/>
              <a:buFont typeface="DejaVu Sans"/>
              <a:buChar char="●"/>
            </a:pPr>
            <a:r>
              <a:rPr b="0" lang="en-US" sz="3200" spc="-1" strike="noStrike">
                <a:solidFill>
                  <a:srgbClr val="6666ff"/>
                </a:solidFill>
                <a:latin typeface="Arial"/>
              </a:rPr>
              <a:t>This project is an amendment to an existing standard for which it has been previously determined that compliance with IEEE Std 802.1Q is not possible. The project will comply with IEEE Std 802 using either local or global MAC addresses.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r>
              <a:rPr b="0" lang="en-US" sz="3200" spc="-1" strike="noStrike">
                <a:solidFill>
                  <a:srgbClr val="000000"/>
                </a:solidFill>
                <a:latin typeface="Arial"/>
              </a:rPr>
              <a:t>IEEE 802.11 WG comments to TG9a</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TextShape 55"/>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802.11 Comments on 802.15.9a PAR 2.1</a:t>
            </a:r>
            <a:endParaRPr b="0" lang="en-US" sz="2800" spc="-1" strike="noStrike">
              <a:solidFill>
                <a:srgbClr val="000000"/>
              </a:solidFill>
              <a:latin typeface="Arial"/>
            </a:endParaRPr>
          </a:p>
        </p:txBody>
      </p:sp>
      <p:sp>
        <p:nvSpPr>
          <p:cNvPr id="158" name="TextShape 56"/>
          <p:cNvSpPr/>
          <p:nvPr/>
        </p:nvSpPr>
        <p:spPr>
          <a:xfrm>
            <a:off x="457200" y="1604520"/>
            <a:ext cx="8228880" cy="4661640"/>
          </a:xfrm>
          <a:prstGeom prst="rect">
            <a:avLst/>
          </a:prstGeom>
          <a:noFill/>
          <a:ln w="0">
            <a:noFill/>
          </a:ln>
        </p:spPr>
        <p:style>
          <a:lnRef idx="0"/>
          <a:fillRef idx="0"/>
          <a:effectRef idx="0"/>
          <a:fontRef idx="minor"/>
        </p:style>
        <p:txBody>
          <a:bodyPr lIns="0" rIns="0" tIns="0" bIns="0" anchor="t">
            <a:normAutofit fontScale="37000"/>
          </a:bodyPr>
          <a:p>
            <a:pPr marL="79920" indent="-799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PAR 2.1:</a:t>
            </a:r>
            <a:endParaRPr b="0" lang="en-US" sz="3200" spc="-1" strike="noStrike">
              <a:solidFill>
                <a:srgbClr val="000000"/>
              </a:solidFill>
              <a:latin typeface="Arial"/>
            </a:endParaRPr>
          </a:p>
          <a:p>
            <a:pPr lvl="1" marL="159840" indent="-799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2.1 Title needs to expand acronym COSE</a:t>
            </a:r>
            <a:endParaRPr b="0" lang="en-US" sz="3200" spc="-1" strike="noStrike">
              <a:solidFill>
                <a:srgbClr val="000000"/>
              </a:solidFill>
              <a:latin typeface="Arial"/>
            </a:endParaRPr>
          </a:p>
          <a:p>
            <a:pPr marL="79920" indent="-799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159840" indent="-799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Current title:</a:t>
            </a:r>
            <a:endParaRPr b="0" lang="en-US" sz="3200" spc="-1" strike="noStrike">
              <a:solidFill>
                <a:srgbClr val="000000"/>
              </a:solidFill>
              <a:latin typeface="Arial"/>
            </a:endParaRPr>
          </a:p>
          <a:p>
            <a:pPr lvl="3" marL="319680" indent="-799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IEEE Standard for Transport of Key Management Protocol (KMP) Datagrams Amendment: Ephemeral Diffie-Hellman Over COSE (EDHOC) KMP</a:t>
            </a:r>
            <a:endParaRPr b="0" lang="en-US" sz="3200" spc="-1" strike="noStrike">
              <a:solidFill>
                <a:srgbClr val="000000"/>
              </a:solidFill>
              <a:latin typeface="Arial"/>
            </a:endParaRPr>
          </a:p>
          <a:p>
            <a:pPr lvl="1" marL="159840" indent="-7992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159840" indent="-799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The full expansion of the COSE will make the title really long and difficult to parse:</a:t>
            </a:r>
            <a:endParaRPr b="0" lang="en-US" sz="3200" spc="-1" strike="noStrike">
              <a:solidFill>
                <a:srgbClr val="000000"/>
              </a:solidFill>
              <a:latin typeface="Arial"/>
            </a:endParaRPr>
          </a:p>
          <a:p>
            <a:pPr lvl="3" marL="319680" indent="-799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IEEE Standard for Transport of Key Management Protocol (KMP) Datagrams Amendment: Ephemeral Diffie-Hellman Over Concise Binary Object Representation (CBOR) Object Signature and Encryption (COSE) (EDHOC) KMP</a:t>
            </a:r>
            <a:endParaRPr b="0" lang="en-US" sz="3200" spc="-1" strike="noStrike">
              <a:solidFill>
                <a:srgbClr val="000000"/>
              </a:solidFill>
              <a:latin typeface="Arial"/>
            </a:endParaRPr>
          </a:p>
          <a:p>
            <a:pPr lvl="2" marL="239760" indent="-799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because:</a:t>
            </a:r>
            <a:endParaRPr b="0" lang="en-US" sz="3200" spc="-1" strike="noStrike">
              <a:solidFill>
                <a:srgbClr val="000000"/>
              </a:solidFill>
              <a:latin typeface="Arial"/>
            </a:endParaRPr>
          </a:p>
          <a:p>
            <a:pPr lvl="4" marL="399600" indent="-79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COSE = CBOR Object Signature and Encryption</a:t>
            </a:r>
            <a:endParaRPr b="0" lang="en-US" sz="3200" spc="-1" strike="noStrike">
              <a:solidFill>
                <a:srgbClr val="000000"/>
              </a:solidFill>
              <a:latin typeface="Arial"/>
            </a:endParaRPr>
          </a:p>
          <a:p>
            <a:pPr lvl="4" marL="399600" indent="-79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CBOR = Concise Binary Object Representation</a:t>
            </a:r>
            <a:endParaRPr b="0" lang="en-US" sz="3200" spc="-1" strike="noStrike">
              <a:solidFill>
                <a:srgbClr val="000000"/>
              </a:solidFill>
              <a:latin typeface="Arial"/>
            </a:endParaRPr>
          </a:p>
          <a:p>
            <a:pPr lvl="1" marL="159840" indent="-7992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159840" indent="-799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Alternative would be to say:</a:t>
            </a:r>
            <a:endParaRPr b="0" lang="en-US" sz="3200" spc="-1" strike="noStrike">
              <a:solidFill>
                <a:srgbClr val="000000"/>
              </a:solidFill>
              <a:latin typeface="Arial"/>
            </a:endParaRPr>
          </a:p>
          <a:p>
            <a:pPr lvl="3" marL="319680" indent="-799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IEEE Standard for Transport of Key Management Protocol (KMP) Datagrams Amendment: Additional KMPs</a:t>
            </a:r>
            <a:endParaRPr b="0" lang="en-US" sz="3200" spc="-1" strike="noStrike">
              <a:solidFill>
                <a:srgbClr val="000000"/>
              </a:solidFill>
              <a:latin typeface="Arial"/>
            </a:endParaRPr>
          </a:p>
          <a:p>
            <a:pPr lvl="3" marL="319680" indent="-7992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159840" indent="-799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Those acronyms are already expanded in 8.1, and for the EDHOC the COSE is not really an acronym it is the name of the protocol used.</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r>
              <a:rPr b="0" lang="en-US" sz="3200" spc="-1" strike="noStrike">
                <a:solidFill>
                  <a:srgbClr val="000000"/>
                </a:solidFill>
                <a:latin typeface="Arial"/>
              </a:rPr>
              <a:t>IEEE 802.1 WG comments to TG4ae</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TextShape 57"/>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802.11 Comments on 802.15.9a PAR 5.2.b</a:t>
            </a:r>
            <a:endParaRPr b="0" lang="en-US" sz="2800" spc="-1" strike="noStrike">
              <a:solidFill>
                <a:srgbClr val="000000"/>
              </a:solidFill>
              <a:latin typeface="Arial"/>
            </a:endParaRPr>
          </a:p>
        </p:txBody>
      </p:sp>
      <p:sp>
        <p:nvSpPr>
          <p:cNvPr id="160" name="TextShape 58"/>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80000"/>
          </a:bodyPr>
          <a:p>
            <a:pPr marL="172800" indent="-1728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PAR 5.2.b:</a:t>
            </a:r>
            <a:endParaRPr b="0" lang="en-US" sz="3200" spc="-1" strike="noStrike">
              <a:solidFill>
                <a:srgbClr val="000000"/>
              </a:solidFill>
              <a:latin typeface="Arial"/>
            </a:endParaRPr>
          </a:p>
          <a:p>
            <a:pPr lvl="1" marL="345600" indent="-1728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5.2b. Change to “This amendment </a:t>
            </a:r>
            <a:r>
              <a:rPr b="0" lang="en-US" sz="3200" spc="-1" strike="noStrike">
                <a:solidFill>
                  <a:srgbClr val="000000"/>
                </a:solidFill>
                <a:latin typeface="Arial"/>
              </a:rPr>
              <a:t>specifies the use of EDHOC (RFC </a:t>
            </a:r>
            <a:r>
              <a:rPr b="0" lang="en-US" sz="3200" spc="-1" strike="noStrike">
                <a:solidFill>
                  <a:srgbClr val="000000"/>
                </a:solidFill>
                <a:latin typeface="Arial"/>
              </a:rPr>
              <a:t>9528) KMP for the IEEE Std 802.15.9.”</a:t>
            </a:r>
            <a:endParaRPr b="0" lang="en-US" sz="3200" spc="-1" strike="noStrike">
              <a:solidFill>
                <a:srgbClr val="000000"/>
              </a:solidFill>
              <a:latin typeface="Arial"/>
            </a:endParaRPr>
          </a:p>
          <a:p>
            <a:pPr marL="172800" indent="-1728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345600" indent="-172800">
              <a:lnSpc>
                <a:spcPct val="100000"/>
              </a:lnSpc>
              <a:spcBef>
                <a:spcPts val="1417"/>
              </a:spcBef>
              <a:buClr>
                <a:srgbClr val="000000"/>
              </a:buClr>
              <a:buSzPct val="45000"/>
              <a:buFont typeface="DejaVu Sans"/>
              <a:buChar char="●"/>
            </a:pPr>
            <a:r>
              <a:rPr b="1" lang="en-US" sz="3200" spc="-1" strike="noStrike">
                <a:solidFill>
                  <a:srgbClr val="000000"/>
                </a:solidFill>
                <a:latin typeface="Arial"/>
              </a:rPr>
              <a:t>Comment Accepted, used proposed </a:t>
            </a:r>
            <a:r>
              <a:rPr b="1" lang="en-US" sz="3200" spc="-1" strike="noStrike">
                <a:solidFill>
                  <a:srgbClr val="000000"/>
                </a:solidFill>
                <a:latin typeface="Arial"/>
              </a:rPr>
              <a:t>text as is.</a:t>
            </a:r>
            <a:endParaRPr b="0" lang="en-US" sz="3200" spc="-1" strike="noStrike">
              <a:solidFill>
                <a:srgbClr val="000000"/>
              </a:solidFill>
              <a:latin typeface="Arial"/>
            </a:endParaRPr>
          </a:p>
          <a:p>
            <a:pPr lvl="1" marL="345600" indent="-17280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345600" indent="-1728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This amendment specifies the use of </a:t>
            </a:r>
            <a:r>
              <a:rPr b="0" lang="en-US" sz="3200" spc="-1" strike="noStrike">
                <a:solidFill>
                  <a:srgbClr val="000000"/>
                </a:solidFill>
                <a:latin typeface="Arial"/>
              </a:rPr>
              <a:t>EDHOC (RFC 9528) KMP for the IEEE </a:t>
            </a:r>
            <a:r>
              <a:rPr b="0" lang="en-US" sz="3200" spc="-1" strike="noStrike">
                <a:solidFill>
                  <a:srgbClr val="000000"/>
                </a:solidFill>
                <a:latin typeface="Arial"/>
              </a:rPr>
              <a:t>Std 802.15.9.</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TextShape 59"/>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802.11 Comments on 802.15.9a PAR 5.5</a:t>
            </a:r>
            <a:endParaRPr b="0" lang="en-US" sz="2800" spc="-1" strike="noStrike">
              <a:solidFill>
                <a:srgbClr val="000000"/>
              </a:solidFill>
              <a:latin typeface="Arial"/>
            </a:endParaRPr>
          </a:p>
        </p:txBody>
      </p:sp>
      <p:sp>
        <p:nvSpPr>
          <p:cNvPr id="162" name="TextShape 60"/>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75000"/>
          </a:bodyPr>
          <a:p>
            <a:pPr marL="162000" indent="-1620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PAR 5.5:</a:t>
            </a:r>
            <a:endParaRPr b="0" lang="en-US" sz="3200" spc="-1" strike="noStrike">
              <a:solidFill>
                <a:srgbClr val="000000"/>
              </a:solidFill>
              <a:latin typeface="Arial"/>
            </a:endParaRPr>
          </a:p>
          <a:p>
            <a:pPr lvl="1" marL="324000" indent="-1620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5.5 Change “objectives for IEEE 802.15.” to “objectives for IEEE 802.15.9” .  </a:t>
            </a:r>
            <a:r>
              <a:rPr b="0" lang="en-US" sz="3200" spc="-1" strike="noStrike">
                <a:solidFill>
                  <a:srgbClr val="000000"/>
                </a:solidFill>
                <a:latin typeface="Arial"/>
              </a:rPr>
              <a:t>Just saying 802.15 seems too broad.</a:t>
            </a:r>
            <a:endParaRPr b="0" lang="en-US" sz="3200" spc="-1" strike="noStrike">
              <a:solidFill>
                <a:srgbClr val="000000"/>
              </a:solidFill>
              <a:latin typeface="Arial"/>
            </a:endParaRPr>
          </a:p>
          <a:p>
            <a:pPr lvl="1" marL="324000" indent="-1620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Is this what you mean? 802.15.9 needs a non-fragmented algorithm to be </a:t>
            </a:r>
            <a:r>
              <a:rPr b="0" lang="en-US" sz="3200" spc="-1" strike="noStrike">
                <a:solidFill>
                  <a:srgbClr val="000000"/>
                </a:solidFill>
                <a:latin typeface="Arial"/>
              </a:rPr>
              <a:t>defined. 802.15.9 needs to add EDHOC so that it has a non-fragment method.</a:t>
            </a:r>
            <a:endParaRPr b="0" lang="en-US" sz="3200" spc="-1" strike="noStrike">
              <a:solidFill>
                <a:srgbClr val="000000"/>
              </a:solidFill>
              <a:latin typeface="Arial"/>
            </a:endParaRPr>
          </a:p>
          <a:p>
            <a:pPr marL="162000" indent="-1620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324000" indent="-162000">
              <a:lnSpc>
                <a:spcPct val="100000"/>
              </a:lnSpc>
              <a:spcBef>
                <a:spcPts val="1417"/>
              </a:spcBef>
              <a:buClr>
                <a:srgbClr val="000000"/>
              </a:buClr>
              <a:buSzPct val="45000"/>
              <a:buFont typeface="DejaVu Sans"/>
              <a:buChar char="●"/>
            </a:pPr>
            <a:r>
              <a:rPr b="0" lang="en-US" sz="3200" spc="-1" strike="noStrike">
                <a:solidFill>
                  <a:srgbClr val="000000"/>
                </a:solidFill>
                <a:latin typeface="Arial"/>
              </a:rPr>
              <a:t>Low code footprint is one of the objectives for IEEE 802.15 working group as </a:t>
            </a:r>
            <a:r>
              <a:rPr b="0" lang="en-US" sz="3200" spc="-1" strike="noStrike">
                <a:solidFill>
                  <a:srgbClr val="000000"/>
                </a:solidFill>
                <a:latin typeface="Arial"/>
              </a:rPr>
              <a:t>whole.</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TextShape 6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802.11 Comments on 802.15.9a CSD 1.2.1b</a:t>
            </a:r>
            <a:endParaRPr b="0" lang="en-US" sz="2800" spc="-1" strike="noStrike">
              <a:solidFill>
                <a:srgbClr val="000000"/>
              </a:solidFill>
              <a:latin typeface="Arial"/>
            </a:endParaRPr>
          </a:p>
        </p:txBody>
      </p:sp>
      <p:sp>
        <p:nvSpPr>
          <p:cNvPr id="164" name="TextShape 62"/>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54000"/>
          </a:bodyPr>
          <a:p>
            <a:pPr marL="116640" indent="-11664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1.2.1:</a:t>
            </a:r>
            <a:endParaRPr b="0" lang="en-US" sz="3200" spc="-1" strike="noStrike">
              <a:solidFill>
                <a:srgbClr val="000000"/>
              </a:solidFill>
              <a:latin typeface="Arial"/>
            </a:endParaRPr>
          </a:p>
          <a:p>
            <a:pPr lvl="1" marL="233280" indent="-11664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1.2.1b Add “(KMP)” after “key </a:t>
            </a:r>
            <a:r>
              <a:rPr b="0" lang="en-US" sz="3200" spc="-1" strike="noStrike">
                <a:solidFill>
                  <a:srgbClr val="000000"/>
                </a:solidFill>
                <a:latin typeface="Arial"/>
              </a:rPr>
              <a:t>management protocols” and use KMP in </a:t>
            </a:r>
            <a:r>
              <a:rPr b="0" lang="en-US" sz="3200" spc="-1" strike="noStrike">
                <a:solidFill>
                  <a:srgbClr val="000000"/>
                </a:solidFill>
                <a:latin typeface="Arial"/>
              </a:rPr>
              <a:t>the second line.</a:t>
            </a:r>
            <a:endParaRPr b="0" lang="en-US" sz="3200" spc="-1" strike="noStrike">
              <a:solidFill>
                <a:srgbClr val="000000"/>
              </a:solidFill>
              <a:latin typeface="Arial"/>
            </a:endParaRPr>
          </a:p>
          <a:p>
            <a:pPr marL="116640" indent="-11664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233280" indent="-116640">
              <a:lnSpc>
                <a:spcPct val="100000"/>
              </a:lnSpc>
              <a:spcBef>
                <a:spcPts val="1417"/>
              </a:spcBef>
              <a:buClr>
                <a:srgbClr val="000000"/>
              </a:buClr>
              <a:buSzPct val="45000"/>
              <a:buFont typeface="DejaVu Sans"/>
              <a:buChar char="●"/>
            </a:pPr>
            <a:r>
              <a:rPr b="1" lang="en-US" sz="3200" spc="-1" strike="noStrike">
                <a:solidFill>
                  <a:srgbClr val="000000"/>
                </a:solidFill>
                <a:latin typeface="Arial"/>
              </a:rPr>
              <a:t>Comment Accepted, used proposed </a:t>
            </a:r>
            <a:r>
              <a:rPr b="1" lang="en-US" sz="3200" spc="-1" strike="noStrike">
                <a:solidFill>
                  <a:srgbClr val="000000"/>
                </a:solidFill>
                <a:latin typeface="Arial"/>
              </a:rPr>
              <a:t>text as is (also changes from IEEE </a:t>
            </a:r>
            <a:r>
              <a:rPr b="1" lang="en-US" sz="3200" spc="-1" strike="noStrike">
                <a:solidFill>
                  <a:srgbClr val="000000"/>
                </a:solidFill>
                <a:latin typeface="Arial"/>
              </a:rPr>
              <a:t>802.1 WG):</a:t>
            </a:r>
            <a:endParaRPr b="0" lang="en-US" sz="3200" spc="-1" strike="noStrike">
              <a:solidFill>
                <a:srgbClr val="000000"/>
              </a:solidFill>
              <a:latin typeface="Arial"/>
            </a:endParaRPr>
          </a:p>
          <a:p>
            <a:pPr lvl="1" marL="233280" indent="-11664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233280" indent="-116640">
              <a:lnSpc>
                <a:spcPct val="100000"/>
              </a:lnSpc>
              <a:spcBef>
                <a:spcPts val="1417"/>
              </a:spcBef>
              <a:buClr>
                <a:srgbClr val="000000"/>
              </a:buClr>
              <a:buSzPct val="45000"/>
              <a:buFont typeface="DejaVu Sans"/>
              <a:buChar char="●"/>
            </a:pPr>
            <a:r>
              <a:rPr b="0" lang="en-US" sz="3200" spc="-1" strike="noStrike">
                <a:solidFill>
                  <a:srgbClr val="6666ff"/>
                </a:solidFill>
                <a:latin typeface="Arial"/>
              </a:rPr>
              <a:t>IEEE Std 802.15.9 was designed to </a:t>
            </a:r>
            <a:r>
              <a:rPr b="0" lang="en-US" sz="3200" spc="-1" strike="noStrike">
                <a:solidFill>
                  <a:srgbClr val="6666ff"/>
                </a:solidFill>
                <a:latin typeface="Arial"/>
              </a:rPr>
              <a:t>include multiple key management </a:t>
            </a:r>
            <a:r>
              <a:rPr b="0" lang="en-US" sz="3200" spc="-1" strike="noStrike">
                <a:solidFill>
                  <a:srgbClr val="6666ff"/>
                </a:solidFill>
                <a:latin typeface="Arial"/>
              </a:rPr>
              <a:t>protocols (KMP), so different </a:t>
            </a:r>
            <a:r>
              <a:rPr b="0" lang="en-US" sz="3200" spc="-1" strike="noStrike">
                <a:solidFill>
                  <a:srgbClr val="6666ff"/>
                </a:solidFill>
                <a:latin typeface="Arial"/>
              </a:rPr>
              <a:t>environments could select a suitable KMP </a:t>
            </a:r>
            <a:r>
              <a:rPr b="0" lang="en-US" sz="3200" spc="-1" strike="noStrike">
                <a:solidFill>
                  <a:srgbClr val="6666ff"/>
                </a:solidFill>
                <a:latin typeface="Arial"/>
              </a:rPr>
              <a:t>for their use case. One of the challenges </a:t>
            </a:r>
            <a:r>
              <a:rPr b="0" lang="en-US" sz="3200" spc="-1" strike="noStrike">
                <a:solidFill>
                  <a:srgbClr val="6666ff"/>
                </a:solidFill>
                <a:latin typeface="Arial"/>
              </a:rPr>
              <a:t>with existing KMPs is that all of them use </a:t>
            </a:r>
            <a:r>
              <a:rPr b="0" lang="en-US" sz="3200" spc="-1" strike="noStrike">
                <a:solidFill>
                  <a:srgbClr val="6666ff"/>
                </a:solidFill>
                <a:latin typeface="Arial"/>
              </a:rPr>
              <a:t>messages that require fragmentation in </a:t>
            </a:r>
            <a:r>
              <a:rPr b="0" lang="en-US" sz="3200" spc="-1" strike="noStrike">
                <a:solidFill>
                  <a:srgbClr val="6666ff"/>
                </a:solidFill>
                <a:latin typeface="Arial"/>
              </a:rPr>
              <a:t>typical IEEE 802.15.4 PHY. EDHOC has a </a:t>
            </a:r>
            <a:r>
              <a:rPr b="0" lang="en-US" sz="3200" spc="-1" strike="noStrike">
                <a:solidFill>
                  <a:srgbClr val="6666ff"/>
                </a:solidFill>
                <a:latin typeface="Arial"/>
              </a:rPr>
              <a:t>mode of operation where each message is </a:t>
            </a:r>
            <a:r>
              <a:rPr b="0" lang="en-US" sz="3200" spc="-1" strike="noStrike">
                <a:solidFill>
                  <a:srgbClr val="6666ff"/>
                </a:solidFill>
                <a:latin typeface="Arial"/>
              </a:rPr>
              <a:t>less than 50 bytes, meaning it does not </a:t>
            </a:r>
            <a:r>
              <a:rPr b="0" lang="en-US" sz="3200" spc="-1" strike="noStrike">
                <a:solidFill>
                  <a:srgbClr val="6666ff"/>
                </a:solidFill>
                <a:latin typeface="Arial"/>
              </a:rPr>
              <a:t>need fragmentation.</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TextShape 63"/>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802.11 Comments on 802.15.9a CSD 1.2.1b</a:t>
            </a:r>
            <a:endParaRPr b="0" lang="en-US" sz="2800" spc="-1" strike="noStrike">
              <a:solidFill>
                <a:srgbClr val="000000"/>
              </a:solidFill>
              <a:latin typeface="Arial"/>
            </a:endParaRPr>
          </a:p>
        </p:txBody>
      </p:sp>
      <p:sp>
        <p:nvSpPr>
          <p:cNvPr id="166" name="TextShape 64"/>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54000"/>
          </a:bodyPr>
          <a:p>
            <a:pPr marL="116640" indent="-11664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1.2.1:</a:t>
            </a:r>
            <a:endParaRPr b="0" lang="en-US" sz="3200" spc="-1" strike="noStrike">
              <a:solidFill>
                <a:srgbClr val="000000"/>
              </a:solidFill>
              <a:latin typeface="Arial"/>
            </a:endParaRPr>
          </a:p>
          <a:p>
            <a:pPr lvl="1" marL="233280" indent="-11664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1.2.1b second paragraph: </a:t>
            </a:r>
            <a:r>
              <a:rPr b="0" lang="en-US" sz="3200" spc="-1" strike="noStrike">
                <a:solidFill>
                  <a:srgbClr val="000000"/>
                </a:solidFill>
                <a:latin typeface="Arial"/>
              </a:rPr>
              <a:t>Change “combination of IEEE Std </a:t>
            </a:r>
            <a:r>
              <a:rPr b="0" lang="en-US" sz="3200" spc="-1" strike="noStrike">
                <a:solidFill>
                  <a:srgbClr val="000000"/>
                </a:solidFill>
                <a:latin typeface="Arial"/>
              </a:rPr>
              <a:t>802.15.9” to “combination with IEEE </a:t>
            </a:r>
            <a:r>
              <a:rPr b="0" lang="en-US" sz="3200" spc="-1" strike="noStrike">
                <a:solidFill>
                  <a:srgbClr val="000000"/>
                </a:solidFill>
                <a:latin typeface="Arial"/>
              </a:rPr>
              <a:t>Std 802.15.9“</a:t>
            </a:r>
            <a:endParaRPr b="0" lang="en-US" sz="3200" spc="-1" strike="noStrike">
              <a:solidFill>
                <a:srgbClr val="000000"/>
              </a:solidFill>
              <a:latin typeface="Arial"/>
            </a:endParaRPr>
          </a:p>
          <a:p>
            <a:pPr marL="116640" indent="-11664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233280" indent="-116640">
              <a:lnSpc>
                <a:spcPct val="100000"/>
              </a:lnSpc>
              <a:spcBef>
                <a:spcPts val="1417"/>
              </a:spcBef>
              <a:buClr>
                <a:srgbClr val="000000"/>
              </a:buClr>
              <a:buSzPct val="45000"/>
              <a:buFont typeface="DejaVu Sans"/>
              <a:buChar char="●"/>
            </a:pPr>
            <a:r>
              <a:rPr b="1" lang="en-US" sz="3200" spc="-1" strike="noStrike">
                <a:solidFill>
                  <a:srgbClr val="000000"/>
                </a:solidFill>
                <a:latin typeface="Arial"/>
              </a:rPr>
              <a:t>Comment Accepted, used proposed </a:t>
            </a:r>
            <a:r>
              <a:rPr b="1" lang="en-US" sz="3200" spc="-1" strike="noStrike">
                <a:solidFill>
                  <a:srgbClr val="000000"/>
                </a:solidFill>
                <a:latin typeface="Arial"/>
              </a:rPr>
              <a:t>text as is (also changes from IEEE </a:t>
            </a:r>
            <a:r>
              <a:rPr b="1" lang="en-US" sz="3200" spc="-1" strike="noStrike">
                <a:solidFill>
                  <a:srgbClr val="000000"/>
                </a:solidFill>
                <a:latin typeface="Arial"/>
              </a:rPr>
              <a:t>802.1 WG).</a:t>
            </a:r>
            <a:endParaRPr b="0" lang="en-US" sz="3200" spc="-1" strike="noStrike">
              <a:solidFill>
                <a:srgbClr val="000000"/>
              </a:solidFill>
              <a:latin typeface="Arial"/>
            </a:endParaRPr>
          </a:p>
          <a:p>
            <a:pPr lvl="1" marL="233280" indent="-11664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233280" indent="-116640">
              <a:lnSpc>
                <a:spcPct val="100000"/>
              </a:lnSpc>
              <a:spcBef>
                <a:spcPts val="1417"/>
              </a:spcBef>
              <a:buClr>
                <a:srgbClr val="000000"/>
              </a:buClr>
              <a:buSzPct val="45000"/>
              <a:buFont typeface="DejaVu Sans"/>
              <a:buChar char="●"/>
            </a:pPr>
            <a:r>
              <a:rPr b="0" lang="en-US" sz="3200" spc="-1" strike="noStrike">
                <a:solidFill>
                  <a:srgbClr val="6666ff"/>
                </a:solidFill>
                <a:latin typeface="Arial"/>
              </a:rPr>
              <a:t>There are multiple silicon and system </a:t>
            </a:r>
            <a:r>
              <a:rPr b="0" lang="en-US" sz="3200" spc="-1" strike="noStrike">
                <a:solidFill>
                  <a:srgbClr val="6666ff"/>
                </a:solidFill>
                <a:latin typeface="Arial"/>
              </a:rPr>
              <a:t>vendors producing devices and </a:t>
            </a:r>
            <a:r>
              <a:rPr b="0" lang="en-US" sz="3200" spc="-1" strike="noStrike">
                <a:solidFill>
                  <a:srgbClr val="6666ff"/>
                </a:solidFill>
                <a:latin typeface="Arial"/>
              </a:rPr>
              <a:t>systems using IEEE Std 802.15.4 in </a:t>
            </a:r>
            <a:r>
              <a:rPr b="0" lang="en-US" sz="3200" spc="-1" strike="noStrike">
                <a:solidFill>
                  <a:srgbClr val="6666ff"/>
                </a:solidFill>
                <a:latin typeface="Arial"/>
              </a:rPr>
              <a:t>combination with IEEE Std 802.15.9 </a:t>
            </a:r>
            <a:r>
              <a:rPr b="0" lang="en-US" sz="3200" spc="-1" strike="noStrike">
                <a:solidFill>
                  <a:srgbClr val="6666ff"/>
                </a:solidFill>
                <a:latin typeface="Arial"/>
              </a:rPr>
              <a:t>for use in IoT applications. This </a:t>
            </a:r>
            <a:r>
              <a:rPr b="0" lang="en-US" sz="3200" spc="-1" strike="noStrike">
                <a:solidFill>
                  <a:srgbClr val="6666ff"/>
                </a:solidFill>
                <a:latin typeface="Arial"/>
              </a:rPr>
              <a:t>includes consumer electronics, mobile </a:t>
            </a:r>
            <a:r>
              <a:rPr b="0" lang="en-US" sz="3200" spc="-1" strike="noStrike">
                <a:solidFill>
                  <a:srgbClr val="6666ff"/>
                </a:solidFill>
                <a:latin typeface="Arial"/>
              </a:rPr>
              <a:t>devices, building automation, medical </a:t>
            </a:r>
            <a:r>
              <a:rPr b="0" lang="en-US" sz="3200" spc="-1" strike="noStrike">
                <a:solidFill>
                  <a:srgbClr val="6666ff"/>
                </a:solidFill>
                <a:latin typeface="Arial"/>
              </a:rPr>
              <a:t>applications, SmartGrid and Smart </a:t>
            </a:r>
            <a:r>
              <a:rPr b="0" lang="en-US" sz="3200" spc="-1" strike="noStrike">
                <a:solidFill>
                  <a:srgbClr val="6666ff"/>
                </a:solidFill>
                <a:latin typeface="Arial"/>
              </a:rPr>
              <a:t>Community applications, industrial </a:t>
            </a:r>
            <a:r>
              <a:rPr b="0" lang="en-US" sz="3200" spc="-1" strike="noStrike">
                <a:solidFill>
                  <a:srgbClr val="6666ff"/>
                </a:solidFill>
                <a:latin typeface="Arial"/>
              </a:rPr>
              <a:t>control, etc., and therefore has a very </a:t>
            </a:r>
            <a:r>
              <a:rPr b="0" lang="en-US" sz="3200" spc="-1" strike="noStrike">
                <a:solidFill>
                  <a:srgbClr val="6666ff"/>
                </a:solidFill>
                <a:latin typeface="Arial"/>
              </a:rPr>
              <a:t>large end user community.</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TextShape 39"/>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802.1 Comments on 802.15.4ae CSD 1.2.1</a:t>
            </a:r>
            <a:endParaRPr b="0" lang="en-US" sz="2800" spc="-1" strike="noStrike">
              <a:solidFill>
                <a:srgbClr val="000000"/>
              </a:solidFill>
              <a:latin typeface="Arial"/>
            </a:endParaRPr>
          </a:p>
        </p:txBody>
      </p:sp>
      <p:sp>
        <p:nvSpPr>
          <p:cNvPr id="95" name="TextShape 40"/>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51000"/>
          </a:bodyPr>
          <a:p>
            <a:pPr marL="110160" indent="-11016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1.2.1:</a:t>
            </a:r>
            <a:endParaRPr b="0" lang="en-US" sz="3200" spc="-1" strike="noStrike">
              <a:solidFill>
                <a:srgbClr val="000000"/>
              </a:solidFill>
              <a:latin typeface="Arial"/>
            </a:endParaRPr>
          </a:p>
          <a:p>
            <a:pPr lvl="1" marL="220320" indent="-11016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a:t>
            </a:r>
            <a:endParaRPr b="0" lang="en-US" sz="3200" spc="-1" strike="noStrike">
              <a:solidFill>
                <a:srgbClr val="000000"/>
              </a:solidFill>
              <a:latin typeface="Arial"/>
            </a:endParaRPr>
          </a:p>
          <a:p>
            <a:pPr lvl="1" marL="220320" indent="-110160">
              <a:lnSpc>
                <a:spcPct val="100000"/>
              </a:lnSpc>
              <a:spcBef>
                <a:spcPts val="1417"/>
              </a:spcBef>
              <a:buClr>
                <a:srgbClr val="000000"/>
              </a:buClr>
              <a:buSzPct val="45000"/>
              <a:buFont typeface="DejaVu Sans"/>
              <a:buChar char="●"/>
            </a:pPr>
            <a:r>
              <a:rPr b="0" lang="en-US" sz="3200" spc="-1" strike="noStrike">
                <a:solidFill>
                  <a:srgbClr val="000000"/>
                </a:solidFill>
                <a:latin typeface="Arial"/>
              </a:rPr>
              <a:t>1.2.1 Broad market potential b)</a:t>
            </a:r>
            <a:endParaRPr b="0" lang="en-US" sz="3200" spc="-1" strike="noStrike">
              <a:solidFill>
                <a:srgbClr val="000000"/>
              </a:solidFill>
              <a:latin typeface="Arial"/>
            </a:endParaRPr>
          </a:p>
          <a:p>
            <a:pPr lvl="1" marL="220320" indent="-110160">
              <a:lnSpc>
                <a:spcPct val="100000"/>
              </a:lnSpc>
              <a:spcBef>
                <a:spcPts val="1417"/>
              </a:spcBef>
              <a:buClr>
                <a:srgbClr val="000000"/>
              </a:buClr>
              <a:buSzPct val="45000"/>
              <a:buFont typeface="DejaVu Sans"/>
              <a:buChar char="●"/>
            </a:pPr>
            <a:r>
              <a:rPr b="0" lang="en-US" sz="3200" spc="-1" strike="noStrike">
                <a:solidFill>
                  <a:srgbClr val="000000"/>
                </a:solidFill>
                <a:latin typeface="Arial"/>
              </a:rPr>
              <a:t>Suggest changing last sentence in first paragraph to: “NIST selected the Ascon algorithms as its lightweight cryptographic standard, making its use in the future more widespread.”</a:t>
            </a:r>
            <a:endParaRPr b="0" lang="en-US" sz="3200" spc="-1" strike="noStrike">
              <a:solidFill>
                <a:srgbClr val="000000"/>
              </a:solidFill>
              <a:latin typeface="Arial"/>
            </a:endParaRPr>
          </a:p>
          <a:p>
            <a:pPr marL="110160" indent="-11016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220320" indent="-110160">
              <a:lnSpc>
                <a:spcPct val="100000"/>
              </a:lnSpc>
              <a:spcBef>
                <a:spcPts val="1417"/>
              </a:spcBef>
              <a:buClr>
                <a:srgbClr val="000000"/>
              </a:buClr>
              <a:buSzPct val="45000"/>
              <a:buFont typeface="DejaVu Sans"/>
              <a:buChar char="●"/>
            </a:pPr>
            <a:r>
              <a:rPr b="1" lang="en-US" sz="3200" spc="-1" strike="noStrike">
                <a:solidFill>
                  <a:srgbClr val="000000"/>
                </a:solidFill>
                <a:latin typeface="Arial"/>
              </a:rPr>
              <a:t>This was already changed because of comment from 802.3. New version below:</a:t>
            </a:r>
            <a:endParaRPr b="0" lang="en-US" sz="3200" spc="-1" strike="noStrike">
              <a:solidFill>
                <a:srgbClr val="000000"/>
              </a:solidFill>
              <a:latin typeface="Arial"/>
            </a:endParaRPr>
          </a:p>
          <a:p>
            <a:pPr lvl="1" marL="220320" indent="-11016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220320" indent="-110160">
              <a:lnSpc>
                <a:spcPct val="100000"/>
              </a:lnSpc>
              <a:spcBef>
                <a:spcPts val="1417"/>
              </a:spcBef>
              <a:buClr>
                <a:srgbClr val="000000"/>
              </a:buClr>
              <a:buSzPct val="45000"/>
              <a:buFont typeface="DejaVu Sans"/>
              <a:buChar char="●"/>
            </a:pPr>
            <a:r>
              <a:rPr b="0" lang="en-US" sz="3200" spc="-1" strike="noStrike">
                <a:solidFill>
                  <a:srgbClr val="6666ff"/>
                </a:solidFill>
                <a:latin typeface="Arial"/>
              </a:rPr>
              <a:t>IEEE Std 802.15.4 was designed using AES-CCM*. Adding the more efficient drop in replacement cipher Ascon-128 and/or Ascon-128a will make more lightweight implementations available. The Ascon family has been selected as the NIST lightweight cryptographic algorithm, making its use in the future more widespread.</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TextShape 41"/>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802.1 Comments on 802.15.4ae CSD 1.2.1</a:t>
            </a:r>
            <a:endParaRPr b="0" lang="en-US" sz="2800" spc="-1" strike="noStrike">
              <a:solidFill>
                <a:srgbClr val="000000"/>
              </a:solidFill>
              <a:latin typeface="Arial"/>
            </a:endParaRPr>
          </a:p>
        </p:txBody>
      </p:sp>
      <p:sp>
        <p:nvSpPr>
          <p:cNvPr id="97" name="TextShape 42"/>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59000"/>
          </a:bodyPr>
          <a:p>
            <a:pPr marL="127440" indent="-12744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1.2.1:</a:t>
            </a:r>
            <a:endParaRPr b="0" lang="en-US" sz="3200" spc="-1" strike="noStrike">
              <a:solidFill>
                <a:srgbClr val="000000"/>
              </a:solidFill>
              <a:latin typeface="Arial"/>
            </a:endParaRPr>
          </a:p>
          <a:p>
            <a:pPr lvl="1" marL="254880" indent="-127440">
              <a:lnSpc>
                <a:spcPct val="100000"/>
              </a:lnSpc>
              <a:spcBef>
                <a:spcPts val="1417"/>
              </a:spcBef>
              <a:buClr>
                <a:srgbClr val="000000"/>
              </a:buClr>
              <a:buSzPct val="45000"/>
              <a:buFont typeface="DejaVu Sans"/>
              <a:buChar char="●"/>
            </a:pPr>
            <a:r>
              <a:rPr b="0" lang="en-US" sz="3200" spc="-1" strike="noStrike">
                <a:solidFill>
                  <a:srgbClr val="000000"/>
                </a:solidFill>
                <a:latin typeface="Arial"/>
              </a:rPr>
              <a:t>1.2.1 Broad market potential b)</a:t>
            </a:r>
            <a:endParaRPr b="0" lang="en-US" sz="3200" spc="-1" strike="noStrike">
              <a:solidFill>
                <a:srgbClr val="000000"/>
              </a:solidFill>
              <a:latin typeface="Arial"/>
            </a:endParaRPr>
          </a:p>
          <a:p>
            <a:pPr lvl="1" marL="254880" indent="-127440">
              <a:lnSpc>
                <a:spcPct val="100000"/>
              </a:lnSpc>
              <a:spcBef>
                <a:spcPts val="1417"/>
              </a:spcBef>
              <a:buClr>
                <a:srgbClr val="000000"/>
              </a:buClr>
              <a:buSzPct val="45000"/>
              <a:buFont typeface="DejaVu Sans"/>
              <a:buChar char="●"/>
            </a:pPr>
            <a:r>
              <a:rPr b="0" lang="en-US" sz="3200" spc="-1" strike="noStrike">
                <a:solidFill>
                  <a:srgbClr val="000000"/>
                </a:solidFill>
                <a:latin typeface="Arial"/>
              </a:rPr>
              <a:t>Suggest Removing "things like" in the second paragraph.</a:t>
            </a:r>
            <a:endParaRPr b="0" lang="en-US" sz="3200" spc="-1" strike="noStrike">
              <a:solidFill>
                <a:srgbClr val="000000"/>
              </a:solidFill>
              <a:latin typeface="Arial"/>
            </a:endParaRPr>
          </a:p>
          <a:p>
            <a:pPr marL="127440" indent="-12744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254880" indent="-127440">
              <a:lnSpc>
                <a:spcPct val="100000"/>
              </a:lnSpc>
              <a:spcBef>
                <a:spcPts val="1417"/>
              </a:spcBef>
              <a:buClr>
                <a:srgbClr val="000000"/>
              </a:buClr>
              <a:buSzPct val="45000"/>
              <a:buFont typeface="DejaVu Sans"/>
              <a:buChar char="●"/>
            </a:pPr>
            <a:r>
              <a:rPr b="1" lang="en-US" sz="3200" spc="-1" strike="noStrike">
                <a:solidFill>
                  <a:srgbClr val="000000"/>
                </a:solidFill>
                <a:latin typeface="Arial"/>
              </a:rPr>
              <a:t>Comment accepted:</a:t>
            </a:r>
            <a:endParaRPr b="0" lang="en-US" sz="3200" spc="-1" strike="noStrike">
              <a:solidFill>
                <a:srgbClr val="000000"/>
              </a:solidFill>
              <a:latin typeface="Arial"/>
            </a:endParaRPr>
          </a:p>
          <a:p>
            <a:pPr lvl="1" marL="254880" indent="-12744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254880" indent="-127440">
              <a:lnSpc>
                <a:spcPct val="100000"/>
              </a:lnSpc>
              <a:spcBef>
                <a:spcPts val="1417"/>
              </a:spcBef>
              <a:buClr>
                <a:srgbClr val="000000"/>
              </a:buClr>
              <a:buSzPct val="45000"/>
              <a:buFont typeface="DejaVu Sans"/>
              <a:buChar char="●"/>
            </a:pPr>
            <a:r>
              <a:rPr b="0" lang="en-US" sz="3200" spc="-1" strike="noStrike">
                <a:solidFill>
                  <a:srgbClr val="6666ff"/>
                </a:solidFill>
                <a:latin typeface="Arial"/>
              </a:rPr>
              <a:t>There are many silicon and system vendors already producing devices and systems using IEEE Std 802.15.4 for use in IoT applications. This includes consumer electronics, mobile devices, building automation, medical applications, SmartGrid and Smart Community applications, industrial control, etc., and therefore has a very large end user community.</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TextShape 43"/>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802.1 Comments on 802.15.4ae CSD 1.2.2</a:t>
            </a:r>
            <a:endParaRPr b="0" lang="en-US" sz="2800" spc="-1" strike="noStrike">
              <a:solidFill>
                <a:srgbClr val="000000"/>
              </a:solidFill>
              <a:latin typeface="Arial"/>
            </a:endParaRPr>
          </a:p>
        </p:txBody>
      </p:sp>
      <p:sp>
        <p:nvSpPr>
          <p:cNvPr id="99" name="TextShape 44"/>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43000"/>
          </a:bodyPr>
          <a:p>
            <a:pPr marL="92880" indent="-928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1.2.2:</a:t>
            </a:r>
            <a:endParaRPr b="0" lang="en-US" sz="3200" spc="-1" strike="noStrike">
              <a:solidFill>
                <a:srgbClr val="000000"/>
              </a:solidFill>
              <a:latin typeface="Arial"/>
            </a:endParaRPr>
          </a:p>
          <a:p>
            <a:pPr lvl="1" marL="185760" indent="-928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1.2.2 Compatibility</a:t>
            </a:r>
            <a:endParaRPr b="0" lang="en-US" sz="3200" spc="-1" strike="noStrike">
              <a:solidFill>
                <a:srgbClr val="000000"/>
              </a:solidFill>
              <a:latin typeface="Arial"/>
            </a:endParaRPr>
          </a:p>
          <a:p>
            <a:pPr lvl="1" marL="185760" indent="-928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Suggest moving answer currently at the bottom to under 1.2.2 a)</a:t>
            </a:r>
            <a:endParaRPr b="0" lang="en-US" sz="3200" spc="-1" strike="noStrike">
              <a:solidFill>
                <a:srgbClr val="000000"/>
              </a:solidFill>
              <a:latin typeface="Arial"/>
            </a:endParaRPr>
          </a:p>
          <a:p>
            <a:pPr lvl="1" marL="185760" indent="-928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Suggesting adding to the bottom: "This project is an amendment to an existing standard for which it has been previously determined that compliance with IEEE Std 802.1Q is not possible. The project will comply with IEEE Std 802 using either local or global MAC addresses."</a:t>
            </a:r>
            <a:endParaRPr b="0" lang="en-US" sz="3200" spc="-1" strike="noStrike">
              <a:solidFill>
                <a:srgbClr val="000000"/>
              </a:solidFill>
              <a:latin typeface="Arial"/>
            </a:endParaRPr>
          </a:p>
          <a:p>
            <a:pPr marL="92880" indent="-928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185760" indent="-92880">
              <a:lnSpc>
                <a:spcPct val="100000"/>
              </a:lnSpc>
              <a:spcBef>
                <a:spcPts val="1417"/>
              </a:spcBef>
              <a:buClr>
                <a:srgbClr val="000000"/>
              </a:buClr>
              <a:buSzPct val="45000"/>
              <a:buFont typeface="DejaVu Sans"/>
              <a:buChar char="●"/>
            </a:pPr>
            <a:r>
              <a:rPr b="1" lang="en-US" sz="3200" spc="-1" strike="noStrike">
                <a:solidFill>
                  <a:srgbClr val="000000"/>
                </a:solidFill>
                <a:latin typeface="Arial"/>
              </a:rPr>
              <a:t>Accepted.</a:t>
            </a:r>
            <a:endParaRPr b="0" lang="en-US" sz="3200" spc="-1" strike="noStrike">
              <a:solidFill>
                <a:srgbClr val="000000"/>
              </a:solidFill>
              <a:latin typeface="Arial"/>
            </a:endParaRPr>
          </a:p>
          <a:p>
            <a:pPr lvl="1" marL="185760" indent="-9288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185760" indent="-928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a) Will the proposed standard comply with IEEE Std 802, IEEE Std 802.1AC and IEEE Std 802.1Q?</a:t>
            </a:r>
            <a:endParaRPr b="0" lang="en-US" sz="3200" spc="-1" strike="noStrike">
              <a:solidFill>
                <a:srgbClr val="000000"/>
              </a:solidFill>
              <a:latin typeface="Arial"/>
            </a:endParaRPr>
          </a:p>
          <a:p>
            <a:pPr lvl="1" marL="185760" indent="-92880">
              <a:lnSpc>
                <a:spcPct val="100000"/>
              </a:lnSpc>
              <a:spcBef>
                <a:spcPts val="1417"/>
              </a:spcBef>
              <a:buClr>
                <a:srgbClr val="000000"/>
              </a:buClr>
              <a:buSzPct val="45000"/>
              <a:buFont typeface="DejaVu Sans"/>
              <a:buChar char="●"/>
            </a:pPr>
            <a:r>
              <a:rPr b="0" lang="en-US" sz="3200" spc="-1" strike="noStrike">
                <a:solidFill>
                  <a:srgbClr val="6666ff"/>
                </a:solidFill>
                <a:latin typeface="Arial"/>
              </a:rPr>
              <a:t>No.</a:t>
            </a:r>
            <a:r>
              <a:rPr b="0" lang="en-US" sz="3200" spc="-1" strike="noStrike">
                <a:solidFill>
                  <a:srgbClr val="000000"/>
                </a:solidFill>
                <a:latin typeface="Arial"/>
              </a:rPr>
              <a:t> </a:t>
            </a:r>
            <a:endParaRPr b="0" lang="en-US" sz="3200" spc="-1" strike="noStrike">
              <a:solidFill>
                <a:srgbClr val="000000"/>
              </a:solidFill>
              <a:latin typeface="Arial"/>
            </a:endParaRPr>
          </a:p>
          <a:p>
            <a:pPr lvl="1" marL="185760" indent="-92880">
              <a:lnSpc>
                <a:spcPct val="100000"/>
              </a:lnSpc>
              <a:spcBef>
                <a:spcPts val="1417"/>
              </a:spcBef>
              <a:buClr>
                <a:srgbClr val="000000"/>
              </a:buClr>
              <a:buSzPct val="45000"/>
              <a:buFont typeface="DejaVu Sans"/>
              <a:buChar char="●"/>
            </a:pPr>
            <a:r>
              <a:rPr b="0" lang="en-US" sz="3200" spc="-1" strike="noStrike">
                <a:solidFill>
                  <a:srgbClr val="000000"/>
                </a:solidFill>
                <a:latin typeface="Arial"/>
              </a:rPr>
              <a:t>b) If the answer to a) is no, supply the response from the IEEE 802.1 WG.</a:t>
            </a:r>
            <a:endParaRPr b="0" lang="en-US" sz="3200" spc="-1" strike="noStrike">
              <a:solidFill>
                <a:srgbClr val="000000"/>
              </a:solidFill>
              <a:latin typeface="Arial"/>
            </a:endParaRPr>
          </a:p>
          <a:p>
            <a:pPr lvl="1" marL="185760" indent="-92880">
              <a:lnSpc>
                <a:spcPct val="100000"/>
              </a:lnSpc>
              <a:spcBef>
                <a:spcPts val="1417"/>
              </a:spcBef>
              <a:buClr>
                <a:srgbClr val="000000"/>
              </a:buClr>
              <a:buSzPct val="45000"/>
              <a:buFont typeface="DejaVu Sans"/>
              <a:buChar char="●"/>
            </a:pPr>
            <a:r>
              <a:rPr b="0" lang="en-US" sz="3200" spc="-1" strike="noStrike">
                <a:solidFill>
                  <a:srgbClr val="6666ff"/>
                </a:solidFill>
                <a:latin typeface="Arial"/>
              </a:rPr>
              <a:t>This project is an amendment to an existing standard for which it has been previously determined that compliance with IEEE Std 802.1Q is not possible. The project will comply with IEEE Std 802 using either local or global MAC addresses.</a:t>
            </a:r>
            <a:endParaRPr b="0" lang="en-US" sz="3200" spc="-1" strike="noStrike">
              <a:solidFill>
                <a:srgbClr val="000000"/>
              </a:solidFill>
              <a:latin typeface="Arial"/>
            </a:endParaRPr>
          </a:p>
          <a:p>
            <a:pPr lvl="1" marL="185760" indent="-9288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185760" indent="-9288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TextShape 47"/>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802.1 Comments on 802.15.4ae CSD 1.2.3</a:t>
            </a:r>
            <a:endParaRPr b="0" lang="en-US" sz="2800" spc="-1" strike="noStrike">
              <a:solidFill>
                <a:srgbClr val="000000"/>
              </a:solidFill>
              <a:latin typeface="Arial"/>
            </a:endParaRPr>
          </a:p>
        </p:txBody>
      </p:sp>
      <p:sp>
        <p:nvSpPr>
          <p:cNvPr id="101" name="TextShape 48"/>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47000"/>
          </a:bodyPr>
          <a:p>
            <a:pPr marL="101520" indent="-101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1.2.3:</a:t>
            </a: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1.2.3 Distinct Identity</a:t>
            </a: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Suggest revising paragraph to: “IEEE </a:t>
            </a:r>
            <a:r>
              <a:rPr b="0" lang="en-US" sz="3200" spc="-1" strike="noStrike">
                <a:solidFill>
                  <a:srgbClr val="000000"/>
                </a:solidFill>
                <a:latin typeface="Arial"/>
              </a:rPr>
              <a:t>Std 802.15.4 was developed to </a:t>
            </a:r>
            <a:r>
              <a:rPr b="0" lang="en-US" sz="3200" spc="-1" strike="noStrike">
                <a:solidFill>
                  <a:srgbClr val="000000"/>
                </a:solidFill>
                <a:latin typeface="Arial"/>
              </a:rPr>
              <a:t>address the needs of IoT networks and </a:t>
            </a:r>
            <a:r>
              <a:rPr b="0" lang="en-US" sz="3200" spc="-1" strike="noStrike">
                <a:solidFill>
                  <a:srgbClr val="000000"/>
                </a:solidFill>
                <a:latin typeface="Arial"/>
              </a:rPr>
              <a:t>is used in those areas. Adding Ascon-</a:t>
            </a:r>
            <a:r>
              <a:rPr b="0" lang="en-US" sz="3200" spc="-1" strike="noStrike">
                <a:solidFill>
                  <a:srgbClr val="000000"/>
                </a:solidFill>
                <a:latin typeface="Arial"/>
              </a:rPr>
              <a:t>128 and/or Ascon-128a to the standard </a:t>
            </a:r>
            <a:r>
              <a:rPr b="0" lang="en-US" sz="3200" spc="-1" strike="noStrike">
                <a:solidFill>
                  <a:srgbClr val="000000"/>
                </a:solidFill>
                <a:latin typeface="Arial"/>
              </a:rPr>
              <a:t>will allow devices to use more </a:t>
            </a:r>
            <a:r>
              <a:rPr b="0" lang="en-US" sz="3200" spc="-1" strike="noStrike">
                <a:solidFill>
                  <a:srgbClr val="000000"/>
                </a:solidFill>
                <a:latin typeface="Arial"/>
              </a:rPr>
              <a:t>lightweight cryptographic algorithms. </a:t>
            </a:r>
            <a:r>
              <a:rPr b="0" lang="en-US" sz="3200" spc="-1" strike="noStrike">
                <a:solidFill>
                  <a:srgbClr val="000000"/>
                </a:solidFill>
                <a:latin typeface="Arial"/>
              </a:rPr>
              <a:t>Ascon-128 and Ascon-128a offer </a:t>
            </a:r>
            <a:r>
              <a:rPr b="0" lang="en-US" sz="3200" spc="-1" strike="noStrike">
                <a:solidFill>
                  <a:srgbClr val="000000"/>
                </a:solidFill>
                <a:latin typeface="Arial"/>
              </a:rPr>
              <a:t>functionality not available in AES, like </a:t>
            </a:r>
            <a:r>
              <a:rPr b="0" lang="en-US" sz="3200" spc="-1" strike="noStrike">
                <a:solidFill>
                  <a:srgbClr val="000000"/>
                </a:solidFill>
                <a:latin typeface="Arial"/>
              </a:rPr>
              <a:t>hashing and key material extraction, </a:t>
            </a:r>
            <a:r>
              <a:rPr b="0" lang="en-US" sz="3200" spc="-1" strike="noStrike">
                <a:solidFill>
                  <a:srgbClr val="000000"/>
                </a:solidFill>
                <a:latin typeface="Arial"/>
              </a:rPr>
              <a:t>so it can be used in more cases than </a:t>
            </a:r>
            <a:r>
              <a:rPr b="0" lang="en-US" sz="3200" spc="-1" strike="noStrike">
                <a:solidFill>
                  <a:srgbClr val="000000"/>
                </a:solidFill>
                <a:latin typeface="Arial"/>
              </a:rPr>
              <a:t>AES.”</a:t>
            </a:r>
            <a:endParaRPr b="0" lang="en-US" sz="3200" spc="-1" strike="noStrike">
              <a:solidFill>
                <a:srgbClr val="000000"/>
              </a:solidFill>
              <a:latin typeface="Arial"/>
            </a:endParaRPr>
          </a:p>
          <a:p>
            <a:pPr marL="101520" indent="-10152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r>
              <a:rPr b="1" lang="en-US" sz="3200" spc="-1" strike="noStrike">
                <a:solidFill>
                  <a:srgbClr val="000000"/>
                </a:solidFill>
                <a:latin typeface="Arial"/>
              </a:rPr>
              <a:t>Comment Accepted, used proposed </a:t>
            </a:r>
            <a:r>
              <a:rPr b="1" lang="en-US" sz="3200" spc="-1" strike="noStrike">
                <a:solidFill>
                  <a:srgbClr val="000000"/>
                </a:solidFill>
                <a:latin typeface="Arial"/>
              </a:rPr>
              <a:t>text as is.</a:t>
            </a: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r>
              <a:rPr b="0" lang="en-US" sz="3200" spc="-1" strike="noStrike">
                <a:solidFill>
                  <a:srgbClr val="6666ff"/>
                </a:solidFill>
                <a:latin typeface="Arial"/>
              </a:rPr>
              <a:t>IEEE Std 802.15.4 was developed to </a:t>
            </a:r>
            <a:r>
              <a:rPr b="0" lang="en-US" sz="3200" spc="-1" strike="noStrike">
                <a:solidFill>
                  <a:srgbClr val="6666ff"/>
                </a:solidFill>
                <a:latin typeface="Arial"/>
              </a:rPr>
              <a:t>address the needs of IoT networks and </a:t>
            </a:r>
            <a:r>
              <a:rPr b="0" lang="en-US" sz="3200" spc="-1" strike="noStrike">
                <a:solidFill>
                  <a:srgbClr val="6666ff"/>
                </a:solidFill>
                <a:latin typeface="Arial"/>
              </a:rPr>
              <a:t>is used in those areas. Adding Ascon-</a:t>
            </a:r>
            <a:r>
              <a:rPr b="0" lang="en-US" sz="3200" spc="-1" strike="noStrike">
                <a:solidFill>
                  <a:srgbClr val="6666ff"/>
                </a:solidFill>
                <a:latin typeface="Arial"/>
              </a:rPr>
              <a:t>128 and/or Ascon-128a to the standard </a:t>
            </a:r>
            <a:r>
              <a:rPr b="0" lang="en-US" sz="3200" spc="-1" strike="noStrike">
                <a:solidFill>
                  <a:srgbClr val="6666ff"/>
                </a:solidFill>
                <a:latin typeface="Arial"/>
              </a:rPr>
              <a:t>will allow devices to use more </a:t>
            </a:r>
            <a:r>
              <a:rPr b="0" lang="en-US" sz="3200" spc="-1" strike="noStrike">
                <a:solidFill>
                  <a:srgbClr val="6666ff"/>
                </a:solidFill>
                <a:latin typeface="Arial"/>
              </a:rPr>
              <a:t>lightweight cryptographic algorithms. </a:t>
            </a:r>
            <a:r>
              <a:rPr b="0" lang="en-US" sz="3200" spc="-1" strike="noStrike">
                <a:solidFill>
                  <a:srgbClr val="6666ff"/>
                </a:solidFill>
                <a:latin typeface="Arial"/>
              </a:rPr>
              <a:t>Ascon-128 and Ascon-128a offer </a:t>
            </a:r>
            <a:r>
              <a:rPr b="0" lang="en-US" sz="3200" spc="-1" strike="noStrike">
                <a:solidFill>
                  <a:srgbClr val="6666ff"/>
                </a:solidFill>
                <a:latin typeface="Arial"/>
              </a:rPr>
              <a:t>functionality not available in AES, like </a:t>
            </a:r>
            <a:r>
              <a:rPr b="0" lang="en-US" sz="3200" spc="-1" strike="noStrike">
                <a:solidFill>
                  <a:srgbClr val="6666ff"/>
                </a:solidFill>
                <a:latin typeface="Arial"/>
              </a:rPr>
              <a:t>hashing and key material extraction, </a:t>
            </a:r>
            <a:r>
              <a:rPr b="0" lang="en-US" sz="3200" spc="-1" strike="noStrike">
                <a:solidFill>
                  <a:srgbClr val="6666ff"/>
                </a:solidFill>
                <a:latin typeface="Arial"/>
              </a:rPr>
              <a:t>so it can be used in more cases than </a:t>
            </a:r>
            <a:r>
              <a:rPr b="0" lang="en-US" sz="3200" spc="-1" strike="noStrike">
                <a:solidFill>
                  <a:srgbClr val="6666ff"/>
                </a:solidFill>
                <a:latin typeface="Arial"/>
              </a:rPr>
              <a:t>AES.</a:t>
            </a: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203040" indent="-10152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TextShape 49"/>
          <p:cNvSpPr/>
          <p:nvPr/>
        </p:nvSpPr>
        <p:spPr>
          <a:xfrm>
            <a:off x="457200" y="685800"/>
            <a:ext cx="8228880" cy="7322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1" lang="en-US" sz="2800" spc="-1" strike="noStrike">
                <a:solidFill>
                  <a:srgbClr val="000000"/>
                </a:solidFill>
                <a:latin typeface="Arial"/>
              </a:rPr>
              <a:t>802.1 Comments on 802.15.4ae CSD 1.2.4</a:t>
            </a:r>
            <a:endParaRPr b="0" lang="en-US" sz="2800" spc="-1" strike="noStrike">
              <a:solidFill>
                <a:srgbClr val="000000"/>
              </a:solidFill>
              <a:latin typeface="Arial"/>
            </a:endParaRPr>
          </a:p>
        </p:txBody>
      </p:sp>
      <p:sp>
        <p:nvSpPr>
          <p:cNvPr id="103" name="TextShape 50"/>
          <p:cNvSpPr/>
          <p:nvPr/>
        </p:nvSpPr>
        <p:spPr>
          <a:xfrm>
            <a:off x="457200" y="1604520"/>
            <a:ext cx="8228880" cy="3976920"/>
          </a:xfrm>
          <a:prstGeom prst="rect">
            <a:avLst/>
          </a:prstGeom>
          <a:noFill/>
          <a:ln w="0">
            <a:noFill/>
          </a:ln>
        </p:spPr>
        <p:style>
          <a:lnRef idx="0"/>
          <a:fillRef idx="0"/>
          <a:effectRef idx="0"/>
          <a:fontRef idx="minor"/>
        </p:style>
        <p:txBody>
          <a:bodyPr lIns="0" rIns="0" tIns="0" bIns="0" anchor="t">
            <a:normAutofit fontScale="41000"/>
          </a:bodyPr>
          <a:p>
            <a:pPr marL="88560" indent="-88560">
              <a:lnSpc>
                <a:spcPct val="100000"/>
              </a:lnSpc>
              <a:spcBef>
                <a:spcPts val="1417"/>
              </a:spcBef>
              <a:buClr>
                <a:srgbClr val="000000"/>
              </a:buClr>
              <a:buSzPct val="45000"/>
              <a:buFont typeface="DejaVu Sans"/>
              <a:buChar char="●"/>
            </a:pPr>
            <a:r>
              <a:rPr b="0" lang="en-US" sz="3200" spc="-1" strike="noStrike">
                <a:solidFill>
                  <a:srgbClr val="000000"/>
                </a:solidFill>
                <a:latin typeface="Arial"/>
              </a:rPr>
              <a:t>CSD 1.2.4:</a:t>
            </a:r>
            <a:endParaRPr b="0" lang="en-US" sz="3200" spc="-1" strike="noStrike">
              <a:solidFill>
                <a:srgbClr val="000000"/>
              </a:solidFill>
              <a:latin typeface="Arial"/>
            </a:endParaRPr>
          </a:p>
          <a:p>
            <a:pPr lvl="1" marL="177120" indent="-88560">
              <a:lnSpc>
                <a:spcPct val="100000"/>
              </a:lnSpc>
              <a:spcBef>
                <a:spcPts val="1417"/>
              </a:spcBef>
              <a:buClr>
                <a:srgbClr val="000000"/>
              </a:buClr>
              <a:buSzPct val="45000"/>
              <a:buFont typeface="DejaVu Sans"/>
              <a:buChar char="●"/>
            </a:pPr>
            <a:r>
              <a:rPr b="0" lang="en-US" sz="3200" spc="-1" strike="noStrike">
                <a:solidFill>
                  <a:srgbClr val="000000"/>
                </a:solidFill>
                <a:latin typeface="Arial"/>
              </a:rPr>
              <a:t>1.2.4 Technical Feasibility</a:t>
            </a:r>
            <a:endParaRPr b="0" lang="en-US" sz="3200" spc="-1" strike="noStrike">
              <a:solidFill>
                <a:srgbClr val="000000"/>
              </a:solidFill>
              <a:latin typeface="Arial"/>
            </a:endParaRPr>
          </a:p>
          <a:p>
            <a:pPr lvl="1" marL="177120" indent="-88560">
              <a:lnSpc>
                <a:spcPct val="100000"/>
              </a:lnSpc>
              <a:spcBef>
                <a:spcPts val="1417"/>
              </a:spcBef>
              <a:buClr>
                <a:srgbClr val="000000"/>
              </a:buClr>
              <a:buSzPct val="45000"/>
              <a:buFont typeface="DejaVu Sans"/>
              <a:buChar char="●"/>
            </a:pPr>
            <a:r>
              <a:rPr b="0" lang="en-US" sz="3200" spc="-1" strike="noStrike">
                <a:solidFill>
                  <a:srgbClr val="000000"/>
                </a:solidFill>
                <a:latin typeface="Arial"/>
              </a:rPr>
              <a:t>Suggest revising paragraph to: “Ascon was announced as winner of the NIST's lightweight cryptographic standard competition. During the competition it received a large number of third party reviews, and verifications.</a:t>
            </a:r>
            <a:endParaRPr b="0" lang="en-US" sz="3200" spc="-1" strike="noStrike">
              <a:solidFill>
                <a:srgbClr val="000000"/>
              </a:solidFill>
              <a:latin typeface="Arial"/>
            </a:endParaRPr>
          </a:p>
          <a:p>
            <a:pPr lvl="1" marL="177120" indent="-88560">
              <a:lnSpc>
                <a:spcPct val="100000"/>
              </a:lnSpc>
              <a:spcBef>
                <a:spcPts val="1417"/>
              </a:spcBef>
              <a:buClr>
                <a:srgbClr val="000000"/>
              </a:buClr>
              <a:buSzPct val="45000"/>
              <a:buFont typeface="DejaVu Sans"/>
              <a:buChar char="●"/>
            </a:pPr>
            <a:r>
              <a:rPr b="0" lang="en-US" sz="3200" spc="-1" strike="noStrike">
                <a:solidFill>
                  <a:srgbClr val="000000"/>
                </a:solidFill>
                <a:latin typeface="Arial"/>
              </a:rPr>
              <a:t>There are multiple existing implementations of it. It uses the same AEAD framework as used in the IEEE Std 802.15.4, thus dropping it in to the existing IEEE Std 802.15.4 security framework should be straightforward</a:t>
            </a:r>
            <a:endParaRPr b="0" lang="en-US" sz="3200" spc="-1" strike="noStrike">
              <a:solidFill>
                <a:srgbClr val="000000"/>
              </a:solidFill>
              <a:latin typeface="Arial"/>
            </a:endParaRPr>
          </a:p>
          <a:p>
            <a:pPr marL="88560" indent="-88560">
              <a:lnSpc>
                <a:spcPct val="100000"/>
              </a:lnSpc>
              <a:spcBef>
                <a:spcPts val="1417"/>
              </a:spcBef>
              <a:buClr>
                <a:srgbClr val="000000"/>
              </a:buClr>
              <a:buSzPct val="45000"/>
              <a:buFont typeface="DejaVu Sans"/>
              <a:buChar char="●"/>
            </a:pPr>
            <a:r>
              <a:rPr b="0" lang="en-US" sz="3200" spc="-1" strike="noStrike">
                <a:solidFill>
                  <a:srgbClr val="000000"/>
                </a:solidFill>
                <a:latin typeface="Arial"/>
              </a:rPr>
              <a:t>Response:</a:t>
            </a:r>
            <a:endParaRPr b="0" lang="en-US" sz="3200" spc="-1" strike="noStrike">
              <a:solidFill>
                <a:srgbClr val="000000"/>
              </a:solidFill>
              <a:latin typeface="Arial"/>
            </a:endParaRPr>
          </a:p>
          <a:p>
            <a:pPr lvl="1" marL="177120" indent="-88560">
              <a:lnSpc>
                <a:spcPct val="100000"/>
              </a:lnSpc>
              <a:spcBef>
                <a:spcPts val="1417"/>
              </a:spcBef>
              <a:buClr>
                <a:srgbClr val="000000"/>
              </a:buClr>
              <a:buSzPct val="45000"/>
              <a:buFont typeface="DejaVu Sans"/>
              <a:buChar char="●"/>
            </a:pPr>
            <a:r>
              <a:rPr b="1" lang="en-US" sz="3200" spc="-1" strike="noStrike">
                <a:solidFill>
                  <a:srgbClr val="000000"/>
                </a:solidFill>
                <a:latin typeface="Arial"/>
              </a:rPr>
              <a:t>Accepted.</a:t>
            </a:r>
            <a:endParaRPr b="0" lang="en-US" sz="3200" spc="-1" strike="noStrike">
              <a:solidFill>
                <a:srgbClr val="000000"/>
              </a:solidFill>
              <a:latin typeface="Arial"/>
            </a:endParaRPr>
          </a:p>
          <a:p>
            <a:pPr lvl="1" marL="177120" indent="-8856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177120" indent="-88560">
              <a:lnSpc>
                <a:spcPct val="100000"/>
              </a:lnSpc>
              <a:spcBef>
                <a:spcPts val="1417"/>
              </a:spcBef>
              <a:buClr>
                <a:srgbClr val="000000"/>
              </a:buClr>
              <a:buSzPct val="45000"/>
              <a:buFont typeface="DejaVu Sans"/>
              <a:buChar char="●"/>
            </a:pPr>
            <a:r>
              <a:rPr b="0" lang="en-US" sz="3200" spc="-1" strike="noStrike">
                <a:solidFill>
                  <a:srgbClr val="6666ff"/>
                </a:solidFill>
                <a:latin typeface="Arial"/>
              </a:rPr>
              <a:t>Ascon was announced as winner of the NISTs lightweight cryptographic standard competition. During the competition it received a large number of third party reviews, and verifications. </a:t>
            </a:r>
            <a:endParaRPr b="0" lang="en-US" sz="3200" spc="-1" strike="noStrike">
              <a:solidFill>
                <a:srgbClr val="000000"/>
              </a:solidFill>
              <a:latin typeface="Arial"/>
            </a:endParaRPr>
          </a:p>
          <a:p>
            <a:pPr lvl="1" marL="177120" indent="-8856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177120" indent="-88560">
              <a:lnSpc>
                <a:spcPct val="100000"/>
              </a:lnSpc>
              <a:spcBef>
                <a:spcPts val="1417"/>
              </a:spcBef>
              <a:buClr>
                <a:srgbClr val="000000"/>
              </a:buClr>
              <a:buSzPct val="45000"/>
              <a:buFont typeface="DejaVu Sans"/>
              <a:buChar char="●"/>
            </a:pPr>
            <a:r>
              <a:rPr b="0" lang="en-US" sz="3200" spc="-1" strike="noStrike">
                <a:solidFill>
                  <a:srgbClr val="6666ff"/>
                </a:solidFill>
                <a:latin typeface="Arial"/>
              </a:rPr>
              <a:t>There are multiple existing implementations of it. It uses the same AEAD framework as used in the IEEE Std 802.15.4, thus dropping it in to the existing IEEE Std 802.15.4 security framework should be straightforward.</a:t>
            </a:r>
            <a:endParaRPr b="0" lang="en-US" sz="3200" spc="-1" strike="noStrike">
              <a:solidFill>
                <a:srgbClr val="000000"/>
              </a:solidFill>
              <a:latin typeface="Arial"/>
            </a:endParaRPr>
          </a:p>
          <a:p>
            <a:pPr lvl="1" marL="177120" indent="-8856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a:p>
            <a:pPr lvl="1" marL="177120" indent="-88560">
              <a:lnSpc>
                <a:spcPct val="100000"/>
              </a:lnSpc>
              <a:spcBef>
                <a:spcPts val="1417"/>
              </a:spcBef>
              <a:buClr>
                <a:srgbClr val="000000"/>
              </a:buClr>
              <a:buSzPct val="45000"/>
              <a:buFont typeface="DejaVu Sans"/>
              <a:buChar char="●"/>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8943</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2009-03-12T18:43:48Z</dcterms:created>
  <dc:creator>Mike McInnis</dc:creator>
  <dc:description/>
  <dc:language>en-US</dc:language>
  <cp:lastModifiedBy>Tero Kivinen</cp:lastModifiedBy>
  <dcterms:modified xsi:type="dcterms:W3CDTF">2024-07-17T14:13:10Z</dcterms:modified>
  <cp:revision>460</cp:revision>
  <dc:subject/>
  <dc:title>Slide 1</dc:title>
</cp:coreProperties>
</file>

<file path=docProps/custom.xml><?xml version="1.0" encoding="utf-8"?>
<Properties xmlns="http://schemas.openxmlformats.org/officeDocument/2006/custom-properties" xmlns:vt="http://schemas.openxmlformats.org/officeDocument/2006/docPropsVTypes"/>
</file>