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57" r:id="rId3"/>
    <p:sldId id="2384" r:id="rId4"/>
    <p:sldId id="2388" r:id="rId5"/>
    <p:sldId id="2385" r:id="rId6"/>
    <p:sldId id="2386" r:id="rId7"/>
    <p:sldId id="2387" r:id="rId8"/>
    <p:sldId id="2391" r:id="rId9"/>
    <p:sldId id="2392" r:id="rId10"/>
    <p:sldId id="2396" r:id="rId11"/>
    <p:sldId id="2389" r:id="rId12"/>
    <p:sldId id="2394" r:id="rId13"/>
    <p:sldId id="2398" r:id="rId14"/>
    <p:sldId id="2390" r:id="rId15"/>
    <p:sldId id="2393" r:id="rId16"/>
    <p:sldId id="2397"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8" autoAdjust="0"/>
    <p:restoredTop sz="94660"/>
  </p:normalViewPr>
  <p:slideViewPr>
    <p:cSldViewPr>
      <p:cViewPr varScale="1">
        <p:scale>
          <a:sx n="80" d="100"/>
          <a:sy n="80" d="100"/>
        </p:scale>
        <p:origin x="974" y="6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7/17/2024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914400"/>
          </a:xfrm>
        </p:spPr>
        <p:txBody>
          <a:bodyPr/>
          <a:lstStyle/>
          <a:p>
            <a:r>
              <a:rPr lang="en-US"/>
              <a:t>Click to edit Master title style</a:t>
            </a:r>
            <a:endParaRPr lang="en-GB"/>
          </a:p>
        </p:txBody>
      </p:sp>
      <p:sp>
        <p:nvSpPr>
          <p:cNvPr id="3" name="Content Placeholder 2"/>
          <p:cNvSpPr>
            <a:spLocks noGrp="1"/>
          </p:cNvSpPr>
          <p:nvPr>
            <p:ph idx="1"/>
          </p:nvPr>
        </p:nvSpPr>
        <p:spPr>
          <a:xfrm>
            <a:off x="914401" y="1600200"/>
            <a:ext cx="10361084" cy="4800600"/>
          </a:xfrm>
        </p:spPr>
        <p:txBody>
          <a:bodyPr/>
          <a:lstStyle>
            <a:lvl1pPr>
              <a:buFont typeface="Arial" panose="020B0604020202020204" pitchFamily="34" charset="0"/>
              <a:buChar char="•"/>
              <a:defRPr b="0"/>
            </a:lvl1pPr>
            <a:lvl2pPr marL="800100" indent="-342900">
              <a:buFont typeface="Arial" panose="020B0604020202020204" pitchFamily="34" charset="0"/>
              <a:buChar char="•"/>
              <a:defRPr sz="2200"/>
            </a:lvl2pPr>
            <a:lvl3pPr marL="1200150" indent="-285750">
              <a:buFont typeface="Arial" panose="020B0604020202020204" pitchFamily="34" charset="0"/>
              <a:buChar char="•"/>
              <a:defRPr sz="20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802.15-24/0402r0</a:t>
            </a:r>
          </a:p>
        </p:txBody>
      </p:sp>
      <p:sp>
        <p:nvSpPr>
          <p:cNvPr id="11" name="Date Placeholder 3">
            <a:extLst>
              <a:ext uri="{FF2B5EF4-FFF2-40B4-BE49-F238E27FC236}">
                <a16:creationId xmlns:a16="http://schemas.microsoft.com/office/drawing/2014/main" id="{37CE6430-622B-4176-BF54-4362F0973D2C}"/>
              </a:ext>
            </a:extLst>
          </p:cNvPr>
          <p:cNvSpPr txBox="1">
            <a:spLocks/>
          </p:cNvSpPr>
          <p:nvPr userDrawn="1"/>
        </p:nvSpPr>
        <p:spPr bwMode="auto">
          <a:xfrm>
            <a:off x="912285" y="346365"/>
            <a:ext cx="1602315"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July 2024</a:t>
            </a:r>
          </a:p>
        </p:txBody>
      </p:sp>
      <p:sp>
        <p:nvSpPr>
          <p:cNvPr id="12" name="Rectangle 7">
            <a:extLst>
              <a:ext uri="{FF2B5EF4-FFF2-40B4-BE49-F238E27FC236}">
                <a16:creationId xmlns:a16="http://schemas.microsoft.com/office/drawing/2014/main" id="{3D862394-D570-4AFC-90CD-C44A8258DE48}"/>
              </a:ext>
            </a:extLst>
          </p:cNvPr>
          <p:cNvSpPr>
            <a:spLocks noChangeArrowheads="1"/>
          </p:cNvSpPr>
          <p:nvPr userDrawn="1"/>
        </p:nvSpPr>
        <p:spPr bwMode="auto">
          <a:xfrm>
            <a:off x="8006858" y="6475413"/>
            <a:ext cx="3346942" cy="184666"/>
          </a:xfrm>
          <a:prstGeom prst="rect">
            <a:avLst/>
          </a:prstGeom>
          <a:noFill/>
          <a:ln w="9525">
            <a:noFill/>
            <a:round/>
            <a:headEnd/>
            <a:tailEnd/>
          </a:ln>
          <a:effectLst/>
        </p:spPr>
        <p:txBody>
          <a:bodyPr wrap="none" lIns="0" tIns="0" rIns="0" bIns="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Takai/Kitazawa, Space-Time Engineering/</a:t>
            </a:r>
            <a:r>
              <a:rPr lang="en-GB" sz="1200" dirty="0" err="1">
                <a:solidFill>
                  <a:srgbClr val="000000"/>
                </a:solidFill>
              </a:rPr>
              <a:t>Muroran</a:t>
            </a:r>
            <a:r>
              <a:rPr lang="en-GB" sz="1200" dirty="0">
                <a:solidFill>
                  <a:srgbClr val="000000"/>
                </a:solidFill>
              </a:rPr>
              <a:t> IT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oumu.go.jp/main_content/00084664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927100"/>
            <a:ext cx="10363200" cy="5365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Diversified Range Communication</a:t>
            </a:r>
            <a:br>
              <a:rPr lang="en-US" altLang="en-US" dirty="0"/>
            </a:br>
            <a:r>
              <a:rPr lang="en-US" altLang="en-US" dirty="0"/>
              <a:t>for Disaster Response Operations</a:t>
            </a:r>
            <a:endParaRPr lang="en-GB" dirty="0"/>
          </a:p>
        </p:txBody>
      </p:sp>
      <p:sp>
        <p:nvSpPr>
          <p:cNvPr id="3074" name="Rectangle 2"/>
          <p:cNvSpPr>
            <a:spLocks noGrp="1" noChangeArrowheads="1"/>
          </p:cNvSpPr>
          <p:nvPr>
            <p:ph type="subTitle" idx="1"/>
          </p:nvPr>
        </p:nvSpPr>
        <p:spPr>
          <a:xfrm>
            <a:off x="1828800" y="164592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756233816"/>
              </p:ext>
            </p:extLst>
          </p:nvPr>
        </p:nvGraphicFramePr>
        <p:xfrm>
          <a:off x="987425" y="2411413"/>
          <a:ext cx="8945563" cy="2940050"/>
        </p:xfrm>
        <a:graphic>
          <a:graphicData uri="http://schemas.openxmlformats.org/presentationml/2006/ole">
            <mc:AlternateContent xmlns:mc="http://schemas.openxmlformats.org/markup-compatibility/2006">
              <mc:Choice xmlns:v="urn:schemas-microsoft-com:vml" Requires="v">
                <p:oleObj name="Document" r:id="rId3" imgW="10584498" imgH="3484749" progId="Word.Document.8">
                  <p:embed/>
                </p:oleObj>
              </mc:Choice>
              <mc:Fallback>
                <p:oleObj name="Document" r:id="rId3" imgW="10584498" imgH="3484749" progId="Word.Document.8">
                  <p:embed/>
                  <p:pic>
                    <p:nvPicPr>
                      <p:cNvPr id="0" name="Picture 3"/>
                      <p:cNvPicPr>
                        <a:picLocks noChangeAspect="1" noChangeArrowheads="1"/>
                      </p:cNvPicPr>
                      <p:nvPr/>
                    </p:nvPicPr>
                    <p:blipFill>
                      <a:blip r:embed="rId4"/>
                      <a:srcRect/>
                      <a:stretch>
                        <a:fillRect/>
                      </a:stretch>
                    </p:blipFill>
                    <p:spPr bwMode="auto">
                      <a:xfrm>
                        <a:off x="987425" y="2411413"/>
                        <a:ext cx="8945563" cy="29400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8898-D833-34F7-9C6D-93EEEA686989}"/>
              </a:ext>
            </a:extLst>
          </p:cNvPr>
          <p:cNvSpPr>
            <a:spLocks noGrp="1"/>
          </p:cNvSpPr>
          <p:nvPr>
            <p:ph type="title"/>
          </p:nvPr>
        </p:nvSpPr>
        <p:spPr/>
        <p:txBody>
          <a:bodyPr/>
          <a:lstStyle/>
          <a:p>
            <a:r>
              <a:rPr lang="en-US" dirty="0"/>
              <a:t>User Hearings on the DR-IoT Use Cases</a:t>
            </a:r>
          </a:p>
        </p:txBody>
      </p:sp>
      <p:sp>
        <p:nvSpPr>
          <p:cNvPr id="3" name="Content Placeholder 2">
            <a:extLst>
              <a:ext uri="{FF2B5EF4-FFF2-40B4-BE49-F238E27FC236}">
                <a16:creationId xmlns:a16="http://schemas.microsoft.com/office/drawing/2014/main" id="{747CCDF3-D386-7E38-0EDD-59BC2498B958}"/>
              </a:ext>
            </a:extLst>
          </p:cNvPr>
          <p:cNvSpPr>
            <a:spLocks noGrp="1"/>
          </p:cNvSpPr>
          <p:nvPr>
            <p:ph idx="1"/>
          </p:nvPr>
        </p:nvSpPr>
        <p:spPr/>
        <p:txBody>
          <a:bodyPr/>
          <a:lstStyle/>
          <a:p>
            <a:pPr>
              <a:buFont typeface="Arial" panose="020B0604020202020204" pitchFamily="34" charset="0"/>
              <a:buChar char="•"/>
            </a:pPr>
            <a:r>
              <a:rPr lang="en-US" dirty="0"/>
              <a:t>Many user hearings at local governments, fire departments and hospitals reveal that the DR-IoT’s capability would be useful not only on the emergency situations but also on their regular business activities [3].</a:t>
            </a:r>
          </a:p>
        </p:txBody>
      </p:sp>
      <p:sp>
        <p:nvSpPr>
          <p:cNvPr id="4" name="Slide Number Placeholder 3">
            <a:extLst>
              <a:ext uri="{FF2B5EF4-FFF2-40B4-BE49-F238E27FC236}">
                <a16:creationId xmlns:a16="http://schemas.microsoft.com/office/drawing/2014/main" id="{7C7C59E1-A948-C1DA-CCA5-566BC5081CC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grpSp>
        <p:nvGrpSpPr>
          <p:cNvPr id="39" name="Group 38">
            <a:extLst>
              <a:ext uri="{FF2B5EF4-FFF2-40B4-BE49-F238E27FC236}">
                <a16:creationId xmlns:a16="http://schemas.microsoft.com/office/drawing/2014/main" id="{28FAD12A-0C9F-1C63-9B77-D134B4EDB3BC}"/>
              </a:ext>
            </a:extLst>
          </p:cNvPr>
          <p:cNvGrpSpPr/>
          <p:nvPr/>
        </p:nvGrpSpPr>
        <p:grpSpPr>
          <a:xfrm>
            <a:off x="731520" y="3017520"/>
            <a:ext cx="10999763" cy="3282255"/>
            <a:chOff x="731520" y="3200400"/>
            <a:chExt cx="10999763" cy="3282255"/>
          </a:xfrm>
        </p:grpSpPr>
        <p:sp>
          <p:nvSpPr>
            <p:cNvPr id="15" name="TextBox 14">
              <a:extLst>
                <a:ext uri="{FF2B5EF4-FFF2-40B4-BE49-F238E27FC236}">
                  <a16:creationId xmlns:a16="http://schemas.microsoft.com/office/drawing/2014/main" id="{A53B8AB1-D55E-36BA-EFE4-94E4B929F5F0}"/>
                </a:ext>
              </a:extLst>
            </p:cNvPr>
            <p:cNvSpPr txBox="1"/>
            <p:nvPr/>
          </p:nvSpPr>
          <p:spPr>
            <a:xfrm>
              <a:off x="1044582" y="5897880"/>
              <a:ext cx="3945887" cy="584775"/>
            </a:xfrm>
            <a:prstGeom prst="rect">
              <a:avLst/>
            </a:prstGeom>
            <a:noFill/>
          </p:spPr>
          <p:txBody>
            <a:bodyPr wrap="none" rtlCol="0">
              <a:spAutoFit/>
            </a:bodyPr>
            <a:lstStyle/>
            <a:p>
              <a:pPr algn="ctr"/>
              <a:r>
                <a:rPr lang="en-US" sz="1600" b="1" dirty="0">
                  <a:solidFill>
                    <a:schemeClr val="tx1"/>
                  </a:solidFill>
                </a:rPr>
                <a:t>Comparison of video streaming resolutions</a:t>
              </a:r>
              <a:br>
                <a:rPr lang="en-US" sz="1600" b="1" dirty="0">
                  <a:solidFill>
                    <a:schemeClr val="tx1"/>
                  </a:solidFill>
                </a:rPr>
              </a:br>
              <a:r>
                <a:rPr lang="en-US" sz="1600" b="1" dirty="0">
                  <a:solidFill>
                    <a:schemeClr val="tx1"/>
                  </a:solidFill>
                </a:rPr>
                <a:t> at user hearings in Kagoshima Prefecture</a:t>
              </a:r>
            </a:p>
          </p:txBody>
        </p:sp>
        <p:pic>
          <p:nvPicPr>
            <p:cNvPr id="17" name="Picture 16">
              <a:extLst>
                <a:ext uri="{FF2B5EF4-FFF2-40B4-BE49-F238E27FC236}">
                  <a16:creationId xmlns:a16="http://schemas.microsoft.com/office/drawing/2014/main" id="{5FE78E3C-69FE-C7C7-42DB-58923BD8EDE7}"/>
                </a:ext>
              </a:extLst>
            </p:cNvPr>
            <p:cNvPicPr>
              <a:picLocks noChangeAspect="1"/>
            </p:cNvPicPr>
            <p:nvPr/>
          </p:nvPicPr>
          <p:blipFill>
            <a:blip r:embed="rId2"/>
            <a:stretch>
              <a:fillRect/>
            </a:stretch>
          </p:blipFill>
          <p:spPr>
            <a:xfrm>
              <a:off x="5577840" y="3794760"/>
              <a:ext cx="2972321" cy="2103120"/>
            </a:xfrm>
            <a:prstGeom prst="rect">
              <a:avLst/>
            </a:prstGeom>
          </p:spPr>
        </p:pic>
        <p:pic>
          <p:nvPicPr>
            <p:cNvPr id="22" name="Picture 21">
              <a:extLst>
                <a:ext uri="{FF2B5EF4-FFF2-40B4-BE49-F238E27FC236}">
                  <a16:creationId xmlns:a16="http://schemas.microsoft.com/office/drawing/2014/main" id="{B997C80A-EE15-2C70-23FA-E9693ACFDEB6}"/>
                </a:ext>
              </a:extLst>
            </p:cNvPr>
            <p:cNvPicPr>
              <a:picLocks noChangeAspect="1"/>
            </p:cNvPicPr>
            <p:nvPr/>
          </p:nvPicPr>
          <p:blipFill>
            <a:blip r:embed="rId3"/>
            <a:stretch>
              <a:fillRect/>
            </a:stretch>
          </p:blipFill>
          <p:spPr>
            <a:xfrm>
              <a:off x="8595360" y="3794760"/>
              <a:ext cx="2973651" cy="2103120"/>
            </a:xfrm>
            <a:prstGeom prst="rect">
              <a:avLst/>
            </a:prstGeom>
          </p:spPr>
        </p:pic>
        <p:pic>
          <p:nvPicPr>
            <p:cNvPr id="30" name="Picture 29">
              <a:extLst>
                <a:ext uri="{FF2B5EF4-FFF2-40B4-BE49-F238E27FC236}">
                  <a16:creationId xmlns:a16="http://schemas.microsoft.com/office/drawing/2014/main" id="{AB0CC6E2-CE9F-1DB1-371C-627BC514C0DF}"/>
                </a:ext>
              </a:extLst>
            </p:cNvPr>
            <p:cNvPicPr>
              <a:picLocks noChangeAspect="1"/>
            </p:cNvPicPr>
            <p:nvPr/>
          </p:nvPicPr>
          <p:blipFill>
            <a:blip r:embed="rId4"/>
            <a:stretch>
              <a:fillRect/>
            </a:stretch>
          </p:blipFill>
          <p:spPr>
            <a:xfrm>
              <a:off x="731520" y="3794760"/>
              <a:ext cx="4572000" cy="2101755"/>
            </a:xfrm>
            <a:prstGeom prst="rect">
              <a:avLst/>
            </a:prstGeom>
          </p:spPr>
        </p:pic>
        <p:sp>
          <p:nvSpPr>
            <p:cNvPr id="33" name="TextBox 32">
              <a:extLst>
                <a:ext uri="{FF2B5EF4-FFF2-40B4-BE49-F238E27FC236}">
                  <a16:creationId xmlns:a16="http://schemas.microsoft.com/office/drawing/2014/main" id="{14F08AEF-5DA5-3012-3E61-763A6011905B}"/>
                </a:ext>
              </a:extLst>
            </p:cNvPr>
            <p:cNvSpPr txBox="1"/>
            <p:nvPr/>
          </p:nvSpPr>
          <p:spPr>
            <a:xfrm>
              <a:off x="748543" y="3200400"/>
              <a:ext cx="4537974" cy="584775"/>
            </a:xfrm>
            <a:prstGeom prst="rect">
              <a:avLst/>
            </a:prstGeom>
            <a:noFill/>
          </p:spPr>
          <p:txBody>
            <a:bodyPr wrap="none" rtlCol="0">
              <a:spAutoFit/>
            </a:bodyP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H.264 encoding                      H.264 encoding</a:t>
              </a:r>
            </a:p>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VGA (640x480) at 10 fps     QVGA (320x240) at 5 fps</a:t>
              </a:r>
            </a:p>
          </p:txBody>
        </p:sp>
        <p:sp>
          <p:nvSpPr>
            <p:cNvPr id="35" name="TextBox 34">
              <a:extLst>
                <a:ext uri="{FF2B5EF4-FFF2-40B4-BE49-F238E27FC236}">
                  <a16:creationId xmlns:a16="http://schemas.microsoft.com/office/drawing/2014/main" id="{12E1C61A-F186-A79F-D492-51117E5086D9}"/>
                </a:ext>
              </a:extLst>
            </p:cNvPr>
            <p:cNvSpPr txBox="1"/>
            <p:nvPr/>
          </p:nvSpPr>
          <p:spPr>
            <a:xfrm>
              <a:off x="5751783" y="5897880"/>
              <a:ext cx="2623923" cy="584775"/>
            </a:xfrm>
            <a:prstGeom prst="rect">
              <a:avLst/>
            </a:prstGeom>
            <a:noFill/>
          </p:spPr>
          <p:txBody>
            <a:bodyPr wrap="none" rtlCol="0">
              <a:spAutoFit/>
            </a:bodyPr>
            <a:lstStyle/>
            <a:p>
              <a:pPr algn="ctr"/>
              <a:r>
                <a:rPr lang="en-US" sz="1600" b="1" dirty="0">
                  <a:solidFill>
                    <a:schemeClr val="tx1"/>
                  </a:solidFill>
                </a:rPr>
                <a:t>Vehicle GPS tracking with</a:t>
              </a:r>
              <a:br>
                <a:rPr lang="en-US" sz="1600" b="1" dirty="0">
                  <a:solidFill>
                    <a:schemeClr val="tx1"/>
                  </a:solidFill>
                </a:rPr>
              </a:br>
              <a:r>
                <a:rPr lang="en-US" sz="1600" b="1" dirty="0">
                  <a:solidFill>
                    <a:schemeClr val="tx1"/>
                  </a:solidFill>
                </a:rPr>
                <a:t>on-board camera streaming</a:t>
              </a:r>
            </a:p>
          </p:txBody>
        </p:sp>
        <p:sp>
          <p:nvSpPr>
            <p:cNvPr id="36" name="TextBox 35">
              <a:extLst>
                <a:ext uri="{FF2B5EF4-FFF2-40B4-BE49-F238E27FC236}">
                  <a16:creationId xmlns:a16="http://schemas.microsoft.com/office/drawing/2014/main" id="{F20BEC14-D5FF-6AF3-011E-39500D10F47B}"/>
                </a:ext>
              </a:extLst>
            </p:cNvPr>
            <p:cNvSpPr txBox="1"/>
            <p:nvPr/>
          </p:nvSpPr>
          <p:spPr>
            <a:xfrm>
              <a:off x="8489031" y="5897880"/>
              <a:ext cx="3184463" cy="584775"/>
            </a:xfrm>
            <a:prstGeom prst="rect">
              <a:avLst/>
            </a:prstGeom>
            <a:noFill/>
          </p:spPr>
          <p:txBody>
            <a:bodyPr wrap="none" rtlCol="0">
              <a:spAutoFit/>
            </a:bodyPr>
            <a:lstStyle/>
            <a:p>
              <a:pPr algn="ctr"/>
              <a:r>
                <a:rPr lang="en-US" sz="1600" b="1" dirty="0">
                  <a:solidFill>
                    <a:schemeClr val="tx1"/>
                  </a:solidFill>
                </a:rPr>
                <a:t>Drone mounted camera streaming</a:t>
              </a:r>
            </a:p>
            <a:p>
              <a:pPr algn="ctr"/>
              <a:r>
                <a:rPr lang="en-US" sz="1600" b="1" dirty="0">
                  <a:solidFill>
                    <a:schemeClr val="tx1"/>
                  </a:solidFill>
                </a:rPr>
                <a:t>for NLOS control</a:t>
              </a:r>
            </a:p>
          </p:txBody>
        </p:sp>
        <p:sp>
          <p:nvSpPr>
            <p:cNvPr id="37" name="TextBox 36">
              <a:extLst>
                <a:ext uri="{FF2B5EF4-FFF2-40B4-BE49-F238E27FC236}">
                  <a16:creationId xmlns:a16="http://schemas.microsoft.com/office/drawing/2014/main" id="{6F77B8C7-373A-8D3D-BE53-5DFBF7450281}"/>
                </a:ext>
              </a:extLst>
            </p:cNvPr>
            <p:cNvSpPr txBox="1"/>
            <p:nvPr/>
          </p:nvSpPr>
          <p:spPr>
            <a:xfrm>
              <a:off x="5577840" y="3200400"/>
              <a:ext cx="2950103" cy="584775"/>
            </a:xfrm>
            <a:prstGeom prst="rect">
              <a:avLst/>
            </a:prstGeom>
            <a:noFill/>
          </p:spPr>
          <p:txBody>
            <a:bodyPr wrap="none" rtlCol="0">
              <a:spAutoFit/>
            </a:bodyPr>
            <a:lstStyle/>
            <a:p>
              <a:pPr marL="182880" indent="-182880">
                <a:buFont typeface="Arial" panose="020B0604020202020204" pitchFamily="34" charset="0"/>
                <a:buChar cha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Location information every 5 s</a:t>
              </a:r>
            </a:p>
            <a:p>
              <a:pPr marL="182880" indent="-182880">
                <a:buFont typeface="Arial" panose="020B0604020202020204" pitchFamily="34" charset="0"/>
                <a:buChar cha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QVGA (320x240) at 5 fps</a:t>
              </a:r>
            </a:p>
          </p:txBody>
        </p:sp>
        <p:sp>
          <p:nvSpPr>
            <p:cNvPr id="38" name="TextBox 37">
              <a:extLst>
                <a:ext uri="{FF2B5EF4-FFF2-40B4-BE49-F238E27FC236}">
                  <a16:creationId xmlns:a16="http://schemas.microsoft.com/office/drawing/2014/main" id="{85BBCFF1-6768-4420-7660-475CB91197BB}"/>
                </a:ext>
              </a:extLst>
            </p:cNvPr>
            <p:cNvSpPr txBox="1"/>
            <p:nvPr/>
          </p:nvSpPr>
          <p:spPr>
            <a:xfrm>
              <a:off x="8595360" y="3200400"/>
              <a:ext cx="3135923" cy="584775"/>
            </a:xfrm>
            <a:prstGeom prst="rect">
              <a:avLst/>
            </a:prstGeom>
            <a:noFill/>
          </p:spPr>
          <p:txBody>
            <a:bodyPr wrap="none" rtlCol="0">
              <a:spAutoFit/>
            </a:bodyPr>
            <a:lstStyle/>
            <a:p>
              <a:pPr marL="182880" indent="-182880">
                <a:buFont typeface="Arial" panose="020B0604020202020204" pitchFamily="34" charset="0"/>
                <a:buChar cha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Altitude: 120 m from the ground</a:t>
              </a:r>
            </a:p>
            <a:p>
              <a:pPr marL="182880" indent="-182880">
                <a:buFont typeface="Arial" panose="020B0604020202020204" pitchFamily="34" charset="0"/>
                <a:buChar cha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Ground control 7 km away</a:t>
              </a:r>
            </a:p>
          </p:txBody>
        </p:sp>
      </p:grpSp>
    </p:spTree>
    <p:extLst>
      <p:ext uri="{BB962C8B-B14F-4D97-AF65-F5344CB8AC3E}">
        <p14:creationId xmlns:p14="http://schemas.microsoft.com/office/powerpoint/2010/main" val="9383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28B1-2A58-8A72-82DA-42D9CC2410B5}"/>
              </a:ext>
            </a:extLst>
          </p:cNvPr>
          <p:cNvSpPr>
            <a:spLocks noGrp="1"/>
          </p:cNvSpPr>
          <p:nvPr>
            <p:ph type="title"/>
          </p:nvPr>
        </p:nvSpPr>
        <p:spPr/>
        <p:txBody>
          <a:bodyPr/>
          <a:lstStyle/>
          <a:p>
            <a:r>
              <a:rPr lang="en-US" dirty="0"/>
              <a:t>Major issue with DR-IoT operations</a:t>
            </a:r>
          </a:p>
        </p:txBody>
      </p:sp>
      <p:sp>
        <p:nvSpPr>
          <p:cNvPr id="3" name="Content Placeholder 2">
            <a:extLst>
              <a:ext uri="{FF2B5EF4-FFF2-40B4-BE49-F238E27FC236}">
                <a16:creationId xmlns:a16="http://schemas.microsoft.com/office/drawing/2014/main" id="{8429E427-3B3C-A269-8334-CFA3B3B190BD}"/>
              </a:ext>
            </a:extLst>
          </p:cNvPr>
          <p:cNvSpPr>
            <a:spLocks noGrp="1"/>
          </p:cNvSpPr>
          <p:nvPr>
            <p:ph idx="1"/>
          </p:nvPr>
        </p:nvSpPr>
        <p:spPr/>
        <p:txBody>
          <a:bodyPr/>
          <a:lstStyle/>
          <a:p>
            <a:pPr>
              <a:buFont typeface="Arial" panose="020B0604020202020204" pitchFamily="34" charset="0"/>
              <a:buChar char="•"/>
            </a:pPr>
            <a:r>
              <a:rPr lang="en-US" dirty="0"/>
              <a:t>DR-IoT may bear severe interference from adjacent systems including Public Broadband Mobile Communication Systems (Public BB).</a:t>
            </a:r>
          </a:p>
          <a:p>
            <a:pPr lvl="1"/>
            <a:r>
              <a:rPr lang="en-US" dirty="0"/>
              <a:t>Public BB’s adjacent channel emission is up to 19 dBm/</a:t>
            </a:r>
            <a:r>
              <a:rPr lang="en-US" dirty="0" err="1"/>
              <a:t>MHz.</a:t>
            </a:r>
            <a:endParaRPr lang="en-US" dirty="0"/>
          </a:p>
          <a:p>
            <a:pPr lvl="1"/>
            <a:r>
              <a:rPr lang="en-US" dirty="0"/>
              <a:t>This would make a DR-IoT device about 10 km away* from Public BB report a busy medium if the ED threshold is set to -80 dBm/MHz for instance.</a:t>
            </a:r>
          </a:p>
        </p:txBody>
      </p:sp>
      <p:sp>
        <p:nvSpPr>
          <p:cNvPr id="4" name="Slide Number Placeholder 3">
            <a:extLst>
              <a:ext uri="{FF2B5EF4-FFF2-40B4-BE49-F238E27FC236}">
                <a16:creationId xmlns:a16="http://schemas.microsoft.com/office/drawing/2014/main" id="{B8988F37-C5AC-82E6-65EC-C7F18EA13B6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70" name="TextBox 69">
            <a:extLst>
              <a:ext uri="{FF2B5EF4-FFF2-40B4-BE49-F238E27FC236}">
                <a16:creationId xmlns:a16="http://schemas.microsoft.com/office/drawing/2014/main" id="{0CFAED31-362D-D01B-4841-561592753BB9}"/>
              </a:ext>
            </a:extLst>
          </p:cNvPr>
          <p:cNvSpPr txBox="1"/>
          <p:nvPr/>
        </p:nvSpPr>
        <p:spPr>
          <a:xfrm>
            <a:off x="8778240" y="3566160"/>
            <a:ext cx="2743200" cy="338554"/>
          </a:xfrm>
          <a:prstGeom prst="rect">
            <a:avLst/>
          </a:prstGeom>
          <a:noFill/>
        </p:spPr>
        <p:txBody>
          <a:bodyPr wrap="square" rtlCol="0">
            <a:spAutoFit/>
          </a:bodyPr>
          <a:lstStyle/>
          <a:p>
            <a:r>
              <a:rPr lang="en-US" sz="1600" dirty="0">
                <a:solidFill>
                  <a:schemeClr val="tx1"/>
                </a:solidFill>
              </a:rPr>
              <a:t>* Free space pathloss of 99 dB</a:t>
            </a:r>
          </a:p>
        </p:txBody>
      </p:sp>
      <p:grpSp>
        <p:nvGrpSpPr>
          <p:cNvPr id="5" name="Group 4">
            <a:extLst>
              <a:ext uri="{FF2B5EF4-FFF2-40B4-BE49-F238E27FC236}">
                <a16:creationId xmlns:a16="http://schemas.microsoft.com/office/drawing/2014/main" id="{77CFFCBA-2462-2B91-2EF2-D2BAD7364124}"/>
              </a:ext>
            </a:extLst>
          </p:cNvPr>
          <p:cNvGrpSpPr/>
          <p:nvPr/>
        </p:nvGrpSpPr>
        <p:grpSpPr>
          <a:xfrm>
            <a:off x="1097280" y="3840480"/>
            <a:ext cx="10058400" cy="2593777"/>
            <a:chOff x="1097280" y="3657600"/>
            <a:chExt cx="10058400" cy="2593777"/>
          </a:xfrm>
        </p:grpSpPr>
        <p:sp>
          <p:nvSpPr>
            <p:cNvPr id="40" name="Trapezoid 39">
              <a:extLst>
                <a:ext uri="{FF2B5EF4-FFF2-40B4-BE49-F238E27FC236}">
                  <a16:creationId xmlns:a16="http://schemas.microsoft.com/office/drawing/2014/main" id="{54BB55E0-7816-77BD-79A4-7A93C666B409}"/>
                </a:ext>
              </a:extLst>
            </p:cNvPr>
            <p:cNvSpPr/>
            <p:nvPr/>
          </p:nvSpPr>
          <p:spPr bwMode="auto">
            <a:xfrm>
              <a:off x="2103120" y="5394960"/>
              <a:ext cx="7315200" cy="457200"/>
            </a:xfrm>
            <a:prstGeom prst="trapezoid">
              <a:avLst>
                <a:gd name="adj" fmla="val 7231"/>
              </a:avLst>
            </a:prstGeom>
            <a:solidFill>
              <a:schemeClr val="bg1"/>
            </a:solidFill>
            <a:ln w="127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rapezoid 13">
              <a:extLst>
                <a:ext uri="{FF2B5EF4-FFF2-40B4-BE49-F238E27FC236}">
                  <a16:creationId xmlns:a16="http://schemas.microsoft.com/office/drawing/2014/main" id="{AA6B7C2D-7537-E542-4F7D-0DFECCF0DD26}"/>
                </a:ext>
              </a:extLst>
            </p:cNvPr>
            <p:cNvSpPr/>
            <p:nvPr/>
          </p:nvSpPr>
          <p:spPr bwMode="auto">
            <a:xfrm>
              <a:off x="3017520" y="4937760"/>
              <a:ext cx="5486400" cy="914400"/>
            </a:xfrm>
            <a:prstGeom prst="trapezoid">
              <a:avLst>
                <a:gd name="adj" fmla="val 7231"/>
              </a:avLst>
            </a:prstGeom>
            <a:solidFill>
              <a:schemeClr val="bg1"/>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Trapezoid 12">
              <a:extLst>
                <a:ext uri="{FF2B5EF4-FFF2-40B4-BE49-F238E27FC236}">
                  <a16:creationId xmlns:a16="http://schemas.microsoft.com/office/drawing/2014/main" id="{4E23950C-FBE4-F03E-4DA4-522E643DB0E3}"/>
                </a:ext>
              </a:extLst>
            </p:cNvPr>
            <p:cNvSpPr/>
            <p:nvPr/>
          </p:nvSpPr>
          <p:spPr bwMode="auto">
            <a:xfrm>
              <a:off x="3931920" y="4572000"/>
              <a:ext cx="3657600" cy="1280160"/>
            </a:xfrm>
            <a:prstGeom prst="trapezoid">
              <a:avLst>
                <a:gd name="adj" fmla="val 7231"/>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cxnSp>
          <p:nvCxnSpPr>
            <p:cNvPr id="21" name="Straight Arrow Connector 20">
              <a:extLst>
                <a:ext uri="{FF2B5EF4-FFF2-40B4-BE49-F238E27FC236}">
                  <a16:creationId xmlns:a16="http://schemas.microsoft.com/office/drawing/2014/main" id="{03E811F4-54F2-F1B7-99CB-5C421D1CB945}"/>
                </a:ext>
              </a:extLst>
            </p:cNvPr>
            <p:cNvCxnSpPr/>
            <p:nvPr/>
          </p:nvCxnSpPr>
          <p:spPr>
            <a:xfrm>
              <a:off x="1097280" y="5852160"/>
              <a:ext cx="10058400" cy="0"/>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44D94C5-648D-3D40-F611-E5FC53068711}"/>
                </a:ext>
              </a:extLst>
            </p:cNvPr>
            <p:cNvGrpSpPr/>
            <p:nvPr/>
          </p:nvGrpSpPr>
          <p:grpSpPr>
            <a:xfrm>
              <a:off x="2194560" y="5852160"/>
              <a:ext cx="731520" cy="399217"/>
              <a:chOff x="1097280" y="4434840"/>
              <a:chExt cx="731520" cy="399217"/>
            </a:xfrm>
          </p:grpSpPr>
          <p:sp>
            <p:nvSpPr>
              <p:cNvPr id="25" name="TextBox 24">
                <a:extLst>
                  <a:ext uri="{FF2B5EF4-FFF2-40B4-BE49-F238E27FC236}">
                    <a16:creationId xmlns:a16="http://schemas.microsoft.com/office/drawing/2014/main" id="{38306C76-62FD-D95D-79E6-D5A38A65C2EC}"/>
                  </a:ext>
                </a:extLst>
              </p:cNvPr>
              <p:cNvSpPr txBox="1"/>
              <p:nvPr/>
            </p:nvSpPr>
            <p:spPr>
              <a:xfrm>
                <a:off x="1097280" y="4526280"/>
                <a:ext cx="731520" cy="307777"/>
              </a:xfrm>
              <a:prstGeom prst="rect">
                <a:avLst/>
              </a:prstGeom>
              <a:noFill/>
            </p:spPr>
            <p:txBody>
              <a:bodyPr wrap="square" rtlCol="0">
                <a:spAutoFit/>
              </a:bodyPr>
              <a:lstStyle/>
              <a:p>
                <a:pPr algn="ctr"/>
                <a:r>
                  <a:rPr kumimoji="1"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170</a:t>
                </a:r>
              </a:p>
            </p:txBody>
          </p:sp>
          <p:cxnSp>
            <p:nvCxnSpPr>
              <p:cNvPr id="28" name="Straight Connector 27">
                <a:extLst>
                  <a:ext uri="{FF2B5EF4-FFF2-40B4-BE49-F238E27FC236}">
                    <a16:creationId xmlns:a16="http://schemas.microsoft.com/office/drawing/2014/main" id="{F5BE5898-461B-76AA-924D-46F23CA6470E}"/>
                  </a:ext>
                </a:extLst>
              </p:cNvPr>
              <p:cNvCxnSpPr/>
              <p:nvPr/>
            </p:nvCxnSpPr>
            <p:spPr>
              <a:xfrm>
                <a:off x="1463040" y="4434840"/>
                <a:ext cx="0" cy="914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921EC39-FFB6-D93F-005A-0207ACA14B26}"/>
                </a:ext>
              </a:extLst>
            </p:cNvPr>
            <p:cNvGrpSpPr/>
            <p:nvPr/>
          </p:nvGrpSpPr>
          <p:grpSpPr>
            <a:xfrm>
              <a:off x="3566160" y="5852160"/>
              <a:ext cx="731520" cy="399217"/>
              <a:chOff x="2197248" y="4434840"/>
              <a:chExt cx="731520" cy="399217"/>
            </a:xfrm>
          </p:grpSpPr>
          <p:sp>
            <p:nvSpPr>
              <p:cNvPr id="26" name="TextBox 25">
                <a:extLst>
                  <a:ext uri="{FF2B5EF4-FFF2-40B4-BE49-F238E27FC236}">
                    <a16:creationId xmlns:a16="http://schemas.microsoft.com/office/drawing/2014/main" id="{EBA4F5F4-7214-ACD9-9DEF-F4BC417D60DF}"/>
                  </a:ext>
                </a:extLst>
              </p:cNvPr>
              <p:cNvSpPr txBox="1"/>
              <p:nvPr/>
            </p:nvSpPr>
            <p:spPr>
              <a:xfrm>
                <a:off x="2197248" y="4526280"/>
                <a:ext cx="731520" cy="307777"/>
              </a:xfrm>
              <a:prstGeom prst="rect">
                <a:avLst/>
              </a:prstGeom>
              <a:noFill/>
            </p:spPr>
            <p:txBody>
              <a:bodyPr wrap="square" rtlCol="0">
                <a:spAutoFit/>
              </a:bodyPr>
              <a:lstStyle/>
              <a:p>
                <a:pPr algn="ctr"/>
                <a:r>
                  <a:rPr kumimoji="1"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177.75</a:t>
                </a:r>
              </a:p>
            </p:txBody>
          </p:sp>
          <p:cxnSp>
            <p:nvCxnSpPr>
              <p:cNvPr id="29" name="Straight Connector 28">
                <a:extLst>
                  <a:ext uri="{FF2B5EF4-FFF2-40B4-BE49-F238E27FC236}">
                    <a16:creationId xmlns:a16="http://schemas.microsoft.com/office/drawing/2014/main" id="{1B7601BB-3AB8-C270-A150-F69256B30D39}"/>
                  </a:ext>
                </a:extLst>
              </p:cNvPr>
              <p:cNvCxnSpPr/>
              <p:nvPr/>
            </p:nvCxnSpPr>
            <p:spPr>
              <a:xfrm>
                <a:off x="2560320" y="4434840"/>
                <a:ext cx="0" cy="914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6B7B46D9-6E94-E71D-FA51-8B5E82B41740}"/>
                </a:ext>
              </a:extLst>
            </p:cNvPr>
            <p:cNvSpPr/>
            <p:nvPr/>
          </p:nvSpPr>
          <p:spPr bwMode="auto">
            <a:xfrm>
              <a:off x="1280160" y="4572000"/>
              <a:ext cx="1280160" cy="1280160"/>
            </a:xfrm>
            <a:prstGeom prst="rect">
              <a:avLst/>
            </a:pr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TextBox 43">
              <a:extLst>
                <a:ext uri="{FF2B5EF4-FFF2-40B4-BE49-F238E27FC236}">
                  <a16:creationId xmlns:a16="http://schemas.microsoft.com/office/drawing/2014/main" id="{EF18BF97-3385-0EB8-D8DE-C3D5F90D14D6}"/>
                </a:ext>
              </a:extLst>
            </p:cNvPr>
            <p:cNvSpPr txBox="1"/>
            <p:nvPr/>
          </p:nvSpPr>
          <p:spPr>
            <a:xfrm>
              <a:off x="1373505" y="4736592"/>
              <a:ext cx="1097280" cy="954107"/>
            </a:xfrm>
            <a:prstGeom prst="rect">
              <a:avLst/>
            </a:prstGeom>
            <a:noFill/>
          </p:spPr>
          <p:txBody>
            <a:bodyPr wrap="square" rtlCol="0">
              <a:spAutoFit/>
            </a:bodyPr>
            <a:lstStyle/>
            <a:p>
              <a:pPr algn="ctr"/>
              <a:r>
                <a:rPr kumimoji="1"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Lower Frequency adjacent systems</a:t>
              </a:r>
            </a:p>
          </p:txBody>
        </p:sp>
        <p:sp>
          <p:nvSpPr>
            <p:cNvPr id="46" name="TextBox 45">
              <a:extLst>
                <a:ext uri="{FF2B5EF4-FFF2-40B4-BE49-F238E27FC236}">
                  <a16:creationId xmlns:a16="http://schemas.microsoft.com/office/drawing/2014/main" id="{DC0CF330-8EF3-0F2E-C495-8BEEAD49C0F9}"/>
                </a:ext>
              </a:extLst>
            </p:cNvPr>
            <p:cNvSpPr txBox="1"/>
            <p:nvPr/>
          </p:nvSpPr>
          <p:spPr>
            <a:xfrm>
              <a:off x="4114800" y="4754880"/>
              <a:ext cx="3291840" cy="523220"/>
            </a:xfrm>
            <a:prstGeom prst="rect">
              <a:avLst/>
            </a:prstGeom>
            <a:noFill/>
          </p:spPr>
          <p:txBody>
            <a:bodyPr wrap="square" rtlCol="0">
              <a:spAutoFit/>
            </a:bodyPr>
            <a:lstStyle/>
            <a:p>
              <a:pPr algn="ctr"/>
              <a:r>
                <a:rPr kumimoji="1"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Public Broadband Mobile</a:t>
              </a:r>
            </a:p>
            <a:p>
              <a:pPr algn="ctr"/>
              <a:r>
                <a:rPr kumimoji="1"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Communication Systems (Public BB)</a:t>
              </a:r>
            </a:p>
          </p:txBody>
        </p:sp>
        <p:cxnSp>
          <p:nvCxnSpPr>
            <p:cNvPr id="49" name="Straight Connector 48">
              <a:extLst>
                <a:ext uri="{FF2B5EF4-FFF2-40B4-BE49-F238E27FC236}">
                  <a16:creationId xmlns:a16="http://schemas.microsoft.com/office/drawing/2014/main" id="{9CD122F0-1E38-5298-8B44-2B4E518906D8}"/>
                </a:ext>
              </a:extLst>
            </p:cNvPr>
            <p:cNvCxnSpPr/>
            <p:nvPr/>
          </p:nvCxnSpPr>
          <p:spPr bwMode="auto">
            <a:xfrm>
              <a:off x="3566160" y="4572000"/>
              <a:ext cx="457200" cy="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52" name="Straight Arrow Connector 51">
              <a:extLst>
                <a:ext uri="{FF2B5EF4-FFF2-40B4-BE49-F238E27FC236}">
                  <a16:creationId xmlns:a16="http://schemas.microsoft.com/office/drawing/2014/main" id="{74FB7405-BC3B-C42B-90B9-335E41BF2DD1}"/>
                </a:ext>
              </a:extLst>
            </p:cNvPr>
            <p:cNvCxnSpPr/>
            <p:nvPr/>
          </p:nvCxnSpPr>
          <p:spPr bwMode="auto">
            <a:xfrm>
              <a:off x="3657600" y="4572000"/>
              <a:ext cx="0" cy="365760"/>
            </a:xfrm>
            <a:prstGeom prst="straightConnector1">
              <a:avLst/>
            </a:prstGeom>
            <a:solidFill>
              <a:srgbClr val="00B8FF"/>
            </a:solidFill>
            <a:ln w="12700" cap="flat" cmpd="sng" algn="ctr">
              <a:solidFill>
                <a:srgbClr val="FF0000"/>
              </a:solidFill>
              <a:prstDash val="solid"/>
              <a:round/>
              <a:headEnd type="none" w="med" len="med"/>
              <a:tailEnd type="arrow"/>
            </a:ln>
            <a:effectLst/>
          </p:spPr>
        </p:cxnSp>
        <p:grpSp>
          <p:nvGrpSpPr>
            <p:cNvPr id="36" name="Group 35">
              <a:extLst>
                <a:ext uri="{FF2B5EF4-FFF2-40B4-BE49-F238E27FC236}">
                  <a16:creationId xmlns:a16="http://schemas.microsoft.com/office/drawing/2014/main" id="{F9017B59-A47C-8006-D1D3-BBF2F4DCF721}"/>
                </a:ext>
              </a:extLst>
            </p:cNvPr>
            <p:cNvGrpSpPr/>
            <p:nvPr/>
          </p:nvGrpSpPr>
          <p:grpSpPr>
            <a:xfrm>
              <a:off x="8046720" y="5852160"/>
              <a:ext cx="731520" cy="399217"/>
              <a:chOff x="7223760" y="4434840"/>
              <a:chExt cx="731520" cy="399217"/>
            </a:xfrm>
          </p:grpSpPr>
          <p:sp>
            <p:nvSpPr>
              <p:cNvPr id="24" name="TextBox 23">
                <a:extLst>
                  <a:ext uri="{FF2B5EF4-FFF2-40B4-BE49-F238E27FC236}">
                    <a16:creationId xmlns:a16="http://schemas.microsoft.com/office/drawing/2014/main" id="{8DB4905D-15AF-A722-52AA-EEA378C7E185}"/>
                  </a:ext>
                </a:extLst>
              </p:cNvPr>
              <p:cNvSpPr txBox="1"/>
              <p:nvPr/>
            </p:nvSpPr>
            <p:spPr>
              <a:xfrm>
                <a:off x="7223760" y="4526280"/>
                <a:ext cx="731520" cy="307777"/>
              </a:xfrm>
              <a:prstGeom prst="rect">
                <a:avLst/>
              </a:prstGeom>
              <a:noFill/>
            </p:spPr>
            <p:txBody>
              <a:bodyPr wrap="square" rtlCol="0">
                <a:spAutoFit/>
              </a:bodyPr>
              <a:lstStyle/>
              <a:p>
                <a:pPr algn="ctr"/>
                <a:r>
                  <a:rPr kumimoji="1"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222.0</a:t>
                </a:r>
              </a:p>
            </p:txBody>
          </p:sp>
          <p:cxnSp>
            <p:nvCxnSpPr>
              <p:cNvPr id="31" name="Straight Connector 30">
                <a:extLst>
                  <a:ext uri="{FF2B5EF4-FFF2-40B4-BE49-F238E27FC236}">
                    <a16:creationId xmlns:a16="http://schemas.microsoft.com/office/drawing/2014/main" id="{7130BBD0-024F-8D3E-7CA9-F0B24AD3EB17}"/>
                  </a:ext>
                </a:extLst>
              </p:cNvPr>
              <p:cNvCxnSpPr/>
              <p:nvPr/>
            </p:nvCxnSpPr>
            <p:spPr>
              <a:xfrm flipH="1">
                <a:off x="7589520" y="4434840"/>
                <a:ext cx="0" cy="914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A9C0B8E-8870-7B2E-1528-FDEA09C89A71}"/>
                </a:ext>
              </a:extLst>
            </p:cNvPr>
            <p:cNvGrpSpPr/>
            <p:nvPr/>
          </p:nvGrpSpPr>
          <p:grpSpPr>
            <a:xfrm>
              <a:off x="7223760" y="5852160"/>
              <a:ext cx="731520" cy="399217"/>
              <a:chOff x="6068569" y="4434840"/>
              <a:chExt cx="731520" cy="399217"/>
            </a:xfrm>
          </p:grpSpPr>
          <p:sp>
            <p:nvSpPr>
              <p:cNvPr id="23" name="TextBox 22">
                <a:extLst>
                  <a:ext uri="{FF2B5EF4-FFF2-40B4-BE49-F238E27FC236}">
                    <a16:creationId xmlns:a16="http://schemas.microsoft.com/office/drawing/2014/main" id="{20E61DC0-3C4C-9E6C-98A8-5AACC2FF2C4D}"/>
                  </a:ext>
                </a:extLst>
              </p:cNvPr>
              <p:cNvSpPr txBox="1"/>
              <p:nvPr/>
            </p:nvSpPr>
            <p:spPr>
              <a:xfrm>
                <a:off x="6068569" y="4526280"/>
                <a:ext cx="731520" cy="307777"/>
              </a:xfrm>
              <a:prstGeom prst="rect">
                <a:avLst/>
              </a:prstGeom>
              <a:noFill/>
            </p:spPr>
            <p:txBody>
              <a:bodyPr wrap="square" rtlCol="0">
                <a:spAutoFit/>
              </a:bodyPr>
              <a:lstStyle/>
              <a:p>
                <a:pPr algn="ctr"/>
                <a:r>
                  <a:rPr kumimoji="1"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217.5</a:t>
                </a:r>
              </a:p>
            </p:txBody>
          </p:sp>
          <p:cxnSp>
            <p:nvCxnSpPr>
              <p:cNvPr id="32" name="Straight Connector 31">
                <a:extLst>
                  <a:ext uri="{FF2B5EF4-FFF2-40B4-BE49-F238E27FC236}">
                    <a16:creationId xmlns:a16="http://schemas.microsoft.com/office/drawing/2014/main" id="{9F36C634-F3FF-B213-95EA-5DB9A9A93734}"/>
                  </a:ext>
                </a:extLst>
              </p:cNvPr>
              <p:cNvCxnSpPr/>
              <p:nvPr/>
            </p:nvCxnSpPr>
            <p:spPr>
              <a:xfrm flipH="1">
                <a:off x="6431281" y="4434840"/>
                <a:ext cx="0" cy="914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23669D21-B56F-EDE1-BEA8-9FFBB67FB726}"/>
                </a:ext>
              </a:extLst>
            </p:cNvPr>
            <p:cNvSpPr/>
            <p:nvPr/>
          </p:nvSpPr>
          <p:spPr bwMode="auto">
            <a:xfrm>
              <a:off x="8412479" y="4572000"/>
              <a:ext cx="2011680" cy="1280160"/>
            </a:xfrm>
            <a:prstGeom prst="rect">
              <a:avLst/>
            </a:pr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TextBox 44">
              <a:extLst>
                <a:ext uri="{FF2B5EF4-FFF2-40B4-BE49-F238E27FC236}">
                  <a16:creationId xmlns:a16="http://schemas.microsoft.com/office/drawing/2014/main" id="{D49532BA-9D2A-6378-05F3-4A3C62975340}"/>
                </a:ext>
              </a:extLst>
            </p:cNvPr>
            <p:cNvSpPr txBox="1"/>
            <p:nvPr/>
          </p:nvSpPr>
          <p:spPr>
            <a:xfrm>
              <a:off x="8503920" y="5120640"/>
              <a:ext cx="1828800" cy="523220"/>
            </a:xfrm>
            <a:prstGeom prst="rect">
              <a:avLst/>
            </a:prstGeom>
            <a:noFill/>
          </p:spPr>
          <p:txBody>
            <a:bodyPr wrap="square" rtlCol="0">
              <a:spAutoFit/>
            </a:bodyPr>
            <a:lstStyle/>
            <a:p>
              <a:pPr algn="ctr"/>
              <a:r>
                <a:rPr kumimoji="1"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Air Traffic Control Systems</a:t>
              </a:r>
            </a:p>
          </p:txBody>
        </p:sp>
        <p:cxnSp>
          <p:nvCxnSpPr>
            <p:cNvPr id="50" name="Straight Connector 49">
              <a:extLst>
                <a:ext uri="{FF2B5EF4-FFF2-40B4-BE49-F238E27FC236}">
                  <a16:creationId xmlns:a16="http://schemas.microsoft.com/office/drawing/2014/main" id="{CE6E7BB8-0F45-8232-BF24-78FDB081E111}"/>
                </a:ext>
              </a:extLst>
            </p:cNvPr>
            <p:cNvCxnSpPr/>
            <p:nvPr/>
          </p:nvCxnSpPr>
          <p:spPr bwMode="auto">
            <a:xfrm>
              <a:off x="7498079" y="4572000"/>
              <a:ext cx="365760" cy="0"/>
            </a:xfrm>
            <a:prstGeom prst="line">
              <a:avLst/>
            </a:prstGeom>
            <a:solidFill>
              <a:srgbClr val="00B8FF"/>
            </a:solidFill>
            <a:ln w="12700" cap="flat" cmpd="sng" algn="ctr">
              <a:solidFill>
                <a:srgbClr val="FF0000"/>
              </a:solidFill>
              <a:prstDash val="solid"/>
              <a:round/>
              <a:headEnd type="none" w="med" len="med"/>
              <a:tailEnd type="none" w="med" len="med"/>
            </a:ln>
            <a:effectLst/>
          </p:spPr>
        </p:cxnSp>
        <p:grpSp>
          <p:nvGrpSpPr>
            <p:cNvPr id="69" name="Group 68">
              <a:extLst>
                <a:ext uri="{FF2B5EF4-FFF2-40B4-BE49-F238E27FC236}">
                  <a16:creationId xmlns:a16="http://schemas.microsoft.com/office/drawing/2014/main" id="{85C75E6D-FB20-E9BC-3952-B210F40C39BF}"/>
                </a:ext>
              </a:extLst>
            </p:cNvPr>
            <p:cNvGrpSpPr/>
            <p:nvPr/>
          </p:nvGrpSpPr>
          <p:grpSpPr>
            <a:xfrm>
              <a:off x="7772400" y="4572000"/>
              <a:ext cx="0" cy="1097280"/>
              <a:chOff x="7680960" y="4572000"/>
              <a:chExt cx="0" cy="1097280"/>
            </a:xfrm>
          </p:grpSpPr>
          <p:cxnSp>
            <p:nvCxnSpPr>
              <p:cNvPr id="53" name="Straight Arrow Connector 52">
                <a:extLst>
                  <a:ext uri="{FF2B5EF4-FFF2-40B4-BE49-F238E27FC236}">
                    <a16:creationId xmlns:a16="http://schemas.microsoft.com/office/drawing/2014/main" id="{00EBDBE6-CE48-D5EF-17B1-3B48F7640F18}"/>
                  </a:ext>
                </a:extLst>
              </p:cNvPr>
              <p:cNvCxnSpPr/>
              <p:nvPr/>
            </p:nvCxnSpPr>
            <p:spPr bwMode="auto">
              <a:xfrm>
                <a:off x="7680960" y="4572000"/>
                <a:ext cx="0" cy="365760"/>
              </a:xfrm>
              <a:prstGeom prst="straightConnector1">
                <a:avLst/>
              </a:prstGeom>
              <a:solidFill>
                <a:srgbClr val="00B8FF"/>
              </a:solidFill>
              <a:ln w="12700" cap="flat" cmpd="sng" algn="ctr">
                <a:solidFill>
                  <a:srgbClr val="FF0000"/>
                </a:solidFill>
                <a:prstDash val="solid"/>
                <a:round/>
                <a:headEnd type="none" w="med" len="med"/>
                <a:tailEnd type="arrow"/>
              </a:ln>
              <a:effectLst/>
            </p:spPr>
          </p:cxnSp>
          <p:cxnSp>
            <p:nvCxnSpPr>
              <p:cNvPr id="54" name="Straight Arrow Connector 53">
                <a:extLst>
                  <a:ext uri="{FF2B5EF4-FFF2-40B4-BE49-F238E27FC236}">
                    <a16:creationId xmlns:a16="http://schemas.microsoft.com/office/drawing/2014/main" id="{2E8C1E41-9B76-1CE0-DF1F-9921D2167583}"/>
                  </a:ext>
                </a:extLst>
              </p:cNvPr>
              <p:cNvCxnSpPr/>
              <p:nvPr/>
            </p:nvCxnSpPr>
            <p:spPr bwMode="auto">
              <a:xfrm>
                <a:off x="7680960" y="4937760"/>
                <a:ext cx="0" cy="731520"/>
              </a:xfrm>
              <a:prstGeom prst="straightConnector1">
                <a:avLst/>
              </a:prstGeom>
              <a:solidFill>
                <a:srgbClr val="00B8FF"/>
              </a:solidFill>
              <a:ln w="25400" cap="flat" cmpd="sng" algn="ctr">
                <a:solidFill>
                  <a:srgbClr val="FF0000"/>
                </a:solidFill>
                <a:prstDash val="solid"/>
                <a:round/>
                <a:headEnd type="arrow" w="med" len="med"/>
                <a:tailEnd type="arrow"/>
              </a:ln>
              <a:effectLst/>
            </p:spPr>
          </p:cxnSp>
        </p:grpSp>
        <p:cxnSp>
          <p:nvCxnSpPr>
            <p:cNvPr id="56" name="Straight Connector 55">
              <a:extLst>
                <a:ext uri="{FF2B5EF4-FFF2-40B4-BE49-F238E27FC236}">
                  <a16:creationId xmlns:a16="http://schemas.microsoft.com/office/drawing/2014/main" id="{362F3C31-4FC6-F7FB-52CB-2F9448706AC0}"/>
                </a:ext>
              </a:extLst>
            </p:cNvPr>
            <p:cNvCxnSpPr/>
            <p:nvPr/>
          </p:nvCxnSpPr>
          <p:spPr bwMode="auto">
            <a:xfrm>
              <a:off x="7589520" y="5669280"/>
              <a:ext cx="822960" cy="0"/>
            </a:xfrm>
            <a:prstGeom prst="line">
              <a:avLst/>
            </a:prstGeom>
            <a:solidFill>
              <a:srgbClr val="00B8FF"/>
            </a:solidFill>
            <a:ln w="25400" cap="flat" cmpd="sng" algn="ctr">
              <a:solidFill>
                <a:srgbClr val="FF0000"/>
              </a:solidFill>
              <a:prstDash val="sysDash"/>
              <a:round/>
              <a:headEnd type="none" w="med" len="med"/>
              <a:tailEnd type="none" w="med" len="med"/>
            </a:ln>
            <a:effectLst/>
          </p:spPr>
        </p:cxnSp>
        <p:sp>
          <p:nvSpPr>
            <p:cNvPr id="58" name="TextBox 57">
              <a:extLst>
                <a:ext uri="{FF2B5EF4-FFF2-40B4-BE49-F238E27FC236}">
                  <a16:creationId xmlns:a16="http://schemas.microsoft.com/office/drawing/2014/main" id="{80804353-3778-86FB-70B2-420623F23EB3}"/>
                </a:ext>
              </a:extLst>
            </p:cNvPr>
            <p:cNvSpPr txBox="1"/>
            <p:nvPr/>
          </p:nvSpPr>
          <p:spPr>
            <a:xfrm>
              <a:off x="7726680" y="4572000"/>
              <a:ext cx="731520" cy="307777"/>
            </a:xfrm>
            <a:prstGeom prst="rect">
              <a:avLst/>
            </a:prstGeom>
            <a:noFill/>
          </p:spPr>
          <p:txBody>
            <a:bodyPr wrap="square" rtlCol="0">
              <a:spAutoFit/>
            </a:bodyPr>
            <a:lstStyle/>
            <a:p>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-21 </a:t>
              </a:r>
              <a:r>
                <a:rPr kumimoji="1" lang="en-US"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dBc</a:t>
              </a:r>
              <a:endPar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C7FA6B35-E48A-E8FC-3927-1D850433BD13}"/>
                </a:ext>
              </a:extLst>
            </p:cNvPr>
            <p:cNvSpPr txBox="1"/>
            <p:nvPr/>
          </p:nvSpPr>
          <p:spPr>
            <a:xfrm>
              <a:off x="7726680" y="5120640"/>
              <a:ext cx="731520" cy="307777"/>
            </a:xfrm>
            <a:prstGeom prst="rect">
              <a:avLst/>
            </a:prstGeom>
            <a:noFill/>
          </p:spPr>
          <p:txBody>
            <a:bodyPr wrap="square" rtlCol="0">
              <a:spAutoFit/>
            </a:bodyPr>
            <a:lstStyle/>
            <a:p>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99 dB</a:t>
              </a:r>
            </a:p>
          </p:txBody>
        </p:sp>
        <p:sp>
          <p:nvSpPr>
            <p:cNvPr id="57" name="TextBox 56">
              <a:extLst>
                <a:ext uri="{FF2B5EF4-FFF2-40B4-BE49-F238E27FC236}">
                  <a16:creationId xmlns:a16="http://schemas.microsoft.com/office/drawing/2014/main" id="{F9C0480A-6019-B2BE-A1AE-3588F8930341}"/>
                </a:ext>
              </a:extLst>
            </p:cNvPr>
            <p:cNvSpPr txBox="1"/>
            <p:nvPr/>
          </p:nvSpPr>
          <p:spPr>
            <a:xfrm>
              <a:off x="5669280" y="5347156"/>
              <a:ext cx="1463040" cy="523220"/>
            </a:xfrm>
            <a:prstGeom prst="rect">
              <a:avLst/>
            </a:prstGeom>
            <a:noFill/>
          </p:spPr>
          <p:txBody>
            <a:bodyPr wrap="square" rtlCol="0">
              <a:spAutoFit/>
            </a:bodyPr>
            <a:lstStyle/>
            <a:p>
              <a:pPr algn="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ED threshold:</a:t>
              </a:r>
            </a:p>
            <a:p>
              <a:pPr algn="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-80 dBm/MHz</a:t>
              </a:r>
            </a:p>
          </p:txBody>
        </p:sp>
        <p:sp>
          <p:nvSpPr>
            <p:cNvPr id="59" name="TextBox 58">
              <a:extLst>
                <a:ext uri="{FF2B5EF4-FFF2-40B4-BE49-F238E27FC236}">
                  <a16:creationId xmlns:a16="http://schemas.microsoft.com/office/drawing/2014/main" id="{49A1B893-0F56-6C52-A69F-58CD578DC4BC}"/>
                </a:ext>
              </a:extLst>
            </p:cNvPr>
            <p:cNvSpPr txBox="1"/>
            <p:nvPr/>
          </p:nvSpPr>
          <p:spPr>
            <a:xfrm>
              <a:off x="8778240" y="4572000"/>
              <a:ext cx="1828800" cy="523220"/>
            </a:xfrm>
            <a:prstGeom prst="rect">
              <a:avLst/>
            </a:prstGeom>
            <a:noFill/>
          </p:spPr>
          <p:txBody>
            <a:bodyPr wrap="square" rtlCol="0">
              <a:spAutoFit/>
            </a:bodyPr>
            <a:lstStyle/>
            <a:p>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Public BB Emission:</a:t>
              </a:r>
            </a:p>
            <a:p>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19 dBm/MHz</a:t>
              </a:r>
            </a:p>
          </p:txBody>
        </p:sp>
        <p:sp>
          <p:nvSpPr>
            <p:cNvPr id="61" name="TextBox 60">
              <a:extLst>
                <a:ext uri="{FF2B5EF4-FFF2-40B4-BE49-F238E27FC236}">
                  <a16:creationId xmlns:a16="http://schemas.microsoft.com/office/drawing/2014/main" id="{4D89ECDA-9CB4-9C74-FBCD-8E83CC0E21AA}"/>
                </a:ext>
              </a:extLst>
            </p:cNvPr>
            <p:cNvSpPr txBox="1"/>
            <p:nvPr/>
          </p:nvSpPr>
          <p:spPr>
            <a:xfrm>
              <a:off x="4937760" y="4023360"/>
              <a:ext cx="2194560" cy="523220"/>
            </a:xfrm>
            <a:prstGeom prst="rect">
              <a:avLst/>
            </a:prstGeom>
            <a:noFill/>
          </p:spPr>
          <p:txBody>
            <a:bodyPr wrap="square" rtlCol="0">
              <a:spAutoFit/>
            </a:bodyPr>
            <a:lstStyle/>
            <a:p>
              <a:pPr algn="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Public BB Maximum EIRP:</a:t>
              </a:r>
            </a:p>
            <a:p>
              <a:pPr algn="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40 dBm/MHz</a:t>
              </a:r>
            </a:p>
          </p:txBody>
        </p:sp>
        <p:cxnSp>
          <p:nvCxnSpPr>
            <p:cNvPr id="65" name="Straight Connector 64">
              <a:extLst>
                <a:ext uri="{FF2B5EF4-FFF2-40B4-BE49-F238E27FC236}">
                  <a16:creationId xmlns:a16="http://schemas.microsoft.com/office/drawing/2014/main" id="{584D0FE8-6E7F-D6D5-43CA-C159F5A51B92}"/>
                </a:ext>
              </a:extLst>
            </p:cNvPr>
            <p:cNvCxnSpPr/>
            <p:nvPr/>
          </p:nvCxnSpPr>
          <p:spPr bwMode="auto">
            <a:xfrm>
              <a:off x="2560320" y="4206240"/>
              <a:ext cx="0" cy="16459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511DE7F4-59EA-5D50-1AB1-D8F35DB46768}"/>
                </a:ext>
              </a:extLst>
            </p:cNvPr>
            <p:cNvCxnSpPr/>
            <p:nvPr/>
          </p:nvCxnSpPr>
          <p:spPr bwMode="auto">
            <a:xfrm>
              <a:off x="3931920" y="4206240"/>
              <a:ext cx="0" cy="16459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79EE7C3A-A8AC-DD47-D7C2-A2B046CA696D}"/>
                </a:ext>
              </a:extLst>
            </p:cNvPr>
            <p:cNvCxnSpPr/>
            <p:nvPr/>
          </p:nvCxnSpPr>
          <p:spPr bwMode="auto">
            <a:xfrm>
              <a:off x="7589520" y="4206240"/>
              <a:ext cx="0" cy="16459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BFBF6D1-F9B4-E655-6601-A65ABC097506}"/>
                </a:ext>
              </a:extLst>
            </p:cNvPr>
            <p:cNvCxnSpPr/>
            <p:nvPr/>
          </p:nvCxnSpPr>
          <p:spPr bwMode="auto">
            <a:xfrm>
              <a:off x="8412480" y="4206240"/>
              <a:ext cx="0" cy="164592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73" name="Group 72">
              <a:extLst>
                <a:ext uri="{FF2B5EF4-FFF2-40B4-BE49-F238E27FC236}">
                  <a16:creationId xmlns:a16="http://schemas.microsoft.com/office/drawing/2014/main" id="{D4BF85FE-08E5-3D9B-23FF-552B6CEDBA7C}"/>
                </a:ext>
              </a:extLst>
            </p:cNvPr>
            <p:cNvGrpSpPr/>
            <p:nvPr/>
          </p:nvGrpSpPr>
          <p:grpSpPr>
            <a:xfrm>
              <a:off x="2286000" y="3657600"/>
              <a:ext cx="2011680" cy="548640"/>
              <a:chOff x="2286000" y="3657600"/>
              <a:chExt cx="2011680" cy="548640"/>
            </a:xfrm>
          </p:grpSpPr>
          <p:cxnSp>
            <p:nvCxnSpPr>
              <p:cNvPr id="71" name="Straight Connector 70">
                <a:extLst>
                  <a:ext uri="{FF2B5EF4-FFF2-40B4-BE49-F238E27FC236}">
                    <a16:creationId xmlns:a16="http://schemas.microsoft.com/office/drawing/2014/main" id="{8E169E6D-B33F-8D7A-31D9-CBC936C85508}"/>
                  </a:ext>
                </a:extLst>
              </p:cNvPr>
              <p:cNvCxnSpPr/>
              <p:nvPr/>
            </p:nvCxnSpPr>
            <p:spPr bwMode="auto">
              <a:xfrm>
                <a:off x="2560320" y="4206240"/>
                <a:ext cx="1371600" cy="0"/>
              </a:xfrm>
              <a:prstGeom prst="line">
                <a:avLst/>
              </a:prstGeom>
              <a:solidFill>
                <a:srgbClr val="00B8FF"/>
              </a:solidFill>
              <a:ln w="25400" cap="flat" cmpd="sng" algn="ctr">
                <a:solidFill>
                  <a:srgbClr val="FF0000"/>
                </a:solidFill>
                <a:prstDash val="solid"/>
                <a:round/>
                <a:headEnd type="arrow" w="med" len="med"/>
                <a:tailEnd type="arrow" w="med" len="med"/>
              </a:ln>
              <a:effectLst/>
            </p:spPr>
          </p:cxnSp>
          <p:sp>
            <p:nvSpPr>
              <p:cNvPr id="72" name="TextBox 71">
                <a:extLst>
                  <a:ext uri="{FF2B5EF4-FFF2-40B4-BE49-F238E27FC236}">
                    <a16:creationId xmlns:a16="http://schemas.microsoft.com/office/drawing/2014/main" id="{0D4A7EBA-548B-AD9F-8EAD-C7CC65BE3FDF}"/>
                  </a:ext>
                </a:extLst>
              </p:cNvPr>
              <p:cNvSpPr txBox="1"/>
              <p:nvPr/>
            </p:nvSpPr>
            <p:spPr>
              <a:xfrm>
                <a:off x="2286000" y="3657600"/>
                <a:ext cx="2011680" cy="523220"/>
              </a:xfrm>
              <a:prstGeom prst="rect">
                <a:avLst/>
              </a:prstGeom>
              <a:noFill/>
            </p:spPr>
            <p:txBody>
              <a:bodyPr wrap="square" rtlCol="0">
                <a:spAutoFit/>
              </a:bodyPr>
              <a:lstStyle/>
              <a:p>
                <a:pPr algn="ct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DR-IoT operation considered</a:t>
                </a:r>
              </a:p>
            </p:txBody>
          </p:sp>
        </p:grpSp>
        <p:grpSp>
          <p:nvGrpSpPr>
            <p:cNvPr id="74" name="Group 73">
              <a:extLst>
                <a:ext uri="{FF2B5EF4-FFF2-40B4-BE49-F238E27FC236}">
                  <a16:creationId xmlns:a16="http://schemas.microsoft.com/office/drawing/2014/main" id="{E5AC251B-7A53-507A-A136-CBFA8334F747}"/>
                </a:ext>
              </a:extLst>
            </p:cNvPr>
            <p:cNvGrpSpPr/>
            <p:nvPr/>
          </p:nvGrpSpPr>
          <p:grpSpPr>
            <a:xfrm>
              <a:off x="7040880" y="3657600"/>
              <a:ext cx="2011680" cy="548640"/>
              <a:chOff x="2331720" y="3657600"/>
              <a:chExt cx="2011680" cy="548640"/>
            </a:xfrm>
          </p:grpSpPr>
          <p:cxnSp>
            <p:nvCxnSpPr>
              <p:cNvPr id="75" name="Straight Connector 74">
                <a:extLst>
                  <a:ext uri="{FF2B5EF4-FFF2-40B4-BE49-F238E27FC236}">
                    <a16:creationId xmlns:a16="http://schemas.microsoft.com/office/drawing/2014/main" id="{90EFC592-642A-E214-7C9B-A53E12E52D4D}"/>
                  </a:ext>
                </a:extLst>
              </p:cNvPr>
              <p:cNvCxnSpPr/>
              <p:nvPr/>
            </p:nvCxnSpPr>
            <p:spPr bwMode="auto">
              <a:xfrm>
                <a:off x="2880360" y="4206240"/>
                <a:ext cx="822960" cy="0"/>
              </a:xfrm>
              <a:prstGeom prst="line">
                <a:avLst/>
              </a:prstGeom>
              <a:solidFill>
                <a:srgbClr val="00B8FF"/>
              </a:solidFill>
              <a:ln w="25400" cap="flat" cmpd="sng" algn="ctr">
                <a:solidFill>
                  <a:srgbClr val="FF0000"/>
                </a:solidFill>
                <a:prstDash val="solid"/>
                <a:round/>
                <a:headEnd type="arrow" w="med" len="med"/>
                <a:tailEnd type="arrow" w="med" len="med"/>
              </a:ln>
              <a:effectLst/>
            </p:spPr>
          </p:cxnSp>
          <p:sp>
            <p:nvSpPr>
              <p:cNvPr id="76" name="TextBox 75">
                <a:extLst>
                  <a:ext uri="{FF2B5EF4-FFF2-40B4-BE49-F238E27FC236}">
                    <a16:creationId xmlns:a16="http://schemas.microsoft.com/office/drawing/2014/main" id="{76036DB0-6B6A-B255-E19A-619B5789D4F1}"/>
                  </a:ext>
                </a:extLst>
              </p:cNvPr>
              <p:cNvSpPr txBox="1"/>
              <p:nvPr/>
            </p:nvSpPr>
            <p:spPr>
              <a:xfrm>
                <a:off x="2331720" y="3657600"/>
                <a:ext cx="2011680" cy="523220"/>
              </a:xfrm>
              <a:prstGeom prst="rect">
                <a:avLst/>
              </a:prstGeom>
              <a:noFill/>
            </p:spPr>
            <p:txBody>
              <a:bodyPr wrap="square" rtlCol="0">
                <a:spAutoFit/>
              </a:bodyPr>
              <a:lstStyle/>
              <a:p>
                <a:pPr algn="ctr"/>
                <a:r>
                  <a:rPr kumimoji="1"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DR-IoT operation considered</a:t>
                </a:r>
              </a:p>
            </p:txBody>
          </p:sp>
        </p:grpSp>
        <p:cxnSp>
          <p:nvCxnSpPr>
            <p:cNvPr id="77" name="Straight Connector 76">
              <a:extLst>
                <a:ext uri="{FF2B5EF4-FFF2-40B4-BE49-F238E27FC236}">
                  <a16:creationId xmlns:a16="http://schemas.microsoft.com/office/drawing/2014/main" id="{3748FEB4-ACFC-3290-C802-A84FABF49126}"/>
                </a:ext>
              </a:extLst>
            </p:cNvPr>
            <p:cNvCxnSpPr>
              <a:cxnSpLocks/>
              <a:stCxn id="61" idx="3"/>
            </p:cNvCxnSpPr>
            <p:nvPr/>
          </p:nvCxnSpPr>
          <p:spPr bwMode="auto">
            <a:xfrm>
              <a:off x="7132320" y="4284970"/>
              <a:ext cx="388622" cy="268815"/>
            </a:xfrm>
            <a:prstGeom prst="line">
              <a:avLst/>
            </a:prstGeom>
            <a:solidFill>
              <a:srgbClr val="00B8FF"/>
            </a:solidFill>
            <a:ln w="12700" cap="flat" cmpd="sng" algn="ctr">
              <a:solidFill>
                <a:srgbClr val="FF0000"/>
              </a:solidFill>
              <a:prstDash val="solid"/>
              <a:round/>
              <a:headEnd type="none" w="med" len="med"/>
              <a:tailEnd type="triangle" w="med" len="med"/>
            </a:ln>
            <a:effectLst/>
          </p:spPr>
        </p:cxnSp>
        <p:cxnSp>
          <p:nvCxnSpPr>
            <p:cNvPr id="82" name="Straight Connector 81">
              <a:extLst>
                <a:ext uri="{FF2B5EF4-FFF2-40B4-BE49-F238E27FC236}">
                  <a16:creationId xmlns:a16="http://schemas.microsoft.com/office/drawing/2014/main" id="{CD287996-612A-C4A3-83E8-8D32984ECA58}"/>
                </a:ext>
              </a:extLst>
            </p:cNvPr>
            <p:cNvCxnSpPr>
              <a:cxnSpLocks/>
              <a:stCxn id="57" idx="3"/>
            </p:cNvCxnSpPr>
            <p:nvPr/>
          </p:nvCxnSpPr>
          <p:spPr bwMode="auto">
            <a:xfrm>
              <a:off x="7132320" y="5608766"/>
              <a:ext cx="448524" cy="60514"/>
            </a:xfrm>
            <a:prstGeom prst="line">
              <a:avLst/>
            </a:prstGeom>
            <a:solidFill>
              <a:srgbClr val="00B8FF"/>
            </a:solidFill>
            <a:ln w="12700" cap="flat" cmpd="sng" algn="ctr">
              <a:solidFill>
                <a:srgbClr val="FF0000"/>
              </a:solidFill>
              <a:prstDash val="solid"/>
              <a:round/>
              <a:headEnd type="none" w="med" len="med"/>
              <a:tailEnd type="triangle" w="med" len="med"/>
            </a:ln>
            <a:effectLst/>
          </p:spPr>
        </p:cxnSp>
        <p:cxnSp>
          <p:nvCxnSpPr>
            <p:cNvPr id="85" name="Straight Connector 84">
              <a:extLst>
                <a:ext uri="{FF2B5EF4-FFF2-40B4-BE49-F238E27FC236}">
                  <a16:creationId xmlns:a16="http://schemas.microsoft.com/office/drawing/2014/main" id="{87383850-94AC-DE69-496F-34447FB4DFE1}"/>
                </a:ext>
              </a:extLst>
            </p:cNvPr>
            <p:cNvCxnSpPr>
              <a:cxnSpLocks/>
              <a:stCxn id="59" idx="1"/>
            </p:cNvCxnSpPr>
            <p:nvPr/>
          </p:nvCxnSpPr>
          <p:spPr bwMode="auto">
            <a:xfrm flipH="1">
              <a:off x="8481059" y="4833610"/>
              <a:ext cx="297181" cy="104150"/>
            </a:xfrm>
            <a:prstGeom prst="line">
              <a:avLst/>
            </a:prstGeom>
            <a:solidFill>
              <a:srgbClr val="00B8FF"/>
            </a:solidFill>
            <a:ln w="12700" cap="flat" cmpd="sng" algn="ctr">
              <a:solidFill>
                <a:srgbClr val="FF0000"/>
              </a:solidFill>
              <a:prstDash val="solid"/>
              <a:round/>
              <a:headEnd type="none" w="med" len="med"/>
              <a:tailEnd type="triangle" w="med" len="med"/>
            </a:ln>
            <a:effectLst/>
          </p:spPr>
        </p:cxnSp>
      </p:grpSp>
    </p:spTree>
    <p:extLst>
      <p:ext uri="{BB962C8B-B14F-4D97-AF65-F5344CB8AC3E}">
        <p14:creationId xmlns:p14="http://schemas.microsoft.com/office/powerpoint/2010/main" val="78446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28B1-2A58-8A72-82DA-42D9CC2410B5}"/>
              </a:ext>
            </a:extLst>
          </p:cNvPr>
          <p:cNvSpPr>
            <a:spLocks noGrp="1"/>
          </p:cNvSpPr>
          <p:nvPr>
            <p:ph type="title"/>
          </p:nvPr>
        </p:nvSpPr>
        <p:spPr/>
        <p:txBody>
          <a:bodyPr/>
          <a:lstStyle/>
          <a:p>
            <a:r>
              <a:rPr lang="en-US" dirty="0"/>
              <a:t>Utilization of Spectrum Resource Measurement Frames</a:t>
            </a:r>
          </a:p>
        </p:txBody>
      </p:sp>
      <p:sp>
        <p:nvSpPr>
          <p:cNvPr id="3" name="Content Placeholder 2">
            <a:extLst>
              <a:ext uri="{FF2B5EF4-FFF2-40B4-BE49-F238E27FC236}">
                <a16:creationId xmlns:a16="http://schemas.microsoft.com/office/drawing/2014/main" id="{8429E427-3B3C-A269-8334-CFA3B3B190BD}"/>
              </a:ext>
            </a:extLst>
          </p:cNvPr>
          <p:cNvSpPr>
            <a:spLocks noGrp="1"/>
          </p:cNvSpPr>
          <p:nvPr>
            <p:ph idx="1"/>
          </p:nvPr>
        </p:nvSpPr>
        <p:spPr/>
        <p:txBody>
          <a:bodyPr/>
          <a:lstStyle/>
          <a:p>
            <a:pPr>
              <a:buFont typeface="Arial" panose="020B0604020202020204" pitchFamily="34" charset="0"/>
              <a:buChar char="•"/>
            </a:pPr>
            <a:r>
              <a:rPr lang="en-US" dirty="0"/>
              <a:t>DR-IoT systems can still operate under the severe interference by using a narrower bandwidth channel, but there needs to be a feedback mechanism for the PAN coordinator to collect the reception conditions of associated devices.</a:t>
            </a:r>
          </a:p>
          <a:p>
            <a:pPr>
              <a:buFont typeface="Arial" panose="020B0604020202020204" pitchFamily="34" charset="0"/>
              <a:buChar char="•"/>
            </a:pPr>
            <a:r>
              <a:rPr lang="en-US" dirty="0"/>
              <a:t>DR-IoT can utilize Spectrum Resource Measurement (SRM) frames defined in the IEEE 802.15.4 for the PAN coordinator to collect feedback from the devices.</a:t>
            </a:r>
          </a:p>
          <a:p>
            <a:pPr>
              <a:buFont typeface="Arial" panose="020B0604020202020204" pitchFamily="34" charset="0"/>
              <a:buChar char="•"/>
            </a:pPr>
            <a:r>
              <a:rPr lang="en-US" dirty="0"/>
              <a:t>However, extensions to the current set of SRM frames may be necessary in order to perform the following functions:</a:t>
            </a:r>
          </a:p>
          <a:p>
            <a:pPr lvl="1">
              <a:buFont typeface="Arial" panose="020B0604020202020204" pitchFamily="34" charset="0"/>
              <a:buChar char="•"/>
            </a:pPr>
            <a:r>
              <a:rPr lang="en-US" dirty="0"/>
              <a:t>Determining the required application bandwidth</a:t>
            </a:r>
          </a:p>
          <a:p>
            <a:pPr lvl="1">
              <a:buFont typeface="Arial" panose="020B0604020202020204" pitchFamily="34" charset="0"/>
              <a:buChar char="•"/>
            </a:pPr>
            <a:r>
              <a:rPr lang="en-US" dirty="0"/>
              <a:t>Scanning receiving conditions of channels other than the operating channel</a:t>
            </a:r>
          </a:p>
          <a:p>
            <a:pPr lvl="1">
              <a:buFont typeface="Arial" panose="020B0604020202020204" pitchFamily="34" charset="0"/>
              <a:buChar char="•"/>
            </a:pPr>
            <a:r>
              <a:rPr lang="en-US" dirty="0"/>
              <a:t>Controlling the TX power to mitigate the unnecessary interference to other PANs</a:t>
            </a:r>
          </a:p>
          <a:p>
            <a:pPr marL="0" indent="0">
              <a:buNone/>
            </a:pPr>
            <a:endParaRPr lang="en-US" dirty="0"/>
          </a:p>
        </p:txBody>
      </p:sp>
      <p:sp>
        <p:nvSpPr>
          <p:cNvPr id="4" name="Slide Number Placeholder 3">
            <a:extLst>
              <a:ext uri="{FF2B5EF4-FFF2-40B4-BE49-F238E27FC236}">
                <a16:creationId xmlns:a16="http://schemas.microsoft.com/office/drawing/2014/main" id="{B8988F37-C5AC-82E6-65EC-C7F18EA13B6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102391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AFFB6-BF49-FFA8-73F6-F8BB06D4DE2D}"/>
              </a:ext>
            </a:extLst>
          </p:cNvPr>
          <p:cNvSpPr>
            <a:spLocks noGrp="1"/>
          </p:cNvSpPr>
          <p:nvPr>
            <p:ph type="title"/>
          </p:nvPr>
        </p:nvSpPr>
        <p:spPr/>
        <p:txBody>
          <a:bodyPr/>
          <a:lstStyle/>
          <a:p>
            <a:r>
              <a:rPr kumimoji="1" lang="en-US" altLang="ja-JP" dirty="0"/>
              <a:t>Overview of SRM</a:t>
            </a:r>
            <a:endParaRPr kumimoji="1" lang="ja-JP" altLang="en-US" dirty="0"/>
          </a:p>
        </p:txBody>
      </p:sp>
      <p:sp>
        <p:nvSpPr>
          <p:cNvPr id="3" name="コンテンツ プレースホルダー 2">
            <a:extLst>
              <a:ext uri="{FF2B5EF4-FFF2-40B4-BE49-F238E27FC236}">
                <a16:creationId xmlns:a16="http://schemas.microsoft.com/office/drawing/2014/main" id="{5B843A13-B53B-62CA-8E1C-EF9D2ACD888E}"/>
              </a:ext>
            </a:extLst>
          </p:cNvPr>
          <p:cNvSpPr>
            <a:spLocks noGrp="1"/>
          </p:cNvSpPr>
          <p:nvPr>
            <p:ph idx="1"/>
          </p:nvPr>
        </p:nvSpPr>
        <p:spPr>
          <a:xfrm>
            <a:off x="612776" y="1383255"/>
            <a:ext cx="10361084" cy="4800600"/>
          </a:xfrm>
        </p:spPr>
        <p:txBody>
          <a:bodyPr/>
          <a:lstStyle/>
          <a:p>
            <a:r>
              <a:rPr lang="en-US" altLang="ja-JP" b="0" i="0" u="none" strike="noStrike" baseline="0" dirty="0">
                <a:solidFill>
                  <a:srgbClr val="000000"/>
                </a:solidFill>
              </a:rPr>
              <a:t>IEEE802.15.4s-2018</a:t>
            </a:r>
            <a:r>
              <a:rPr lang="ja-JP" altLang="en-US" dirty="0"/>
              <a:t> </a:t>
            </a:r>
            <a:r>
              <a:rPr lang="en-US" altLang="ja-JP" dirty="0"/>
              <a:t>defines</a:t>
            </a:r>
            <a:endParaRPr lang="en-US" altLang="ja-JP" b="0" i="0" u="none" strike="noStrike" baseline="0" dirty="0">
              <a:solidFill>
                <a:srgbClr val="000000"/>
              </a:solidFill>
            </a:endParaRPr>
          </a:p>
          <a:p>
            <a:pPr lvl="1"/>
            <a:r>
              <a:rPr lang="en-US" altLang="ja-JP" sz="2000" b="0" i="0" u="none" strike="noStrike" baseline="0" dirty="0">
                <a:solidFill>
                  <a:srgbClr val="000000"/>
                </a:solidFill>
              </a:rPr>
              <a:t>SRM: Spectrum Resource Measurement</a:t>
            </a:r>
          </a:p>
          <a:p>
            <a:pPr lvl="1"/>
            <a:r>
              <a:rPr lang="en-US" altLang="ja-JP" sz="2000" dirty="0"/>
              <a:t>TPC: Transmit Power Control</a:t>
            </a:r>
            <a:endParaRPr lang="en-US" altLang="ja-JP" sz="2000" b="0" i="0" u="none" strike="noStrike" baseline="0" dirty="0">
              <a:solidFill>
                <a:srgbClr val="000000"/>
              </a:solidFill>
            </a:endParaRPr>
          </a:p>
          <a:p>
            <a:endParaRPr kumimoji="1" lang="ja-JP" altLang="en-US" dirty="0"/>
          </a:p>
        </p:txBody>
      </p:sp>
      <p:sp>
        <p:nvSpPr>
          <p:cNvPr id="4" name="スライド番号プレースホルダー 3">
            <a:extLst>
              <a:ext uri="{FF2B5EF4-FFF2-40B4-BE49-F238E27FC236}">
                <a16:creationId xmlns:a16="http://schemas.microsoft.com/office/drawing/2014/main" id="{266A3994-7019-AF7B-2AF1-C91A0516D24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43" name="図 42">
            <a:extLst>
              <a:ext uri="{FF2B5EF4-FFF2-40B4-BE49-F238E27FC236}">
                <a16:creationId xmlns:a16="http://schemas.microsoft.com/office/drawing/2014/main" id="{7C04DC8C-DFA0-D776-FFA3-5ADCF34734F9}"/>
              </a:ext>
            </a:extLst>
          </p:cNvPr>
          <p:cNvPicPr>
            <a:picLocks noChangeAspect="1"/>
          </p:cNvPicPr>
          <p:nvPr/>
        </p:nvPicPr>
        <p:blipFill>
          <a:blip r:embed="rId2"/>
          <a:stretch>
            <a:fillRect/>
          </a:stretch>
        </p:blipFill>
        <p:spPr>
          <a:xfrm>
            <a:off x="352511" y="3424335"/>
            <a:ext cx="7699248" cy="2849880"/>
          </a:xfrm>
          <a:prstGeom prst="rect">
            <a:avLst/>
          </a:prstGeom>
        </p:spPr>
      </p:pic>
      <p:sp>
        <p:nvSpPr>
          <p:cNvPr id="44" name="TextBox 89">
            <a:extLst>
              <a:ext uri="{FF2B5EF4-FFF2-40B4-BE49-F238E27FC236}">
                <a16:creationId xmlns:a16="http://schemas.microsoft.com/office/drawing/2014/main" id="{3FBAD130-F5ED-CCD3-D1ED-66619102710C}"/>
              </a:ext>
            </a:extLst>
          </p:cNvPr>
          <p:cNvSpPr txBox="1"/>
          <p:nvPr/>
        </p:nvSpPr>
        <p:spPr>
          <a:xfrm>
            <a:off x="8503246" y="2836823"/>
            <a:ext cx="3358014" cy="2062103"/>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sz="1600" b="1" dirty="0">
                <a:solidFill>
                  <a:prstClr val="black"/>
                </a:solidFill>
                <a:latin typeface="Calibri" panose="020F0502020204030204"/>
              </a:rPr>
              <a:t>[SRM Response/Report]</a:t>
            </a:r>
          </a:p>
          <a:p>
            <a:r>
              <a:rPr lang="en-US" sz="1600" dirty="0">
                <a:solidFill>
                  <a:prstClr val="black"/>
                </a:solidFill>
                <a:latin typeface="Calibri" panose="020F0502020204030204"/>
              </a:rPr>
              <a:t>Timing: </a:t>
            </a:r>
            <a:br>
              <a:rPr lang="en-US" sz="1600" dirty="0">
                <a:solidFill>
                  <a:prstClr val="black"/>
                </a:solidFill>
                <a:latin typeface="Calibri" panose="020F0502020204030204"/>
              </a:rPr>
            </a:br>
            <a:r>
              <a:rPr lang="en-US" sz="1600" dirty="0">
                <a:solidFill>
                  <a:prstClr val="black"/>
                </a:solidFill>
                <a:latin typeface="Calibri" panose="020F0502020204030204"/>
              </a:rPr>
              <a:t> - Response:</a:t>
            </a:r>
            <a:r>
              <a:rPr lang="en-US" sz="1600" dirty="0">
                <a:solidFill>
                  <a:prstClr val="black"/>
                </a:solidFill>
                <a:latin typeface="Calibri" panose="020F0502020204030204"/>
                <a:sym typeface="Wingdings" panose="05000000000000000000" pitchFamily="2" charset="2"/>
              </a:rPr>
              <a:t> </a:t>
            </a:r>
            <a:r>
              <a:rPr lang="en-US" sz="1600" dirty="0">
                <a:solidFill>
                  <a:prstClr val="black"/>
                </a:solidFill>
                <a:latin typeface="Calibri" panose="020F0502020204030204"/>
              </a:rPr>
              <a:t>in response to SRM request</a:t>
            </a:r>
          </a:p>
          <a:p>
            <a:r>
              <a:rPr lang="en-US" sz="1600" dirty="0">
                <a:solidFill>
                  <a:prstClr val="black"/>
                </a:solidFill>
                <a:latin typeface="Calibri" panose="020F0502020204030204"/>
              </a:rPr>
              <a:t> - Report: periodical or event-driven</a:t>
            </a:r>
          </a:p>
          <a:p>
            <a:r>
              <a:rPr lang="en-US" sz="1600" dirty="0">
                <a:solidFill>
                  <a:prstClr val="black"/>
                </a:solidFill>
                <a:latin typeface="Calibri" panose="020F0502020204030204"/>
              </a:rPr>
              <a:t>Information type: </a:t>
            </a:r>
          </a:p>
          <a:p>
            <a:r>
              <a:rPr lang="en-US" sz="1600" dirty="0">
                <a:solidFill>
                  <a:prstClr val="black"/>
                </a:solidFill>
                <a:latin typeface="Calibri" panose="020F0502020204030204"/>
              </a:rPr>
              <a:t> - Response: PIB attributes</a:t>
            </a:r>
          </a:p>
          <a:p>
            <a:r>
              <a:rPr lang="en-US" sz="1600" dirty="0">
                <a:solidFill>
                  <a:prstClr val="black"/>
                </a:solidFill>
                <a:latin typeface="Calibri" panose="020F0502020204030204"/>
              </a:rPr>
              <a:t> - Report: Status</a:t>
            </a:r>
          </a:p>
        </p:txBody>
      </p:sp>
      <p:sp>
        <p:nvSpPr>
          <p:cNvPr id="45" name="TextBox 92">
            <a:extLst>
              <a:ext uri="{FF2B5EF4-FFF2-40B4-BE49-F238E27FC236}">
                <a16:creationId xmlns:a16="http://schemas.microsoft.com/office/drawing/2014/main" id="{CC40C593-309D-9405-C60F-EE613313BDFD}"/>
              </a:ext>
            </a:extLst>
          </p:cNvPr>
          <p:cNvSpPr txBox="1"/>
          <p:nvPr/>
        </p:nvSpPr>
        <p:spPr>
          <a:xfrm>
            <a:off x="8503246" y="4979760"/>
            <a:ext cx="3501280" cy="132343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sz="1600" b="1" dirty="0">
                <a:solidFill>
                  <a:prstClr val="black"/>
                </a:solidFill>
                <a:latin typeface="Calibri" panose="020F0502020204030204"/>
              </a:rPr>
              <a:t>[SRM Information/Extended Beacon]</a:t>
            </a:r>
          </a:p>
          <a:p>
            <a:r>
              <a:rPr lang="en-US" sz="1600" dirty="0">
                <a:solidFill>
                  <a:prstClr val="black"/>
                </a:solidFill>
                <a:latin typeface="Calibri" panose="020F0502020204030204"/>
              </a:rPr>
              <a:t>Timing: On demand or periodical</a:t>
            </a:r>
          </a:p>
          <a:p>
            <a:r>
              <a:rPr lang="en-US" sz="1600" dirty="0">
                <a:solidFill>
                  <a:prstClr val="black"/>
                </a:solidFill>
                <a:latin typeface="Calibri" panose="020F0502020204030204"/>
              </a:rPr>
              <a:t> - Extended Beacon: before MAC join</a:t>
            </a:r>
          </a:p>
          <a:p>
            <a:r>
              <a:rPr lang="en-US" sz="1600" dirty="0">
                <a:solidFill>
                  <a:prstClr val="black"/>
                </a:solidFill>
                <a:latin typeface="Calibri" panose="020F0502020204030204"/>
              </a:rPr>
              <a:t> - </a:t>
            </a:r>
            <a:r>
              <a:rPr lang="en-US" altLang="ja-JP" sz="1600" dirty="0">
                <a:solidFill>
                  <a:prstClr val="black"/>
                </a:solidFill>
              </a:rPr>
              <a:t>SRM Information: after MAC join</a:t>
            </a:r>
          </a:p>
          <a:p>
            <a:r>
              <a:rPr lang="en-US" altLang="ja-JP" sz="1600" dirty="0">
                <a:solidFill>
                  <a:prstClr val="black"/>
                </a:solidFill>
              </a:rPr>
              <a:t>Information type: information set (TPC)</a:t>
            </a:r>
          </a:p>
        </p:txBody>
      </p:sp>
      <p:sp>
        <p:nvSpPr>
          <p:cNvPr id="46" name="テキスト ボックス 45">
            <a:extLst>
              <a:ext uri="{FF2B5EF4-FFF2-40B4-BE49-F238E27FC236}">
                <a16:creationId xmlns:a16="http://schemas.microsoft.com/office/drawing/2014/main" id="{8DFDEB89-04C6-69C2-98DE-7B67247F2F22}"/>
              </a:ext>
            </a:extLst>
          </p:cNvPr>
          <p:cNvSpPr txBox="1"/>
          <p:nvPr/>
        </p:nvSpPr>
        <p:spPr>
          <a:xfrm>
            <a:off x="8503246" y="1319078"/>
            <a:ext cx="3455123" cy="1477328"/>
          </a:xfrm>
          <a:prstGeom prst="rect">
            <a:avLst/>
          </a:prstGeom>
          <a:noFill/>
        </p:spPr>
        <p:txBody>
          <a:bodyPr wrap="square">
            <a:spAutoFit/>
          </a:bodyPr>
          <a:lstStyle/>
          <a:p>
            <a:r>
              <a:rPr lang="en-US" altLang="ja-JP" sz="1800" b="1" dirty="0">
                <a:solidFill>
                  <a:prstClr val="black"/>
                </a:solidFill>
                <a:latin typeface="Calibri" panose="020F0502020204030204"/>
              </a:rPr>
              <a:t>[SRM Request]</a:t>
            </a:r>
          </a:p>
          <a:p>
            <a:r>
              <a:rPr lang="en-US" altLang="ja-JP" sz="1800" dirty="0">
                <a:solidFill>
                  <a:prstClr val="black"/>
                </a:solidFill>
                <a:latin typeface="Calibri" panose="020F0502020204030204"/>
              </a:rPr>
              <a:t>Timing: On demand</a:t>
            </a:r>
          </a:p>
          <a:p>
            <a:r>
              <a:rPr lang="en-US" altLang="ja-JP" sz="1600" dirty="0">
                <a:solidFill>
                  <a:prstClr val="black"/>
                </a:solidFill>
                <a:latin typeface="Calibri" panose="020F0502020204030204"/>
              </a:rPr>
              <a:t>Request</a:t>
            </a:r>
            <a:r>
              <a:rPr lang="en-US" altLang="ja-JP" sz="1800" dirty="0">
                <a:solidFill>
                  <a:prstClr val="black"/>
                </a:solidFill>
                <a:latin typeface="Calibri" panose="020F0502020204030204"/>
              </a:rPr>
              <a:t> type:</a:t>
            </a:r>
          </a:p>
          <a:p>
            <a:r>
              <a:rPr lang="en-US" altLang="ja-JP" sz="1800" dirty="0">
                <a:solidFill>
                  <a:prstClr val="black"/>
                </a:solidFill>
                <a:latin typeface="Calibri" panose="020F0502020204030204"/>
              </a:rPr>
              <a:t> - information get: PIB attributes</a:t>
            </a:r>
          </a:p>
          <a:p>
            <a:r>
              <a:rPr lang="en-US" altLang="ja-JP" sz="1800" dirty="0">
                <a:solidFill>
                  <a:prstClr val="black"/>
                </a:solidFill>
                <a:latin typeface="Calibri" panose="020F0502020204030204"/>
              </a:rPr>
              <a:t> - information set: TPC</a:t>
            </a:r>
          </a:p>
        </p:txBody>
      </p:sp>
    </p:spTree>
    <p:extLst>
      <p:ext uri="{BB962C8B-B14F-4D97-AF65-F5344CB8AC3E}">
        <p14:creationId xmlns:p14="http://schemas.microsoft.com/office/powerpoint/2010/main" val="224095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DC4B-C4CE-F72E-1274-B65CA857616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F5C5CEB-9B85-47C5-B945-394FBC713783}"/>
              </a:ext>
            </a:extLst>
          </p:cNvPr>
          <p:cNvSpPr>
            <a:spLocks noGrp="1"/>
          </p:cNvSpPr>
          <p:nvPr>
            <p:ph idx="1"/>
          </p:nvPr>
        </p:nvSpPr>
        <p:spPr/>
        <p:txBody>
          <a:bodyPr/>
          <a:lstStyle/>
          <a:p>
            <a:pPr>
              <a:buFont typeface="Arial" panose="020B0604020202020204" pitchFamily="34" charset="0"/>
              <a:buChar char="•"/>
            </a:pPr>
            <a:r>
              <a:rPr lang="en-US" altLang="ja-JP" sz="2400" dirty="0"/>
              <a:t>Diversified Range IoT (DR-IoT) that exponentially changes the bandwidth and the power spectral density is proposed for the disaster response operations.</a:t>
            </a:r>
          </a:p>
          <a:p>
            <a:pPr>
              <a:buFont typeface="Arial" panose="020B0604020202020204" pitchFamily="34" charset="0"/>
              <a:buChar char="•"/>
            </a:pPr>
            <a:r>
              <a:rPr lang="en-US" altLang="ja-JP" dirty="0"/>
              <a:t>Hearings from local governments, fire departments, and hospitals reveal that its capability would be useful for both emergency and regular uses.</a:t>
            </a:r>
            <a:endParaRPr lang="en-US" altLang="ja-JP" sz="2400" dirty="0"/>
          </a:p>
          <a:p>
            <a:pPr>
              <a:buFont typeface="Arial" panose="020B0604020202020204" pitchFamily="34" charset="0"/>
              <a:buChar char="•"/>
            </a:pPr>
            <a:r>
              <a:rPr lang="en-US" altLang="ja-JP" sz="2400" dirty="0"/>
              <a:t>However, its operating frequencies under consideration by the regulators in Japan may bear </a:t>
            </a:r>
            <a:r>
              <a:rPr lang="en-US" altLang="ja-JP" dirty="0"/>
              <a:t>severe interference from adjacent systems, and there needs to be a mechanism to mitigate its impact on the performance.</a:t>
            </a:r>
          </a:p>
          <a:p>
            <a:pPr>
              <a:buFont typeface="Arial" panose="020B0604020202020204" pitchFamily="34" charset="0"/>
              <a:buChar char="•"/>
            </a:pPr>
            <a:r>
              <a:rPr lang="en-US" altLang="ja-JP" dirty="0"/>
              <a:t>Such a mechanism can make use of SRM frames, but some extensions to the current set of SRM frames may be necessary.</a:t>
            </a:r>
          </a:p>
          <a:p>
            <a:pPr>
              <a:buFont typeface="Arial" panose="020B0604020202020204" pitchFamily="34" charset="0"/>
              <a:buChar char="•"/>
            </a:pPr>
            <a:r>
              <a:rPr lang="en-US" dirty="0"/>
              <a:t>As a next step, a gap analysis between the proposed DR-IoT specifications and the current IEEE 802.15.4 standard should be done.</a:t>
            </a:r>
          </a:p>
        </p:txBody>
      </p:sp>
      <p:sp>
        <p:nvSpPr>
          <p:cNvPr id="4" name="Slide Number Placeholder 3">
            <a:extLst>
              <a:ext uri="{FF2B5EF4-FFF2-40B4-BE49-F238E27FC236}">
                <a16:creationId xmlns:a16="http://schemas.microsoft.com/office/drawing/2014/main" id="{0DBCD085-7D94-1A76-81F7-DF5D56E2758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59970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891C-6727-09FB-3564-C3311AE5D96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62AD7FE-C20A-55A3-E7CC-ACC86E909469}"/>
              </a:ext>
            </a:extLst>
          </p:cNvPr>
          <p:cNvSpPr>
            <a:spLocks noGrp="1"/>
          </p:cNvSpPr>
          <p:nvPr>
            <p:ph idx="1"/>
          </p:nvPr>
        </p:nvSpPr>
        <p:spPr/>
        <p:txBody>
          <a:bodyPr/>
          <a:lstStyle/>
          <a:p>
            <a:pPr marL="0" indent="0">
              <a:buNone/>
            </a:pPr>
            <a:r>
              <a:rPr lang="en-US" sz="2000" dirty="0"/>
              <a:t>[1] Ministry of Internal Affairs and Communications, “FY 2022 Spectrum Reorganization Action Plan,” </a:t>
            </a:r>
            <a:r>
              <a:rPr lang="en-US" sz="2000" dirty="0">
                <a:hlinkClick r:id="rId2"/>
              </a:rPr>
              <a:t>https://www.soumu.go.jp/main_content/000846640.pdf</a:t>
            </a:r>
            <a:r>
              <a:rPr lang="en-US" sz="2000" dirty="0"/>
              <a:t> (Abstract)</a:t>
            </a:r>
          </a:p>
          <a:p>
            <a:pPr marL="0" indent="0">
              <a:buNone/>
            </a:pPr>
            <a:r>
              <a:rPr lang="en-US" sz="2000" dirty="0"/>
              <a:t>[2] Y. Miura, M. Takai, T. Ikegami, etc., “Use of Diversified Range IoT (DR-IoT) in Disaster Medicine,” 29</a:t>
            </a:r>
            <a:r>
              <a:rPr lang="en-US" sz="2000" baseline="30000" dirty="0"/>
              <a:t>th</a:t>
            </a:r>
            <a:r>
              <a:rPr lang="en-US" sz="2000" dirty="0"/>
              <a:t> Annual Meeting of Japanese Association for Disaster Medicine, February 2024.</a:t>
            </a:r>
          </a:p>
          <a:p>
            <a:pPr marL="0" indent="0">
              <a:buNone/>
            </a:pPr>
            <a:r>
              <a:rPr lang="en-US" sz="2000" dirty="0"/>
              <a:t>[3] M. Takai, S. Ishihara, K. Uchiyama, etc., “A Phase-Free Use of Diversified Range IoT (DR-IoT) Data Communication Systems,” 29</a:t>
            </a:r>
            <a:r>
              <a:rPr lang="en-US" sz="2000" baseline="30000" dirty="0"/>
              <a:t>th</a:t>
            </a:r>
            <a:r>
              <a:rPr lang="en-US" sz="2000" dirty="0"/>
              <a:t> Annual Meeting of Japanese Association for Disaster Medicine, February 2024.</a:t>
            </a:r>
          </a:p>
          <a:p>
            <a:pPr marL="0" indent="0">
              <a:buNone/>
            </a:pPr>
            <a:endParaRPr lang="en-US" sz="2000" dirty="0"/>
          </a:p>
        </p:txBody>
      </p:sp>
      <p:sp>
        <p:nvSpPr>
          <p:cNvPr id="4" name="Slide Number Placeholder 3">
            <a:extLst>
              <a:ext uri="{FF2B5EF4-FFF2-40B4-BE49-F238E27FC236}">
                <a16:creationId xmlns:a16="http://schemas.microsoft.com/office/drawing/2014/main" id="{5D344201-595A-70A4-87C2-3D59DE57B98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301254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95598-6056-0660-CB92-3941D6A72293}"/>
              </a:ext>
            </a:extLst>
          </p:cNvPr>
          <p:cNvSpPr>
            <a:spLocks noGrp="1"/>
          </p:cNvSpPr>
          <p:nvPr>
            <p:ph type="title"/>
          </p:nvPr>
        </p:nvSpPr>
        <p:spPr/>
        <p:txBody>
          <a:bodyPr/>
          <a:lstStyle/>
          <a:p>
            <a:r>
              <a:rPr kumimoji="1" lang="en-US" altLang="ja-JP" dirty="0"/>
              <a:t>Format of SRM Metric ID</a:t>
            </a:r>
            <a:endParaRPr kumimoji="1" lang="ja-JP" altLang="en-US" dirty="0"/>
          </a:p>
        </p:txBody>
      </p:sp>
      <p:graphicFrame>
        <p:nvGraphicFramePr>
          <p:cNvPr id="5" name="コンテンツ プレースホルダー 4">
            <a:extLst>
              <a:ext uri="{FF2B5EF4-FFF2-40B4-BE49-F238E27FC236}">
                <a16:creationId xmlns:a16="http://schemas.microsoft.com/office/drawing/2014/main" id="{FA358B28-E7E7-575B-C926-A332A1C40707}"/>
              </a:ext>
            </a:extLst>
          </p:cNvPr>
          <p:cNvGraphicFramePr>
            <a:graphicFrameLocks noGrp="1"/>
          </p:cNvGraphicFramePr>
          <p:nvPr>
            <p:ph idx="1"/>
          </p:nvPr>
        </p:nvGraphicFramePr>
        <p:xfrm>
          <a:off x="2945343" y="1709555"/>
          <a:ext cx="6299200" cy="4587840"/>
        </p:xfrm>
        <a:graphic>
          <a:graphicData uri="http://schemas.openxmlformats.org/drawingml/2006/table">
            <a:tbl>
              <a:tblPr>
                <a:tableStyleId>{616DA210-FB5B-4158-B5E0-FEB733F419BA}</a:tableStyleId>
              </a:tblPr>
              <a:tblGrid>
                <a:gridCol w="2336800">
                  <a:extLst>
                    <a:ext uri="{9D8B030D-6E8A-4147-A177-3AD203B41FA5}">
                      <a16:colId xmlns:a16="http://schemas.microsoft.com/office/drawing/2014/main" val="444340005"/>
                    </a:ext>
                  </a:extLst>
                </a:gridCol>
                <a:gridCol w="812800">
                  <a:extLst>
                    <a:ext uri="{9D8B030D-6E8A-4147-A177-3AD203B41FA5}">
                      <a16:colId xmlns:a16="http://schemas.microsoft.com/office/drawing/2014/main" val="583642903"/>
                    </a:ext>
                  </a:extLst>
                </a:gridCol>
                <a:gridCol w="2336800">
                  <a:extLst>
                    <a:ext uri="{9D8B030D-6E8A-4147-A177-3AD203B41FA5}">
                      <a16:colId xmlns:a16="http://schemas.microsoft.com/office/drawing/2014/main" val="1086605636"/>
                    </a:ext>
                  </a:extLst>
                </a:gridCol>
                <a:gridCol w="812800">
                  <a:extLst>
                    <a:ext uri="{9D8B030D-6E8A-4147-A177-3AD203B41FA5}">
                      <a16:colId xmlns:a16="http://schemas.microsoft.com/office/drawing/2014/main" val="1686407952"/>
                    </a:ext>
                  </a:extLst>
                </a:gridCol>
              </a:tblGrid>
              <a:tr h="228600">
                <a:tc>
                  <a:txBody>
                    <a:bodyPr/>
                    <a:lstStyle/>
                    <a:p>
                      <a:pPr algn="ctr" fontAlgn="ctr"/>
                      <a:r>
                        <a:rPr lang="en-US" sz="1200" u="none" strike="noStrike" dirty="0">
                          <a:effectLst/>
                        </a:rPr>
                        <a:t>Attribute name SRM </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ctr" fontAlgn="ctr"/>
                      <a:r>
                        <a:rPr lang="en-US" sz="1200" u="none" strike="noStrike" dirty="0">
                          <a:effectLst/>
                        </a:rPr>
                        <a:t>Metric ID</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ctr" fontAlgn="ctr"/>
                      <a:r>
                        <a:rPr lang="en-US" sz="1200" u="none" strike="noStrike">
                          <a:effectLst/>
                        </a:rPr>
                        <a:t>Attribute name SRM</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ctr" fontAlgn="ctr"/>
                      <a:r>
                        <a:rPr lang="en-US" sz="1200" u="none" strike="noStrike">
                          <a:effectLst/>
                        </a:rPr>
                        <a:t>Metric ID</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865301550"/>
                  </a:ext>
                </a:extLst>
              </a:tr>
              <a:tr h="228600">
                <a:tc>
                  <a:txBody>
                    <a:bodyPr/>
                    <a:lstStyle/>
                    <a:p>
                      <a:pPr algn="l" fontAlgn="ctr"/>
                      <a:r>
                        <a:rPr lang="en-US" sz="1200" u="none" strike="noStrike">
                          <a:effectLst/>
                        </a:rPr>
                        <a:t>macED</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dirty="0">
                          <a:effectLst/>
                        </a:rPr>
                        <a:t>0</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a:effectLst/>
                        </a:rPr>
                        <a:t>macDuplicateFrameCount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17</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248991651"/>
                  </a:ext>
                </a:extLst>
              </a:tr>
              <a:tr h="228600">
                <a:tc>
                  <a:txBody>
                    <a:bodyPr/>
                    <a:lstStyle/>
                    <a:p>
                      <a:pPr algn="l" fontAlgn="ctr"/>
                      <a:r>
                        <a:rPr lang="en-US" sz="1200" u="none" strike="noStrike">
                          <a:effectLst/>
                        </a:rPr>
                        <a:t>macTxFailTime</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macRxSuccessCount</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18</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877874123"/>
                  </a:ext>
                </a:extLst>
              </a:tr>
              <a:tr h="228600">
                <a:tc>
                  <a:txBody>
                    <a:bodyPr/>
                    <a:lstStyle/>
                    <a:p>
                      <a:pPr algn="l" fontAlgn="ctr"/>
                      <a:r>
                        <a:rPr lang="en-US" sz="1200" u="none" strike="noStrike">
                          <a:effectLst/>
                        </a:rPr>
                        <a:t>macTxDeferredTime</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macNackCount</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19</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244603954"/>
                  </a:ext>
                </a:extLst>
              </a:tr>
              <a:tr h="228600">
                <a:tc>
                  <a:txBody>
                    <a:bodyPr/>
                    <a:lstStyle/>
                    <a:p>
                      <a:pPr algn="l" fontAlgn="ctr"/>
                      <a:r>
                        <a:rPr lang="en-US" sz="1200" u="none" strike="noStrike">
                          <a:effectLst/>
                        </a:rPr>
                        <a:t>macRetryHistogram</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3</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macDeferredTxCount</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20</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125261306"/>
                  </a:ext>
                </a:extLst>
              </a:tr>
              <a:tr h="228600">
                <a:tc>
                  <a:txBody>
                    <a:bodyPr/>
                    <a:lstStyle/>
                    <a:p>
                      <a:pPr algn="l" fontAlgn="ctr"/>
                      <a:r>
                        <a:rPr lang="en-US" sz="1200" u="none" strike="noStrike">
                          <a:effectLst/>
                        </a:rPr>
                        <a:t>macChannelUtilization</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4</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macAverageBufferUtilization</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21</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557720995"/>
                  </a:ext>
                </a:extLst>
              </a:tr>
              <a:tr h="228600">
                <a:tc>
                  <a:txBody>
                    <a:bodyPr/>
                    <a:lstStyle/>
                    <a:p>
                      <a:pPr algn="l" fontAlgn="ctr"/>
                      <a:r>
                        <a:rPr lang="en-US" sz="1200" u="none" strike="noStrike">
                          <a:effectLst/>
                        </a:rPr>
                        <a:t>macRcp</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5</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macMaximumBufferUtilization</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22</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1771881"/>
                  </a:ext>
                </a:extLst>
              </a:tr>
              <a:tr h="228600">
                <a:tc>
                  <a:txBody>
                    <a:bodyPr/>
                    <a:lstStyle/>
                    <a:p>
                      <a:pPr algn="l" fontAlgn="ctr"/>
                      <a:r>
                        <a:rPr lang="en-US" sz="1200" u="none" strike="noStrike">
                          <a:effectLst/>
                        </a:rPr>
                        <a:t>macRsni</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6</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macTxFragmentCount</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23</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844496580"/>
                  </a:ext>
                </a:extLst>
              </a:tr>
              <a:tr h="228600">
                <a:tc>
                  <a:txBody>
                    <a:bodyPr/>
                    <a:lstStyle/>
                    <a:p>
                      <a:pPr algn="l" fontAlgn="ctr"/>
                      <a:r>
                        <a:rPr lang="en-US" sz="1200" u="none" strike="noStrike">
                          <a:effectLst/>
                        </a:rPr>
                        <a:t>macRssi </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7</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a:effectLst/>
                        </a:rPr>
                        <a:t>macRxFragmentCount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24</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3220236684"/>
                  </a:ext>
                </a:extLst>
              </a:tr>
              <a:tr h="228600">
                <a:tc>
                  <a:txBody>
                    <a:bodyPr/>
                    <a:lstStyle/>
                    <a:p>
                      <a:pPr algn="l" fontAlgn="ctr"/>
                      <a:r>
                        <a:rPr lang="en-US" sz="1200" u="none" strike="noStrike">
                          <a:effectLst/>
                        </a:rPr>
                        <a:t>macNoiseHistogram</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8</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macTxMulticastCount</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25</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739488009"/>
                  </a:ext>
                </a:extLst>
              </a:tr>
              <a:tr h="228600">
                <a:tc>
                  <a:txBody>
                    <a:bodyPr/>
                    <a:lstStyle/>
                    <a:p>
                      <a:pPr algn="l" fontAlgn="ctr"/>
                      <a:r>
                        <a:rPr lang="en-US" sz="1200" u="none" strike="noStrike">
                          <a:effectLst/>
                        </a:rPr>
                        <a:t>macFrameErrorCount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9</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a:effectLst/>
                        </a:rPr>
                        <a:t>macRxMulticastCount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26</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222808349"/>
                  </a:ext>
                </a:extLst>
              </a:tr>
              <a:tr h="228600">
                <a:tc>
                  <a:txBody>
                    <a:bodyPr/>
                    <a:lstStyle/>
                    <a:p>
                      <a:pPr algn="l" fontAlgn="ctr"/>
                      <a:r>
                        <a:rPr lang="en-US" sz="1200" u="none" strike="noStrike">
                          <a:effectLst/>
                        </a:rPr>
                        <a:t>macCounterOctets</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10</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macAverageAccessDelay</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27</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1469030177"/>
                  </a:ext>
                </a:extLst>
              </a:tr>
              <a:tr h="228600">
                <a:tc>
                  <a:txBody>
                    <a:bodyPr/>
                    <a:lstStyle/>
                    <a:p>
                      <a:pPr algn="l" fontAlgn="ctr"/>
                      <a:r>
                        <a:rPr lang="en-US" sz="1200" u="none" strike="noStrike">
                          <a:effectLst/>
                        </a:rPr>
                        <a:t>macRetryCount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11</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a:effectLst/>
                        </a:rPr>
                        <a:t>macChannelPage</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28</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299287532"/>
                  </a:ext>
                </a:extLst>
              </a:tr>
              <a:tr h="228600">
                <a:tc>
                  <a:txBody>
                    <a:bodyPr/>
                    <a:lstStyle/>
                    <a:p>
                      <a:pPr algn="l" fontAlgn="ctr"/>
                      <a:r>
                        <a:rPr lang="en-US" sz="1200" u="none" strike="noStrike">
                          <a:effectLst/>
                        </a:rPr>
                        <a:t>macMultipleRetryCount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12</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macChannelNumber</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29</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968825361"/>
                  </a:ext>
                </a:extLst>
              </a:tr>
              <a:tr h="228600">
                <a:tc>
                  <a:txBody>
                    <a:bodyPr/>
                    <a:lstStyle/>
                    <a:p>
                      <a:pPr algn="l" fontAlgn="ctr"/>
                      <a:r>
                        <a:rPr lang="en-US" sz="1200" u="none" strike="noStrike">
                          <a:effectLst/>
                        </a:rPr>
                        <a:t>macTxFailCount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13</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err="1">
                          <a:effectLst/>
                        </a:rPr>
                        <a:t>macRxAddrMode</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30</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2143213282"/>
                  </a:ext>
                </a:extLst>
              </a:tr>
              <a:tr h="228600">
                <a:tc>
                  <a:txBody>
                    <a:bodyPr/>
                    <a:lstStyle/>
                    <a:p>
                      <a:pPr algn="l" fontAlgn="ctr"/>
                      <a:r>
                        <a:rPr lang="en-US" sz="1200" u="none" strike="noStrike">
                          <a:effectLst/>
                        </a:rPr>
                        <a:t>macTxSuccessCount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14</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a:effectLst/>
                        </a:rPr>
                        <a:t>macRxDeviceAddress</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31</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4105896470"/>
                  </a:ext>
                </a:extLst>
              </a:tr>
              <a:tr h="228600">
                <a:tc>
                  <a:txBody>
                    <a:bodyPr/>
                    <a:lstStyle/>
                    <a:p>
                      <a:pPr algn="l" fontAlgn="ctr"/>
                      <a:r>
                        <a:rPr lang="en-US" sz="1200" u="none" strike="noStrike">
                          <a:effectLst/>
                        </a:rPr>
                        <a:t>macFcsErrorCount</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15</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en-US" sz="1200" u="none" strike="noStrike" dirty="0">
                          <a:effectLst/>
                        </a:rPr>
                        <a:t>Reserved</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ja-JP" altLang="en-US" sz="1200" u="none" strike="noStrike">
                          <a:effectLst/>
                        </a:rPr>
                        <a:t> </a:t>
                      </a:r>
                      <a:r>
                        <a:rPr lang="en-US" altLang="ja-JP" sz="1200" u="none" strike="noStrike">
                          <a:effectLst/>
                        </a:rPr>
                        <a:t>32–63</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3480327583"/>
                  </a:ext>
                </a:extLst>
              </a:tr>
              <a:tr h="228600">
                <a:tc>
                  <a:txBody>
                    <a:bodyPr/>
                    <a:lstStyle/>
                    <a:p>
                      <a:pPr algn="l" fontAlgn="ctr"/>
                      <a:r>
                        <a:rPr lang="en-US" sz="1200" u="none" strike="noStrike">
                          <a:effectLst/>
                        </a:rPr>
                        <a:t>macSecurityFailure</a:t>
                      </a:r>
                      <a:endParaRPr 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en-US" altLang="ja-JP" sz="1200" u="none" strike="noStrike">
                          <a:effectLst/>
                        </a:rPr>
                        <a:t>16</a:t>
                      </a:r>
                      <a:endParaRPr lang="en-US" altLang="ja-JP"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tc>
                  <a:txBody>
                    <a:bodyPr/>
                    <a:lstStyle/>
                    <a:p>
                      <a:pPr algn="r" fontAlgn="ctr"/>
                      <a:r>
                        <a:rPr lang="ja-JP" altLang="en-US" sz="1200" u="none" strike="noStrike" dirty="0">
                          <a:effectLst/>
                        </a:rPr>
                        <a:t>　</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72000" marR="72000" marT="36000" marB="36000" anchor="ctr"/>
                </a:tc>
                <a:extLst>
                  <a:ext uri="{0D108BD9-81ED-4DB2-BD59-A6C34878D82A}">
                    <a16:rowId xmlns:a16="http://schemas.microsoft.com/office/drawing/2014/main" val="555943228"/>
                  </a:ext>
                </a:extLst>
              </a:tr>
            </a:tbl>
          </a:graphicData>
        </a:graphic>
      </p:graphicFrame>
      <p:sp>
        <p:nvSpPr>
          <p:cNvPr id="4" name="スライド番号プレースホルダー 3">
            <a:extLst>
              <a:ext uri="{FF2B5EF4-FFF2-40B4-BE49-F238E27FC236}">
                <a16:creationId xmlns:a16="http://schemas.microsoft.com/office/drawing/2014/main" id="{AF45ECA8-3092-6C1C-80A9-CD1380B5C0E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418886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altLang="ja-JP" dirty="0"/>
              <a:t>For the disaster response operations, a low-cost long range mobile communication system is needed as a backup system for the cellular service, or as a last mile connectivity for NTNs.</a:t>
            </a:r>
          </a:p>
          <a:p>
            <a:pPr>
              <a:buFont typeface="Arial" panose="020B0604020202020204" pitchFamily="34" charset="0"/>
              <a:buChar char="•"/>
            </a:pPr>
            <a:r>
              <a:rPr lang="en-US" altLang="ja-JP" sz="2400" dirty="0"/>
              <a:t>Diversified Range IoT (DR-IoT) that exponentially changes the bandwidth and the power spectral density is proposed as one such system. It has been considered one of the Narrowband IoT systems in the VHF-High band in Japan.</a:t>
            </a:r>
          </a:p>
          <a:p>
            <a:pPr>
              <a:buFont typeface="Arial" panose="020B0604020202020204" pitchFamily="34" charset="0"/>
              <a:buChar char="•"/>
            </a:pPr>
            <a:r>
              <a:rPr lang="en-US" altLang="ja-JP" dirty="0"/>
              <a:t>However, DR-IoT may bear severe interference from adjacent systems, and there needs to be a mechanism to mitigate its impact on the performance.</a:t>
            </a:r>
          </a:p>
          <a:p>
            <a:pPr>
              <a:buFont typeface="Arial" panose="020B0604020202020204" pitchFamily="34" charset="0"/>
              <a:buChar char="•"/>
            </a:pPr>
            <a:r>
              <a:rPr lang="en-US" altLang="ja-JP" dirty="0"/>
              <a:t>Such a mechanism can make use of SRM, but some extensions to the current set of SRM frames may be necessary.</a:t>
            </a:r>
            <a:endParaRPr lang="en-US" altLang="ja-JP" sz="24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432-7952-C50A-9BFE-B196724C574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A1889C6-E61B-FCF5-D4EB-82A3502EBC4E}"/>
              </a:ext>
            </a:extLst>
          </p:cNvPr>
          <p:cNvSpPr>
            <a:spLocks noGrp="1"/>
          </p:cNvSpPr>
          <p:nvPr>
            <p:ph idx="1"/>
          </p:nvPr>
        </p:nvSpPr>
        <p:spPr/>
        <p:txBody>
          <a:bodyPr/>
          <a:lstStyle/>
          <a:p>
            <a:pPr>
              <a:buFont typeface="Arial" panose="020B0604020202020204" pitchFamily="34" charset="0"/>
              <a:buChar char="•"/>
            </a:pPr>
            <a:r>
              <a:rPr lang="en-US" altLang="ja-JP" dirty="0"/>
              <a:t>Japan has been experiencing numerous natural disasters</a:t>
            </a:r>
            <a:r>
              <a:rPr lang="ja-JP" altLang="en-US" dirty="0"/>
              <a:t> </a:t>
            </a:r>
            <a:r>
              <a:rPr lang="en-US" dirty="0"/>
              <a:t>(storm, flood, earthquake etc.)</a:t>
            </a:r>
            <a:r>
              <a:rPr lang="en-US" altLang="ja-JP" dirty="0"/>
              <a:t> over the years.</a:t>
            </a:r>
            <a:endParaRPr lang="en-US" dirty="0"/>
          </a:p>
          <a:p>
            <a:pPr>
              <a:buFont typeface="Arial" panose="020B0604020202020204" pitchFamily="34" charset="0"/>
              <a:buChar char="•"/>
            </a:pPr>
            <a:r>
              <a:rPr lang="en-US" dirty="0"/>
              <a:t>First responders to the disastrous area need alternative data communication means to the cellular service, as t</a:t>
            </a:r>
            <a:r>
              <a:rPr lang="en-US" altLang="ja-JP" dirty="0"/>
              <a:t>he cellular </a:t>
            </a:r>
            <a:r>
              <a:rPr lang="en-US" dirty="0"/>
              <a:t>infrastructure hit by a natural disaster may become inoperable for days or even weeks.</a:t>
            </a:r>
          </a:p>
          <a:p>
            <a:r>
              <a:rPr lang="en-US" altLang="ja-JP" dirty="0"/>
              <a:t>Non-terrestrial networks (NTNs) with LEO satellites or HAPS may be good alternatives, while it is not yet affordable enough for all responders to carry NTN capable mobile devices for their operation.</a:t>
            </a:r>
          </a:p>
          <a:p>
            <a:pPr>
              <a:buFont typeface="Arial" panose="020B0604020202020204" pitchFamily="34" charset="0"/>
              <a:buChar char="•"/>
            </a:pPr>
            <a:r>
              <a:rPr lang="en-US" altLang="ja-JP" dirty="0"/>
              <a:t>A new, low-cost mobile communication system is in need as a backup system for the cellular service, or as a last mile connectivity for NTNs.</a:t>
            </a:r>
          </a:p>
        </p:txBody>
      </p:sp>
      <p:sp>
        <p:nvSpPr>
          <p:cNvPr id="4" name="Slide Number Placeholder 3">
            <a:extLst>
              <a:ext uri="{FF2B5EF4-FFF2-40B4-BE49-F238E27FC236}">
                <a16:creationId xmlns:a16="http://schemas.microsoft.com/office/drawing/2014/main" id="{EBA1904A-AF84-B38A-2709-5886CD0D6C9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5976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432-7952-C50A-9BFE-B196724C5742}"/>
              </a:ext>
            </a:extLst>
          </p:cNvPr>
          <p:cNvSpPr>
            <a:spLocks noGrp="1"/>
          </p:cNvSpPr>
          <p:nvPr>
            <p:ph type="title"/>
          </p:nvPr>
        </p:nvSpPr>
        <p:spPr/>
        <p:txBody>
          <a:bodyPr/>
          <a:lstStyle/>
          <a:p>
            <a:r>
              <a:rPr lang="en-US" dirty="0"/>
              <a:t>System Requirements</a:t>
            </a:r>
          </a:p>
        </p:txBody>
      </p:sp>
      <p:sp>
        <p:nvSpPr>
          <p:cNvPr id="3" name="Content Placeholder 2">
            <a:extLst>
              <a:ext uri="{FF2B5EF4-FFF2-40B4-BE49-F238E27FC236}">
                <a16:creationId xmlns:a16="http://schemas.microsoft.com/office/drawing/2014/main" id="{4A1889C6-E61B-FCF5-D4EB-82A3502EBC4E}"/>
              </a:ext>
            </a:extLst>
          </p:cNvPr>
          <p:cNvSpPr>
            <a:spLocks noGrp="1"/>
          </p:cNvSpPr>
          <p:nvPr>
            <p:ph idx="1"/>
          </p:nvPr>
        </p:nvSpPr>
        <p:spPr/>
        <p:txBody>
          <a:bodyPr/>
          <a:lstStyle/>
          <a:p>
            <a:pPr>
              <a:buFont typeface="Arial" panose="020B0604020202020204" pitchFamily="34" charset="0"/>
              <a:buChar char="•"/>
            </a:pPr>
            <a:r>
              <a:rPr lang="en-US" altLang="ja-JP" dirty="0"/>
              <a:t>The new system must be capable of long range communication, as the multi-hopping technology for extending the range is considered unrealistic particularly in a vast disastrous area.</a:t>
            </a:r>
          </a:p>
          <a:p>
            <a:pPr lvl="1"/>
            <a:r>
              <a:rPr lang="en-US" altLang="ja-JP" dirty="0"/>
              <a:t>As the responders use Digital Convenience Radio (DCR) for their voice-oriented operations in Japan, the communication range of the new system is expected to be comparable to that of DCR.</a:t>
            </a:r>
          </a:p>
          <a:p>
            <a:pPr lvl="1"/>
            <a:r>
              <a:rPr lang="en-US" altLang="ja-JP" dirty="0"/>
              <a:t>However, a mobile DCR with typical specifications (fc: 351 MHz, BW: 6.25 kHz, Tx power: 5 W) can reach over 30 kilometers, which is very challenging to achieve at a high data speed.</a:t>
            </a:r>
          </a:p>
          <a:p>
            <a:pPr>
              <a:buFont typeface="Arial" panose="020B0604020202020204" pitchFamily="34" charset="0"/>
              <a:buChar char="•"/>
            </a:pPr>
            <a:r>
              <a:rPr lang="en-US" altLang="ja-JP" dirty="0"/>
              <a:t>On the other hand, since the operation uses many non bandwidth demanding applications, the device data rate can be compromised in lieu of the power consumption level, or the device’s portability (weight).</a:t>
            </a:r>
          </a:p>
        </p:txBody>
      </p:sp>
      <p:sp>
        <p:nvSpPr>
          <p:cNvPr id="4" name="Slide Number Placeholder 3">
            <a:extLst>
              <a:ext uri="{FF2B5EF4-FFF2-40B4-BE49-F238E27FC236}">
                <a16:creationId xmlns:a16="http://schemas.microsoft.com/office/drawing/2014/main" id="{EBA1904A-AF84-B38A-2709-5886CD0D6C9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33275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432-7952-C50A-9BFE-B196724C5742}"/>
              </a:ext>
            </a:extLst>
          </p:cNvPr>
          <p:cNvSpPr>
            <a:spLocks noGrp="1"/>
          </p:cNvSpPr>
          <p:nvPr>
            <p:ph type="title"/>
          </p:nvPr>
        </p:nvSpPr>
        <p:spPr/>
        <p:txBody>
          <a:bodyPr/>
          <a:lstStyle/>
          <a:p>
            <a:r>
              <a:rPr lang="en-US" dirty="0"/>
              <a:t>Examples of Low Rate Disaster Response Applications</a:t>
            </a:r>
          </a:p>
        </p:txBody>
      </p:sp>
      <p:sp>
        <p:nvSpPr>
          <p:cNvPr id="3" name="Content Placeholder 2">
            <a:extLst>
              <a:ext uri="{FF2B5EF4-FFF2-40B4-BE49-F238E27FC236}">
                <a16:creationId xmlns:a16="http://schemas.microsoft.com/office/drawing/2014/main" id="{90DA691F-2B2E-02ED-6BE7-3BC3990487C3}"/>
              </a:ext>
            </a:extLst>
          </p:cNvPr>
          <p:cNvSpPr>
            <a:spLocks noGrp="1"/>
          </p:cNvSpPr>
          <p:nvPr>
            <p:ph idx="1"/>
          </p:nvPr>
        </p:nvSpPr>
        <p:spPr/>
        <p:txBody>
          <a:bodyPr/>
          <a:lstStyle/>
          <a:p>
            <a:r>
              <a:rPr lang="en-US" dirty="0"/>
              <a:t>Among this diverse set of applications, ones running at a lower rate or at a low duty cycle require longer communication ranges.</a:t>
            </a:r>
          </a:p>
        </p:txBody>
      </p:sp>
      <p:sp>
        <p:nvSpPr>
          <p:cNvPr id="4" name="Slide Number Placeholder 3">
            <a:extLst>
              <a:ext uri="{FF2B5EF4-FFF2-40B4-BE49-F238E27FC236}">
                <a16:creationId xmlns:a16="http://schemas.microsoft.com/office/drawing/2014/main" id="{EBA1904A-AF84-B38A-2709-5886CD0D6C9D}"/>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aphicFrame>
        <p:nvGraphicFramePr>
          <p:cNvPr id="5" name="Table 4">
            <a:extLst>
              <a:ext uri="{FF2B5EF4-FFF2-40B4-BE49-F238E27FC236}">
                <a16:creationId xmlns:a16="http://schemas.microsoft.com/office/drawing/2014/main" id="{72D79884-D3CA-8ECC-BE5F-2AA43B500556}"/>
              </a:ext>
            </a:extLst>
          </p:cNvPr>
          <p:cNvGraphicFramePr>
            <a:graphicFrameLocks noGrp="1"/>
          </p:cNvGraphicFramePr>
          <p:nvPr>
            <p:extLst>
              <p:ext uri="{D42A27DB-BD31-4B8C-83A1-F6EECF244321}">
                <p14:modId xmlns:p14="http://schemas.microsoft.com/office/powerpoint/2010/main" val="471614076"/>
              </p:ext>
            </p:extLst>
          </p:nvPr>
        </p:nvGraphicFramePr>
        <p:xfrm>
          <a:off x="914400" y="2468880"/>
          <a:ext cx="10515600" cy="4023360"/>
        </p:xfrm>
        <a:graphic>
          <a:graphicData uri="http://schemas.openxmlformats.org/drawingml/2006/table">
            <a:tbl>
              <a:tblPr firstRow="1" bandRow="1">
                <a:tableStyleId>{5940675A-B579-460E-94D1-54222C63F5DA}</a:tableStyleId>
              </a:tblPr>
              <a:tblGrid>
                <a:gridCol w="3017520">
                  <a:extLst>
                    <a:ext uri="{9D8B030D-6E8A-4147-A177-3AD203B41FA5}">
                      <a16:colId xmlns:a16="http://schemas.microsoft.com/office/drawing/2014/main" val="2569319444"/>
                    </a:ext>
                  </a:extLst>
                </a:gridCol>
                <a:gridCol w="2468880">
                  <a:extLst>
                    <a:ext uri="{9D8B030D-6E8A-4147-A177-3AD203B41FA5}">
                      <a16:colId xmlns:a16="http://schemas.microsoft.com/office/drawing/2014/main" val="3452948840"/>
                    </a:ext>
                  </a:extLst>
                </a:gridCol>
                <a:gridCol w="5029200">
                  <a:extLst>
                    <a:ext uri="{9D8B030D-6E8A-4147-A177-3AD203B41FA5}">
                      <a16:colId xmlns:a16="http://schemas.microsoft.com/office/drawing/2014/main" val="2052352019"/>
                    </a:ext>
                  </a:extLst>
                </a:gridCol>
              </a:tblGrid>
              <a:tr h="175260">
                <a:tc>
                  <a:txBody>
                    <a:bodyPr/>
                    <a:lstStyle/>
                    <a:p>
                      <a:pPr algn="ctr"/>
                      <a:r>
                        <a:rPr lang="en-US" sz="1600" dirty="0"/>
                        <a:t>Application</a:t>
                      </a:r>
                    </a:p>
                  </a:txBody>
                  <a:tcPr/>
                </a:tc>
                <a:tc>
                  <a:txBody>
                    <a:bodyPr/>
                    <a:lstStyle/>
                    <a:p>
                      <a:pPr algn="ctr"/>
                      <a:r>
                        <a:rPr lang="en-US" sz="1600" dirty="0"/>
                        <a:t>Required data rate</a:t>
                      </a:r>
                    </a:p>
                  </a:txBody>
                  <a:tcPr/>
                </a:tc>
                <a:tc>
                  <a:txBody>
                    <a:bodyPr/>
                    <a:lstStyle/>
                    <a:p>
                      <a:pPr algn="ctr"/>
                      <a:r>
                        <a:rPr lang="en-US" sz="1600" dirty="0"/>
                        <a:t>Use cases</a:t>
                      </a:r>
                    </a:p>
                  </a:txBody>
                  <a:tcPr/>
                </a:tc>
                <a:extLst>
                  <a:ext uri="{0D108BD9-81ED-4DB2-BD59-A6C34878D82A}">
                    <a16:rowId xmlns:a16="http://schemas.microsoft.com/office/drawing/2014/main" val="2769363545"/>
                  </a:ext>
                </a:extLst>
              </a:tr>
              <a:tr h="175260">
                <a:tc>
                  <a:txBody>
                    <a:bodyPr/>
                    <a:lstStyle/>
                    <a:p>
                      <a:r>
                        <a:rPr lang="en-US" sz="1600" dirty="0"/>
                        <a:t>Short text messaging</a:t>
                      </a:r>
                    </a:p>
                  </a:txBody>
                  <a:tcPr>
                    <a:solidFill>
                      <a:schemeClr val="accent6">
                        <a:lumMod val="20000"/>
                        <a:lumOff val="80000"/>
                      </a:schemeClr>
                    </a:solidFill>
                  </a:tcPr>
                </a:tc>
                <a:tc rowSpan="3">
                  <a:txBody>
                    <a:bodyPr/>
                    <a:lstStyle/>
                    <a:p>
                      <a:pPr algn="r"/>
                      <a:r>
                        <a:rPr lang="en-US" sz="1600" dirty="0"/>
                        <a:t>Less than a few kbps</a:t>
                      </a:r>
                    </a:p>
                  </a:txBody>
                  <a:tcPr anchor="ctr">
                    <a:solidFill>
                      <a:schemeClr val="accent6">
                        <a:lumMod val="20000"/>
                        <a:lumOff val="80000"/>
                      </a:schemeClr>
                    </a:solidFill>
                  </a:tcPr>
                </a:tc>
                <a:tc>
                  <a:txBody>
                    <a:bodyPr/>
                    <a:lstStyle/>
                    <a:p>
                      <a:pPr marL="0" indent="0">
                        <a:buFont typeface="Arial" panose="020B0604020202020204" pitchFamily="34" charset="0"/>
                        <a:buNone/>
                      </a:pPr>
                      <a:r>
                        <a:rPr lang="en-US" sz="1600" dirty="0"/>
                        <a:t>Safety confirmation, emergency alert, etc.</a:t>
                      </a:r>
                    </a:p>
                  </a:txBody>
                  <a:tcPr>
                    <a:solidFill>
                      <a:schemeClr val="accent6">
                        <a:lumMod val="20000"/>
                        <a:lumOff val="80000"/>
                      </a:schemeClr>
                    </a:solidFill>
                  </a:tcPr>
                </a:tc>
                <a:extLst>
                  <a:ext uri="{0D108BD9-81ED-4DB2-BD59-A6C34878D82A}">
                    <a16:rowId xmlns:a16="http://schemas.microsoft.com/office/drawing/2014/main" val="526106074"/>
                  </a:ext>
                </a:extLst>
              </a:tr>
              <a:tr h="175260">
                <a:tc>
                  <a:txBody>
                    <a:bodyPr/>
                    <a:lstStyle/>
                    <a:p>
                      <a:r>
                        <a:rPr lang="en-US" sz="1600" dirty="0"/>
                        <a:t>GPS tracking</a:t>
                      </a:r>
                    </a:p>
                  </a:txBody>
                  <a:tcPr>
                    <a:solidFill>
                      <a:schemeClr val="accent6">
                        <a:lumMod val="20000"/>
                        <a:lumOff val="80000"/>
                      </a:schemeClr>
                    </a:solidFill>
                  </a:tcPr>
                </a:tc>
                <a:tc vMerge="1">
                  <a:txBody>
                    <a:bodyPr/>
                    <a:lstStyle/>
                    <a:p>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Locating responders, vehicles, shelters, etc.</a:t>
                      </a:r>
                    </a:p>
                  </a:txBody>
                  <a:tcPr>
                    <a:solidFill>
                      <a:schemeClr val="accent6">
                        <a:lumMod val="20000"/>
                        <a:lumOff val="80000"/>
                      </a:schemeClr>
                    </a:solidFill>
                  </a:tcPr>
                </a:tc>
                <a:extLst>
                  <a:ext uri="{0D108BD9-81ED-4DB2-BD59-A6C34878D82A}">
                    <a16:rowId xmlns:a16="http://schemas.microsoft.com/office/drawing/2014/main" val="1808151210"/>
                  </a:ext>
                </a:extLst>
              </a:tr>
              <a:tr h="175260">
                <a:tc>
                  <a:txBody>
                    <a:bodyPr/>
                    <a:lstStyle/>
                    <a:p>
                      <a:r>
                        <a:rPr lang="en-US" sz="1600" dirty="0"/>
                        <a:t>Intermittent monitoring</a:t>
                      </a:r>
                    </a:p>
                  </a:txBody>
                  <a:tcPr>
                    <a:solidFill>
                      <a:schemeClr val="accent6">
                        <a:lumMod val="20000"/>
                        <a:lumOff val="80000"/>
                      </a:schemeClr>
                    </a:solidFill>
                  </a:tcPr>
                </a:tc>
                <a:tc vMerge="1">
                  <a:txBody>
                    <a:bodyPr/>
                    <a:lstStyle/>
                    <a:p>
                      <a:pPr algn="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Monitoring temperature, precipitation, water level, etc.</a:t>
                      </a:r>
                    </a:p>
                  </a:txBody>
                  <a:tcPr>
                    <a:solidFill>
                      <a:schemeClr val="accent6">
                        <a:lumMod val="20000"/>
                        <a:lumOff val="80000"/>
                      </a:schemeClr>
                    </a:solidFill>
                  </a:tcPr>
                </a:tc>
                <a:extLst>
                  <a:ext uri="{0D108BD9-81ED-4DB2-BD59-A6C34878D82A}">
                    <a16:rowId xmlns:a16="http://schemas.microsoft.com/office/drawing/2014/main" val="1974457987"/>
                  </a:ext>
                </a:extLst>
              </a:tr>
              <a:tr h="175260">
                <a:tc>
                  <a:txBody>
                    <a:bodyPr/>
                    <a:lstStyle/>
                    <a:p>
                      <a:r>
                        <a:rPr lang="en-US" sz="1600" dirty="0"/>
                        <a:t>Voice memo (low quality)</a:t>
                      </a:r>
                    </a:p>
                  </a:txBody>
                  <a:tcPr/>
                </a:tc>
                <a:tc rowSpan="3">
                  <a:txBody>
                    <a:bodyPr/>
                    <a:lstStyle/>
                    <a:p>
                      <a:pPr algn="r"/>
                      <a:r>
                        <a:rPr lang="en-US" sz="1600" dirty="0"/>
                        <a:t>10 - 50 kbps</a:t>
                      </a:r>
                    </a:p>
                  </a:txBody>
                  <a:tcPr anchor="ctr"/>
                </a:tc>
                <a:tc>
                  <a:txBody>
                    <a:bodyPr/>
                    <a:lstStyle/>
                    <a:p>
                      <a:pPr marL="0" indent="0">
                        <a:buFont typeface="Arial" panose="020B0604020202020204" pitchFamily="34" charset="0"/>
                        <a:buNone/>
                      </a:pPr>
                      <a:r>
                        <a:rPr lang="en-US" sz="1600" dirty="0"/>
                        <a:t>Voicemail (when the voice call cannot be established)</a:t>
                      </a:r>
                    </a:p>
                  </a:txBody>
                  <a:tcPr/>
                </a:tc>
                <a:extLst>
                  <a:ext uri="{0D108BD9-81ED-4DB2-BD59-A6C34878D82A}">
                    <a16:rowId xmlns:a16="http://schemas.microsoft.com/office/drawing/2014/main" val="3699100445"/>
                  </a:ext>
                </a:extLst>
              </a:tr>
              <a:tr h="175260">
                <a:tc>
                  <a:txBody>
                    <a:bodyPr/>
                    <a:lstStyle/>
                    <a:p>
                      <a:r>
                        <a:rPr lang="en-US" sz="1600" dirty="0"/>
                        <a:t>Transceiver (simplex, low quality)</a:t>
                      </a:r>
                    </a:p>
                  </a:txBody>
                  <a:tcPr/>
                </a:tc>
                <a:tc vMerge="1">
                  <a:txBody>
                    <a:bodyPr/>
                    <a:lstStyle/>
                    <a:p>
                      <a:pPr algn="r"/>
                      <a:endParaRPr lang="en-US" sz="1600" dirty="0"/>
                    </a:p>
                  </a:txBody>
                  <a:tcPr anchor="ctr"/>
                </a:tc>
                <a:tc>
                  <a:txBody>
                    <a:bodyPr/>
                    <a:lstStyle/>
                    <a:p>
                      <a:pPr marL="0" indent="0">
                        <a:buFont typeface="Arial" panose="020B0604020202020204" pitchFamily="34" charset="0"/>
                        <a:buNone/>
                      </a:pPr>
                      <a:r>
                        <a:rPr lang="en-US" sz="1600" dirty="0"/>
                        <a:t>Walkie-talkie</a:t>
                      </a:r>
                    </a:p>
                  </a:txBody>
                  <a:tcPr/>
                </a:tc>
                <a:extLst>
                  <a:ext uri="{0D108BD9-81ED-4DB2-BD59-A6C34878D82A}">
                    <a16:rowId xmlns:a16="http://schemas.microsoft.com/office/drawing/2014/main" val="1707834333"/>
                  </a:ext>
                </a:extLst>
              </a:tr>
              <a:tr h="175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Image sharing (low resolution)</a:t>
                      </a:r>
                    </a:p>
                  </a:txBody>
                  <a:tcPr/>
                </a:tc>
                <a:tc vMerge="1">
                  <a:txBody>
                    <a:bodyPr/>
                    <a:lstStyle/>
                    <a:p>
                      <a:pPr algn="r"/>
                      <a:endParaRPr lang="en-US" sz="1600" dirty="0"/>
                    </a:p>
                  </a:txBody>
                  <a:tcPr anchor="ctr"/>
                </a:tc>
                <a:tc>
                  <a:txBody>
                    <a:bodyPr/>
                    <a:lstStyle/>
                    <a:p>
                      <a:pPr marL="0" indent="0">
                        <a:buFont typeface="Arial" panose="020B0604020202020204" pitchFamily="34" charset="0"/>
                        <a:buNone/>
                      </a:pPr>
                      <a:r>
                        <a:rPr lang="en-US" sz="1600" dirty="0"/>
                        <a:t>Area assessment at the base (when data rate is limited)</a:t>
                      </a:r>
                    </a:p>
                  </a:txBody>
                  <a:tcPr/>
                </a:tc>
                <a:extLst>
                  <a:ext uri="{0D108BD9-81ED-4DB2-BD59-A6C34878D82A}">
                    <a16:rowId xmlns:a16="http://schemas.microsoft.com/office/drawing/2014/main" val="2973838146"/>
                  </a:ext>
                </a:extLst>
              </a:tr>
              <a:tr h="175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Voice call (duplex, low quality)</a:t>
                      </a:r>
                    </a:p>
                  </a:txBody>
                  <a:tcPr/>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50 - 100 kbps</a:t>
                      </a:r>
                    </a:p>
                  </a:txBody>
                  <a:tcPr anchor="ctr"/>
                </a:tc>
                <a:tc>
                  <a:txBody>
                    <a:bodyPr/>
                    <a:lstStyle/>
                    <a:p>
                      <a:pPr marL="0" indent="0">
                        <a:buFont typeface="Arial" panose="020B0604020202020204" pitchFamily="34" charset="0"/>
                        <a:buNone/>
                      </a:pPr>
                      <a:r>
                        <a:rPr lang="en-US" sz="1600" dirty="0"/>
                        <a:t>Real time communication between the base and responders</a:t>
                      </a:r>
                    </a:p>
                  </a:txBody>
                  <a:tcPr/>
                </a:tc>
                <a:extLst>
                  <a:ext uri="{0D108BD9-81ED-4DB2-BD59-A6C34878D82A}">
                    <a16:rowId xmlns:a16="http://schemas.microsoft.com/office/drawing/2014/main" val="7994366"/>
                  </a:ext>
                </a:extLst>
              </a:tr>
              <a:tr h="175260">
                <a:tc>
                  <a:txBody>
                    <a:bodyPr/>
                    <a:lstStyle/>
                    <a:p>
                      <a:r>
                        <a:rPr lang="en-US" sz="1600" dirty="0"/>
                        <a:t>DB sharing (small size)</a:t>
                      </a:r>
                    </a:p>
                  </a:txBody>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marL="0" indent="0">
                        <a:buFont typeface="Arial" panose="020B0604020202020204" pitchFamily="34" charset="0"/>
                        <a:buNone/>
                      </a:pPr>
                      <a:r>
                        <a:rPr lang="en-US" sz="1600" dirty="0"/>
                        <a:t>Shelter management (conditions, supplies, etc.)</a:t>
                      </a:r>
                    </a:p>
                  </a:txBody>
                  <a:tcPr/>
                </a:tc>
                <a:extLst>
                  <a:ext uri="{0D108BD9-81ED-4DB2-BD59-A6C34878D82A}">
                    <a16:rowId xmlns:a16="http://schemas.microsoft.com/office/drawing/2014/main" val="514143739"/>
                  </a:ext>
                </a:extLst>
              </a:tr>
              <a:tr h="175260">
                <a:tc>
                  <a:txBody>
                    <a:bodyPr/>
                    <a:lstStyle/>
                    <a:p>
                      <a:r>
                        <a:rPr lang="en-US" sz="1600" dirty="0"/>
                        <a:t>Voice conferencing (low quality)</a:t>
                      </a:r>
                    </a:p>
                  </a:txBody>
                  <a:tcPr/>
                </a:tc>
                <a:tc row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More than 100 kbps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(up to a few hundred kbps)</a:t>
                      </a:r>
                    </a:p>
                  </a:txBody>
                  <a:tcPr anchor="ctr"/>
                </a:tc>
                <a:tc>
                  <a:txBody>
                    <a:bodyPr/>
                    <a:lstStyle/>
                    <a:p>
                      <a:pPr marL="0" indent="0">
                        <a:buFont typeface="Arial" panose="020B0604020202020204" pitchFamily="34" charset="0"/>
                        <a:buNone/>
                      </a:pPr>
                      <a:r>
                        <a:rPr lang="en-US" sz="1600" dirty="0"/>
                        <a:t>Conferencing among the base and responders</a:t>
                      </a:r>
                    </a:p>
                  </a:txBody>
                  <a:tcPr/>
                </a:tc>
                <a:extLst>
                  <a:ext uri="{0D108BD9-81ED-4DB2-BD59-A6C34878D82A}">
                    <a16:rowId xmlns:a16="http://schemas.microsoft.com/office/drawing/2014/main" val="327623533"/>
                  </a:ext>
                </a:extLst>
              </a:tr>
              <a:tr h="175260">
                <a:tc>
                  <a:txBody>
                    <a:bodyPr/>
                    <a:lstStyle/>
                    <a:p>
                      <a:r>
                        <a:rPr lang="en-US" sz="1600" dirty="0"/>
                        <a:t>Image sharing (a few hundred kB)</a:t>
                      </a:r>
                    </a:p>
                  </a:txBody>
                  <a:tcPr/>
                </a:tc>
                <a:tc vMerge="1">
                  <a:txBody>
                    <a:bodyPr/>
                    <a:lstStyle/>
                    <a:p>
                      <a:endParaRPr/>
                    </a:p>
                  </a:txBody>
                  <a:tcPr anchor="ctr"/>
                </a:tc>
                <a:tc>
                  <a:txBody>
                    <a:bodyPr/>
                    <a:lstStyle/>
                    <a:p>
                      <a:pPr marL="0" indent="0">
                        <a:buFont typeface="Arial" panose="020B0604020202020204" pitchFamily="34" charset="0"/>
                        <a:buNone/>
                      </a:pPr>
                      <a:r>
                        <a:rPr lang="en-US" sz="1600" dirty="0"/>
                        <a:t>Area assessment at the base</a:t>
                      </a:r>
                    </a:p>
                  </a:txBody>
                  <a:tcPr/>
                </a:tc>
                <a:extLst>
                  <a:ext uri="{0D108BD9-81ED-4DB2-BD59-A6C34878D82A}">
                    <a16:rowId xmlns:a16="http://schemas.microsoft.com/office/drawing/2014/main" val="1736667429"/>
                  </a:ext>
                </a:extLst>
              </a:tr>
              <a:tr h="175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Video streaming (low resolution)</a:t>
                      </a:r>
                    </a:p>
                  </a:txBody>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marL="0" indent="0">
                        <a:buFont typeface="Arial" panose="020B0604020202020204" pitchFamily="34" charset="0"/>
                        <a:buNone/>
                      </a:pPr>
                      <a:r>
                        <a:rPr lang="en-US" sz="1600" dirty="0"/>
                        <a:t>Drone control in a long distance or NLOS environment</a:t>
                      </a:r>
                    </a:p>
                  </a:txBody>
                  <a:tcPr/>
                </a:tc>
                <a:extLst>
                  <a:ext uri="{0D108BD9-81ED-4DB2-BD59-A6C34878D82A}">
                    <a16:rowId xmlns:a16="http://schemas.microsoft.com/office/drawing/2014/main" val="3494033584"/>
                  </a:ext>
                </a:extLst>
              </a:tr>
            </a:tbl>
          </a:graphicData>
        </a:graphic>
      </p:graphicFrame>
    </p:spTree>
    <p:extLst>
      <p:ext uri="{BB962C8B-B14F-4D97-AF65-F5344CB8AC3E}">
        <p14:creationId xmlns:p14="http://schemas.microsoft.com/office/powerpoint/2010/main" val="117003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432-7952-C50A-9BFE-B196724C5742}"/>
              </a:ext>
            </a:extLst>
          </p:cNvPr>
          <p:cNvSpPr>
            <a:spLocks noGrp="1"/>
          </p:cNvSpPr>
          <p:nvPr>
            <p:ph type="title"/>
          </p:nvPr>
        </p:nvSpPr>
        <p:spPr/>
        <p:txBody>
          <a:bodyPr/>
          <a:lstStyle/>
          <a:p>
            <a:r>
              <a:rPr lang="en-US" dirty="0"/>
              <a:t>Concept of Diversified Range IoT (DR-IoT)</a:t>
            </a:r>
          </a:p>
        </p:txBody>
      </p:sp>
      <p:sp>
        <p:nvSpPr>
          <p:cNvPr id="3" name="Content Placeholder 2">
            <a:extLst>
              <a:ext uri="{FF2B5EF4-FFF2-40B4-BE49-F238E27FC236}">
                <a16:creationId xmlns:a16="http://schemas.microsoft.com/office/drawing/2014/main" id="{4A1889C6-E61B-FCF5-D4EB-82A3502EBC4E}"/>
              </a:ext>
            </a:extLst>
          </p:cNvPr>
          <p:cNvSpPr>
            <a:spLocks noGrp="1"/>
          </p:cNvSpPr>
          <p:nvPr>
            <p:ph idx="1"/>
          </p:nvPr>
        </p:nvSpPr>
        <p:spPr/>
        <p:txBody>
          <a:bodyPr/>
          <a:lstStyle/>
          <a:p>
            <a:r>
              <a:rPr lang="en-US" dirty="0"/>
              <a:t>To support a diverse set of low-rate application requirements, there needs to be a trade-off between the communication range and the data rate.</a:t>
            </a:r>
          </a:p>
          <a:p>
            <a:r>
              <a:rPr lang="en-US" altLang="ja-JP" dirty="0"/>
              <a:t>DR-IoT exponentially (2</a:t>
            </a:r>
            <a:r>
              <a:rPr lang="en-US" altLang="ja-JP" baseline="30000" dirty="0"/>
              <a:t>n</a:t>
            </a:r>
            <a:r>
              <a:rPr lang="en-US" altLang="ja-JP" dirty="0"/>
              <a:t>) changes the bandwidth (BW) and the power spectral density (PSD) while keeping the Tx power the same.</a:t>
            </a:r>
          </a:p>
          <a:p>
            <a:pPr lvl="1"/>
            <a:r>
              <a:rPr lang="en-US" altLang="ja-JP" dirty="0"/>
              <a:t>This realizes adaptation of</a:t>
            </a:r>
            <a:r>
              <a:rPr lang="en-US" dirty="0"/>
              <a:t> the communication range and the data rate without having to increase the power consumption.</a:t>
            </a:r>
          </a:p>
        </p:txBody>
      </p:sp>
      <p:sp>
        <p:nvSpPr>
          <p:cNvPr id="4" name="Slide Number Placeholder 3">
            <a:extLst>
              <a:ext uri="{FF2B5EF4-FFF2-40B4-BE49-F238E27FC236}">
                <a16:creationId xmlns:a16="http://schemas.microsoft.com/office/drawing/2014/main" id="{EBA1904A-AF84-B38A-2709-5886CD0D6C9D}"/>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pic>
        <p:nvPicPr>
          <p:cNvPr id="5" name="Picture 4">
            <a:extLst>
              <a:ext uri="{FF2B5EF4-FFF2-40B4-BE49-F238E27FC236}">
                <a16:creationId xmlns:a16="http://schemas.microsoft.com/office/drawing/2014/main" id="{B00A9090-3329-2B81-1D13-5F83F8E0B397}"/>
              </a:ext>
            </a:extLst>
          </p:cNvPr>
          <p:cNvPicPr>
            <a:picLocks noChangeAspect="1"/>
          </p:cNvPicPr>
          <p:nvPr/>
        </p:nvPicPr>
        <p:blipFill>
          <a:blip r:embed="rId2"/>
          <a:stretch>
            <a:fillRect/>
          </a:stretch>
        </p:blipFill>
        <p:spPr>
          <a:xfrm>
            <a:off x="1920240" y="3931919"/>
            <a:ext cx="8046720" cy="2529094"/>
          </a:xfrm>
          <a:prstGeom prst="rect">
            <a:avLst/>
          </a:prstGeom>
        </p:spPr>
      </p:pic>
    </p:spTree>
    <p:extLst>
      <p:ext uri="{BB962C8B-B14F-4D97-AF65-F5344CB8AC3E}">
        <p14:creationId xmlns:p14="http://schemas.microsoft.com/office/powerpoint/2010/main" val="175743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432-7952-C50A-9BFE-B196724C5742}"/>
              </a:ext>
            </a:extLst>
          </p:cNvPr>
          <p:cNvSpPr>
            <a:spLocks noGrp="1"/>
          </p:cNvSpPr>
          <p:nvPr>
            <p:ph type="title"/>
          </p:nvPr>
        </p:nvSpPr>
        <p:spPr/>
        <p:txBody>
          <a:bodyPr/>
          <a:lstStyle/>
          <a:p>
            <a:r>
              <a:rPr lang="en-US" dirty="0"/>
              <a:t>Narrowband IoT Systems in the VHF-High Band (Japan)</a:t>
            </a:r>
          </a:p>
        </p:txBody>
      </p:sp>
      <p:sp>
        <p:nvSpPr>
          <p:cNvPr id="3" name="Content Placeholder 2">
            <a:extLst>
              <a:ext uri="{FF2B5EF4-FFF2-40B4-BE49-F238E27FC236}">
                <a16:creationId xmlns:a16="http://schemas.microsoft.com/office/drawing/2014/main" id="{4A1889C6-E61B-FCF5-D4EB-82A3502EBC4E}"/>
              </a:ext>
            </a:extLst>
          </p:cNvPr>
          <p:cNvSpPr>
            <a:spLocks noGrp="1"/>
          </p:cNvSpPr>
          <p:nvPr>
            <p:ph idx="1"/>
          </p:nvPr>
        </p:nvSpPr>
        <p:spPr/>
        <p:txBody>
          <a:bodyPr/>
          <a:lstStyle/>
          <a:p>
            <a:pPr>
              <a:buFont typeface="Arial" panose="020B0604020202020204" pitchFamily="34" charset="0"/>
              <a:buChar char="•"/>
            </a:pPr>
            <a:r>
              <a:rPr lang="en-US" dirty="0"/>
              <a:t>DR-IoT was proposed as one of the Narrowband IoT systems in the VHF-High band (170 – 222 MHz) in Japan, and it has been currently under regulatory review by the Information and Communications Council.</a:t>
            </a:r>
          </a:p>
        </p:txBody>
      </p:sp>
      <p:sp>
        <p:nvSpPr>
          <p:cNvPr id="4" name="Slide Number Placeholder 3">
            <a:extLst>
              <a:ext uri="{FF2B5EF4-FFF2-40B4-BE49-F238E27FC236}">
                <a16:creationId xmlns:a16="http://schemas.microsoft.com/office/drawing/2014/main" id="{EBA1904A-AF84-B38A-2709-5886CD0D6C9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grpSp>
        <p:nvGrpSpPr>
          <p:cNvPr id="13" name="Group 12">
            <a:extLst>
              <a:ext uri="{FF2B5EF4-FFF2-40B4-BE49-F238E27FC236}">
                <a16:creationId xmlns:a16="http://schemas.microsoft.com/office/drawing/2014/main" id="{DF58EFE6-E3D1-5F2E-0A36-671A7D128CAB}"/>
              </a:ext>
            </a:extLst>
          </p:cNvPr>
          <p:cNvGrpSpPr/>
          <p:nvPr/>
        </p:nvGrpSpPr>
        <p:grpSpPr>
          <a:xfrm>
            <a:off x="365760" y="3017520"/>
            <a:ext cx="11338560" cy="3392488"/>
            <a:chOff x="91440" y="3017520"/>
            <a:chExt cx="11338560" cy="3392488"/>
          </a:xfrm>
        </p:grpSpPr>
        <p:grpSp>
          <p:nvGrpSpPr>
            <p:cNvPr id="9" name="Group 8">
              <a:extLst>
                <a:ext uri="{FF2B5EF4-FFF2-40B4-BE49-F238E27FC236}">
                  <a16:creationId xmlns:a16="http://schemas.microsoft.com/office/drawing/2014/main" id="{B73C0A1A-A392-A0BF-DCDB-6E0997528E5C}"/>
                </a:ext>
              </a:extLst>
            </p:cNvPr>
            <p:cNvGrpSpPr/>
            <p:nvPr/>
          </p:nvGrpSpPr>
          <p:grpSpPr>
            <a:xfrm>
              <a:off x="2286000" y="3017520"/>
              <a:ext cx="7315200" cy="3392488"/>
              <a:chOff x="2286000" y="3291840"/>
              <a:chExt cx="7315200" cy="3392488"/>
            </a:xfrm>
          </p:grpSpPr>
          <p:sp>
            <p:nvSpPr>
              <p:cNvPr id="7" name="TextBox 6">
                <a:extLst>
                  <a:ext uri="{FF2B5EF4-FFF2-40B4-BE49-F238E27FC236}">
                    <a16:creationId xmlns:a16="http://schemas.microsoft.com/office/drawing/2014/main" id="{7CD1745E-1C58-FC57-4772-F7ACC5EFDFAA}"/>
                  </a:ext>
                </a:extLst>
              </p:cNvPr>
              <p:cNvSpPr txBox="1"/>
              <p:nvPr/>
            </p:nvSpPr>
            <p:spPr>
              <a:xfrm>
                <a:off x="3321792" y="6099553"/>
                <a:ext cx="5243615" cy="584775"/>
              </a:xfrm>
              <a:prstGeom prst="rect">
                <a:avLst/>
              </a:prstGeom>
              <a:noFill/>
            </p:spPr>
            <p:txBody>
              <a:bodyPr wrap="none" rtlCol="0">
                <a:spAutoFit/>
              </a:bodyPr>
              <a:lstStyle/>
              <a:p>
                <a:pPr algn="ctr"/>
                <a:r>
                  <a:rPr lang="en-US" sz="1600" b="1" dirty="0">
                    <a:solidFill>
                      <a:schemeClr val="tx1"/>
                    </a:solidFill>
                  </a:rPr>
                  <a:t>Ministry of Internal Affairs and Communications (MIC)</a:t>
                </a:r>
              </a:p>
              <a:p>
                <a:pPr algn="ctr"/>
                <a:r>
                  <a:rPr lang="en-US" sz="1600" b="1" dirty="0">
                    <a:solidFill>
                      <a:schemeClr val="tx1"/>
                    </a:solidFill>
                  </a:rPr>
                  <a:t>FY 2022 spectrum reorganization action plan [1]</a:t>
                </a:r>
              </a:p>
            </p:txBody>
          </p:sp>
          <p:grpSp>
            <p:nvGrpSpPr>
              <p:cNvPr id="5" name="Group 4">
                <a:extLst>
                  <a:ext uri="{FF2B5EF4-FFF2-40B4-BE49-F238E27FC236}">
                    <a16:creationId xmlns:a16="http://schemas.microsoft.com/office/drawing/2014/main" id="{54423773-AE42-282A-C079-9C687E5A81D6}"/>
                  </a:ext>
                </a:extLst>
              </p:cNvPr>
              <p:cNvGrpSpPr/>
              <p:nvPr/>
            </p:nvGrpSpPr>
            <p:grpSpPr>
              <a:xfrm>
                <a:off x="2286000" y="3291840"/>
                <a:ext cx="7315200" cy="2770632"/>
                <a:chOff x="2286000" y="3291840"/>
                <a:chExt cx="7315200" cy="2770632"/>
              </a:xfrm>
            </p:grpSpPr>
            <p:pic>
              <p:nvPicPr>
                <p:cNvPr id="6" name="Picture 5">
                  <a:extLst>
                    <a:ext uri="{FF2B5EF4-FFF2-40B4-BE49-F238E27FC236}">
                      <a16:creationId xmlns:a16="http://schemas.microsoft.com/office/drawing/2014/main" id="{10994293-BE3B-58E6-CC43-BAD52911634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3291840"/>
                  <a:ext cx="7315200" cy="2757268"/>
                </a:xfrm>
                <a:prstGeom prst="rect">
                  <a:avLst/>
                </a:prstGeom>
              </p:spPr>
            </p:pic>
            <p:sp>
              <p:nvSpPr>
                <p:cNvPr id="8" name="Rectangle: Rounded Corners 7">
                  <a:extLst>
                    <a:ext uri="{FF2B5EF4-FFF2-40B4-BE49-F238E27FC236}">
                      <a16:creationId xmlns:a16="http://schemas.microsoft.com/office/drawing/2014/main" id="{0DC6A8F4-AE8A-74A8-2B40-B838C23ABEB1}"/>
                    </a:ext>
                  </a:extLst>
                </p:cNvPr>
                <p:cNvSpPr/>
                <p:nvPr/>
              </p:nvSpPr>
              <p:spPr bwMode="auto">
                <a:xfrm>
                  <a:off x="6446520" y="4370832"/>
                  <a:ext cx="3090672" cy="1691640"/>
                </a:xfrm>
                <a:prstGeom prst="roundRect">
                  <a:avLst>
                    <a:gd name="adj" fmla="val 5584"/>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grpSp>
        </p:grpSp>
        <p:sp>
          <p:nvSpPr>
            <p:cNvPr id="10" name="TextBox 9">
              <a:extLst>
                <a:ext uri="{FF2B5EF4-FFF2-40B4-BE49-F238E27FC236}">
                  <a16:creationId xmlns:a16="http://schemas.microsoft.com/office/drawing/2014/main" id="{7E942F0A-8604-20B5-1B14-E50F8815FB5B}"/>
                </a:ext>
              </a:extLst>
            </p:cNvPr>
            <p:cNvSpPr txBox="1"/>
            <p:nvPr/>
          </p:nvSpPr>
          <p:spPr>
            <a:xfrm>
              <a:off x="9601200" y="4023360"/>
              <a:ext cx="1828800" cy="584775"/>
            </a:xfrm>
            <a:prstGeom prst="rect">
              <a:avLst/>
            </a:prstGeom>
            <a:noFill/>
          </p:spPr>
          <p:txBody>
            <a:bodyPr wrap="square" rtlCol="0">
              <a:spAutoFit/>
            </a:bodyPr>
            <a:lstStyle/>
            <a:p>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VHF-High Band IoT (VHF IoT) system</a:t>
              </a:r>
            </a:p>
          </p:txBody>
        </p:sp>
        <p:sp>
          <p:nvSpPr>
            <p:cNvPr id="12" name="TextBox 11">
              <a:extLst>
                <a:ext uri="{FF2B5EF4-FFF2-40B4-BE49-F238E27FC236}">
                  <a16:creationId xmlns:a16="http://schemas.microsoft.com/office/drawing/2014/main" id="{1B3EE4E0-4815-D0A2-12A9-47F1661E4E60}"/>
                </a:ext>
              </a:extLst>
            </p:cNvPr>
            <p:cNvSpPr txBox="1"/>
            <p:nvPr/>
          </p:nvSpPr>
          <p:spPr>
            <a:xfrm>
              <a:off x="91440" y="4023360"/>
              <a:ext cx="2194560" cy="830997"/>
            </a:xfrm>
            <a:prstGeom prst="rect">
              <a:avLst/>
            </a:prstGeom>
            <a:noFill/>
          </p:spPr>
          <p:txBody>
            <a:bodyPr wrap="square" rtlCol="0">
              <a:spAutoFit/>
            </a:bodyPr>
            <a:lstStyle/>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Public Broadband</a:t>
              </a:r>
              <a:b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Mobile Communication Systems (Public BB)</a:t>
              </a:r>
            </a:p>
          </p:txBody>
        </p:sp>
      </p:grpSp>
    </p:spTree>
    <p:extLst>
      <p:ext uri="{BB962C8B-B14F-4D97-AF65-F5344CB8AC3E}">
        <p14:creationId xmlns:p14="http://schemas.microsoft.com/office/powerpoint/2010/main" val="55779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8898-D833-34F7-9C6D-93EEEA686989}"/>
              </a:ext>
            </a:extLst>
          </p:cNvPr>
          <p:cNvSpPr>
            <a:spLocks noGrp="1"/>
          </p:cNvSpPr>
          <p:nvPr>
            <p:ph type="title"/>
          </p:nvPr>
        </p:nvSpPr>
        <p:spPr/>
        <p:txBody>
          <a:bodyPr/>
          <a:lstStyle/>
          <a:p>
            <a:r>
              <a:rPr lang="en-US" dirty="0"/>
              <a:t>A Proof-of-Concept DR-IoT System</a:t>
            </a:r>
          </a:p>
        </p:txBody>
      </p:sp>
      <p:sp>
        <p:nvSpPr>
          <p:cNvPr id="3" name="Content Placeholder 2">
            <a:extLst>
              <a:ext uri="{FF2B5EF4-FFF2-40B4-BE49-F238E27FC236}">
                <a16:creationId xmlns:a16="http://schemas.microsoft.com/office/drawing/2014/main" id="{747CCDF3-D386-7E38-0EDD-59BC2498B958}"/>
              </a:ext>
            </a:extLst>
          </p:cNvPr>
          <p:cNvSpPr>
            <a:spLocks noGrp="1"/>
          </p:cNvSpPr>
          <p:nvPr>
            <p:ph idx="1"/>
          </p:nvPr>
        </p:nvSpPr>
        <p:spPr/>
        <p:txBody>
          <a:bodyPr/>
          <a:lstStyle/>
          <a:p>
            <a:pPr>
              <a:buFont typeface="Arial" panose="020B0604020202020204" pitchFamily="34" charset="0"/>
              <a:buChar char="•"/>
            </a:pPr>
            <a:r>
              <a:rPr lang="en-US" dirty="0"/>
              <a:t>A DR-IoT system prototype has been implemented using an IEEE 802.15.4 chipset that supports the FSK modulation.</a:t>
            </a:r>
          </a:p>
          <a:p>
            <a:pPr>
              <a:buFont typeface="Arial" panose="020B0604020202020204" pitchFamily="34" charset="0"/>
              <a:buChar char="•"/>
            </a:pPr>
            <a:r>
              <a:rPr lang="en-US" dirty="0"/>
              <a:t>A batch of measurements with the prototype together with user hearings has been performed in small cities and rural areas of Japan since 2021.</a:t>
            </a:r>
          </a:p>
        </p:txBody>
      </p:sp>
      <p:sp>
        <p:nvSpPr>
          <p:cNvPr id="4" name="Slide Number Placeholder 3">
            <a:extLst>
              <a:ext uri="{FF2B5EF4-FFF2-40B4-BE49-F238E27FC236}">
                <a16:creationId xmlns:a16="http://schemas.microsoft.com/office/drawing/2014/main" id="{7C7C59E1-A948-C1DA-CCA5-566BC5081CC3}"/>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aphicFrame>
        <p:nvGraphicFramePr>
          <p:cNvPr id="5" name="Table 4">
            <a:extLst>
              <a:ext uri="{FF2B5EF4-FFF2-40B4-BE49-F238E27FC236}">
                <a16:creationId xmlns:a16="http://schemas.microsoft.com/office/drawing/2014/main" id="{98F9F340-AE9A-25AB-764F-2B6589B58F5D}"/>
              </a:ext>
            </a:extLst>
          </p:cNvPr>
          <p:cNvGraphicFramePr>
            <a:graphicFrameLocks noGrp="1"/>
          </p:cNvGraphicFramePr>
          <p:nvPr>
            <p:extLst>
              <p:ext uri="{D42A27DB-BD31-4B8C-83A1-F6EECF244321}">
                <p14:modId xmlns:p14="http://schemas.microsoft.com/office/powerpoint/2010/main" val="3523519027"/>
              </p:ext>
            </p:extLst>
          </p:nvPr>
        </p:nvGraphicFramePr>
        <p:xfrm>
          <a:off x="822960" y="4023360"/>
          <a:ext cx="6583680" cy="213360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2569319444"/>
                    </a:ext>
                  </a:extLst>
                </a:gridCol>
                <a:gridCol w="4206240">
                  <a:extLst>
                    <a:ext uri="{9D8B030D-6E8A-4147-A177-3AD203B41FA5}">
                      <a16:colId xmlns:a16="http://schemas.microsoft.com/office/drawing/2014/main" val="2052352019"/>
                    </a:ext>
                  </a:extLst>
                </a:gridCol>
              </a:tblGrid>
              <a:tr h="247650">
                <a:tc>
                  <a:txBody>
                    <a:bodyPr/>
                    <a:lstStyle/>
                    <a:p>
                      <a:pPr algn="ctr"/>
                      <a:r>
                        <a:rPr lang="en-US" sz="1400" dirty="0"/>
                        <a:t>Parameter</a:t>
                      </a:r>
                    </a:p>
                  </a:txBody>
                  <a:tcPr/>
                </a:tc>
                <a:tc>
                  <a:txBody>
                    <a:bodyPr/>
                    <a:lstStyle/>
                    <a:p>
                      <a:pPr algn="ctr"/>
                      <a:r>
                        <a:rPr lang="en-US" sz="1400" dirty="0"/>
                        <a:t>Values</a:t>
                      </a:r>
                    </a:p>
                  </a:txBody>
                  <a:tcPr/>
                </a:tc>
                <a:extLst>
                  <a:ext uri="{0D108BD9-81ED-4DB2-BD59-A6C34878D82A}">
                    <a16:rowId xmlns:a16="http://schemas.microsoft.com/office/drawing/2014/main" val="2769363545"/>
                  </a:ext>
                </a:extLst>
              </a:tr>
              <a:tr h="247650">
                <a:tc>
                  <a:txBody>
                    <a:bodyPr/>
                    <a:lstStyle/>
                    <a:p>
                      <a:r>
                        <a:rPr lang="en-US" sz="1400" dirty="0"/>
                        <a:t>Operating frequencies [MHz]</a:t>
                      </a:r>
                    </a:p>
                  </a:txBody>
                  <a:tcPr/>
                </a:tc>
                <a:tc>
                  <a:txBody>
                    <a:bodyPr/>
                    <a:lstStyle/>
                    <a:p>
                      <a:pPr marL="0" indent="0">
                        <a:buFont typeface="Arial" panose="020B0604020202020204" pitchFamily="34" charset="0"/>
                        <a:buNone/>
                      </a:pPr>
                      <a:r>
                        <a:rPr lang="en-US" sz="1400" dirty="0"/>
                        <a:t>207.5 – 222 [MHz]</a:t>
                      </a:r>
                    </a:p>
                  </a:txBody>
                  <a:tcPr/>
                </a:tc>
                <a:extLst>
                  <a:ext uri="{0D108BD9-81ED-4DB2-BD59-A6C34878D82A}">
                    <a16:rowId xmlns:a16="http://schemas.microsoft.com/office/drawing/2014/main" val="526106074"/>
                  </a:ext>
                </a:extLst>
              </a:tr>
              <a:tr h="247650">
                <a:tc>
                  <a:txBody>
                    <a:bodyPr/>
                    <a:lstStyle/>
                    <a:p>
                      <a:r>
                        <a:rPr lang="en-US" sz="1400" dirty="0"/>
                        <a:t>Maximum TX power [dBm]</a:t>
                      </a:r>
                    </a:p>
                  </a:txBody>
                  <a:tcPr/>
                </a:tc>
                <a:tc>
                  <a:txBody>
                    <a:bodyPr/>
                    <a:lstStyle/>
                    <a:p>
                      <a:pPr marL="0" indent="0">
                        <a:buFont typeface="Arial" panose="020B0604020202020204" pitchFamily="34" charset="0"/>
                        <a:buNone/>
                      </a:pPr>
                      <a:r>
                        <a:rPr lang="en-US" sz="1400" dirty="0"/>
                        <a:t>19 [dBm] (1</a:t>
                      </a:r>
                      <a:r>
                        <a:rPr lang="en-US" sz="1400" baseline="30000" dirty="0"/>
                        <a:t>st</a:t>
                      </a:r>
                      <a:r>
                        <a:rPr lang="en-US" sz="1400" dirty="0"/>
                        <a:t> generation), 37 [dBm] (2</a:t>
                      </a:r>
                      <a:r>
                        <a:rPr lang="en-US" sz="1400" baseline="30000" dirty="0"/>
                        <a:t>nd</a:t>
                      </a:r>
                      <a:r>
                        <a:rPr lang="en-US" sz="1400" dirty="0"/>
                        <a:t> generation)</a:t>
                      </a:r>
                    </a:p>
                  </a:txBody>
                  <a:tcPr/>
                </a:tc>
                <a:extLst>
                  <a:ext uri="{0D108BD9-81ED-4DB2-BD59-A6C34878D82A}">
                    <a16:rowId xmlns:a16="http://schemas.microsoft.com/office/drawing/2014/main" val="1808151210"/>
                  </a:ext>
                </a:extLst>
              </a:tr>
              <a:tr h="247650">
                <a:tc>
                  <a:txBody>
                    <a:bodyPr/>
                    <a:lstStyle/>
                    <a:p>
                      <a:r>
                        <a:rPr lang="en-US" sz="1400" dirty="0"/>
                        <a:t>Modulation scheme</a:t>
                      </a:r>
                    </a:p>
                  </a:txBody>
                  <a:tcPr/>
                </a:tc>
                <a:tc>
                  <a:txBody>
                    <a:bodyPr/>
                    <a:lstStyle/>
                    <a:p>
                      <a:pPr marL="0" indent="0">
                        <a:buFont typeface="Arial" panose="020B0604020202020204" pitchFamily="34" charset="0"/>
                        <a:buNone/>
                      </a:pPr>
                      <a:r>
                        <a:rPr lang="en-US" sz="1400" dirty="0"/>
                        <a:t>GMSK (2GFSK with modulation index = 0.5)</a:t>
                      </a:r>
                    </a:p>
                  </a:txBody>
                  <a:tcPr/>
                </a:tc>
                <a:extLst>
                  <a:ext uri="{0D108BD9-81ED-4DB2-BD59-A6C34878D82A}">
                    <a16:rowId xmlns:a16="http://schemas.microsoft.com/office/drawing/2014/main" val="1974457987"/>
                  </a:ext>
                </a:extLst>
              </a:tr>
              <a:tr h="247650">
                <a:tc>
                  <a:txBody>
                    <a:bodyPr/>
                    <a:lstStyle/>
                    <a:p>
                      <a:r>
                        <a:rPr lang="en-US" sz="1400" dirty="0"/>
                        <a:t>Channel bandwidth [kHz]</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6.25 × 2</a:t>
                      </a:r>
                      <a:r>
                        <a:rPr lang="en-US" sz="1400" baseline="30000" dirty="0"/>
                        <a:t>n</a:t>
                      </a:r>
                      <a:r>
                        <a:rPr lang="en-US" sz="1400" dirty="0"/>
                        <a:t> [kHz] where n = 0, 2, 4, 6 (400 when n = 6)</a:t>
                      </a:r>
                    </a:p>
                  </a:txBody>
                  <a:tcPr/>
                </a:tc>
                <a:extLst>
                  <a:ext uri="{0D108BD9-81ED-4DB2-BD59-A6C34878D82A}">
                    <a16:rowId xmlns:a16="http://schemas.microsoft.com/office/drawing/2014/main" val="3699100445"/>
                  </a:ext>
                </a:extLst>
              </a:tr>
              <a:tr h="247650">
                <a:tc>
                  <a:txBody>
                    <a:bodyPr/>
                    <a:lstStyle/>
                    <a:p>
                      <a:r>
                        <a:rPr lang="en-US" sz="1400" dirty="0"/>
                        <a:t>Data rate [kbps]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5 × 2</a:t>
                      </a:r>
                      <a:r>
                        <a:rPr lang="en-US" sz="1400" baseline="30000" dirty="0"/>
                        <a:t>n</a:t>
                      </a:r>
                      <a:r>
                        <a:rPr lang="en-US" sz="1400" dirty="0"/>
                        <a:t> [kbps] where n = 0, 2, 4, 6 (320 when n = 6)</a:t>
                      </a:r>
                    </a:p>
                  </a:txBody>
                  <a:tcPr/>
                </a:tc>
                <a:extLst>
                  <a:ext uri="{0D108BD9-81ED-4DB2-BD59-A6C34878D82A}">
                    <a16:rowId xmlns:a16="http://schemas.microsoft.com/office/drawing/2014/main" val="1707834333"/>
                  </a:ext>
                </a:extLst>
              </a:tr>
              <a:tr h="247650">
                <a:tc>
                  <a:txBody>
                    <a:bodyPr/>
                    <a:lstStyle/>
                    <a:p>
                      <a:r>
                        <a:rPr lang="en-US" sz="1400" dirty="0"/>
                        <a:t>Media access</a:t>
                      </a:r>
                    </a:p>
                  </a:txBody>
                  <a:tcPr/>
                </a:tc>
                <a:tc>
                  <a:txBody>
                    <a:bodyPr/>
                    <a:lstStyle/>
                    <a:p>
                      <a:pPr marL="0" indent="0">
                        <a:buFont typeface="Arial" panose="020B0604020202020204" pitchFamily="34" charset="0"/>
                        <a:buNone/>
                      </a:pPr>
                      <a:r>
                        <a:rPr lang="en-US" sz="1400" dirty="0"/>
                        <a:t>CSMA/CA (IEEE 802.15.4)</a:t>
                      </a:r>
                    </a:p>
                  </a:txBody>
                  <a:tcPr/>
                </a:tc>
                <a:extLst>
                  <a:ext uri="{0D108BD9-81ED-4DB2-BD59-A6C34878D82A}">
                    <a16:rowId xmlns:a16="http://schemas.microsoft.com/office/drawing/2014/main" val="514143739"/>
                  </a:ext>
                </a:extLst>
              </a:tr>
            </a:tbl>
          </a:graphicData>
        </a:graphic>
      </p:graphicFrame>
      <p:pic>
        <p:nvPicPr>
          <p:cNvPr id="9" name="Picture 8">
            <a:extLst>
              <a:ext uri="{FF2B5EF4-FFF2-40B4-BE49-F238E27FC236}">
                <a16:creationId xmlns:a16="http://schemas.microsoft.com/office/drawing/2014/main" id="{3ADC2257-5BCC-A2CE-3BA0-86E6F9E4F204}"/>
              </a:ext>
            </a:extLst>
          </p:cNvPr>
          <p:cNvPicPr>
            <a:picLocks noChangeAspect="1"/>
          </p:cNvPicPr>
          <p:nvPr/>
        </p:nvPicPr>
        <p:blipFill>
          <a:blip r:embed="rId2"/>
          <a:stretch>
            <a:fillRect/>
          </a:stretch>
        </p:blipFill>
        <p:spPr>
          <a:xfrm>
            <a:off x="7498080" y="3291840"/>
            <a:ext cx="4023360" cy="2936439"/>
          </a:xfrm>
          <a:prstGeom prst="rect">
            <a:avLst/>
          </a:prstGeom>
        </p:spPr>
      </p:pic>
      <p:sp>
        <p:nvSpPr>
          <p:cNvPr id="10" name="TextBox 9">
            <a:extLst>
              <a:ext uri="{FF2B5EF4-FFF2-40B4-BE49-F238E27FC236}">
                <a16:creationId xmlns:a16="http://schemas.microsoft.com/office/drawing/2014/main" id="{AD14B409-9202-791A-235E-4797A13ED528}"/>
              </a:ext>
            </a:extLst>
          </p:cNvPr>
          <p:cNvSpPr txBox="1"/>
          <p:nvPr/>
        </p:nvSpPr>
        <p:spPr>
          <a:xfrm>
            <a:off x="7543800" y="6080760"/>
            <a:ext cx="4114800" cy="338554"/>
          </a:xfrm>
          <a:prstGeom prst="rect">
            <a:avLst/>
          </a:prstGeom>
          <a:noFill/>
        </p:spPr>
        <p:txBody>
          <a:bodyPr wrap="none" rtlCol="0">
            <a:spAutoFit/>
          </a:bodyPr>
          <a:lstStyle/>
          <a:p>
            <a:pPr algn="ctr"/>
            <a:r>
              <a:rPr lang="en-US" sz="1600" b="1" dirty="0">
                <a:solidFill>
                  <a:schemeClr val="tx1"/>
                </a:solidFill>
              </a:rPr>
              <a:t>First generation prototype of DR-IoT device</a:t>
            </a:r>
          </a:p>
        </p:txBody>
      </p:sp>
      <p:sp>
        <p:nvSpPr>
          <p:cNvPr id="11" name="TextBox 10">
            <a:extLst>
              <a:ext uri="{FF2B5EF4-FFF2-40B4-BE49-F238E27FC236}">
                <a16:creationId xmlns:a16="http://schemas.microsoft.com/office/drawing/2014/main" id="{15118A78-3EB2-367B-F1F0-AF82D303DBED}"/>
              </a:ext>
            </a:extLst>
          </p:cNvPr>
          <p:cNvSpPr txBox="1"/>
          <p:nvPr/>
        </p:nvSpPr>
        <p:spPr>
          <a:xfrm>
            <a:off x="2333416" y="3657600"/>
            <a:ext cx="3562770" cy="338554"/>
          </a:xfrm>
          <a:prstGeom prst="rect">
            <a:avLst/>
          </a:prstGeom>
          <a:noFill/>
        </p:spPr>
        <p:txBody>
          <a:bodyPr wrap="none" rtlCol="0">
            <a:spAutoFit/>
          </a:bodyPr>
          <a:lstStyle/>
          <a:p>
            <a:pPr algn="ctr"/>
            <a:r>
              <a:rPr lang="en-US" sz="1600" b="1" dirty="0">
                <a:solidFill>
                  <a:schemeClr val="tx1"/>
                </a:solidFill>
              </a:rPr>
              <a:t>DR-IoT system prototype specification</a:t>
            </a:r>
          </a:p>
        </p:txBody>
      </p:sp>
    </p:spTree>
    <p:extLst>
      <p:ext uri="{BB962C8B-B14F-4D97-AF65-F5344CB8AC3E}">
        <p14:creationId xmlns:p14="http://schemas.microsoft.com/office/powerpoint/2010/main" val="379565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8898-D833-34F7-9C6D-93EEEA686989}"/>
              </a:ext>
            </a:extLst>
          </p:cNvPr>
          <p:cNvSpPr>
            <a:spLocks noGrp="1"/>
          </p:cNvSpPr>
          <p:nvPr>
            <p:ph type="title"/>
          </p:nvPr>
        </p:nvSpPr>
        <p:spPr/>
        <p:txBody>
          <a:bodyPr/>
          <a:lstStyle/>
          <a:p>
            <a:r>
              <a:rPr lang="en-US" dirty="0"/>
              <a:t>DR-IoT Experiment in Fukushima</a:t>
            </a:r>
          </a:p>
        </p:txBody>
      </p:sp>
      <p:sp>
        <p:nvSpPr>
          <p:cNvPr id="3" name="Content Placeholder 2">
            <a:extLst>
              <a:ext uri="{FF2B5EF4-FFF2-40B4-BE49-F238E27FC236}">
                <a16:creationId xmlns:a16="http://schemas.microsoft.com/office/drawing/2014/main" id="{747CCDF3-D386-7E38-0EDD-59BC2498B958}"/>
              </a:ext>
            </a:extLst>
          </p:cNvPr>
          <p:cNvSpPr>
            <a:spLocks noGrp="1"/>
          </p:cNvSpPr>
          <p:nvPr>
            <p:ph idx="1"/>
          </p:nvPr>
        </p:nvSpPr>
        <p:spPr/>
        <p:txBody>
          <a:bodyPr/>
          <a:lstStyle/>
          <a:p>
            <a:pPr>
              <a:buFont typeface="Arial" panose="020B0604020202020204" pitchFamily="34" charset="0"/>
              <a:buChar char="•"/>
            </a:pPr>
            <a:r>
              <a:rPr lang="en-US" dirty="0"/>
              <a:t>At 19 dBm, vehicles reached up to 6 km at 5 kbps from a hospital near downtown, while 2-party voice conferencing (indoor) ran successfully at 320 kbps (September 2023) [2].</a:t>
            </a:r>
          </a:p>
        </p:txBody>
      </p:sp>
      <p:sp>
        <p:nvSpPr>
          <p:cNvPr id="4" name="Slide Number Placeholder 3">
            <a:extLst>
              <a:ext uri="{FF2B5EF4-FFF2-40B4-BE49-F238E27FC236}">
                <a16:creationId xmlns:a16="http://schemas.microsoft.com/office/drawing/2014/main" id="{7C7C59E1-A948-C1DA-CCA5-566BC5081CC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grpSp>
        <p:nvGrpSpPr>
          <p:cNvPr id="34" name="Group 33">
            <a:extLst>
              <a:ext uri="{FF2B5EF4-FFF2-40B4-BE49-F238E27FC236}">
                <a16:creationId xmlns:a16="http://schemas.microsoft.com/office/drawing/2014/main" id="{88101D1A-B957-B532-EA40-8390934A7A45}"/>
              </a:ext>
            </a:extLst>
          </p:cNvPr>
          <p:cNvGrpSpPr/>
          <p:nvPr/>
        </p:nvGrpSpPr>
        <p:grpSpPr>
          <a:xfrm>
            <a:off x="822960" y="2468880"/>
            <a:ext cx="10698480" cy="3968055"/>
            <a:chOff x="548640" y="2468880"/>
            <a:chExt cx="10698480" cy="3968055"/>
          </a:xfrm>
        </p:grpSpPr>
        <p:grpSp>
          <p:nvGrpSpPr>
            <p:cNvPr id="9" name="Group 8">
              <a:extLst>
                <a:ext uri="{FF2B5EF4-FFF2-40B4-BE49-F238E27FC236}">
                  <a16:creationId xmlns:a16="http://schemas.microsoft.com/office/drawing/2014/main" id="{61D14594-2393-1FA0-3250-C4A8FE1FA555}"/>
                </a:ext>
              </a:extLst>
            </p:cNvPr>
            <p:cNvGrpSpPr/>
            <p:nvPr/>
          </p:nvGrpSpPr>
          <p:grpSpPr>
            <a:xfrm>
              <a:off x="548640" y="4114800"/>
              <a:ext cx="3931920" cy="2322135"/>
              <a:chOff x="1371600" y="4197945"/>
              <a:chExt cx="3931920" cy="2322135"/>
            </a:xfrm>
          </p:grpSpPr>
          <p:sp>
            <p:nvSpPr>
              <p:cNvPr id="16" name="TextBox 15">
                <a:extLst>
                  <a:ext uri="{FF2B5EF4-FFF2-40B4-BE49-F238E27FC236}">
                    <a16:creationId xmlns:a16="http://schemas.microsoft.com/office/drawing/2014/main" id="{AED4C80B-63AB-D3ED-422E-8215C86877DF}"/>
                  </a:ext>
                </a:extLst>
              </p:cNvPr>
              <p:cNvSpPr txBox="1"/>
              <p:nvPr/>
            </p:nvSpPr>
            <p:spPr>
              <a:xfrm>
                <a:off x="1508760" y="5935305"/>
                <a:ext cx="3657600" cy="584775"/>
              </a:xfrm>
              <a:prstGeom prst="rect">
                <a:avLst/>
              </a:prstGeom>
              <a:noFill/>
            </p:spPr>
            <p:txBody>
              <a:bodyPr wrap="none" rtlCol="0">
                <a:spAutoFit/>
              </a:bodyPr>
              <a:lstStyle/>
              <a:p>
                <a:pPr algn="ctr"/>
                <a:r>
                  <a:rPr lang="en-US" sz="1600" b="1" dirty="0">
                    <a:solidFill>
                      <a:schemeClr val="tx1"/>
                    </a:solidFill>
                  </a:rPr>
                  <a:t>Fukushima Red Cross Hospital (Left)</a:t>
                </a:r>
                <a:br>
                  <a:rPr lang="en-US" sz="1600" b="1" dirty="0">
                    <a:solidFill>
                      <a:schemeClr val="tx1"/>
                    </a:solidFill>
                  </a:rPr>
                </a:br>
                <a:r>
                  <a:rPr lang="en-US" sz="1600" b="1" dirty="0">
                    <a:solidFill>
                      <a:schemeClr val="tx1"/>
                    </a:solidFill>
                  </a:rPr>
                  <a:t>and a vehicle (Right) in the experiment</a:t>
                </a:r>
              </a:p>
            </p:txBody>
          </p:sp>
          <p:grpSp>
            <p:nvGrpSpPr>
              <p:cNvPr id="12" name="Group 11">
                <a:extLst>
                  <a:ext uri="{FF2B5EF4-FFF2-40B4-BE49-F238E27FC236}">
                    <a16:creationId xmlns:a16="http://schemas.microsoft.com/office/drawing/2014/main" id="{3D580C6C-9097-48EA-D3F5-773F393FAB5B}"/>
                  </a:ext>
                </a:extLst>
              </p:cNvPr>
              <p:cNvGrpSpPr/>
              <p:nvPr/>
            </p:nvGrpSpPr>
            <p:grpSpPr>
              <a:xfrm>
                <a:off x="1371600" y="4197945"/>
                <a:ext cx="1965960" cy="1737360"/>
                <a:chOff x="4837176" y="4042497"/>
                <a:chExt cx="1965960" cy="1737360"/>
              </a:xfrm>
            </p:grpSpPr>
            <p:pic>
              <p:nvPicPr>
                <p:cNvPr id="8" name="Picture 7">
                  <a:extLst>
                    <a:ext uri="{FF2B5EF4-FFF2-40B4-BE49-F238E27FC236}">
                      <a16:creationId xmlns:a16="http://schemas.microsoft.com/office/drawing/2014/main" id="{D34765B8-D2D4-021D-5C14-B3AC99F55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336" y="4408257"/>
                  <a:ext cx="1828800" cy="1371600"/>
                </a:xfrm>
                <a:prstGeom prst="rect">
                  <a:avLst/>
                </a:prstGeom>
              </p:spPr>
            </p:pic>
            <p:pic>
              <p:nvPicPr>
                <p:cNvPr id="5" name="Picture 4">
                  <a:extLst>
                    <a:ext uri="{FF2B5EF4-FFF2-40B4-BE49-F238E27FC236}">
                      <a16:creationId xmlns:a16="http://schemas.microsoft.com/office/drawing/2014/main" id="{F75624F9-79E5-B8FD-8230-583469EAF9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2" t="29955" r="24855" b="12255"/>
                <a:stretch/>
              </p:blipFill>
              <p:spPr>
                <a:xfrm>
                  <a:off x="4837176" y="4042497"/>
                  <a:ext cx="1064221" cy="914400"/>
                </a:xfrm>
                <a:prstGeom prst="rect">
                  <a:avLst/>
                </a:prstGeom>
              </p:spPr>
            </p:pic>
          </p:grpSp>
          <p:grpSp>
            <p:nvGrpSpPr>
              <p:cNvPr id="13" name="Group 12">
                <a:extLst>
                  <a:ext uri="{FF2B5EF4-FFF2-40B4-BE49-F238E27FC236}">
                    <a16:creationId xmlns:a16="http://schemas.microsoft.com/office/drawing/2014/main" id="{F3518108-1B7C-5A02-DA2B-ECBC79DEC44A}"/>
                  </a:ext>
                </a:extLst>
              </p:cNvPr>
              <p:cNvGrpSpPr/>
              <p:nvPr/>
            </p:nvGrpSpPr>
            <p:grpSpPr>
              <a:xfrm>
                <a:off x="3383280" y="4197945"/>
                <a:ext cx="1920240" cy="1737360"/>
                <a:chOff x="8321040" y="4042497"/>
                <a:chExt cx="1920240" cy="1737360"/>
              </a:xfrm>
            </p:grpSpPr>
            <p:pic>
              <p:nvPicPr>
                <p:cNvPr id="10" name="Picture 9">
                  <a:extLst>
                    <a:ext uri="{FF2B5EF4-FFF2-40B4-BE49-F238E27FC236}">
                      <a16:creationId xmlns:a16="http://schemas.microsoft.com/office/drawing/2014/main" id="{B07E29D5-F1D2-D12F-76B5-8980FE50B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480" y="4408257"/>
                  <a:ext cx="1828800" cy="1371600"/>
                </a:xfrm>
                <a:prstGeom prst="rect">
                  <a:avLst/>
                </a:prstGeom>
              </p:spPr>
            </p:pic>
            <p:pic>
              <p:nvPicPr>
                <p:cNvPr id="11" name="Picture 10">
                  <a:extLst>
                    <a:ext uri="{FF2B5EF4-FFF2-40B4-BE49-F238E27FC236}">
                      <a16:creationId xmlns:a16="http://schemas.microsoft.com/office/drawing/2014/main" id="{FA76F43A-9F2D-D3E3-7F58-ADF5A349A3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04" r="26736" b="34549"/>
                <a:stretch/>
              </p:blipFill>
              <p:spPr>
                <a:xfrm>
                  <a:off x="8321040" y="4042497"/>
                  <a:ext cx="597877" cy="914400"/>
                </a:xfrm>
                <a:prstGeom prst="rect">
                  <a:avLst/>
                </a:prstGeom>
              </p:spPr>
            </p:pic>
          </p:grpSp>
        </p:grpSp>
        <p:sp>
          <p:nvSpPr>
            <p:cNvPr id="21" name="TextBox 20">
              <a:extLst>
                <a:ext uri="{FF2B5EF4-FFF2-40B4-BE49-F238E27FC236}">
                  <a16:creationId xmlns:a16="http://schemas.microsoft.com/office/drawing/2014/main" id="{A97CDE5A-3C30-3627-91F5-C647D4089AE9}"/>
                </a:ext>
              </a:extLst>
            </p:cNvPr>
            <p:cNvSpPr txBox="1"/>
            <p:nvPr/>
          </p:nvSpPr>
          <p:spPr>
            <a:xfrm>
              <a:off x="1371600" y="2788920"/>
              <a:ext cx="3108960" cy="1323439"/>
            </a:xfrm>
            <a:prstGeom prst="rect">
              <a:avLst/>
            </a:prstGeom>
            <a:noFill/>
          </p:spPr>
          <p:txBody>
            <a:bodyPr wrap="square" rtlCol="0">
              <a:spAutoFit/>
            </a:bodyPr>
            <a:lstStyle/>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Carrier frequency: 210 MHz</a:t>
              </a:r>
            </a:p>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Tx power: 19 dBm</a:t>
              </a:r>
            </a:p>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Antenna Gain (both sides): 2.15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dBi</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Rooftop Antenna Height: 36 m</a:t>
              </a:r>
            </a:p>
            <a:p>
              <a:pPr algn="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Vehicle Antenna Height: 1.6 m</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DDF96E0D-D77A-353C-BAD4-67516FB5A339}"/>
                </a:ext>
              </a:extLst>
            </p:cNvPr>
            <p:cNvGrpSpPr/>
            <p:nvPr/>
          </p:nvGrpSpPr>
          <p:grpSpPr>
            <a:xfrm>
              <a:off x="4572000" y="2578608"/>
              <a:ext cx="3428999" cy="3858327"/>
              <a:chOff x="7863840" y="2578608"/>
              <a:chExt cx="3428999" cy="3858327"/>
            </a:xfrm>
          </p:grpSpPr>
          <p:grpSp>
            <p:nvGrpSpPr>
              <p:cNvPr id="7" name="Group 6">
                <a:extLst>
                  <a:ext uri="{FF2B5EF4-FFF2-40B4-BE49-F238E27FC236}">
                    <a16:creationId xmlns:a16="http://schemas.microsoft.com/office/drawing/2014/main" id="{E2A5A9DE-826A-9FC5-72B8-24449AA86003}"/>
                  </a:ext>
                </a:extLst>
              </p:cNvPr>
              <p:cNvGrpSpPr/>
              <p:nvPr/>
            </p:nvGrpSpPr>
            <p:grpSpPr>
              <a:xfrm>
                <a:off x="7863840" y="2578608"/>
                <a:ext cx="3428999" cy="3858327"/>
                <a:chOff x="7498081" y="2578608"/>
                <a:chExt cx="3428999" cy="3858327"/>
              </a:xfrm>
            </p:grpSpPr>
            <p:pic>
              <p:nvPicPr>
                <p:cNvPr id="14" name="Picture 13">
                  <a:extLst>
                    <a:ext uri="{FF2B5EF4-FFF2-40B4-BE49-F238E27FC236}">
                      <a16:creationId xmlns:a16="http://schemas.microsoft.com/office/drawing/2014/main" id="{D66E66AE-079F-2D9D-6B26-7A72B448BF8D}"/>
                    </a:ext>
                  </a:extLst>
                </p:cNvPr>
                <p:cNvPicPr>
                  <a:picLocks noChangeAspect="1"/>
                </p:cNvPicPr>
                <p:nvPr/>
              </p:nvPicPr>
              <p:blipFill rotWithShape="1">
                <a:blip r:embed="rId6">
                  <a:extLst>
                    <a:ext uri="{28A0092B-C50C-407E-A947-70E740481C1C}">
                      <a14:useLocalDpi xmlns:a14="http://schemas.microsoft.com/office/drawing/2010/main" val="0"/>
                    </a:ext>
                  </a:extLst>
                </a:blip>
                <a:srcRect l="57830" t="8209" r="505" b="8493"/>
                <a:stretch/>
              </p:blipFill>
              <p:spPr>
                <a:xfrm>
                  <a:off x="7498081" y="2578608"/>
                  <a:ext cx="3428999" cy="3291840"/>
                </a:xfrm>
                <a:prstGeom prst="rect">
                  <a:avLst/>
                </a:prstGeom>
              </p:spPr>
            </p:pic>
            <p:sp>
              <p:nvSpPr>
                <p:cNvPr id="15" name="TextBox 14">
                  <a:extLst>
                    <a:ext uri="{FF2B5EF4-FFF2-40B4-BE49-F238E27FC236}">
                      <a16:creationId xmlns:a16="http://schemas.microsoft.com/office/drawing/2014/main" id="{A53B8AB1-D55E-36BA-EFE4-94E4B929F5F0}"/>
                    </a:ext>
                  </a:extLst>
                </p:cNvPr>
                <p:cNvSpPr txBox="1"/>
                <p:nvPr/>
              </p:nvSpPr>
              <p:spPr>
                <a:xfrm>
                  <a:off x="7685014" y="5852160"/>
                  <a:ext cx="3055132" cy="584775"/>
                </a:xfrm>
                <a:prstGeom prst="rect">
                  <a:avLst/>
                </a:prstGeom>
                <a:noFill/>
              </p:spPr>
              <p:txBody>
                <a:bodyPr wrap="none" rtlCol="0">
                  <a:spAutoFit/>
                </a:bodyPr>
                <a:lstStyle/>
                <a:p>
                  <a:pPr algn="ctr"/>
                  <a:r>
                    <a:rPr lang="en-US" sz="1600" b="1" dirty="0">
                      <a:solidFill>
                        <a:schemeClr val="tx1"/>
                      </a:solidFill>
                    </a:rPr>
                    <a:t>Measured RSSI (5 kbps) and</a:t>
                  </a:r>
                  <a:br>
                    <a:rPr lang="en-US" sz="1600" b="1" dirty="0">
                      <a:solidFill>
                        <a:schemeClr val="tx1"/>
                      </a:solidFill>
                    </a:rPr>
                  </a:br>
                  <a:r>
                    <a:rPr lang="en-US" sz="1600" b="1" dirty="0">
                      <a:solidFill>
                        <a:schemeClr val="tx1"/>
                      </a:solidFill>
                    </a:rPr>
                    <a:t>simulation result (Longley-Rice)</a:t>
                  </a:r>
                </a:p>
              </p:txBody>
            </p:sp>
          </p:grpSp>
          <p:sp>
            <p:nvSpPr>
              <p:cNvPr id="27" name="TextBox 26">
                <a:extLst>
                  <a:ext uri="{FF2B5EF4-FFF2-40B4-BE49-F238E27FC236}">
                    <a16:creationId xmlns:a16="http://schemas.microsoft.com/office/drawing/2014/main" id="{5437817C-5CC8-0FDA-E24F-75C102D2F22D}"/>
                  </a:ext>
                </a:extLst>
              </p:cNvPr>
              <p:cNvSpPr txBox="1"/>
              <p:nvPr/>
            </p:nvSpPr>
            <p:spPr>
              <a:xfrm>
                <a:off x="9548918" y="3538835"/>
                <a:ext cx="731520" cy="307777"/>
              </a:xfrm>
              <a:prstGeom prst="rect">
                <a:avLst/>
              </a:prstGeom>
              <a:solidFill>
                <a:srgbClr val="FFFFFF">
                  <a:alpha val="75000"/>
                </a:srgbClr>
              </a:solidFill>
            </p:spPr>
            <p:txBody>
              <a:bodyPr wrap="square" rtlCol="0">
                <a:spAutoFit/>
              </a:bodyPr>
              <a:lstStyle/>
              <a:p>
                <a:r>
                  <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6.4 km</a:t>
                </a:r>
              </a:p>
            </p:txBody>
          </p:sp>
          <p:cxnSp>
            <p:nvCxnSpPr>
              <p:cNvPr id="23" name="Straight Arrow Connector 22">
                <a:extLst>
                  <a:ext uri="{FF2B5EF4-FFF2-40B4-BE49-F238E27FC236}">
                    <a16:creationId xmlns:a16="http://schemas.microsoft.com/office/drawing/2014/main" id="{4B819501-8ECC-6934-C5B8-241DE7D4D59C}"/>
                  </a:ext>
                </a:extLst>
              </p:cNvPr>
              <p:cNvCxnSpPr/>
              <p:nvPr/>
            </p:nvCxnSpPr>
            <p:spPr bwMode="auto">
              <a:xfrm flipV="1">
                <a:off x="9296400" y="3048000"/>
                <a:ext cx="609600" cy="1066800"/>
              </a:xfrm>
              <a:prstGeom prst="straightConnector1">
                <a:avLst/>
              </a:prstGeom>
              <a:solidFill>
                <a:srgbClr val="00B8FF"/>
              </a:solidFill>
              <a:ln w="28575" cap="flat" cmpd="sng" algn="ctr">
                <a:solidFill>
                  <a:schemeClr val="accent6">
                    <a:lumMod val="75000"/>
                  </a:schemeClr>
                </a:solidFill>
                <a:prstDash val="solid"/>
                <a:round/>
                <a:headEnd type="none" w="med" len="med"/>
                <a:tailEnd type="arrow" w="lg" len="lg"/>
              </a:ln>
              <a:effectLst/>
            </p:spPr>
          </p:cxnSp>
          <p:sp>
            <p:nvSpPr>
              <p:cNvPr id="28" name="TextBox 27">
                <a:extLst>
                  <a:ext uri="{FF2B5EF4-FFF2-40B4-BE49-F238E27FC236}">
                    <a16:creationId xmlns:a16="http://schemas.microsoft.com/office/drawing/2014/main" id="{778DAA35-937D-1579-8A45-D7E3B1CBF9C8}"/>
                  </a:ext>
                </a:extLst>
              </p:cNvPr>
              <p:cNvSpPr txBox="1"/>
              <p:nvPr/>
            </p:nvSpPr>
            <p:spPr>
              <a:xfrm>
                <a:off x="8859633" y="4573557"/>
                <a:ext cx="731520" cy="307777"/>
              </a:xfrm>
              <a:prstGeom prst="rect">
                <a:avLst/>
              </a:prstGeom>
              <a:solidFill>
                <a:srgbClr val="FFFFFF">
                  <a:alpha val="75000"/>
                </a:srgbClr>
              </a:solidFill>
            </p:spPr>
            <p:txBody>
              <a:bodyPr wrap="square" rtlCol="0">
                <a:spAutoFit/>
              </a:bodyPr>
              <a:lstStyle/>
              <a:p>
                <a:r>
                  <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6.0 km</a:t>
                </a:r>
              </a:p>
            </p:txBody>
          </p:sp>
          <p:cxnSp>
            <p:nvCxnSpPr>
              <p:cNvPr id="24" name="Straight Arrow Connector 23">
                <a:extLst>
                  <a:ext uri="{FF2B5EF4-FFF2-40B4-BE49-F238E27FC236}">
                    <a16:creationId xmlns:a16="http://schemas.microsoft.com/office/drawing/2014/main" id="{C5C5D48E-5939-2919-FAED-A43DD3CE50FF}"/>
                  </a:ext>
                </a:extLst>
              </p:cNvPr>
              <p:cNvCxnSpPr>
                <a:cxnSpLocks/>
              </p:cNvCxnSpPr>
              <p:nvPr/>
            </p:nvCxnSpPr>
            <p:spPr bwMode="auto">
              <a:xfrm flipH="1">
                <a:off x="8610600" y="4114800"/>
                <a:ext cx="655320" cy="990600"/>
              </a:xfrm>
              <a:prstGeom prst="straightConnector1">
                <a:avLst/>
              </a:prstGeom>
              <a:solidFill>
                <a:srgbClr val="00B8FF"/>
              </a:solidFill>
              <a:ln w="28575" cap="flat" cmpd="sng" algn="ctr">
                <a:solidFill>
                  <a:schemeClr val="accent6">
                    <a:lumMod val="75000"/>
                  </a:schemeClr>
                </a:solidFill>
                <a:prstDash val="solid"/>
                <a:round/>
                <a:headEnd type="diamond" w="lg" len="lg"/>
                <a:tailEnd type="arrow" w="lg" len="lg"/>
              </a:ln>
              <a:effectLst/>
            </p:spPr>
          </p:cxnSp>
        </p:grpSp>
        <p:grpSp>
          <p:nvGrpSpPr>
            <p:cNvPr id="32" name="Group 31">
              <a:extLst>
                <a:ext uri="{FF2B5EF4-FFF2-40B4-BE49-F238E27FC236}">
                  <a16:creationId xmlns:a16="http://schemas.microsoft.com/office/drawing/2014/main" id="{AAB62122-06CA-9CAA-46C0-D2F2EF037FC2}"/>
                </a:ext>
              </a:extLst>
            </p:cNvPr>
            <p:cNvGrpSpPr/>
            <p:nvPr/>
          </p:nvGrpSpPr>
          <p:grpSpPr>
            <a:xfrm>
              <a:off x="8046720" y="2468880"/>
              <a:ext cx="3200400" cy="3968055"/>
              <a:chOff x="4800600" y="2468880"/>
              <a:chExt cx="3200400" cy="3968055"/>
            </a:xfrm>
          </p:grpSpPr>
          <p:pic>
            <p:nvPicPr>
              <p:cNvPr id="29" name="Picture 28">
                <a:extLst>
                  <a:ext uri="{FF2B5EF4-FFF2-40B4-BE49-F238E27FC236}">
                    <a16:creationId xmlns:a16="http://schemas.microsoft.com/office/drawing/2014/main" id="{037AC694-38CC-066C-D16C-A4F01E4182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7760" y="4206240"/>
                <a:ext cx="2926080" cy="1645920"/>
              </a:xfrm>
              <a:prstGeom prst="rect">
                <a:avLst/>
              </a:prstGeom>
              <a:ln>
                <a:solidFill>
                  <a:schemeClr val="bg2">
                    <a:lumMod val="50000"/>
                  </a:schemeClr>
                </a:solidFill>
              </a:ln>
            </p:spPr>
          </p:pic>
          <p:pic>
            <p:nvPicPr>
              <p:cNvPr id="30" name="Picture 29">
                <a:extLst>
                  <a:ext uri="{FF2B5EF4-FFF2-40B4-BE49-F238E27FC236}">
                    <a16:creationId xmlns:a16="http://schemas.microsoft.com/office/drawing/2014/main" id="{264F7129-B798-5002-AAB3-4620748BB9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7760" y="2468880"/>
                <a:ext cx="2926080" cy="1645920"/>
              </a:xfrm>
              <a:prstGeom prst="rect">
                <a:avLst/>
              </a:prstGeom>
              <a:ln>
                <a:solidFill>
                  <a:schemeClr val="bg2">
                    <a:lumMod val="50000"/>
                  </a:schemeClr>
                </a:solidFill>
              </a:ln>
            </p:spPr>
          </p:pic>
          <p:sp>
            <p:nvSpPr>
              <p:cNvPr id="31" name="TextBox 30">
                <a:extLst>
                  <a:ext uri="{FF2B5EF4-FFF2-40B4-BE49-F238E27FC236}">
                    <a16:creationId xmlns:a16="http://schemas.microsoft.com/office/drawing/2014/main" id="{83ACB81F-83C1-AA0D-CFAD-C7C6CDECE150}"/>
                  </a:ext>
                </a:extLst>
              </p:cNvPr>
              <p:cNvSpPr txBox="1"/>
              <p:nvPr/>
            </p:nvSpPr>
            <p:spPr>
              <a:xfrm>
                <a:off x="4800600" y="5852160"/>
                <a:ext cx="3200400" cy="584775"/>
              </a:xfrm>
              <a:prstGeom prst="rect">
                <a:avLst/>
              </a:prstGeom>
              <a:noFill/>
            </p:spPr>
            <p:txBody>
              <a:bodyPr wrap="none" rtlCol="0">
                <a:spAutoFit/>
              </a:bodyPr>
              <a:lstStyle/>
              <a:p>
                <a:pPr algn="ctr"/>
                <a:r>
                  <a:rPr lang="en-US" sz="1600" b="1" dirty="0">
                    <a:solidFill>
                      <a:schemeClr val="tx1"/>
                    </a:solidFill>
                  </a:rPr>
                  <a:t>Voice conferencing over a DR-IoT</a:t>
                </a:r>
                <a:br>
                  <a:rPr lang="en-US" sz="1600" b="1" dirty="0">
                    <a:solidFill>
                      <a:schemeClr val="tx1"/>
                    </a:solidFill>
                  </a:rPr>
                </a:br>
                <a:r>
                  <a:rPr lang="en-US" sz="1600" b="1" dirty="0">
                    <a:solidFill>
                      <a:schemeClr val="tx1"/>
                    </a:solidFill>
                  </a:rPr>
                  <a:t>channel (320 kbps, indoor)</a:t>
                </a:r>
              </a:p>
            </p:txBody>
          </p:sp>
        </p:grpSp>
      </p:grpSp>
    </p:spTree>
    <p:extLst>
      <p:ext uri="{BB962C8B-B14F-4D97-AF65-F5344CB8AC3E}">
        <p14:creationId xmlns:p14="http://schemas.microsoft.com/office/powerpoint/2010/main" val="396553052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65689</TotalTime>
  <Words>1943</Words>
  <Application>Microsoft Office PowerPoint</Application>
  <PresentationFormat>Widescreen</PresentationFormat>
  <Paragraphs>260</Paragraphs>
  <Slides>16</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Times New Roman</vt:lpstr>
      <vt:lpstr>Office Theme</vt:lpstr>
      <vt:lpstr>Document</vt:lpstr>
      <vt:lpstr>Diversified Range Communication for Disaster Response Operations</vt:lpstr>
      <vt:lpstr>Abstract</vt:lpstr>
      <vt:lpstr>Background</vt:lpstr>
      <vt:lpstr>System Requirements</vt:lpstr>
      <vt:lpstr>Examples of Low Rate Disaster Response Applications</vt:lpstr>
      <vt:lpstr>Concept of Diversified Range IoT (DR-IoT)</vt:lpstr>
      <vt:lpstr>Narrowband IoT Systems in the VHF-High Band (Japan)</vt:lpstr>
      <vt:lpstr>A Proof-of-Concept DR-IoT System</vt:lpstr>
      <vt:lpstr>DR-IoT Experiment in Fukushima</vt:lpstr>
      <vt:lpstr>User Hearings on the DR-IoT Use Cases</vt:lpstr>
      <vt:lpstr>Major issue with DR-IoT operations</vt:lpstr>
      <vt:lpstr>Utilization of Spectrum Resource Measurement Frames</vt:lpstr>
      <vt:lpstr>Overview of SRM</vt:lpstr>
      <vt:lpstr>Summary</vt:lpstr>
      <vt:lpstr>References</vt:lpstr>
      <vt:lpstr>Format of SRM Metric ID</vt:lpstr>
    </vt:vector>
  </TitlesOfParts>
  <Company>Ruckus/CommScope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TGbh Motions List</dc:title>
  <dc:creator>Hamilton, Mark</dc:creator>
  <cp:keywords>11-22-0651</cp:keywords>
  <cp:lastModifiedBy>Mineo Takai</cp:lastModifiedBy>
  <cp:revision>461</cp:revision>
  <cp:lastPrinted>1601-01-01T00:00:00Z</cp:lastPrinted>
  <dcterms:created xsi:type="dcterms:W3CDTF">2021-01-26T19:12:38Z</dcterms:created>
  <dcterms:modified xsi:type="dcterms:W3CDTF">2024-07-17T07:47:39Z</dcterms:modified>
</cp:coreProperties>
</file>